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46" y="72"/>
      </p:cViewPr>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72A59E-FE6D-4630-B5A6-11D2E564EE89}" type="datetimeFigureOut">
              <a:rPr lang="en-US" smtClean="0"/>
              <a:t>7/14/2015</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845E9C-5AC5-4332-96D0-69AACE31191B}" type="slidenum">
              <a:rPr lang="en-US" smtClean="0"/>
              <a:t>‹#›</a:t>
            </a:fld>
            <a:endParaRPr lang="en-US"/>
          </a:p>
        </p:txBody>
      </p:sp>
    </p:spTree>
    <p:extLst>
      <p:ext uri="{BB962C8B-B14F-4D97-AF65-F5344CB8AC3E}">
        <p14:creationId xmlns:p14="http://schemas.microsoft.com/office/powerpoint/2010/main" val="3337810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845E9C-5AC5-4332-96D0-69AACE31191B}" type="slidenum">
              <a:rPr lang="en-US" smtClean="0"/>
              <a:t>1</a:t>
            </a:fld>
            <a:endParaRPr lang="en-US"/>
          </a:p>
        </p:txBody>
      </p:sp>
    </p:spTree>
    <p:extLst>
      <p:ext uri="{BB962C8B-B14F-4D97-AF65-F5344CB8AC3E}">
        <p14:creationId xmlns:p14="http://schemas.microsoft.com/office/powerpoint/2010/main" val="433544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Felix plays a game of soccer after teaching classes at St. Paul's secondary school in Kenya. Felix was left orphaned and in charge of 4 year old twins at age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14. Studying is what got him through the most difficult times. Although he did well in his exams that qualified him to go to a good high school, he didn't have the money to continue his studies. A CRS funded project called “The Children Behind” fully funded his schooling. This project has supported over 13,000 people. Felix was able to attend a university and worked at St. Paul's school when he was on vacation to help pay for his studies.</a:t>
            </a:r>
            <a:endParaRPr lang="en-US" dirty="0" smtClean="0"/>
          </a:p>
          <a:p>
            <a:endParaRPr lang="en-US" dirty="0"/>
          </a:p>
        </p:txBody>
      </p:sp>
      <p:sp>
        <p:nvSpPr>
          <p:cNvPr id="4" name="Slide Number Placeholder 3"/>
          <p:cNvSpPr>
            <a:spLocks noGrp="1"/>
          </p:cNvSpPr>
          <p:nvPr>
            <p:ph type="sldNum" sz="quarter" idx="10"/>
          </p:nvPr>
        </p:nvSpPr>
        <p:spPr/>
        <p:txBody>
          <a:bodyPr/>
          <a:lstStyle/>
          <a:p>
            <a:fld id="{52845E9C-5AC5-4332-96D0-69AACE31191B}" type="slidenum">
              <a:rPr lang="en-US" smtClean="0"/>
              <a:t>2</a:t>
            </a:fld>
            <a:endParaRPr lang="en-US"/>
          </a:p>
        </p:txBody>
      </p:sp>
    </p:spTree>
    <p:extLst>
      <p:ext uri="{BB962C8B-B14F-4D97-AF65-F5344CB8AC3E}">
        <p14:creationId xmlns:p14="http://schemas.microsoft.com/office/powerpoint/2010/main" val="2209946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Children at the Little Angels school in Sudan receive their cups of porridge in their classrooms. The students receive World Food Program fortified porridge and lunch each day that is distributed by CRS.</a:t>
            </a:r>
            <a:endParaRPr lang="en-US" dirty="0" smtClean="0"/>
          </a:p>
          <a:p>
            <a:endParaRPr lang="en-US" dirty="0"/>
          </a:p>
        </p:txBody>
      </p:sp>
      <p:sp>
        <p:nvSpPr>
          <p:cNvPr id="4" name="Slide Number Placeholder 3"/>
          <p:cNvSpPr>
            <a:spLocks noGrp="1"/>
          </p:cNvSpPr>
          <p:nvPr>
            <p:ph type="sldNum" sz="quarter" idx="10"/>
          </p:nvPr>
        </p:nvSpPr>
        <p:spPr/>
        <p:txBody>
          <a:bodyPr/>
          <a:lstStyle/>
          <a:p>
            <a:fld id="{52845E9C-5AC5-4332-96D0-69AACE31191B}" type="slidenum">
              <a:rPr lang="en-US" smtClean="0"/>
              <a:t>3</a:t>
            </a:fld>
            <a:endParaRPr lang="en-US"/>
          </a:p>
        </p:txBody>
      </p:sp>
    </p:spTree>
    <p:extLst>
      <p:ext uri="{BB962C8B-B14F-4D97-AF65-F5344CB8AC3E}">
        <p14:creationId xmlns:p14="http://schemas.microsoft.com/office/powerpoint/2010/main" val="2592314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 woman washes dishes after lunch in a village in Guatemala. Silverware is not used in rural areas, and meals of tortillas, beans— and small pieces of chicken on special occasions— are consumed with fingers. Women are traditionally responsible for cooking and cleaning. Many will make meals of tortillas and beans to take to their husbands who work in the fields.</a:t>
            </a:r>
            <a:endParaRPr lang="en-US" dirty="0" smtClean="0"/>
          </a:p>
          <a:p>
            <a:endParaRPr lang="en-US" dirty="0"/>
          </a:p>
        </p:txBody>
      </p:sp>
      <p:sp>
        <p:nvSpPr>
          <p:cNvPr id="4" name="Slide Number Placeholder 3"/>
          <p:cNvSpPr>
            <a:spLocks noGrp="1"/>
          </p:cNvSpPr>
          <p:nvPr>
            <p:ph type="sldNum" sz="quarter" idx="10"/>
          </p:nvPr>
        </p:nvSpPr>
        <p:spPr/>
        <p:txBody>
          <a:bodyPr/>
          <a:lstStyle/>
          <a:p>
            <a:fld id="{52845E9C-5AC5-4332-96D0-69AACE31191B}" type="slidenum">
              <a:rPr lang="en-US" smtClean="0"/>
              <a:t>4</a:t>
            </a:fld>
            <a:endParaRPr lang="en-US"/>
          </a:p>
        </p:txBody>
      </p:sp>
    </p:spTree>
    <p:extLst>
      <p:ext uri="{BB962C8B-B14F-4D97-AF65-F5344CB8AC3E}">
        <p14:creationId xmlns:p14="http://schemas.microsoft.com/office/powerpoint/2010/main" val="2375319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Caregivers outside of </a:t>
            </a:r>
            <a:r>
              <a:rPr lang="en-US" sz="1200" b="0" i="0" kern="1200" dirty="0" err="1" smtClean="0">
                <a:solidFill>
                  <a:schemeClr val="tx1"/>
                </a:solidFill>
                <a:effectLst/>
                <a:latin typeface="+mn-lt"/>
                <a:ea typeface="+mn-ea"/>
                <a:cs typeface="+mn-cs"/>
              </a:rPr>
              <a:t>Geita</a:t>
            </a:r>
            <a:r>
              <a:rPr lang="en-US" sz="1200" b="0" i="0" kern="1200" dirty="0" smtClean="0">
                <a:solidFill>
                  <a:schemeClr val="tx1"/>
                </a:solidFill>
                <a:effectLst/>
                <a:latin typeface="+mn-lt"/>
                <a:ea typeface="+mn-ea"/>
                <a:cs typeface="+mn-cs"/>
              </a:rPr>
              <a:t>, Tanzania, are learning to make toys from local and inexpensive materials as part of the CRS THRIVE project. The project focuses on early childhood development, and includes lessons in children’s health and nutrition and positive parenting. </a:t>
            </a:r>
            <a:endParaRPr lang="en-US" dirty="0" smtClean="0"/>
          </a:p>
          <a:p>
            <a:endParaRPr lang="en-US" dirty="0"/>
          </a:p>
        </p:txBody>
      </p:sp>
      <p:sp>
        <p:nvSpPr>
          <p:cNvPr id="4" name="Slide Number Placeholder 3"/>
          <p:cNvSpPr>
            <a:spLocks noGrp="1"/>
          </p:cNvSpPr>
          <p:nvPr>
            <p:ph type="sldNum" sz="quarter" idx="10"/>
          </p:nvPr>
        </p:nvSpPr>
        <p:spPr/>
        <p:txBody>
          <a:bodyPr/>
          <a:lstStyle/>
          <a:p>
            <a:fld id="{52845E9C-5AC5-4332-96D0-69AACE31191B}" type="slidenum">
              <a:rPr lang="en-US" smtClean="0"/>
              <a:t>5</a:t>
            </a:fld>
            <a:endParaRPr lang="en-US"/>
          </a:p>
        </p:txBody>
      </p:sp>
    </p:spTree>
    <p:extLst>
      <p:ext uri="{BB962C8B-B14F-4D97-AF65-F5344CB8AC3E}">
        <p14:creationId xmlns:p14="http://schemas.microsoft.com/office/powerpoint/2010/main" val="2592174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509412"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Sathi</a:t>
            </a:r>
            <a:r>
              <a:rPr lang="en-US" sz="1200" kern="1200" dirty="0" smtClean="0">
                <a:solidFill>
                  <a:schemeClr val="tx1"/>
                </a:solidFill>
                <a:effectLst/>
                <a:latin typeface="+mn-lt"/>
                <a:ea typeface="+mn-ea"/>
                <a:cs typeface="+mn-cs"/>
              </a:rPr>
              <a:t>, age 12, carries water for cleaning from a nearby pond. </a:t>
            </a:r>
            <a:r>
              <a:rPr lang="en-US" sz="1200" kern="1200" dirty="0" err="1" smtClean="0">
                <a:solidFill>
                  <a:schemeClr val="tx1"/>
                </a:solidFill>
                <a:effectLst/>
                <a:latin typeface="+mn-lt"/>
                <a:ea typeface="+mn-ea"/>
                <a:cs typeface="+mn-cs"/>
              </a:rPr>
              <a:t>Sathi’s</a:t>
            </a:r>
            <a:r>
              <a:rPr lang="en-US" sz="1200" kern="1200" dirty="0" smtClean="0">
                <a:solidFill>
                  <a:schemeClr val="tx1"/>
                </a:solidFill>
                <a:effectLst/>
                <a:latin typeface="+mn-lt"/>
                <a:ea typeface="+mn-ea"/>
                <a:cs typeface="+mn-cs"/>
              </a:rPr>
              <a:t> family has access to a clean water source for drinking, although it is very far away. Caritas Bangladesh, one of CRS’ partners, has taught </a:t>
            </a:r>
            <a:r>
              <a:rPr lang="en-US" sz="1200" kern="1200" dirty="0" err="1" smtClean="0">
                <a:solidFill>
                  <a:schemeClr val="tx1"/>
                </a:solidFill>
                <a:effectLst/>
                <a:latin typeface="+mn-lt"/>
                <a:ea typeface="+mn-ea"/>
                <a:cs typeface="+mn-cs"/>
              </a:rPr>
              <a:t>Sathi’s</a:t>
            </a:r>
            <a:r>
              <a:rPr lang="en-US" sz="1200" kern="1200" dirty="0" smtClean="0">
                <a:solidFill>
                  <a:schemeClr val="tx1"/>
                </a:solidFill>
                <a:effectLst/>
                <a:latin typeface="+mn-lt"/>
                <a:ea typeface="+mn-ea"/>
                <a:cs typeface="+mn-cs"/>
              </a:rPr>
              <a:t> family how to collect and filter rainwater so they don’t have to travel to collect drinking water as often.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2845E9C-5AC5-4332-96D0-69AACE31191B}" type="slidenum">
              <a:rPr lang="en-US" smtClean="0"/>
              <a:t>6</a:t>
            </a:fld>
            <a:endParaRPr lang="en-US"/>
          </a:p>
        </p:txBody>
      </p:sp>
    </p:spTree>
    <p:extLst>
      <p:ext uri="{BB962C8B-B14F-4D97-AF65-F5344CB8AC3E}">
        <p14:creationId xmlns:p14="http://schemas.microsoft.com/office/powerpoint/2010/main" val="177960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Romduol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Kruy</a:t>
            </a:r>
            <a:r>
              <a:rPr lang="en-US" sz="1200" kern="1200" dirty="0" smtClean="0">
                <a:solidFill>
                  <a:schemeClr val="tx1"/>
                </a:solidFill>
                <a:effectLst/>
                <a:latin typeface="+mn-lt"/>
                <a:ea typeface="+mn-ea"/>
                <a:cs typeface="+mn-cs"/>
              </a:rPr>
              <a:t> (beaded headband), 11, has been deaf and mute since a fever when she was a toddler. She has been attending school for the first time this year, when CRS began working in </a:t>
            </a:r>
            <a:r>
              <a:rPr lang="en-US" sz="1200" kern="1200" dirty="0" err="1" smtClean="0">
                <a:solidFill>
                  <a:schemeClr val="tx1"/>
                </a:solidFill>
                <a:effectLst/>
                <a:latin typeface="+mn-lt"/>
                <a:ea typeface="+mn-ea"/>
                <a:cs typeface="+mn-cs"/>
              </a:rPr>
              <a:t>Banluong</a:t>
            </a:r>
            <a:r>
              <a:rPr lang="en-US" sz="1200" kern="1200" dirty="0" smtClean="0">
                <a:solidFill>
                  <a:schemeClr val="tx1"/>
                </a:solidFill>
                <a:effectLst/>
                <a:latin typeface="+mn-lt"/>
                <a:ea typeface="+mn-ea"/>
                <a:cs typeface="+mn-cs"/>
              </a:rPr>
              <a:t> primary school. She sits at the front of the class next to </a:t>
            </a:r>
            <a:r>
              <a:rPr lang="en-US" sz="1200" kern="1200" dirty="0" err="1" smtClean="0">
                <a:solidFill>
                  <a:schemeClr val="tx1"/>
                </a:solidFill>
                <a:effectLst/>
                <a:latin typeface="+mn-lt"/>
                <a:ea typeface="+mn-ea"/>
                <a:cs typeface="+mn-cs"/>
              </a:rPr>
              <a:t>Sovannary</a:t>
            </a:r>
            <a:r>
              <a:rPr lang="en-US" sz="1200" kern="1200" dirty="0" smtClean="0">
                <a:solidFill>
                  <a:schemeClr val="tx1"/>
                </a:solidFill>
                <a:effectLst/>
                <a:latin typeface="+mn-lt"/>
                <a:ea typeface="+mn-ea"/>
                <a:cs typeface="+mn-cs"/>
              </a:rPr>
              <a:t> Try, age 10, who helps </a:t>
            </a:r>
            <a:r>
              <a:rPr lang="en-US" sz="1200" kern="1200" dirty="0" err="1" smtClean="0">
                <a:solidFill>
                  <a:schemeClr val="tx1"/>
                </a:solidFill>
                <a:effectLst/>
                <a:latin typeface="+mn-lt"/>
                <a:ea typeface="+mn-ea"/>
                <a:cs typeface="+mn-cs"/>
              </a:rPr>
              <a:t>Romduol</a:t>
            </a:r>
            <a:r>
              <a:rPr lang="en-US" sz="1200" kern="1200" dirty="0" smtClean="0">
                <a:solidFill>
                  <a:schemeClr val="tx1"/>
                </a:solidFill>
                <a:effectLst/>
                <a:latin typeface="+mn-lt"/>
                <a:ea typeface="+mn-ea"/>
                <a:cs typeface="+mn-cs"/>
              </a:rPr>
              <a:t> understand what's happening in class and encourages her to answer questions as much as possible. In addition to training </a:t>
            </a:r>
            <a:r>
              <a:rPr lang="en-US" sz="1200" kern="1200" dirty="0" err="1" smtClean="0">
                <a:solidFill>
                  <a:schemeClr val="tx1"/>
                </a:solidFill>
                <a:effectLst/>
                <a:latin typeface="+mn-lt"/>
                <a:ea typeface="+mn-ea"/>
                <a:cs typeface="+mn-cs"/>
              </a:rPr>
              <a:t>Romduol’s</a:t>
            </a:r>
            <a:r>
              <a:rPr lang="en-US" sz="1200" kern="1200" dirty="0" smtClean="0">
                <a:solidFill>
                  <a:schemeClr val="tx1"/>
                </a:solidFill>
                <a:effectLst/>
                <a:latin typeface="+mn-lt"/>
                <a:ea typeface="+mn-ea"/>
                <a:cs typeface="+mn-cs"/>
              </a:rPr>
              <a:t> teacher how to include her in the classroom, CRS also works with all students at the school to </a:t>
            </a:r>
            <a:r>
              <a:rPr lang="en-US" sz="1200" kern="1200" dirty="0" err="1" smtClean="0">
                <a:solidFill>
                  <a:schemeClr val="tx1"/>
                </a:solidFill>
                <a:effectLst/>
                <a:latin typeface="+mn-lt"/>
                <a:ea typeface="+mn-ea"/>
                <a:cs typeface="+mn-cs"/>
              </a:rPr>
              <a:t>destigmatize</a:t>
            </a:r>
            <a:r>
              <a:rPr lang="en-US" sz="1200" kern="1200" dirty="0" smtClean="0">
                <a:solidFill>
                  <a:schemeClr val="tx1"/>
                </a:solidFill>
                <a:effectLst/>
                <a:latin typeface="+mn-lt"/>
                <a:ea typeface="+mn-ea"/>
                <a:cs typeface="+mn-cs"/>
              </a:rPr>
              <a:t> children with disabilities. </a:t>
            </a:r>
            <a:r>
              <a:rPr lang="en-US" sz="1200" kern="1200" dirty="0" err="1" smtClean="0">
                <a:solidFill>
                  <a:schemeClr val="tx1"/>
                </a:solidFill>
                <a:effectLst/>
                <a:latin typeface="+mn-lt"/>
                <a:ea typeface="+mn-ea"/>
                <a:cs typeface="+mn-cs"/>
              </a:rPr>
              <a:t>Sovannary</a:t>
            </a:r>
            <a:r>
              <a:rPr lang="en-US" sz="1200" kern="1200" dirty="0" smtClean="0">
                <a:solidFill>
                  <a:schemeClr val="tx1"/>
                </a:solidFill>
                <a:effectLst/>
                <a:latin typeface="+mn-lt"/>
                <a:ea typeface="+mn-ea"/>
                <a:cs typeface="+mn-cs"/>
              </a:rPr>
              <a:t> sees her role of assisting </a:t>
            </a:r>
            <a:r>
              <a:rPr lang="en-US" sz="1200" kern="1200" dirty="0" err="1" smtClean="0">
                <a:solidFill>
                  <a:schemeClr val="tx1"/>
                </a:solidFill>
                <a:effectLst/>
                <a:latin typeface="+mn-lt"/>
                <a:ea typeface="+mn-ea"/>
                <a:cs typeface="+mn-cs"/>
              </a:rPr>
              <a:t>Romduol</a:t>
            </a:r>
            <a:r>
              <a:rPr lang="en-US" sz="1200" kern="1200" dirty="0" smtClean="0">
                <a:solidFill>
                  <a:schemeClr val="tx1"/>
                </a:solidFill>
                <a:effectLst/>
                <a:latin typeface="+mn-lt"/>
                <a:ea typeface="+mn-ea"/>
                <a:cs typeface="+mn-cs"/>
              </a:rPr>
              <a:t> as an honor.</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Schools in rural Cambodia often lack resources to serve students with disabilities in a typical classroom. CRS is working with school administrators, teachers, government ministries and education experts to help incorporate students with disabilities into mainstream classes. </a:t>
            </a:r>
            <a:endParaRPr lang="en-US" dirty="0" smtClean="0"/>
          </a:p>
          <a:p>
            <a:endParaRPr lang="en-US" dirty="0"/>
          </a:p>
        </p:txBody>
      </p:sp>
      <p:sp>
        <p:nvSpPr>
          <p:cNvPr id="4" name="Slide Number Placeholder 3"/>
          <p:cNvSpPr>
            <a:spLocks noGrp="1"/>
          </p:cNvSpPr>
          <p:nvPr>
            <p:ph type="sldNum" sz="quarter" idx="10"/>
          </p:nvPr>
        </p:nvSpPr>
        <p:spPr/>
        <p:txBody>
          <a:bodyPr/>
          <a:lstStyle/>
          <a:p>
            <a:fld id="{52845E9C-5AC5-4332-96D0-69AACE31191B}" type="slidenum">
              <a:rPr lang="en-US" smtClean="0"/>
              <a:t>7</a:t>
            </a:fld>
            <a:endParaRPr lang="en-US"/>
          </a:p>
        </p:txBody>
      </p:sp>
    </p:spTree>
    <p:extLst>
      <p:ext uri="{BB962C8B-B14F-4D97-AF65-F5344CB8AC3E}">
        <p14:creationId xmlns:p14="http://schemas.microsoft.com/office/powerpoint/2010/main" val="3557231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Gonzales-Guzman family prays together before dinner. They made a recipe from Burkina Faso during Lent to participate in CRS Rice Bowl. CRS Rice Bowl is a Lenten faith-in-action program for families and faith communities. The program invites Catholics to live in solidarity with our poorest and most vulnerable brothers and sisters through the three Lenten pillars of prayer, fasting and almsgiving.</a:t>
            </a:r>
            <a:endParaRPr lang="en-US" dirty="0" smtClean="0"/>
          </a:p>
          <a:p>
            <a:endParaRPr lang="en-US" dirty="0"/>
          </a:p>
        </p:txBody>
      </p:sp>
      <p:sp>
        <p:nvSpPr>
          <p:cNvPr id="4" name="Slide Number Placeholder 3"/>
          <p:cNvSpPr>
            <a:spLocks noGrp="1"/>
          </p:cNvSpPr>
          <p:nvPr>
            <p:ph type="sldNum" sz="quarter" idx="10"/>
          </p:nvPr>
        </p:nvSpPr>
        <p:spPr/>
        <p:txBody>
          <a:bodyPr/>
          <a:lstStyle/>
          <a:p>
            <a:fld id="{52845E9C-5AC5-4332-96D0-69AACE31191B}" type="slidenum">
              <a:rPr lang="en-US" smtClean="0"/>
              <a:t>8</a:t>
            </a:fld>
            <a:endParaRPr lang="en-US"/>
          </a:p>
        </p:txBody>
      </p:sp>
    </p:spTree>
    <p:extLst>
      <p:ext uri="{BB962C8B-B14F-4D97-AF65-F5344CB8AC3E}">
        <p14:creationId xmlns:p14="http://schemas.microsoft.com/office/powerpoint/2010/main" val="4104476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845E9C-5AC5-4332-96D0-69AACE31191B}" type="slidenum">
              <a:rPr lang="en-US" smtClean="0"/>
              <a:t>9</a:t>
            </a:fld>
            <a:endParaRPr lang="en-US"/>
          </a:p>
        </p:txBody>
      </p:sp>
    </p:spTree>
    <p:extLst>
      <p:ext uri="{BB962C8B-B14F-4D97-AF65-F5344CB8AC3E}">
        <p14:creationId xmlns:p14="http://schemas.microsoft.com/office/powerpoint/2010/main" val="636122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EA6218-B7E1-4C24-B96C-BDDE2D0544F1}" type="datetimeFigureOut">
              <a:rPr lang="en-US" smtClean="0"/>
              <a:t>7/14/2015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98C291-0A3C-4C26-BC70-C69435B6C3A4}" type="slidenum">
              <a:rPr lang="en-US" smtClean="0"/>
              <a:t>‹#›</a:t>
            </a:fld>
            <a:endParaRPr lang="en-US"/>
          </a:p>
        </p:txBody>
      </p:sp>
    </p:spTree>
    <p:extLst>
      <p:ext uri="{BB962C8B-B14F-4D97-AF65-F5344CB8AC3E}">
        <p14:creationId xmlns:p14="http://schemas.microsoft.com/office/powerpoint/2010/main" val="111792321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09"/>
            <a:ext cx="8675370" cy="150230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91515" y="7203864"/>
            <a:ext cx="2263140" cy="413808"/>
          </a:xfrm>
          <a:prstGeom prst="rect">
            <a:avLst/>
          </a:prstGeom>
        </p:spPr>
        <p:txBody>
          <a:bodyPr vert="horz" lIns="91440" tIns="45720" rIns="91440" bIns="45720" rtlCol="0" anchor="ctr"/>
          <a:lstStyle>
            <a:lvl1pPr algn="l">
              <a:defRPr sz="990">
                <a:solidFill>
                  <a:schemeClr val="tx1">
                    <a:tint val="75000"/>
                  </a:schemeClr>
                </a:solidFill>
              </a:defRPr>
            </a:lvl1pPr>
          </a:lstStyle>
          <a:p>
            <a:fld id="{F9EA6218-B7E1-4C24-B96C-BDDE2D0544F1}" type="datetimeFigureOut">
              <a:rPr lang="en-US" smtClean="0"/>
              <a:t>7/14/2015</a:t>
            </a:fld>
            <a:endParaRPr lang="en-US"/>
          </a:p>
        </p:txBody>
      </p:sp>
      <p:sp>
        <p:nvSpPr>
          <p:cNvPr id="5" name="Footer Placeholder 4"/>
          <p:cNvSpPr>
            <a:spLocks noGrp="1"/>
          </p:cNvSpPr>
          <p:nvPr>
            <p:ph type="ftr" sz="quarter" idx="3"/>
          </p:nvPr>
        </p:nvSpPr>
        <p:spPr>
          <a:xfrm>
            <a:off x="3331845" y="7203864"/>
            <a:ext cx="3394710" cy="413808"/>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4"/>
            <a:ext cx="2263140" cy="413808"/>
          </a:xfrm>
          <a:prstGeom prst="rect">
            <a:avLst/>
          </a:prstGeom>
        </p:spPr>
        <p:txBody>
          <a:bodyPr vert="horz" lIns="91440" tIns="45720" rIns="91440" bIns="45720" rtlCol="0" anchor="ctr"/>
          <a:lstStyle>
            <a:lvl1pPr algn="r">
              <a:defRPr sz="990">
                <a:solidFill>
                  <a:schemeClr val="tx1">
                    <a:tint val="75000"/>
                  </a:schemeClr>
                </a:solidFill>
              </a:defRPr>
            </a:lvl1pPr>
          </a:lstStyle>
          <a:p>
            <a:fld id="{0298C291-0A3C-4C26-BC70-C69435B6C3A4}" type="slidenum">
              <a:rPr lang="en-US" smtClean="0"/>
              <a:t>‹#›</a:t>
            </a:fld>
            <a:endParaRPr lang="en-US"/>
          </a:p>
        </p:txBody>
      </p:sp>
    </p:spTree>
    <p:extLst>
      <p:ext uri="{BB962C8B-B14F-4D97-AF65-F5344CB8AC3E}">
        <p14:creationId xmlns:p14="http://schemas.microsoft.com/office/powerpoint/2010/main" val="2434405841"/>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We Are One Human Family</a:t>
            </a:r>
            <a:endParaRPr lang="en-US" dirty="0"/>
          </a:p>
        </p:txBody>
      </p:sp>
      <p:pic>
        <p:nvPicPr>
          <p:cNvPr id="3" name="Picture 2"/>
          <p:cNvPicPr/>
          <p:nvPr/>
        </p:nvPicPr>
        <p:blipFill>
          <a:blip r:embed="rId3"/>
          <a:stretch>
            <a:fillRect/>
          </a:stretch>
        </p:blipFill>
        <p:spPr>
          <a:xfrm>
            <a:off x="0" y="0"/>
            <a:ext cx="10058400" cy="7772400"/>
          </a:xfrm>
          <a:prstGeom prst="rect">
            <a:avLst/>
          </a:prstGeom>
        </p:spPr>
      </p:pic>
    </p:spTree>
    <p:extLst>
      <p:ext uri="{BB962C8B-B14F-4D97-AF65-F5344CB8AC3E}">
        <p14:creationId xmlns:p14="http://schemas.microsoft.com/office/powerpoint/2010/main" val="1821825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10058400" cy="7772400"/>
          </a:xfrm>
          <a:prstGeom prst="rect">
            <a:avLst/>
          </a:prstGeom>
        </p:spPr>
      </p:pic>
    </p:spTree>
    <p:extLst>
      <p:ext uri="{BB962C8B-B14F-4D97-AF65-F5344CB8AC3E}">
        <p14:creationId xmlns:p14="http://schemas.microsoft.com/office/powerpoint/2010/main" val="3995896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10058400" cy="7772400"/>
          </a:xfrm>
          <a:prstGeom prst="rect">
            <a:avLst/>
          </a:prstGeom>
        </p:spPr>
      </p:pic>
    </p:spTree>
    <p:extLst>
      <p:ext uri="{BB962C8B-B14F-4D97-AF65-F5344CB8AC3E}">
        <p14:creationId xmlns:p14="http://schemas.microsoft.com/office/powerpoint/2010/main" val="1735953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10058400" cy="7772400"/>
          </a:xfrm>
          <a:prstGeom prst="rect">
            <a:avLst/>
          </a:prstGeom>
        </p:spPr>
      </p:pic>
    </p:spTree>
    <p:extLst>
      <p:ext uri="{BB962C8B-B14F-4D97-AF65-F5344CB8AC3E}">
        <p14:creationId xmlns:p14="http://schemas.microsoft.com/office/powerpoint/2010/main" val="2304003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10058400" cy="7772400"/>
          </a:xfrm>
          <a:prstGeom prst="rect">
            <a:avLst/>
          </a:prstGeom>
        </p:spPr>
      </p:pic>
    </p:spTree>
    <p:extLst>
      <p:ext uri="{BB962C8B-B14F-4D97-AF65-F5344CB8AC3E}">
        <p14:creationId xmlns:p14="http://schemas.microsoft.com/office/powerpoint/2010/main" val="608876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10058400" cy="7772400"/>
          </a:xfrm>
          <a:prstGeom prst="rect">
            <a:avLst/>
          </a:prstGeom>
        </p:spPr>
      </p:pic>
    </p:spTree>
    <p:extLst>
      <p:ext uri="{BB962C8B-B14F-4D97-AF65-F5344CB8AC3E}">
        <p14:creationId xmlns:p14="http://schemas.microsoft.com/office/powerpoint/2010/main" val="3508374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10058400" cy="7772400"/>
          </a:xfrm>
          <a:prstGeom prst="rect">
            <a:avLst/>
          </a:prstGeom>
        </p:spPr>
      </p:pic>
    </p:spTree>
    <p:extLst>
      <p:ext uri="{BB962C8B-B14F-4D97-AF65-F5344CB8AC3E}">
        <p14:creationId xmlns:p14="http://schemas.microsoft.com/office/powerpoint/2010/main" val="2340682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10058400" cy="7772400"/>
          </a:xfrm>
          <a:prstGeom prst="rect">
            <a:avLst/>
          </a:prstGeom>
        </p:spPr>
      </p:pic>
    </p:spTree>
    <p:extLst>
      <p:ext uri="{BB962C8B-B14F-4D97-AF65-F5344CB8AC3E}">
        <p14:creationId xmlns:p14="http://schemas.microsoft.com/office/powerpoint/2010/main" val="397518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Discuss together:</a:t>
            </a:r>
            <a:endParaRPr lang="en-US" dirty="0"/>
          </a:p>
        </p:txBody>
      </p:sp>
      <p:pic>
        <p:nvPicPr>
          <p:cNvPr id="3" name="Picture 2"/>
          <p:cNvPicPr/>
          <p:nvPr/>
        </p:nvPicPr>
        <p:blipFill>
          <a:blip r:embed="rId3"/>
          <a:stretch>
            <a:fillRect/>
          </a:stretch>
        </p:blipFill>
        <p:spPr>
          <a:xfrm>
            <a:off x="0" y="0"/>
            <a:ext cx="10058400" cy="7772400"/>
          </a:xfrm>
          <a:prstGeom prst="rect">
            <a:avLst/>
          </a:prstGeom>
        </p:spPr>
      </p:pic>
    </p:spTree>
    <p:extLst>
      <p:ext uri="{BB962C8B-B14F-4D97-AF65-F5344CB8AC3E}">
        <p14:creationId xmlns:p14="http://schemas.microsoft.com/office/powerpoint/2010/main" val="1480343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538</Words>
  <Application>Microsoft Office PowerPoint</Application>
  <PresentationFormat>Custom</PresentationFormat>
  <Paragraphs>18</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We Are One Human Family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 together: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Are One Human Family</dc:title>
  <dc:creator>Laskey, Genevieve</dc:creator>
  <cp:lastModifiedBy>Laskey, Genevieve</cp:lastModifiedBy>
  <cp:revision>4</cp:revision>
  <dcterms:created xsi:type="dcterms:W3CDTF">2015-02-19T18:51:29Z</dcterms:created>
  <dcterms:modified xsi:type="dcterms:W3CDTF">2015-07-14T20:33:39Z</dcterms:modified>
</cp:coreProperties>
</file>