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handoutMasterIdLst>
    <p:handoutMasterId r:id="rId21"/>
  </p:handoutMasterIdLst>
  <p:sldIdLst>
    <p:sldId id="267" r:id="rId2"/>
    <p:sldId id="269" r:id="rId3"/>
    <p:sldId id="268"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8">
          <p15:clr>
            <a:srgbClr val="A4A3A4"/>
          </p15:clr>
        </p15:guide>
        <p15:guide id="2" orient="horz" pos="4265">
          <p15:clr>
            <a:srgbClr val="A4A3A4"/>
          </p15:clr>
        </p15:guide>
        <p15:guide id="3" orient="horz" pos="134">
          <p15:clr>
            <a:srgbClr val="A4A3A4"/>
          </p15:clr>
        </p15:guide>
        <p15:guide id="4" orient="horz" pos="4665">
          <p15:clr>
            <a:srgbClr val="A4A3A4"/>
          </p15:clr>
        </p15:guide>
        <p15:guide id="5" orient="horz" pos="580">
          <p15:clr>
            <a:srgbClr val="A4A3A4"/>
          </p15:clr>
        </p15:guide>
        <p15:guide id="6" orient="horz" pos="986">
          <p15:clr>
            <a:srgbClr val="A4A3A4"/>
          </p15:clr>
        </p15:guide>
        <p15:guide id="7" pos="6203">
          <p15:clr>
            <a:srgbClr val="A4A3A4"/>
          </p15:clr>
        </p15:guide>
        <p15:guide id="8" pos="3168">
          <p15:clr>
            <a:srgbClr val="A4A3A4"/>
          </p15:clr>
        </p15:guide>
        <p15:guide id="9" pos="5451">
          <p15:clr>
            <a:srgbClr val="A4A3A4"/>
          </p15:clr>
        </p15:guide>
        <p15:guide id="10" pos="574">
          <p15:clr>
            <a:srgbClr val="A4A3A4"/>
          </p15:clr>
        </p15:guide>
        <p15:guide id="11" pos="2098">
          <p15:clr>
            <a:srgbClr val="A4A3A4"/>
          </p15:clr>
        </p15:guide>
        <p15:guide id="12" pos="14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3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0" autoAdjust="0"/>
    <p:restoredTop sz="94660"/>
  </p:normalViewPr>
  <p:slideViewPr>
    <p:cSldViewPr snapToGrid="0" snapToObjects="1">
      <p:cViewPr varScale="1">
        <p:scale>
          <a:sx n="60" d="100"/>
          <a:sy n="60" d="100"/>
        </p:scale>
        <p:origin x="1524" y="78"/>
      </p:cViewPr>
      <p:guideLst>
        <p:guide orient="horz" pos="2378"/>
        <p:guide orient="horz" pos="4265"/>
        <p:guide orient="horz" pos="134"/>
        <p:guide orient="horz" pos="4665"/>
        <p:guide orient="horz" pos="580"/>
        <p:guide orient="horz" pos="986"/>
        <p:guide pos="6203"/>
        <p:guide pos="3168"/>
        <p:guide pos="5451"/>
        <p:guide pos="574"/>
        <p:guide pos="2098"/>
        <p:guide pos="144"/>
      </p:guideLst>
    </p:cSldViewPr>
  </p:slideViewPr>
  <p:notesTextViewPr>
    <p:cViewPr>
      <p:scale>
        <a:sx n="100" d="100"/>
        <a:sy n="100" d="100"/>
      </p:scale>
      <p:origin x="0" y="0"/>
    </p:cViewPr>
  </p:notesTextViewPr>
  <p:notesViewPr>
    <p:cSldViewPr snapToGrid="0" snapToObjects="1">
      <p:cViewPr>
        <p:scale>
          <a:sx n="100" d="100"/>
          <a:sy n="100" d="100"/>
        </p:scale>
        <p:origin x="189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E8377D-C277-4243-890F-7D76210F3C08}" type="datetimeFigureOut">
              <a:rPr lang="en-US" smtClean="0"/>
              <a:t>7/25/2018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7F2B3-4DAE-CA44-8BCF-1F2B32124916}" type="slidenum">
              <a:rPr lang="en-US" smtClean="0"/>
              <a:t>‹#›</a:t>
            </a:fld>
            <a:endParaRPr lang="en-US"/>
          </a:p>
        </p:txBody>
      </p:sp>
    </p:spTree>
    <p:extLst>
      <p:ext uri="{BB962C8B-B14F-4D97-AF65-F5344CB8AC3E}">
        <p14:creationId xmlns:p14="http://schemas.microsoft.com/office/powerpoint/2010/main" val="1637941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45E5E6-BD34-F249-9CFD-B38C07B14384}" type="datetimeFigureOut">
              <a:rPr lang="en-US" smtClean="0"/>
              <a:t>7/25/2018</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5B7E7-E587-8349-8679-CA163636E320}" type="slidenum">
              <a:rPr lang="en-US" smtClean="0"/>
              <a:t>‹#›</a:t>
            </a:fld>
            <a:endParaRPr lang="en-US"/>
          </a:p>
        </p:txBody>
      </p:sp>
    </p:spTree>
    <p:extLst>
      <p:ext uri="{BB962C8B-B14F-4D97-AF65-F5344CB8AC3E}">
        <p14:creationId xmlns:p14="http://schemas.microsoft.com/office/powerpoint/2010/main" val="1778913294"/>
      </p:ext>
    </p:extLst>
  </p:cSld>
  <p:clrMap bg1="lt1" tx1="dk1" bg2="lt2" tx2="dk2" accent1="accent1" accent2="accent2" accent3="accent3" accent4="accent4" accent5="accent5" accent6="accent6" hlink="hlink" folHlink="folHlink"/>
  <p:hf hdr="0" ftr="0" dt="0"/>
  <p:notesStyle>
    <a:lvl1pPr marL="0" algn="l" defTabSz="509412" rtl="0" eaLnBrk="1" latinLnBrk="0" hangingPunct="1">
      <a:defRPr sz="1300" kern="1200">
        <a:solidFill>
          <a:schemeClr val="tx1"/>
        </a:solidFill>
        <a:latin typeface="+mn-lt"/>
        <a:ea typeface="+mn-ea"/>
        <a:cs typeface="+mn-cs"/>
      </a:defRPr>
    </a:lvl1pPr>
    <a:lvl2pPr marL="509412" algn="l" defTabSz="509412" rtl="0" eaLnBrk="1" latinLnBrk="0" hangingPunct="1">
      <a:defRPr sz="1300" kern="1200">
        <a:solidFill>
          <a:schemeClr val="tx1"/>
        </a:solidFill>
        <a:latin typeface="+mn-lt"/>
        <a:ea typeface="+mn-ea"/>
        <a:cs typeface="+mn-cs"/>
      </a:defRPr>
    </a:lvl2pPr>
    <a:lvl3pPr marL="1018824" algn="l" defTabSz="509412" rtl="0" eaLnBrk="1" latinLnBrk="0" hangingPunct="1">
      <a:defRPr sz="1300" kern="1200">
        <a:solidFill>
          <a:schemeClr val="tx1"/>
        </a:solidFill>
        <a:latin typeface="+mn-lt"/>
        <a:ea typeface="+mn-ea"/>
        <a:cs typeface="+mn-cs"/>
      </a:defRPr>
    </a:lvl3pPr>
    <a:lvl4pPr marL="1528237" algn="l" defTabSz="509412" rtl="0" eaLnBrk="1" latinLnBrk="0" hangingPunct="1">
      <a:defRPr sz="1300" kern="1200">
        <a:solidFill>
          <a:schemeClr val="tx1"/>
        </a:solidFill>
        <a:latin typeface="+mn-lt"/>
        <a:ea typeface="+mn-ea"/>
        <a:cs typeface="+mn-cs"/>
      </a:defRPr>
    </a:lvl4pPr>
    <a:lvl5pPr marL="2037649" algn="l" defTabSz="509412" rtl="0" eaLnBrk="1" latinLnBrk="0" hangingPunct="1">
      <a:defRPr sz="1300" kern="1200">
        <a:solidFill>
          <a:schemeClr val="tx1"/>
        </a:solidFill>
        <a:latin typeface="+mn-lt"/>
        <a:ea typeface="+mn-ea"/>
        <a:cs typeface="+mn-cs"/>
      </a:defRPr>
    </a:lvl5pPr>
    <a:lvl6pPr marL="2547061" algn="l" defTabSz="509412" rtl="0" eaLnBrk="1" latinLnBrk="0" hangingPunct="1">
      <a:defRPr sz="1300" kern="1200">
        <a:solidFill>
          <a:schemeClr val="tx1"/>
        </a:solidFill>
        <a:latin typeface="+mn-lt"/>
        <a:ea typeface="+mn-ea"/>
        <a:cs typeface="+mn-cs"/>
      </a:defRPr>
    </a:lvl6pPr>
    <a:lvl7pPr marL="3056473" algn="l" defTabSz="509412" rtl="0" eaLnBrk="1" latinLnBrk="0" hangingPunct="1">
      <a:defRPr sz="1300" kern="1200">
        <a:solidFill>
          <a:schemeClr val="tx1"/>
        </a:solidFill>
        <a:latin typeface="+mn-lt"/>
        <a:ea typeface="+mn-ea"/>
        <a:cs typeface="+mn-cs"/>
      </a:defRPr>
    </a:lvl7pPr>
    <a:lvl8pPr marL="3565886" algn="l" defTabSz="509412" rtl="0" eaLnBrk="1" latinLnBrk="0" hangingPunct="1">
      <a:defRPr sz="1300" kern="1200">
        <a:solidFill>
          <a:schemeClr val="tx1"/>
        </a:solidFill>
        <a:latin typeface="+mn-lt"/>
        <a:ea typeface="+mn-ea"/>
        <a:cs typeface="+mn-cs"/>
      </a:defRPr>
    </a:lvl8pPr>
    <a:lvl9pPr marL="4075298" algn="l" defTabSz="50941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images of the rosary shown throughout this resource are of a fair trade rosary made from olive wood, sourced and hand carved in Jerusalem. These rosaries are available for purchase from </a:t>
            </a:r>
            <a:r>
              <a:rPr lang="en-US" dirty="0" err="1"/>
              <a:t>Serrv</a:t>
            </a:r>
            <a:r>
              <a:rPr lang="en-US" dirty="0"/>
              <a:t>, a partner of Catholic Relief Services. (Copy and paste this hyperlink into your browser: https://www.serrv.org/product/olive-wood-rosary-beads-on-silver-chain/spiritual-gifts?c=crs) </a:t>
            </a:r>
          </a:p>
          <a:p>
            <a:endParaRPr lang="en-US" dirty="0"/>
          </a:p>
          <a:p>
            <a:r>
              <a:rPr lang="en-US" dirty="0"/>
              <a:t>Photo credits: </a:t>
            </a:r>
            <a:br>
              <a:rPr lang="en-US" dirty="0"/>
            </a:br>
            <a:r>
              <a:rPr lang="en-US" dirty="0"/>
              <a:t>Stained glass Scripture images: Nancy Bauer / Shutterstock.com</a:t>
            </a:r>
            <a:br>
              <a:rPr lang="en-US" dirty="0"/>
            </a:br>
            <a:r>
              <a:rPr lang="en-US" dirty="0"/>
              <a:t>Photos of refugees: Kira Horvath for CRS, </a:t>
            </a:r>
            <a:r>
              <a:rPr lang="en-US" dirty="0" err="1"/>
              <a:t>Sevket</a:t>
            </a:r>
            <a:r>
              <a:rPr lang="en-US" dirty="0"/>
              <a:t> </a:t>
            </a:r>
            <a:r>
              <a:rPr lang="en-US" dirty="0" err="1"/>
              <a:t>Kizidag</a:t>
            </a:r>
            <a:r>
              <a:rPr lang="en-US" dirty="0"/>
              <a:t> for CRS and Nikki Gamer/CRS</a:t>
            </a:r>
          </a:p>
        </p:txBody>
      </p:sp>
      <p:sp>
        <p:nvSpPr>
          <p:cNvPr id="4" name="Slide Number Placeholder 3"/>
          <p:cNvSpPr>
            <a:spLocks noGrp="1"/>
          </p:cNvSpPr>
          <p:nvPr>
            <p:ph type="sldNum" sz="quarter" idx="10"/>
          </p:nvPr>
        </p:nvSpPr>
        <p:spPr/>
        <p:txBody>
          <a:bodyPr/>
          <a:lstStyle/>
          <a:p>
            <a:fld id="{27A5B7E7-E587-8349-8679-CA163636E320}" type="slidenum">
              <a:rPr lang="en-US" smtClean="0"/>
              <a:t>1</a:t>
            </a:fld>
            <a:endParaRPr lang="en-US"/>
          </a:p>
        </p:txBody>
      </p:sp>
    </p:spTree>
    <p:extLst>
      <p:ext uri="{BB962C8B-B14F-4D97-AF65-F5344CB8AC3E}">
        <p14:creationId xmlns:p14="http://schemas.microsoft.com/office/powerpoint/2010/main" val="3710145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a:t>
            </a:r>
            <a:r>
              <a:rPr lang="en-US" i="1" dirty="0"/>
              <a:t>The Third Joyful Mystery of the Rosary is the Nativity of Jesus.</a:t>
            </a:r>
            <a:br>
              <a:rPr lang="en-US" i="1" dirty="0"/>
            </a:br>
            <a:br>
              <a:rPr lang="en-US" i="1" dirty="0"/>
            </a:br>
            <a:r>
              <a:rPr lang="en-US" i="1" dirty="0"/>
              <a:t>“</a:t>
            </a:r>
            <a:r>
              <a:rPr lang="en-US" sz="1300" b="0" i="1" kern="1200" dirty="0">
                <a:solidFill>
                  <a:schemeClr val="tx1"/>
                </a:solidFill>
                <a:effectLst/>
                <a:latin typeface="+mn-lt"/>
                <a:ea typeface="+mn-ea"/>
                <a:cs typeface="+mn-cs"/>
              </a:rPr>
              <a:t>While they were there, the time came for her to have her child, and she gave birth to her firstborn son. She wrapped him in swaddling clothes and laid him in a manger, because there was no room for them in the inn. </a:t>
            </a:r>
          </a:p>
          <a:p>
            <a:endParaRPr lang="en-US" i="1" dirty="0"/>
          </a:p>
          <a:p>
            <a:r>
              <a:rPr lang="en-US" sz="1300" b="0" i="1" kern="1200" dirty="0">
                <a:solidFill>
                  <a:schemeClr val="tx1"/>
                </a:solidFill>
                <a:effectLst/>
                <a:latin typeface="+mn-lt"/>
                <a:ea typeface="+mn-ea"/>
                <a:cs typeface="+mn-cs"/>
              </a:rPr>
              <a:t>Now there were shepherds in that region living in the fields and keeping the night watch over their flock. The angel of the Lord appeared to them and the glory of the Lord shone around them, and they were struck with great fear. </a:t>
            </a:r>
          </a:p>
          <a:p>
            <a:endParaRPr lang="en-US" i="1" dirty="0"/>
          </a:p>
          <a:p>
            <a:r>
              <a:rPr lang="en-US" sz="1300" b="0" i="1" kern="1200" dirty="0">
                <a:solidFill>
                  <a:schemeClr val="tx1"/>
                </a:solidFill>
                <a:effectLst/>
                <a:latin typeface="+mn-lt"/>
                <a:ea typeface="+mn-ea"/>
                <a:cs typeface="+mn-cs"/>
              </a:rPr>
              <a:t>The angel said to them, ‘Do not be afraid; for behold, I proclaim to you good news of great joy that will be for all the people. For today in the city of David a savior has been born for you who is Messiah and Lord. And this will be a sign for you: you will find an infant wrapped in swaddling clothes and lying in a manger.’” (Luke 2: 6-12) </a:t>
            </a:r>
            <a:endParaRPr lang="en-US" i="1" dirty="0"/>
          </a:p>
        </p:txBody>
      </p:sp>
      <p:sp>
        <p:nvSpPr>
          <p:cNvPr id="4" name="Slide Number Placeholder 3"/>
          <p:cNvSpPr>
            <a:spLocks noGrp="1"/>
          </p:cNvSpPr>
          <p:nvPr>
            <p:ph type="sldNum" sz="quarter" idx="10"/>
          </p:nvPr>
        </p:nvSpPr>
        <p:spPr/>
        <p:txBody>
          <a:bodyPr/>
          <a:lstStyle/>
          <a:p>
            <a:fld id="{27A5B7E7-E587-8349-8679-CA163636E320}" type="slidenum">
              <a:rPr lang="en-US" smtClean="0"/>
              <a:t>10</a:t>
            </a:fld>
            <a:endParaRPr lang="en-US"/>
          </a:p>
        </p:txBody>
      </p:sp>
    </p:spTree>
    <p:extLst>
      <p:ext uri="{BB962C8B-B14F-4D97-AF65-F5344CB8AC3E}">
        <p14:creationId xmlns:p14="http://schemas.microsoft.com/office/powerpoint/2010/main" val="281697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LEADER: </a:t>
            </a:r>
            <a:r>
              <a:rPr lang="en-US" sz="1300" b="0" i="1" kern="1200" dirty="0">
                <a:solidFill>
                  <a:schemeClr val="tx1"/>
                </a:solidFill>
                <a:effectLst/>
                <a:latin typeface="+mn-lt"/>
                <a:ea typeface="+mn-ea"/>
                <a:cs typeface="+mn-cs"/>
              </a:rPr>
              <a:t>Mary gave birth to Jesus not only without modern-day comforts, but without even the limited comforts of her own day. She gave birth outside in a barn. She laid her newborn in straw. Any new parents in their shoes would have been worried about sanitation and keeping their baby warm—not to mention their own need for a place to rest. They had their baby in a manger because, like many refugees in the Middle East today, they were on the road and had to make do with what they could find.</a:t>
            </a:r>
          </a:p>
          <a:p>
            <a:pPr marL="0" indent="0">
              <a:buNone/>
            </a:pPr>
            <a:endParaRPr lang="en-US" sz="1300" b="0" i="1" kern="1200" dirty="0">
              <a:solidFill>
                <a:schemeClr val="tx1"/>
              </a:solidFill>
              <a:effectLst/>
              <a:latin typeface="+mn-lt"/>
              <a:ea typeface="+mn-ea"/>
              <a:cs typeface="+mn-cs"/>
            </a:endParaRPr>
          </a:p>
          <a:p>
            <a:r>
              <a:rPr lang="en-US" sz="1300" b="0" i="1" kern="1200" dirty="0" err="1">
                <a:solidFill>
                  <a:schemeClr val="tx1"/>
                </a:solidFill>
                <a:effectLst/>
                <a:latin typeface="+mn-lt"/>
                <a:ea typeface="+mn-ea"/>
                <a:cs typeface="+mn-cs"/>
              </a:rPr>
              <a:t>Ashaa</a:t>
            </a:r>
            <a:r>
              <a:rPr lang="en-US" sz="1300" b="0" i="1" kern="1200" dirty="0">
                <a:solidFill>
                  <a:schemeClr val="tx1"/>
                </a:solidFill>
                <a:effectLst/>
                <a:latin typeface="+mn-lt"/>
                <a:ea typeface="+mn-ea"/>
                <a:cs typeface="+mn-cs"/>
              </a:rPr>
              <a:t> knows what this is like. She lives in a small apartment in Jordan with her husband, who is sick, and their 5 children. The family fled their native Syria years ago. They now rely mostly on support from others to survive.  </a:t>
            </a:r>
          </a:p>
          <a:p>
            <a:endParaRPr lang="en-US" sz="1300" b="0" i="1" kern="1200" dirty="0">
              <a:solidFill>
                <a:schemeClr val="tx1"/>
              </a:solidFill>
              <a:effectLst/>
              <a:latin typeface="+mn-lt"/>
              <a:ea typeface="+mn-ea"/>
              <a:cs typeface="+mn-cs"/>
            </a:endParaRPr>
          </a:p>
          <a:p>
            <a:r>
              <a:rPr lang="en-US" sz="1300" b="0" i="1" kern="1200" dirty="0">
                <a:solidFill>
                  <a:schemeClr val="tx1"/>
                </a:solidFill>
                <a:effectLst/>
                <a:latin typeface="+mn-lt"/>
                <a:ea typeface="+mn-ea"/>
                <a:cs typeface="+mn-cs"/>
              </a:rPr>
              <a:t>“I wash our clothes with my bare hands because we don’t have a washing machine,” </a:t>
            </a:r>
            <a:r>
              <a:rPr lang="en-US" sz="1300" b="0" i="1" kern="1200" dirty="0" err="1">
                <a:solidFill>
                  <a:schemeClr val="tx1"/>
                </a:solidFill>
                <a:effectLst/>
                <a:latin typeface="+mn-lt"/>
                <a:ea typeface="+mn-ea"/>
                <a:cs typeface="+mn-cs"/>
              </a:rPr>
              <a:t>Ashaa</a:t>
            </a:r>
            <a:r>
              <a:rPr lang="en-US" sz="1300" b="0" i="1" kern="1200" dirty="0">
                <a:solidFill>
                  <a:schemeClr val="tx1"/>
                </a:solidFill>
                <a:effectLst/>
                <a:latin typeface="+mn-lt"/>
                <a:ea typeface="+mn-ea"/>
                <a:cs typeface="+mn-cs"/>
              </a:rPr>
              <a:t> laments, remembering her previous life. </a:t>
            </a:r>
          </a:p>
          <a:p>
            <a:endParaRPr lang="en-US" sz="1300" b="0" i="1" kern="1200" dirty="0">
              <a:solidFill>
                <a:schemeClr val="tx1"/>
              </a:solidFill>
              <a:effectLst/>
              <a:latin typeface="+mn-lt"/>
              <a:ea typeface="+mn-ea"/>
              <a:cs typeface="+mn-cs"/>
            </a:endParaRPr>
          </a:p>
          <a:p>
            <a:r>
              <a:rPr lang="en-US" sz="1300" b="0" i="1" kern="1200" dirty="0">
                <a:solidFill>
                  <a:schemeClr val="tx1"/>
                </a:solidFill>
                <a:effectLst/>
                <a:latin typeface="+mn-lt"/>
                <a:ea typeface="+mn-ea"/>
                <a:cs typeface="+mn-cs"/>
              </a:rPr>
              <a:t>Even though she must raise her family in poor conditions and away from home, </a:t>
            </a:r>
            <a:r>
              <a:rPr lang="en-US" sz="1300" b="0" i="1" kern="1200" dirty="0" err="1">
                <a:solidFill>
                  <a:schemeClr val="tx1"/>
                </a:solidFill>
                <a:effectLst/>
                <a:latin typeface="+mn-lt"/>
                <a:ea typeface="+mn-ea"/>
                <a:cs typeface="+mn-cs"/>
              </a:rPr>
              <a:t>Ashaa</a:t>
            </a:r>
            <a:r>
              <a:rPr lang="en-US" sz="1300" b="0" i="1" kern="1200" dirty="0">
                <a:solidFill>
                  <a:schemeClr val="tx1"/>
                </a:solidFill>
                <a:effectLst/>
                <a:latin typeface="+mn-lt"/>
                <a:ea typeface="+mn-ea"/>
                <a:cs typeface="+mn-cs"/>
              </a:rPr>
              <a:t> says they are still better off away from the danger they faced in Syria. “I know that this area is safe, so I thank God for everything and that we’re here, at least,” she says.</a:t>
            </a:r>
          </a:p>
          <a:p>
            <a:pPr marL="0" indent="0">
              <a:buNone/>
            </a:pPr>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11</a:t>
            </a:fld>
            <a:endParaRPr lang="en-US"/>
          </a:p>
        </p:txBody>
      </p:sp>
    </p:spTree>
    <p:extLst>
      <p:ext uri="{BB962C8B-B14F-4D97-AF65-F5344CB8AC3E}">
        <p14:creationId xmlns:p14="http://schemas.microsoft.com/office/powerpoint/2010/main" val="3786904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audio files to listen and pray along with the rosary. </a:t>
            </a:r>
          </a:p>
          <a:p>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12</a:t>
            </a:fld>
            <a:endParaRPr lang="en-US"/>
          </a:p>
        </p:txBody>
      </p:sp>
    </p:spTree>
    <p:extLst>
      <p:ext uri="{BB962C8B-B14F-4D97-AF65-F5344CB8AC3E}">
        <p14:creationId xmlns:p14="http://schemas.microsoft.com/office/powerpoint/2010/main" val="4128896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a:t>
            </a:r>
            <a:r>
              <a:rPr lang="en-US" i="1" dirty="0"/>
              <a:t>The Fourth Joyful Mystery of the Rosary is the Presentation of Jesus in the Temple.</a:t>
            </a:r>
            <a:br>
              <a:rPr lang="en-US" i="1" dirty="0"/>
            </a:br>
            <a:br>
              <a:rPr lang="en-US" i="1" dirty="0"/>
            </a:br>
            <a:r>
              <a:rPr lang="en-US" i="1" dirty="0"/>
              <a:t>“</a:t>
            </a:r>
            <a:r>
              <a:rPr lang="en-US" sz="1300" b="0" i="1" kern="1200" dirty="0">
                <a:solidFill>
                  <a:schemeClr val="tx1"/>
                </a:solidFill>
                <a:effectLst/>
                <a:latin typeface="+mn-lt"/>
                <a:ea typeface="+mn-ea"/>
                <a:cs typeface="+mn-cs"/>
              </a:rPr>
              <a:t>Now there was a man in Jerusalem whose name was Simeon. This man was righteous and devout, awaiting the consolation of Israel, and the Holy Spirit was upon him. It had been revealed to him by the Holy Spirit that he should not see death before he had seen the Messiah of the Lord. </a:t>
            </a:r>
          </a:p>
          <a:p>
            <a:endParaRPr lang="en-US" i="1" dirty="0"/>
          </a:p>
          <a:p>
            <a:r>
              <a:rPr lang="en-US" sz="1300" b="0" i="1" kern="1200" dirty="0">
                <a:solidFill>
                  <a:schemeClr val="tx1"/>
                </a:solidFill>
                <a:effectLst/>
                <a:latin typeface="+mn-lt"/>
                <a:ea typeface="+mn-ea"/>
                <a:cs typeface="+mn-cs"/>
              </a:rPr>
              <a:t>He came in the Spirit into the temple; and when the parents brought in the child Jesus to perform the custom of the law in regard to him, he took him into his arms and blessed God, saying: ‘Now, Master, you may let your servant go in peace, according to your word, for my eyes have seen your salvation, which you prepared in sight of all the peoples, a light for revelation to the Gentiles, and glory for your people Israel.’” (Luke 2:25-32)  </a:t>
            </a:r>
            <a:br>
              <a:rPr lang="en-US" i="1" dirty="0"/>
            </a:br>
            <a:endParaRPr lang="en-US" i="1" dirty="0"/>
          </a:p>
        </p:txBody>
      </p:sp>
      <p:sp>
        <p:nvSpPr>
          <p:cNvPr id="4" name="Slide Number Placeholder 3"/>
          <p:cNvSpPr>
            <a:spLocks noGrp="1"/>
          </p:cNvSpPr>
          <p:nvPr>
            <p:ph type="sldNum" sz="quarter" idx="10"/>
          </p:nvPr>
        </p:nvSpPr>
        <p:spPr/>
        <p:txBody>
          <a:bodyPr/>
          <a:lstStyle/>
          <a:p>
            <a:fld id="{27A5B7E7-E587-8349-8679-CA163636E320}" type="slidenum">
              <a:rPr lang="en-US" smtClean="0"/>
              <a:t>13</a:t>
            </a:fld>
            <a:endParaRPr lang="en-US"/>
          </a:p>
        </p:txBody>
      </p:sp>
    </p:spTree>
    <p:extLst>
      <p:ext uri="{BB962C8B-B14F-4D97-AF65-F5344CB8AC3E}">
        <p14:creationId xmlns:p14="http://schemas.microsoft.com/office/powerpoint/2010/main" val="167409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pPr marL="0" indent="0">
              <a:buNone/>
            </a:pPr>
            <a:r>
              <a:rPr lang="en-US" dirty="0"/>
              <a:t>LEADER: </a:t>
            </a:r>
            <a:r>
              <a:rPr lang="en-US" sz="1300" b="0" i="1" kern="1200" dirty="0">
                <a:solidFill>
                  <a:schemeClr val="tx1"/>
                </a:solidFill>
                <a:effectLst/>
                <a:latin typeface="+mn-lt"/>
                <a:ea typeface="+mn-ea"/>
                <a:cs typeface="+mn-cs"/>
              </a:rPr>
              <a:t>When Simeon saw the child Jesus, he immediately recognized he was God. Sometimes we hope for this in our own faith lives: that Christ will appear before us and we will have no doubt it’s him. Though we may not see Jesus in this life in the way that Simeon did, his story reminds us that children can lead us to Christ. As Jesus says later in his public ministry, “Whoever receives one child such as this in my name receives me.” (Matthew 18:5)</a:t>
            </a:r>
          </a:p>
          <a:p>
            <a:pPr marL="0" indent="0">
              <a:buNone/>
            </a:pPr>
            <a:endParaRPr lang="en-US" sz="1300" b="0" i="1"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00" b="0" i="1" kern="1200" dirty="0">
                <a:solidFill>
                  <a:schemeClr val="tx1"/>
                </a:solidFill>
                <a:effectLst/>
                <a:latin typeface="+mn-lt"/>
                <a:ea typeface="+mn-ea"/>
                <a:cs typeface="+mn-cs"/>
              </a:rPr>
              <a:t>We think especially of the little ones who are from the same part of the world as Jesus, and who, like the child Jesus, have had to flee their homes. This includes children like </a:t>
            </a:r>
            <a:r>
              <a:rPr lang="en-US" sz="1300" b="0" i="1" kern="1200" dirty="0" err="1">
                <a:solidFill>
                  <a:schemeClr val="tx1"/>
                </a:solidFill>
                <a:effectLst/>
                <a:latin typeface="+mn-lt"/>
                <a:ea typeface="+mn-ea"/>
                <a:cs typeface="+mn-cs"/>
              </a:rPr>
              <a:t>Sakeena</a:t>
            </a:r>
            <a:r>
              <a:rPr lang="en-US" sz="1300" b="0" i="1" kern="1200" dirty="0">
                <a:solidFill>
                  <a:schemeClr val="tx1"/>
                </a:solidFill>
                <a:effectLst/>
                <a:latin typeface="+mn-lt"/>
                <a:ea typeface="+mn-ea"/>
                <a:cs typeface="+mn-cs"/>
              </a:rPr>
              <a:t> </a:t>
            </a:r>
            <a:r>
              <a:rPr lang="en-US" sz="1300" b="0" i="1" kern="1200" dirty="0" err="1">
                <a:solidFill>
                  <a:schemeClr val="tx1"/>
                </a:solidFill>
                <a:effectLst/>
                <a:latin typeface="+mn-lt"/>
                <a:ea typeface="+mn-ea"/>
                <a:cs typeface="+mn-cs"/>
              </a:rPr>
              <a:t>Mteir</a:t>
            </a:r>
            <a:r>
              <a:rPr lang="en-US" sz="1300" b="0" i="1" kern="1200" dirty="0">
                <a:solidFill>
                  <a:schemeClr val="tx1"/>
                </a:solidFill>
                <a:effectLst/>
                <a:latin typeface="+mn-lt"/>
                <a:ea typeface="+mn-ea"/>
                <a:cs typeface="+mn-cs"/>
              </a:rPr>
              <a:t>. With her thick black hair pulled into a long ponytail, a bright pink T-shirt and multicolored nail polish, </a:t>
            </a:r>
            <a:r>
              <a:rPr lang="en-US" sz="1300" b="0" i="1" kern="1200" dirty="0" err="1">
                <a:solidFill>
                  <a:schemeClr val="tx1"/>
                </a:solidFill>
                <a:effectLst/>
                <a:latin typeface="+mn-lt"/>
                <a:ea typeface="+mn-ea"/>
                <a:cs typeface="+mn-cs"/>
              </a:rPr>
              <a:t>Sakeena</a:t>
            </a:r>
            <a:r>
              <a:rPr lang="en-US" sz="1300" b="0" i="1" kern="1200" dirty="0">
                <a:solidFill>
                  <a:schemeClr val="tx1"/>
                </a:solidFill>
                <a:effectLst/>
                <a:latin typeface="+mn-lt"/>
                <a:ea typeface="+mn-ea"/>
                <a:cs typeface="+mn-cs"/>
              </a:rPr>
              <a:t> looks like your typical 11-year-old. And in some ways, she is. But for more than 4 years, </a:t>
            </a:r>
            <a:r>
              <a:rPr lang="en-US" sz="1300" b="0" i="1" kern="1200" dirty="0" err="1">
                <a:solidFill>
                  <a:schemeClr val="tx1"/>
                </a:solidFill>
                <a:effectLst/>
                <a:latin typeface="+mn-lt"/>
                <a:ea typeface="+mn-ea"/>
                <a:cs typeface="+mn-cs"/>
              </a:rPr>
              <a:t>Sakeena</a:t>
            </a:r>
            <a:r>
              <a:rPr lang="en-US" sz="1300" b="0" i="1" kern="1200" dirty="0">
                <a:solidFill>
                  <a:schemeClr val="tx1"/>
                </a:solidFill>
                <a:effectLst/>
                <a:latin typeface="+mn-lt"/>
                <a:ea typeface="+mn-ea"/>
                <a:cs typeface="+mn-cs"/>
              </a:rPr>
              <a:t>, her parents and 8 brothers and sisters have lived in a makeshift shelter made of a few wood beams and an assortment of tarps in Lebanon’s remote </a:t>
            </a:r>
            <a:r>
              <a:rPr lang="en-US" sz="1300" b="0" i="1" kern="1200" dirty="0" err="1">
                <a:solidFill>
                  <a:schemeClr val="tx1"/>
                </a:solidFill>
                <a:effectLst/>
                <a:latin typeface="+mn-lt"/>
                <a:ea typeface="+mn-ea"/>
                <a:cs typeface="+mn-cs"/>
              </a:rPr>
              <a:t>Bekaa</a:t>
            </a:r>
            <a:r>
              <a:rPr lang="en-US" sz="1300" b="0" i="1" kern="1200" dirty="0">
                <a:solidFill>
                  <a:schemeClr val="tx1"/>
                </a:solidFill>
                <a:effectLst/>
                <a:latin typeface="+mn-lt"/>
                <a:ea typeface="+mn-ea"/>
                <a:cs typeface="+mn-cs"/>
              </a:rPr>
              <a:t> Valley. With no end in sight to the conflict in their homeland, Syria, they continue to live in limbo.</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509412" rtl="0" eaLnBrk="1" fontAlgn="auto" latinLnBrk="0" hangingPunct="1">
              <a:lnSpc>
                <a:spcPct val="100000"/>
              </a:lnSpc>
              <a:spcBef>
                <a:spcPts val="0"/>
              </a:spcBef>
              <a:spcAft>
                <a:spcPts val="0"/>
              </a:spcAft>
              <a:buClrTx/>
              <a:buSzTx/>
              <a:buFontTx/>
              <a:buNone/>
              <a:tabLst/>
              <a:defRPr/>
            </a:pPr>
            <a:r>
              <a:rPr lang="en-US" sz="1300" b="0" i="1" kern="1200" dirty="0" err="1">
                <a:solidFill>
                  <a:schemeClr val="tx1"/>
                </a:solidFill>
                <a:effectLst/>
                <a:latin typeface="+mn-lt"/>
                <a:ea typeface="+mn-ea"/>
                <a:cs typeface="+mn-cs"/>
              </a:rPr>
              <a:t>Sakeena’s</a:t>
            </a:r>
            <a:r>
              <a:rPr lang="en-US" sz="1300" b="0" i="1" kern="1200" dirty="0">
                <a:solidFill>
                  <a:schemeClr val="tx1"/>
                </a:solidFill>
                <a:effectLst/>
                <a:latin typeface="+mn-lt"/>
                <a:ea typeface="+mn-ea"/>
                <a:cs typeface="+mn-cs"/>
              </a:rPr>
              <a:t> mother, </a:t>
            </a:r>
            <a:r>
              <a:rPr lang="en-US" sz="1300" b="0" i="1" kern="1200" dirty="0" err="1">
                <a:solidFill>
                  <a:schemeClr val="tx1"/>
                </a:solidFill>
                <a:effectLst/>
                <a:latin typeface="+mn-lt"/>
                <a:ea typeface="+mn-ea"/>
                <a:cs typeface="+mn-cs"/>
              </a:rPr>
              <a:t>Turfa</a:t>
            </a:r>
            <a:r>
              <a:rPr lang="en-US" sz="1300" b="0" i="1" kern="1200" dirty="0">
                <a:solidFill>
                  <a:schemeClr val="tx1"/>
                </a:solidFill>
                <a:effectLst/>
                <a:latin typeface="+mn-lt"/>
                <a:ea typeface="+mn-ea"/>
                <a:cs typeface="+mn-cs"/>
              </a:rPr>
              <a:t>, says her daughter is bright and always looking out for her siblings. She hopes that her daughter will someday become a teacher. </a:t>
            </a:r>
            <a:r>
              <a:rPr lang="en-US" sz="1300" b="0" i="1" kern="1200" dirty="0" err="1">
                <a:solidFill>
                  <a:schemeClr val="tx1"/>
                </a:solidFill>
                <a:effectLst/>
                <a:latin typeface="+mn-lt"/>
                <a:ea typeface="+mn-ea"/>
                <a:cs typeface="+mn-cs"/>
              </a:rPr>
              <a:t>Sakeena</a:t>
            </a:r>
            <a:r>
              <a:rPr lang="en-US" sz="1300" b="0" i="1" kern="1200" dirty="0">
                <a:solidFill>
                  <a:schemeClr val="tx1"/>
                </a:solidFill>
                <a:effectLst/>
                <a:latin typeface="+mn-lt"/>
                <a:ea typeface="+mn-ea"/>
                <a:cs typeface="+mn-cs"/>
              </a:rPr>
              <a:t> and the many other refugee children who bring hope to those around them point us to Christ.</a:t>
            </a:r>
          </a:p>
          <a:p>
            <a:pPr marL="0" indent="0">
              <a:buNone/>
            </a:pPr>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14</a:t>
            </a:fld>
            <a:endParaRPr lang="en-US"/>
          </a:p>
        </p:txBody>
      </p:sp>
    </p:spTree>
    <p:extLst>
      <p:ext uri="{BB962C8B-B14F-4D97-AF65-F5344CB8AC3E}">
        <p14:creationId xmlns:p14="http://schemas.microsoft.com/office/powerpoint/2010/main" val="1301260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audio files to listen and pray along with the rosary. </a:t>
            </a:r>
          </a:p>
          <a:p>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15</a:t>
            </a:fld>
            <a:endParaRPr lang="en-US"/>
          </a:p>
        </p:txBody>
      </p:sp>
    </p:spTree>
    <p:extLst>
      <p:ext uri="{BB962C8B-B14F-4D97-AF65-F5344CB8AC3E}">
        <p14:creationId xmlns:p14="http://schemas.microsoft.com/office/powerpoint/2010/main" val="224047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a:t>
            </a:r>
            <a:r>
              <a:rPr lang="en-US" i="1" dirty="0"/>
              <a:t> The Fifth Joyful Mystery of the Rosary is the Finding of Jesus in the Temple. </a:t>
            </a:r>
            <a:br>
              <a:rPr lang="en-US" dirty="0"/>
            </a:br>
            <a:br>
              <a:rPr lang="en-US" dirty="0"/>
            </a:br>
            <a:r>
              <a:rPr lang="en-US" i="1" dirty="0"/>
              <a:t>“</a:t>
            </a:r>
            <a:r>
              <a:rPr lang="en-US" sz="1300" b="0" i="1" kern="1200" dirty="0">
                <a:solidFill>
                  <a:schemeClr val="tx1"/>
                </a:solidFill>
                <a:effectLst/>
                <a:latin typeface="+mn-lt"/>
                <a:ea typeface="+mn-ea"/>
                <a:cs typeface="+mn-cs"/>
              </a:rPr>
              <a:t>Each year his parents went to Jerusalem for the feast of Passover, and when he was 12 years old, they went up according to festival custom. After they had completed its days, as they were returning, the boy Jesus remained behind in Jerusalem, but his parents did not know it. Thinking that he was in the caravan, they journeyed for a day and looked for him among their relatives and acquaintances, but not finding him, they returned to Jerusalem to look for him. </a:t>
            </a:r>
          </a:p>
          <a:p>
            <a:endParaRPr lang="en-US" i="1" dirty="0"/>
          </a:p>
          <a:p>
            <a:r>
              <a:rPr lang="en-US" sz="1300" b="0" i="1" kern="1200" dirty="0">
                <a:solidFill>
                  <a:schemeClr val="tx1"/>
                </a:solidFill>
                <a:effectLst/>
                <a:latin typeface="+mn-lt"/>
                <a:ea typeface="+mn-ea"/>
                <a:cs typeface="+mn-cs"/>
              </a:rPr>
              <a:t>After 3 days they found him in the temple, sitting in the midst of the teachers, listening to them and asking them questions, and all who heard him were astounded at his understanding and his answers. When his parents saw him, they were astonished, and his mother said to him, ‘Son, why have you done this to us? Your father and I have been looking for you with great anxiety.’ And he said to them, ‘Why were you looking for me? Did you not know that I must be in my Father's house?’ But they did not understand what he said to them.” (Luke 2:41-50) </a:t>
            </a:r>
            <a:endParaRPr lang="en-US" i="1" dirty="0"/>
          </a:p>
        </p:txBody>
      </p:sp>
      <p:sp>
        <p:nvSpPr>
          <p:cNvPr id="4" name="Slide Number Placeholder 3"/>
          <p:cNvSpPr>
            <a:spLocks noGrp="1"/>
          </p:cNvSpPr>
          <p:nvPr>
            <p:ph type="sldNum" sz="quarter" idx="10"/>
          </p:nvPr>
        </p:nvSpPr>
        <p:spPr/>
        <p:txBody>
          <a:bodyPr/>
          <a:lstStyle/>
          <a:p>
            <a:fld id="{27A5B7E7-E587-8349-8679-CA163636E320}" type="slidenum">
              <a:rPr lang="en-US" smtClean="0"/>
              <a:t>16</a:t>
            </a:fld>
            <a:endParaRPr lang="en-US"/>
          </a:p>
        </p:txBody>
      </p:sp>
    </p:spTree>
    <p:extLst>
      <p:ext uri="{BB962C8B-B14F-4D97-AF65-F5344CB8AC3E}">
        <p14:creationId xmlns:p14="http://schemas.microsoft.com/office/powerpoint/2010/main" val="3584535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a:t>
            </a:r>
            <a:r>
              <a:rPr lang="en-US" sz="1300" b="0" i="1" kern="1200" dirty="0">
                <a:solidFill>
                  <a:schemeClr val="tx1"/>
                </a:solidFill>
                <a:effectLst/>
                <a:latin typeface="+mn-lt"/>
                <a:ea typeface="+mn-ea"/>
                <a:cs typeface="+mn-cs"/>
              </a:rPr>
              <a:t>The Basheer family fled Syria just a few months ago when a bomb destroyed their home. They had been hearing explosions and gunfire nearly every day. Khaled Basheer, the father, says, “We were also very frightened of an attack by [ISIS]. We heard such horrible stories how cruelly they kill innocent people and rape women and young girls.” Khaled, his wife and 3 children (2 are shown in the photo) survived. “ Can you really say we were lucky?” he asks.</a:t>
            </a:r>
            <a:br>
              <a:rPr lang="en-US" sz="1300" b="0" i="1" kern="1200" dirty="0">
                <a:solidFill>
                  <a:schemeClr val="tx1"/>
                </a:solidFill>
                <a:effectLst/>
                <a:latin typeface="+mn-lt"/>
                <a:ea typeface="+mn-ea"/>
                <a:cs typeface="+mn-cs"/>
              </a:rPr>
            </a:br>
            <a:r>
              <a:rPr lang="en-US" sz="1300" b="0" i="1" kern="1200" dirty="0">
                <a:solidFill>
                  <a:schemeClr val="tx1"/>
                </a:solidFill>
                <a:effectLst/>
                <a:latin typeface="+mn-lt"/>
                <a:ea typeface="+mn-ea"/>
                <a:cs typeface="+mn-cs"/>
              </a:rPr>
              <a:t>  </a:t>
            </a:r>
          </a:p>
          <a:p>
            <a:r>
              <a:rPr lang="en-US" sz="1300" b="0" i="1" kern="1200" dirty="0">
                <a:solidFill>
                  <a:schemeClr val="tx1"/>
                </a:solidFill>
                <a:effectLst/>
                <a:latin typeface="+mn-lt"/>
                <a:ea typeface="+mn-ea"/>
                <a:cs typeface="+mn-cs"/>
              </a:rPr>
              <a:t>They lived in a tent outside Aleppo after their home was bombed, but unlike many other refugee families, every member survived and they remain together. But around the world, many refugee families are separated. They must know all too well the feelings Mary and Joseph experienced when they couldn’t find their son for 3 days.</a:t>
            </a:r>
          </a:p>
          <a:p>
            <a:pPr marL="0" indent="0">
              <a:buNone/>
            </a:pPr>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17</a:t>
            </a:fld>
            <a:endParaRPr lang="en-US"/>
          </a:p>
        </p:txBody>
      </p:sp>
    </p:spTree>
    <p:extLst>
      <p:ext uri="{BB962C8B-B14F-4D97-AF65-F5344CB8AC3E}">
        <p14:creationId xmlns:p14="http://schemas.microsoft.com/office/powerpoint/2010/main" val="2427774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audio files to listen and pray along with the rosary. </a:t>
            </a:r>
          </a:p>
          <a:p>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18</a:t>
            </a:fld>
            <a:endParaRPr lang="en-US"/>
          </a:p>
        </p:txBody>
      </p:sp>
    </p:spTree>
    <p:extLst>
      <p:ext uri="{BB962C8B-B14F-4D97-AF65-F5344CB8AC3E}">
        <p14:creationId xmlns:p14="http://schemas.microsoft.com/office/powerpoint/2010/main" val="178945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the United States Conference of Catholic Bishops’ website for information about how to pray the Rosary and for the prayers used throughout the rosary.  </a:t>
            </a:r>
          </a:p>
          <a:p>
            <a:r>
              <a:rPr lang="en-US" dirty="0"/>
              <a:t>(Copy and paste this hyperlink into your browser: http://www.usccb.org/prayer-and-worship/prayers-and-devotions/rosaries/how-to-pray-the-rosary.cfm)</a:t>
            </a:r>
          </a:p>
          <a:p>
            <a:endParaRPr lang="en-US" dirty="0"/>
          </a:p>
          <a:p>
            <a:r>
              <a:rPr lang="en-US" dirty="0"/>
              <a:t>The Scripture passages and reflections that correspond to each mystery are written in the notes sections of each slide and intended to be prayerfully read by a leader. Leaders can also play the audio files embedded in the slides to listen to and pray along with the prayers of the rosary.</a:t>
            </a:r>
          </a:p>
        </p:txBody>
      </p:sp>
      <p:sp>
        <p:nvSpPr>
          <p:cNvPr id="4" name="Slide Number Placeholder 3"/>
          <p:cNvSpPr>
            <a:spLocks noGrp="1"/>
          </p:cNvSpPr>
          <p:nvPr>
            <p:ph type="sldNum" sz="quarter" idx="10"/>
          </p:nvPr>
        </p:nvSpPr>
        <p:spPr/>
        <p:txBody>
          <a:bodyPr/>
          <a:lstStyle/>
          <a:p>
            <a:fld id="{27A5B7E7-E587-8349-8679-CA163636E320}" type="slidenum">
              <a:rPr lang="en-US" smtClean="0"/>
              <a:t>2</a:t>
            </a:fld>
            <a:endParaRPr lang="en-US"/>
          </a:p>
        </p:txBody>
      </p:sp>
    </p:spTree>
    <p:extLst>
      <p:ext uri="{BB962C8B-B14F-4D97-AF65-F5344CB8AC3E}">
        <p14:creationId xmlns:p14="http://schemas.microsoft.com/office/powerpoint/2010/main" val="367457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audio files to listen and pray along with the rosary. </a:t>
            </a:r>
          </a:p>
        </p:txBody>
      </p:sp>
      <p:sp>
        <p:nvSpPr>
          <p:cNvPr id="4" name="Slide Number Placeholder 3"/>
          <p:cNvSpPr>
            <a:spLocks noGrp="1"/>
          </p:cNvSpPr>
          <p:nvPr>
            <p:ph type="sldNum" sz="quarter" idx="10"/>
          </p:nvPr>
        </p:nvSpPr>
        <p:spPr/>
        <p:txBody>
          <a:bodyPr/>
          <a:lstStyle/>
          <a:p>
            <a:fld id="{27A5B7E7-E587-8349-8679-CA163636E320}" type="slidenum">
              <a:rPr lang="en-US" smtClean="0"/>
              <a:t>3</a:t>
            </a:fld>
            <a:endParaRPr lang="en-US"/>
          </a:p>
        </p:txBody>
      </p:sp>
    </p:spTree>
    <p:extLst>
      <p:ext uri="{BB962C8B-B14F-4D97-AF65-F5344CB8AC3E}">
        <p14:creationId xmlns:p14="http://schemas.microsoft.com/office/powerpoint/2010/main" val="222348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a:t>
            </a:r>
            <a:r>
              <a:rPr lang="en-US" i="1" dirty="0"/>
              <a:t>The First Joyful Mystery of the Rosary is the Annunciation of Our Lord. </a:t>
            </a:r>
            <a:br>
              <a:rPr lang="en-US" i="1" dirty="0"/>
            </a:br>
            <a:br>
              <a:rPr lang="en-US" i="1" dirty="0"/>
            </a:br>
            <a:r>
              <a:rPr lang="en-US" i="1" dirty="0"/>
              <a:t>“</a:t>
            </a:r>
            <a:r>
              <a:rPr lang="en-US" sz="1300" b="0" i="1" kern="1200" dirty="0">
                <a:solidFill>
                  <a:schemeClr val="tx1"/>
                </a:solidFill>
                <a:effectLst/>
                <a:latin typeface="+mn-lt"/>
                <a:ea typeface="+mn-ea"/>
                <a:cs typeface="+mn-cs"/>
              </a:rPr>
              <a:t>The angel Gabriel was sent from God to a town of Galilee called Nazareth, to a virgin betrothed to a man named Joseph, of the house of David, and the virgin’s name was Mary. And coming to her, he said, ‘Hail, favored one! The Lord is with you.’</a:t>
            </a:r>
            <a:br>
              <a:rPr lang="en-US" i="1" dirty="0"/>
            </a:br>
            <a:br>
              <a:rPr lang="en-US" i="1" dirty="0"/>
            </a:br>
            <a:r>
              <a:rPr lang="en-US" sz="1300" b="0" i="1" kern="1200" dirty="0">
                <a:solidFill>
                  <a:schemeClr val="tx1"/>
                </a:solidFill>
                <a:effectLst/>
                <a:latin typeface="+mn-lt"/>
                <a:ea typeface="+mn-ea"/>
                <a:cs typeface="+mn-cs"/>
              </a:rPr>
              <a:t>But she was greatly troubled at what was said and pondered what sort of greeting this might be. Then the angel said to her, ‘Do not be afraid, Mary, for you have found favor with God. Behold, you will conceive in your womb and bear a son, and you shall name him Jesus. He will be great and will be called Son of the Most High, and the Lord God will give him the throne of David his father, and he will rule over the house of Jacob forever, and of his kingdom there will be no end.’ …</a:t>
            </a:r>
            <a:br>
              <a:rPr lang="en-US" i="1" dirty="0"/>
            </a:br>
            <a:br>
              <a:rPr lang="en-US" i="1" dirty="0"/>
            </a:br>
            <a:r>
              <a:rPr lang="en-US" sz="1300" b="0" i="1" kern="1200" dirty="0">
                <a:solidFill>
                  <a:schemeClr val="tx1"/>
                </a:solidFill>
                <a:effectLst/>
                <a:latin typeface="+mn-lt"/>
                <a:ea typeface="+mn-ea"/>
                <a:cs typeface="+mn-cs"/>
              </a:rPr>
              <a:t>Mary said, ‘Behold, I am the handmaid of the Lord. May it be done to me according to your word.’ Then the angel departed from her.” (Luke 1:26–33, 38)</a:t>
            </a:r>
            <a:endParaRPr lang="en-US" i="1" dirty="0"/>
          </a:p>
        </p:txBody>
      </p:sp>
      <p:sp>
        <p:nvSpPr>
          <p:cNvPr id="4" name="Slide Number Placeholder 3"/>
          <p:cNvSpPr>
            <a:spLocks noGrp="1"/>
          </p:cNvSpPr>
          <p:nvPr>
            <p:ph type="sldNum" sz="quarter" idx="10"/>
          </p:nvPr>
        </p:nvSpPr>
        <p:spPr/>
        <p:txBody>
          <a:bodyPr/>
          <a:lstStyle/>
          <a:p>
            <a:fld id="{27A5B7E7-E587-8349-8679-CA163636E320}" type="slidenum">
              <a:rPr lang="en-US" smtClean="0"/>
              <a:t>4</a:t>
            </a:fld>
            <a:endParaRPr lang="en-US"/>
          </a:p>
        </p:txBody>
      </p:sp>
    </p:spTree>
    <p:extLst>
      <p:ext uri="{BB962C8B-B14F-4D97-AF65-F5344CB8AC3E}">
        <p14:creationId xmlns:p14="http://schemas.microsoft.com/office/powerpoint/2010/main" val="65163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86300"/>
          </a:xfrm>
        </p:spPr>
        <p:txBody>
          <a:bodyPr/>
          <a:lstStyle/>
          <a:p>
            <a:pPr marL="0" indent="0">
              <a:buNone/>
            </a:pPr>
            <a:r>
              <a:rPr lang="en-US" sz="1400" dirty="0"/>
              <a:t>LEADER: </a:t>
            </a:r>
            <a:r>
              <a:rPr lang="en-US" sz="1400" i="1" dirty="0"/>
              <a:t>We can only imagine how overwhelmed and scared Mary must have been when she learned she would welcome a child into a situation she never would have planned. </a:t>
            </a:r>
            <a:br>
              <a:rPr lang="en-US" sz="1400" i="1" dirty="0"/>
            </a:br>
            <a:br>
              <a:rPr lang="en-US" sz="1400" i="1" dirty="0"/>
            </a:br>
            <a:r>
              <a:rPr lang="en-US" sz="1400" i="1" dirty="0"/>
              <a:t>Mary was married and her child was not her spouse’s. Her husband, Joseph, was also in a difficult spot. He was asked to humbly support her despite his own uncertainty and the possible scandal. Expectant parents around the world today, especially those forced to flee their homes, deal with similar unknowns.</a:t>
            </a:r>
            <a:br>
              <a:rPr lang="en-US" sz="1400" i="1" dirty="0"/>
            </a:br>
            <a:endParaRPr lang="en-US" sz="1400" i="1" dirty="0"/>
          </a:p>
          <a:p>
            <a:pPr marL="0" indent="0">
              <a:buNone/>
            </a:pPr>
            <a:r>
              <a:rPr lang="en-US" sz="1400" i="1" dirty="0"/>
              <a:t>Before the Syrian civil war began, Hassan </a:t>
            </a:r>
            <a:r>
              <a:rPr lang="en-US" sz="1400" i="1" dirty="0" err="1"/>
              <a:t>Zaroid</a:t>
            </a:r>
            <a:r>
              <a:rPr lang="en-US" sz="1400" i="1" dirty="0"/>
              <a:t> was a business owner in the city of Homs. “I was happy. I had a house. I had a car,” he says. “But then I lost everything.”</a:t>
            </a:r>
            <a:br>
              <a:rPr lang="en-US" sz="1400" i="1" dirty="0"/>
            </a:br>
            <a:endParaRPr lang="en-US" sz="1400" i="1" dirty="0"/>
          </a:p>
          <a:p>
            <a:pPr marL="0" indent="0">
              <a:buNone/>
            </a:pPr>
            <a:r>
              <a:rPr lang="en-US" sz="1400" i="1" dirty="0"/>
              <a:t>A year into the war, he and his wife, who was pregnant, decided it was too dangerous to stay in Syria. So they fled to Jordan with just the clothes on their backs. They’ve been there ever since.</a:t>
            </a:r>
            <a:br>
              <a:rPr lang="en-US" sz="1400" i="1" dirty="0"/>
            </a:br>
            <a:endParaRPr lang="en-US" sz="1400" i="1" dirty="0"/>
          </a:p>
          <a:p>
            <a:pPr marL="0" indent="0">
              <a:buNone/>
            </a:pPr>
            <a:r>
              <a:rPr lang="en-US" sz="1400" i="1" dirty="0"/>
              <a:t>Though they did not know what their future would bring, they welcomed the birth of their child lovingly. “Through my prayers to God I feel optimistic that tomorrow will be a better day,” Hassan says.</a:t>
            </a:r>
          </a:p>
          <a:p>
            <a:pPr marL="0" indent="0">
              <a:buFont typeface="Arial"/>
              <a:buNone/>
            </a:pPr>
            <a:endParaRPr lang="en-US" sz="1400" dirty="0"/>
          </a:p>
          <a:p>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5</a:t>
            </a:fld>
            <a:endParaRPr lang="en-US"/>
          </a:p>
        </p:txBody>
      </p:sp>
    </p:spTree>
    <p:extLst>
      <p:ext uri="{BB962C8B-B14F-4D97-AF65-F5344CB8AC3E}">
        <p14:creationId xmlns:p14="http://schemas.microsoft.com/office/powerpoint/2010/main" val="2512440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audio files to listen and pray along with the rosary. </a:t>
            </a:r>
          </a:p>
          <a:p>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6</a:t>
            </a:fld>
            <a:endParaRPr lang="en-US"/>
          </a:p>
        </p:txBody>
      </p:sp>
    </p:spTree>
    <p:extLst>
      <p:ext uri="{BB962C8B-B14F-4D97-AF65-F5344CB8AC3E}">
        <p14:creationId xmlns:p14="http://schemas.microsoft.com/office/powerpoint/2010/main" val="1843589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a:t>
            </a:r>
            <a:r>
              <a:rPr lang="en-US" i="1" dirty="0"/>
              <a:t>The Second Joyful Mystery of the Rosary is the Visitation. </a:t>
            </a:r>
            <a:br>
              <a:rPr lang="en-US" i="1" dirty="0"/>
            </a:br>
            <a:br>
              <a:rPr lang="en-US" i="1" dirty="0"/>
            </a:br>
            <a:r>
              <a:rPr lang="en-US" i="1" dirty="0"/>
              <a:t>“</a:t>
            </a:r>
            <a:r>
              <a:rPr lang="en-US" sz="1300" b="0" i="1" kern="1200" dirty="0">
                <a:solidFill>
                  <a:schemeClr val="tx1"/>
                </a:solidFill>
                <a:effectLst/>
                <a:latin typeface="+mn-lt"/>
                <a:ea typeface="+mn-ea"/>
                <a:cs typeface="+mn-cs"/>
              </a:rPr>
              <a:t>During those days Mary set out and traveled to the hill country in haste to a town of Judah, where she entered the house of Zechariah and greeted Elizabeth. </a:t>
            </a:r>
          </a:p>
          <a:p>
            <a:endParaRPr lang="en-US" i="1" dirty="0"/>
          </a:p>
          <a:p>
            <a:r>
              <a:rPr lang="en-US" sz="1300" b="0" i="1" kern="1200" dirty="0">
                <a:solidFill>
                  <a:schemeClr val="tx1"/>
                </a:solidFill>
                <a:effectLst/>
                <a:latin typeface="+mn-lt"/>
                <a:ea typeface="+mn-ea"/>
                <a:cs typeface="+mn-cs"/>
              </a:rPr>
              <a:t>When Elizabeth heard Mary's greeting, the infant leaped in her womb, and Elizabeth, filled with the Holy Spirit, cried out in a loud voice and said, </a:t>
            </a:r>
          </a:p>
          <a:p>
            <a:endParaRPr lang="en-US" i="1" dirty="0"/>
          </a:p>
          <a:p>
            <a:r>
              <a:rPr lang="en-US" sz="1300" b="0" i="1" kern="1200" dirty="0">
                <a:solidFill>
                  <a:schemeClr val="tx1"/>
                </a:solidFill>
                <a:effectLst/>
                <a:latin typeface="+mn-lt"/>
                <a:ea typeface="+mn-ea"/>
                <a:cs typeface="+mn-cs"/>
              </a:rPr>
              <a:t>‘Most blessed are you among women, and blessed is the fruit of your womb. And how does this happen to me, that the mother of my Lord should come to me? For at the moment the sound of your greeting reached my ears, the infant in my womb leaped for joy. Blessed are you who believed that what was spoken to you by the Lord would be fulfilled.’” (Luke 1:39-45) </a:t>
            </a:r>
          </a:p>
          <a:p>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7</a:t>
            </a:fld>
            <a:endParaRPr lang="en-US"/>
          </a:p>
        </p:txBody>
      </p:sp>
    </p:spTree>
    <p:extLst>
      <p:ext uri="{BB962C8B-B14F-4D97-AF65-F5344CB8AC3E}">
        <p14:creationId xmlns:p14="http://schemas.microsoft.com/office/powerpoint/2010/main" val="1056990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t>LEADER: </a:t>
            </a:r>
            <a:r>
              <a:rPr lang="en-US" sz="1300" b="0" i="1" kern="1200" dirty="0">
                <a:solidFill>
                  <a:schemeClr val="tx1"/>
                </a:solidFill>
                <a:effectLst/>
                <a:latin typeface="+mn-lt"/>
                <a:ea typeface="+mn-ea"/>
                <a:cs typeface="+mn-cs"/>
              </a:rPr>
              <a:t>Mary went to visit her cousin Elizabeth after learning Elizabeth, thought to be past childbearing age, was pregnant. Even though Mary was pregnant herself, she made the trip to spend time with her cousin and share Elizabeth’s joy. It can be difficult for us to voluntarily go outside of ourselves and be present to the needs of our neighbors, especially given all we carry in our own lives. But Mary models this for us.</a:t>
            </a:r>
          </a:p>
          <a:p>
            <a:pPr marL="0" indent="0">
              <a:buNone/>
            </a:pPr>
            <a:endParaRPr lang="en-US" sz="1300" b="0" i="1" kern="1200" dirty="0">
              <a:solidFill>
                <a:schemeClr val="tx1"/>
              </a:solidFill>
              <a:effectLst/>
              <a:latin typeface="+mn-lt"/>
              <a:ea typeface="+mn-ea"/>
              <a:cs typeface="+mn-cs"/>
            </a:endParaRPr>
          </a:p>
          <a:p>
            <a:r>
              <a:rPr lang="en-US" sz="1300" b="0" i="1" kern="1200" dirty="0">
                <a:solidFill>
                  <a:schemeClr val="tx1"/>
                </a:solidFill>
                <a:effectLst/>
                <a:latin typeface="+mn-lt"/>
                <a:ea typeface="+mn-ea"/>
                <a:cs typeface="+mn-cs"/>
              </a:rPr>
              <a:t>Malak, a young Syrian woman who fled her home in Aleppo several years ago, is a modern-day example of someone who is present to and sharing joy with her neighbors, despite all she holds in her own heart. She has been working as a teacher since she fled to Turkey. </a:t>
            </a:r>
            <a:br>
              <a:rPr lang="en-US" sz="1300" b="0" i="1" kern="1200" dirty="0">
                <a:solidFill>
                  <a:schemeClr val="tx1"/>
                </a:solidFill>
                <a:effectLst/>
                <a:latin typeface="+mn-lt"/>
                <a:ea typeface="+mn-ea"/>
                <a:cs typeface="+mn-cs"/>
              </a:rPr>
            </a:br>
            <a:endParaRPr lang="en-US" sz="1300" b="0" i="1" kern="1200" dirty="0">
              <a:solidFill>
                <a:schemeClr val="tx1"/>
              </a:solidFill>
              <a:effectLst/>
              <a:latin typeface="+mn-lt"/>
              <a:ea typeface="+mn-ea"/>
              <a:cs typeface="+mn-cs"/>
            </a:endParaRPr>
          </a:p>
          <a:p>
            <a:r>
              <a:rPr lang="en-US" sz="1300" b="0" i="1" kern="1200" dirty="0">
                <a:solidFill>
                  <a:schemeClr val="tx1"/>
                </a:solidFill>
                <a:effectLst/>
                <a:latin typeface="+mn-lt"/>
                <a:ea typeface="+mn-ea"/>
                <a:cs typeface="+mn-cs"/>
              </a:rPr>
              <a:t>Malak teaches Syrian children who, like her, have lost their homes and are living as refugees. Many are traumatized by the violence they’ve witnessed. “At first the children would sit by themselves, alone, in a corner,” Malak says. “Now, they are no longer screaming or shouting [in fear].” </a:t>
            </a:r>
            <a:br>
              <a:rPr lang="en-US" sz="1300" b="0" i="1" kern="1200" dirty="0">
                <a:solidFill>
                  <a:schemeClr val="tx1"/>
                </a:solidFill>
                <a:effectLst/>
                <a:latin typeface="+mn-lt"/>
                <a:ea typeface="+mn-ea"/>
                <a:cs typeface="+mn-cs"/>
              </a:rPr>
            </a:br>
            <a:endParaRPr lang="en-US" sz="1300" b="0" i="1" kern="1200" dirty="0">
              <a:solidFill>
                <a:schemeClr val="tx1"/>
              </a:solidFill>
              <a:effectLst/>
              <a:latin typeface="+mn-lt"/>
              <a:ea typeface="+mn-ea"/>
              <a:cs typeface="+mn-cs"/>
            </a:endParaRPr>
          </a:p>
          <a:p>
            <a:r>
              <a:rPr lang="en-US" sz="1300" b="0" i="1" kern="1200" dirty="0">
                <a:solidFill>
                  <a:schemeClr val="tx1"/>
                </a:solidFill>
                <a:effectLst/>
                <a:latin typeface="+mn-lt"/>
                <a:ea typeface="+mn-ea"/>
                <a:cs typeface="+mn-cs"/>
              </a:rPr>
              <a:t>Like Mary, despite all she carried herself, Malak brings love to others by being present to their needs.  </a:t>
            </a:r>
          </a:p>
          <a:p>
            <a:pPr marL="0" indent="0">
              <a:buNone/>
            </a:pPr>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8</a:t>
            </a:fld>
            <a:endParaRPr lang="en-US"/>
          </a:p>
        </p:txBody>
      </p:sp>
    </p:spTree>
    <p:extLst>
      <p:ext uri="{BB962C8B-B14F-4D97-AF65-F5344CB8AC3E}">
        <p14:creationId xmlns:p14="http://schemas.microsoft.com/office/powerpoint/2010/main" val="112432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audio files to listen and pray along with the rosary. </a:t>
            </a:r>
          </a:p>
          <a:p>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9</a:t>
            </a:fld>
            <a:endParaRPr lang="en-US"/>
          </a:p>
        </p:txBody>
      </p:sp>
    </p:spTree>
    <p:extLst>
      <p:ext uri="{BB962C8B-B14F-4D97-AF65-F5344CB8AC3E}">
        <p14:creationId xmlns:p14="http://schemas.microsoft.com/office/powerpoint/2010/main" val="3327079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79582" y="2211276"/>
            <a:ext cx="5810250" cy="1554241"/>
          </a:xfrm>
        </p:spPr>
        <p:txBody>
          <a:bodyPr>
            <a:noAutofit/>
          </a:bodyPr>
          <a:lstStyle>
            <a:lvl1pPr>
              <a:defRPr sz="3800">
                <a:solidFill>
                  <a:schemeClr val="tx2"/>
                </a:solidFill>
              </a:defRPr>
            </a:lvl1pPr>
          </a:lstStyle>
          <a:p>
            <a:r>
              <a:rPr lang="en-US" dirty="0"/>
              <a:t>Title goes here</a:t>
            </a:r>
          </a:p>
        </p:txBody>
      </p:sp>
      <p:sp>
        <p:nvSpPr>
          <p:cNvPr id="3" name="Subtitle 2"/>
          <p:cNvSpPr>
            <a:spLocks noGrp="1"/>
          </p:cNvSpPr>
          <p:nvPr>
            <p:ph type="subTitle" idx="1"/>
          </p:nvPr>
        </p:nvSpPr>
        <p:spPr>
          <a:xfrm>
            <a:off x="2679583" y="4360872"/>
            <a:ext cx="5810248" cy="1449834"/>
          </a:xfrm>
        </p:spPr>
        <p:txBody>
          <a:bodyPr/>
          <a:lstStyle>
            <a:lvl1pPr marL="0" indent="0" algn="l">
              <a:buNone/>
              <a:defRPr sz="2200" b="0">
                <a:solidFill>
                  <a:srgbClr val="585858"/>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a:off x="2679583" y="3900562"/>
            <a:ext cx="5794373"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4298" y="5179818"/>
            <a:ext cx="3334512" cy="2602992"/>
          </a:xfrm>
          <a:prstGeom prst="rect">
            <a:avLst/>
          </a:prstGeom>
        </p:spPr>
      </p:pic>
      <p:pic>
        <p:nvPicPr>
          <p:cNvPr id="10" name="Picture 9" descr="CRS_Logo_Pos_Hor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702" y="1009936"/>
            <a:ext cx="6400376" cy="763792"/>
          </a:xfrm>
          <a:prstGeom prst="rect">
            <a:avLst/>
          </a:prstGeom>
        </p:spPr>
      </p:pic>
      <p:pic>
        <p:nvPicPr>
          <p:cNvPr id="5" name="Picture 4" descr="CRS_Tag_Fresh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79582" y="7057368"/>
            <a:ext cx="3115056" cy="268224"/>
          </a:xfrm>
          <a:prstGeom prst="rect">
            <a:avLst/>
          </a:prstGeom>
        </p:spPr>
      </p:pic>
      <p:pic>
        <p:nvPicPr>
          <p:cNvPr id="6" name="Picture 5" descr="fresh_corner_lef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
            <a:ext cx="3299882" cy="3281395"/>
          </a:xfrm>
          <a:prstGeom prst="rect">
            <a:avLst/>
          </a:prstGeom>
        </p:spPr>
      </p:pic>
    </p:spTree>
    <p:extLst>
      <p:ext uri="{BB962C8B-B14F-4D97-AF65-F5344CB8AC3E}">
        <p14:creationId xmlns:p14="http://schemas.microsoft.com/office/powerpoint/2010/main" val="139527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99643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67689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17245" y="1579563"/>
            <a:ext cx="3886200"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4625" y="1579563"/>
            <a:ext cx="3886200" cy="5169927"/>
          </a:xfrm>
        </p:spPr>
        <p:txBody>
          <a:bodyPr/>
          <a:lstStyle>
            <a:lvl1pPr marL="0" indent="0">
              <a:buNone/>
              <a:defRPr sz="22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endParaRPr lang="en-US" dirty="0"/>
          </a:p>
        </p:txBody>
      </p:sp>
      <p:sp>
        <p:nvSpPr>
          <p:cNvPr id="8"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27829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244" y="1579563"/>
            <a:ext cx="4508807"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734919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ight Green Divider">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2"/>
                </a:solidFill>
              </a:defRPr>
            </a:lvl1pPr>
          </a:lstStyle>
          <a:p>
            <a:r>
              <a:rPr lang="en-US" dirty="0"/>
              <a:t>Title goes here</a:t>
            </a:r>
          </a:p>
        </p:txBody>
      </p:sp>
      <p:pic>
        <p:nvPicPr>
          <p:cNvPr id="10" name="Picture 9"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
        <p:nvSpPr>
          <p:cNvPr id="5"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73843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Divider">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3"/>
                </a:solidFill>
              </a:defRPr>
            </a:lvl1pPr>
          </a:lstStyle>
          <a:p>
            <a:r>
              <a:rPr lang="en-US" dirty="0"/>
              <a:t>Title goes here</a:t>
            </a:r>
          </a:p>
        </p:txBody>
      </p:sp>
      <p:sp>
        <p:nvSpPr>
          <p:cNvPr id="19"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pic>
        <p:nvPicPr>
          <p:cNvPr id="9" name="Picture 8"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ight Blue Divi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4"/>
                </a:solidFill>
              </a:defRPr>
            </a:lvl1pPr>
          </a:lstStyle>
          <a:p>
            <a:r>
              <a:rPr lang="en-US" dirty="0"/>
              <a:t>Title goes here</a:t>
            </a:r>
          </a:p>
        </p:txBody>
      </p:sp>
      <p:sp>
        <p:nvSpPr>
          <p:cNvPr id="21"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pic>
        <p:nvPicPr>
          <p:cNvPr id="9" name="Picture 8"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footer_fresh.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7031736"/>
            <a:ext cx="10058400" cy="740664"/>
          </a:xfrm>
          <a:prstGeom prst="rect">
            <a:avLst/>
          </a:prstGeom>
        </p:spPr>
      </p:pic>
      <p:sp>
        <p:nvSpPr>
          <p:cNvPr id="2" name="Title Placeholder 1"/>
          <p:cNvSpPr>
            <a:spLocks noGrp="1"/>
          </p:cNvSpPr>
          <p:nvPr>
            <p:ph type="title"/>
          </p:nvPr>
        </p:nvSpPr>
        <p:spPr>
          <a:xfrm>
            <a:off x="914400" y="-4670"/>
            <a:ext cx="7315200" cy="1124712"/>
          </a:xfrm>
          <a:prstGeom prst="rect">
            <a:avLst/>
          </a:prstGeom>
        </p:spPr>
        <p:txBody>
          <a:bodyPr vert="horz" lIns="0" tIns="0" rIns="101882"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914400" y="1587677"/>
            <a:ext cx="8229600" cy="517888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354095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6" r:id="rId5"/>
    <p:sldLayoutId id="2147483651" r:id="rId6"/>
    <p:sldLayoutId id="2147483654" r:id="rId7"/>
    <p:sldLayoutId id="2147483655" r:id="rId8"/>
  </p:sldLayoutIdLst>
  <p:hf hdr="0" ftr="0" dt="0"/>
  <p:txStyles>
    <p:title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p:titleStyle>
    <p:body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5633" y="784397"/>
            <a:ext cx="8438148" cy="3576475"/>
          </a:xfrm>
        </p:spPr>
        <p:txBody>
          <a:bodyPr/>
          <a:lstStyle/>
          <a:p>
            <a:pPr algn="ctr"/>
            <a:r>
              <a:rPr lang="en-US" dirty="0">
                <a:solidFill>
                  <a:srgbClr val="A57FB2"/>
                </a:solidFill>
                <a:latin typeface="Gotham A"/>
              </a:rPr>
              <a:t>THE JOYFUL MYSTERIES OF THE ROSARY</a:t>
            </a:r>
            <a:br>
              <a:rPr lang="en-US" dirty="0">
                <a:solidFill>
                  <a:srgbClr val="A57FB2"/>
                </a:solidFill>
                <a:latin typeface="Gotham A"/>
              </a:rPr>
            </a:br>
            <a:endParaRPr lang="en-US" dirty="0"/>
          </a:p>
        </p:txBody>
      </p:sp>
      <p:sp>
        <p:nvSpPr>
          <p:cNvPr id="5" name="Subtitle 4"/>
          <p:cNvSpPr>
            <a:spLocks noGrp="1"/>
          </p:cNvSpPr>
          <p:nvPr>
            <p:ph type="subTitle" idx="1"/>
          </p:nvPr>
        </p:nvSpPr>
        <p:spPr>
          <a:xfrm>
            <a:off x="2551246" y="3927735"/>
            <a:ext cx="5810248" cy="1449834"/>
          </a:xfrm>
        </p:spPr>
        <p:txBody>
          <a:bodyPr/>
          <a:lstStyle/>
          <a:p>
            <a:pPr algn="ctr"/>
            <a:r>
              <a:rPr lang="en-US" sz="2400" dirty="0"/>
              <a:t>With Reflections on Refugees </a:t>
            </a:r>
          </a:p>
        </p:txBody>
      </p:sp>
      <p:pic>
        <p:nvPicPr>
          <p:cNvPr id="3" name="Picture 2">
            <a:extLst>
              <a:ext uri="{FF2B5EF4-FFF2-40B4-BE49-F238E27FC236}">
                <a16:creationId xmlns:a16="http://schemas.microsoft.com/office/drawing/2014/main" id="{C9E5069F-E4E6-4407-92A1-0391451F2A64}"/>
              </a:ext>
            </a:extLst>
          </p:cNvPr>
          <p:cNvPicPr>
            <a:picLocks noChangeAspect="1"/>
          </p:cNvPicPr>
          <p:nvPr/>
        </p:nvPicPr>
        <p:blipFill rotWithShape="1">
          <a:blip r:embed="rId3"/>
          <a:srcRect r="32771" b="5760"/>
          <a:stretch/>
        </p:blipFill>
        <p:spPr>
          <a:xfrm>
            <a:off x="2729430" y="4388495"/>
            <a:ext cx="5259538" cy="2156685"/>
          </a:xfrm>
          <a:prstGeom prst="rect">
            <a:avLst/>
          </a:prstGeom>
        </p:spPr>
      </p:pic>
    </p:spTree>
    <p:extLst>
      <p:ext uri="{BB962C8B-B14F-4D97-AF65-F5344CB8AC3E}">
        <p14:creationId xmlns:p14="http://schemas.microsoft.com/office/powerpoint/2010/main" val="817418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28D4FF-E3B2-41CB-AF76-A9E5F1735E17}"/>
              </a:ext>
            </a:extLst>
          </p:cNvPr>
          <p:cNvPicPr>
            <a:picLocks noChangeAspect="1"/>
          </p:cNvPicPr>
          <p:nvPr/>
        </p:nvPicPr>
        <p:blipFill>
          <a:blip r:embed="rId3"/>
          <a:stretch>
            <a:fillRect/>
          </a:stretch>
        </p:blipFill>
        <p:spPr>
          <a:xfrm>
            <a:off x="614022" y="1308577"/>
            <a:ext cx="3909272" cy="5653697"/>
          </a:xfrm>
          <a:prstGeom prst="rect">
            <a:avLst/>
          </a:prstGeom>
        </p:spPr>
      </p:pic>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10</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9" name="Title 3">
            <a:extLst>
              <a:ext uri="{FF2B5EF4-FFF2-40B4-BE49-F238E27FC236}">
                <a16:creationId xmlns:a16="http://schemas.microsoft.com/office/drawing/2014/main" id="{25C4DBE8-636A-4BC2-A4DE-A609A3226431}"/>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THIRD JOYFUL MYSTERY: THE NATIVITY OF JESUS</a:t>
            </a:r>
            <a:endParaRPr lang="en-US" dirty="0"/>
          </a:p>
        </p:txBody>
      </p:sp>
      <p:sp>
        <p:nvSpPr>
          <p:cNvPr id="11" name="Title 3">
            <a:extLst>
              <a:ext uri="{FF2B5EF4-FFF2-40B4-BE49-F238E27FC236}">
                <a16:creationId xmlns:a16="http://schemas.microsoft.com/office/drawing/2014/main" id="{DBE34D6D-4DDA-4A2F-875C-529BB7F57020}"/>
              </a:ext>
            </a:extLst>
          </p:cNvPr>
          <p:cNvSpPr txBox="1">
            <a:spLocks/>
          </p:cNvSpPr>
          <p:nvPr/>
        </p:nvSpPr>
        <p:spPr>
          <a:xfrm>
            <a:off x="4814204" y="1435966"/>
            <a:ext cx="2951748"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SCRIPTURE</a:t>
            </a:r>
            <a:endParaRPr lang="en-US" dirty="0"/>
          </a:p>
        </p:txBody>
      </p:sp>
      <p:sp>
        <p:nvSpPr>
          <p:cNvPr id="12" name="Title 3">
            <a:extLst>
              <a:ext uri="{FF2B5EF4-FFF2-40B4-BE49-F238E27FC236}">
                <a16:creationId xmlns:a16="http://schemas.microsoft.com/office/drawing/2014/main" id="{38B38CDB-DECC-452C-BDC4-EAEA36797AB0}"/>
              </a:ext>
            </a:extLst>
          </p:cNvPr>
          <p:cNvSpPr txBox="1">
            <a:spLocks/>
          </p:cNvSpPr>
          <p:nvPr/>
        </p:nvSpPr>
        <p:spPr>
          <a:xfrm>
            <a:off x="4814204" y="4111828"/>
            <a:ext cx="3479564"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FRUIT OF THE SPIRIT</a:t>
            </a:r>
            <a:endParaRPr lang="en-US" dirty="0"/>
          </a:p>
        </p:txBody>
      </p:sp>
      <p:sp>
        <p:nvSpPr>
          <p:cNvPr id="16" name="Content Placeholder 2">
            <a:extLst>
              <a:ext uri="{FF2B5EF4-FFF2-40B4-BE49-F238E27FC236}">
                <a16:creationId xmlns:a16="http://schemas.microsoft.com/office/drawing/2014/main" id="{AD8E795D-1DFB-4B97-92C3-1811AF9C1E46}"/>
              </a:ext>
            </a:extLst>
          </p:cNvPr>
          <p:cNvSpPr txBox="1">
            <a:spLocks/>
          </p:cNvSpPr>
          <p:nvPr/>
        </p:nvSpPr>
        <p:spPr>
          <a:xfrm>
            <a:off x="4854310" y="2120624"/>
            <a:ext cx="3882189" cy="1929983"/>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solidFill>
                  <a:schemeClr val="tx1"/>
                </a:solidFill>
              </a:rPr>
              <a:t>Luke 2: 6-12</a:t>
            </a:r>
            <a:r>
              <a:rPr lang="en-US" dirty="0"/>
              <a:t> </a:t>
            </a:r>
          </a:p>
        </p:txBody>
      </p:sp>
      <p:sp>
        <p:nvSpPr>
          <p:cNvPr id="17" name="Content Placeholder 2">
            <a:extLst>
              <a:ext uri="{FF2B5EF4-FFF2-40B4-BE49-F238E27FC236}">
                <a16:creationId xmlns:a16="http://schemas.microsoft.com/office/drawing/2014/main" id="{3DC7EEBB-D897-4F70-B931-3D879A80FEF7}"/>
              </a:ext>
            </a:extLst>
          </p:cNvPr>
          <p:cNvSpPr txBox="1">
            <a:spLocks/>
          </p:cNvSpPr>
          <p:nvPr/>
        </p:nvSpPr>
        <p:spPr>
          <a:xfrm>
            <a:off x="4854309" y="4721588"/>
            <a:ext cx="3882189" cy="572307"/>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Poverty of Spirit </a:t>
            </a:r>
          </a:p>
        </p:txBody>
      </p:sp>
    </p:spTree>
    <p:extLst>
      <p:ext uri="{BB962C8B-B14F-4D97-AF65-F5344CB8AC3E}">
        <p14:creationId xmlns:p14="http://schemas.microsoft.com/office/powerpoint/2010/main" val="2056707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11</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13" name="Title 3">
            <a:extLst>
              <a:ext uri="{FF2B5EF4-FFF2-40B4-BE49-F238E27FC236}">
                <a16:creationId xmlns:a16="http://schemas.microsoft.com/office/drawing/2014/main" id="{601FBAC3-F156-401D-B054-45580A238F27}"/>
              </a:ext>
            </a:extLst>
          </p:cNvPr>
          <p:cNvSpPr txBox="1">
            <a:spLocks/>
          </p:cNvSpPr>
          <p:nvPr/>
        </p:nvSpPr>
        <p:spPr>
          <a:xfrm>
            <a:off x="0" y="1243705"/>
            <a:ext cx="10058399"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REFLECTION</a:t>
            </a:r>
            <a:endParaRPr lang="en-US" dirty="0"/>
          </a:p>
        </p:txBody>
      </p:sp>
      <p:sp>
        <p:nvSpPr>
          <p:cNvPr id="9" name="Title 3">
            <a:extLst>
              <a:ext uri="{FF2B5EF4-FFF2-40B4-BE49-F238E27FC236}">
                <a16:creationId xmlns:a16="http://schemas.microsoft.com/office/drawing/2014/main" id="{3BEDB60A-7B20-4617-9419-2A9E04019D94}"/>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THIRD JOYFUL MYSTERY: THE NATIVITY OF JESUS</a:t>
            </a:r>
            <a:endParaRPr lang="en-US" dirty="0"/>
          </a:p>
        </p:txBody>
      </p:sp>
      <p:pic>
        <p:nvPicPr>
          <p:cNvPr id="6" name="Picture 5">
            <a:extLst>
              <a:ext uri="{FF2B5EF4-FFF2-40B4-BE49-F238E27FC236}">
                <a16:creationId xmlns:a16="http://schemas.microsoft.com/office/drawing/2014/main" id="{1C24218D-0370-4139-AEBD-ABCEC66D19D7}"/>
              </a:ext>
            </a:extLst>
          </p:cNvPr>
          <p:cNvPicPr>
            <a:picLocks noChangeAspect="1"/>
          </p:cNvPicPr>
          <p:nvPr/>
        </p:nvPicPr>
        <p:blipFill rotWithShape="1">
          <a:blip r:embed="rId3"/>
          <a:srcRect t="2890" b="4712"/>
          <a:stretch/>
        </p:blipFill>
        <p:spPr>
          <a:xfrm>
            <a:off x="978568" y="1954005"/>
            <a:ext cx="8078303" cy="4976184"/>
          </a:xfrm>
          <a:prstGeom prst="rect">
            <a:avLst/>
          </a:prstGeom>
        </p:spPr>
      </p:pic>
    </p:spTree>
    <p:extLst>
      <p:ext uri="{BB962C8B-B14F-4D97-AF65-F5344CB8AC3E}">
        <p14:creationId xmlns:p14="http://schemas.microsoft.com/office/powerpoint/2010/main" val="1604421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81B400-A84A-4CDB-BF6F-1CBD5CDC71FA}"/>
              </a:ext>
            </a:extLst>
          </p:cNvPr>
          <p:cNvPicPr>
            <a:picLocks noChangeAspect="1"/>
          </p:cNvPicPr>
          <p:nvPr/>
        </p:nvPicPr>
        <p:blipFill>
          <a:blip r:embed="rId5"/>
          <a:stretch>
            <a:fillRect/>
          </a:stretch>
        </p:blipFill>
        <p:spPr>
          <a:xfrm>
            <a:off x="0" y="4195587"/>
            <a:ext cx="10058400" cy="2806797"/>
          </a:xfrm>
          <a:prstGeom prst="rect">
            <a:avLst/>
          </a:prstGeom>
        </p:spPr>
      </p:pic>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12</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14" name="Title 3">
            <a:extLst>
              <a:ext uri="{FF2B5EF4-FFF2-40B4-BE49-F238E27FC236}">
                <a16:creationId xmlns:a16="http://schemas.microsoft.com/office/drawing/2014/main" id="{77F845E5-7DE2-434B-9E31-07031A6E9C6B}"/>
              </a:ext>
            </a:extLst>
          </p:cNvPr>
          <p:cNvSpPr txBox="1">
            <a:spLocks/>
          </p:cNvSpPr>
          <p:nvPr/>
        </p:nvSpPr>
        <p:spPr>
          <a:xfrm>
            <a:off x="659334" y="1308968"/>
            <a:ext cx="3479564"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PRAY</a:t>
            </a:r>
            <a:endParaRPr lang="en-US" dirty="0"/>
          </a:p>
        </p:txBody>
      </p:sp>
      <p:sp>
        <p:nvSpPr>
          <p:cNvPr id="2" name="TextBox 1">
            <a:extLst>
              <a:ext uri="{FF2B5EF4-FFF2-40B4-BE49-F238E27FC236}">
                <a16:creationId xmlns:a16="http://schemas.microsoft.com/office/drawing/2014/main" id="{4F172E2A-1FDA-4F50-8E8E-58F7C6E32DCA}"/>
              </a:ext>
            </a:extLst>
          </p:cNvPr>
          <p:cNvSpPr txBox="1"/>
          <p:nvPr/>
        </p:nvSpPr>
        <p:spPr>
          <a:xfrm>
            <a:off x="5598695" y="2983832"/>
            <a:ext cx="184731" cy="400110"/>
          </a:xfrm>
          <a:prstGeom prst="rect">
            <a:avLst/>
          </a:prstGeom>
          <a:noFill/>
        </p:spPr>
        <p:txBody>
          <a:bodyPr wrap="none" rtlCol="0">
            <a:spAutoFit/>
          </a:bodyPr>
          <a:lstStyle/>
          <a:p>
            <a:endParaRPr lang="en-US" dirty="0"/>
          </a:p>
        </p:txBody>
      </p:sp>
      <p:sp>
        <p:nvSpPr>
          <p:cNvPr id="10" name="Content Placeholder 2">
            <a:extLst>
              <a:ext uri="{FF2B5EF4-FFF2-40B4-BE49-F238E27FC236}">
                <a16:creationId xmlns:a16="http://schemas.microsoft.com/office/drawing/2014/main" id="{5AC89857-E639-4E9F-B256-7E494DC37C03}"/>
              </a:ext>
            </a:extLst>
          </p:cNvPr>
          <p:cNvSpPr txBox="1">
            <a:spLocks/>
          </p:cNvSpPr>
          <p:nvPr/>
        </p:nvSpPr>
        <p:spPr>
          <a:xfrm>
            <a:off x="2452869" y="1497269"/>
            <a:ext cx="7814079" cy="2662989"/>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i="1" dirty="0"/>
              <a:t>We ask the intercession of the Holy Family as we pray especially </a:t>
            </a:r>
            <a:br>
              <a:rPr lang="en-US" i="1" dirty="0"/>
            </a:br>
            <a:r>
              <a:rPr lang="en-US" i="1" dirty="0"/>
              <a:t>for all refugees who are raising their families on the road </a:t>
            </a:r>
            <a:br>
              <a:rPr lang="en-US" i="1" dirty="0"/>
            </a:br>
            <a:r>
              <a:rPr lang="en-US" i="1" dirty="0"/>
              <a:t>without basic needs and the comforts they once had.</a:t>
            </a:r>
            <a:endParaRPr lang="en-US" dirty="0"/>
          </a:p>
        </p:txBody>
      </p:sp>
      <p:sp>
        <p:nvSpPr>
          <p:cNvPr id="13" name="Content Placeholder 2">
            <a:extLst>
              <a:ext uri="{FF2B5EF4-FFF2-40B4-BE49-F238E27FC236}">
                <a16:creationId xmlns:a16="http://schemas.microsoft.com/office/drawing/2014/main" id="{D4298035-F5B3-4A15-9631-B185B08E05EB}"/>
              </a:ext>
            </a:extLst>
          </p:cNvPr>
          <p:cNvSpPr txBox="1">
            <a:spLocks/>
          </p:cNvSpPr>
          <p:nvPr/>
        </p:nvSpPr>
        <p:spPr>
          <a:xfrm>
            <a:off x="2461677" y="3288463"/>
            <a:ext cx="3882189" cy="1929983"/>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Our Father </a:t>
            </a:r>
            <a:br>
              <a:rPr lang="en-US" dirty="0"/>
            </a:br>
            <a:r>
              <a:rPr lang="en-US" dirty="0"/>
              <a:t>Hail Mary (10x)</a:t>
            </a:r>
            <a:br>
              <a:rPr lang="en-US" dirty="0"/>
            </a:br>
            <a:r>
              <a:rPr lang="en-US" dirty="0"/>
              <a:t>Glory Be </a:t>
            </a:r>
          </a:p>
        </p:txBody>
      </p:sp>
      <p:sp>
        <p:nvSpPr>
          <p:cNvPr id="12" name="Title 3">
            <a:extLst>
              <a:ext uri="{FF2B5EF4-FFF2-40B4-BE49-F238E27FC236}">
                <a16:creationId xmlns:a16="http://schemas.microsoft.com/office/drawing/2014/main" id="{C8FA7D79-65FF-4C44-A88A-251A049DB268}"/>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THIRD JOYFUL MYSTERY: THE NATIVITY OF JESUS</a:t>
            </a:r>
            <a:endParaRPr lang="en-US" dirty="0"/>
          </a:p>
        </p:txBody>
      </p:sp>
      <p:pic>
        <p:nvPicPr>
          <p:cNvPr id="5" name="Rosary Section 3">
            <a:hlinkClick r:id="" action="ppaction://media"/>
            <a:extLst>
              <a:ext uri="{FF2B5EF4-FFF2-40B4-BE49-F238E27FC236}">
                <a16:creationId xmlns:a16="http://schemas.microsoft.com/office/drawing/2014/main" id="{499B07D7-E56F-47FA-8D6D-04D3C9444A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2202" y="2901120"/>
            <a:ext cx="609600" cy="609600"/>
          </a:xfrm>
          <a:prstGeom prst="rect">
            <a:avLst/>
          </a:prstGeom>
        </p:spPr>
      </p:pic>
    </p:spTree>
    <p:extLst>
      <p:ext uri="{BB962C8B-B14F-4D97-AF65-F5344CB8AC3E}">
        <p14:creationId xmlns:p14="http://schemas.microsoft.com/office/powerpoint/2010/main" val="3890165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5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13</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9" name="Title 3">
            <a:extLst>
              <a:ext uri="{FF2B5EF4-FFF2-40B4-BE49-F238E27FC236}">
                <a16:creationId xmlns:a16="http://schemas.microsoft.com/office/drawing/2014/main" id="{25C4DBE8-636A-4BC2-A4DE-A609A3226431}"/>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FOURTH JOYFUL MYSTERY: THE PRESENTATION IN THE TEMPLE</a:t>
            </a:r>
            <a:endParaRPr lang="en-US" dirty="0"/>
          </a:p>
        </p:txBody>
      </p:sp>
      <p:sp>
        <p:nvSpPr>
          <p:cNvPr id="11" name="Title 3">
            <a:extLst>
              <a:ext uri="{FF2B5EF4-FFF2-40B4-BE49-F238E27FC236}">
                <a16:creationId xmlns:a16="http://schemas.microsoft.com/office/drawing/2014/main" id="{DBE34D6D-4DDA-4A2F-875C-529BB7F57020}"/>
              </a:ext>
            </a:extLst>
          </p:cNvPr>
          <p:cNvSpPr txBox="1">
            <a:spLocks/>
          </p:cNvSpPr>
          <p:nvPr/>
        </p:nvSpPr>
        <p:spPr>
          <a:xfrm>
            <a:off x="5102960" y="1435966"/>
            <a:ext cx="2951748"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SCRIPTURE</a:t>
            </a:r>
            <a:endParaRPr lang="en-US" dirty="0"/>
          </a:p>
        </p:txBody>
      </p:sp>
      <p:sp>
        <p:nvSpPr>
          <p:cNvPr id="12" name="Title 3">
            <a:extLst>
              <a:ext uri="{FF2B5EF4-FFF2-40B4-BE49-F238E27FC236}">
                <a16:creationId xmlns:a16="http://schemas.microsoft.com/office/drawing/2014/main" id="{38B38CDB-DECC-452C-BDC4-EAEA36797AB0}"/>
              </a:ext>
            </a:extLst>
          </p:cNvPr>
          <p:cNvSpPr txBox="1">
            <a:spLocks/>
          </p:cNvSpPr>
          <p:nvPr/>
        </p:nvSpPr>
        <p:spPr>
          <a:xfrm>
            <a:off x="5102960" y="4111828"/>
            <a:ext cx="3479564"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FRUIT OF THE SPIRIT</a:t>
            </a:r>
            <a:endParaRPr lang="en-US" dirty="0"/>
          </a:p>
        </p:txBody>
      </p:sp>
      <p:sp>
        <p:nvSpPr>
          <p:cNvPr id="16" name="Content Placeholder 2">
            <a:extLst>
              <a:ext uri="{FF2B5EF4-FFF2-40B4-BE49-F238E27FC236}">
                <a16:creationId xmlns:a16="http://schemas.microsoft.com/office/drawing/2014/main" id="{AD8E795D-1DFB-4B97-92C3-1811AF9C1E46}"/>
              </a:ext>
            </a:extLst>
          </p:cNvPr>
          <p:cNvSpPr txBox="1">
            <a:spLocks/>
          </p:cNvSpPr>
          <p:nvPr/>
        </p:nvSpPr>
        <p:spPr>
          <a:xfrm>
            <a:off x="5143066" y="2120624"/>
            <a:ext cx="3882189" cy="1929983"/>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solidFill>
                  <a:schemeClr val="tx1"/>
                </a:solidFill>
              </a:rPr>
              <a:t>Luke 2:25-32</a:t>
            </a:r>
            <a:r>
              <a:rPr lang="en-US" dirty="0"/>
              <a:t> </a:t>
            </a:r>
          </a:p>
        </p:txBody>
      </p:sp>
      <p:sp>
        <p:nvSpPr>
          <p:cNvPr id="17" name="Content Placeholder 2">
            <a:extLst>
              <a:ext uri="{FF2B5EF4-FFF2-40B4-BE49-F238E27FC236}">
                <a16:creationId xmlns:a16="http://schemas.microsoft.com/office/drawing/2014/main" id="{3DC7EEBB-D897-4F70-B931-3D879A80FEF7}"/>
              </a:ext>
            </a:extLst>
          </p:cNvPr>
          <p:cNvSpPr txBox="1">
            <a:spLocks/>
          </p:cNvSpPr>
          <p:nvPr/>
        </p:nvSpPr>
        <p:spPr>
          <a:xfrm>
            <a:off x="5143065" y="4721588"/>
            <a:ext cx="3882189" cy="572307"/>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Purity of Mind and Body</a:t>
            </a:r>
          </a:p>
        </p:txBody>
      </p:sp>
      <p:pic>
        <p:nvPicPr>
          <p:cNvPr id="5" name="Picture 4">
            <a:extLst>
              <a:ext uri="{FF2B5EF4-FFF2-40B4-BE49-F238E27FC236}">
                <a16:creationId xmlns:a16="http://schemas.microsoft.com/office/drawing/2014/main" id="{75BC7144-0F9C-4E34-8F7D-460196BFB7AB}"/>
              </a:ext>
            </a:extLst>
          </p:cNvPr>
          <p:cNvPicPr>
            <a:picLocks noChangeAspect="1"/>
          </p:cNvPicPr>
          <p:nvPr/>
        </p:nvPicPr>
        <p:blipFill>
          <a:blip r:embed="rId3"/>
          <a:stretch>
            <a:fillRect/>
          </a:stretch>
        </p:blipFill>
        <p:spPr>
          <a:xfrm>
            <a:off x="469045" y="1328720"/>
            <a:ext cx="4513889" cy="5360838"/>
          </a:xfrm>
          <a:prstGeom prst="rect">
            <a:avLst/>
          </a:prstGeom>
        </p:spPr>
      </p:pic>
    </p:spTree>
    <p:extLst>
      <p:ext uri="{BB962C8B-B14F-4D97-AF65-F5344CB8AC3E}">
        <p14:creationId xmlns:p14="http://schemas.microsoft.com/office/powerpoint/2010/main" val="3826875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14</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13" name="Title 3">
            <a:extLst>
              <a:ext uri="{FF2B5EF4-FFF2-40B4-BE49-F238E27FC236}">
                <a16:creationId xmlns:a16="http://schemas.microsoft.com/office/drawing/2014/main" id="{601FBAC3-F156-401D-B054-45580A238F27}"/>
              </a:ext>
            </a:extLst>
          </p:cNvPr>
          <p:cNvSpPr txBox="1">
            <a:spLocks/>
          </p:cNvSpPr>
          <p:nvPr/>
        </p:nvSpPr>
        <p:spPr>
          <a:xfrm>
            <a:off x="0" y="1243705"/>
            <a:ext cx="10058399"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REFLECTION</a:t>
            </a:r>
            <a:endParaRPr lang="en-US" dirty="0"/>
          </a:p>
        </p:txBody>
      </p:sp>
      <p:sp>
        <p:nvSpPr>
          <p:cNvPr id="7" name="Title 3">
            <a:extLst>
              <a:ext uri="{FF2B5EF4-FFF2-40B4-BE49-F238E27FC236}">
                <a16:creationId xmlns:a16="http://schemas.microsoft.com/office/drawing/2014/main" id="{A7500193-1E69-48D3-BD03-BF9D205D7C37}"/>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FOURTH JOYFUL MYSTERY: THE PRESENTATION IN THE TEMPLE</a:t>
            </a:r>
            <a:endParaRPr lang="en-US" dirty="0"/>
          </a:p>
        </p:txBody>
      </p:sp>
      <p:pic>
        <p:nvPicPr>
          <p:cNvPr id="3" name="Picture 2">
            <a:extLst>
              <a:ext uri="{FF2B5EF4-FFF2-40B4-BE49-F238E27FC236}">
                <a16:creationId xmlns:a16="http://schemas.microsoft.com/office/drawing/2014/main" id="{3CABAA4A-A9EB-44CF-A709-4DDC34230F85}"/>
              </a:ext>
            </a:extLst>
          </p:cNvPr>
          <p:cNvPicPr>
            <a:picLocks noChangeAspect="1"/>
          </p:cNvPicPr>
          <p:nvPr/>
        </p:nvPicPr>
        <p:blipFill>
          <a:blip r:embed="rId3"/>
          <a:stretch>
            <a:fillRect/>
          </a:stretch>
        </p:blipFill>
        <p:spPr>
          <a:xfrm>
            <a:off x="1540042" y="1853465"/>
            <a:ext cx="6641432" cy="5008893"/>
          </a:xfrm>
          <a:prstGeom prst="rect">
            <a:avLst/>
          </a:prstGeom>
        </p:spPr>
      </p:pic>
    </p:spTree>
    <p:extLst>
      <p:ext uri="{BB962C8B-B14F-4D97-AF65-F5344CB8AC3E}">
        <p14:creationId xmlns:p14="http://schemas.microsoft.com/office/powerpoint/2010/main" val="3646472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81B400-A84A-4CDB-BF6F-1CBD5CDC71FA}"/>
              </a:ext>
            </a:extLst>
          </p:cNvPr>
          <p:cNvPicPr>
            <a:picLocks noChangeAspect="1"/>
          </p:cNvPicPr>
          <p:nvPr/>
        </p:nvPicPr>
        <p:blipFill>
          <a:blip r:embed="rId5"/>
          <a:stretch>
            <a:fillRect/>
          </a:stretch>
        </p:blipFill>
        <p:spPr>
          <a:xfrm>
            <a:off x="0" y="4195587"/>
            <a:ext cx="10058400" cy="2806797"/>
          </a:xfrm>
          <a:prstGeom prst="rect">
            <a:avLst/>
          </a:prstGeom>
        </p:spPr>
      </p:pic>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15</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14" name="Title 3">
            <a:extLst>
              <a:ext uri="{FF2B5EF4-FFF2-40B4-BE49-F238E27FC236}">
                <a16:creationId xmlns:a16="http://schemas.microsoft.com/office/drawing/2014/main" id="{77F845E5-7DE2-434B-9E31-07031A6E9C6B}"/>
              </a:ext>
            </a:extLst>
          </p:cNvPr>
          <p:cNvSpPr txBox="1">
            <a:spLocks/>
          </p:cNvSpPr>
          <p:nvPr/>
        </p:nvSpPr>
        <p:spPr>
          <a:xfrm>
            <a:off x="659334" y="1308968"/>
            <a:ext cx="3479564"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PRAY</a:t>
            </a:r>
            <a:endParaRPr lang="en-US" dirty="0"/>
          </a:p>
        </p:txBody>
      </p:sp>
      <p:sp>
        <p:nvSpPr>
          <p:cNvPr id="2" name="TextBox 1">
            <a:extLst>
              <a:ext uri="{FF2B5EF4-FFF2-40B4-BE49-F238E27FC236}">
                <a16:creationId xmlns:a16="http://schemas.microsoft.com/office/drawing/2014/main" id="{4F172E2A-1FDA-4F50-8E8E-58F7C6E32DCA}"/>
              </a:ext>
            </a:extLst>
          </p:cNvPr>
          <p:cNvSpPr txBox="1"/>
          <p:nvPr/>
        </p:nvSpPr>
        <p:spPr>
          <a:xfrm>
            <a:off x="5598695" y="2983832"/>
            <a:ext cx="184731" cy="400110"/>
          </a:xfrm>
          <a:prstGeom prst="rect">
            <a:avLst/>
          </a:prstGeom>
          <a:noFill/>
        </p:spPr>
        <p:txBody>
          <a:bodyPr wrap="none" rtlCol="0">
            <a:spAutoFit/>
          </a:bodyPr>
          <a:lstStyle/>
          <a:p>
            <a:endParaRPr lang="en-US" dirty="0"/>
          </a:p>
        </p:txBody>
      </p:sp>
      <p:sp>
        <p:nvSpPr>
          <p:cNvPr id="10" name="Content Placeholder 2">
            <a:extLst>
              <a:ext uri="{FF2B5EF4-FFF2-40B4-BE49-F238E27FC236}">
                <a16:creationId xmlns:a16="http://schemas.microsoft.com/office/drawing/2014/main" id="{5AC89857-E639-4E9F-B256-7E494DC37C03}"/>
              </a:ext>
            </a:extLst>
          </p:cNvPr>
          <p:cNvSpPr txBox="1">
            <a:spLocks/>
          </p:cNvSpPr>
          <p:nvPr/>
        </p:nvSpPr>
        <p:spPr>
          <a:xfrm>
            <a:off x="2452869" y="1497269"/>
            <a:ext cx="7814079" cy="2662989"/>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i="1" dirty="0"/>
              <a:t>We pray that we always see Christ in those around us, </a:t>
            </a:r>
            <a:br>
              <a:rPr lang="en-US" i="1" dirty="0"/>
            </a:br>
            <a:r>
              <a:rPr lang="en-US" i="1" dirty="0"/>
              <a:t>especially in the gift of children. </a:t>
            </a:r>
            <a:endParaRPr lang="en-US" dirty="0"/>
          </a:p>
        </p:txBody>
      </p:sp>
      <p:sp>
        <p:nvSpPr>
          <p:cNvPr id="13" name="Content Placeholder 2">
            <a:extLst>
              <a:ext uri="{FF2B5EF4-FFF2-40B4-BE49-F238E27FC236}">
                <a16:creationId xmlns:a16="http://schemas.microsoft.com/office/drawing/2014/main" id="{D4298035-F5B3-4A15-9631-B185B08E05EB}"/>
              </a:ext>
            </a:extLst>
          </p:cNvPr>
          <p:cNvSpPr txBox="1">
            <a:spLocks/>
          </p:cNvSpPr>
          <p:nvPr/>
        </p:nvSpPr>
        <p:spPr>
          <a:xfrm>
            <a:off x="2461677" y="3288463"/>
            <a:ext cx="3882189" cy="1929983"/>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Our Father </a:t>
            </a:r>
            <a:br>
              <a:rPr lang="en-US" dirty="0"/>
            </a:br>
            <a:r>
              <a:rPr lang="en-US" dirty="0"/>
              <a:t>Hail Mary (10x)</a:t>
            </a:r>
            <a:br>
              <a:rPr lang="en-US" dirty="0"/>
            </a:br>
            <a:r>
              <a:rPr lang="en-US" dirty="0"/>
              <a:t>Glory Be </a:t>
            </a:r>
          </a:p>
        </p:txBody>
      </p:sp>
      <p:sp>
        <p:nvSpPr>
          <p:cNvPr id="11" name="Title 3">
            <a:extLst>
              <a:ext uri="{FF2B5EF4-FFF2-40B4-BE49-F238E27FC236}">
                <a16:creationId xmlns:a16="http://schemas.microsoft.com/office/drawing/2014/main" id="{725B5C0C-5AE5-4A7D-A011-A8B2DB4BF1CC}"/>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FOURTH JOYFUL MYSTERY: THE PRESENTATION IN THE TEMPLE</a:t>
            </a:r>
            <a:endParaRPr lang="en-US" dirty="0"/>
          </a:p>
        </p:txBody>
      </p:sp>
      <p:pic>
        <p:nvPicPr>
          <p:cNvPr id="3" name="Rosary Section 4">
            <a:hlinkClick r:id="" action="ppaction://media"/>
            <a:extLst>
              <a:ext uri="{FF2B5EF4-FFF2-40B4-BE49-F238E27FC236}">
                <a16:creationId xmlns:a16="http://schemas.microsoft.com/office/drawing/2014/main" id="{52A1B8BC-7721-4E39-888B-784AA17F5E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24086" y="2879087"/>
            <a:ext cx="609600" cy="609600"/>
          </a:xfrm>
          <a:prstGeom prst="rect">
            <a:avLst/>
          </a:prstGeom>
        </p:spPr>
      </p:pic>
    </p:spTree>
    <p:extLst>
      <p:ext uri="{BB962C8B-B14F-4D97-AF65-F5344CB8AC3E}">
        <p14:creationId xmlns:p14="http://schemas.microsoft.com/office/powerpoint/2010/main" val="1537171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16</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9" name="Title 3">
            <a:extLst>
              <a:ext uri="{FF2B5EF4-FFF2-40B4-BE49-F238E27FC236}">
                <a16:creationId xmlns:a16="http://schemas.microsoft.com/office/drawing/2014/main" id="{25C4DBE8-636A-4BC2-A4DE-A609A3226431}"/>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FIFTH JOYFUL MYSTERY: THE FINDING IN THE TEMPLE</a:t>
            </a:r>
            <a:endParaRPr lang="en-US" dirty="0"/>
          </a:p>
        </p:txBody>
      </p:sp>
      <p:sp>
        <p:nvSpPr>
          <p:cNvPr id="11" name="Title 3">
            <a:extLst>
              <a:ext uri="{FF2B5EF4-FFF2-40B4-BE49-F238E27FC236}">
                <a16:creationId xmlns:a16="http://schemas.microsoft.com/office/drawing/2014/main" id="{DBE34D6D-4DDA-4A2F-875C-529BB7F57020}"/>
              </a:ext>
            </a:extLst>
          </p:cNvPr>
          <p:cNvSpPr txBox="1">
            <a:spLocks/>
          </p:cNvSpPr>
          <p:nvPr/>
        </p:nvSpPr>
        <p:spPr>
          <a:xfrm>
            <a:off x="4814204" y="1435966"/>
            <a:ext cx="2951748"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SCRIPTURE</a:t>
            </a:r>
            <a:endParaRPr lang="en-US" dirty="0"/>
          </a:p>
        </p:txBody>
      </p:sp>
      <p:sp>
        <p:nvSpPr>
          <p:cNvPr id="12" name="Title 3">
            <a:extLst>
              <a:ext uri="{FF2B5EF4-FFF2-40B4-BE49-F238E27FC236}">
                <a16:creationId xmlns:a16="http://schemas.microsoft.com/office/drawing/2014/main" id="{38B38CDB-DECC-452C-BDC4-EAEA36797AB0}"/>
              </a:ext>
            </a:extLst>
          </p:cNvPr>
          <p:cNvSpPr txBox="1">
            <a:spLocks/>
          </p:cNvSpPr>
          <p:nvPr/>
        </p:nvSpPr>
        <p:spPr>
          <a:xfrm>
            <a:off x="4814204" y="4111828"/>
            <a:ext cx="3479564"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FRUIT OF THE SPIRIT</a:t>
            </a:r>
            <a:endParaRPr lang="en-US" dirty="0"/>
          </a:p>
        </p:txBody>
      </p:sp>
      <p:sp>
        <p:nvSpPr>
          <p:cNvPr id="16" name="Content Placeholder 2">
            <a:extLst>
              <a:ext uri="{FF2B5EF4-FFF2-40B4-BE49-F238E27FC236}">
                <a16:creationId xmlns:a16="http://schemas.microsoft.com/office/drawing/2014/main" id="{AD8E795D-1DFB-4B97-92C3-1811AF9C1E46}"/>
              </a:ext>
            </a:extLst>
          </p:cNvPr>
          <p:cNvSpPr txBox="1">
            <a:spLocks/>
          </p:cNvSpPr>
          <p:nvPr/>
        </p:nvSpPr>
        <p:spPr>
          <a:xfrm>
            <a:off x="4854310" y="2120624"/>
            <a:ext cx="3882189" cy="1929983"/>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solidFill>
                  <a:schemeClr val="tx1"/>
                </a:solidFill>
              </a:rPr>
              <a:t>Luke 2:41-50</a:t>
            </a:r>
            <a:r>
              <a:rPr lang="en-US" dirty="0"/>
              <a:t> </a:t>
            </a:r>
          </a:p>
        </p:txBody>
      </p:sp>
      <p:sp>
        <p:nvSpPr>
          <p:cNvPr id="17" name="Content Placeholder 2">
            <a:extLst>
              <a:ext uri="{FF2B5EF4-FFF2-40B4-BE49-F238E27FC236}">
                <a16:creationId xmlns:a16="http://schemas.microsoft.com/office/drawing/2014/main" id="{3DC7EEBB-D897-4F70-B931-3D879A80FEF7}"/>
              </a:ext>
            </a:extLst>
          </p:cNvPr>
          <p:cNvSpPr txBox="1">
            <a:spLocks/>
          </p:cNvSpPr>
          <p:nvPr/>
        </p:nvSpPr>
        <p:spPr>
          <a:xfrm>
            <a:off x="4854309" y="4721588"/>
            <a:ext cx="3882189" cy="572307"/>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Obedience</a:t>
            </a:r>
          </a:p>
        </p:txBody>
      </p:sp>
      <p:pic>
        <p:nvPicPr>
          <p:cNvPr id="7" name="Picture 6">
            <a:extLst>
              <a:ext uri="{FF2B5EF4-FFF2-40B4-BE49-F238E27FC236}">
                <a16:creationId xmlns:a16="http://schemas.microsoft.com/office/drawing/2014/main" id="{47190E04-B608-4845-A5B1-029B50571CD1}"/>
              </a:ext>
            </a:extLst>
          </p:cNvPr>
          <p:cNvPicPr>
            <a:picLocks noChangeAspect="1"/>
          </p:cNvPicPr>
          <p:nvPr/>
        </p:nvPicPr>
        <p:blipFill>
          <a:blip r:embed="rId3"/>
          <a:stretch>
            <a:fillRect/>
          </a:stretch>
        </p:blipFill>
        <p:spPr>
          <a:xfrm>
            <a:off x="614022" y="1308577"/>
            <a:ext cx="3918414" cy="5061285"/>
          </a:xfrm>
          <a:prstGeom prst="rect">
            <a:avLst/>
          </a:prstGeom>
        </p:spPr>
      </p:pic>
    </p:spTree>
    <p:extLst>
      <p:ext uri="{BB962C8B-B14F-4D97-AF65-F5344CB8AC3E}">
        <p14:creationId xmlns:p14="http://schemas.microsoft.com/office/powerpoint/2010/main" val="1418897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17</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13" name="Title 3">
            <a:extLst>
              <a:ext uri="{FF2B5EF4-FFF2-40B4-BE49-F238E27FC236}">
                <a16:creationId xmlns:a16="http://schemas.microsoft.com/office/drawing/2014/main" id="{601FBAC3-F156-401D-B054-45580A238F27}"/>
              </a:ext>
            </a:extLst>
          </p:cNvPr>
          <p:cNvSpPr txBox="1">
            <a:spLocks/>
          </p:cNvSpPr>
          <p:nvPr/>
        </p:nvSpPr>
        <p:spPr>
          <a:xfrm>
            <a:off x="0" y="1243705"/>
            <a:ext cx="10058399"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REFLECTION</a:t>
            </a:r>
            <a:endParaRPr lang="en-US" dirty="0"/>
          </a:p>
        </p:txBody>
      </p:sp>
      <p:sp>
        <p:nvSpPr>
          <p:cNvPr id="9" name="Title 3">
            <a:extLst>
              <a:ext uri="{FF2B5EF4-FFF2-40B4-BE49-F238E27FC236}">
                <a16:creationId xmlns:a16="http://schemas.microsoft.com/office/drawing/2014/main" id="{1CCEB458-79A4-44EC-A2D2-AD046BE357B1}"/>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FIFTH JOYFUL MYSTERY: THE FINDING IN THE TEMPLE</a:t>
            </a:r>
            <a:endParaRPr lang="en-US" dirty="0"/>
          </a:p>
        </p:txBody>
      </p:sp>
      <p:pic>
        <p:nvPicPr>
          <p:cNvPr id="5" name="Picture 4">
            <a:extLst>
              <a:ext uri="{FF2B5EF4-FFF2-40B4-BE49-F238E27FC236}">
                <a16:creationId xmlns:a16="http://schemas.microsoft.com/office/drawing/2014/main" id="{89C56829-40D0-4F8A-8E87-3F4A7EC5DC42}"/>
              </a:ext>
            </a:extLst>
          </p:cNvPr>
          <p:cNvPicPr>
            <a:picLocks noChangeAspect="1"/>
          </p:cNvPicPr>
          <p:nvPr/>
        </p:nvPicPr>
        <p:blipFill rotWithShape="1">
          <a:blip r:embed="rId3"/>
          <a:srcRect t="23530" b="12487"/>
          <a:stretch/>
        </p:blipFill>
        <p:spPr>
          <a:xfrm>
            <a:off x="2434914" y="1828802"/>
            <a:ext cx="5172532" cy="4973052"/>
          </a:xfrm>
          <a:prstGeom prst="rect">
            <a:avLst/>
          </a:prstGeom>
        </p:spPr>
      </p:pic>
    </p:spTree>
    <p:extLst>
      <p:ext uri="{BB962C8B-B14F-4D97-AF65-F5344CB8AC3E}">
        <p14:creationId xmlns:p14="http://schemas.microsoft.com/office/powerpoint/2010/main" val="2923887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81B400-A84A-4CDB-BF6F-1CBD5CDC71FA}"/>
              </a:ext>
            </a:extLst>
          </p:cNvPr>
          <p:cNvPicPr>
            <a:picLocks noChangeAspect="1"/>
          </p:cNvPicPr>
          <p:nvPr/>
        </p:nvPicPr>
        <p:blipFill>
          <a:blip r:embed="rId5"/>
          <a:stretch>
            <a:fillRect/>
          </a:stretch>
        </p:blipFill>
        <p:spPr>
          <a:xfrm>
            <a:off x="0" y="4195587"/>
            <a:ext cx="10058400" cy="2806797"/>
          </a:xfrm>
          <a:prstGeom prst="rect">
            <a:avLst/>
          </a:prstGeom>
        </p:spPr>
      </p:pic>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18</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14" name="Title 3">
            <a:extLst>
              <a:ext uri="{FF2B5EF4-FFF2-40B4-BE49-F238E27FC236}">
                <a16:creationId xmlns:a16="http://schemas.microsoft.com/office/drawing/2014/main" id="{77F845E5-7DE2-434B-9E31-07031A6E9C6B}"/>
              </a:ext>
            </a:extLst>
          </p:cNvPr>
          <p:cNvSpPr txBox="1">
            <a:spLocks/>
          </p:cNvSpPr>
          <p:nvPr/>
        </p:nvSpPr>
        <p:spPr>
          <a:xfrm>
            <a:off x="659334" y="1308968"/>
            <a:ext cx="3479564"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PRAY</a:t>
            </a:r>
            <a:endParaRPr lang="en-US" dirty="0"/>
          </a:p>
        </p:txBody>
      </p:sp>
      <p:sp>
        <p:nvSpPr>
          <p:cNvPr id="2" name="TextBox 1">
            <a:extLst>
              <a:ext uri="{FF2B5EF4-FFF2-40B4-BE49-F238E27FC236}">
                <a16:creationId xmlns:a16="http://schemas.microsoft.com/office/drawing/2014/main" id="{4F172E2A-1FDA-4F50-8E8E-58F7C6E32DCA}"/>
              </a:ext>
            </a:extLst>
          </p:cNvPr>
          <p:cNvSpPr txBox="1"/>
          <p:nvPr/>
        </p:nvSpPr>
        <p:spPr>
          <a:xfrm>
            <a:off x="5598695" y="2983832"/>
            <a:ext cx="184731" cy="400110"/>
          </a:xfrm>
          <a:prstGeom prst="rect">
            <a:avLst/>
          </a:prstGeom>
          <a:noFill/>
        </p:spPr>
        <p:txBody>
          <a:bodyPr wrap="none" rtlCol="0">
            <a:spAutoFit/>
          </a:bodyPr>
          <a:lstStyle/>
          <a:p>
            <a:endParaRPr lang="en-US" dirty="0"/>
          </a:p>
        </p:txBody>
      </p:sp>
      <p:sp>
        <p:nvSpPr>
          <p:cNvPr id="10" name="Content Placeholder 2">
            <a:extLst>
              <a:ext uri="{FF2B5EF4-FFF2-40B4-BE49-F238E27FC236}">
                <a16:creationId xmlns:a16="http://schemas.microsoft.com/office/drawing/2014/main" id="{5AC89857-E639-4E9F-B256-7E494DC37C03}"/>
              </a:ext>
            </a:extLst>
          </p:cNvPr>
          <p:cNvSpPr txBox="1">
            <a:spLocks/>
          </p:cNvSpPr>
          <p:nvPr/>
        </p:nvSpPr>
        <p:spPr>
          <a:xfrm>
            <a:off x="2452869" y="1497269"/>
            <a:ext cx="7814079" cy="2662989"/>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i="1" dirty="0"/>
              <a:t>We pray for all refugee children, especially those separated from their parents or who have died on their journeys to safety. </a:t>
            </a:r>
            <a:endParaRPr lang="en-US" dirty="0"/>
          </a:p>
        </p:txBody>
      </p:sp>
      <p:sp>
        <p:nvSpPr>
          <p:cNvPr id="13" name="Content Placeholder 2">
            <a:extLst>
              <a:ext uri="{FF2B5EF4-FFF2-40B4-BE49-F238E27FC236}">
                <a16:creationId xmlns:a16="http://schemas.microsoft.com/office/drawing/2014/main" id="{D4298035-F5B3-4A15-9631-B185B08E05EB}"/>
              </a:ext>
            </a:extLst>
          </p:cNvPr>
          <p:cNvSpPr txBox="1">
            <a:spLocks/>
          </p:cNvSpPr>
          <p:nvPr/>
        </p:nvSpPr>
        <p:spPr>
          <a:xfrm>
            <a:off x="2461677" y="3288463"/>
            <a:ext cx="3882189" cy="1929983"/>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Our Father </a:t>
            </a:r>
            <a:br>
              <a:rPr lang="en-US" dirty="0"/>
            </a:br>
            <a:r>
              <a:rPr lang="en-US" dirty="0"/>
              <a:t>Hail Mary (10x)</a:t>
            </a:r>
            <a:br>
              <a:rPr lang="en-US" dirty="0"/>
            </a:br>
            <a:r>
              <a:rPr lang="en-US" dirty="0"/>
              <a:t>Glory Be </a:t>
            </a:r>
          </a:p>
        </p:txBody>
      </p:sp>
      <p:sp>
        <p:nvSpPr>
          <p:cNvPr id="12" name="Title 3">
            <a:extLst>
              <a:ext uri="{FF2B5EF4-FFF2-40B4-BE49-F238E27FC236}">
                <a16:creationId xmlns:a16="http://schemas.microsoft.com/office/drawing/2014/main" id="{122A12DF-6731-40F2-A7D8-4EC6CB5E22F4}"/>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FIFTH JOYFUL MYSTERY: THE FINDING IN THE TEMPLE</a:t>
            </a:r>
            <a:endParaRPr lang="en-US" dirty="0"/>
          </a:p>
        </p:txBody>
      </p:sp>
      <p:pic>
        <p:nvPicPr>
          <p:cNvPr id="5" name="Rosary Section 5">
            <a:hlinkClick r:id="" action="ppaction://media"/>
            <a:extLst>
              <a:ext uri="{FF2B5EF4-FFF2-40B4-BE49-F238E27FC236}">
                <a16:creationId xmlns:a16="http://schemas.microsoft.com/office/drawing/2014/main" id="{F1F3DE2A-A615-41A5-AB1D-FD9AAF7E4A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23277" y="2901120"/>
            <a:ext cx="609600" cy="609600"/>
          </a:xfrm>
          <a:prstGeom prst="rect">
            <a:avLst/>
          </a:prstGeom>
        </p:spPr>
      </p:pic>
    </p:spTree>
    <p:extLst>
      <p:ext uri="{BB962C8B-B14F-4D97-AF65-F5344CB8AC3E}">
        <p14:creationId xmlns:p14="http://schemas.microsoft.com/office/powerpoint/2010/main" val="2008386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5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FEA5EC-5EC5-4808-882D-AB2F73269C92}"/>
              </a:ext>
            </a:extLst>
          </p:cNvPr>
          <p:cNvSpPr>
            <a:spLocks noGrp="1"/>
          </p:cNvSpPr>
          <p:nvPr>
            <p:ph idx="1"/>
          </p:nvPr>
        </p:nvSpPr>
        <p:spPr>
          <a:xfrm>
            <a:off x="176463" y="1359404"/>
            <a:ext cx="9705474" cy="5650996"/>
          </a:xfrm>
        </p:spPr>
        <p:txBody>
          <a:bodyPr/>
          <a:lstStyle/>
          <a:p>
            <a:pPr marL="0" indent="0">
              <a:buNone/>
            </a:pPr>
            <a:r>
              <a:rPr lang="en-US" dirty="0"/>
              <a:t>By meditating on the Joyful Mysteries of the Rosary, we accompany Mary and Joseph as they learn that Mary will bring the Son of God into the world, and we journey with them through Christ’s birth and into his childhood. </a:t>
            </a:r>
            <a:br>
              <a:rPr lang="en-US" dirty="0"/>
            </a:br>
            <a:br>
              <a:rPr lang="en-US" dirty="0"/>
            </a:br>
            <a:r>
              <a:rPr lang="en-US" dirty="0"/>
              <a:t>These reflections on each of the Joyful Mysteries include a story of refugees today in the Middle East, where the Holy Family was from. We reflect on the experience of the Holy Family through the stories of these refugees. </a:t>
            </a:r>
            <a:br>
              <a:rPr lang="en-US" dirty="0"/>
            </a:br>
            <a:br>
              <a:rPr lang="en-US" dirty="0"/>
            </a:br>
            <a:r>
              <a:rPr lang="en-US" dirty="0"/>
              <a:t>Along with your personal intentions, please offer the Rosary for the safety of refugee families around the world, and for an end to the conflict and conditions that force people to flee their homes. </a:t>
            </a:r>
          </a:p>
          <a:p>
            <a:pPr marL="0" indent="0">
              <a:buNone/>
            </a:pPr>
            <a:r>
              <a:rPr lang="en-US" dirty="0"/>
              <a:t>The Scripture passages and reflections that correspond to each mystery are written in the notes sections of each slide and intended to be prayerfully read by a leader. Leaders can also play the audio files to listen to and pray along with the prayers of the rosary.</a:t>
            </a:r>
            <a:br>
              <a:rPr lang="en-US" dirty="0"/>
            </a:br>
            <a:endParaRPr lang="en-US" dirty="0"/>
          </a:p>
        </p:txBody>
      </p:sp>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2</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9" name="Title 3">
            <a:extLst>
              <a:ext uri="{FF2B5EF4-FFF2-40B4-BE49-F238E27FC236}">
                <a16:creationId xmlns:a16="http://schemas.microsoft.com/office/drawing/2014/main" id="{25C4DBE8-636A-4BC2-A4DE-A609A3226431}"/>
              </a:ext>
            </a:extLst>
          </p:cNvPr>
          <p:cNvSpPr txBox="1">
            <a:spLocks/>
          </p:cNvSpPr>
          <p:nvPr/>
        </p:nvSpPr>
        <p:spPr>
          <a:xfrm>
            <a:off x="810126" y="-61035"/>
            <a:ext cx="8438148"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INTRODUCTION</a:t>
            </a:r>
            <a:endParaRPr lang="en-US" dirty="0"/>
          </a:p>
        </p:txBody>
      </p:sp>
    </p:spTree>
    <p:extLst>
      <p:ext uri="{BB962C8B-B14F-4D97-AF65-F5344CB8AC3E}">
        <p14:creationId xmlns:p14="http://schemas.microsoft.com/office/powerpoint/2010/main" val="3721070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91C8147-80CC-4A9A-91F1-FEFB52300148}"/>
              </a:ext>
            </a:extLst>
          </p:cNvPr>
          <p:cNvPicPr>
            <a:picLocks noGrp="1" noChangeAspect="1"/>
          </p:cNvPicPr>
          <p:nvPr>
            <p:ph idx="1"/>
          </p:nvPr>
        </p:nvPicPr>
        <p:blipFill rotWithShape="1">
          <a:blip r:embed="rId5"/>
          <a:srcRect r="15839"/>
          <a:stretch/>
        </p:blipFill>
        <p:spPr>
          <a:xfrm>
            <a:off x="0" y="1536911"/>
            <a:ext cx="10058400" cy="3496038"/>
          </a:xfrm>
        </p:spPr>
      </p:pic>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3</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9" name="Title 3">
            <a:extLst>
              <a:ext uri="{FF2B5EF4-FFF2-40B4-BE49-F238E27FC236}">
                <a16:creationId xmlns:a16="http://schemas.microsoft.com/office/drawing/2014/main" id="{25C4DBE8-636A-4BC2-A4DE-A609A3226431}"/>
              </a:ext>
            </a:extLst>
          </p:cNvPr>
          <p:cNvSpPr txBox="1">
            <a:spLocks/>
          </p:cNvSpPr>
          <p:nvPr/>
        </p:nvSpPr>
        <p:spPr>
          <a:xfrm>
            <a:off x="810126" y="-61035"/>
            <a:ext cx="8438148"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ROSARY INTRODUCTION</a:t>
            </a:r>
            <a:endParaRPr lang="en-US" dirty="0"/>
          </a:p>
        </p:txBody>
      </p:sp>
      <p:pic>
        <p:nvPicPr>
          <p:cNvPr id="12" name="Rosary Intro">
            <a:hlinkClick r:id="" action="ppaction://media"/>
            <a:extLst>
              <a:ext uri="{FF2B5EF4-FFF2-40B4-BE49-F238E27FC236}">
                <a16:creationId xmlns:a16="http://schemas.microsoft.com/office/drawing/2014/main" id="{CFC994D2-3BBF-4709-A04A-39EA7D741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29200" y="5445868"/>
            <a:ext cx="609600" cy="609600"/>
          </a:xfrm>
          <a:prstGeom prst="rect">
            <a:avLst/>
          </a:prstGeom>
        </p:spPr>
      </p:pic>
      <p:sp>
        <p:nvSpPr>
          <p:cNvPr id="13" name="Content Placeholder 2">
            <a:extLst>
              <a:ext uri="{FF2B5EF4-FFF2-40B4-BE49-F238E27FC236}">
                <a16:creationId xmlns:a16="http://schemas.microsoft.com/office/drawing/2014/main" id="{61A41D5C-DB87-4B7C-804B-FC6C458532BC}"/>
              </a:ext>
            </a:extLst>
          </p:cNvPr>
          <p:cNvSpPr txBox="1">
            <a:spLocks/>
          </p:cNvSpPr>
          <p:nvPr/>
        </p:nvSpPr>
        <p:spPr>
          <a:xfrm>
            <a:off x="210120" y="5028018"/>
            <a:ext cx="3882189" cy="1929983"/>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Sign of the Cross</a:t>
            </a:r>
            <a:br>
              <a:rPr lang="en-US" dirty="0"/>
            </a:br>
            <a:r>
              <a:rPr lang="en-US" dirty="0"/>
              <a:t>Apostles Creed </a:t>
            </a:r>
            <a:br>
              <a:rPr lang="en-US" dirty="0"/>
            </a:br>
            <a:r>
              <a:rPr lang="en-US" dirty="0"/>
              <a:t>Our Father</a:t>
            </a:r>
            <a:br>
              <a:rPr lang="en-US" dirty="0"/>
            </a:br>
            <a:r>
              <a:rPr lang="en-US" dirty="0"/>
              <a:t>Hail Mary (3x) </a:t>
            </a:r>
            <a:br>
              <a:rPr lang="en-US" dirty="0"/>
            </a:br>
            <a:r>
              <a:rPr lang="en-US" dirty="0"/>
              <a:t>Glory Be </a:t>
            </a:r>
          </a:p>
        </p:txBody>
      </p:sp>
      <p:sp>
        <p:nvSpPr>
          <p:cNvPr id="14" name="Title 3">
            <a:extLst>
              <a:ext uri="{FF2B5EF4-FFF2-40B4-BE49-F238E27FC236}">
                <a16:creationId xmlns:a16="http://schemas.microsoft.com/office/drawing/2014/main" id="{41401103-E642-4529-8677-E6606A91F8F9}"/>
              </a:ext>
            </a:extLst>
          </p:cNvPr>
          <p:cNvSpPr txBox="1">
            <a:spLocks/>
          </p:cNvSpPr>
          <p:nvPr/>
        </p:nvSpPr>
        <p:spPr>
          <a:xfrm>
            <a:off x="210120" y="3786226"/>
            <a:ext cx="2951748"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PRAY</a:t>
            </a:r>
            <a:endParaRPr lang="en-US" dirty="0"/>
          </a:p>
        </p:txBody>
      </p:sp>
    </p:spTree>
    <p:extLst>
      <p:ext uri="{BB962C8B-B14F-4D97-AF65-F5344CB8AC3E}">
        <p14:creationId xmlns:p14="http://schemas.microsoft.com/office/powerpoint/2010/main" val="1023414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3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4</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9" name="Title 3">
            <a:extLst>
              <a:ext uri="{FF2B5EF4-FFF2-40B4-BE49-F238E27FC236}">
                <a16:creationId xmlns:a16="http://schemas.microsoft.com/office/drawing/2014/main" id="{25C4DBE8-636A-4BC2-A4DE-A609A3226431}"/>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FIRST JOYFUL MYSTERY: THE ANNUNCIATION OF OUR LORD</a:t>
            </a:r>
            <a:endParaRPr lang="en-US" dirty="0"/>
          </a:p>
        </p:txBody>
      </p:sp>
      <p:pic>
        <p:nvPicPr>
          <p:cNvPr id="7" name="Content Placeholder 6">
            <a:extLst>
              <a:ext uri="{FF2B5EF4-FFF2-40B4-BE49-F238E27FC236}">
                <a16:creationId xmlns:a16="http://schemas.microsoft.com/office/drawing/2014/main" id="{424787B8-94FC-4D03-AE25-49FA5E1004D4}"/>
              </a:ext>
            </a:extLst>
          </p:cNvPr>
          <p:cNvPicPr>
            <a:picLocks noGrp="1" noChangeAspect="1"/>
          </p:cNvPicPr>
          <p:nvPr>
            <p:ph idx="1"/>
          </p:nvPr>
        </p:nvPicPr>
        <p:blipFill>
          <a:blip r:embed="rId3"/>
          <a:stretch>
            <a:fillRect/>
          </a:stretch>
        </p:blipFill>
        <p:spPr>
          <a:xfrm>
            <a:off x="659334" y="1313365"/>
            <a:ext cx="4024961" cy="5596926"/>
          </a:xfrm>
        </p:spPr>
      </p:pic>
      <p:sp>
        <p:nvSpPr>
          <p:cNvPr id="11" name="Title 3">
            <a:extLst>
              <a:ext uri="{FF2B5EF4-FFF2-40B4-BE49-F238E27FC236}">
                <a16:creationId xmlns:a16="http://schemas.microsoft.com/office/drawing/2014/main" id="{DBE34D6D-4DDA-4A2F-875C-529BB7F57020}"/>
              </a:ext>
            </a:extLst>
          </p:cNvPr>
          <p:cNvSpPr txBox="1">
            <a:spLocks/>
          </p:cNvSpPr>
          <p:nvPr/>
        </p:nvSpPr>
        <p:spPr>
          <a:xfrm>
            <a:off x="4814204" y="1435966"/>
            <a:ext cx="2951748"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SCRIPTURE</a:t>
            </a:r>
            <a:endParaRPr lang="en-US" dirty="0"/>
          </a:p>
        </p:txBody>
      </p:sp>
      <p:sp>
        <p:nvSpPr>
          <p:cNvPr id="12" name="Title 3">
            <a:extLst>
              <a:ext uri="{FF2B5EF4-FFF2-40B4-BE49-F238E27FC236}">
                <a16:creationId xmlns:a16="http://schemas.microsoft.com/office/drawing/2014/main" id="{38B38CDB-DECC-452C-BDC4-EAEA36797AB0}"/>
              </a:ext>
            </a:extLst>
          </p:cNvPr>
          <p:cNvSpPr txBox="1">
            <a:spLocks/>
          </p:cNvSpPr>
          <p:nvPr/>
        </p:nvSpPr>
        <p:spPr>
          <a:xfrm>
            <a:off x="4814204" y="4111828"/>
            <a:ext cx="3479564"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FRUIT OF THE SPIRIT</a:t>
            </a:r>
            <a:endParaRPr lang="en-US" dirty="0"/>
          </a:p>
        </p:txBody>
      </p:sp>
      <p:sp>
        <p:nvSpPr>
          <p:cNvPr id="16" name="Content Placeholder 2">
            <a:extLst>
              <a:ext uri="{FF2B5EF4-FFF2-40B4-BE49-F238E27FC236}">
                <a16:creationId xmlns:a16="http://schemas.microsoft.com/office/drawing/2014/main" id="{AD8E795D-1DFB-4B97-92C3-1811AF9C1E46}"/>
              </a:ext>
            </a:extLst>
          </p:cNvPr>
          <p:cNvSpPr txBox="1">
            <a:spLocks/>
          </p:cNvSpPr>
          <p:nvPr/>
        </p:nvSpPr>
        <p:spPr>
          <a:xfrm>
            <a:off x="4854310" y="2120624"/>
            <a:ext cx="3882189" cy="1929983"/>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Luke 1:26–33, 38 </a:t>
            </a:r>
          </a:p>
        </p:txBody>
      </p:sp>
      <p:sp>
        <p:nvSpPr>
          <p:cNvPr id="17" name="Content Placeholder 2">
            <a:extLst>
              <a:ext uri="{FF2B5EF4-FFF2-40B4-BE49-F238E27FC236}">
                <a16:creationId xmlns:a16="http://schemas.microsoft.com/office/drawing/2014/main" id="{3DC7EEBB-D897-4F70-B931-3D879A80FEF7}"/>
              </a:ext>
            </a:extLst>
          </p:cNvPr>
          <p:cNvSpPr txBox="1">
            <a:spLocks/>
          </p:cNvSpPr>
          <p:nvPr/>
        </p:nvSpPr>
        <p:spPr>
          <a:xfrm>
            <a:off x="4854309" y="4721588"/>
            <a:ext cx="3882189" cy="572307"/>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Humility </a:t>
            </a:r>
          </a:p>
        </p:txBody>
      </p:sp>
    </p:spTree>
    <p:extLst>
      <p:ext uri="{BB962C8B-B14F-4D97-AF65-F5344CB8AC3E}">
        <p14:creationId xmlns:p14="http://schemas.microsoft.com/office/powerpoint/2010/main" val="3107622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5</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9" name="Title 3">
            <a:extLst>
              <a:ext uri="{FF2B5EF4-FFF2-40B4-BE49-F238E27FC236}">
                <a16:creationId xmlns:a16="http://schemas.microsoft.com/office/drawing/2014/main" id="{25C4DBE8-636A-4BC2-A4DE-A609A3226431}"/>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FIRST JOYFUL MYSTERY: THE ANNUNCIATION OF OUR LORD</a:t>
            </a:r>
            <a:endParaRPr lang="en-US" dirty="0"/>
          </a:p>
        </p:txBody>
      </p:sp>
      <p:pic>
        <p:nvPicPr>
          <p:cNvPr id="6" name="Content Placeholder 5">
            <a:extLst>
              <a:ext uri="{FF2B5EF4-FFF2-40B4-BE49-F238E27FC236}">
                <a16:creationId xmlns:a16="http://schemas.microsoft.com/office/drawing/2014/main" id="{9485741F-3022-4DB7-8233-2A747846D8A5}"/>
              </a:ext>
            </a:extLst>
          </p:cNvPr>
          <p:cNvPicPr>
            <a:picLocks noGrp="1" noChangeAspect="1"/>
          </p:cNvPicPr>
          <p:nvPr>
            <p:ph idx="1"/>
          </p:nvPr>
        </p:nvPicPr>
        <p:blipFill rotWithShape="1">
          <a:blip r:embed="rId3"/>
          <a:srcRect r="4613"/>
          <a:stretch/>
        </p:blipFill>
        <p:spPr>
          <a:xfrm>
            <a:off x="2456364" y="1981019"/>
            <a:ext cx="5452396" cy="4891851"/>
          </a:xfrm>
        </p:spPr>
      </p:pic>
      <p:sp>
        <p:nvSpPr>
          <p:cNvPr id="13" name="Title 3">
            <a:extLst>
              <a:ext uri="{FF2B5EF4-FFF2-40B4-BE49-F238E27FC236}">
                <a16:creationId xmlns:a16="http://schemas.microsoft.com/office/drawing/2014/main" id="{601FBAC3-F156-401D-B054-45580A238F27}"/>
              </a:ext>
            </a:extLst>
          </p:cNvPr>
          <p:cNvSpPr txBox="1">
            <a:spLocks/>
          </p:cNvSpPr>
          <p:nvPr/>
        </p:nvSpPr>
        <p:spPr>
          <a:xfrm>
            <a:off x="0" y="1243705"/>
            <a:ext cx="10058399"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REFLECTION</a:t>
            </a:r>
            <a:endParaRPr lang="en-US" dirty="0"/>
          </a:p>
        </p:txBody>
      </p:sp>
    </p:spTree>
    <p:extLst>
      <p:ext uri="{BB962C8B-B14F-4D97-AF65-F5344CB8AC3E}">
        <p14:creationId xmlns:p14="http://schemas.microsoft.com/office/powerpoint/2010/main" val="1508158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81B400-A84A-4CDB-BF6F-1CBD5CDC71FA}"/>
              </a:ext>
            </a:extLst>
          </p:cNvPr>
          <p:cNvPicPr>
            <a:picLocks noChangeAspect="1"/>
          </p:cNvPicPr>
          <p:nvPr/>
        </p:nvPicPr>
        <p:blipFill>
          <a:blip r:embed="rId5"/>
          <a:stretch>
            <a:fillRect/>
          </a:stretch>
        </p:blipFill>
        <p:spPr>
          <a:xfrm>
            <a:off x="0" y="4195587"/>
            <a:ext cx="10058400" cy="2806797"/>
          </a:xfrm>
          <a:prstGeom prst="rect">
            <a:avLst/>
          </a:prstGeom>
        </p:spPr>
      </p:pic>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6</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9" name="Title 3">
            <a:extLst>
              <a:ext uri="{FF2B5EF4-FFF2-40B4-BE49-F238E27FC236}">
                <a16:creationId xmlns:a16="http://schemas.microsoft.com/office/drawing/2014/main" id="{25C4DBE8-636A-4BC2-A4DE-A609A3226431}"/>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FIRST JOYFUL MYSTERY: THE ANNUNCIATION OF OUR LORD</a:t>
            </a:r>
            <a:endParaRPr lang="en-US" dirty="0"/>
          </a:p>
        </p:txBody>
      </p:sp>
      <p:sp>
        <p:nvSpPr>
          <p:cNvPr id="14" name="Title 3">
            <a:extLst>
              <a:ext uri="{FF2B5EF4-FFF2-40B4-BE49-F238E27FC236}">
                <a16:creationId xmlns:a16="http://schemas.microsoft.com/office/drawing/2014/main" id="{77F845E5-7DE2-434B-9E31-07031A6E9C6B}"/>
              </a:ext>
            </a:extLst>
          </p:cNvPr>
          <p:cNvSpPr txBox="1">
            <a:spLocks/>
          </p:cNvSpPr>
          <p:nvPr/>
        </p:nvSpPr>
        <p:spPr>
          <a:xfrm>
            <a:off x="659334" y="1308968"/>
            <a:ext cx="3479564"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PRAY</a:t>
            </a:r>
            <a:endParaRPr lang="en-US" dirty="0"/>
          </a:p>
        </p:txBody>
      </p:sp>
      <p:sp>
        <p:nvSpPr>
          <p:cNvPr id="2" name="TextBox 1">
            <a:extLst>
              <a:ext uri="{FF2B5EF4-FFF2-40B4-BE49-F238E27FC236}">
                <a16:creationId xmlns:a16="http://schemas.microsoft.com/office/drawing/2014/main" id="{4F172E2A-1FDA-4F50-8E8E-58F7C6E32DCA}"/>
              </a:ext>
            </a:extLst>
          </p:cNvPr>
          <p:cNvSpPr txBox="1"/>
          <p:nvPr/>
        </p:nvSpPr>
        <p:spPr>
          <a:xfrm>
            <a:off x="5598695" y="2983832"/>
            <a:ext cx="184731" cy="400110"/>
          </a:xfrm>
          <a:prstGeom prst="rect">
            <a:avLst/>
          </a:prstGeom>
          <a:noFill/>
        </p:spPr>
        <p:txBody>
          <a:bodyPr wrap="none" rtlCol="0">
            <a:spAutoFit/>
          </a:bodyPr>
          <a:lstStyle/>
          <a:p>
            <a:endParaRPr lang="en-US" dirty="0"/>
          </a:p>
        </p:txBody>
      </p:sp>
      <p:sp>
        <p:nvSpPr>
          <p:cNvPr id="10" name="Content Placeholder 2">
            <a:extLst>
              <a:ext uri="{FF2B5EF4-FFF2-40B4-BE49-F238E27FC236}">
                <a16:creationId xmlns:a16="http://schemas.microsoft.com/office/drawing/2014/main" id="{5AC89857-E639-4E9F-B256-7E494DC37C03}"/>
              </a:ext>
            </a:extLst>
          </p:cNvPr>
          <p:cNvSpPr txBox="1">
            <a:spLocks/>
          </p:cNvSpPr>
          <p:nvPr/>
        </p:nvSpPr>
        <p:spPr>
          <a:xfrm>
            <a:off x="2452869" y="1497269"/>
            <a:ext cx="7814079" cy="2662989"/>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i="1" dirty="0"/>
              <a:t>Mary and Joseph, we ask for your intercession for all expectant mothers and fathers everywhere, and especially mothers who will give birth while on the road, in refugee camps or in places far from home.</a:t>
            </a:r>
            <a:endParaRPr lang="en-US" dirty="0"/>
          </a:p>
        </p:txBody>
      </p:sp>
      <p:sp>
        <p:nvSpPr>
          <p:cNvPr id="13" name="Content Placeholder 2">
            <a:extLst>
              <a:ext uri="{FF2B5EF4-FFF2-40B4-BE49-F238E27FC236}">
                <a16:creationId xmlns:a16="http://schemas.microsoft.com/office/drawing/2014/main" id="{D4298035-F5B3-4A15-9631-B185B08E05EB}"/>
              </a:ext>
            </a:extLst>
          </p:cNvPr>
          <p:cNvSpPr txBox="1">
            <a:spLocks/>
          </p:cNvSpPr>
          <p:nvPr/>
        </p:nvSpPr>
        <p:spPr>
          <a:xfrm>
            <a:off x="2461677" y="3288463"/>
            <a:ext cx="3882189" cy="1929983"/>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Our Father </a:t>
            </a:r>
            <a:br>
              <a:rPr lang="en-US" dirty="0"/>
            </a:br>
            <a:r>
              <a:rPr lang="en-US" dirty="0"/>
              <a:t>Hail Mary (10x)</a:t>
            </a:r>
            <a:br>
              <a:rPr lang="en-US" dirty="0"/>
            </a:br>
            <a:r>
              <a:rPr lang="en-US" dirty="0"/>
              <a:t>Glory Be </a:t>
            </a:r>
          </a:p>
        </p:txBody>
      </p:sp>
      <p:pic>
        <p:nvPicPr>
          <p:cNvPr id="15" name="Rosary Section 1">
            <a:hlinkClick r:id="" action="ppaction://media"/>
            <a:extLst>
              <a:ext uri="{FF2B5EF4-FFF2-40B4-BE49-F238E27FC236}">
                <a16:creationId xmlns:a16="http://schemas.microsoft.com/office/drawing/2014/main" id="{6D1449E0-FC7C-44F0-A386-B2C4B0D46F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0787" y="2903620"/>
            <a:ext cx="609600" cy="609600"/>
          </a:xfrm>
          <a:prstGeom prst="rect">
            <a:avLst/>
          </a:prstGeom>
        </p:spPr>
      </p:pic>
    </p:spTree>
    <p:extLst>
      <p:ext uri="{BB962C8B-B14F-4D97-AF65-F5344CB8AC3E}">
        <p14:creationId xmlns:p14="http://schemas.microsoft.com/office/powerpoint/2010/main" val="3119490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208"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7</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9" name="Title 3">
            <a:extLst>
              <a:ext uri="{FF2B5EF4-FFF2-40B4-BE49-F238E27FC236}">
                <a16:creationId xmlns:a16="http://schemas.microsoft.com/office/drawing/2014/main" id="{25C4DBE8-636A-4BC2-A4DE-A609A3226431}"/>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SECOND JOYFUL MYSTERY: THE VISITATION</a:t>
            </a:r>
            <a:endParaRPr lang="en-US" dirty="0"/>
          </a:p>
        </p:txBody>
      </p:sp>
      <p:pic>
        <p:nvPicPr>
          <p:cNvPr id="7" name="Content Placeholder 6">
            <a:extLst>
              <a:ext uri="{FF2B5EF4-FFF2-40B4-BE49-F238E27FC236}">
                <a16:creationId xmlns:a16="http://schemas.microsoft.com/office/drawing/2014/main" id="{424787B8-94FC-4D03-AE25-49FA5E1004D4}"/>
              </a:ext>
            </a:extLst>
          </p:cNvPr>
          <p:cNvPicPr>
            <a:picLocks noGrp="1" noChangeAspect="1"/>
          </p:cNvPicPr>
          <p:nvPr>
            <p:ph idx="1"/>
          </p:nvPr>
        </p:nvPicPr>
        <p:blipFill>
          <a:blip r:embed="rId3"/>
          <a:stretch>
            <a:fillRect/>
          </a:stretch>
        </p:blipFill>
        <p:spPr>
          <a:xfrm>
            <a:off x="659334" y="1313365"/>
            <a:ext cx="4024961" cy="5596926"/>
          </a:xfrm>
        </p:spPr>
      </p:pic>
      <p:sp>
        <p:nvSpPr>
          <p:cNvPr id="11" name="Title 3">
            <a:extLst>
              <a:ext uri="{FF2B5EF4-FFF2-40B4-BE49-F238E27FC236}">
                <a16:creationId xmlns:a16="http://schemas.microsoft.com/office/drawing/2014/main" id="{DBE34D6D-4DDA-4A2F-875C-529BB7F57020}"/>
              </a:ext>
            </a:extLst>
          </p:cNvPr>
          <p:cNvSpPr txBox="1">
            <a:spLocks/>
          </p:cNvSpPr>
          <p:nvPr/>
        </p:nvSpPr>
        <p:spPr>
          <a:xfrm>
            <a:off x="4814204" y="1435966"/>
            <a:ext cx="2951748"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SCRIPTURE</a:t>
            </a:r>
            <a:endParaRPr lang="en-US" dirty="0"/>
          </a:p>
        </p:txBody>
      </p:sp>
      <p:sp>
        <p:nvSpPr>
          <p:cNvPr id="12" name="Title 3">
            <a:extLst>
              <a:ext uri="{FF2B5EF4-FFF2-40B4-BE49-F238E27FC236}">
                <a16:creationId xmlns:a16="http://schemas.microsoft.com/office/drawing/2014/main" id="{38B38CDB-DECC-452C-BDC4-EAEA36797AB0}"/>
              </a:ext>
            </a:extLst>
          </p:cNvPr>
          <p:cNvSpPr txBox="1">
            <a:spLocks/>
          </p:cNvSpPr>
          <p:nvPr/>
        </p:nvSpPr>
        <p:spPr>
          <a:xfrm>
            <a:off x="4814204" y="4111828"/>
            <a:ext cx="3479564"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FRUIT OF THE SPIRIT</a:t>
            </a:r>
            <a:endParaRPr lang="en-US" dirty="0"/>
          </a:p>
        </p:txBody>
      </p:sp>
      <p:sp>
        <p:nvSpPr>
          <p:cNvPr id="16" name="Content Placeholder 2">
            <a:extLst>
              <a:ext uri="{FF2B5EF4-FFF2-40B4-BE49-F238E27FC236}">
                <a16:creationId xmlns:a16="http://schemas.microsoft.com/office/drawing/2014/main" id="{AD8E795D-1DFB-4B97-92C3-1811AF9C1E46}"/>
              </a:ext>
            </a:extLst>
          </p:cNvPr>
          <p:cNvSpPr txBox="1">
            <a:spLocks/>
          </p:cNvSpPr>
          <p:nvPr/>
        </p:nvSpPr>
        <p:spPr>
          <a:xfrm>
            <a:off x="4854310" y="2120624"/>
            <a:ext cx="3882189" cy="1929983"/>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Luke 1:39-45  </a:t>
            </a:r>
          </a:p>
        </p:txBody>
      </p:sp>
      <p:sp>
        <p:nvSpPr>
          <p:cNvPr id="17" name="Content Placeholder 2">
            <a:extLst>
              <a:ext uri="{FF2B5EF4-FFF2-40B4-BE49-F238E27FC236}">
                <a16:creationId xmlns:a16="http://schemas.microsoft.com/office/drawing/2014/main" id="{3DC7EEBB-D897-4F70-B931-3D879A80FEF7}"/>
              </a:ext>
            </a:extLst>
          </p:cNvPr>
          <p:cNvSpPr txBox="1">
            <a:spLocks/>
          </p:cNvSpPr>
          <p:nvPr/>
        </p:nvSpPr>
        <p:spPr>
          <a:xfrm>
            <a:off x="4854309" y="4721588"/>
            <a:ext cx="3882189" cy="572307"/>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Love of Neighbor</a:t>
            </a:r>
          </a:p>
        </p:txBody>
      </p:sp>
    </p:spTree>
    <p:extLst>
      <p:ext uri="{BB962C8B-B14F-4D97-AF65-F5344CB8AC3E}">
        <p14:creationId xmlns:p14="http://schemas.microsoft.com/office/powerpoint/2010/main" val="631772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8</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13" name="Title 3">
            <a:extLst>
              <a:ext uri="{FF2B5EF4-FFF2-40B4-BE49-F238E27FC236}">
                <a16:creationId xmlns:a16="http://schemas.microsoft.com/office/drawing/2014/main" id="{601FBAC3-F156-401D-B054-45580A238F27}"/>
              </a:ext>
            </a:extLst>
          </p:cNvPr>
          <p:cNvSpPr txBox="1">
            <a:spLocks/>
          </p:cNvSpPr>
          <p:nvPr/>
        </p:nvSpPr>
        <p:spPr>
          <a:xfrm>
            <a:off x="0" y="1243705"/>
            <a:ext cx="10058399"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REFLECTION</a:t>
            </a:r>
            <a:endParaRPr lang="en-US" dirty="0"/>
          </a:p>
        </p:txBody>
      </p:sp>
      <p:sp>
        <p:nvSpPr>
          <p:cNvPr id="7" name="Title 3">
            <a:extLst>
              <a:ext uri="{FF2B5EF4-FFF2-40B4-BE49-F238E27FC236}">
                <a16:creationId xmlns:a16="http://schemas.microsoft.com/office/drawing/2014/main" id="{8D783D42-D8E8-41A6-B98C-13F8073D691D}"/>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SECOND JOYFUL MYSTERY: THE VISITATION</a:t>
            </a:r>
            <a:endParaRPr lang="en-US" dirty="0"/>
          </a:p>
        </p:txBody>
      </p:sp>
      <p:pic>
        <p:nvPicPr>
          <p:cNvPr id="10" name="Content Placeholder 9">
            <a:extLst>
              <a:ext uri="{FF2B5EF4-FFF2-40B4-BE49-F238E27FC236}">
                <a16:creationId xmlns:a16="http://schemas.microsoft.com/office/drawing/2014/main" id="{89187C27-7CD5-48BE-BD17-6F974D5FA845}"/>
              </a:ext>
            </a:extLst>
          </p:cNvPr>
          <p:cNvPicPr>
            <a:picLocks noGrp="1" noChangeAspect="1"/>
          </p:cNvPicPr>
          <p:nvPr>
            <p:ph idx="1"/>
          </p:nvPr>
        </p:nvPicPr>
        <p:blipFill rotWithShape="1">
          <a:blip r:embed="rId3"/>
          <a:srcRect b="5062"/>
          <a:stretch/>
        </p:blipFill>
        <p:spPr>
          <a:xfrm>
            <a:off x="1149598" y="1853465"/>
            <a:ext cx="7759203" cy="4916303"/>
          </a:xfrm>
        </p:spPr>
      </p:pic>
    </p:spTree>
    <p:extLst>
      <p:ext uri="{BB962C8B-B14F-4D97-AF65-F5344CB8AC3E}">
        <p14:creationId xmlns:p14="http://schemas.microsoft.com/office/powerpoint/2010/main" val="1648035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81B400-A84A-4CDB-BF6F-1CBD5CDC71FA}"/>
              </a:ext>
            </a:extLst>
          </p:cNvPr>
          <p:cNvPicPr>
            <a:picLocks noChangeAspect="1"/>
          </p:cNvPicPr>
          <p:nvPr/>
        </p:nvPicPr>
        <p:blipFill>
          <a:blip r:embed="rId5"/>
          <a:stretch>
            <a:fillRect/>
          </a:stretch>
        </p:blipFill>
        <p:spPr>
          <a:xfrm>
            <a:off x="0" y="4195587"/>
            <a:ext cx="10058400" cy="2806797"/>
          </a:xfrm>
          <a:prstGeom prst="rect">
            <a:avLst/>
          </a:prstGeom>
        </p:spPr>
      </p:pic>
      <p:sp>
        <p:nvSpPr>
          <p:cNvPr id="4" name="Slide Number Placeholder 3">
            <a:extLst>
              <a:ext uri="{FF2B5EF4-FFF2-40B4-BE49-F238E27FC236}">
                <a16:creationId xmlns:a16="http://schemas.microsoft.com/office/drawing/2014/main" id="{09C89FC7-17BA-47C0-A31D-9925182075A5}"/>
              </a:ext>
            </a:extLst>
          </p:cNvPr>
          <p:cNvSpPr>
            <a:spLocks noGrp="1"/>
          </p:cNvSpPr>
          <p:nvPr>
            <p:ph type="sldNum" sz="quarter" idx="4"/>
          </p:nvPr>
        </p:nvSpPr>
        <p:spPr/>
        <p:txBody>
          <a:bodyPr/>
          <a:lstStyle/>
          <a:p>
            <a:fld id="{3AF21FA0-C69A-D549-B93E-AD7DB9D7EB7A}" type="slidenum">
              <a:rPr lang="en-US" smtClean="0"/>
              <a:pPr/>
              <a:t>9</a:t>
            </a:fld>
            <a:endParaRPr lang="en-US" dirty="0"/>
          </a:p>
        </p:txBody>
      </p:sp>
      <p:sp>
        <p:nvSpPr>
          <p:cNvPr id="8" name="Title 3">
            <a:extLst>
              <a:ext uri="{FF2B5EF4-FFF2-40B4-BE49-F238E27FC236}">
                <a16:creationId xmlns:a16="http://schemas.microsoft.com/office/drawing/2014/main" id="{9D902893-8F6A-4EF3-A8EA-CB95FA3AE940}"/>
              </a:ext>
            </a:extLst>
          </p:cNvPr>
          <p:cNvSpPr txBox="1">
            <a:spLocks/>
          </p:cNvSpPr>
          <p:nvPr/>
        </p:nvSpPr>
        <p:spPr>
          <a:xfrm>
            <a:off x="914400" y="128338"/>
            <a:ext cx="8438148" cy="1588168"/>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endParaRPr lang="en-US" dirty="0"/>
          </a:p>
        </p:txBody>
      </p:sp>
      <p:sp>
        <p:nvSpPr>
          <p:cNvPr id="14" name="Title 3">
            <a:extLst>
              <a:ext uri="{FF2B5EF4-FFF2-40B4-BE49-F238E27FC236}">
                <a16:creationId xmlns:a16="http://schemas.microsoft.com/office/drawing/2014/main" id="{77F845E5-7DE2-434B-9E31-07031A6E9C6B}"/>
              </a:ext>
            </a:extLst>
          </p:cNvPr>
          <p:cNvSpPr txBox="1">
            <a:spLocks/>
          </p:cNvSpPr>
          <p:nvPr/>
        </p:nvSpPr>
        <p:spPr>
          <a:xfrm>
            <a:off x="659334" y="1308968"/>
            <a:ext cx="3479564" cy="609760"/>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r>
              <a:rPr lang="en-US" dirty="0">
                <a:solidFill>
                  <a:srgbClr val="A57FB2"/>
                </a:solidFill>
                <a:latin typeface="Gotham A"/>
              </a:rPr>
              <a:t>PRAY</a:t>
            </a:r>
            <a:endParaRPr lang="en-US" dirty="0"/>
          </a:p>
        </p:txBody>
      </p:sp>
      <p:sp>
        <p:nvSpPr>
          <p:cNvPr id="2" name="TextBox 1">
            <a:extLst>
              <a:ext uri="{FF2B5EF4-FFF2-40B4-BE49-F238E27FC236}">
                <a16:creationId xmlns:a16="http://schemas.microsoft.com/office/drawing/2014/main" id="{4F172E2A-1FDA-4F50-8E8E-58F7C6E32DCA}"/>
              </a:ext>
            </a:extLst>
          </p:cNvPr>
          <p:cNvSpPr txBox="1"/>
          <p:nvPr/>
        </p:nvSpPr>
        <p:spPr>
          <a:xfrm>
            <a:off x="5598695" y="2983832"/>
            <a:ext cx="184731" cy="400110"/>
          </a:xfrm>
          <a:prstGeom prst="rect">
            <a:avLst/>
          </a:prstGeom>
          <a:noFill/>
        </p:spPr>
        <p:txBody>
          <a:bodyPr wrap="none" rtlCol="0">
            <a:spAutoFit/>
          </a:bodyPr>
          <a:lstStyle/>
          <a:p>
            <a:endParaRPr lang="en-US" dirty="0"/>
          </a:p>
        </p:txBody>
      </p:sp>
      <p:sp>
        <p:nvSpPr>
          <p:cNvPr id="10" name="Content Placeholder 2">
            <a:extLst>
              <a:ext uri="{FF2B5EF4-FFF2-40B4-BE49-F238E27FC236}">
                <a16:creationId xmlns:a16="http://schemas.microsoft.com/office/drawing/2014/main" id="{5AC89857-E639-4E9F-B256-7E494DC37C03}"/>
              </a:ext>
            </a:extLst>
          </p:cNvPr>
          <p:cNvSpPr txBox="1">
            <a:spLocks/>
          </p:cNvSpPr>
          <p:nvPr/>
        </p:nvSpPr>
        <p:spPr>
          <a:xfrm>
            <a:off x="2452869" y="1497269"/>
            <a:ext cx="7814079" cy="2662989"/>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i="1" dirty="0"/>
              <a:t>We pray that even when our hearts are filled with our own joys </a:t>
            </a:r>
            <a:br>
              <a:rPr lang="en-US" i="1" dirty="0"/>
            </a:br>
            <a:r>
              <a:rPr lang="en-US" i="1" dirty="0"/>
              <a:t>and hardships, we will remember to reach out to </a:t>
            </a:r>
            <a:br>
              <a:rPr lang="en-US" i="1" dirty="0"/>
            </a:br>
            <a:r>
              <a:rPr lang="en-US" i="1" dirty="0"/>
              <a:t>and love our neighbors.</a:t>
            </a:r>
            <a:endParaRPr lang="en-US" dirty="0"/>
          </a:p>
        </p:txBody>
      </p:sp>
      <p:sp>
        <p:nvSpPr>
          <p:cNvPr id="13" name="Content Placeholder 2">
            <a:extLst>
              <a:ext uri="{FF2B5EF4-FFF2-40B4-BE49-F238E27FC236}">
                <a16:creationId xmlns:a16="http://schemas.microsoft.com/office/drawing/2014/main" id="{D4298035-F5B3-4A15-9631-B185B08E05EB}"/>
              </a:ext>
            </a:extLst>
          </p:cNvPr>
          <p:cNvSpPr txBox="1">
            <a:spLocks/>
          </p:cNvSpPr>
          <p:nvPr/>
        </p:nvSpPr>
        <p:spPr>
          <a:xfrm>
            <a:off x="2461677" y="3288463"/>
            <a:ext cx="3882189" cy="1929983"/>
          </a:xfrm>
          <a:prstGeom prst="rect">
            <a:avLst/>
          </a:prstGeom>
        </p:spPr>
        <p:txBody>
          <a:bodyPr vert="horz" lIns="0" tIns="0" rIns="0" bIns="0" rtlCol="0">
            <a:noAutofit/>
          </a:bodyPr>
          <a:lst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dirty="0"/>
              <a:t>Our Father </a:t>
            </a:r>
            <a:br>
              <a:rPr lang="en-US" dirty="0"/>
            </a:br>
            <a:r>
              <a:rPr lang="en-US" dirty="0"/>
              <a:t>Hail Mary (10x)</a:t>
            </a:r>
            <a:br>
              <a:rPr lang="en-US" dirty="0"/>
            </a:br>
            <a:r>
              <a:rPr lang="en-US" dirty="0"/>
              <a:t>Glory Be </a:t>
            </a:r>
          </a:p>
        </p:txBody>
      </p:sp>
      <p:sp>
        <p:nvSpPr>
          <p:cNvPr id="11" name="Title 3">
            <a:extLst>
              <a:ext uri="{FF2B5EF4-FFF2-40B4-BE49-F238E27FC236}">
                <a16:creationId xmlns:a16="http://schemas.microsoft.com/office/drawing/2014/main" id="{9AD47AF4-C8A1-46F5-AD68-3A9E5DA86AB4}"/>
              </a:ext>
            </a:extLst>
          </p:cNvPr>
          <p:cNvSpPr txBox="1">
            <a:spLocks/>
          </p:cNvSpPr>
          <p:nvPr/>
        </p:nvSpPr>
        <p:spPr>
          <a:xfrm>
            <a:off x="0" y="-61035"/>
            <a:ext cx="10058400" cy="1185027"/>
          </a:xfrm>
          <a:prstGeom prst="rect">
            <a:avLst/>
          </a:prstGeom>
        </p:spPr>
        <p:txBody>
          <a:bodyPr vert="horz" lIns="0" tIns="0" rIns="101882" bIns="0" rtlCol="0" anchor="b" anchorCtr="0">
            <a:noAutofit/>
          </a:bodyPr>
          <a:lst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a:lstStyle>
          <a:p>
            <a:pPr algn="ctr"/>
            <a:r>
              <a:rPr lang="en-US" dirty="0">
                <a:solidFill>
                  <a:srgbClr val="A57FB2"/>
                </a:solidFill>
                <a:latin typeface="Gotham A"/>
              </a:rPr>
              <a:t>SECOND JOYFUL MYSTERY: THE VISITATION</a:t>
            </a:r>
            <a:endParaRPr lang="en-US" dirty="0"/>
          </a:p>
        </p:txBody>
      </p:sp>
      <p:pic>
        <p:nvPicPr>
          <p:cNvPr id="3" name="Rosary Section 2">
            <a:hlinkClick r:id="" action="ppaction://media"/>
            <a:extLst>
              <a:ext uri="{FF2B5EF4-FFF2-40B4-BE49-F238E27FC236}">
                <a16:creationId xmlns:a16="http://schemas.microsoft.com/office/drawing/2014/main" id="{9D62BC1D-2E85-4CEB-AF7A-5237C2E7F7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1852" y="2876889"/>
            <a:ext cx="609600" cy="609600"/>
          </a:xfrm>
          <a:prstGeom prst="rect">
            <a:avLst/>
          </a:prstGeom>
        </p:spPr>
      </p:pic>
    </p:spTree>
    <p:extLst>
      <p:ext uri="{BB962C8B-B14F-4D97-AF65-F5344CB8AC3E}">
        <p14:creationId xmlns:p14="http://schemas.microsoft.com/office/powerpoint/2010/main" val="3681386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003087"/>
      </a:dk2>
      <a:lt2>
        <a:srgbClr val="F2F2F2"/>
      </a:lt2>
      <a:accent1>
        <a:srgbClr val="585858"/>
      </a:accent1>
      <a:accent2>
        <a:srgbClr val="B7BF10"/>
      </a:accent2>
      <a:accent3>
        <a:srgbClr val="00B388"/>
      </a:accent3>
      <a:accent4>
        <a:srgbClr val="00B5E2"/>
      </a:accent4>
      <a:accent5>
        <a:srgbClr val="A7A7A7"/>
      </a:accent5>
      <a:accent6>
        <a:srgbClr val="F79646"/>
      </a:accent6>
      <a:hlink>
        <a:srgbClr val="00B5E2"/>
      </a:hlink>
      <a:folHlink>
        <a:srgbClr val="00B5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1486</TotalTime>
  <Words>1131</Words>
  <Application>Microsoft Office PowerPoint</Application>
  <PresentationFormat>Custom</PresentationFormat>
  <Paragraphs>151</Paragraphs>
  <Slides>18</Slides>
  <Notes>18</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Gotham A</vt:lpstr>
      <vt:lpstr>Times New Roman</vt:lpstr>
      <vt:lpstr>Office Theme</vt:lpstr>
      <vt:lpstr>THE JOYFUL MYSTERIES OF THE ROSARY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Catholic Relief Services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CRS Presentation Template</dc:title>
  <dc:creator>Pause for Thought</dc:creator>
  <cp:lastModifiedBy>Laskey, Genevieve</cp:lastModifiedBy>
  <cp:revision>113</cp:revision>
  <dcterms:created xsi:type="dcterms:W3CDTF">2014-08-13T11:43:29Z</dcterms:created>
  <dcterms:modified xsi:type="dcterms:W3CDTF">2018-07-25T13:51:13Z</dcterms:modified>
</cp:coreProperties>
</file>