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5"/>
  </p:notesMasterIdLst>
  <p:handoutMasterIdLst>
    <p:handoutMasterId r:id="rId166"/>
  </p:handoutMasterIdLst>
  <p:sldIdLst>
    <p:sldId id="262" r:id="rId5"/>
    <p:sldId id="263" r:id="rId6"/>
    <p:sldId id="264" r:id="rId7"/>
    <p:sldId id="265" r:id="rId8"/>
    <p:sldId id="261" r:id="rId9"/>
    <p:sldId id="266" r:id="rId10"/>
    <p:sldId id="277" r:id="rId11"/>
    <p:sldId id="278" r:id="rId12"/>
    <p:sldId id="268" r:id="rId13"/>
    <p:sldId id="269" r:id="rId14"/>
    <p:sldId id="270" r:id="rId15"/>
    <p:sldId id="418" r:id="rId16"/>
    <p:sldId id="271" r:id="rId17"/>
    <p:sldId id="272" r:id="rId18"/>
    <p:sldId id="279" r:id="rId19"/>
    <p:sldId id="273" r:id="rId20"/>
    <p:sldId id="274" r:id="rId21"/>
    <p:sldId id="275" r:id="rId22"/>
    <p:sldId id="276" r:id="rId23"/>
    <p:sldId id="280" r:id="rId24"/>
    <p:sldId id="281" r:id="rId25"/>
    <p:sldId id="419" r:id="rId26"/>
    <p:sldId id="282" r:id="rId27"/>
    <p:sldId id="283" r:id="rId28"/>
    <p:sldId id="298" r:id="rId29"/>
    <p:sldId id="284" r:id="rId30"/>
    <p:sldId id="285" r:id="rId31"/>
    <p:sldId id="299" r:id="rId32"/>
    <p:sldId id="286" r:id="rId33"/>
    <p:sldId id="300" r:id="rId34"/>
    <p:sldId id="287" r:id="rId35"/>
    <p:sldId id="301" r:id="rId36"/>
    <p:sldId id="302" r:id="rId37"/>
    <p:sldId id="421" r:id="rId38"/>
    <p:sldId id="303" r:id="rId39"/>
    <p:sldId id="422" r:id="rId40"/>
    <p:sldId id="304" r:id="rId41"/>
    <p:sldId id="305" r:id="rId42"/>
    <p:sldId id="306" r:id="rId43"/>
    <p:sldId id="307" r:id="rId44"/>
    <p:sldId id="308" r:id="rId45"/>
    <p:sldId id="309" r:id="rId46"/>
    <p:sldId id="311" r:id="rId47"/>
    <p:sldId id="312" r:id="rId48"/>
    <p:sldId id="314" r:id="rId49"/>
    <p:sldId id="313" r:id="rId50"/>
    <p:sldId id="288" r:id="rId51"/>
    <p:sldId id="289" r:id="rId52"/>
    <p:sldId id="290" r:id="rId53"/>
    <p:sldId id="291" r:id="rId54"/>
    <p:sldId id="292" r:id="rId55"/>
    <p:sldId id="293" r:id="rId56"/>
    <p:sldId id="294" r:id="rId57"/>
    <p:sldId id="295" r:id="rId58"/>
    <p:sldId id="296" r:id="rId59"/>
    <p:sldId id="297" r:id="rId60"/>
    <p:sldId id="424" r:id="rId61"/>
    <p:sldId id="423"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34" r:id="rId77"/>
    <p:sldId id="329" r:id="rId78"/>
    <p:sldId id="330" r:id="rId79"/>
    <p:sldId id="331" r:id="rId80"/>
    <p:sldId id="332" r:id="rId81"/>
    <p:sldId id="333" r:id="rId82"/>
    <p:sldId id="335" r:id="rId83"/>
    <p:sldId id="336" r:id="rId84"/>
    <p:sldId id="337" r:id="rId85"/>
    <p:sldId id="339" r:id="rId86"/>
    <p:sldId id="425" r:id="rId87"/>
    <p:sldId id="340" r:id="rId88"/>
    <p:sldId id="341" r:id="rId89"/>
    <p:sldId id="342" r:id="rId90"/>
    <p:sldId id="426" r:id="rId91"/>
    <p:sldId id="343" r:id="rId92"/>
    <p:sldId id="344" r:id="rId93"/>
    <p:sldId id="345" r:id="rId94"/>
    <p:sldId id="346" r:id="rId95"/>
    <p:sldId id="427" r:id="rId96"/>
    <p:sldId id="347" r:id="rId97"/>
    <p:sldId id="348" r:id="rId98"/>
    <p:sldId id="428" r:id="rId99"/>
    <p:sldId id="355" r:id="rId100"/>
    <p:sldId id="349" r:id="rId101"/>
    <p:sldId id="350" r:id="rId102"/>
    <p:sldId id="351" r:id="rId103"/>
    <p:sldId id="352" r:id="rId104"/>
    <p:sldId id="353" r:id="rId105"/>
    <p:sldId id="356" r:id="rId106"/>
    <p:sldId id="378" r:id="rId107"/>
    <p:sldId id="377"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9" r:id="rId129"/>
    <p:sldId id="380" r:id="rId130"/>
    <p:sldId id="381" r:id="rId131"/>
    <p:sldId id="382" r:id="rId132"/>
    <p:sldId id="383" r:id="rId133"/>
    <p:sldId id="384" r:id="rId134"/>
    <p:sldId id="429" r:id="rId135"/>
    <p:sldId id="385" r:id="rId136"/>
    <p:sldId id="386" r:id="rId137"/>
    <p:sldId id="387" r:id="rId138"/>
    <p:sldId id="388" r:id="rId139"/>
    <p:sldId id="398" r:id="rId140"/>
    <p:sldId id="389" r:id="rId141"/>
    <p:sldId id="390" r:id="rId142"/>
    <p:sldId id="399" r:id="rId143"/>
    <p:sldId id="391" r:id="rId144"/>
    <p:sldId id="392" r:id="rId145"/>
    <p:sldId id="393" r:id="rId146"/>
    <p:sldId id="394" r:id="rId147"/>
    <p:sldId id="395" r:id="rId148"/>
    <p:sldId id="400" r:id="rId149"/>
    <p:sldId id="396" r:id="rId150"/>
    <p:sldId id="397" r:id="rId151"/>
    <p:sldId id="401" r:id="rId152"/>
    <p:sldId id="402" r:id="rId153"/>
    <p:sldId id="403" r:id="rId154"/>
    <p:sldId id="404" r:id="rId155"/>
    <p:sldId id="405" r:id="rId156"/>
    <p:sldId id="406" r:id="rId157"/>
    <p:sldId id="417" r:id="rId158"/>
    <p:sldId id="407" r:id="rId159"/>
    <p:sldId id="408" r:id="rId160"/>
    <p:sldId id="409" r:id="rId161"/>
    <p:sldId id="410" r:id="rId162"/>
    <p:sldId id="411" r:id="rId163"/>
    <p:sldId id="412" r:id="rId164"/>
  </p:sldIdLst>
  <p:sldSz cx="10058400" cy="7772400"/>
  <p:notesSz cx="6858000" cy="91440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8">
          <p15:clr>
            <a:srgbClr val="A4A3A4"/>
          </p15:clr>
        </p15:guide>
        <p15:guide id="2" orient="horz" pos="4265">
          <p15:clr>
            <a:srgbClr val="A4A3A4"/>
          </p15:clr>
        </p15:guide>
        <p15:guide id="3" orient="horz" pos="134">
          <p15:clr>
            <a:srgbClr val="A4A3A4"/>
          </p15:clr>
        </p15:guide>
        <p15:guide id="4" orient="horz" pos="4665">
          <p15:clr>
            <a:srgbClr val="A4A3A4"/>
          </p15:clr>
        </p15:guide>
        <p15:guide id="5" orient="horz" pos="580">
          <p15:clr>
            <a:srgbClr val="A4A3A4"/>
          </p15:clr>
        </p15:guide>
        <p15:guide id="6" orient="horz" pos="986">
          <p15:clr>
            <a:srgbClr val="A4A3A4"/>
          </p15:clr>
        </p15:guide>
        <p15:guide id="7" pos="6203">
          <p15:clr>
            <a:srgbClr val="A4A3A4"/>
          </p15:clr>
        </p15:guide>
        <p15:guide id="8" pos="3168">
          <p15:clr>
            <a:srgbClr val="A4A3A4"/>
          </p15:clr>
        </p15:guide>
        <p15:guide id="9" pos="5451">
          <p15:clr>
            <a:srgbClr val="A4A3A4"/>
          </p15:clr>
        </p15:guide>
        <p15:guide id="10" pos="574">
          <p15:clr>
            <a:srgbClr val="A4A3A4"/>
          </p15:clr>
        </p15:guide>
        <p15:guide id="11" pos="2098">
          <p15:clr>
            <a:srgbClr val="A4A3A4"/>
          </p15:clr>
        </p15:guide>
        <p15:guide id="12" pos="1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0DB3"/>
    <a:srgbClr val="898F0C"/>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94660"/>
  </p:normalViewPr>
  <p:slideViewPr>
    <p:cSldViewPr snapToGrid="0" snapToObjects="1">
      <p:cViewPr varScale="1">
        <p:scale>
          <a:sx n="101" d="100"/>
          <a:sy n="101" d="100"/>
        </p:scale>
        <p:origin x="1668" y="114"/>
      </p:cViewPr>
      <p:guideLst>
        <p:guide orient="horz" pos="2378"/>
        <p:guide orient="horz" pos="4265"/>
        <p:guide orient="horz" pos="134"/>
        <p:guide orient="horz" pos="4665"/>
        <p:guide orient="horz" pos="580"/>
        <p:guide orient="horz" pos="986"/>
        <p:guide pos="6203"/>
        <p:guide pos="3168"/>
        <p:guide pos="5451"/>
        <p:guide pos="574"/>
        <p:guide pos="2098"/>
        <p:guide pos="144"/>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0"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slide" Target="slides/slide160.xml"/><Relationship Id="rId16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E8377D-C277-4243-890F-7D76210F3C08}" type="datetimeFigureOut">
              <a:rPr lang="en-US" smtClean="0"/>
              <a:t>4/4/2017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B7F2B3-4DAE-CA44-8BCF-1F2B32124916}" type="slidenum">
              <a:rPr lang="en-US" smtClean="0"/>
              <a:t>‹#›</a:t>
            </a:fld>
            <a:endParaRPr lang="en-US"/>
          </a:p>
        </p:txBody>
      </p:sp>
    </p:spTree>
    <p:extLst>
      <p:ext uri="{BB962C8B-B14F-4D97-AF65-F5344CB8AC3E}">
        <p14:creationId xmlns:p14="http://schemas.microsoft.com/office/powerpoint/2010/main" val="1637941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45E5E6-BD34-F249-9CFD-B38C07B14384}" type="datetimeFigureOut">
              <a:rPr lang="en-US" smtClean="0"/>
              <a:t>4/4/2017</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5B7E7-E587-8349-8679-CA163636E320}" type="slidenum">
              <a:rPr lang="en-US" smtClean="0"/>
              <a:t>‹#›</a:t>
            </a:fld>
            <a:endParaRPr lang="en-US"/>
          </a:p>
        </p:txBody>
      </p:sp>
    </p:spTree>
    <p:extLst>
      <p:ext uri="{BB962C8B-B14F-4D97-AF65-F5344CB8AC3E}">
        <p14:creationId xmlns:p14="http://schemas.microsoft.com/office/powerpoint/2010/main" val="1778913294"/>
      </p:ext>
    </p:extLst>
  </p:cSld>
  <p:clrMap bg1="lt1" tx1="dk1" bg2="lt2" tx2="dk2" accent1="accent1" accent2="accent2" accent3="accent3" accent4="accent4" accent5="accent5" accent6="accent6" hlink="hlink" folHlink="folHlink"/>
  <p:hf hdr="0" ftr="0" dt="0"/>
  <p:notesStyle>
    <a:lvl1pPr marL="0" algn="l" defTabSz="509412" rtl="0" eaLnBrk="1" latinLnBrk="0" hangingPunct="1">
      <a:defRPr sz="1300" kern="1200">
        <a:solidFill>
          <a:schemeClr val="tx1"/>
        </a:solidFill>
        <a:latin typeface="+mn-lt"/>
        <a:ea typeface="+mn-ea"/>
        <a:cs typeface="+mn-cs"/>
      </a:defRPr>
    </a:lvl1pPr>
    <a:lvl2pPr marL="509412" algn="l" defTabSz="509412" rtl="0" eaLnBrk="1" latinLnBrk="0" hangingPunct="1">
      <a:defRPr sz="1300" kern="1200">
        <a:solidFill>
          <a:schemeClr val="tx1"/>
        </a:solidFill>
        <a:latin typeface="+mn-lt"/>
        <a:ea typeface="+mn-ea"/>
        <a:cs typeface="+mn-cs"/>
      </a:defRPr>
    </a:lvl2pPr>
    <a:lvl3pPr marL="1018824" algn="l" defTabSz="509412" rtl="0" eaLnBrk="1" latinLnBrk="0" hangingPunct="1">
      <a:defRPr sz="1300" kern="1200">
        <a:solidFill>
          <a:schemeClr val="tx1"/>
        </a:solidFill>
        <a:latin typeface="+mn-lt"/>
        <a:ea typeface="+mn-ea"/>
        <a:cs typeface="+mn-cs"/>
      </a:defRPr>
    </a:lvl3pPr>
    <a:lvl4pPr marL="1528237" algn="l" defTabSz="509412" rtl="0" eaLnBrk="1" latinLnBrk="0" hangingPunct="1">
      <a:defRPr sz="1300" kern="1200">
        <a:solidFill>
          <a:schemeClr val="tx1"/>
        </a:solidFill>
        <a:latin typeface="+mn-lt"/>
        <a:ea typeface="+mn-ea"/>
        <a:cs typeface="+mn-cs"/>
      </a:defRPr>
    </a:lvl4pPr>
    <a:lvl5pPr marL="2037649" algn="l" defTabSz="509412" rtl="0" eaLnBrk="1" latinLnBrk="0" hangingPunct="1">
      <a:defRPr sz="1300" kern="1200">
        <a:solidFill>
          <a:schemeClr val="tx1"/>
        </a:solidFill>
        <a:latin typeface="+mn-lt"/>
        <a:ea typeface="+mn-ea"/>
        <a:cs typeface="+mn-cs"/>
      </a:defRPr>
    </a:lvl5pPr>
    <a:lvl6pPr marL="2547061" algn="l" defTabSz="509412" rtl="0" eaLnBrk="1" latinLnBrk="0" hangingPunct="1">
      <a:defRPr sz="1300" kern="1200">
        <a:solidFill>
          <a:schemeClr val="tx1"/>
        </a:solidFill>
        <a:latin typeface="+mn-lt"/>
        <a:ea typeface="+mn-ea"/>
        <a:cs typeface="+mn-cs"/>
      </a:defRPr>
    </a:lvl6pPr>
    <a:lvl7pPr marL="3056473" algn="l" defTabSz="509412" rtl="0" eaLnBrk="1" latinLnBrk="0" hangingPunct="1">
      <a:defRPr sz="1300" kern="1200">
        <a:solidFill>
          <a:schemeClr val="tx1"/>
        </a:solidFill>
        <a:latin typeface="+mn-lt"/>
        <a:ea typeface="+mn-ea"/>
        <a:cs typeface="+mn-cs"/>
      </a:defRPr>
    </a:lvl7pPr>
    <a:lvl8pPr marL="3565886" algn="l" defTabSz="509412" rtl="0" eaLnBrk="1" latinLnBrk="0" hangingPunct="1">
      <a:defRPr sz="1300" kern="1200">
        <a:solidFill>
          <a:schemeClr val="tx1"/>
        </a:solidFill>
        <a:latin typeface="+mn-lt"/>
        <a:ea typeface="+mn-ea"/>
        <a:cs typeface="+mn-cs"/>
      </a:defRPr>
    </a:lvl8pPr>
    <a:lvl9pPr marL="4075298" algn="l" defTabSz="50941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A5B7E7-E587-8349-8679-CA163636E320}" type="slidenum">
              <a:rPr lang="en-US" smtClean="0"/>
              <a:t>25</a:t>
            </a:fld>
            <a:endParaRPr lang="en-US"/>
          </a:p>
        </p:txBody>
      </p:sp>
    </p:spTree>
    <p:extLst>
      <p:ext uri="{BB962C8B-B14F-4D97-AF65-F5344CB8AC3E}">
        <p14:creationId xmlns:p14="http://schemas.microsoft.com/office/powerpoint/2010/main" val="1475572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79582" y="2211276"/>
            <a:ext cx="5810250" cy="1554241"/>
          </a:xfrm>
        </p:spPr>
        <p:txBody>
          <a:bodyPr>
            <a:noAutofit/>
          </a:bodyPr>
          <a:lstStyle>
            <a:lvl1pPr>
              <a:defRPr sz="3800">
                <a:solidFill>
                  <a:schemeClr val="tx2"/>
                </a:solidFill>
              </a:defRPr>
            </a:lvl1pPr>
          </a:lstStyle>
          <a:p>
            <a:r>
              <a:rPr lang="en-US" dirty="0"/>
              <a:t>Title goes here</a:t>
            </a:r>
          </a:p>
        </p:txBody>
      </p:sp>
      <p:sp>
        <p:nvSpPr>
          <p:cNvPr id="3" name="Subtitle 2"/>
          <p:cNvSpPr>
            <a:spLocks noGrp="1"/>
          </p:cNvSpPr>
          <p:nvPr>
            <p:ph type="subTitle" idx="1"/>
          </p:nvPr>
        </p:nvSpPr>
        <p:spPr>
          <a:xfrm>
            <a:off x="2679583" y="4360872"/>
            <a:ext cx="5810248" cy="1449834"/>
          </a:xfrm>
        </p:spPr>
        <p:txBody>
          <a:bodyPr/>
          <a:lstStyle>
            <a:lvl1pPr marL="0" indent="0" algn="l">
              <a:buNone/>
              <a:defRPr sz="2200" b="0">
                <a:solidFill>
                  <a:srgbClr val="585858"/>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a:off x="2679583" y="3900562"/>
            <a:ext cx="5794373"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4298" y="5179818"/>
            <a:ext cx="3334512" cy="2602992"/>
          </a:xfrm>
          <a:prstGeom prst="rect">
            <a:avLst/>
          </a:prstGeom>
        </p:spPr>
      </p:pic>
      <p:pic>
        <p:nvPicPr>
          <p:cNvPr id="10" name="Picture 9" descr="CRS_Logo_Pos_Hor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702" y="1009936"/>
            <a:ext cx="6400376" cy="763792"/>
          </a:xfrm>
          <a:prstGeom prst="rect">
            <a:avLst/>
          </a:prstGeom>
        </p:spPr>
      </p:pic>
      <p:pic>
        <p:nvPicPr>
          <p:cNvPr id="5" name="Picture 4" descr="CRS_Tag_Fresh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79582" y="7057368"/>
            <a:ext cx="3115056" cy="268224"/>
          </a:xfrm>
          <a:prstGeom prst="rect">
            <a:avLst/>
          </a:prstGeom>
        </p:spPr>
      </p:pic>
      <p:pic>
        <p:nvPicPr>
          <p:cNvPr id="6" name="Picture 5" descr="fresh_corner_left.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
            <a:ext cx="3299882" cy="3281395"/>
          </a:xfrm>
          <a:prstGeom prst="rect">
            <a:avLst/>
          </a:prstGeom>
        </p:spPr>
      </p:pic>
    </p:spTree>
    <p:extLst>
      <p:ext uri="{BB962C8B-B14F-4D97-AF65-F5344CB8AC3E}">
        <p14:creationId xmlns:p14="http://schemas.microsoft.com/office/powerpoint/2010/main" val="139527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99643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67689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917245" y="1579563"/>
            <a:ext cx="3886200" cy="5169927"/>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4625" y="1579563"/>
            <a:ext cx="3886200" cy="5169927"/>
          </a:xfrm>
        </p:spPr>
        <p:txBody>
          <a:bodyPr/>
          <a:lstStyle>
            <a:lvl1pPr marL="0" indent="0">
              <a:buNone/>
              <a:defRPr sz="22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endParaRPr lang="en-US" dirty="0"/>
          </a:p>
        </p:txBody>
      </p:sp>
      <p:sp>
        <p:nvSpPr>
          <p:cNvPr id="8"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27829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7244" y="1579563"/>
            <a:ext cx="4508807" cy="5169927"/>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734919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ight Green Divider">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sp>
        <p:nvSpPr>
          <p:cNvPr id="16"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2"/>
                </a:solidFill>
              </a:defRPr>
            </a:lvl1pPr>
          </a:lstStyle>
          <a:p>
            <a:r>
              <a:rPr lang="en-US" dirty="0"/>
              <a:t>Title goes here</a:t>
            </a:r>
          </a:p>
        </p:txBody>
      </p:sp>
      <p:pic>
        <p:nvPicPr>
          <p:cNvPr id="10" name="Picture 9"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
        <p:nvSpPr>
          <p:cNvPr id="5"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73843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Divider">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3"/>
                </a:solidFill>
              </a:defRPr>
            </a:lvl1pPr>
          </a:lstStyle>
          <a:p>
            <a:r>
              <a:rPr lang="en-US" dirty="0"/>
              <a:t>Title goes here</a:t>
            </a:r>
          </a:p>
        </p:txBody>
      </p:sp>
      <p:sp>
        <p:nvSpPr>
          <p:cNvPr id="19"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pic>
        <p:nvPicPr>
          <p:cNvPr id="9" name="Picture 8"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Tree>
    <p:extLst>
      <p:ext uri="{BB962C8B-B14F-4D97-AF65-F5344CB8AC3E}">
        <p14:creationId xmlns:p14="http://schemas.microsoft.com/office/powerpoint/2010/main" val="3332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ight Blue Divi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4"/>
                </a:solidFill>
              </a:defRPr>
            </a:lvl1pPr>
          </a:lstStyle>
          <a:p>
            <a:r>
              <a:rPr lang="en-US" dirty="0"/>
              <a:t>Title goes here</a:t>
            </a:r>
          </a:p>
        </p:txBody>
      </p:sp>
      <p:sp>
        <p:nvSpPr>
          <p:cNvPr id="21"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pic>
        <p:nvPicPr>
          <p:cNvPr id="9" name="Picture 8"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Tree>
    <p:extLst>
      <p:ext uri="{BB962C8B-B14F-4D97-AF65-F5344CB8AC3E}">
        <p14:creationId xmlns:p14="http://schemas.microsoft.com/office/powerpoint/2010/main" val="33321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footer_fresh.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7031736"/>
            <a:ext cx="10058400" cy="740664"/>
          </a:xfrm>
          <a:prstGeom prst="rect">
            <a:avLst/>
          </a:prstGeom>
        </p:spPr>
      </p:pic>
      <p:sp>
        <p:nvSpPr>
          <p:cNvPr id="2" name="Title Placeholder 1"/>
          <p:cNvSpPr>
            <a:spLocks noGrp="1"/>
          </p:cNvSpPr>
          <p:nvPr>
            <p:ph type="title"/>
          </p:nvPr>
        </p:nvSpPr>
        <p:spPr>
          <a:xfrm>
            <a:off x="914400" y="-4670"/>
            <a:ext cx="7315200" cy="1124712"/>
          </a:xfrm>
          <a:prstGeom prst="rect">
            <a:avLst/>
          </a:prstGeom>
        </p:spPr>
        <p:txBody>
          <a:bodyPr vert="horz" lIns="0" tIns="0" rIns="101882"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914400" y="1587677"/>
            <a:ext cx="8229600" cy="517888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354095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6" r:id="rId5"/>
    <p:sldLayoutId id="2147483651" r:id="rId6"/>
    <p:sldLayoutId id="2147483654" r:id="rId7"/>
    <p:sldLayoutId id="2147483655" r:id="rId8"/>
  </p:sldLayoutIdLst>
  <p:hf hdr="0" ftr="0" dt="0"/>
  <p:txStyles>
    <p:titleStyle>
      <a:lvl1pPr algn="l" defTabSz="509412" rtl="0" eaLnBrk="1" latinLnBrk="0" hangingPunct="1">
        <a:spcBef>
          <a:spcPct val="0"/>
        </a:spcBef>
        <a:buNone/>
        <a:defRPr sz="3000" b="1" i="0" kern="1200" spc="-111">
          <a:solidFill>
            <a:schemeClr val="tx2"/>
          </a:solidFill>
          <a:latin typeface="Calibri" panose="020F0502020204030204" pitchFamily="34" charset="0"/>
          <a:ea typeface="+mj-ea"/>
          <a:cs typeface="Calibri" panose="020F0502020204030204" pitchFamily="34" charset="0"/>
        </a:defRPr>
      </a:lvl1pPr>
    </p:titleStyle>
    <p:body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49.jpg"/><Relationship Id="rId4" Type="http://schemas.openxmlformats.org/officeDocument/2006/relationships/image" Target="../media/image48.jpg"/></Relationships>
</file>

<file path=ppt/slides/_rels/slide7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9647" y="2211276"/>
            <a:ext cx="8130449" cy="1554241"/>
          </a:xfrm>
        </p:spPr>
        <p:txBody>
          <a:bodyPr/>
          <a:lstStyle/>
          <a:p>
            <a:pPr algn="ctr">
              <a:spcAft>
                <a:spcPts val="600"/>
              </a:spcAft>
            </a:pPr>
            <a:r>
              <a:rPr lang="en-US" sz="3600">
                <a:latin typeface="Calibri" panose="020F0502020204030204" pitchFamily="34" charset="0"/>
                <a:cs typeface="Calibri" panose="020F0502020204030204" pitchFamily="34" charset="0"/>
              </a:rPr>
              <a:t>Marketing basics</a:t>
            </a:r>
            <a:endParaRPr lang="en-US" sz="3600"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p:txBody>
          <a:bodyPr/>
          <a:lstStyle/>
          <a:p>
            <a:pPr algn="ctr"/>
            <a:r>
              <a:rPr lang="en-US" sz="2400" b="1" dirty="0">
                <a:solidFill>
                  <a:srgbClr val="290DB3"/>
                </a:solidFill>
              </a:rPr>
              <a:t>A SMART Skills Manual</a:t>
            </a:r>
          </a:p>
        </p:txBody>
      </p:sp>
    </p:spTree>
    <p:extLst>
      <p:ext uri="{BB962C8B-B14F-4D97-AF65-F5344CB8AC3E}">
        <p14:creationId xmlns:p14="http://schemas.microsoft.com/office/powerpoint/2010/main" val="19708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Agricultural marketing: Activities</a:t>
            </a:r>
          </a:p>
        </p:txBody>
      </p:sp>
      <p:sp>
        <p:nvSpPr>
          <p:cNvPr id="3" name="Content Placeholder 2"/>
          <p:cNvSpPr>
            <a:spLocks noGrp="1"/>
          </p:cNvSpPr>
          <p:nvPr>
            <p:ph idx="1"/>
          </p:nvPr>
        </p:nvSpPr>
        <p:spPr>
          <a:xfrm>
            <a:off x="914399" y="1120043"/>
            <a:ext cx="8784771" cy="5182786"/>
          </a:xfrm>
        </p:spPr>
        <p:txBody>
          <a:bodyPr/>
          <a:lstStyle/>
          <a:p>
            <a:pPr marL="0" indent="0">
              <a:lnSpc>
                <a:spcPct val="100000"/>
              </a:lnSpc>
              <a:spcBef>
                <a:spcPts val="0"/>
              </a:spcBef>
              <a:spcAft>
                <a:spcPts val="1200"/>
              </a:spcAft>
              <a:buNone/>
            </a:pPr>
            <a:r>
              <a:rPr lang="en-ZA" sz="3200" b="1" dirty="0">
                <a:solidFill>
                  <a:schemeClr val="accent2">
                    <a:lumMod val="75000"/>
                  </a:schemeClr>
                </a:solidFill>
              </a:rPr>
              <a:t>The activities commonly associated with marketing include:</a:t>
            </a:r>
          </a:p>
          <a:p>
            <a:pPr>
              <a:lnSpc>
                <a:spcPct val="100000"/>
              </a:lnSpc>
              <a:spcBef>
                <a:spcPts val="0"/>
              </a:spcBef>
              <a:spcAft>
                <a:spcPts val="600"/>
              </a:spcAft>
            </a:pPr>
            <a:r>
              <a:rPr lang="en-ZA" sz="3200" dirty="0">
                <a:solidFill>
                  <a:srgbClr val="290DB3"/>
                </a:solidFill>
              </a:rPr>
              <a:t>Cleaning, drying, sorting, grading and storage</a:t>
            </a:r>
          </a:p>
          <a:p>
            <a:pPr>
              <a:lnSpc>
                <a:spcPct val="100000"/>
              </a:lnSpc>
              <a:spcBef>
                <a:spcPts val="0"/>
              </a:spcBef>
              <a:spcAft>
                <a:spcPts val="600"/>
              </a:spcAft>
            </a:pPr>
            <a:r>
              <a:rPr lang="en-ZA" sz="3200" dirty="0">
                <a:solidFill>
                  <a:srgbClr val="290DB3"/>
                </a:solidFill>
              </a:rPr>
              <a:t>Transport, processing, packaging, advertising</a:t>
            </a:r>
          </a:p>
          <a:p>
            <a:pPr>
              <a:lnSpc>
                <a:spcPct val="100000"/>
              </a:lnSpc>
              <a:spcBef>
                <a:spcPts val="0"/>
              </a:spcBef>
              <a:spcAft>
                <a:spcPts val="600"/>
              </a:spcAft>
            </a:pPr>
            <a:r>
              <a:rPr lang="en-ZA" sz="3200" dirty="0">
                <a:solidFill>
                  <a:srgbClr val="290DB3"/>
                </a:solidFill>
              </a:rPr>
              <a:t>Finding buyers</a:t>
            </a:r>
          </a:p>
          <a:p>
            <a:pPr>
              <a:lnSpc>
                <a:spcPct val="100000"/>
              </a:lnSpc>
              <a:spcBef>
                <a:spcPts val="0"/>
              </a:spcBef>
              <a:spcAft>
                <a:spcPts val="600"/>
              </a:spcAft>
            </a:pPr>
            <a:r>
              <a:rPr lang="en-ZA" sz="3200" dirty="0">
                <a:solidFill>
                  <a:srgbClr val="290DB3"/>
                </a:solidFill>
              </a:rPr>
              <a:t>Selling the product</a:t>
            </a:r>
          </a:p>
          <a:p>
            <a:pPr marL="0" indent="0">
              <a:lnSpc>
                <a:spcPct val="100000"/>
              </a:lnSpc>
              <a:spcBef>
                <a:spcPts val="1200"/>
              </a:spcBef>
              <a:spcAft>
                <a:spcPts val="600"/>
              </a:spcAft>
              <a:buNone/>
            </a:pPr>
            <a:r>
              <a:rPr lang="en-ZA" sz="3200" dirty="0">
                <a:solidFill>
                  <a:srgbClr val="290DB3"/>
                </a:solidFill>
              </a:rPr>
              <a:t>It is important to note that </a:t>
            </a:r>
            <a:r>
              <a:rPr lang="en-ZA" sz="3200" b="1" dirty="0">
                <a:solidFill>
                  <a:srgbClr val="290DB3"/>
                </a:solidFill>
              </a:rPr>
              <a:t>marketing does not begin after the harvest. – </a:t>
            </a:r>
            <a:r>
              <a:rPr lang="en-ZA" sz="3200" dirty="0">
                <a:solidFill>
                  <a:srgbClr val="290DB3"/>
                </a:solidFill>
              </a:rPr>
              <a:t>Farmers have to</a:t>
            </a:r>
            <a:r>
              <a:rPr lang="en-ZA" sz="3200" b="1" dirty="0">
                <a:solidFill>
                  <a:srgbClr val="290DB3"/>
                </a:solidFill>
              </a:rPr>
              <a:t> start thinking about markets well before planting.</a:t>
            </a:r>
          </a:p>
        </p:txBody>
      </p:sp>
      <p:sp>
        <p:nvSpPr>
          <p:cNvPr id="4" name="Slide Number Placeholder 3"/>
          <p:cNvSpPr>
            <a:spLocks noGrp="1"/>
          </p:cNvSpPr>
          <p:nvPr>
            <p:ph type="sldNum" sz="quarter" idx="4"/>
          </p:nvPr>
        </p:nvSpPr>
        <p:spPr/>
        <p:txBody>
          <a:bodyPr/>
          <a:lstStyle/>
          <a:p>
            <a:fld id="{3AF21FA0-C69A-D549-B93E-AD7DB9D7EB7A}" type="slidenum">
              <a:rPr lang="en-US" smtClean="0"/>
              <a:pPr/>
              <a:t>10</a:t>
            </a:fld>
            <a:endParaRPr lang="en-US" dirty="0"/>
          </a:p>
        </p:txBody>
      </p:sp>
      <p:cxnSp>
        <p:nvCxnSpPr>
          <p:cNvPr id="6" name="Straight Connector 5"/>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77537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670"/>
            <a:ext cx="7315200" cy="1124712"/>
          </a:xfrm>
        </p:spPr>
        <p:txBody>
          <a:bodyPr/>
          <a:lstStyle/>
          <a:p>
            <a:r>
              <a:rPr lang="en-ZA" sz="3600" dirty="0"/>
              <a:t>The value chain analysis</a:t>
            </a:r>
          </a:p>
        </p:txBody>
      </p:sp>
      <p:sp>
        <p:nvSpPr>
          <p:cNvPr id="5" name="Content Placeholder 4"/>
          <p:cNvSpPr>
            <a:spLocks noGrp="1"/>
          </p:cNvSpPr>
          <p:nvPr>
            <p:ph idx="1"/>
          </p:nvPr>
        </p:nvSpPr>
        <p:spPr>
          <a:xfrm>
            <a:off x="914400" y="1587677"/>
            <a:ext cx="8458200" cy="4813123"/>
          </a:xfrm>
        </p:spPr>
        <p:txBody>
          <a:bodyPr/>
          <a:lstStyle/>
          <a:p>
            <a:pPr marL="0" indent="0">
              <a:lnSpc>
                <a:spcPct val="100000"/>
              </a:lnSpc>
              <a:spcBef>
                <a:spcPts val="600"/>
              </a:spcBef>
              <a:spcAft>
                <a:spcPts val="600"/>
              </a:spcAft>
              <a:buNone/>
            </a:pPr>
            <a:r>
              <a:rPr lang="en-ZA" sz="3200" dirty="0">
                <a:solidFill>
                  <a:srgbClr val="290DB3"/>
                </a:solidFill>
              </a:rPr>
              <a:t>A </a:t>
            </a:r>
            <a:r>
              <a:rPr lang="en-ZA" sz="3200" b="1" dirty="0">
                <a:solidFill>
                  <a:schemeClr val="accent2">
                    <a:lumMod val="75000"/>
                  </a:schemeClr>
                </a:solidFill>
              </a:rPr>
              <a:t>value chain analysis </a:t>
            </a:r>
            <a:r>
              <a:rPr lang="en-ZA" sz="3200" dirty="0">
                <a:solidFill>
                  <a:srgbClr val="290DB3"/>
                </a:solidFill>
              </a:rPr>
              <a:t>maps out and characterizes all the actors, services and institutions involved in the chain that links the farmers to the consumers.</a:t>
            </a:r>
          </a:p>
          <a:p>
            <a:pPr marL="0" indent="0">
              <a:lnSpc>
                <a:spcPct val="100000"/>
              </a:lnSpc>
              <a:spcBef>
                <a:spcPts val="600"/>
              </a:spcBef>
              <a:spcAft>
                <a:spcPts val="600"/>
              </a:spcAft>
              <a:buNone/>
            </a:pPr>
            <a:r>
              <a:rPr lang="en-ZA" sz="3200" b="1" dirty="0">
                <a:solidFill>
                  <a:srgbClr val="898F0C"/>
                </a:solidFill>
              </a:rPr>
              <a:t>The value chain analysis allows you to:</a:t>
            </a:r>
          </a:p>
          <a:p>
            <a:pPr>
              <a:lnSpc>
                <a:spcPct val="100000"/>
              </a:lnSpc>
              <a:spcBef>
                <a:spcPts val="600"/>
              </a:spcBef>
              <a:spcAft>
                <a:spcPts val="600"/>
              </a:spcAft>
            </a:pPr>
            <a:r>
              <a:rPr lang="en-ZA" sz="3200" dirty="0">
                <a:solidFill>
                  <a:srgbClr val="290DB3"/>
                </a:solidFill>
              </a:rPr>
              <a:t>Identify the strengths and weaknesses of each of the actors in the chain</a:t>
            </a:r>
          </a:p>
          <a:p>
            <a:pPr>
              <a:lnSpc>
                <a:spcPct val="100000"/>
              </a:lnSpc>
              <a:spcBef>
                <a:spcPts val="600"/>
              </a:spcBef>
              <a:spcAft>
                <a:spcPts val="600"/>
              </a:spcAft>
            </a:pPr>
            <a:r>
              <a:rPr lang="en-ZA" sz="3200" dirty="0">
                <a:solidFill>
                  <a:srgbClr val="290DB3"/>
                </a:solidFill>
              </a:rPr>
              <a:t>Decide on suitable actions that you can take to strengthen your participation in the market</a:t>
            </a:r>
          </a:p>
        </p:txBody>
      </p:sp>
      <p:cxnSp>
        <p:nvCxnSpPr>
          <p:cNvPr id="6" name="Straight Connector 5"/>
          <p:cNvCxnSpPr/>
          <p:nvPr/>
        </p:nvCxnSpPr>
        <p:spPr>
          <a:xfrm flipV="1">
            <a:off x="168275" y="133137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64246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057" y="-4670"/>
            <a:ext cx="7663543" cy="1124712"/>
          </a:xfrm>
        </p:spPr>
        <p:txBody>
          <a:bodyPr anchor="ctr"/>
          <a:lstStyle/>
          <a:p>
            <a:r>
              <a:rPr lang="en-ZA" sz="3600" dirty="0"/>
              <a:t>Core value chain actors</a:t>
            </a:r>
          </a:p>
        </p:txBody>
      </p:sp>
      <p:sp>
        <p:nvSpPr>
          <p:cNvPr id="5" name="Content Placeholder 4"/>
          <p:cNvSpPr>
            <a:spLocks noGrp="1"/>
          </p:cNvSpPr>
          <p:nvPr>
            <p:ph idx="1"/>
          </p:nvPr>
        </p:nvSpPr>
        <p:spPr>
          <a:xfrm>
            <a:off x="566057" y="1345674"/>
            <a:ext cx="8993579" cy="5625141"/>
          </a:xfrm>
        </p:spPr>
        <p:txBody>
          <a:bodyPr/>
          <a:lstStyle/>
          <a:p>
            <a:pPr>
              <a:lnSpc>
                <a:spcPct val="100000"/>
              </a:lnSpc>
              <a:spcBef>
                <a:spcPts val="0"/>
              </a:spcBef>
              <a:spcAft>
                <a:spcPts val="600"/>
              </a:spcAft>
            </a:pPr>
            <a:r>
              <a:rPr lang="en-ZA" sz="3200" dirty="0">
                <a:solidFill>
                  <a:srgbClr val="290DB3"/>
                </a:solidFill>
              </a:rPr>
              <a:t>Most farm products are bought and sold several times before they reach the final consumers. There are many </a:t>
            </a:r>
            <a:r>
              <a:rPr lang="en-ZA" sz="3200" b="1" dirty="0">
                <a:solidFill>
                  <a:schemeClr val="accent2">
                    <a:lumMod val="75000"/>
                  </a:schemeClr>
                </a:solidFill>
              </a:rPr>
              <a:t>different types of traders, </a:t>
            </a:r>
            <a:r>
              <a:rPr lang="en-ZA" sz="3200" dirty="0">
                <a:solidFill>
                  <a:srgbClr val="290DB3"/>
                </a:solidFill>
              </a:rPr>
              <a:t>each with a different function, e.g. </a:t>
            </a:r>
            <a:r>
              <a:rPr lang="en-ZA" sz="3200" b="1" dirty="0">
                <a:solidFill>
                  <a:schemeClr val="accent2">
                    <a:lumMod val="75000"/>
                  </a:schemeClr>
                </a:solidFill>
              </a:rPr>
              <a:t>collectors</a:t>
            </a:r>
            <a:r>
              <a:rPr lang="en-ZA" sz="3200" dirty="0">
                <a:solidFill>
                  <a:schemeClr val="accent2">
                    <a:lumMod val="75000"/>
                  </a:schemeClr>
                </a:solidFill>
              </a:rPr>
              <a:t>, </a:t>
            </a:r>
            <a:r>
              <a:rPr lang="en-ZA" sz="3200" b="1" dirty="0">
                <a:solidFill>
                  <a:schemeClr val="accent2">
                    <a:lumMod val="75000"/>
                  </a:schemeClr>
                </a:solidFill>
              </a:rPr>
              <a:t>wholesalers </a:t>
            </a:r>
            <a:r>
              <a:rPr lang="en-ZA" sz="3200" dirty="0">
                <a:solidFill>
                  <a:srgbClr val="290DB3"/>
                </a:solidFill>
              </a:rPr>
              <a:t>and </a:t>
            </a:r>
            <a:r>
              <a:rPr lang="en-ZA" sz="3200" b="1" dirty="0">
                <a:solidFill>
                  <a:schemeClr val="accent2">
                    <a:lumMod val="75000"/>
                  </a:schemeClr>
                </a:solidFill>
              </a:rPr>
              <a:t>retailers</a:t>
            </a:r>
            <a:r>
              <a:rPr lang="en-ZA" sz="3200" dirty="0">
                <a:solidFill>
                  <a:schemeClr val="accent2">
                    <a:lumMod val="75000"/>
                  </a:schemeClr>
                </a:solidFill>
              </a:rPr>
              <a:t>.</a:t>
            </a:r>
          </a:p>
          <a:p>
            <a:pPr marL="0" indent="0">
              <a:lnSpc>
                <a:spcPct val="100000"/>
              </a:lnSpc>
              <a:spcBef>
                <a:spcPts val="0"/>
              </a:spcBef>
              <a:spcAft>
                <a:spcPts val="600"/>
              </a:spcAft>
              <a:buNone/>
            </a:pPr>
            <a:r>
              <a:rPr lang="en-ZA" sz="3200" b="1" dirty="0">
                <a:solidFill>
                  <a:schemeClr val="accent2">
                    <a:lumMod val="75000"/>
                  </a:schemeClr>
                </a:solidFill>
              </a:rPr>
              <a:t>As towns and cities grow:</a:t>
            </a:r>
          </a:p>
          <a:p>
            <a:pPr>
              <a:lnSpc>
                <a:spcPct val="100000"/>
              </a:lnSpc>
              <a:spcBef>
                <a:spcPts val="0"/>
              </a:spcBef>
              <a:spcAft>
                <a:spcPts val="600"/>
              </a:spcAft>
            </a:pPr>
            <a:r>
              <a:rPr lang="en-ZA" sz="3200" dirty="0">
                <a:solidFill>
                  <a:srgbClr val="290DB3"/>
                </a:solidFill>
              </a:rPr>
              <a:t>The </a:t>
            </a:r>
            <a:r>
              <a:rPr lang="en-ZA" sz="3200" b="1" dirty="0">
                <a:solidFill>
                  <a:srgbClr val="290DB3"/>
                </a:solidFill>
              </a:rPr>
              <a:t>distance</a:t>
            </a:r>
            <a:r>
              <a:rPr lang="en-ZA" sz="3200" dirty="0">
                <a:solidFill>
                  <a:srgbClr val="290DB3"/>
                </a:solidFill>
              </a:rPr>
              <a:t> between </a:t>
            </a:r>
            <a:r>
              <a:rPr lang="en-ZA" sz="3200" b="1" dirty="0">
                <a:solidFill>
                  <a:srgbClr val="290DB3"/>
                </a:solidFill>
              </a:rPr>
              <a:t>rural producers </a:t>
            </a:r>
            <a:r>
              <a:rPr lang="en-ZA" sz="3200" dirty="0">
                <a:solidFill>
                  <a:srgbClr val="290DB3"/>
                </a:solidFill>
              </a:rPr>
              <a:t>and </a:t>
            </a:r>
            <a:r>
              <a:rPr lang="en-ZA" sz="3200" b="1" dirty="0">
                <a:solidFill>
                  <a:srgbClr val="290DB3"/>
                </a:solidFill>
              </a:rPr>
              <a:t>urban consumers </a:t>
            </a:r>
            <a:r>
              <a:rPr lang="en-ZA" sz="3200" dirty="0">
                <a:solidFill>
                  <a:srgbClr val="290DB3"/>
                </a:solidFill>
              </a:rPr>
              <a:t>increases</a:t>
            </a:r>
          </a:p>
          <a:p>
            <a:pPr>
              <a:lnSpc>
                <a:spcPct val="100000"/>
              </a:lnSpc>
              <a:spcBef>
                <a:spcPts val="0"/>
              </a:spcBef>
              <a:spcAft>
                <a:spcPts val="600"/>
              </a:spcAft>
            </a:pPr>
            <a:r>
              <a:rPr lang="en-ZA" sz="3200" dirty="0">
                <a:solidFill>
                  <a:srgbClr val="290DB3"/>
                </a:solidFill>
              </a:rPr>
              <a:t>Market chains get</a:t>
            </a:r>
            <a:r>
              <a:rPr lang="en-ZA" sz="3200" b="1" dirty="0">
                <a:solidFill>
                  <a:srgbClr val="290DB3"/>
                </a:solidFill>
              </a:rPr>
              <a:t> </a:t>
            </a:r>
            <a:r>
              <a:rPr lang="en-ZA" sz="3200" dirty="0">
                <a:solidFill>
                  <a:srgbClr val="290DB3"/>
                </a:solidFill>
              </a:rPr>
              <a:t>longer</a:t>
            </a:r>
          </a:p>
          <a:p>
            <a:pPr>
              <a:lnSpc>
                <a:spcPct val="100000"/>
              </a:lnSpc>
              <a:spcBef>
                <a:spcPts val="0"/>
              </a:spcBef>
              <a:spcAft>
                <a:spcPts val="600"/>
              </a:spcAft>
            </a:pPr>
            <a:r>
              <a:rPr lang="en-ZA" sz="3200" dirty="0">
                <a:solidFill>
                  <a:srgbClr val="290DB3"/>
                </a:solidFill>
              </a:rPr>
              <a:t>More people are involved in the process of buying and selling goods before they reach the consumers</a:t>
            </a:r>
          </a:p>
        </p:txBody>
      </p:sp>
      <p:cxnSp>
        <p:nvCxnSpPr>
          <p:cNvPr id="6" name="Straight Connector 5"/>
          <p:cNvCxnSpPr/>
          <p:nvPr/>
        </p:nvCxnSpPr>
        <p:spPr>
          <a:xfrm flipV="1">
            <a:off x="168275" y="90716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65220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6943" y="-4670"/>
            <a:ext cx="7652657" cy="1124712"/>
          </a:xfrm>
        </p:spPr>
        <p:txBody>
          <a:bodyPr anchor="ctr"/>
          <a:lstStyle/>
          <a:p>
            <a:r>
              <a:rPr lang="en-ZA" sz="3600" dirty="0"/>
              <a:t>Core value chain actors</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943" y="1378748"/>
            <a:ext cx="8708571" cy="5387178"/>
          </a:xfrm>
        </p:spPr>
      </p:pic>
      <p:cxnSp>
        <p:nvCxnSpPr>
          <p:cNvPr id="4" name="Straight Connector 3"/>
          <p:cNvCxnSpPr/>
          <p:nvPr/>
        </p:nvCxnSpPr>
        <p:spPr>
          <a:xfrm flipV="1">
            <a:off x="217714" y="933807"/>
            <a:ext cx="9608674" cy="52250"/>
          </a:xfrm>
          <a:prstGeom prst="line">
            <a:avLst/>
          </a:prstGeom>
          <a:ln w="3810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44209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ZA" sz="3600" dirty="0"/>
              <a:t>Short and long value chains</a:t>
            </a:r>
          </a:p>
        </p:txBody>
      </p:sp>
      <p:sp>
        <p:nvSpPr>
          <p:cNvPr id="3" name="Content Placeholder 2"/>
          <p:cNvSpPr>
            <a:spLocks noGrp="1"/>
          </p:cNvSpPr>
          <p:nvPr>
            <p:ph idx="1"/>
          </p:nvPr>
        </p:nvSpPr>
        <p:spPr>
          <a:xfrm>
            <a:off x="914400" y="1718305"/>
            <a:ext cx="8229600" cy="3827471"/>
          </a:xfrm>
        </p:spPr>
        <p:txBody>
          <a:bodyPr/>
          <a:lstStyle/>
          <a:p>
            <a:pPr marL="0" indent="0">
              <a:lnSpc>
                <a:spcPct val="100000"/>
              </a:lnSpc>
              <a:spcBef>
                <a:spcPts val="600"/>
              </a:spcBef>
              <a:spcAft>
                <a:spcPts val="600"/>
              </a:spcAft>
              <a:buNone/>
            </a:pPr>
            <a:r>
              <a:rPr lang="en-ZA" sz="3200" b="1" dirty="0">
                <a:solidFill>
                  <a:srgbClr val="898F0C"/>
                </a:solidFill>
              </a:rPr>
              <a:t>Short value chain:</a:t>
            </a:r>
          </a:p>
          <a:p>
            <a:pPr marL="0" indent="0">
              <a:lnSpc>
                <a:spcPct val="100000"/>
              </a:lnSpc>
              <a:spcBef>
                <a:spcPts val="600"/>
              </a:spcBef>
              <a:spcAft>
                <a:spcPts val="600"/>
              </a:spcAft>
              <a:buNone/>
            </a:pPr>
            <a:r>
              <a:rPr lang="en-ZA" sz="3200" dirty="0">
                <a:solidFill>
                  <a:srgbClr val="290DB3"/>
                </a:solidFill>
              </a:rPr>
              <a:t>The farmer sells to trader, who sells to consumer.</a:t>
            </a:r>
          </a:p>
          <a:p>
            <a:pPr marL="0" indent="0">
              <a:lnSpc>
                <a:spcPct val="100000"/>
              </a:lnSpc>
              <a:spcBef>
                <a:spcPts val="600"/>
              </a:spcBef>
              <a:spcAft>
                <a:spcPts val="600"/>
              </a:spcAft>
              <a:buNone/>
            </a:pPr>
            <a:r>
              <a:rPr lang="en-ZA" sz="3200" b="1" dirty="0">
                <a:solidFill>
                  <a:srgbClr val="898F0C"/>
                </a:solidFill>
              </a:rPr>
              <a:t>Long value chain:</a:t>
            </a:r>
          </a:p>
          <a:p>
            <a:pPr marL="0" indent="0">
              <a:lnSpc>
                <a:spcPct val="100000"/>
              </a:lnSpc>
              <a:spcBef>
                <a:spcPts val="600"/>
              </a:spcBef>
              <a:spcAft>
                <a:spcPts val="600"/>
              </a:spcAft>
              <a:buNone/>
            </a:pPr>
            <a:r>
              <a:rPr lang="en-ZA" sz="3200" dirty="0">
                <a:solidFill>
                  <a:srgbClr val="290DB3"/>
                </a:solidFill>
              </a:rPr>
              <a:t>There are several </a:t>
            </a:r>
            <a:r>
              <a:rPr lang="en-ZA" sz="3200" b="1" dirty="0">
                <a:solidFill>
                  <a:srgbClr val="290DB3"/>
                </a:solidFill>
              </a:rPr>
              <a:t>intermediaries</a:t>
            </a:r>
            <a:r>
              <a:rPr lang="en-ZA" sz="3200" dirty="0">
                <a:solidFill>
                  <a:srgbClr val="290DB3"/>
                </a:solidFill>
              </a:rPr>
              <a:t> between the farmer and the consumer, each with a particular function.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103</a:t>
            </a:fld>
            <a:endParaRPr lang="en-US" dirty="0"/>
          </a:p>
        </p:txBody>
      </p:sp>
      <p:cxnSp>
        <p:nvCxnSpPr>
          <p:cNvPr id="6" name="Straight Connector 5"/>
          <p:cNvCxnSpPr/>
          <p:nvPr/>
        </p:nvCxnSpPr>
        <p:spPr>
          <a:xfrm flipV="1">
            <a:off x="168275" y="132199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30254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r>
              <a:rPr lang="en-ZA" sz="3600" dirty="0"/>
              <a:t>Short and long value chains</a:t>
            </a:r>
          </a:p>
        </p:txBody>
      </p:sp>
      <p:cxnSp>
        <p:nvCxnSpPr>
          <p:cNvPr id="4" name="Straight Connector 3"/>
          <p:cNvCxnSpPr/>
          <p:nvPr/>
        </p:nvCxnSpPr>
        <p:spPr>
          <a:xfrm flipV="1">
            <a:off x="168275" y="107507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881" y="1635729"/>
            <a:ext cx="9236615" cy="4502476"/>
          </a:xfrm>
        </p:spPr>
      </p:pic>
    </p:spTree>
    <p:extLst>
      <p:ext uri="{BB962C8B-B14F-4D97-AF65-F5344CB8AC3E}">
        <p14:creationId xmlns:p14="http://schemas.microsoft.com/office/powerpoint/2010/main" val="17216404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16" y="-4670"/>
            <a:ext cx="7612084" cy="1124712"/>
          </a:xfrm>
        </p:spPr>
        <p:txBody>
          <a:bodyPr/>
          <a:lstStyle/>
          <a:p>
            <a:r>
              <a:rPr lang="en-ZA" sz="3600" dirty="0"/>
              <a:t>Farmers</a:t>
            </a:r>
          </a:p>
        </p:txBody>
      </p:sp>
      <p:sp>
        <p:nvSpPr>
          <p:cNvPr id="3" name="Content Placeholder 2"/>
          <p:cNvSpPr>
            <a:spLocks noGrp="1"/>
          </p:cNvSpPr>
          <p:nvPr>
            <p:ph sz="half" idx="1"/>
          </p:nvPr>
        </p:nvSpPr>
        <p:spPr>
          <a:xfrm>
            <a:off x="617516" y="1404257"/>
            <a:ext cx="5486401" cy="4806537"/>
          </a:xfrm>
        </p:spPr>
        <p:txBody>
          <a:bodyPr/>
          <a:lstStyle/>
          <a:p>
            <a:pPr>
              <a:lnSpc>
                <a:spcPct val="100000"/>
              </a:lnSpc>
              <a:spcBef>
                <a:spcPts val="0"/>
              </a:spcBef>
              <a:spcAft>
                <a:spcPts val="600"/>
              </a:spcAft>
            </a:pPr>
            <a:r>
              <a:rPr lang="en-ZA" sz="3200" b="1" dirty="0">
                <a:solidFill>
                  <a:schemeClr val="accent2">
                    <a:lumMod val="75000"/>
                  </a:schemeClr>
                </a:solidFill>
              </a:rPr>
              <a:t>Grow crops </a:t>
            </a:r>
            <a:r>
              <a:rPr lang="en-ZA" sz="3200" dirty="0">
                <a:solidFill>
                  <a:srgbClr val="290DB3"/>
                </a:solidFill>
              </a:rPr>
              <a:t>or </a:t>
            </a:r>
            <a:r>
              <a:rPr lang="en-ZA" sz="3200" b="1" dirty="0">
                <a:solidFill>
                  <a:schemeClr val="accent2">
                    <a:lumMod val="75000"/>
                  </a:schemeClr>
                </a:solidFill>
              </a:rPr>
              <a:t>raise livestock</a:t>
            </a:r>
          </a:p>
          <a:p>
            <a:pPr algn="just">
              <a:lnSpc>
                <a:spcPct val="100000"/>
              </a:lnSpc>
              <a:spcBef>
                <a:spcPts val="0"/>
              </a:spcBef>
              <a:spcAft>
                <a:spcPts val="600"/>
              </a:spcAft>
            </a:pPr>
            <a:r>
              <a:rPr lang="en-ZA" sz="3200" dirty="0">
                <a:solidFill>
                  <a:srgbClr val="290DB3"/>
                </a:solidFill>
              </a:rPr>
              <a:t>Do the </a:t>
            </a:r>
            <a:r>
              <a:rPr lang="en-ZA" sz="3200" b="1" dirty="0">
                <a:solidFill>
                  <a:schemeClr val="accent2">
                    <a:lumMod val="75000"/>
                  </a:schemeClr>
                </a:solidFill>
              </a:rPr>
              <a:t>initial processing </a:t>
            </a:r>
            <a:r>
              <a:rPr lang="en-ZA" sz="3200" dirty="0">
                <a:solidFill>
                  <a:srgbClr val="290DB3"/>
                </a:solidFill>
              </a:rPr>
              <a:t>(harvesting, drying, sorting, etc.) with the help of their family members</a:t>
            </a:r>
          </a:p>
          <a:p>
            <a:pPr algn="just">
              <a:lnSpc>
                <a:spcPct val="100000"/>
              </a:lnSpc>
              <a:spcBef>
                <a:spcPts val="0"/>
              </a:spcBef>
              <a:spcAft>
                <a:spcPts val="600"/>
              </a:spcAft>
            </a:pPr>
            <a:r>
              <a:rPr lang="en-ZA" sz="3200" b="1" dirty="0">
                <a:solidFill>
                  <a:schemeClr val="accent2">
                    <a:lumMod val="75000"/>
                  </a:schemeClr>
                </a:solidFill>
              </a:rPr>
              <a:t>Occasionally sell directly to consumers </a:t>
            </a:r>
            <a:r>
              <a:rPr lang="en-ZA" sz="3200" dirty="0">
                <a:solidFill>
                  <a:srgbClr val="290DB3"/>
                </a:solidFill>
              </a:rPr>
              <a:t>(other people in their village), although they mostly sell to traders.</a:t>
            </a:r>
          </a:p>
        </p:txBody>
      </p:sp>
      <p:cxnSp>
        <p:nvCxnSpPr>
          <p:cNvPr id="7" name="Straight Connector 6"/>
          <p:cNvCxnSpPr/>
          <p:nvPr/>
        </p:nvCxnSpPr>
        <p:spPr>
          <a:xfrm flipV="1">
            <a:off x="168275" y="119469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6598" y="1606143"/>
            <a:ext cx="2583657" cy="4604651"/>
          </a:xfrm>
          <a:prstGeom prst="rect">
            <a:avLst/>
          </a:prstGeom>
        </p:spPr>
      </p:pic>
    </p:spTree>
    <p:extLst>
      <p:ext uri="{BB962C8B-B14F-4D97-AF65-F5344CB8AC3E}">
        <p14:creationId xmlns:p14="http://schemas.microsoft.com/office/powerpoint/2010/main" val="5459596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1" y="-4670"/>
            <a:ext cx="7979229" cy="1124712"/>
          </a:xfrm>
        </p:spPr>
        <p:txBody>
          <a:bodyPr anchor="ctr"/>
          <a:lstStyle/>
          <a:p>
            <a:r>
              <a:rPr lang="en-ZA" sz="3600" dirty="0"/>
              <a:t>Collectors</a:t>
            </a:r>
          </a:p>
        </p:txBody>
      </p:sp>
      <p:sp>
        <p:nvSpPr>
          <p:cNvPr id="3" name="Content Placeholder 2"/>
          <p:cNvSpPr>
            <a:spLocks noGrp="1"/>
          </p:cNvSpPr>
          <p:nvPr>
            <p:ph sz="half" idx="1"/>
          </p:nvPr>
        </p:nvSpPr>
        <p:spPr>
          <a:xfrm>
            <a:off x="475013" y="1120042"/>
            <a:ext cx="5581403" cy="5910150"/>
          </a:xfrm>
        </p:spPr>
        <p:txBody>
          <a:bodyPr/>
          <a:lstStyle/>
          <a:p>
            <a:pPr>
              <a:lnSpc>
                <a:spcPct val="100000"/>
              </a:lnSpc>
              <a:spcBef>
                <a:spcPts val="0"/>
              </a:spcBef>
            </a:pPr>
            <a:r>
              <a:rPr lang="en-ZA" sz="3200" dirty="0">
                <a:solidFill>
                  <a:srgbClr val="290DB3"/>
                </a:solidFill>
              </a:rPr>
              <a:t>Are </a:t>
            </a:r>
            <a:r>
              <a:rPr lang="en-ZA" sz="3200" b="1" dirty="0">
                <a:solidFill>
                  <a:schemeClr val="accent2">
                    <a:lumMod val="75000"/>
                  </a:schemeClr>
                </a:solidFill>
              </a:rPr>
              <a:t>small, local traders </a:t>
            </a:r>
            <a:r>
              <a:rPr lang="en-ZA" sz="3200" dirty="0">
                <a:solidFill>
                  <a:srgbClr val="290DB3"/>
                </a:solidFill>
              </a:rPr>
              <a:t>who </a:t>
            </a:r>
            <a:r>
              <a:rPr lang="en-ZA" sz="3200" b="1" dirty="0">
                <a:solidFill>
                  <a:schemeClr val="accent2">
                    <a:lumMod val="75000"/>
                  </a:schemeClr>
                </a:solidFill>
              </a:rPr>
              <a:t>buy directly from individual farmers</a:t>
            </a:r>
          </a:p>
          <a:p>
            <a:pPr>
              <a:lnSpc>
                <a:spcPct val="100000"/>
              </a:lnSpc>
              <a:spcBef>
                <a:spcPts val="0"/>
              </a:spcBef>
            </a:pPr>
            <a:r>
              <a:rPr lang="en-ZA" sz="3200" dirty="0">
                <a:solidFill>
                  <a:srgbClr val="290DB3"/>
                </a:solidFill>
              </a:rPr>
              <a:t>May </a:t>
            </a:r>
            <a:r>
              <a:rPr lang="en-ZA" sz="3200" b="1" dirty="0">
                <a:solidFill>
                  <a:schemeClr val="accent2">
                    <a:lumMod val="75000"/>
                  </a:schemeClr>
                </a:solidFill>
              </a:rPr>
              <a:t>buy a few bags of produce from many farmers</a:t>
            </a:r>
          </a:p>
          <a:p>
            <a:pPr>
              <a:lnSpc>
                <a:spcPct val="100000"/>
              </a:lnSpc>
              <a:spcBef>
                <a:spcPts val="0"/>
              </a:spcBef>
            </a:pPr>
            <a:r>
              <a:rPr lang="en-ZA" sz="3200" b="1" dirty="0">
                <a:solidFill>
                  <a:schemeClr val="accent2">
                    <a:lumMod val="75000"/>
                  </a:schemeClr>
                </a:solidFill>
              </a:rPr>
              <a:t>Store them </a:t>
            </a:r>
            <a:r>
              <a:rPr lang="en-ZA" sz="3200" dirty="0">
                <a:solidFill>
                  <a:srgbClr val="290DB3"/>
                </a:solidFill>
              </a:rPr>
              <a:t>until they have enough to sell to a larger trader or processor</a:t>
            </a:r>
          </a:p>
          <a:p>
            <a:pPr>
              <a:lnSpc>
                <a:spcPct val="100000"/>
              </a:lnSpc>
              <a:spcBef>
                <a:spcPts val="0"/>
              </a:spcBef>
            </a:pPr>
            <a:r>
              <a:rPr lang="en-ZA" sz="3200" b="1" dirty="0">
                <a:solidFill>
                  <a:schemeClr val="accent2">
                    <a:lumMod val="75000"/>
                  </a:schemeClr>
                </a:solidFill>
              </a:rPr>
              <a:t>Have limited capital </a:t>
            </a:r>
            <a:r>
              <a:rPr lang="en-ZA" sz="3200" dirty="0">
                <a:solidFill>
                  <a:srgbClr val="290DB3"/>
                </a:solidFill>
              </a:rPr>
              <a:t>and </a:t>
            </a:r>
            <a:r>
              <a:rPr lang="en-ZA" sz="3200" b="1" dirty="0">
                <a:solidFill>
                  <a:schemeClr val="accent2">
                    <a:lumMod val="75000"/>
                  </a:schemeClr>
                </a:solidFill>
              </a:rPr>
              <a:t>trade small volumes</a:t>
            </a:r>
          </a:p>
          <a:p>
            <a:pPr>
              <a:lnSpc>
                <a:spcPct val="100000"/>
              </a:lnSpc>
              <a:spcBef>
                <a:spcPts val="0"/>
              </a:spcBef>
            </a:pPr>
            <a:r>
              <a:rPr lang="en-ZA" sz="3200" dirty="0">
                <a:solidFill>
                  <a:srgbClr val="290DB3"/>
                </a:solidFill>
              </a:rPr>
              <a:t>May use motorbikes or may own or rent a small truck</a:t>
            </a:r>
          </a:p>
        </p:txBody>
      </p:sp>
      <p:cxnSp>
        <p:nvCxnSpPr>
          <p:cNvPr id="7" name="Straight Connector 6"/>
          <p:cNvCxnSpPr/>
          <p:nvPr/>
        </p:nvCxnSpPr>
        <p:spPr>
          <a:xfrm flipV="1">
            <a:off x="168275" y="84457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4424" y="1738786"/>
            <a:ext cx="3808345" cy="4085613"/>
          </a:xfrm>
          <a:prstGeom prst="rect">
            <a:avLst/>
          </a:prstGeom>
        </p:spPr>
      </p:pic>
    </p:spTree>
    <p:extLst>
      <p:ext uri="{BB962C8B-B14F-4D97-AF65-F5344CB8AC3E}">
        <p14:creationId xmlns:p14="http://schemas.microsoft.com/office/powerpoint/2010/main" val="19293627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16" y="-4670"/>
            <a:ext cx="7612083" cy="1124712"/>
          </a:xfrm>
        </p:spPr>
        <p:txBody>
          <a:bodyPr anchor="ctr"/>
          <a:lstStyle/>
          <a:p>
            <a:r>
              <a:rPr lang="en-ZA" sz="3600" dirty="0"/>
              <a:t>Processors</a:t>
            </a:r>
          </a:p>
        </p:txBody>
      </p:sp>
      <p:sp>
        <p:nvSpPr>
          <p:cNvPr id="3" name="Content Placeholder 2"/>
          <p:cNvSpPr>
            <a:spLocks noGrp="1"/>
          </p:cNvSpPr>
          <p:nvPr>
            <p:ph sz="half" idx="1"/>
          </p:nvPr>
        </p:nvSpPr>
        <p:spPr>
          <a:xfrm>
            <a:off x="617517" y="1120043"/>
            <a:ext cx="5058888" cy="5378728"/>
          </a:xfrm>
        </p:spPr>
        <p:txBody>
          <a:bodyPr/>
          <a:lstStyle/>
          <a:p>
            <a:pPr>
              <a:lnSpc>
                <a:spcPct val="100000"/>
              </a:lnSpc>
              <a:spcBef>
                <a:spcPts val="0"/>
              </a:spcBef>
            </a:pPr>
            <a:r>
              <a:rPr lang="en-ZA" sz="3200" b="1" dirty="0">
                <a:solidFill>
                  <a:schemeClr val="accent2">
                    <a:lumMod val="75000"/>
                  </a:schemeClr>
                </a:solidFill>
              </a:rPr>
              <a:t>Transform the product in some way </a:t>
            </a:r>
            <a:r>
              <a:rPr lang="en-ZA" sz="3200" dirty="0">
                <a:solidFill>
                  <a:srgbClr val="290DB3"/>
                </a:solidFill>
              </a:rPr>
              <a:t>and include millers, feed manufacturers, butchers, leather workers and coffee roasters</a:t>
            </a:r>
          </a:p>
          <a:p>
            <a:pPr>
              <a:lnSpc>
                <a:spcPct val="100000"/>
              </a:lnSpc>
              <a:spcBef>
                <a:spcPts val="0"/>
              </a:spcBef>
            </a:pPr>
            <a:r>
              <a:rPr lang="en-ZA" sz="3200" dirty="0">
                <a:solidFill>
                  <a:srgbClr val="290DB3"/>
                </a:solidFill>
              </a:rPr>
              <a:t>Can be </a:t>
            </a:r>
            <a:r>
              <a:rPr lang="en-ZA" sz="3200" b="1" dirty="0">
                <a:solidFill>
                  <a:schemeClr val="accent2">
                    <a:lumMod val="75000"/>
                  </a:schemeClr>
                </a:solidFill>
              </a:rPr>
              <a:t>small household enterprises </a:t>
            </a:r>
            <a:r>
              <a:rPr lang="en-ZA" sz="3200" dirty="0">
                <a:solidFill>
                  <a:srgbClr val="290DB3"/>
                </a:solidFill>
              </a:rPr>
              <a:t>or </a:t>
            </a:r>
            <a:r>
              <a:rPr lang="en-ZA" sz="3200" b="1" dirty="0">
                <a:solidFill>
                  <a:schemeClr val="accent2">
                    <a:lumMod val="75000"/>
                  </a:schemeClr>
                </a:solidFill>
              </a:rPr>
              <a:t>big firms</a:t>
            </a:r>
          </a:p>
          <a:p>
            <a:pPr>
              <a:lnSpc>
                <a:spcPct val="100000"/>
              </a:lnSpc>
              <a:spcBef>
                <a:spcPts val="0"/>
              </a:spcBef>
            </a:pPr>
            <a:r>
              <a:rPr lang="en-ZA" sz="3200" dirty="0">
                <a:solidFill>
                  <a:srgbClr val="290DB3"/>
                </a:solidFill>
              </a:rPr>
              <a:t>May use traditional or modern </a:t>
            </a:r>
            <a:r>
              <a:rPr lang="en-ZA" sz="3200" b="1" dirty="0">
                <a:solidFill>
                  <a:srgbClr val="290DB3"/>
                </a:solidFill>
              </a:rPr>
              <a:t>technologies</a:t>
            </a:r>
          </a:p>
          <a:p>
            <a:pPr>
              <a:lnSpc>
                <a:spcPct val="100000"/>
              </a:lnSpc>
              <a:spcBef>
                <a:spcPts val="0"/>
              </a:spcBef>
            </a:pPr>
            <a:r>
              <a:rPr lang="en-ZA" sz="3200" dirty="0">
                <a:solidFill>
                  <a:srgbClr val="290DB3"/>
                </a:solidFill>
              </a:rPr>
              <a:t>Can be located in </a:t>
            </a:r>
            <a:r>
              <a:rPr lang="en-ZA" sz="3200" b="1" dirty="0">
                <a:solidFill>
                  <a:schemeClr val="accent2">
                    <a:lumMod val="75000"/>
                  </a:schemeClr>
                </a:solidFill>
              </a:rPr>
              <a:t>rural areas </a:t>
            </a:r>
            <a:r>
              <a:rPr lang="en-ZA" sz="3200" dirty="0">
                <a:solidFill>
                  <a:srgbClr val="290DB3"/>
                </a:solidFill>
              </a:rPr>
              <a:t>or in </a:t>
            </a:r>
            <a:r>
              <a:rPr lang="en-ZA" sz="3200" b="1" dirty="0">
                <a:solidFill>
                  <a:schemeClr val="accent2">
                    <a:lumMod val="75000"/>
                  </a:schemeClr>
                </a:solidFill>
              </a:rPr>
              <a:t>towns</a:t>
            </a:r>
            <a:r>
              <a:rPr lang="en-ZA" sz="3200" dirty="0">
                <a:solidFill>
                  <a:srgbClr val="290DB3"/>
                </a:solidFill>
              </a:rPr>
              <a:t> or </a:t>
            </a:r>
            <a:r>
              <a:rPr lang="en-ZA" sz="3200" b="1" dirty="0">
                <a:solidFill>
                  <a:schemeClr val="accent2">
                    <a:lumMod val="75000"/>
                  </a:schemeClr>
                </a:solidFill>
              </a:rPr>
              <a:t>cities</a:t>
            </a:r>
          </a:p>
        </p:txBody>
      </p:sp>
      <p:cxnSp>
        <p:nvCxnSpPr>
          <p:cNvPr id="7" name="Straight Connector 6"/>
          <p:cNvCxnSpPr/>
          <p:nvPr/>
        </p:nvCxnSpPr>
        <p:spPr>
          <a:xfrm flipV="1">
            <a:off x="163286" y="94058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6405" y="1648628"/>
            <a:ext cx="3900700" cy="4321558"/>
          </a:xfrm>
          <a:prstGeom prst="rect">
            <a:avLst/>
          </a:prstGeom>
        </p:spPr>
      </p:pic>
    </p:spTree>
    <p:extLst>
      <p:ext uri="{BB962C8B-B14F-4D97-AF65-F5344CB8AC3E}">
        <p14:creationId xmlns:p14="http://schemas.microsoft.com/office/powerpoint/2010/main" val="18456507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14" y="-4670"/>
            <a:ext cx="7935686" cy="1124712"/>
          </a:xfrm>
        </p:spPr>
        <p:txBody>
          <a:bodyPr anchor="ctr"/>
          <a:lstStyle/>
          <a:p>
            <a:r>
              <a:rPr lang="en-ZA" sz="3600" dirty="0"/>
              <a:t>Wholesalers</a:t>
            </a:r>
          </a:p>
        </p:txBody>
      </p:sp>
      <p:sp>
        <p:nvSpPr>
          <p:cNvPr id="3" name="Content Placeholder 2"/>
          <p:cNvSpPr>
            <a:spLocks noGrp="1"/>
          </p:cNvSpPr>
          <p:nvPr>
            <p:ph sz="half" idx="1"/>
          </p:nvPr>
        </p:nvSpPr>
        <p:spPr>
          <a:xfrm>
            <a:off x="293914" y="1120043"/>
            <a:ext cx="6226629" cy="5128357"/>
          </a:xfrm>
        </p:spPr>
        <p:txBody>
          <a:bodyPr/>
          <a:lstStyle/>
          <a:p>
            <a:pPr>
              <a:lnSpc>
                <a:spcPct val="100000"/>
              </a:lnSpc>
              <a:spcBef>
                <a:spcPts val="0"/>
              </a:spcBef>
            </a:pPr>
            <a:r>
              <a:rPr lang="en-ZA" sz="3200" dirty="0">
                <a:solidFill>
                  <a:srgbClr val="290DB3"/>
                </a:solidFill>
              </a:rPr>
              <a:t>Deal with much </a:t>
            </a:r>
            <a:r>
              <a:rPr lang="en-ZA" sz="3200" b="1" dirty="0">
                <a:solidFill>
                  <a:srgbClr val="290DB3"/>
                </a:solidFill>
              </a:rPr>
              <a:t>larger volumes </a:t>
            </a:r>
            <a:r>
              <a:rPr lang="en-ZA" sz="3200" dirty="0">
                <a:solidFill>
                  <a:srgbClr val="290DB3"/>
                </a:solidFill>
              </a:rPr>
              <a:t>than collectors</a:t>
            </a:r>
          </a:p>
          <a:p>
            <a:pPr>
              <a:lnSpc>
                <a:spcPct val="100000"/>
              </a:lnSpc>
              <a:spcBef>
                <a:spcPts val="0"/>
              </a:spcBef>
            </a:pPr>
            <a:r>
              <a:rPr lang="en-ZA" sz="3200" dirty="0">
                <a:solidFill>
                  <a:srgbClr val="290DB3"/>
                </a:solidFill>
              </a:rPr>
              <a:t>Own or rent a bigger vehicle</a:t>
            </a:r>
          </a:p>
          <a:p>
            <a:pPr>
              <a:lnSpc>
                <a:spcPct val="100000"/>
              </a:lnSpc>
              <a:spcBef>
                <a:spcPts val="0"/>
              </a:spcBef>
            </a:pPr>
            <a:r>
              <a:rPr lang="en-ZA" sz="3200" dirty="0">
                <a:solidFill>
                  <a:srgbClr val="290DB3"/>
                </a:solidFill>
              </a:rPr>
              <a:t>Have their own </a:t>
            </a:r>
            <a:r>
              <a:rPr lang="en-ZA" sz="3200" b="1" dirty="0">
                <a:solidFill>
                  <a:srgbClr val="290DB3"/>
                </a:solidFill>
              </a:rPr>
              <a:t>storage warehouses</a:t>
            </a:r>
          </a:p>
          <a:p>
            <a:pPr>
              <a:lnSpc>
                <a:spcPct val="100000"/>
              </a:lnSpc>
              <a:spcBef>
                <a:spcPts val="0"/>
              </a:spcBef>
            </a:pPr>
            <a:r>
              <a:rPr lang="en-ZA" sz="3200" dirty="0">
                <a:solidFill>
                  <a:srgbClr val="290DB3"/>
                </a:solidFill>
              </a:rPr>
              <a:t>Buy most of their supplies from smaller traders or processors, but some also buy directly from farmers</a:t>
            </a:r>
          </a:p>
          <a:p>
            <a:pPr>
              <a:lnSpc>
                <a:spcPct val="100000"/>
              </a:lnSpc>
              <a:spcBef>
                <a:spcPts val="0"/>
              </a:spcBef>
            </a:pPr>
            <a:r>
              <a:rPr lang="en-ZA" sz="3200" b="1" dirty="0">
                <a:solidFill>
                  <a:srgbClr val="290DB3"/>
                </a:solidFill>
              </a:rPr>
              <a:t>Supply retailers </a:t>
            </a:r>
            <a:r>
              <a:rPr lang="en-ZA" sz="3200" dirty="0">
                <a:solidFill>
                  <a:srgbClr val="290DB3"/>
                </a:solidFill>
              </a:rPr>
              <a:t>in towns and cities and, also, </a:t>
            </a:r>
            <a:r>
              <a:rPr lang="en-ZA" sz="3200" b="1" dirty="0">
                <a:solidFill>
                  <a:srgbClr val="290DB3"/>
                </a:solidFill>
              </a:rPr>
              <a:t>processors, exporters </a:t>
            </a:r>
            <a:r>
              <a:rPr lang="en-ZA" sz="3200" dirty="0">
                <a:solidFill>
                  <a:srgbClr val="290DB3"/>
                </a:solidFill>
              </a:rPr>
              <a:t>and other large traders</a:t>
            </a:r>
          </a:p>
        </p:txBody>
      </p:sp>
      <p:pic>
        <p:nvPicPr>
          <p:cNvPr id="5" name="Content Placeholder 4"/>
          <p:cNvPicPr>
            <a:picLocks noGrp="1" noChangeAspect="1"/>
          </p:cNvPicPr>
          <p:nvPr>
            <p:ph sz="half" idx="2"/>
          </p:nvPr>
        </p:nvPicPr>
        <p:blipFill>
          <a:blip r:embed="rId2"/>
          <a:stretch>
            <a:fillRect/>
          </a:stretch>
        </p:blipFill>
        <p:spPr>
          <a:xfrm>
            <a:off x="6937904" y="1556658"/>
            <a:ext cx="3087839" cy="3646714"/>
          </a:xfrm>
          <a:prstGeom prst="rect">
            <a:avLst/>
          </a:prstGeom>
        </p:spPr>
      </p:pic>
      <p:cxnSp>
        <p:nvCxnSpPr>
          <p:cNvPr id="7" name="Straight Connector 6"/>
          <p:cNvCxnSpPr/>
          <p:nvPr/>
        </p:nvCxnSpPr>
        <p:spPr>
          <a:xfrm flipV="1">
            <a:off x="168275" y="105021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9238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017" y="-4670"/>
            <a:ext cx="7659583" cy="1124712"/>
          </a:xfrm>
        </p:spPr>
        <p:txBody>
          <a:bodyPr anchor="ctr"/>
          <a:lstStyle/>
          <a:p>
            <a:r>
              <a:rPr lang="en-ZA" sz="3600" dirty="0"/>
              <a:t>Retailers</a:t>
            </a:r>
          </a:p>
        </p:txBody>
      </p:sp>
      <p:sp>
        <p:nvSpPr>
          <p:cNvPr id="3" name="Content Placeholder 2"/>
          <p:cNvSpPr>
            <a:spLocks noGrp="1"/>
          </p:cNvSpPr>
          <p:nvPr>
            <p:ph sz="half" idx="1"/>
          </p:nvPr>
        </p:nvSpPr>
        <p:spPr>
          <a:xfrm>
            <a:off x="570017" y="1365662"/>
            <a:ext cx="5035138" cy="5605153"/>
          </a:xfrm>
        </p:spPr>
        <p:txBody>
          <a:bodyPr/>
          <a:lstStyle/>
          <a:p>
            <a:pPr>
              <a:lnSpc>
                <a:spcPct val="100000"/>
              </a:lnSpc>
              <a:spcBef>
                <a:spcPts val="600"/>
              </a:spcBef>
              <a:spcAft>
                <a:spcPts val="600"/>
              </a:spcAft>
            </a:pPr>
            <a:r>
              <a:rPr lang="en-ZA" sz="3200" b="1" dirty="0">
                <a:solidFill>
                  <a:schemeClr val="accent2">
                    <a:lumMod val="75000"/>
                  </a:schemeClr>
                </a:solidFill>
              </a:rPr>
              <a:t>Sell products to consumers</a:t>
            </a:r>
          </a:p>
          <a:p>
            <a:pPr>
              <a:lnSpc>
                <a:spcPct val="100000"/>
              </a:lnSpc>
              <a:spcBef>
                <a:spcPts val="600"/>
              </a:spcBef>
              <a:spcAft>
                <a:spcPts val="600"/>
              </a:spcAft>
            </a:pPr>
            <a:r>
              <a:rPr lang="en-ZA" sz="3200" b="1" dirty="0">
                <a:solidFill>
                  <a:schemeClr val="accent2">
                    <a:lumMod val="75000"/>
                  </a:schemeClr>
                </a:solidFill>
              </a:rPr>
              <a:t>Are very diverse, </a:t>
            </a:r>
            <a:r>
              <a:rPr lang="en-ZA" sz="3200" dirty="0">
                <a:solidFill>
                  <a:srgbClr val="290DB3"/>
                </a:solidFill>
              </a:rPr>
              <a:t>e.g. supermarket chains are large companies that handle big volumes of </a:t>
            </a:r>
            <a:r>
              <a:rPr lang="en-ZA" sz="3200" b="1" dirty="0">
                <a:solidFill>
                  <a:schemeClr val="accent2">
                    <a:lumMod val="75000"/>
                  </a:schemeClr>
                </a:solidFill>
              </a:rPr>
              <a:t>many different products </a:t>
            </a:r>
            <a:r>
              <a:rPr lang="en-ZA" sz="3200" dirty="0">
                <a:solidFill>
                  <a:srgbClr val="290DB3"/>
                </a:solidFill>
              </a:rPr>
              <a:t>– unlike small shops and market vendors that sell much smaller volumes and fewer goods, and do not keep sizeable stocks</a:t>
            </a:r>
          </a:p>
        </p:txBody>
      </p:sp>
      <p:cxnSp>
        <p:nvCxnSpPr>
          <p:cNvPr id="7" name="Straight Connector 6"/>
          <p:cNvCxnSpPr/>
          <p:nvPr/>
        </p:nvCxnSpPr>
        <p:spPr>
          <a:xfrm flipV="1">
            <a:off x="168275" y="98276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2033" y="2291937"/>
            <a:ext cx="4115025" cy="3752601"/>
          </a:xfrm>
          <a:prstGeom prst="rect">
            <a:avLst/>
          </a:prstGeom>
        </p:spPr>
      </p:pic>
    </p:spTree>
    <p:extLst>
      <p:ext uri="{BB962C8B-B14F-4D97-AF65-F5344CB8AC3E}">
        <p14:creationId xmlns:p14="http://schemas.microsoft.com/office/powerpoint/2010/main" val="623212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r>
              <a:rPr lang="en-ZA" sz="3600" dirty="0"/>
              <a:t>Marketing begins before planting</a:t>
            </a:r>
          </a:p>
        </p:txBody>
      </p:sp>
      <p:sp>
        <p:nvSpPr>
          <p:cNvPr id="6" name="Content Placeholder 5"/>
          <p:cNvSpPr>
            <a:spLocks noGrp="1"/>
          </p:cNvSpPr>
          <p:nvPr>
            <p:ph sz="half" idx="1"/>
          </p:nvPr>
        </p:nvSpPr>
        <p:spPr>
          <a:xfrm>
            <a:off x="938151" y="1807781"/>
            <a:ext cx="4500748" cy="3913258"/>
          </a:xfrm>
        </p:spPr>
        <p:txBody>
          <a:bodyPr/>
          <a:lstStyle/>
          <a:p>
            <a:pPr marL="0" indent="0">
              <a:lnSpc>
                <a:spcPct val="100000"/>
              </a:lnSpc>
              <a:spcBef>
                <a:spcPts val="0"/>
              </a:spcBef>
              <a:spcAft>
                <a:spcPts val="600"/>
              </a:spcAft>
              <a:buNone/>
            </a:pPr>
            <a:r>
              <a:rPr lang="en-ZA" sz="3200" dirty="0">
                <a:solidFill>
                  <a:srgbClr val="290DB3"/>
                </a:solidFill>
              </a:rPr>
              <a:t>To sell at a profit, </a:t>
            </a:r>
            <a:r>
              <a:rPr lang="en-ZA" sz="3200" b="1" dirty="0">
                <a:solidFill>
                  <a:schemeClr val="accent2">
                    <a:lumMod val="75000"/>
                  </a:schemeClr>
                </a:solidFill>
              </a:rPr>
              <a:t>marketing needs to begin even before planting.</a:t>
            </a:r>
          </a:p>
          <a:p>
            <a:pPr marL="0" indent="0">
              <a:lnSpc>
                <a:spcPct val="100000"/>
              </a:lnSpc>
              <a:spcBef>
                <a:spcPts val="0"/>
              </a:spcBef>
              <a:spcAft>
                <a:spcPts val="600"/>
              </a:spcAft>
              <a:buNone/>
            </a:pPr>
            <a:r>
              <a:rPr lang="en-ZA" sz="3200" dirty="0">
                <a:solidFill>
                  <a:srgbClr val="290DB3"/>
                </a:solidFill>
              </a:rPr>
              <a:t>Farmers need to offer </a:t>
            </a:r>
            <a:r>
              <a:rPr lang="en-ZA" sz="3200" b="1" dirty="0">
                <a:solidFill>
                  <a:srgbClr val="290DB3"/>
                </a:solidFill>
              </a:rPr>
              <a:t>products </a:t>
            </a:r>
            <a:r>
              <a:rPr lang="en-ZA" sz="3200" dirty="0">
                <a:solidFill>
                  <a:srgbClr val="290DB3"/>
                </a:solidFill>
              </a:rPr>
              <a:t>that male and female </a:t>
            </a:r>
            <a:r>
              <a:rPr lang="en-ZA" sz="3200" b="1" dirty="0">
                <a:solidFill>
                  <a:srgbClr val="290DB3"/>
                </a:solidFill>
              </a:rPr>
              <a:t>customers</a:t>
            </a:r>
            <a:r>
              <a:rPr lang="en-ZA" sz="3200" dirty="0">
                <a:solidFill>
                  <a:srgbClr val="290DB3"/>
                </a:solidFill>
              </a:rPr>
              <a:t> want to buy.</a:t>
            </a: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6172" y="1496155"/>
            <a:ext cx="3688324" cy="4536510"/>
          </a:xfrm>
          <a:prstGeom prst="rect">
            <a:avLst/>
          </a:prstGeom>
        </p:spPr>
      </p:pic>
    </p:spTree>
    <p:extLst>
      <p:ext uri="{BB962C8B-B14F-4D97-AF65-F5344CB8AC3E}">
        <p14:creationId xmlns:p14="http://schemas.microsoft.com/office/powerpoint/2010/main" val="510076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3" y="-4670"/>
            <a:ext cx="7652657" cy="1124712"/>
          </a:xfrm>
        </p:spPr>
        <p:txBody>
          <a:bodyPr anchor="ctr"/>
          <a:lstStyle/>
          <a:p>
            <a:r>
              <a:rPr lang="en-ZA" sz="3600" dirty="0"/>
              <a:t>Consumers</a:t>
            </a:r>
          </a:p>
        </p:txBody>
      </p:sp>
      <p:sp>
        <p:nvSpPr>
          <p:cNvPr id="3" name="Content Placeholder 2"/>
          <p:cNvSpPr>
            <a:spLocks noGrp="1"/>
          </p:cNvSpPr>
          <p:nvPr>
            <p:ph sz="half" idx="1"/>
          </p:nvPr>
        </p:nvSpPr>
        <p:spPr>
          <a:xfrm>
            <a:off x="576943" y="1310127"/>
            <a:ext cx="5617027" cy="5470683"/>
          </a:xfrm>
        </p:spPr>
        <p:txBody>
          <a:bodyPr/>
          <a:lstStyle/>
          <a:p>
            <a:pPr>
              <a:lnSpc>
                <a:spcPct val="100000"/>
              </a:lnSpc>
              <a:spcBef>
                <a:spcPts val="0"/>
              </a:spcBef>
            </a:pPr>
            <a:r>
              <a:rPr lang="en-ZA" sz="3200" dirty="0">
                <a:solidFill>
                  <a:srgbClr val="290DB3"/>
                </a:solidFill>
              </a:rPr>
              <a:t>Are </a:t>
            </a:r>
            <a:r>
              <a:rPr lang="en-ZA" sz="3200" b="1" dirty="0">
                <a:solidFill>
                  <a:schemeClr val="accent2">
                    <a:lumMod val="75000"/>
                  </a:schemeClr>
                </a:solidFill>
              </a:rPr>
              <a:t>the people who use the product</a:t>
            </a:r>
          </a:p>
          <a:p>
            <a:pPr>
              <a:lnSpc>
                <a:spcPct val="100000"/>
              </a:lnSpc>
              <a:spcBef>
                <a:spcPts val="0"/>
              </a:spcBef>
            </a:pPr>
            <a:r>
              <a:rPr lang="en-ZA" sz="3200" dirty="0">
                <a:solidFill>
                  <a:srgbClr val="290DB3"/>
                </a:solidFill>
              </a:rPr>
              <a:t>Are at the </a:t>
            </a:r>
            <a:r>
              <a:rPr lang="en-ZA" sz="3200" b="1" dirty="0">
                <a:solidFill>
                  <a:schemeClr val="accent2">
                    <a:lumMod val="75000"/>
                  </a:schemeClr>
                </a:solidFill>
              </a:rPr>
              <a:t>end of the value chain</a:t>
            </a:r>
          </a:p>
          <a:p>
            <a:pPr>
              <a:lnSpc>
                <a:spcPct val="100000"/>
              </a:lnSpc>
              <a:spcBef>
                <a:spcPts val="0"/>
              </a:spcBef>
            </a:pPr>
            <a:r>
              <a:rPr lang="en-ZA" sz="3200" dirty="0">
                <a:solidFill>
                  <a:srgbClr val="290DB3"/>
                </a:solidFill>
              </a:rPr>
              <a:t>Include the </a:t>
            </a:r>
            <a:r>
              <a:rPr lang="en-ZA" sz="3200" b="1" dirty="0">
                <a:solidFill>
                  <a:schemeClr val="accent2">
                    <a:lumMod val="75000"/>
                  </a:schemeClr>
                </a:solidFill>
              </a:rPr>
              <a:t>end-consumers</a:t>
            </a:r>
            <a:r>
              <a:rPr lang="en-ZA" sz="3200" dirty="0">
                <a:solidFill>
                  <a:srgbClr val="290DB3"/>
                </a:solidFill>
              </a:rPr>
              <a:t> who eat or drink the food or wear clothes made of wool or cotton</a:t>
            </a:r>
          </a:p>
          <a:p>
            <a:pPr>
              <a:lnSpc>
                <a:spcPct val="100000"/>
              </a:lnSpc>
              <a:spcBef>
                <a:spcPts val="0"/>
              </a:spcBef>
            </a:pPr>
            <a:r>
              <a:rPr lang="en-ZA" sz="3200" dirty="0">
                <a:solidFill>
                  <a:srgbClr val="290DB3"/>
                </a:solidFill>
              </a:rPr>
              <a:t>Also include </a:t>
            </a:r>
            <a:r>
              <a:rPr lang="en-ZA" sz="3200" b="1" dirty="0">
                <a:solidFill>
                  <a:schemeClr val="accent2">
                    <a:lumMod val="75000"/>
                  </a:schemeClr>
                </a:solidFill>
              </a:rPr>
              <a:t>companies</a:t>
            </a:r>
            <a:r>
              <a:rPr lang="en-ZA" sz="3200" dirty="0">
                <a:solidFill>
                  <a:srgbClr val="290DB3"/>
                </a:solidFill>
              </a:rPr>
              <a:t> that use the product to make something else , e.g. a restaurant that uses peanut oil to fry food</a:t>
            </a:r>
          </a:p>
        </p:txBody>
      </p:sp>
      <p:cxnSp>
        <p:nvCxnSpPr>
          <p:cNvPr id="7" name="Straight Connector 6"/>
          <p:cNvCxnSpPr/>
          <p:nvPr/>
        </p:nvCxnSpPr>
        <p:spPr>
          <a:xfrm flipV="1">
            <a:off x="168275" y="104079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8583" y="1684258"/>
            <a:ext cx="3275913" cy="4722420"/>
          </a:xfrm>
          <a:prstGeom prst="rect">
            <a:avLst/>
          </a:prstGeom>
        </p:spPr>
      </p:pic>
    </p:spTree>
    <p:extLst>
      <p:ext uri="{BB962C8B-B14F-4D97-AF65-F5344CB8AC3E}">
        <p14:creationId xmlns:p14="http://schemas.microsoft.com/office/powerpoint/2010/main" val="41894142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Business services</a:t>
            </a:r>
          </a:p>
        </p:txBody>
      </p:sp>
      <p:sp>
        <p:nvSpPr>
          <p:cNvPr id="5" name="Content Placeholder 4"/>
          <p:cNvSpPr>
            <a:spLocks noGrp="1"/>
          </p:cNvSpPr>
          <p:nvPr>
            <p:ph idx="1"/>
          </p:nvPr>
        </p:nvSpPr>
        <p:spPr>
          <a:xfrm>
            <a:off x="1009402" y="1523804"/>
            <a:ext cx="8164286" cy="4780014"/>
          </a:xfrm>
        </p:spPr>
        <p:txBody>
          <a:bodyPr/>
          <a:lstStyle/>
          <a:p>
            <a:pPr>
              <a:lnSpc>
                <a:spcPct val="100000"/>
              </a:lnSpc>
              <a:spcBef>
                <a:spcPts val="0"/>
              </a:spcBef>
              <a:spcAft>
                <a:spcPts val="600"/>
              </a:spcAft>
            </a:pPr>
            <a:r>
              <a:rPr lang="en-ZA" sz="3200" dirty="0">
                <a:solidFill>
                  <a:srgbClr val="290DB3"/>
                </a:solidFill>
              </a:rPr>
              <a:t>To work, a value chain needs many types of </a:t>
            </a:r>
            <a:r>
              <a:rPr lang="en-ZA" sz="3200" b="1" dirty="0">
                <a:solidFill>
                  <a:schemeClr val="accent2">
                    <a:lumMod val="75000"/>
                  </a:schemeClr>
                </a:solidFill>
              </a:rPr>
              <a:t>business services.</a:t>
            </a:r>
          </a:p>
          <a:p>
            <a:pPr>
              <a:lnSpc>
                <a:spcPct val="100000"/>
              </a:lnSpc>
              <a:spcBef>
                <a:spcPts val="0"/>
              </a:spcBef>
              <a:spcAft>
                <a:spcPts val="600"/>
              </a:spcAft>
            </a:pPr>
            <a:r>
              <a:rPr lang="en-ZA" sz="3200" dirty="0">
                <a:solidFill>
                  <a:srgbClr val="290DB3"/>
                </a:solidFill>
              </a:rPr>
              <a:t>These are people and organizations that </a:t>
            </a:r>
            <a:r>
              <a:rPr lang="en-ZA" sz="3200" b="1" dirty="0">
                <a:solidFill>
                  <a:schemeClr val="accent2">
                    <a:lumMod val="75000"/>
                  </a:schemeClr>
                </a:solidFill>
              </a:rPr>
              <a:t>support the production </a:t>
            </a:r>
            <a:r>
              <a:rPr lang="en-ZA" sz="3200" dirty="0">
                <a:solidFill>
                  <a:schemeClr val="accent2">
                    <a:lumMod val="75000"/>
                  </a:schemeClr>
                </a:solidFill>
              </a:rPr>
              <a:t>and </a:t>
            </a:r>
            <a:r>
              <a:rPr lang="en-ZA" sz="3200" b="1" dirty="0">
                <a:solidFill>
                  <a:schemeClr val="accent2">
                    <a:lumMod val="75000"/>
                  </a:schemeClr>
                </a:solidFill>
              </a:rPr>
              <a:t>marketing of goods, </a:t>
            </a:r>
            <a:r>
              <a:rPr lang="en-ZA" sz="3200" dirty="0">
                <a:solidFill>
                  <a:srgbClr val="290DB3"/>
                </a:solidFill>
              </a:rPr>
              <a:t>but </a:t>
            </a:r>
            <a:r>
              <a:rPr lang="en-ZA" sz="3200" b="1" dirty="0">
                <a:solidFill>
                  <a:schemeClr val="accent2">
                    <a:lumMod val="75000"/>
                  </a:schemeClr>
                </a:solidFill>
              </a:rPr>
              <a:t>do not own the product.</a:t>
            </a:r>
          </a:p>
          <a:p>
            <a:pPr>
              <a:lnSpc>
                <a:spcPct val="100000"/>
              </a:lnSpc>
              <a:spcBef>
                <a:spcPts val="0"/>
              </a:spcBef>
              <a:spcAft>
                <a:spcPts val="600"/>
              </a:spcAft>
            </a:pPr>
            <a:r>
              <a:rPr lang="en-ZA" sz="3200" dirty="0">
                <a:solidFill>
                  <a:srgbClr val="290DB3"/>
                </a:solidFill>
              </a:rPr>
              <a:t>Although </a:t>
            </a:r>
            <a:r>
              <a:rPr lang="en-ZA" sz="3200" b="1" dirty="0">
                <a:solidFill>
                  <a:schemeClr val="accent2">
                    <a:lumMod val="75000"/>
                  </a:schemeClr>
                </a:solidFill>
              </a:rPr>
              <a:t>these services are essential </a:t>
            </a:r>
            <a:r>
              <a:rPr lang="en-ZA" sz="3200" dirty="0">
                <a:solidFill>
                  <a:srgbClr val="290DB3"/>
                </a:solidFill>
              </a:rPr>
              <a:t>for a </a:t>
            </a:r>
            <a:r>
              <a:rPr lang="en-ZA" sz="3200" b="1" dirty="0">
                <a:solidFill>
                  <a:schemeClr val="accent2">
                    <a:lumMod val="75000"/>
                  </a:schemeClr>
                </a:solidFill>
              </a:rPr>
              <a:t>productive value chain,</a:t>
            </a:r>
            <a:r>
              <a:rPr lang="en-ZA" sz="3200" dirty="0">
                <a:solidFill>
                  <a:srgbClr val="290DB3"/>
                </a:solidFill>
              </a:rPr>
              <a:t> farmers often face multiple challenges that prevent them from accessing the services.</a:t>
            </a:r>
          </a:p>
        </p:txBody>
      </p:sp>
      <p:cxnSp>
        <p:nvCxnSpPr>
          <p:cNvPr id="6" name="Straight Connector 5"/>
          <p:cNvCxnSpPr/>
          <p:nvPr/>
        </p:nvCxnSpPr>
        <p:spPr>
          <a:xfrm flipV="1">
            <a:off x="168275" y="106082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97716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Input suppliers</a:t>
            </a:r>
          </a:p>
        </p:txBody>
      </p:sp>
      <p:sp>
        <p:nvSpPr>
          <p:cNvPr id="3" name="Content Placeholder 2"/>
          <p:cNvSpPr>
            <a:spLocks noGrp="1"/>
          </p:cNvSpPr>
          <p:nvPr>
            <p:ph sz="half" idx="1"/>
          </p:nvPr>
        </p:nvSpPr>
        <p:spPr>
          <a:xfrm>
            <a:off x="522514" y="1454170"/>
            <a:ext cx="5094515" cy="5101009"/>
          </a:xfrm>
        </p:spPr>
        <p:txBody>
          <a:bodyPr/>
          <a:lstStyle/>
          <a:p>
            <a:pPr marL="0" indent="0">
              <a:lnSpc>
                <a:spcPct val="100000"/>
              </a:lnSpc>
              <a:spcBef>
                <a:spcPts val="0"/>
              </a:spcBef>
              <a:spcAft>
                <a:spcPts val="600"/>
              </a:spcAft>
              <a:buNone/>
            </a:pPr>
            <a:r>
              <a:rPr lang="en-ZA" sz="3200" dirty="0">
                <a:solidFill>
                  <a:srgbClr val="290DB3"/>
                </a:solidFill>
              </a:rPr>
              <a:t>Input suppliers </a:t>
            </a:r>
            <a:r>
              <a:rPr lang="en-ZA" sz="3200" b="1" dirty="0">
                <a:solidFill>
                  <a:schemeClr val="accent2">
                    <a:lumMod val="75000"/>
                  </a:schemeClr>
                </a:solidFill>
              </a:rPr>
              <a:t>provide the many things needed to grow crops and raise animals: </a:t>
            </a:r>
            <a:r>
              <a:rPr lang="en-ZA" sz="3200" dirty="0">
                <a:solidFill>
                  <a:srgbClr val="290DB3"/>
                </a:solidFill>
              </a:rPr>
              <a:t>seed, agro-chemicals, veterinary medicines, irrigation pumps and pipes, farm tools, equipment etc.</a:t>
            </a:r>
          </a:p>
          <a:p>
            <a:pPr marL="0" indent="0">
              <a:lnSpc>
                <a:spcPct val="100000"/>
              </a:lnSpc>
              <a:spcBef>
                <a:spcPts val="600"/>
              </a:spcBef>
              <a:buNone/>
            </a:pPr>
            <a:r>
              <a:rPr lang="en-ZA" sz="3200" b="1" dirty="0">
                <a:solidFill>
                  <a:srgbClr val="290DB3"/>
                </a:solidFill>
              </a:rPr>
              <a:t>But: </a:t>
            </a:r>
            <a:r>
              <a:rPr lang="en-ZA" sz="3200" dirty="0">
                <a:solidFill>
                  <a:srgbClr val="290DB3"/>
                </a:solidFill>
              </a:rPr>
              <a:t>The inputs that farmers need are often unavailable, expensive, or arrive too late.</a:t>
            </a:r>
          </a:p>
        </p:txBody>
      </p:sp>
      <p:cxnSp>
        <p:nvCxnSpPr>
          <p:cNvPr id="7" name="Straight Connector 6"/>
          <p:cNvCxnSpPr/>
          <p:nvPr/>
        </p:nvCxnSpPr>
        <p:spPr>
          <a:xfrm flipV="1">
            <a:off x="168275" y="100301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867" y="2127724"/>
            <a:ext cx="3934629" cy="3934629"/>
          </a:xfrm>
          <a:prstGeom prst="rect">
            <a:avLst/>
          </a:prstGeom>
        </p:spPr>
      </p:pic>
    </p:spTree>
    <p:extLst>
      <p:ext uri="{BB962C8B-B14F-4D97-AF65-F5344CB8AC3E}">
        <p14:creationId xmlns:p14="http://schemas.microsoft.com/office/powerpoint/2010/main" val="10025128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14" y="-4670"/>
            <a:ext cx="7859486" cy="1124712"/>
          </a:xfrm>
        </p:spPr>
        <p:txBody>
          <a:bodyPr anchor="ctr"/>
          <a:lstStyle/>
          <a:p>
            <a:r>
              <a:rPr lang="en-ZA" sz="3600" dirty="0"/>
              <a:t>Infrastructure</a:t>
            </a:r>
          </a:p>
        </p:txBody>
      </p:sp>
      <p:sp>
        <p:nvSpPr>
          <p:cNvPr id="3" name="Content Placeholder 2"/>
          <p:cNvSpPr>
            <a:spLocks noGrp="1"/>
          </p:cNvSpPr>
          <p:nvPr>
            <p:ph sz="half" idx="1"/>
          </p:nvPr>
        </p:nvSpPr>
        <p:spPr>
          <a:xfrm>
            <a:off x="629392" y="1321078"/>
            <a:ext cx="4667003" cy="5542860"/>
          </a:xfrm>
        </p:spPr>
        <p:txBody>
          <a:bodyPr/>
          <a:lstStyle/>
          <a:p>
            <a:pPr>
              <a:lnSpc>
                <a:spcPct val="100000"/>
              </a:lnSpc>
              <a:spcBef>
                <a:spcPts val="600"/>
              </a:spcBef>
              <a:spcAft>
                <a:spcPts val="600"/>
              </a:spcAft>
            </a:pPr>
            <a:r>
              <a:rPr lang="en-ZA" sz="3200" dirty="0">
                <a:solidFill>
                  <a:srgbClr val="290DB3"/>
                </a:solidFill>
              </a:rPr>
              <a:t>Water supplies for irrigation and processing</a:t>
            </a:r>
          </a:p>
          <a:p>
            <a:pPr>
              <a:lnSpc>
                <a:spcPct val="100000"/>
              </a:lnSpc>
              <a:spcBef>
                <a:spcPts val="600"/>
              </a:spcBef>
              <a:spcAft>
                <a:spcPts val="600"/>
              </a:spcAft>
            </a:pPr>
            <a:r>
              <a:rPr lang="en-ZA" sz="3200" dirty="0">
                <a:solidFill>
                  <a:srgbClr val="290DB3"/>
                </a:solidFill>
              </a:rPr>
              <a:t>Electricity</a:t>
            </a:r>
          </a:p>
          <a:p>
            <a:pPr>
              <a:lnSpc>
                <a:spcPct val="100000"/>
              </a:lnSpc>
              <a:spcBef>
                <a:spcPts val="600"/>
              </a:spcBef>
              <a:spcAft>
                <a:spcPts val="600"/>
              </a:spcAft>
            </a:pPr>
            <a:r>
              <a:rPr lang="en-ZA" sz="3200" dirty="0">
                <a:solidFill>
                  <a:srgbClr val="290DB3"/>
                </a:solidFill>
              </a:rPr>
              <a:t>Fuel supplies</a:t>
            </a:r>
          </a:p>
          <a:p>
            <a:pPr>
              <a:lnSpc>
                <a:spcPct val="100000"/>
              </a:lnSpc>
              <a:spcBef>
                <a:spcPts val="600"/>
              </a:spcBef>
              <a:spcAft>
                <a:spcPts val="600"/>
              </a:spcAft>
            </a:pPr>
            <a:r>
              <a:rPr lang="en-ZA" sz="3200" dirty="0">
                <a:solidFill>
                  <a:srgbClr val="290DB3"/>
                </a:solidFill>
              </a:rPr>
              <a:t>Roads and transport services.</a:t>
            </a:r>
          </a:p>
          <a:p>
            <a:pPr marL="0" indent="0">
              <a:lnSpc>
                <a:spcPct val="100000"/>
              </a:lnSpc>
              <a:spcBef>
                <a:spcPts val="600"/>
              </a:spcBef>
              <a:spcAft>
                <a:spcPts val="600"/>
              </a:spcAft>
              <a:buNone/>
            </a:pPr>
            <a:r>
              <a:rPr lang="en-ZA" sz="3200" b="1" dirty="0">
                <a:solidFill>
                  <a:srgbClr val="290DB3"/>
                </a:solidFill>
              </a:rPr>
              <a:t>But: </a:t>
            </a:r>
            <a:r>
              <a:rPr lang="en-ZA" sz="3200" dirty="0">
                <a:solidFill>
                  <a:srgbClr val="290DB3"/>
                </a:solidFill>
              </a:rPr>
              <a:t>Many villages are without electricity, roads are poor and transport is expensive.</a:t>
            </a:r>
          </a:p>
        </p:txBody>
      </p:sp>
      <p:cxnSp>
        <p:nvCxnSpPr>
          <p:cNvPr id="7" name="Straight Connector 6"/>
          <p:cNvCxnSpPr/>
          <p:nvPr/>
        </p:nvCxnSpPr>
        <p:spPr>
          <a:xfrm flipV="1">
            <a:off x="168275" y="96456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087" y="1978759"/>
            <a:ext cx="4196409" cy="4196409"/>
          </a:xfrm>
          <a:prstGeom prst="rect">
            <a:avLst/>
          </a:prstGeom>
        </p:spPr>
      </p:pic>
    </p:spTree>
    <p:extLst>
      <p:ext uri="{BB962C8B-B14F-4D97-AF65-F5344CB8AC3E}">
        <p14:creationId xmlns:p14="http://schemas.microsoft.com/office/powerpoint/2010/main" val="23748163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4670"/>
            <a:ext cx="7924799" cy="1124712"/>
          </a:xfrm>
        </p:spPr>
        <p:txBody>
          <a:bodyPr anchor="ctr"/>
          <a:lstStyle/>
          <a:p>
            <a:r>
              <a:rPr lang="en-ZA" sz="3600" dirty="0"/>
              <a:t>Communications</a:t>
            </a:r>
          </a:p>
        </p:txBody>
      </p:sp>
      <p:sp>
        <p:nvSpPr>
          <p:cNvPr id="3" name="Content Placeholder 2"/>
          <p:cNvSpPr>
            <a:spLocks noGrp="1"/>
          </p:cNvSpPr>
          <p:nvPr>
            <p:ph sz="half" idx="1"/>
          </p:nvPr>
        </p:nvSpPr>
        <p:spPr>
          <a:xfrm>
            <a:off x="304801" y="1120042"/>
            <a:ext cx="5609111" cy="5945776"/>
          </a:xfrm>
        </p:spPr>
        <p:txBody>
          <a:bodyPr/>
          <a:lstStyle/>
          <a:p>
            <a:pPr marL="0" indent="0">
              <a:lnSpc>
                <a:spcPct val="100000"/>
              </a:lnSpc>
              <a:spcBef>
                <a:spcPts val="0"/>
              </a:spcBef>
              <a:buNone/>
            </a:pPr>
            <a:r>
              <a:rPr lang="en-ZA" sz="3200" b="1" dirty="0">
                <a:solidFill>
                  <a:srgbClr val="290DB3"/>
                </a:solidFill>
              </a:rPr>
              <a:t>Smooth information flows </a:t>
            </a:r>
            <a:r>
              <a:rPr lang="en-ZA" sz="3200" dirty="0">
                <a:solidFill>
                  <a:srgbClr val="290DB3"/>
                </a:solidFill>
              </a:rPr>
              <a:t>are vital for the functioning of a value chain.</a:t>
            </a:r>
          </a:p>
          <a:p>
            <a:pPr marL="0" indent="0">
              <a:lnSpc>
                <a:spcPct val="100000"/>
              </a:lnSpc>
              <a:spcBef>
                <a:spcPts val="0"/>
              </a:spcBef>
              <a:buNone/>
            </a:pPr>
            <a:r>
              <a:rPr lang="en-ZA" sz="3200" b="1" dirty="0">
                <a:solidFill>
                  <a:srgbClr val="898F0C"/>
                </a:solidFill>
              </a:rPr>
              <a:t>Communication methods may include:</a:t>
            </a:r>
          </a:p>
          <a:p>
            <a:pPr>
              <a:lnSpc>
                <a:spcPct val="100000"/>
              </a:lnSpc>
              <a:spcBef>
                <a:spcPts val="0"/>
              </a:spcBef>
            </a:pPr>
            <a:r>
              <a:rPr lang="en-ZA" sz="3200" dirty="0">
                <a:solidFill>
                  <a:srgbClr val="290DB3"/>
                </a:solidFill>
              </a:rPr>
              <a:t>Word of mouth</a:t>
            </a:r>
          </a:p>
          <a:p>
            <a:pPr>
              <a:lnSpc>
                <a:spcPct val="100000"/>
              </a:lnSpc>
              <a:spcBef>
                <a:spcPts val="0"/>
              </a:spcBef>
            </a:pPr>
            <a:r>
              <a:rPr lang="en-ZA" sz="3200" dirty="0">
                <a:solidFill>
                  <a:srgbClr val="290DB3"/>
                </a:solidFill>
              </a:rPr>
              <a:t>Telephones and mobile phones</a:t>
            </a:r>
          </a:p>
          <a:p>
            <a:pPr>
              <a:lnSpc>
                <a:spcPct val="100000"/>
              </a:lnSpc>
              <a:spcBef>
                <a:spcPts val="0"/>
              </a:spcBef>
            </a:pPr>
            <a:r>
              <a:rPr lang="en-ZA" sz="3200" dirty="0">
                <a:solidFill>
                  <a:srgbClr val="290DB3"/>
                </a:solidFill>
              </a:rPr>
              <a:t>The Internet and e-mail</a:t>
            </a:r>
          </a:p>
          <a:p>
            <a:pPr>
              <a:lnSpc>
                <a:spcPct val="100000"/>
              </a:lnSpc>
              <a:spcBef>
                <a:spcPts val="0"/>
              </a:spcBef>
            </a:pPr>
            <a:r>
              <a:rPr lang="en-ZA" sz="3200" dirty="0">
                <a:solidFill>
                  <a:srgbClr val="290DB3"/>
                </a:solidFill>
              </a:rPr>
              <a:t>Postal service</a:t>
            </a:r>
          </a:p>
          <a:p>
            <a:pPr marL="0" indent="0">
              <a:lnSpc>
                <a:spcPct val="100000"/>
              </a:lnSpc>
              <a:spcBef>
                <a:spcPts val="0"/>
              </a:spcBef>
              <a:buNone/>
            </a:pPr>
            <a:r>
              <a:rPr lang="en-ZA" sz="3200" b="1" dirty="0">
                <a:solidFill>
                  <a:srgbClr val="290DB3"/>
                </a:solidFill>
              </a:rPr>
              <a:t>But: </a:t>
            </a:r>
            <a:r>
              <a:rPr lang="en-ZA" sz="3200" dirty="0">
                <a:solidFill>
                  <a:srgbClr val="290DB3"/>
                </a:solidFill>
              </a:rPr>
              <a:t>Many places lack phone coverage, and the internet needs electricity and computer skills.</a:t>
            </a:r>
          </a:p>
        </p:txBody>
      </p:sp>
      <p:cxnSp>
        <p:nvCxnSpPr>
          <p:cNvPr id="7" name="Straight Connector 6"/>
          <p:cNvCxnSpPr/>
          <p:nvPr/>
        </p:nvCxnSpPr>
        <p:spPr>
          <a:xfrm flipV="1">
            <a:off x="304801" y="98727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912" y="2172601"/>
            <a:ext cx="3910085" cy="3840657"/>
          </a:xfrm>
          <a:prstGeom prst="rect">
            <a:avLst/>
          </a:prstGeom>
        </p:spPr>
      </p:pic>
    </p:spTree>
    <p:extLst>
      <p:ext uri="{BB962C8B-B14F-4D97-AF65-F5344CB8AC3E}">
        <p14:creationId xmlns:p14="http://schemas.microsoft.com/office/powerpoint/2010/main" val="14895387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86" y="-4670"/>
            <a:ext cx="7761514" cy="1124712"/>
          </a:xfrm>
        </p:spPr>
        <p:txBody>
          <a:bodyPr anchor="ctr"/>
          <a:lstStyle/>
          <a:p>
            <a:r>
              <a:rPr lang="en-ZA" sz="3600" dirty="0"/>
              <a:t>Training and advisory services</a:t>
            </a:r>
          </a:p>
        </p:txBody>
      </p:sp>
      <p:sp>
        <p:nvSpPr>
          <p:cNvPr id="3" name="Content Placeholder 2"/>
          <p:cNvSpPr>
            <a:spLocks noGrp="1"/>
          </p:cNvSpPr>
          <p:nvPr>
            <p:ph sz="half" idx="1"/>
          </p:nvPr>
        </p:nvSpPr>
        <p:spPr>
          <a:xfrm>
            <a:off x="468087" y="1476302"/>
            <a:ext cx="5089566" cy="5447011"/>
          </a:xfrm>
        </p:spPr>
        <p:txBody>
          <a:bodyPr/>
          <a:lstStyle/>
          <a:p>
            <a:pPr marL="0" indent="0">
              <a:lnSpc>
                <a:spcPct val="100000"/>
              </a:lnSpc>
              <a:spcBef>
                <a:spcPts val="0"/>
              </a:spcBef>
              <a:spcAft>
                <a:spcPts val="600"/>
              </a:spcAft>
              <a:buNone/>
            </a:pPr>
            <a:r>
              <a:rPr lang="en-ZA" sz="3200" dirty="0">
                <a:solidFill>
                  <a:srgbClr val="290DB3"/>
                </a:solidFill>
              </a:rPr>
              <a:t>Farmers and other </a:t>
            </a:r>
            <a:r>
              <a:rPr lang="en-ZA" sz="3200" b="1" dirty="0">
                <a:solidFill>
                  <a:schemeClr val="accent2">
                    <a:lumMod val="75000"/>
                  </a:schemeClr>
                </a:solidFill>
              </a:rPr>
              <a:t>actors in the chain need specialized information</a:t>
            </a:r>
            <a:r>
              <a:rPr lang="en-ZA" sz="3200" b="1" dirty="0">
                <a:solidFill>
                  <a:srgbClr val="290DB3"/>
                </a:solidFill>
              </a:rPr>
              <a:t> </a:t>
            </a:r>
            <a:r>
              <a:rPr lang="en-ZA" sz="3200" dirty="0">
                <a:solidFill>
                  <a:srgbClr val="290DB3"/>
                </a:solidFill>
              </a:rPr>
              <a:t>and </a:t>
            </a:r>
            <a:r>
              <a:rPr lang="en-ZA" sz="3200" b="1" dirty="0">
                <a:solidFill>
                  <a:schemeClr val="accent2">
                    <a:lumMod val="75000"/>
                  </a:schemeClr>
                </a:solidFill>
              </a:rPr>
              <a:t>advice about:</a:t>
            </a:r>
          </a:p>
          <a:p>
            <a:pPr>
              <a:lnSpc>
                <a:spcPct val="100000"/>
              </a:lnSpc>
              <a:spcBef>
                <a:spcPts val="0"/>
              </a:spcBef>
            </a:pPr>
            <a:r>
              <a:rPr lang="en-ZA" sz="3200" dirty="0">
                <a:solidFill>
                  <a:srgbClr val="290DB3"/>
                </a:solidFill>
              </a:rPr>
              <a:t>Production</a:t>
            </a:r>
          </a:p>
          <a:p>
            <a:pPr>
              <a:lnSpc>
                <a:spcPct val="100000"/>
              </a:lnSpc>
              <a:spcBef>
                <a:spcPts val="0"/>
              </a:spcBef>
            </a:pPr>
            <a:r>
              <a:rPr lang="en-ZA" sz="3200" dirty="0">
                <a:solidFill>
                  <a:srgbClr val="290DB3"/>
                </a:solidFill>
              </a:rPr>
              <a:t>Post-harvest activities</a:t>
            </a:r>
          </a:p>
          <a:p>
            <a:pPr>
              <a:lnSpc>
                <a:spcPct val="100000"/>
              </a:lnSpc>
              <a:spcBef>
                <a:spcPts val="0"/>
              </a:spcBef>
            </a:pPr>
            <a:r>
              <a:rPr lang="en-ZA" sz="3200" dirty="0">
                <a:solidFill>
                  <a:srgbClr val="290DB3"/>
                </a:solidFill>
              </a:rPr>
              <a:t>Processing</a:t>
            </a:r>
          </a:p>
          <a:p>
            <a:pPr>
              <a:lnSpc>
                <a:spcPct val="100000"/>
              </a:lnSpc>
              <a:spcBef>
                <a:spcPts val="0"/>
              </a:spcBef>
            </a:pPr>
            <a:r>
              <a:rPr lang="en-ZA" sz="3200" dirty="0">
                <a:solidFill>
                  <a:srgbClr val="290DB3"/>
                </a:solidFill>
              </a:rPr>
              <a:t>Marketing</a:t>
            </a:r>
          </a:p>
          <a:p>
            <a:pPr>
              <a:lnSpc>
                <a:spcPct val="100000"/>
              </a:lnSpc>
              <a:spcBef>
                <a:spcPts val="0"/>
              </a:spcBef>
            </a:pPr>
            <a:r>
              <a:rPr lang="en-ZA" sz="3200" dirty="0">
                <a:solidFill>
                  <a:srgbClr val="290DB3"/>
                </a:solidFill>
              </a:rPr>
              <a:t>Management</a:t>
            </a:r>
          </a:p>
          <a:p>
            <a:pPr>
              <a:lnSpc>
                <a:spcPct val="100000"/>
              </a:lnSpc>
              <a:spcBef>
                <a:spcPts val="0"/>
              </a:spcBef>
            </a:pPr>
            <a:r>
              <a:rPr lang="en-ZA" sz="3200" dirty="0">
                <a:solidFill>
                  <a:srgbClr val="290DB3"/>
                </a:solidFill>
              </a:rPr>
              <a:t>Finance</a:t>
            </a:r>
          </a:p>
          <a:p>
            <a:pPr>
              <a:lnSpc>
                <a:spcPct val="100000"/>
              </a:lnSpc>
              <a:spcBef>
                <a:spcPts val="0"/>
              </a:spcBef>
            </a:pPr>
            <a:r>
              <a:rPr lang="en-ZA" sz="3200" dirty="0">
                <a:solidFill>
                  <a:srgbClr val="290DB3"/>
                </a:solidFill>
              </a:rPr>
              <a:t>Business strategy</a:t>
            </a:r>
          </a:p>
        </p:txBody>
      </p:sp>
      <p:cxnSp>
        <p:nvCxnSpPr>
          <p:cNvPr id="7" name="Straight Connector 6"/>
          <p:cNvCxnSpPr/>
          <p:nvPr/>
        </p:nvCxnSpPr>
        <p:spPr>
          <a:xfrm flipV="1">
            <a:off x="168275" y="106965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517" y="2495381"/>
            <a:ext cx="4153099" cy="4153099"/>
          </a:xfrm>
          <a:prstGeom prst="rect">
            <a:avLst/>
          </a:prstGeom>
        </p:spPr>
      </p:pic>
    </p:spTree>
    <p:extLst>
      <p:ext uri="{BB962C8B-B14F-4D97-AF65-F5344CB8AC3E}">
        <p14:creationId xmlns:p14="http://schemas.microsoft.com/office/powerpoint/2010/main" val="28734302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432" y="-4670"/>
            <a:ext cx="7699168" cy="1124712"/>
          </a:xfrm>
        </p:spPr>
        <p:txBody>
          <a:bodyPr anchor="ctr"/>
          <a:lstStyle/>
          <a:p>
            <a:r>
              <a:rPr lang="en-ZA" sz="3600" dirty="0"/>
              <a:t>Training and advisory service  providers</a:t>
            </a:r>
          </a:p>
        </p:txBody>
      </p:sp>
      <p:sp>
        <p:nvSpPr>
          <p:cNvPr id="3" name="Content Placeholder 2"/>
          <p:cNvSpPr>
            <a:spLocks noGrp="1"/>
          </p:cNvSpPr>
          <p:nvPr>
            <p:ph sz="half" idx="1"/>
          </p:nvPr>
        </p:nvSpPr>
        <p:spPr>
          <a:xfrm>
            <a:off x="530432" y="1349829"/>
            <a:ext cx="4754088" cy="5490358"/>
          </a:xfrm>
        </p:spPr>
        <p:txBody>
          <a:bodyPr/>
          <a:lstStyle/>
          <a:p>
            <a:pPr marL="0" indent="0">
              <a:lnSpc>
                <a:spcPct val="100000"/>
              </a:lnSpc>
              <a:spcBef>
                <a:spcPts val="0"/>
              </a:spcBef>
              <a:spcAft>
                <a:spcPts val="600"/>
              </a:spcAft>
              <a:buNone/>
            </a:pPr>
            <a:r>
              <a:rPr lang="en-ZA" sz="3200" b="1" dirty="0">
                <a:solidFill>
                  <a:srgbClr val="898F0C"/>
                </a:solidFill>
              </a:rPr>
              <a:t>The main sources of advisory services are:</a:t>
            </a:r>
          </a:p>
          <a:p>
            <a:pPr>
              <a:lnSpc>
                <a:spcPct val="100000"/>
              </a:lnSpc>
              <a:spcBef>
                <a:spcPts val="0"/>
              </a:spcBef>
            </a:pPr>
            <a:r>
              <a:rPr lang="en-ZA" sz="3200" dirty="0">
                <a:solidFill>
                  <a:srgbClr val="290DB3"/>
                </a:solidFill>
              </a:rPr>
              <a:t>Agricultural extension officers</a:t>
            </a:r>
          </a:p>
          <a:p>
            <a:pPr>
              <a:lnSpc>
                <a:spcPct val="100000"/>
              </a:lnSpc>
              <a:spcBef>
                <a:spcPts val="0"/>
              </a:spcBef>
            </a:pPr>
            <a:r>
              <a:rPr lang="en-ZA" sz="3200" dirty="0">
                <a:solidFill>
                  <a:srgbClr val="290DB3"/>
                </a:solidFill>
              </a:rPr>
              <a:t>NGO field agents</a:t>
            </a:r>
          </a:p>
          <a:p>
            <a:pPr>
              <a:lnSpc>
                <a:spcPct val="100000"/>
              </a:lnSpc>
              <a:spcBef>
                <a:spcPts val="0"/>
              </a:spcBef>
            </a:pPr>
            <a:r>
              <a:rPr lang="en-ZA" sz="3200" dirty="0">
                <a:solidFill>
                  <a:srgbClr val="290DB3"/>
                </a:solidFill>
              </a:rPr>
              <a:t>Consultancy firms</a:t>
            </a:r>
          </a:p>
          <a:p>
            <a:pPr marL="0" indent="0" algn="just">
              <a:lnSpc>
                <a:spcPct val="100000"/>
              </a:lnSpc>
              <a:spcBef>
                <a:spcPts val="600"/>
              </a:spcBef>
              <a:buNone/>
            </a:pPr>
            <a:r>
              <a:rPr lang="en-ZA" sz="3200" b="1" dirty="0">
                <a:solidFill>
                  <a:srgbClr val="290DB3"/>
                </a:solidFill>
              </a:rPr>
              <a:t>But: </a:t>
            </a:r>
            <a:r>
              <a:rPr lang="en-ZA" sz="3200" dirty="0">
                <a:solidFill>
                  <a:srgbClr val="290DB3"/>
                </a:solidFill>
              </a:rPr>
              <a:t>Declining government support means that many extension agents are unable to assist farmers in remote areas.</a:t>
            </a:r>
          </a:p>
          <a:p>
            <a:endParaRPr lang="en-ZA"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81197" y="1579563"/>
            <a:ext cx="3635690" cy="3732666"/>
          </a:xfrm>
        </p:spPr>
      </p:pic>
      <p:cxnSp>
        <p:nvCxnSpPr>
          <p:cNvPr id="6" name="Straight Connector 5"/>
          <p:cNvCxnSpPr/>
          <p:nvPr/>
        </p:nvCxnSpPr>
        <p:spPr>
          <a:xfrm flipV="1">
            <a:off x="168275" y="102522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88646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ZA" sz="3600" dirty="0"/>
              <a:t>Market information: Price</a:t>
            </a:r>
          </a:p>
        </p:txBody>
      </p:sp>
      <p:sp>
        <p:nvSpPr>
          <p:cNvPr id="3" name="Content Placeholder 2"/>
          <p:cNvSpPr>
            <a:spLocks noGrp="1"/>
          </p:cNvSpPr>
          <p:nvPr>
            <p:ph idx="1"/>
          </p:nvPr>
        </p:nvSpPr>
        <p:spPr>
          <a:xfrm>
            <a:off x="914400" y="1587677"/>
            <a:ext cx="8218714" cy="5178883"/>
          </a:xfrm>
        </p:spPr>
        <p:txBody>
          <a:bodyPr/>
          <a:lstStyle/>
          <a:p>
            <a:pPr marL="0" indent="0">
              <a:lnSpc>
                <a:spcPct val="100000"/>
              </a:lnSpc>
              <a:spcBef>
                <a:spcPts val="0"/>
              </a:spcBef>
              <a:spcAft>
                <a:spcPts val="600"/>
              </a:spcAft>
              <a:buNone/>
            </a:pPr>
            <a:r>
              <a:rPr lang="en-ZA" sz="3200" b="1" dirty="0">
                <a:solidFill>
                  <a:srgbClr val="898F0C"/>
                </a:solidFill>
              </a:rPr>
              <a:t>Farmers need the following types of information on prices:</a:t>
            </a:r>
          </a:p>
          <a:p>
            <a:pPr>
              <a:lnSpc>
                <a:spcPct val="100000"/>
              </a:lnSpc>
              <a:spcBef>
                <a:spcPts val="0"/>
              </a:spcBef>
              <a:spcAft>
                <a:spcPts val="600"/>
              </a:spcAft>
            </a:pPr>
            <a:r>
              <a:rPr lang="en-ZA" sz="3200" b="1" dirty="0">
                <a:solidFill>
                  <a:srgbClr val="290DB3"/>
                </a:solidFill>
              </a:rPr>
              <a:t>Spot price: </a:t>
            </a:r>
            <a:r>
              <a:rPr lang="en-ZA" sz="3200" dirty="0">
                <a:solidFill>
                  <a:srgbClr val="290DB3"/>
                </a:solidFill>
              </a:rPr>
              <a:t>A product price at a certain place at a specific time</a:t>
            </a:r>
          </a:p>
          <a:p>
            <a:pPr>
              <a:lnSpc>
                <a:spcPct val="100000"/>
              </a:lnSpc>
              <a:spcBef>
                <a:spcPts val="0"/>
              </a:spcBef>
              <a:spcAft>
                <a:spcPts val="600"/>
              </a:spcAft>
            </a:pPr>
            <a:r>
              <a:rPr lang="en-ZA" sz="3200" b="1" dirty="0">
                <a:solidFill>
                  <a:srgbClr val="290DB3"/>
                </a:solidFill>
              </a:rPr>
              <a:t>Price trends: </a:t>
            </a:r>
            <a:r>
              <a:rPr lang="en-ZA" sz="3200" dirty="0">
                <a:solidFill>
                  <a:srgbClr val="290DB3"/>
                </a:solidFill>
              </a:rPr>
              <a:t>How the price varies from place-to-place and from season-to-season</a:t>
            </a:r>
          </a:p>
          <a:p>
            <a:pPr>
              <a:lnSpc>
                <a:spcPct val="100000"/>
              </a:lnSpc>
              <a:spcBef>
                <a:spcPts val="0"/>
              </a:spcBef>
              <a:spcAft>
                <a:spcPts val="600"/>
              </a:spcAft>
            </a:pPr>
            <a:r>
              <a:rPr lang="en-ZA" sz="3200" b="1" dirty="0">
                <a:solidFill>
                  <a:srgbClr val="290DB3"/>
                </a:solidFill>
              </a:rPr>
              <a:t>Price premiums: </a:t>
            </a:r>
            <a:r>
              <a:rPr lang="en-ZA" sz="3200" dirty="0">
                <a:solidFill>
                  <a:srgbClr val="290DB3"/>
                </a:solidFill>
              </a:rPr>
              <a:t>The prices offered for specific grades or standards of produce or for larger or smaller amounts of the product</a:t>
            </a:r>
          </a:p>
          <a:p>
            <a:pPr marL="0" indent="0">
              <a:lnSpc>
                <a:spcPct val="100000"/>
              </a:lnSpc>
              <a:spcBef>
                <a:spcPts val="0"/>
              </a:spcBef>
              <a:buNone/>
            </a:pPr>
            <a:endParaRPr lang="en-ZA" dirty="0"/>
          </a:p>
        </p:txBody>
      </p:sp>
      <p:cxnSp>
        <p:nvCxnSpPr>
          <p:cNvPr id="5" name="Straight Connector 4"/>
          <p:cNvCxnSpPr/>
          <p:nvPr/>
        </p:nvCxnSpPr>
        <p:spPr>
          <a:xfrm flipV="1">
            <a:off x="168275" y="130888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88617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768" y="-4670"/>
            <a:ext cx="8814460" cy="1124712"/>
          </a:xfrm>
        </p:spPr>
        <p:txBody>
          <a:bodyPr anchor="ctr"/>
          <a:lstStyle/>
          <a:p>
            <a:r>
              <a:rPr lang="en-ZA" sz="3600" dirty="0"/>
              <a:t>Market information: Other types of information</a:t>
            </a:r>
          </a:p>
        </p:txBody>
      </p:sp>
      <p:sp>
        <p:nvSpPr>
          <p:cNvPr id="7" name="Content Placeholder 6"/>
          <p:cNvSpPr>
            <a:spLocks noGrp="1"/>
          </p:cNvSpPr>
          <p:nvPr>
            <p:ph idx="1"/>
          </p:nvPr>
        </p:nvSpPr>
        <p:spPr>
          <a:xfrm>
            <a:off x="688768" y="1402278"/>
            <a:ext cx="8443357" cy="5442857"/>
          </a:xfrm>
        </p:spPr>
        <p:txBody>
          <a:bodyPr/>
          <a:lstStyle/>
          <a:p>
            <a:pPr marL="0" indent="0">
              <a:lnSpc>
                <a:spcPct val="100000"/>
              </a:lnSpc>
              <a:spcBef>
                <a:spcPts val="0"/>
              </a:spcBef>
              <a:spcAft>
                <a:spcPts val="600"/>
              </a:spcAft>
              <a:buNone/>
            </a:pPr>
            <a:r>
              <a:rPr lang="en-ZA" sz="3200" b="1" dirty="0">
                <a:solidFill>
                  <a:srgbClr val="898F0C"/>
                </a:solidFill>
              </a:rPr>
              <a:t>Farmers also need the following types of market information:</a:t>
            </a:r>
          </a:p>
          <a:p>
            <a:pPr>
              <a:lnSpc>
                <a:spcPct val="100000"/>
              </a:lnSpc>
              <a:spcBef>
                <a:spcPts val="0"/>
              </a:spcBef>
              <a:spcAft>
                <a:spcPts val="600"/>
              </a:spcAft>
            </a:pPr>
            <a:r>
              <a:rPr lang="en-ZA" sz="3200" b="1" dirty="0">
                <a:solidFill>
                  <a:srgbClr val="290DB3"/>
                </a:solidFill>
              </a:rPr>
              <a:t>Links with potential buyers</a:t>
            </a:r>
          </a:p>
          <a:p>
            <a:pPr>
              <a:lnSpc>
                <a:spcPct val="100000"/>
              </a:lnSpc>
              <a:spcBef>
                <a:spcPts val="0"/>
              </a:spcBef>
              <a:spcAft>
                <a:spcPts val="600"/>
              </a:spcAft>
            </a:pPr>
            <a:r>
              <a:rPr lang="en-ZA" sz="3200" dirty="0">
                <a:solidFill>
                  <a:srgbClr val="290DB3"/>
                </a:solidFill>
              </a:rPr>
              <a:t>Information on </a:t>
            </a:r>
            <a:r>
              <a:rPr lang="en-ZA" sz="3200" b="1" dirty="0">
                <a:solidFill>
                  <a:srgbClr val="290DB3"/>
                </a:solidFill>
              </a:rPr>
              <a:t>product quality and quantity </a:t>
            </a:r>
            <a:r>
              <a:rPr lang="en-ZA" sz="3200" dirty="0">
                <a:solidFill>
                  <a:srgbClr val="290DB3"/>
                </a:solidFill>
              </a:rPr>
              <a:t>required and </a:t>
            </a:r>
            <a:r>
              <a:rPr lang="en-ZA" sz="3200" b="1" dirty="0">
                <a:solidFill>
                  <a:srgbClr val="290DB3"/>
                </a:solidFill>
              </a:rPr>
              <a:t>frequency of delivery</a:t>
            </a:r>
          </a:p>
          <a:p>
            <a:pPr>
              <a:lnSpc>
                <a:spcPct val="100000"/>
              </a:lnSpc>
              <a:spcBef>
                <a:spcPts val="0"/>
              </a:spcBef>
              <a:spcAft>
                <a:spcPts val="600"/>
              </a:spcAft>
            </a:pPr>
            <a:r>
              <a:rPr lang="en-ZA" sz="3200" b="1" dirty="0">
                <a:solidFill>
                  <a:srgbClr val="290DB3"/>
                </a:solidFill>
              </a:rPr>
              <a:t>Payment conditions:</a:t>
            </a:r>
            <a:endParaRPr lang="en-ZA" sz="3200" dirty="0">
              <a:solidFill>
                <a:srgbClr val="290DB3"/>
              </a:solidFill>
            </a:endParaRPr>
          </a:p>
          <a:p>
            <a:pPr lvl="1">
              <a:lnSpc>
                <a:spcPct val="100000"/>
              </a:lnSpc>
              <a:spcBef>
                <a:spcPts val="0"/>
              </a:spcBef>
              <a:spcAft>
                <a:spcPts val="600"/>
              </a:spcAft>
              <a:buFont typeface="Courier New" panose="02070309020205020404" pitchFamily="49" charset="0"/>
              <a:buChar char="o"/>
            </a:pPr>
            <a:r>
              <a:rPr lang="en-ZA" sz="3200" dirty="0">
                <a:solidFill>
                  <a:srgbClr val="290DB3"/>
                </a:solidFill>
              </a:rPr>
              <a:t>How is the payment made: in cash, by check, or by bank transfer?</a:t>
            </a:r>
          </a:p>
          <a:p>
            <a:pPr lvl="1">
              <a:lnSpc>
                <a:spcPct val="100000"/>
              </a:lnSpc>
              <a:spcBef>
                <a:spcPts val="0"/>
              </a:spcBef>
              <a:spcAft>
                <a:spcPts val="600"/>
              </a:spcAft>
              <a:buFont typeface="Courier New" panose="02070309020205020404" pitchFamily="49" charset="0"/>
              <a:buChar char="o"/>
            </a:pPr>
            <a:r>
              <a:rPr lang="en-ZA" sz="3200" dirty="0">
                <a:solidFill>
                  <a:srgbClr val="290DB3"/>
                </a:solidFill>
              </a:rPr>
              <a:t>When is the payment made: on delivery, at the end of the month, after 30 days after 90 days?</a:t>
            </a:r>
          </a:p>
        </p:txBody>
      </p:sp>
      <p:cxnSp>
        <p:nvCxnSpPr>
          <p:cNvPr id="5" name="Straight Connector 4"/>
          <p:cNvCxnSpPr/>
          <p:nvPr/>
        </p:nvCxnSpPr>
        <p:spPr>
          <a:xfrm flipV="1">
            <a:off x="224979" y="96431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95973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026" y="-4670"/>
            <a:ext cx="7279574" cy="1124712"/>
          </a:xfrm>
        </p:spPr>
        <p:txBody>
          <a:bodyPr anchor="ctr"/>
          <a:lstStyle/>
          <a:p>
            <a:r>
              <a:rPr lang="en-ZA" sz="3600" dirty="0"/>
              <a:t>Sources of market information</a:t>
            </a:r>
          </a:p>
        </p:txBody>
      </p:sp>
      <p:sp>
        <p:nvSpPr>
          <p:cNvPr id="5" name="Content Placeholder 4"/>
          <p:cNvSpPr>
            <a:spLocks noGrp="1"/>
          </p:cNvSpPr>
          <p:nvPr>
            <p:ph idx="1"/>
          </p:nvPr>
        </p:nvSpPr>
        <p:spPr>
          <a:xfrm>
            <a:off x="950026" y="1345674"/>
            <a:ext cx="8291945" cy="5106586"/>
          </a:xfrm>
        </p:spPr>
        <p:txBody>
          <a:bodyPr/>
          <a:lstStyle/>
          <a:p>
            <a:pPr marL="0" indent="0">
              <a:lnSpc>
                <a:spcPct val="100000"/>
              </a:lnSpc>
              <a:spcBef>
                <a:spcPts val="0"/>
              </a:spcBef>
              <a:spcAft>
                <a:spcPts val="1200"/>
              </a:spcAft>
              <a:buNone/>
            </a:pPr>
            <a:r>
              <a:rPr lang="en-ZA" sz="3200" b="1" dirty="0">
                <a:solidFill>
                  <a:srgbClr val="898F0C"/>
                </a:solidFill>
              </a:rPr>
              <a:t>Farmers can get market information in the following ways:</a:t>
            </a:r>
          </a:p>
          <a:p>
            <a:pPr>
              <a:lnSpc>
                <a:spcPct val="100000"/>
              </a:lnSpc>
              <a:spcBef>
                <a:spcPts val="0"/>
              </a:spcBef>
              <a:spcAft>
                <a:spcPts val="600"/>
              </a:spcAft>
            </a:pPr>
            <a:r>
              <a:rPr lang="en-ZA" sz="3200" dirty="0">
                <a:solidFill>
                  <a:srgbClr val="290DB3"/>
                </a:solidFill>
              </a:rPr>
              <a:t>Government market information services</a:t>
            </a:r>
          </a:p>
          <a:p>
            <a:pPr>
              <a:lnSpc>
                <a:spcPct val="100000"/>
              </a:lnSpc>
              <a:spcBef>
                <a:spcPts val="0"/>
              </a:spcBef>
              <a:spcAft>
                <a:spcPts val="600"/>
              </a:spcAft>
            </a:pPr>
            <a:r>
              <a:rPr lang="en-ZA" sz="3200" dirty="0">
                <a:solidFill>
                  <a:srgbClr val="290DB3"/>
                </a:solidFill>
              </a:rPr>
              <a:t>Subscription to private information services on the Internet or via mobile phone</a:t>
            </a:r>
          </a:p>
          <a:p>
            <a:pPr>
              <a:lnSpc>
                <a:spcPct val="100000"/>
              </a:lnSpc>
              <a:spcBef>
                <a:spcPts val="0"/>
              </a:spcBef>
              <a:spcAft>
                <a:spcPts val="600"/>
              </a:spcAft>
            </a:pPr>
            <a:r>
              <a:rPr lang="en-ZA" sz="3200" dirty="0">
                <a:solidFill>
                  <a:srgbClr val="290DB3"/>
                </a:solidFill>
              </a:rPr>
              <a:t>Market visits</a:t>
            </a:r>
          </a:p>
          <a:p>
            <a:pPr>
              <a:lnSpc>
                <a:spcPct val="100000"/>
              </a:lnSpc>
              <a:spcBef>
                <a:spcPts val="0"/>
              </a:spcBef>
              <a:spcAft>
                <a:spcPts val="600"/>
              </a:spcAft>
            </a:pPr>
            <a:r>
              <a:rPr lang="en-ZA" sz="3200" dirty="0">
                <a:solidFill>
                  <a:srgbClr val="290DB3"/>
                </a:solidFill>
              </a:rPr>
              <a:t>Visits to potential buyers</a:t>
            </a:r>
          </a:p>
          <a:p>
            <a:pPr>
              <a:lnSpc>
                <a:spcPct val="100000"/>
              </a:lnSpc>
              <a:spcBef>
                <a:spcPts val="0"/>
              </a:spcBef>
              <a:spcAft>
                <a:spcPts val="600"/>
              </a:spcAft>
            </a:pPr>
            <a:r>
              <a:rPr lang="en-ZA" sz="3200" dirty="0">
                <a:solidFill>
                  <a:srgbClr val="290DB3"/>
                </a:solidFill>
              </a:rPr>
              <a:t>Phone calls to traders in different markets</a:t>
            </a:r>
          </a:p>
          <a:p>
            <a:pPr>
              <a:lnSpc>
                <a:spcPct val="100000"/>
              </a:lnSpc>
              <a:spcBef>
                <a:spcPts val="0"/>
              </a:spcBef>
              <a:spcAft>
                <a:spcPts val="600"/>
              </a:spcAft>
            </a:pPr>
            <a:r>
              <a:rPr lang="en-ZA" sz="3200" dirty="0">
                <a:solidFill>
                  <a:srgbClr val="290DB3"/>
                </a:solidFill>
              </a:rPr>
              <a:t>Attending agricultural fairs</a:t>
            </a:r>
          </a:p>
        </p:txBody>
      </p:sp>
      <p:cxnSp>
        <p:nvCxnSpPr>
          <p:cNvPr id="6" name="Straight Connector 5"/>
          <p:cNvCxnSpPr/>
          <p:nvPr/>
        </p:nvCxnSpPr>
        <p:spPr>
          <a:xfrm flipV="1">
            <a:off x="224979" y="96431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3731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Marketing begins before planting (Continued)</a:t>
            </a:r>
          </a:p>
        </p:txBody>
      </p:sp>
      <p:sp>
        <p:nvSpPr>
          <p:cNvPr id="6" name="Content Placeholder 5"/>
          <p:cNvSpPr>
            <a:spLocks noGrp="1"/>
          </p:cNvSpPr>
          <p:nvPr>
            <p:ph idx="1"/>
          </p:nvPr>
        </p:nvSpPr>
        <p:spPr>
          <a:xfrm>
            <a:off x="688769" y="1587677"/>
            <a:ext cx="5189518" cy="5178883"/>
          </a:xfrm>
        </p:spPr>
        <p:txBody>
          <a:bodyPr/>
          <a:lstStyle/>
          <a:p>
            <a:pPr marL="0" indent="0">
              <a:lnSpc>
                <a:spcPct val="100000"/>
              </a:lnSpc>
              <a:spcBef>
                <a:spcPts val="0"/>
              </a:spcBef>
              <a:spcAft>
                <a:spcPts val="600"/>
              </a:spcAft>
              <a:buNone/>
            </a:pPr>
            <a:r>
              <a:rPr lang="en-ZA" sz="3200" b="1" dirty="0">
                <a:solidFill>
                  <a:schemeClr val="accent2">
                    <a:lumMod val="75000"/>
                  </a:schemeClr>
                </a:solidFill>
              </a:rPr>
              <a:t>Farmers should offer products:</a:t>
            </a:r>
          </a:p>
          <a:p>
            <a:pPr>
              <a:lnSpc>
                <a:spcPct val="100000"/>
              </a:lnSpc>
              <a:spcBef>
                <a:spcPts val="0"/>
              </a:spcBef>
              <a:spcAft>
                <a:spcPts val="600"/>
              </a:spcAft>
            </a:pPr>
            <a:r>
              <a:rPr lang="en-ZA" sz="3200" dirty="0">
                <a:solidFill>
                  <a:srgbClr val="290DB3"/>
                </a:solidFill>
              </a:rPr>
              <a:t>At the right </a:t>
            </a:r>
            <a:r>
              <a:rPr lang="en-ZA" sz="3200" b="1" dirty="0">
                <a:solidFill>
                  <a:srgbClr val="290DB3"/>
                </a:solidFill>
              </a:rPr>
              <a:t>time of year</a:t>
            </a:r>
          </a:p>
          <a:p>
            <a:pPr>
              <a:lnSpc>
                <a:spcPct val="100000"/>
              </a:lnSpc>
              <a:spcBef>
                <a:spcPts val="0"/>
              </a:spcBef>
              <a:spcAft>
                <a:spcPts val="600"/>
              </a:spcAft>
            </a:pPr>
            <a:r>
              <a:rPr lang="en-ZA" sz="3200" dirty="0">
                <a:solidFill>
                  <a:srgbClr val="290DB3"/>
                </a:solidFill>
              </a:rPr>
              <a:t>In the right </a:t>
            </a:r>
            <a:r>
              <a:rPr lang="en-ZA" sz="3200" b="1" dirty="0">
                <a:solidFill>
                  <a:srgbClr val="290DB3"/>
                </a:solidFill>
              </a:rPr>
              <a:t>quantities</a:t>
            </a:r>
          </a:p>
          <a:p>
            <a:pPr>
              <a:lnSpc>
                <a:spcPct val="100000"/>
              </a:lnSpc>
              <a:spcBef>
                <a:spcPts val="0"/>
              </a:spcBef>
              <a:spcAft>
                <a:spcPts val="600"/>
              </a:spcAft>
            </a:pPr>
            <a:r>
              <a:rPr lang="en-ZA" sz="3200" dirty="0">
                <a:solidFill>
                  <a:srgbClr val="290DB3"/>
                </a:solidFill>
              </a:rPr>
              <a:t>In the right </a:t>
            </a:r>
            <a:r>
              <a:rPr lang="en-ZA" sz="3200" b="1" dirty="0">
                <a:solidFill>
                  <a:srgbClr val="290DB3"/>
                </a:solidFill>
              </a:rPr>
              <a:t>place</a:t>
            </a:r>
          </a:p>
          <a:p>
            <a:pPr>
              <a:lnSpc>
                <a:spcPct val="100000"/>
              </a:lnSpc>
              <a:spcBef>
                <a:spcPts val="0"/>
              </a:spcBef>
            </a:pPr>
            <a:r>
              <a:rPr lang="en-ZA" sz="3200" dirty="0">
                <a:solidFill>
                  <a:srgbClr val="290DB3"/>
                </a:solidFill>
              </a:rPr>
              <a:t>In the right </a:t>
            </a:r>
            <a:r>
              <a:rPr lang="en-ZA" sz="3200" b="1" dirty="0">
                <a:solidFill>
                  <a:srgbClr val="290DB3"/>
                </a:solidFill>
              </a:rPr>
              <a:t>form </a:t>
            </a:r>
            <a:r>
              <a:rPr lang="en-ZA" sz="3200" dirty="0">
                <a:solidFill>
                  <a:srgbClr val="290DB3"/>
                </a:solidFill>
              </a:rPr>
              <a:t>(fresh, dried, processed)</a:t>
            </a:r>
          </a:p>
          <a:p>
            <a:pPr>
              <a:lnSpc>
                <a:spcPct val="100000"/>
              </a:lnSpc>
              <a:spcBef>
                <a:spcPts val="0"/>
              </a:spcBef>
            </a:pPr>
            <a:r>
              <a:rPr lang="en-ZA" sz="3200" dirty="0">
                <a:solidFill>
                  <a:srgbClr val="290DB3"/>
                </a:solidFill>
              </a:rPr>
              <a:t>At the </a:t>
            </a:r>
            <a:r>
              <a:rPr lang="en-ZA" sz="3200" b="1" dirty="0">
                <a:solidFill>
                  <a:srgbClr val="290DB3"/>
                </a:solidFill>
              </a:rPr>
              <a:t>quality </a:t>
            </a:r>
            <a:r>
              <a:rPr lang="en-ZA" sz="3200" dirty="0">
                <a:solidFill>
                  <a:srgbClr val="290DB3"/>
                </a:solidFill>
              </a:rPr>
              <a:t>and</a:t>
            </a:r>
            <a:r>
              <a:rPr lang="en-ZA" sz="3200" b="1" dirty="0">
                <a:solidFill>
                  <a:srgbClr val="290DB3"/>
                </a:solidFill>
              </a:rPr>
              <a:t> packaging </a:t>
            </a:r>
            <a:r>
              <a:rPr lang="en-ZA" sz="3200" dirty="0">
                <a:solidFill>
                  <a:srgbClr val="290DB3"/>
                </a:solidFill>
              </a:rPr>
              <a:t>required</a:t>
            </a:r>
            <a:endParaRPr lang="en-ZA" sz="3200" b="1" dirty="0">
              <a:solidFill>
                <a:srgbClr val="290DB3"/>
              </a:solidFill>
            </a:endParaRPr>
          </a:p>
          <a:p>
            <a:pPr>
              <a:lnSpc>
                <a:spcPct val="100000"/>
              </a:lnSpc>
              <a:spcBef>
                <a:spcPts val="0"/>
              </a:spcBef>
            </a:pPr>
            <a:r>
              <a:rPr lang="en-ZA" sz="3200" dirty="0">
                <a:solidFill>
                  <a:srgbClr val="290DB3"/>
                </a:solidFill>
              </a:rPr>
              <a:t>At a </a:t>
            </a:r>
            <a:r>
              <a:rPr lang="en-ZA" sz="3200" b="1" dirty="0">
                <a:solidFill>
                  <a:srgbClr val="290DB3"/>
                </a:solidFill>
              </a:rPr>
              <a:t>price </a:t>
            </a:r>
            <a:r>
              <a:rPr lang="en-ZA" sz="3200" dirty="0">
                <a:solidFill>
                  <a:srgbClr val="290DB3"/>
                </a:solidFill>
              </a:rPr>
              <a:t>that customers are willing to pay.</a:t>
            </a:r>
          </a:p>
          <a:p>
            <a:pPr marL="0" indent="0">
              <a:buNone/>
            </a:pPr>
            <a:endParaRPr lang="en-ZA" sz="3200" dirty="0">
              <a:solidFill>
                <a:srgbClr val="290DB3"/>
              </a:solidFill>
            </a:endParaRPr>
          </a:p>
          <a:p>
            <a:pPr marL="0" indent="0">
              <a:buNone/>
            </a:pPr>
            <a:endParaRPr lang="en-ZA" dirty="0"/>
          </a:p>
        </p:txBody>
      </p:sp>
      <p:cxnSp>
        <p:nvCxnSpPr>
          <p:cNvPr id="5" name="Straight Connector 4"/>
          <p:cNvCxnSpPr/>
          <p:nvPr/>
        </p:nvCxnSpPr>
        <p:spPr>
          <a:xfrm flipV="1">
            <a:off x="263278" y="128059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3288" y="1853185"/>
            <a:ext cx="3550722" cy="4717555"/>
          </a:xfrm>
          <a:prstGeom prst="rect">
            <a:avLst/>
          </a:prstGeom>
        </p:spPr>
      </p:pic>
    </p:spTree>
    <p:extLst>
      <p:ext uri="{BB962C8B-B14F-4D97-AF65-F5344CB8AC3E}">
        <p14:creationId xmlns:p14="http://schemas.microsoft.com/office/powerpoint/2010/main" val="22091003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1" y="-4670"/>
            <a:ext cx="7826829" cy="1124712"/>
          </a:xfrm>
        </p:spPr>
        <p:txBody>
          <a:bodyPr anchor="ctr"/>
          <a:lstStyle/>
          <a:p>
            <a:r>
              <a:rPr lang="en-ZA" sz="3600" dirty="0"/>
              <a:t>Financial services</a:t>
            </a:r>
          </a:p>
        </p:txBody>
      </p:sp>
      <p:sp>
        <p:nvSpPr>
          <p:cNvPr id="3" name="Content Placeholder 2"/>
          <p:cNvSpPr>
            <a:spLocks noGrp="1"/>
          </p:cNvSpPr>
          <p:nvPr>
            <p:ph idx="1"/>
          </p:nvPr>
        </p:nvSpPr>
        <p:spPr>
          <a:xfrm>
            <a:off x="402771" y="1321924"/>
            <a:ext cx="9198429" cy="5433157"/>
          </a:xfrm>
        </p:spPr>
        <p:txBody>
          <a:bodyPr/>
          <a:lstStyle/>
          <a:p>
            <a:pPr marL="0" indent="0">
              <a:lnSpc>
                <a:spcPct val="100000"/>
              </a:lnSpc>
              <a:spcBef>
                <a:spcPts val="0"/>
              </a:spcBef>
              <a:buNone/>
            </a:pPr>
            <a:r>
              <a:rPr lang="en-ZA" sz="3200" b="1" dirty="0">
                <a:solidFill>
                  <a:schemeClr val="accent2">
                    <a:lumMod val="75000"/>
                  </a:schemeClr>
                </a:solidFill>
              </a:rPr>
              <a:t>Financial services provide the capital that actors in the value chain need to keep their business viable.</a:t>
            </a:r>
          </a:p>
          <a:p>
            <a:pPr marL="0" indent="0">
              <a:lnSpc>
                <a:spcPct val="100000"/>
              </a:lnSpc>
              <a:spcBef>
                <a:spcPts val="600"/>
              </a:spcBef>
              <a:buNone/>
            </a:pPr>
            <a:r>
              <a:rPr lang="en-ZA" sz="3200" b="1" dirty="0">
                <a:solidFill>
                  <a:srgbClr val="290DB3"/>
                </a:solidFill>
              </a:rPr>
              <a:t>Farmers need credit to:</a:t>
            </a:r>
          </a:p>
          <a:p>
            <a:pPr>
              <a:lnSpc>
                <a:spcPct val="100000"/>
              </a:lnSpc>
              <a:spcBef>
                <a:spcPts val="600"/>
              </a:spcBef>
            </a:pPr>
            <a:r>
              <a:rPr lang="en-ZA" sz="3200" dirty="0">
                <a:solidFill>
                  <a:srgbClr val="290DB3"/>
                </a:solidFill>
              </a:rPr>
              <a:t>Buy seeds and fertilizer</a:t>
            </a:r>
          </a:p>
          <a:p>
            <a:pPr>
              <a:lnSpc>
                <a:spcPct val="100000"/>
              </a:lnSpc>
              <a:spcBef>
                <a:spcPts val="600"/>
              </a:spcBef>
            </a:pPr>
            <a:r>
              <a:rPr lang="en-ZA" sz="3200" dirty="0">
                <a:solidFill>
                  <a:srgbClr val="290DB3"/>
                </a:solidFill>
              </a:rPr>
              <a:t>Pay laborers</a:t>
            </a:r>
          </a:p>
          <a:p>
            <a:pPr>
              <a:lnSpc>
                <a:spcPct val="100000"/>
              </a:lnSpc>
              <a:spcBef>
                <a:spcPts val="600"/>
              </a:spcBef>
            </a:pPr>
            <a:r>
              <a:rPr lang="en-ZA" sz="3200" dirty="0">
                <a:solidFill>
                  <a:srgbClr val="290DB3"/>
                </a:solidFill>
              </a:rPr>
              <a:t>Buy sacks and crates</a:t>
            </a:r>
          </a:p>
          <a:p>
            <a:pPr>
              <a:lnSpc>
                <a:spcPct val="100000"/>
              </a:lnSpc>
              <a:spcBef>
                <a:spcPts val="600"/>
              </a:spcBef>
            </a:pPr>
            <a:r>
              <a:rPr lang="en-ZA" sz="3200" dirty="0">
                <a:solidFill>
                  <a:srgbClr val="290DB3"/>
                </a:solidFill>
              </a:rPr>
              <a:t>Mill their grain</a:t>
            </a:r>
          </a:p>
          <a:p>
            <a:pPr>
              <a:lnSpc>
                <a:spcPct val="100000"/>
              </a:lnSpc>
              <a:spcBef>
                <a:spcPts val="600"/>
              </a:spcBef>
            </a:pPr>
            <a:r>
              <a:rPr lang="en-ZA" sz="3200" dirty="0">
                <a:solidFill>
                  <a:srgbClr val="290DB3"/>
                </a:solidFill>
              </a:rPr>
              <a:t>Take produce to market</a:t>
            </a:r>
          </a:p>
          <a:p>
            <a:pPr marL="0" indent="0">
              <a:lnSpc>
                <a:spcPct val="100000"/>
              </a:lnSpc>
              <a:spcBef>
                <a:spcPts val="600"/>
              </a:spcBef>
              <a:buNone/>
            </a:pPr>
            <a:r>
              <a:rPr lang="en-ZA" sz="3200" dirty="0">
                <a:solidFill>
                  <a:srgbClr val="290DB3"/>
                </a:solidFill>
              </a:rPr>
              <a:t>Similarly, </a:t>
            </a:r>
            <a:r>
              <a:rPr lang="en-ZA" sz="3200" b="1" dirty="0">
                <a:solidFill>
                  <a:srgbClr val="290DB3"/>
                </a:solidFill>
              </a:rPr>
              <a:t>traders and processors also need credit </a:t>
            </a:r>
            <a:r>
              <a:rPr lang="en-ZA" sz="3200" dirty="0">
                <a:solidFill>
                  <a:srgbClr val="290DB3"/>
                </a:solidFill>
              </a:rPr>
              <a:t>to buy produce, pay for transport and storage, etc.</a:t>
            </a:r>
          </a:p>
        </p:txBody>
      </p:sp>
      <p:cxnSp>
        <p:nvCxnSpPr>
          <p:cNvPr id="5" name="Straight Connector 4"/>
          <p:cNvCxnSpPr/>
          <p:nvPr/>
        </p:nvCxnSpPr>
        <p:spPr>
          <a:xfrm flipV="1">
            <a:off x="224979" y="105120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3240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642" y="-4670"/>
            <a:ext cx="7623958" cy="1124712"/>
          </a:xfrm>
        </p:spPr>
        <p:txBody>
          <a:bodyPr anchor="ctr"/>
          <a:lstStyle/>
          <a:p>
            <a:r>
              <a:rPr lang="en-ZA" sz="3600" dirty="0"/>
              <a:t>Financial services: Credit providers</a:t>
            </a:r>
          </a:p>
        </p:txBody>
      </p:sp>
      <p:sp>
        <p:nvSpPr>
          <p:cNvPr id="3" name="Content Placeholder 2"/>
          <p:cNvSpPr>
            <a:spLocks noGrp="1"/>
          </p:cNvSpPr>
          <p:nvPr>
            <p:ph sz="half" idx="1"/>
          </p:nvPr>
        </p:nvSpPr>
        <p:spPr>
          <a:xfrm>
            <a:off x="605643" y="1306286"/>
            <a:ext cx="4880758" cy="5545776"/>
          </a:xfrm>
        </p:spPr>
        <p:txBody>
          <a:bodyPr/>
          <a:lstStyle/>
          <a:p>
            <a:pPr marL="0" indent="0">
              <a:lnSpc>
                <a:spcPct val="100000"/>
              </a:lnSpc>
              <a:spcBef>
                <a:spcPts val="0"/>
              </a:spcBef>
              <a:buNone/>
            </a:pPr>
            <a:r>
              <a:rPr lang="en-ZA" sz="3200" b="1" dirty="0">
                <a:solidFill>
                  <a:srgbClr val="898F0C"/>
                </a:solidFill>
              </a:rPr>
              <a:t>Credit providers include:</a:t>
            </a:r>
          </a:p>
          <a:p>
            <a:pPr>
              <a:lnSpc>
                <a:spcPct val="100000"/>
              </a:lnSpc>
              <a:spcBef>
                <a:spcPts val="0"/>
              </a:spcBef>
            </a:pPr>
            <a:r>
              <a:rPr lang="en-ZA" sz="3200" dirty="0">
                <a:solidFill>
                  <a:srgbClr val="290DB3"/>
                </a:solidFill>
              </a:rPr>
              <a:t>Local moneylenders</a:t>
            </a:r>
          </a:p>
          <a:p>
            <a:pPr>
              <a:lnSpc>
                <a:spcPct val="100000"/>
              </a:lnSpc>
              <a:spcBef>
                <a:spcPts val="0"/>
              </a:spcBef>
            </a:pPr>
            <a:r>
              <a:rPr lang="en-ZA" sz="3200" dirty="0">
                <a:solidFill>
                  <a:srgbClr val="290DB3"/>
                </a:solidFill>
              </a:rPr>
              <a:t>Savings and loans clubs</a:t>
            </a:r>
          </a:p>
          <a:p>
            <a:pPr>
              <a:lnSpc>
                <a:spcPct val="100000"/>
              </a:lnSpc>
              <a:spcBef>
                <a:spcPts val="0"/>
              </a:spcBef>
            </a:pPr>
            <a:r>
              <a:rPr lang="en-ZA" sz="3200" dirty="0">
                <a:solidFill>
                  <a:srgbClr val="290DB3"/>
                </a:solidFill>
              </a:rPr>
              <a:t>Microfinance institutions</a:t>
            </a:r>
          </a:p>
          <a:p>
            <a:pPr>
              <a:lnSpc>
                <a:spcPct val="100000"/>
              </a:lnSpc>
              <a:spcBef>
                <a:spcPts val="0"/>
              </a:spcBef>
            </a:pPr>
            <a:r>
              <a:rPr lang="en-ZA" sz="3200" dirty="0">
                <a:solidFill>
                  <a:srgbClr val="290DB3"/>
                </a:solidFill>
              </a:rPr>
              <a:t>Banks.</a:t>
            </a:r>
          </a:p>
          <a:p>
            <a:pPr marL="0" indent="0">
              <a:lnSpc>
                <a:spcPct val="100000"/>
              </a:lnSpc>
              <a:spcBef>
                <a:spcPts val="600"/>
              </a:spcBef>
              <a:buNone/>
            </a:pPr>
            <a:r>
              <a:rPr lang="en-ZA" sz="3200" b="1" dirty="0">
                <a:solidFill>
                  <a:srgbClr val="898F0C"/>
                </a:solidFill>
              </a:rPr>
              <a:t>Other types of financial services include:</a:t>
            </a:r>
          </a:p>
          <a:p>
            <a:pPr>
              <a:lnSpc>
                <a:spcPct val="100000"/>
              </a:lnSpc>
              <a:spcBef>
                <a:spcPts val="0"/>
              </a:spcBef>
            </a:pPr>
            <a:r>
              <a:rPr lang="en-ZA" sz="3200" dirty="0">
                <a:solidFill>
                  <a:srgbClr val="290DB3"/>
                </a:solidFill>
              </a:rPr>
              <a:t>Savings and insurance</a:t>
            </a:r>
          </a:p>
          <a:p>
            <a:pPr>
              <a:lnSpc>
                <a:spcPct val="100000"/>
              </a:lnSpc>
              <a:spcBef>
                <a:spcPts val="0"/>
              </a:spcBef>
            </a:pPr>
            <a:r>
              <a:rPr lang="en-ZA" sz="3200" dirty="0">
                <a:solidFill>
                  <a:srgbClr val="290DB3"/>
                </a:solidFill>
              </a:rPr>
              <a:t>Leasing</a:t>
            </a:r>
          </a:p>
          <a:p>
            <a:pPr>
              <a:lnSpc>
                <a:spcPct val="100000"/>
              </a:lnSpc>
              <a:spcBef>
                <a:spcPts val="0"/>
              </a:spcBef>
            </a:pPr>
            <a:r>
              <a:rPr lang="en-ZA" sz="3200" dirty="0">
                <a:solidFill>
                  <a:srgbClr val="290DB3"/>
                </a:solidFill>
              </a:rPr>
              <a:t>Warehouse receipts</a:t>
            </a:r>
          </a:p>
          <a:p>
            <a:pPr>
              <a:lnSpc>
                <a:spcPct val="100000"/>
              </a:lnSpc>
              <a:spcBef>
                <a:spcPts val="0"/>
              </a:spcBef>
            </a:pPr>
            <a:r>
              <a:rPr lang="en-ZA" sz="3200" dirty="0">
                <a:solidFill>
                  <a:srgbClr val="290DB3"/>
                </a:solidFill>
              </a:rPr>
              <a:t>Loan guarantees.</a:t>
            </a:r>
          </a:p>
        </p:txBody>
      </p:sp>
      <p:cxnSp>
        <p:nvCxnSpPr>
          <p:cNvPr id="7" name="Straight Connector 6"/>
          <p:cNvCxnSpPr/>
          <p:nvPr/>
        </p:nvCxnSpPr>
        <p:spPr>
          <a:xfrm flipV="1">
            <a:off x="370115" y="93237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1" y="1828800"/>
            <a:ext cx="3764478" cy="3764478"/>
          </a:xfrm>
          <a:prstGeom prst="rect">
            <a:avLst/>
          </a:prstGeom>
        </p:spPr>
      </p:pic>
    </p:spTree>
    <p:extLst>
      <p:ext uri="{BB962C8B-B14F-4D97-AF65-F5344CB8AC3E}">
        <p14:creationId xmlns:p14="http://schemas.microsoft.com/office/powerpoint/2010/main" val="11626430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1" y="-4670"/>
            <a:ext cx="9427029" cy="1124712"/>
          </a:xfrm>
        </p:spPr>
        <p:txBody>
          <a:bodyPr anchor="ctr"/>
          <a:lstStyle/>
          <a:p>
            <a:r>
              <a:rPr lang="en-ZA" sz="3600" dirty="0"/>
              <a:t>Farmers’ and trader’s seasonal financial needs</a:t>
            </a:r>
          </a:p>
        </p:txBody>
      </p:sp>
      <p:sp>
        <p:nvSpPr>
          <p:cNvPr id="5" name="Content Placeholder 4"/>
          <p:cNvSpPr>
            <a:spLocks noGrp="1"/>
          </p:cNvSpPr>
          <p:nvPr>
            <p:ph idx="1"/>
          </p:nvPr>
        </p:nvSpPr>
        <p:spPr>
          <a:xfrm>
            <a:off x="326571" y="1321924"/>
            <a:ext cx="9503229" cy="5215443"/>
          </a:xfrm>
        </p:spPr>
        <p:txBody>
          <a:bodyPr/>
          <a:lstStyle/>
          <a:p>
            <a:pPr>
              <a:lnSpc>
                <a:spcPct val="100000"/>
              </a:lnSpc>
              <a:spcBef>
                <a:spcPts val="0"/>
              </a:spcBef>
              <a:spcAft>
                <a:spcPts val="600"/>
              </a:spcAft>
            </a:pPr>
            <a:r>
              <a:rPr lang="en-ZA" sz="3200" b="1" dirty="0">
                <a:solidFill>
                  <a:srgbClr val="898F0C"/>
                </a:solidFill>
              </a:rPr>
              <a:t>Beginning of the season: </a:t>
            </a:r>
            <a:r>
              <a:rPr lang="en-ZA" sz="3200" dirty="0">
                <a:solidFill>
                  <a:srgbClr val="290DB3"/>
                </a:solidFill>
              </a:rPr>
              <a:t>Farmers need loans for seed, fertilizer and labor, which are repaid only after the harvest.</a:t>
            </a:r>
          </a:p>
          <a:p>
            <a:pPr>
              <a:lnSpc>
                <a:spcPct val="100000"/>
              </a:lnSpc>
              <a:spcBef>
                <a:spcPts val="0"/>
              </a:spcBef>
              <a:spcAft>
                <a:spcPts val="600"/>
              </a:spcAft>
            </a:pPr>
            <a:r>
              <a:rPr lang="en-ZA" sz="3200" b="1" dirty="0">
                <a:solidFill>
                  <a:srgbClr val="898F0C"/>
                </a:solidFill>
              </a:rPr>
              <a:t>Mid-season: </a:t>
            </a:r>
            <a:r>
              <a:rPr lang="en-ZA" sz="3200" dirty="0">
                <a:solidFill>
                  <a:srgbClr val="290DB3"/>
                </a:solidFill>
              </a:rPr>
              <a:t>Farmers need loans for weeding, which they will be able to repay after harvest</a:t>
            </a:r>
          </a:p>
          <a:p>
            <a:pPr>
              <a:lnSpc>
                <a:spcPct val="100000"/>
              </a:lnSpc>
              <a:spcBef>
                <a:spcPts val="0"/>
              </a:spcBef>
              <a:spcAft>
                <a:spcPts val="600"/>
              </a:spcAft>
            </a:pPr>
            <a:r>
              <a:rPr lang="en-ZA" sz="3200" b="1" dirty="0">
                <a:solidFill>
                  <a:srgbClr val="898F0C"/>
                </a:solidFill>
              </a:rPr>
              <a:t>Harvest time: </a:t>
            </a:r>
            <a:r>
              <a:rPr lang="en-ZA" sz="3200" dirty="0">
                <a:solidFill>
                  <a:srgbClr val="290DB3"/>
                </a:solidFill>
              </a:rPr>
              <a:t>Farmers may need loans so they can hold onto their crops until the price has risen.</a:t>
            </a:r>
          </a:p>
          <a:p>
            <a:pPr>
              <a:lnSpc>
                <a:spcPct val="100000"/>
              </a:lnSpc>
              <a:spcBef>
                <a:spcPts val="0"/>
              </a:spcBef>
              <a:spcAft>
                <a:spcPts val="600"/>
              </a:spcAft>
            </a:pPr>
            <a:r>
              <a:rPr lang="en-ZA" sz="3200" b="1" dirty="0">
                <a:solidFill>
                  <a:srgbClr val="898F0C"/>
                </a:solidFill>
              </a:rPr>
              <a:t>Traders need short-term loans, </a:t>
            </a:r>
            <a:r>
              <a:rPr lang="en-ZA" sz="3200" dirty="0">
                <a:solidFill>
                  <a:srgbClr val="290DB3"/>
                </a:solidFill>
              </a:rPr>
              <a:t>so that they can buy products to sell and, in some cases, buy produce to store and sell.</a:t>
            </a:r>
          </a:p>
        </p:txBody>
      </p:sp>
      <p:cxnSp>
        <p:nvCxnSpPr>
          <p:cNvPr id="6" name="Straight Connector 5"/>
          <p:cNvCxnSpPr/>
          <p:nvPr/>
        </p:nvCxnSpPr>
        <p:spPr>
          <a:xfrm flipV="1">
            <a:off x="370115" y="93237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67880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Research</a:t>
            </a:r>
          </a:p>
        </p:txBody>
      </p:sp>
      <p:sp>
        <p:nvSpPr>
          <p:cNvPr id="3" name="Content Placeholder 2"/>
          <p:cNvSpPr>
            <a:spLocks noGrp="1"/>
          </p:cNvSpPr>
          <p:nvPr>
            <p:ph idx="1"/>
          </p:nvPr>
        </p:nvSpPr>
        <p:spPr>
          <a:xfrm>
            <a:off x="990600" y="1313213"/>
            <a:ext cx="8153400" cy="5301343"/>
          </a:xfrm>
        </p:spPr>
        <p:txBody>
          <a:bodyPr/>
          <a:lstStyle/>
          <a:p>
            <a:pPr marL="0" indent="0">
              <a:lnSpc>
                <a:spcPct val="100000"/>
              </a:lnSpc>
              <a:spcBef>
                <a:spcPts val="0"/>
              </a:spcBef>
              <a:spcAft>
                <a:spcPts val="600"/>
              </a:spcAft>
              <a:buNone/>
            </a:pPr>
            <a:r>
              <a:rPr lang="en-ZA" sz="3200" b="1" dirty="0">
                <a:solidFill>
                  <a:srgbClr val="898F0C"/>
                </a:solidFill>
              </a:rPr>
              <a:t>Research provides farmers with:</a:t>
            </a:r>
          </a:p>
          <a:p>
            <a:pPr>
              <a:lnSpc>
                <a:spcPct val="100000"/>
              </a:lnSpc>
              <a:spcBef>
                <a:spcPts val="0"/>
              </a:spcBef>
              <a:spcAft>
                <a:spcPts val="600"/>
              </a:spcAft>
            </a:pPr>
            <a:r>
              <a:rPr lang="en-ZA" sz="3200" b="1" dirty="0">
                <a:solidFill>
                  <a:srgbClr val="290DB3"/>
                </a:solidFill>
              </a:rPr>
              <a:t>New products</a:t>
            </a:r>
            <a:r>
              <a:rPr lang="en-ZA" sz="3200" dirty="0">
                <a:solidFill>
                  <a:srgbClr val="290DB3"/>
                </a:solidFill>
              </a:rPr>
              <a:t> and </a:t>
            </a:r>
            <a:r>
              <a:rPr lang="en-ZA" sz="3200" b="1" dirty="0">
                <a:solidFill>
                  <a:srgbClr val="290DB3"/>
                </a:solidFill>
              </a:rPr>
              <a:t>crop varieties </a:t>
            </a:r>
            <a:r>
              <a:rPr lang="en-ZA" sz="3200" dirty="0">
                <a:solidFill>
                  <a:srgbClr val="290DB3"/>
                </a:solidFill>
              </a:rPr>
              <a:t>that may be higher yielding, resist pests and diseases, have higher nutrient content, or tolerate drought</a:t>
            </a:r>
          </a:p>
          <a:p>
            <a:pPr>
              <a:lnSpc>
                <a:spcPct val="100000"/>
              </a:lnSpc>
              <a:spcBef>
                <a:spcPts val="0"/>
              </a:spcBef>
              <a:spcAft>
                <a:spcPts val="600"/>
              </a:spcAft>
            </a:pPr>
            <a:r>
              <a:rPr lang="en-ZA" sz="3200" b="1" dirty="0">
                <a:solidFill>
                  <a:srgbClr val="290DB3"/>
                </a:solidFill>
              </a:rPr>
              <a:t>New/better production methods </a:t>
            </a:r>
            <a:r>
              <a:rPr lang="en-ZA" sz="3200" dirty="0">
                <a:solidFill>
                  <a:srgbClr val="290DB3"/>
                </a:solidFill>
              </a:rPr>
              <a:t>and </a:t>
            </a:r>
            <a:r>
              <a:rPr lang="en-ZA" sz="3200" b="1" dirty="0">
                <a:solidFill>
                  <a:srgbClr val="290DB3"/>
                </a:solidFill>
              </a:rPr>
              <a:t>farming methods </a:t>
            </a:r>
            <a:r>
              <a:rPr lang="en-ZA" sz="3200" dirty="0">
                <a:solidFill>
                  <a:srgbClr val="290DB3"/>
                </a:solidFill>
              </a:rPr>
              <a:t>that may enable farmers to increase their productivity or reduce their costs.</a:t>
            </a:r>
          </a:p>
          <a:p>
            <a:pPr>
              <a:lnSpc>
                <a:spcPct val="100000"/>
              </a:lnSpc>
              <a:spcBef>
                <a:spcPts val="0"/>
              </a:spcBef>
              <a:spcAft>
                <a:spcPts val="600"/>
              </a:spcAft>
            </a:pPr>
            <a:r>
              <a:rPr lang="en-ZA" sz="3200" dirty="0">
                <a:solidFill>
                  <a:srgbClr val="290DB3"/>
                </a:solidFill>
              </a:rPr>
              <a:t>Helps farmers become more </a:t>
            </a:r>
            <a:r>
              <a:rPr lang="en-ZA" sz="3200" b="1" dirty="0">
                <a:solidFill>
                  <a:srgbClr val="290DB3"/>
                </a:solidFill>
              </a:rPr>
              <a:t>competitive,</a:t>
            </a:r>
            <a:r>
              <a:rPr lang="en-ZA" sz="3200" dirty="0">
                <a:solidFill>
                  <a:srgbClr val="290DB3"/>
                </a:solidFill>
              </a:rPr>
              <a:t> improve their </a:t>
            </a:r>
            <a:r>
              <a:rPr lang="en-ZA" sz="3200" b="1" dirty="0">
                <a:solidFill>
                  <a:srgbClr val="290DB3"/>
                </a:solidFill>
              </a:rPr>
              <a:t>quality,</a:t>
            </a:r>
            <a:r>
              <a:rPr lang="en-ZA" sz="3200" dirty="0">
                <a:solidFill>
                  <a:srgbClr val="290DB3"/>
                </a:solidFill>
              </a:rPr>
              <a:t> </a:t>
            </a:r>
            <a:r>
              <a:rPr lang="en-ZA" sz="3200" b="1" dirty="0">
                <a:solidFill>
                  <a:srgbClr val="290DB3"/>
                </a:solidFill>
              </a:rPr>
              <a:t>reduce their losses, </a:t>
            </a:r>
            <a:r>
              <a:rPr lang="en-ZA" sz="3200" dirty="0">
                <a:solidFill>
                  <a:srgbClr val="290DB3"/>
                </a:solidFill>
              </a:rPr>
              <a:t>or </a:t>
            </a:r>
            <a:r>
              <a:rPr lang="en-ZA" sz="3200" b="1" dirty="0">
                <a:solidFill>
                  <a:srgbClr val="290DB3"/>
                </a:solidFill>
              </a:rPr>
              <a:t>add value </a:t>
            </a:r>
            <a:r>
              <a:rPr lang="en-ZA" sz="3200" dirty="0">
                <a:solidFill>
                  <a:srgbClr val="290DB3"/>
                </a:solidFill>
              </a:rPr>
              <a:t>to their output.</a:t>
            </a:r>
          </a:p>
        </p:txBody>
      </p:sp>
      <p:cxnSp>
        <p:nvCxnSpPr>
          <p:cNvPr id="5" name="Straight Connector 4"/>
          <p:cNvCxnSpPr/>
          <p:nvPr/>
        </p:nvCxnSpPr>
        <p:spPr>
          <a:xfrm flipV="1">
            <a:off x="370115" y="93237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83691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8" y="-4670"/>
            <a:ext cx="8044542" cy="1124712"/>
          </a:xfrm>
        </p:spPr>
        <p:txBody>
          <a:bodyPr anchor="ctr"/>
          <a:lstStyle/>
          <a:p>
            <a:r>
              <a:rPr lang="en-ZA" sz="3600" dirty="0"/>
              <a:t>Research problems</a:t>
            </a:r>
          </a:p>
        </p:txBody>
      </p:sp>
      <p:sp>
        <p:nvSpPr>
          <p:cNvPr id="3" name="Content Placeholder 2"/>
          <p:cNvSpPr>
            <a:spLocks noGrp="1"/>
          </p:cNvSpPr>
          <p:nvPr>
            <p:ph sz="half" idx="1"/>
          </p:nvPr>
        </p:nvSpPr>
        <p:spPr>
          <a:xfrm>
            <a:off x="185058" y="1120041"/>
            <a:ext cx="5431971" cy="5898275"/>
          </a:xfrm>
        </p:spPr>
        <p:txBody>
          <a:bodyPr/>
          <a:lstStyle/>
          <a:p>
            <a:pPr>
              <a:lnSpc>
                <a:spcPct val="100000"/>
              </a:lnSpc>
              <a:spcBef>
                <a:spcPts val="0"/>
              </a:spcBef>
            </a:pPr>
            <a:r>
              <a:rPr lang="en-ZA" sz="3200" b="1" dirty="0">
                <a:solidFill>
                  <a:srgbClr val="898F0C"/>
                </a:solidFill>
              </a:rPr>
              <a:t>Research results often fail to reach farmers </a:t>
            </a:r>
            <a:r>
              <a:rPr lang="en-ZA" sz="3200" dirty="0">
                <a:solidFill>
                  <a:srgbClr val="290DB3"/>
                </a:solidFill>
              </a:rPr>
              <a:t>in a </a:t>
            </a:r>
            <a:r>
              <a:rPr lang="en-ZA" sz="3200" b="1" dirty="0">
                <a:solidFill>
                  <a:srgbClr val="898F0C"/>
                </a:solidFill>
              </a:rPr>
              <a:t>form they can use.</a:t>
            </a:r>
          </a:p>
          <a:p>
            <a:pPr>
              <a:lnSpc>
                <a:spcPct val="100000"/>
              </a:lnSpc>
              <a:spcBef>
                <a:spcPts val="0"/>
              </a:spcBef>
            </a:pPr>
            <a:r>
              <a:rPr lang="en-ZA" sz="3200" b="1" dirty="0">
                <a:solidFill>
                  <a:srgbClr val="898F0C"/>
                </a:solidFill>
              </a:rPr>
              <a:t>New technologies may also increase labor </a:t>
            </a:r>
            <a:r>
              <a:rPr lang="en-ZA" sz="3200" dirty="0">
                <a:solidFill>
                  <a:srgbClr val="290DB3"/>
                </a:solidFill>
              </a:rPr>
              <a:t>or</a:t>
            </a:r>
            <a:r>
              <a:rPr lang="en-ZA" sz="3200" b="1" dirty="0">
                <a:solidFill>
                  <a:srgbClr val="290DB3"/>
                </a:solidFill>
              </a:rPr>
              <a:t> </a:t>
            </a:r>
            <a:r>
              <a:rPr lang="en-ZA" sz="3200" b="1" dirty="0">
                <a:solidFill>
                  <a:srgbClr val="898F0C"/>
                </a:solidFill>
              </a:rPr>
              <a:t>other costs </a:t>
            </a:r>
            <a:r>
              <a:rPr lang="en-ZA" sz="3200" dirty="0">
                <a:solidFill>
                  <a:srgbClr val="290DB3"/>
                </a:solidFill>
              </a:rPr>
              <a:t>for other value chain players, e.g. a new high yielding seed may result in a tougher skin of a root crop. The farmer produces more of the crop, but the processor needs to use more labor to remove the peel.</a:t>
            </a:r>
          </a:p>
        </p:txBody>
      </p:sp>
      <p:cxnSp>
        <p:nvCxnSpPr>
          <p:cNvPr id="7" name="Straight Connector 6"/>
          <p:cNvCxnSpPr/>
          <p:nvPr/>
        </p:nvCxnSpPr>
        <p:spPr>
          <a:xfrm flipV="1">
            <a:off x="370115" y="93237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5804" y="1368630"/>
            <a:ext cx="4160532" cy="4269179"/>
          </a:xfrm>
          <a:prstGeom prst="rect">
            <a:avLst/>
          </a:prstGeom>
        </p:spPr>
      </p:pic>
    </p:spTree>
    <p:extLst>
      <p:ext uri="{BB962C8B-B14F-4D97-AF65-F5344CB8AC3E}">
        <p14:creationId xmlns:p14="http://schemas.microsoft.com/office/powerpoint/2010/main" val="37780064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Business services and the value chain</a:t>
            </a:r>
          </a:p>
        </p:txBody>
      </p:sp>
      <p:sp>
        <p:nvSpPr>
          <p:cNvPr id="3" name="Content Placeholder 2"/>
          <p:cNvSpPr>
            <a:spLocks noGrp="1"/>
          </p:cNvSpPr>
          <p:nvPr>
            <p:ph idx="1"/>
          </p:nvPr>
        </p:nvSpPr>
        <p:spPr>
          <a:xfrm>
            <a:off x="293381" y="1250672"/>
            <a:ext cx="9452955" cy="5494512"/>
          </a:xfrm>
        </p:spPr>
        <p:txBody>
          <a:bodyPr/>
          <a:lstStyle/>
          <a:p>
            <a:pPr>
              <a:lnSpc>
                <a:spcPct val="100000"/>
              </a:lnSpc>
              <a:spcBef>
                <a:spcPts val="0"/>
              </a:spcBef>
            </a:pPr>
            <a:r>
              <a:rPr lang="en-ZA" sz="3200" b="1" dirty="0">
                <a:solidFill>
                  <a:srgbClr val="898F0C"/>
                </a:solidFill>
              </a:rPr>
              <a:t>Business services provide various types of support </a:t>
            </a:r>
            <a:r>
              <a:rPr lang="en-ZA" sz="3200" dirty="0">
                <a:solidFill>
                  <a:srgbClr val="290DB3"/>
                </a:solidFill>
              </a:rPr>
              <a:t>at </a:t>
            </a:r>
            <a:r>
              <a:rPr lang="en-ZA" sz="3200" b="1" dirty="0">
                <a:solidFill>
                  <a:srgbClr val="898F0C"/>
                </a:solidFill>
              </a:rPr>
              <a:t>different stages in the value chain.</a:t>
            </a:r>
          </a:p>
          <a:p>
            <a:pPr>
              <a:lnSpc>
                <a:spcPct val="100000"/>
              </a:lnSpc>
              <a:spcBef>
                <a:spcPts val="0"/>
              </a:spcBef>
            </a:pPr>
            <a:r>
              <a:rPr lang="en-ZA" sz="3200" dirty="0">
                <a:solidFill>
                  <a:srgbClr val="290DB3"/>
                </a:solidFill>
              </a:rPr>
              <a:t>Some (such as seed suppliers and field agents) serve farmers, while others (such as transport companies) provide services to traders and processors.</a:t>
            </a:r>
          </a:p>
          <a:p>
            <a:pPr>
              <a:lnSpc>
                <a:spcPct val="100000"/>
              </a:lnSpc>
              <a:spcBef>
                <a:spcPts val="0"/>
              </a:spcBef>
            </a:pPr>
            <a:r>
              <a:rPr lang="en-ZA" sz="3200" dirty="0">
                <a:solidFill>
                  <a:srgbClr val="290DB3"/>
                </a:solidFill>
              </a:rPr>
              <a:t>Different </a:t>
            </a:r>
            <a:r>
              <a:rPr lang="en-ZA" sz="3200" b="1" dirty="0">
                <a:solidFill>
                  <a:srgbClr val="898F0C"/>
                </a:solidFill>
              </a:rPr>
              <a:t>financial services serve different parts of the chain.</a:t>
            </a:r>
          </a:p>
          <a:p>
            <a:pPr>
              <a:lnSpc>
                <a:spcPct val="100000"/>
              </a:lnSpc>
              <a:spcBef>
                <a:spcPts val="0"/>
              </a:spcBef>
            </a:pPr>
            <a:r>
              <a:rPr lang="en-ZA" sz="3200" dirty="0">
                <a:solidFill>
                  <a:srgbClr val="290DB3"/>
                </a:solidFill>
              </a:rPr>
              <a:t>Farmers can get loans from </a:t>
            </a:r>
            <a:r>
              <a:rPr lang="en-ZA" sz="3200" b="1" dirty="0">
                <a:solidFill>
                  <a:srgbClr val="898F0C"/>
                </a:solidFill>
              </a:rPr>
              <a:t>savings-and-credit groups </a:t>
            </a:r>
            <a:r>
              <a:rPr lang="en-ZA" sz="3200" dirty="0">
                <a:solidFill>
                  <a:srgbClr val="290DB3"/>
                </a:solidFill>
              </a:rPr>
              <a:t>and </a:t>
            </a:r>
            <a:r>
              <a:rPr lang="en-ZA" sz="3200" b="1" dirty="0">
                <a:solidFill>
                  <a:srgbClr val="898F0C"/>
                </a:solidFill>
              </a:rPr>
              <a:t>microfinance institutions, </a:t>
            </a:r>
            <a:r>
              <a:rPr lang="en-ZA" sz="3200" dirty="0">
                <a:solidFill>
                  <a:srgbClr val="290DB3"/>
                </a:solidFill>
              </a:rPr>
              <a:t>while </a:t>
            </a:r>
            <a:r>
              <a:rPr lang="en-ZA" sz="3200" b="1" dirty="0">
                <a:solidFill>
                  <a:srgbClr val="898F0C"/>
                </a:solidFill>
              </a:rPr>
              <a:t>banks</a:t>
            </a:r>
            <a:r>
              <a:rPr lang="en-ZA" sz="3200" dirty="0">
                <a:solidFill>
                  <a:srgbClr val="290DB3"/>
                </a:solidFill>
              </a:rPr>
              <a:t> and </a:t>
            </a:r>
            <a:r>
              <a:rPr lang="en-ZA" sz="3200" b="1" dirty="0">
                <a:solidFill>
                  <a:srgbClr val="898F0C"/>
                </a:solidFill>
              </a:rPr>
              <a:t>insurance companies </a:t>
            </a:r>
            <a:r>
              <a:rPr lang="en-ZA" sz="3200" dirty="0">
                <a:solidFill>
                  <a:srgbClr val="290DB3"/>
                </a:solidFill>
              </a:rPr>
              <a:t>provide financial services to large processors and retailers.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125</a:t>
            </a:fld>
            <a:endParaRPr lang="en-US" dirty="0"/>
          </a:p>
        </p:txBody>
      </p:sp>
      <p:cxnSp>
        <p:nvCxnSpPr>
          <p:cNvPr id="6" name="Straight Connector 5"/>
          <p:cNvCxnSpPr/>
          <p:nvPr/>
        </p:nvCxnSpPr>
        <p:spPr>
          <a:xfrm flipV="1">
            <a:off x="293381" y="97734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05661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3" y="-4670"/>
            <a:ext cx="7398327" cy="1124712"/>
          </a:xfrm>
        </p:spPr>
        <p:txBody>
          <a:bodyPr anchor="ctr"/>
          <a:lstStyle/>
          <a:p>
            <a:r>
              <a:rPr lang="en-ZA" sz="3600" dirty="0"/>
              <a:t>Costs of business services</a:t>
            </a:r>
          </a:p>
        </p:txBody>
      </p:sp>
      <p:sp>
        <p:nvSpPr>
          <p:cNvPr id="5" name="Content Placeholder 4"/>
          <p:cNvSpPr>
            <a:spLocks noGrp="1"/>
          </p:cNvSpPr>
          <p:nvPr>
            <p:ph idx="1"/>
          </p:nvPr>
        </p:nvSpPr>
        <p:spPr>
          <a:xfrm>
            <a:off x="831273" y="1120042"/>
            <a:ext cx="8621485" cy="5850773"/>
          </a:xfrm>
        </p:spPr>
        <p:txBody>
          <a:bodyPr/>
          <a:lstStyle/>
          <a:p>
            <a:pPr marL="0" indent="0">
              <a:lnSpc>
                <a:spcPct val="100000"/>
              </a:lnSpc>
              <a:spcBef>
                <a:spcPts val="0"/>
              </a:spcBef>
              <a:buNone/>
            </a:pPr>
            <a:r>
              <a:rPr lang="en-ZA" sz="3200" b="1" dirty="0">
                <a:solidFill>
                  <a:srgbClr val="898F0C"/>
                </a:solidFill>
              </a:rPr>
              <a:t>Farmers and other users can get some business services for free, for example:</a:t>
            </a:r>
          </a:p>
          <a:p>
            <a:pPr>
              <a:lnSpc>
                <a:spcPct val="100000"/>
              </a:lnSpc>
              <a:spcBef>
                <a:spcPts val="0"/>
              </a:spcBef>
            </a:pPr>
            <a:r>
              <a:rPr lang="en-ZA" sz="3200" dirty="0">
                <a:solidFill>
                  <a:srgbClr val="290DB3"/>
                </a:solidFill>
              </a:rPr>
              <a:t>They can use a road or listen to the radio without paying)</a:t>
            </a:r>
          </a:p>
          <a:p>
            <a:pPr>
              <a:lnSpc>
                <a:spcPct val="100000"/>
              </a:lnSpc>
              <a:spcBef>
                <a:spcPts val="0"/>
              </a:spcBef>
            </a:pPr>
            <a:r>
              <a:rPr lang="en-ZA" sz="3200" dirty="0">
                <a:solidFill>
                  <a:srgbClr val="290DB3"/>
                </a:solidFill>
              </a:rPr>
              <a:t>Research, crop extension and market information services may also be free</a:t>
            </a:r>
          </a:p>
          <a:p>
            <a:pPr marL="0" indent="0">
              <a:lnSpc>
                <a:spcPct val="100000"/>
              </a:lnSpc>
              <a:spcBef>
                <a:spcPts val="0"/>
              </a:spcBef>
              <a:buNone/>
            </a:pPr>
            <a:r>
              <a:rPr lang="en-ZA" sz="3200" b="1" dirty="0">
                <a:solidFill>
                  <a:srgbClr val="898F0C"/>
                </a:solidFill>
              </a:rPr>
              <a:t>Users have to pay for many other types of services, for example:</a:t>
            </a:r>
          </a:p>
          <a:p>
            <a:pPr>
              <a:lnSpc>
                <a:spcPct val="100000"/>
              </a:lnSpc>
              <a:spcBef>
                <a:spcPts val="0"/>
              </a:spcBef>
            </a:pPr>
            <a:r>
              <a:rPr lang="en-ZA" sz="3200" dirty="0">
                <a:solidFill>
                  <a:srgbClr val="290DB3"/>
                </a:solidFill>
              </a:rPr>
              <a:t>They have to hire a truck to carry their produce, buy</a:t>
            </a:r>
          </a:p>
          <a:p>
            <a:pPr>
              <a:lnSpc>
                <a:spcPct val="100000"/>
              </a:lnSpc>
              <a:spcBef>
                <a:spcPts val="0"/>
              </a:spcBef>
            </a:pPr>
            <a:r>
              <a:rPr lang="en-ZA" sz="3200" dirty="0">
                <a:solidFill>
                  <a:srgbClr val="290DB3"/>
                </a:solidFill>
              </a:rPr>
              <a:t>seed and fertilizer</a:t>
            </a:r>
          </a:p>
          <a:p>
            <a:pPr>
              <a:lnSpc>
                <a:spcPct val="100000"/>
              </a:lnSpc>
              <a:spcBef>
                <a:spcPts val="0"/>
              </a:spcBef>
            </a:pPr>
            <a:r>
              <a:rPr lang="en-ZA" sz="3200" dirty="0">
                <a:solidFill>
                  <a:srgbClr val="290DB3"/>
                </a:solidFill>
              </a:rPr>
              <a:t>Pay for vaccines and veterinary advice</a:t>
            </a:r>
          </a:p>
        </p:txBody>
      </p:sp>
      <p:sp>
        <p:nvSpPr>
          <p:cNvPr id="4" name="Slide Number Placeholder 3"/>
          <p:cNvSpPr>
            <a:spLocks noGrp="1"/>
          </p:cNvSpPr>
          <p:nvPr>
            <p:ph type="sldNum" sz="quarter" idx="4"/>
          </p:nvPr>
        </p:nvSpPr>
        <p:spPr/>
        <p:txBody>
          <a:bodyPr/>
          <a:lstStyle/>
          <a:p>
            <a:fld id="{3AF21FA0-C69A-D549-B93E-AD7DB9D7EB7A}" type="slidenum">
              <a:rPr lang="en-US" smtClean="0"/>
              <a:pPr/>
              <a:t>126</a:t>
            </a:fld>
            <a:endParaRPr lang="en-US" dirty="0"/>
          </a:p>
        </p:txBody>
      </p:sp>
      <p:cxnSp>
        <p:nvCxnSpPr>
          <p:cNvPr id="7" name="Straight Connector 6"/>
          <p:cNvCxnSpPr/>
          <p:nvPr/>
        </p:nvCxnSpPr>
        <p:spPr>
          <a:xfrm flipV="1">
            <a:off x="293381" y="97734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90231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6550" y="-4670"/>
            <a:ext cx="7893050" cy="1124712"/>
          </a:xfrm>
        </p:spPr>
        <p:txBody>
          <a:bodyPr anchor="ctr"/>
          <a:lstStyle/>
          <a:p>
            <a:r>
              <a:rPr lang="en-ZA" sz="3600" dirty="0"/>
              <a:t>Covering the costs of business services</a:t>
            </a:r>
          </a:p>
        </p:txBody>
      </p:sp>
      <p:sp>
        <p:nvSpPr>
          <p:cNvPr id="6" name="Content Placeholder 5"/>
          <p:cNvSpPr>
            <a:spLocks noGrp="1"/>
          </p:cNvSpPr>
          <p:nvPr>
            <p:ph sz="half" idx="1"/>
          </p:nvPr>
        </p:nvSpPr>
        <p:spPr>
          <a:xfrm>
            <a:off x="475013" y="1876209"/>
            <a:ext cx="5237018" cy="4449486"/>
          </a:xfrm>
        </p:spPr>
        <p:txBody>
          <a:bodyPr/>
          <a:lstStyle/>
          <a:p>
            <a:pPr marL="0" indent="0">
              <a:lnSpc>
                <a:spcPct val="100000"/>
              </a:lnSpc>
              <a:spcBef>
                <a:spcPts val="0"/>
              </a:spcBef>
              <a:spcAft>
                <a:spcPts val="600"/>
              </a:spcAft>
              <a:buNone/>
            </a:pPr>
            <a:r>
              <a:rPr lang="en-ZA" sz="3200" b="1" dirty="0">
                <a:solidFill>
                  <a:srgbClr val="898F0C"/>
                </a:solidFill>
              </a:rPr>
              <a:t>Business services cover their costs by charging a fee:</a:t>
            </a:r>
          </a:p>
          <a:p>
            <a:pPr>
              <a:lnSpc>
                <a:spcPct val="100000"/>
              </a:lnSpc>
              <a:spcBef>
                <a:spcPts val="0"/>
              </a:spcBef>
              <a:spcAft>
                <a:spcPts val="600"/>
              </a:spcAft>
            </a:pPr>
            <a:r>
              <a:rPr lang="en-ZA" sz="3200" dirty="0">
                <a:solidFill>
                  <a:srgbClr val="290DB3"/>
                </a:solidFill>
              </a:rPr>
              <a:t>Transport companies charge per sack or crate moved</a:t>
            </a:r>
          </a:p>
          <a:p>
            <a:pPr>
              <a:lnSpc>
                <a:spcPct val="100000"/>
              </a:lnSpc>
              <a:spcBef>
                <a:spcPts val="0"/>
              </a:spcBef>
              <a:spcAft>
                <a:spcPts val="600"/>
              </a:spcAft>
            </a:pPr>
            <a:r>
              <a:rPr lang="en-ZA" sz="3200" dirty="0">
                <a:solidFill>
                  <a:srgbClr val="290DB3"/>
                </a:solidFill>
              </a:rPr>
              <a:t>Millers charge for milling grains such as maize</a:t>
            </a:r>
          </a:p>
          <a:p>
            <a:pPr>
              <a:lnSpc>
                <a:spcPct val="100000"/>
              </a:lnSpc>
              <a:spcBef>
                <a:spcPts val="0"/>
              </a:spcBef>
              <a:spcAft>
                <a:spcPts val="600"/>
              </a:spcAft>
            </a:pPr>
            <a:r>
              <a:rPr lang="en-ZA" sz="3200" dirty="0">
                <a:solidFill>
                  <a:srgbClr val="290DB3"/>
                </a:solidFill>
              </a:rPr>
              <a:t>Graters charge for grating roots such as cassava</a:t>
            </a:r>
            <a:br>
              <a:rPr lang="en-ZA" sz="3200" dirty="0">
                <a:solidFill>
                  <a:srgbClr val="290DB3"/>
                </a:solidFill>
              </a:rPr>
            </a:br>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127</a:t>
            </a:fld>
            <a:endParaRPr lang="en-US" dirty="0"/>
          </a:p>
        </p:txBody>
      </p:sp>
      <p:cxnSp>
        <p:nvCxnSpPr>
          <p:cNvPr id="9" name="Straight Connector 8"/>
          <p:cNvCxnSpPr/>
          <p:nvPr/>
        </p:nvCxnSpPr>
        <p:spPr>
          <a:xfrm flipV="1">
            <a:off x="293381" y="97734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65" y="1551723"/>
            <a:ext cx="3621937" cy="5098458"/>
          </a:xfrm>
          <a:prstGeom prst="rect">
            <a:avLst/>
          </a:prstGeom>
        </p:spPr>
      </p:pic>
    </p:spTree>
    <p:extLst>
      <p:ext uri="{BB962C8B-B14F-4D97-AF65-F5344CB8AC3E}">
        <p14:creationId xmlns:p14="http://schemas.microsoft.com/office/powerpoint/2010/main" val="36132443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543" y="-4670"/>
            <a:ext cx="9035143" cy="1124712"/>
          </a:xfrm>
        </p:spPr>
        <p:txBody>
          <a:bodyPr anchor="ctr"/>
          <a:lstStyle/>
          <a:p>
            <a:r>
              <a:rPr lang="en-ZA" sz="3600" dirty="0"/>
              <a:t>Covering the costs of business services</a:t>
            </a:r>
            <a:endParaRPr lang="en-ZA" sz="3200" dirty="0"/>
          </a:p>
        </p:txBody>
      </p:sp>
      <p:sp>
        <p:nvSpPr>
          <p:cNvPr id="3" name="Content Placeholder 2"/>
          <p:cNvSpPr>
            <a:spLocks noGrp="1"/>
          </p:cNvSpPr>
          <p:nvPr>
            <p:ph idx="1"/>
          </p:nvPr>
        </p:nvSpPr>
        <p:spPr>
          <a:xfrm>
            <a:off x="805543" y="1273630"/>
            <a:ext cx="8164286" cy="4913414"/>
          </a:xfrm>
        </p:spPr>
        <p:txBody>
          <a:bodyPr/>
          <a:lstStyle/>
          <a:p>
            <a:pPr>
              <a:lnSpc>
                <a:spcPct val="100000"/>
              </a:lnSpc>
              <a:spcBef>
                <a:spcPts val="0"/>
              </a:spcBef>
              <a:spcAft>
                <a:spcPts val="600"/>
              </a:spcAft>
            </a:pPr>
            <a:r>
              <a:rPr lang="en-ZA" sz="3200" b="1" dirty="0">
                <a:solidFill>
                  <a:srgbClr val="898F0C"/>
                </a:solidFill>
              </a:rPr>
              <a:t>Government</a:t>
            </a:r>
            <a:r>
              <a:rPr lang="en-ZA" sz="3200" dirty="0">
                <a:solidFill>
                  <a:srgbClr val="898F0C"/>
                </a:solidFill>
              </a:rPr>
              <a:t> </a:t>
            </a:r>
            <a:r>
              <a:rPr lang="en-ZA" sz="3200" dirty="0">
                <a:solidFill>
                  <a:srgbClr val="290DB3"/>
                </a:solidFill>
              </a:rPr>
              <a:t>also has to pay for the business services it provides.</a:t>
            </a:r>
          </a:p>
          <a:p>
            <a:pPr>
              <a:lnSpc>
                <a:spcPct val="100000"/>
              </a:lnSpc>
              <a:spcBef>
                <a:spcPts val="0"/>
              </a:spcBef>
              <a:spcAft>
                <a:spcPts val="600"/>
              </a:spcAft>
            </a:pPr>
            <a:r>
              <a:rPr lang="en-ZA" sz="3200" dirty="0">
                <a:solidFill>
                  <a:srgbClr val="290DB3"/>
                </a:solidFill>
              </a:rPr>
              <a:t>Government covers some of the costs through </a:t>
            </a:r>
            <a:r>
              <a:rPr lang="en-ZA" sz="3200" b="1" dirty="0">
                <a:solidFill>
                  <a:srgbClr val="898F0C"/>
                </a:solidFill>
              </a:rPr>
              <a:t>taxes </a:t>
            </a:r>
            <a:r>
              <a:rPr lang="en-ZA" sz="3200" dirty="0">
                <a:solidFill>
                  <a:srgbClr val="290DB3"/>
                </a:solidFill>
              </a:rPr>
              <a:t>or </a:t>
            </a:r>
            <a:r>
              <a:rPr lang="en-ZA" sz="3200" b="1" dirty="0">
                <a:solidFill>
                  <a:srgbClr val="898F0C"/>
                </a:solidFill>
              </a:rPr>
              <a:t>project grants, </a:t>
            </a:r>
            <a:r>
              <a:rPr lang="en-ZA" sz="3200" dirty="0">
                <a:solidFill>
                  <a:srgbClr val="290DB3"/>
                </a:solidFill>
              </a:rPr>
              <a:t>but may also charge fees.</a:t>
            </a:r>
          </a:p>
          <a:p>
            <a:pPr>
              <a:lnSpc>
                <a:spcPct val="100000"/>
              </a:lnSpc>
              <a:spcBef>
                <a:spcPts val="0"/>
              </a:spcBef>
              <a:spcAft>
                <a:spcPts val="600"/>
              </a:spcAft>
            </a:pPr>
            <a:r>
              <a:rPr lang="en-ZA" sz="3200" b="1" dirty="0">
                <a:solidFill>
                  <a:srgbClr val="898F0C"/>
                </a:solidFill>
              </a:rPr>
              <a:t>Radio</a:t>
            </a:r>
            <a:r>
              <a:rPr lang="en-ZA" sz="3200" b="1" dirty="0">
                <a:solidFill>
                  <a:srgbClr val="290DB3"/>
                </a:solidFill>
              </a:rPr>
              <a:t> </a:t>
            </a:r>
            <a:r>
              <a:rPr lang="en-ZA" sz="3200" dirty="0">
                <a:solidFill>
                  <a:srgbClr val="290DB3"/>
                </a:solidFill>
              </a:rPr>
              <a:t>and </a:t>
            </a:r>
            <a:r>
              <a:rPr lang="en-ZA" sz="3200" b="1" dirty="0">
                <a:solidFill>
                  <a:srgbClr val="898F0C"/>
                </a:solidFill>
              </a:rPr>
              <a:t>television stations </a:t>
            </a:r>
            <a:r>
              <a:rPr lang="en-ZA" sz="3200" dirty="0">
                <a:solidFill>
                  <a:srgbClr val="290DB3"/>
                </a:solidFill>
              </a:rPr>
              <a:t>often pay for their broadcasts through </a:t>
            </a:r>
            <a:r>
              <a:rPr lang="en-ZA" sz="3200" b="1" dirty="0">
                <a:solidFill>
                  <a:schemeClr val="accent2">
                    <a:lumMod val="75000"/>
                  </a:schemeClr>
                </a:solidFill>
              </a:rPr>
              <a:t>advertising.</a:t>
            </a:r>
          </a:p>
          <a:p>
            <a:pPr>
              <a:lnSpc>
                <a:spcPct val="100000"/>
              </a:lnSpc>
              <a:spcBef>
                <a:spcPts val="0"/>
              </a:spcBef>
              <a:spcAft>
                <a:spcPts val="600"/>
              </a:spcAft>
            </a:pPr>
            <a:r>
              <a:rPr lang="en-ZA" sz="3200" b="1" dirty="0">
                <a:solidFill>
                  <a:schemeClr val="accent2">
                    <a:lumMod val="75000"/>
                  </a:schemeClr>
                </a:solidFill>
              </a:rPr>
              <a:t>NGOs</a:t>
            </a:r>
            <a:r>
              <a:rPr lang="en-ZA" sz="3200" dirty="0">
                <a:solidFill>
                  <a:srgbClr val="290DB3"/>
                </a:solidFill>
              </a:rPr>
              <a:t> are increasingly also </a:t>
            </a:r>
            <a:r>
              <a:rPr lang="en-ZA" sz="3200" b="1" dirty="0">
                <a:solidFill>
                  <a:schemeClr val="accent2">
                    <a:lumMod val="75000"/>
                  </a:schemeClr>
                </a:solidFill>
              </a:rPr>
              <a:t>charging fees for certain services.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128</a:t>
            </a:fld>
            <a:endParaRPr lang="en-US" dirty="0"/>
          </a:p>
        </p:txBody>
      </p:sp>
      <p:cxnSp>
        <p:nvCxnSpPr>
          <p:cNvPr id="6" name="Straight Connector 5"/>
          <p:cNvCxnSpPr/>
          <p:nvPr/>
        </p:nvCxnSpPr>
        <p:spPr>
          <a:xfrm flipV="1">
            <a:off x="293381" y="97734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67126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70"/>
            <a:ext cx="8556170" cy="1124712"/>
          </a:xfrm>
        </p:spPr>
        <p:txBody>
          <a:bodyPr anchor="ctr"/>
          <a:lstStyle/>
          <a:p>
            <a:r>
              <a:rPr lang="en-ZA" sz="3600" dirty="0"/>
              <a:t>Development agencies and the private sector</a:t>
            </a:r>
          </a:p>
        </p:txBody>
      </p:sp>
      <p:sp>
        <p:nvSpPr>
          <p:cNvPr id="3" name="Content Placeholder 2"/>
          <p:cNvSpPr>
            <a:spLocks noGrp="1"/>
          </p:cNvSpPr>
          <p:nvPr>
            <p:ph idx="1"/>
          </p:nvPr>
        </p:nvSpPr>
        <p:spPr>
          <a:xfrm>
            <a:off x="838200" y="1523804"/>
            <a:ext cx="8371114" cy="4932414"/>
          </a:xfrm>
        </p:spPr>
        <p:txBody>
          <a:bodyPr/>
          <a:lstStyle/>
          <a:p>
            <a:pPr marL="0" indent="0">
              <a:lnSpc>
                <a:spcPct val="100000"/>
              </a:lnSpc>
              <a:spcBef>
                <a:spcPts val="0"/>
              </a:spcBef>
              <a:spcAft>
                <a:spcPts val="600"/>
              </a:spcAft>
              <a:buNone/>
            </a:pPr>
            <a:r>
              <a:rPr lang="en-ZA" sz="3200" dirty="0">
                <a:solidFill>
                  <a:srgbClr val="290DB3"/>
                </a:solidFill>
              </a:rPr>
              <a:t>If development agencies provide certain services for free, they will prevent private companies from charging for the same services. This will:</a:t>
            </a:r>
          </a:p>
          <a:p>
            <a:pPr>
              <a:lnSpc>
                <a:spcPct val="100000"/>
              </a:lnSpc>
              <a:spcBef>
                <a:spcPts val="0"/>
              </a:spcBef>
              <a:spcAft>
                <a:spcPts val="600"/>
              </a:spcAft>
              <a:buFont typeface="Arial" panose="020B0604020202020204" pitchFamily="34" charset="0"/>
              <a:buChar char="•"/>
            </a:pPr>
            <a:r>
              <a:rPr lang="en-ZA" sz="3200" dirty="0">
                <a:solidFill>
                  <a:srgbClr val="290DB3"/>
                </a:solidFill>
              </a:rPr>
              <a:t>Stop private business services from growing</a:t>
            </a:r>
          </a:p>
          <a:p>
            <a:pPr>
              <a:lnSpc>
                <a:spcPct val="100000"/>
              </a:lnSpc>
              <a:spcBef>
                <a:spcPts val="0"/>
              </a:spcBef>
              <a:spcAft>
                <a:spcPts val="600"/>
              </a:spcAft>
              <a:buFont typeface="Arial" panose="020B0604020202020204" pitchFamily="34" charset="0"/>
              <a:buChar char="•"/>
            </a:pPr>
            <a:r>
              <a:rPr lang="en-ZA" sz="3200" dirty="0">
                <a:solidFill>
                  <a:srgbClr val="290DB3"/>
                </a:solidFill>
              </a:rPr>
              <a:t>Make many projects unsustainable</a:t>
            </a:r>
          </a:p>
          <a:p>
            <a:pPr marL="0" indent="0">
              <a:lnSpc>
                <a:spcPct val="100000"/>
              </a:lnSpc>
              <a:spcBef>
                <a:spcPts val="0"/>
              </a:spcBef>
              <a:spcAft>
                <a:spcPts val="600"/>
              </a:spcAft>
              <a:buNone/>
            </a:pPr>
            <a:r>
              <a:rPr lang="en-ZA" sz="3200" dirty="0">
                <a:solidFill>
                  <a:srgbClr val="290DB3"/>
                </a:solidFill>
              </a:rPr>
              <a:t>Instead of competing with the private sector, development agencies should try to find ways to </a:t>
            </a:r>
            <a:r>
              <a:rPr lang="en-ZA" sz="3200" b="1" dirty="0">
                <a:solidFill>
                  <a:schemeClr val="accent2">
                    <a:lumMod val="75000"/>
                  </a:schemeClr>
                </a:solidFill>
              </a:rPr>
              <a:t>stimulate the private sector </a:t>
            </a:r>
            <a:r>
              <a:rPr lang="en-ZA" sz="3200" dirty="0">
                <a:solidFill>
                  <a:schemeClr val="accent2">
                    <a:lumMod val="75000"/>
                  </a:schemeClr>
                </a:solidFill>
              </a:rPr>
              <a:t>to </a:t>
            </a:r>
            <a:r>
              <a:rPr lang="en-ZA" sz="3200" b="1" dirty="0">
                <a:solidFill>
                  <a:schemeClr val="accent2">
                    <a:lumMod val="75000"/>
                  </a:schemeClr>
                </a:solidFill>
              </a:rPr>
              <a:t>develop such services.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129</a:t>
            </a:fld>
            <a:endParaRPr lang="en-US" dirty="0"/>
          </a:p>
        </p:txBody>
      </p:sp>
      <p:cxnSp>
        <p:nvCxnSpPr>
          <p:cNvPr id="6" name="Straight Connector 5"/>
          <p:cNvCxnSpPr/>
          <p:nvPr/>
        </p:nvCxnSpPr>
        <p:spPr>
          <a:xfrm flipV="1">
            <a:off x="293381" y="112004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9216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835" y="0"/>
            <a:ext cx="7315200" cy="1124712"/>
          </a:xfrm>
        </p:spPr>
        <p:txBody>
          <a:bodyPr anchor="ctr"/>
          <a:lstStyle/>
          <a:p>
            <a:r>
              <a:rPr lang="en-ZA" sz="3600" dirty="0"/>
              <a:t>Marketing means planning</a:t>
            </a:r>
          </a:p>
        </p:txBody>
      </p:sp>
      <p:sp>
        <p:nvSpPr>
          <p:cNvPr id="3" name="Content Placeholder 2"/>
          <p:cNvSpPr>
            <a:spLocks noGrp="1"/>
          </p:cNvSpPr>
          <p:nvPr>
            <p:ph idx="1"/>
          </p:nvPr>
        </p:nvSpPr>
        <p:spPr>
          <a:xfrm>
            <a:off x="706835" y="1120043"/>
            <a:ext cx="8425290" cy="5646518"/>
          </a:xfrm>
        </p:spPr>
        <p:txBody>
          <a:bodyPr/>
          <a:lstStyle/>
          <a:p>
            <a:pPr marL="0" indent="0">
              <a:lnSpc>
                <a:spcPct val="100000"/>
              </a:lnSpc>
              <a:spcBef>
                <a:spcPts val="0"/>
              </a:spcBef>
              <a:buNone/>
            </a:pPr>
            <a:r>
              <a:rPr lang="en-ZA" sz="3200" b="1" dirty="0">
                <a:solidFill>
                  <a:schemeClr val="accent2">
                    <a:lumMod val="75000"/>
                  </a:schemeClr>
                </a:solidFill>
              </a:rPr>
              <a:t>In industrial countries, many farmers plant a crop only after they have:</a:t>
            </a:r>
          </a:p>
          <a:p>
            <a:pPr>
              <a:lnSpc>
                <a:spcPct val="100000"/>
              </a:lnSpc>
              <a:spcBef>
                <a:spcPts val="0"/>
              </a:spcBef>
            </a:pPr>
            <a:r>
              <a:rPr lang="en-ZA" sz="3200" dirty="0">
                <a:solidFill>
                  <a:srgbClr val="290DB3"/>
                </a:solidFill>
              </a:rPr>
              <a:t>Found a buyer</a:t>
            </a:r>
          </a:p>
          <a:p>
            <a:pPr>
              <a:lnSpc>
                <a:spcPct val="100000"/>
              </a:lnSpc>
              <a:spcBef>
                <a:spcPts val="0"/>
              </a:spcBef>
            </a:pPr>
            <a:r>
              <a:rPr lang="en-ZA" sz="3200" dirty="0">
                <a:solidFill>
                  <a:srgbClr val="290DB3"/>
                </a:solidFill>
              </a:rPr>
              <a:t>Agreed on the terms of sale</a:t>
            </a:r>
          </a:p>
          <a:p>
            <a:pPr>
              <a:lnSpc>
                <a:spcPct val="100000"/>
              </a:lnSpc>
              <a:spcBef>
                <a:spcPts val="0"/>
              </a:spcBef>
            </a:pPr>
            <a:r>
              <a:rPr lang="en-ZA" sz="3200" dirty="0">
                <a:solidFill>
                  <a:srgbClr val="290DB3"/>
                </a:solidFill>
              </a:rPr>
              <a:t>Completed a business plan</a:t>
            </a:r>
          </a:p>
          <a:p>
            <a:pPr marL="0" indent="0">
              <a:lnSpc>
                <a:spcPct val="100000"/>
              </a:lnSpc>
              <a:spcBef>
                <a:spcPts val="1200"/>
              </a:spcBef>
              <a:buNone/>
            </a:pPr>
            <a:r>
              <a:rPr lang="en-ZA" sz="3200" b="1" dirty="0">
                <a:solidFill>
                  <a:schemeClr val="accent2">
                    <a:lumMod val="75000"/>
                  </a:schemeClr>
                </a:solidFill>
              </a:rPr>
              <a:t>Farmers in developing countries should do the same. A marketing plan helps them decide:</a:t>
            </a:r>
          </a:p>
          <a:p>
            <a:pPr>
              <a:lnSpc>
                <a:spcPct val="100000"/>
              </a:lnSpc>
              <a:spcBef>
                <a:spcPts val="0"/>
              </a:spcBef>
            </a:pPr>
            <a:r>
              <a:rPr lang="en-ZA" sz="3200" dirty="0">
                <a:solidFill>
                  <a:srgbClr val="290DB3"/>
                </a:solidFill>
              </a:rPr>
              <a:t>What to plant</a:t>
            </a:r>
          </a:p>
          <a:p>
            <a:pPr>
              <a:lnSpc>
                <a:spcPct val="100000"/>
              </a:lnSpc>
              <a:spcBef>
                <a:spcPts val="0"/>
              </a:spcBef>
            </a:pPr>
            <a:r>
              <a:rPr lang="en-ZA" sz="3200" dirty="0">
                <a:solidFill>
                  <a:srgbClr val="290DB3"/>
                </a:solidFill>
              </a:rPr>
              <a:t>When to plant</a:t>
            </a:r>
          </a:p>
          <a:p>
            <a:pPr>
              <a:lnSpc>
                <a:spcPct val="100000"/>
              </a:lnSpc>
              <a:spcBef>
                <a:spcPts val="0"/>
              </a:spcBef>
            </a:pPr>
            <a:r>
              <a:rPr lang="en-ZA" sz="3200" dirty="0">
                <a:solidFill>
                  <a:srgbClr val="290DB3"/>
                </a:solidFill>
              </a:rPr>
              <a:t>How to produce a crop</a:t>
            </a:r>
          </a:p>
          <a:p>
            <a:pPr>
              <a:lnSpc>
                <a:spcPct val="100000"/>
              </a:lnSpc>
              <a:spcBef>
                <a:spcPts val="0"/>
              </a:spcBef>
            </a:pPr>
            <a:r>
              <a:rPr lang="en-ZA" sz="3200" dirty="0">
                <a:solidFill>
                  <a:srgbClr val="290DB3"/>
                </a:solidFill>
              </a:rPr>
              <a:t>Who to sell to when the crop is harvested.</a:t>
            </a:r>
          </a:p>
        </p:txBody>
      </p:sp>
      <p:sp>
        <p:nvSpPr>
          <p:cNvPr id="4" name="Slide Number Placeholder 3"/>
          <p:cNvSpPr>
            <a:spLocks noGrp="1"/>
          </p:cNvSpPr>
          <p:nvPr>
            <p:ph type="sldNum" sz="quarter" idx="4"/>
          </p:nvPr>
        </p:nvSpPr>
        <p:spPr/>
        <p:txBody>
          <a:bodyPr/>
          <a:lstStyle/>
          <a:p>
            <a:fld id="{3AF21FA0-C69A-D549-B93E-AD7DB9D7EB7A}" type="slidenum">
              <a:rPr lang="en-US" smtClean="0"/>
              <a:pPr/>
              <a:t>13</a:t>
            </a:fld>
            <a:endParaRPr lang="en-US" dirty="0"/>
          </a:p>
        </p:txBody>
      </p:sp>
      <p:cxnSp>
        <p:nvCxnSpPr>
          <p:cNvPr id="6" name="Straight Connector 5"/>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08002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646" y="-4670"/>
            <a:ext cx="7433953" cy="1124712"/>
          </a:xfrm>
        </p:spPr>
        <p:txBody>
          <a:bodyPr anchor="ctr"/>
          <a:lstStyle/>
          <a:p>
            <a:r>
              <a:rPr lang="en-ZA" sz="3600" dirty="0"/>
              <a:t>Institutions and rules: Laws and policies</a:t>
            </a:r>
          </a:p>
        </p:txBody>
      </p:sp>
      <p:sp>
        <p:nvSpPr>
          <p:cNvPr id="3" name="Content Placeholder 2"/>
          <p:cNvSpPr>
            <a:spLocks noGrp="1"/>
          </p:cNvSpPr>
          <p:nvPr>
            <p:ph idx="1"/>
          </p:nvPr>
        </p:nvSpPr>
        <p:spPr>
          <a:xfrm>
            <a:off x="795646" y="1345673"/>
            <a:ext cx="7873341" cy="5007626"/>
          </a:xfrm>
        </p:spPr>
        <p:txBody>
          <a:bodyPr/>
          <a:lstStyle/>
          <a:p>
            <a:pPr marL="0" indent="0">
              <a:lnSpc>
                <a:spcPct val="100000"/>
              </a:lnSpc>
              <a:spcBef>
                <a:spcPts val="0"/>
              </a:spcBef>
              <a:spcAft>
                <a:spcPts val="600"/>
              </a:spcAft>
              <a:buNone/>
            </a:pPr>
            <a:r>
              <a:rPr lang="en-ZA" sz="3200" b="1" dirty="0">
                <a:solidFill>
                  <a:srgbClr val="898F0C"/>
                </a:solidFill>
              </a:rPr>
              <a:t>Governments:</a:t>
            </a:r>
          </a:p>
          <a:p>
            <a:pPr>
              <a:lnSpc>
                <a:spcPct val="100000"/>
              </a:lnSpc>
              <a:spcBef>
                <a:spcPts val="0"/>
              </a:spcBef>
              <a:spcAft>
                <a:spcPts val="600"/>
              </a:spcAft>
            </a:pPr>
            <a:r>
              <a:rPr lang="en-ZA" sz="3200" b="1" dirty="0">
                <a:solidFill>
                  <a:srgbClr val="290DB3"/>
                </a:solidFill>
              </a:rPr>
              <a:t>Set laws </a:t>
            </a:r>
            <a:r>
              <a:rPr lang="en-ZA" sz="3200" dirty="0">
                <a:solidFill>
                  <a:srgbClr val="290DB3"/>
                </a:solidFill>
              </a:rPr>
              <a:t>and</a:t>
            </a:r>
            <a:r>
              <a:rPr lang="en-ZA" sz="3200" b="1" dirty="0">
                <a:solidFill>
                  <a:srgbClr val="290DB3"/>
                </a:solidFill>
              </a:rPr>
              <a:t> policies </a:t>
            </a:r>
            <a:r>
              <a:rPr lang="en-ZA" sz="3200" dirty="0">
                <a:solidFill>
                  <a:srgbClr val="290DB3"/>
                </a:solidFill>
              </a:rPr>
              <a:t>to </a:t>
            </a:r>
            <a:r>
              <a:rPr lang="en-ZA" sz="3200" b="1" dirty="0">
                <a:solidFill>
                  <a:srgbClr val="290DB3"/>
                </a:solidFill>
              </a:rPr>
              <a:t>regulate the flow of goods </a:t>
            </a:r>
            <a:r>
              <a:rPr lang="en-ZA" sz="3200" dirty="0">
                <a:solidFill>
                  <a:srgbClr val="290DB3"/>
                </a:solidFill>
              </a:rPr>
              <a:t>and services</a:t>
            </a:r>
          </a:p>
          <a:p>
            <a:pPr>
              <a:lnSpc>
                <a:spcPct val="100000"/>
              </a:lnSpc>
              <a:spcBef>
                <a:spcPts val="0"/>
              </a:spcBef>
              <a:spcAft>
                <a:spcPts val="600"/>
              </a:spcAft>
            </a:pPr>
            <a:r>
              <a:rPr lang="en-ZA" sz="3200" dirty="0">
                <a:solidFill>
                  <a:srgbClr val="290DB3"/>
                </a:solidFill>
              </a:rPr>
              <a:t>May </a:t>
            </a:r>
            <a:r>
              <a:rPr lang="en-ZA" sz="3200" b="1" dirty="0">
                <a:solidFill>
                  <a:srgbClr val="290DB3"/>
                </a:solidFill>
              </a:rPr>
              <a:t>impose taxes, offer subsidies </a:t>
            </a:r>
            <a:r>
              <a:rPr lang="en-ZA" sz="3200" dirty="0">
                <a:solidFill>
                  <a:srgbClr val="290DB3"/>
                </a:solidFill>
              </a:rPr>
              <a:t>or </a:t>
            </a:r>
            <a:r>
              <a:rPr lang="en-ZA" sz="3200" b="1" dirty="0">
                <a:solidFill>
                  <a:srgbClr val="290DB3"/>
                </a:solidFill>
              </a:rPr>
              <a:t>control prices</a:t>
            </a:r>
          </a:p>
          <a:p>
            <a:pPr>
              <a:lnSpc>
                <a:spcPct val="100000"/>
              </a:lnSpc>
              <a:spcBef>
                <a:spcPts val="0"/>
              </a:spcBef>
              <a:spcAft>
                <a:spcPts val="600"/>
              </a:spcAft>
            </a:pPr>
            <a:r>
              <a:rPr lang="en-ZA" sz="3200" dirty="0">
                <a:solidFill>
                  <a:srgbClr val="290DB3"/>
                </a:solidFill>
              </a:rPr>
              <a:t>May </a:t>
            </a:r>
            <a:r>
              <a:rPr lang="en-ZA" sz="3200" b="1" dirty="0">
                <a:solidFill>
                  <a:srgbClr val="290DB3"/>
                </a:solidFill>
              </a:rPr>
              <a:t>restrict </a:t>
            </a:r>
            <a:r>
              <a:rPr lang="en-ZA" sz="3200" dirty="0">
                <a:solidFill>
                  <a:srgbClr val="290DB3"/>
                </a:solidFill>
              </a:rPr>
              <a:t>or</a:t>
            </a:r>
            <a:r>
              <a:rPr lang="en-ZA" sz="3200" b="1" dirty="0">
                <a:solidFill>
                  <a:srgbClr val="290DB3"/>
                </a:solidFill>
              </a:rPr>
              <a:t> encourage </a:t>
            </a:r>
            <a:r>
              <a:rPr lang="en-ZA" sz="3200" dirty="0">
                <a:solidFill>
                  <a:srgbClr val="290DB3"/>
                </a:solidFill>
              </a:rPr>
              <a:t>the </a:t>
            </a:r>
            <a:r>
              <a:rPr lang="en-ZA" sz="3200" b="1" dirty="0">
                <a:solidFill>
                  <a:srgbClr val="290DB3"/>
                </a:solidFill>
              </a:rPr>
              <a:t>production of certain crops</a:t>
            </a:r>
          </a:p>
          <a:p>
            <a:pPr>
              <a:lnSpc>
                <a:spcPct val="100000"/>
              </a:lnSpc>
              <a:spcBef>
                <a:spcPts val="0"/>
              </a:spcBef>
              <a:spcAft>
                <a:spcPts val="600"/>
              </a:spcAft>
            </a:pPr>
            <a:r>
              <a:rPr lang="en-ZA" sz="3200" b="1" dirty="0">
                <a:solidFill>
                  <a:srgbClr val="290DB3"/>
                </a:solidFill>
              </a:rPr>
              <a:t>Limit the movement of plants </a:t>
            </a:r>
            <a:r>
              <a:rPr lang="en-ZA" sz="3200" dirty="0">
                <a:solidFill>
                  <a:srgbClr val="290DB3"/>
                </a:solidFill>
              </a:rPr>
              <a:t>and </a:t>
            </a:r>
            <a:r>
              <a:rPr lang="en-ZA" sz="3200" b="1" dirty="0">
                <a:solidFill>
                  <a:srgbClr val="290DB3"/>
                </a:solidFill>
              </a:rPr>
              <a:t>animals</a:t>
            </a:r>
            <a:r>
              <a:rPr lang="en-ZA" sz="3200" dirty="0">
                <a:solidFill>
                  <a:srgbClr val="290DB3"/>
                </a:solidFill>
              </a:rPr>
              <a:t> to </a:t>
            </a:r>
            <a:r>
              <a:rPr lang="en-ZA" sz="3200" b="1" dirty="0">
                <a:solidFill>
                  <a:srgbClr val="290DB3"/>
                </a:solidFill>
              </a:rPr>
              <a:t>prevent diseases from spreading</a:t>
            </a:r>
          </a:p>
        </p:txBody>
      </p:sp>
      <p:sp>
        <p:nvSpPr>
          <p:cNvPr id="4" name="Slide Number Placeholder 3"/>
          <p:cNvSpPr>
            <a:spLocks noGrp="1"/>
          </p:cNvSpPr>
          <p:nvPr>
            <p:ph type="sldNum" sz="quarter" idx="4"/>
          </p:nvPr>
        </p:nvSpPr>
        <p:spPr/>
        <p:txBody>
          <a:bodyPr/>
          <a:lstStyle/>
          <a:p>
            <a:fld id="{3AF21FA0-C69A-D549-B93E-AD7DB9D7EB7A}" type="slidenum">
              <a:rPr lang="en-US" smtClean="0"/>
              <a:pPr/>
              <a:t>130</a:t>
            </a:fld>
            <a:endParaRPr lang="en-US" dirty="0"/>
          </a:p>
        </p:txBody>
      </p:sp>
      <p:cxnSp>
        <p:nvCxnSpPr>
          <p:cNvPr id="6" name="Straight Connector 5"/>
          <p:cNvCxnSpPr/>
          <p:nvPr/>
        </p:nvCxnSpPr>
        <p:spPr>
          <a:xfrm flipV="1">
            <a:off x="293381" y="91816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4008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9534103" cy="1124712"/>
          </a:xfrm>
        </p:spPr>
        <p:txBody>
          <a:bodyPr anchor="ctr"/>
          <a:lstStyle/>
          <a:p>
            <a:r>
              <a:rPr lang="en-ZA" sz="3600" dirty="0"/>
              <a:t>Institutions and rules: Laws and policies (Continued)</a:t>
            </a:r>
          </a:p>
        </p:txBody>
      </p:sp>
      <p:sp>
        <p:nvSpPr>
          <p:cNvPr id="3" name="Content Placeholder 2"/>
          <p:cNvSpPr>
            <a:spLocks noGrp="1"/>
          </p:cNvSpPr>
          <p:nvPr>
            <p:ph idx="1"/>
          </p:nvPr>
        </p:nvSpPr>
        <p:spPr>
          <a:xfrm>
            <a:off x="914400" y="1587678"/>
            <a:ext cx="8229600" cy="3459336"/>
          </a:xfrm>
        </p:spPr>
        <p:txBody>
          <a:bodyPr/>
          <a:lstStyle/>
          <a:p>
            <a:pPr marL="0" indent="0">
              <a:lnSpc>
                <a:spcPct val="100000"/>
              </a:lnSpc>
              <a:spcBef>
                <a:spcPts val="600"/>
              </a:spcBef>
              <a:spcAft>
                <a:spcPts val="600"/>
              </a:spcAft>
              <a:buNone/>
            </a:pPr>
            <a:r>
              <a:rPr lang="en-ZA" sz="3200" b="1" dirty="0">
                <a:solidFill>
                  <a:schemeClr val="accent2">
                    <a:lumMod val="75000"/>
                  </a:schemeClr>
                </a:solidFill>
              </a:rPr>
              <a:t>Governments:</a:t>
            </a:r>
          </a:p>
          <a:p>
            <a:pPr>
              <a:lnSpc>
                <a:spcPct val="100000"/>
              </a:lnSpc>
              <a:spcBef>
                <a:spcPts val="600"/>
              </a:spcBef>
              <a:spcAft>
                <a:spcPts val="600"/>
              </a:spcAft>
            </a:pPr>
            <a:r>
              <a:rPr lang="en-ZA" sz="3200" dirty="0">
                <a:solidFill>
                  <a:srgbClr val="290DB3"/>
                </a:solidFill>
              </a:rPr>
              <a:t>Promote </a:t>
            </a:r>
            <a:r>
              <a:rPr lang="en-ZA" sz="3200" b="1" dirty="0">
                <a:solidFill>
                  <a:srgbClr val="290DB3"/>
                </a:solidFill>
              </a:rPr>
              <a:t>land reform</a:t>
            </a:r>
          </a:p>
          <a:p>
            <a:pPr>
              <a:lnSpc>
                <a:spcPct val="100000"/>
              </a:lnSpc>
              <a:spcBef>
                <a:spcPts val="600"/>
              </a:spcBef>
              <a:spcAft>
                <a:spcPts val="600"/>
              </a:spcAft>
            </a:pPr>
            <a:r>
              <a:rPr lang="en-ZA" sz="3200" dirty="0">
                <a:solidFill>
                  <a:srgbClr val="290DB3"/>
                </a:solidFill>
              </a:rPr>
              <a:t>Encourage </a:t>
            </a:r>
            <a:r>
              <a:rPr lang="en-ZA" sz="3200" b="1" dirty="0">
                <a:solidFill>
                  <a:srgbClr val="290DB3"/>
                </a:solidFill>
              </a:rPr>
              <a:t>soil and water conservation</a:t>
            </a:r>
          </a:p>
          <a:p>
            <a:pPr>
              <a:lnSpc>
                <a:spcPct val="100000"/>
              </a:lnSpc>
              <a:spcBef>
                <a:spcPts val="600"/>
              </a:spcBef>
              <a:spcAft>
                <a:spcPts val="600"/>
              </a:spcAft>
            </a:pPr>
            <a:r>
              <a:rPr lang="en-ZA" sz="3200" dirty="0">
                <a:solidFill>
                  <a:srgbClr val="290DB3"/>
                </a:solidFill>
              </a:rPr>
              <a:t>Provide certain types of business services, such as </a:t>
            </a:r>
            <a:r>
              <a:rPr lang="en-ZA" sz="3200" b="1" dirty="0">
                <a:solidFill>
                  <a:srgbClr val="290DB3"/>
                </a:solidFill>
              </a:rPr>
              <a:t>extension </a:t>
            </a:r>
            <a:r>
              <a:rPr lang="en-ZA" sz="3200" dirty="0">
                <a:solidFill>
                  <a:srgbClr val="290DB3"/>
                </a:solidFill>
              </a:rPr>
              <a:t>and</a:t>
            </a:r>
            <a:r>
              <a:rPr lang="en-ZA" sz="3200" b="1" dirty="0">
                <a:solidFill>
                  <a:srgbClr val="290DB3"/>
                </a:solidFill>
              </a:rPr>
              <a:t> market information services</a:t>
            </a:r>
            <a:endParaRPr lang="en-ZA" sz="3200" b="1" dirty="0"/>
          </a:p>
          <a:p>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131</a:t>
            </a:fld>
            <a:endParaRPr lang="en-US" dirty="0"/>
          </a:p>
        </p:txBody>
      </p:sp>
      <p:cxnSp>
        <p:nvCxnSpPr>
          <p:cNvPr id="5" name="Straight Connector 4"/>
          <p:cNvCxnSpPr/>
          <p:nvPr/>
        </p:nvCxnSpPr>
        <p:spPr>
          <a:xfrm flipV="1">
            <a:off x="341089" y="109755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49201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Standards</a:t>
            </a:r>
          </a:p>
        </p:txBody>
      </p:sp>
      <p:sp>
        <p:nvSpPr>
          <p:cNvPr id="3" name="Content Placeholder 2"/>
          <p:cNvSpPr>
            <a:spLocks noGrp="1"/>
          </p:cNvSpPr>
          <p:nvPr>
            <p:ph idx="1"/>
          </p:nvPr>
        </p:nvSpPr>
        <p:spPr>
          <a:xfrm>
            <a:off x="659334" y="1497354"/>
            <a:ext cx="8865666" cy="4784694"/>
          </a:xfrm>
        </p:spPr>
        <p:txBody>
          <a:bodyPr/>
          <a:lstStyle/>
          <a:p>
            <a:pPr>
              <a:lnSpc>
                <a:spcPct val="100000"/>
              </a:lnSpc>
              <a:spcBef>
                <a:spcPts val="0"/>
              </a:spcBef>
              <a:spcAft>
                <a:spcPts val="600"/>
              </a:spcAft>
            </a:pPr>
            <a:r>
              <a:rPr lang="en-ZA" sz="3200" dirty="0">
                <a:solidFill>
                  <a:srgbClr val="290DB3"/>
                </a:solidFill>
              </a:rPr>
              <a:t>Identify the </a:t>
            </a:r>
            <a:r>
              <a:rPr lang="en-ZA" sz="3200" b="1" dirty="0">
                <a:solidFill>
                  <a:schemeClr val="accent2">
                    <a:lumMod val="75000"/>
                  </a:schemeClr>
                </a:solidFill>
              </a:rPr>
              <a:t>minimum requirements </a:t>
            </a:r>
            <a:r>
              <a:rPr lang="en-ZA" sz="3200" dirty="0">
                <a:solidFill>
                  <a:srgbClr val="290DB3"/>
                </a:solidFill>
              </a:rPr>
              <a:t>for the </a:t>
            </a:r>
            <a:r>
              <a:rPr lang="en-ZA" sz="3200" b="1" dirty="0">
                <a:solidFill>
                  <a:schemeClr val="accent2">
                    <a:lumMod val="75000"/>
                  </a:schemeClr>
                </a:solidFill>
              </a:rPr>
              <a:t>quality</a:t>
            </a:r>
            <a:r>
              <a:rPr lang="en-ZA" sz="3200" dirty="0">
                <a:solidFill>
                  <a:srgbClr val="290DB3"/>
                </a:solidFill>
              </a:rPr>
              <a:t> and </a:t>
            </a:r>
            <a:r>
              <a:rPr lang="en-ZA" sz="3200" b="1" dirty="0">
                <a:solidFill>
                  <a:schemeClr val="accent2">
                    <a:lumMod val="75000"/>
                  </a:schemeClr>
                </a:solidFill>
              </a:rPr>
              <a:t>safety of a product, </a:t>
            </a:r>
            <a:r>
              <a:rPr lang="en-ZA" sz="3200" dirty="0">
                <a:solidFill>
                  <a:srgbClr val="290DB3"/>
                </a:solidFill>
              </a:rPr>
              <a:t>e.g. tomato traders may insist on tomatoes being of a certain variety, size, not damaged and packed in crates</a:t>
            </a:r>
          </a:p>
          <a:p>
            <a:pPr>
              <a:lnSpc>
                <a:spcPct val="100000"/>
              </a:lnSpc>
              <a:spcBef>
                <a:spcPts val="0"/>
              </a:spcBef>
              <a:spcAft>
                <a:spcPts val="600"/>
              </a:spcAft>
            </a:pPr>
            <a:r>
              <a:rPr lang="en-ZA" sz="3200" dirty="0">
                <a:solidFill>
                  <a:srgbClr val="290DB3"/>
                </a:solidFill>
              </a:rPr>
              <a:t>May be </a:t>
            </a:r>
            <a:r>
              <a:rPr lang="en-ZA" sz="3200" b="1" dirty="0">
                <a:solidFill>
                  <a:schemeClr val="accent2">
                    <a:lumMod val="75000"/>
                  </a:schemeClr>
                </a:solidFill>
              </a:rPr>
              <a:t>formal </a:t>
            </a:r>
            <a:r>
              <a:rPr lang="en-ZA" sz="3200" dirty="0">
                <a:solidFill>
                  <a:srgbClr val="290DB3"/>
                </a:solidFill>
              </a:rPr>
              <a:t>or </a:t>
            </a:r>
            <a:r>
              <a:rPr lang="en-ZA" sz="3200" b="1" dirty="0">
                <a:solidFill>
                  <a:schemeClr val="accent2">
                    <a:lumMod val="75000"/>
                  </a:schemeClr>
                </a:solidFill>
              </a:rPr>
              <a:t>informal</a:t>
            </a:r>
          </a:p>
          <a:p>
            <a:pPr>
              <a:lnSpc>
                <a:spcPct val="100000"/>
              </a:lnSpc>
              <a:spcBef>
                <a:spcPts val="0"/>
              </a:spcBef>
              <a:spcAft>
                <a:spcPts val="600"/>
              </a:spcAft>
            </a:pPr>
            <a:r>
              <a:rPr lang="en-ZA" sz="3200" dirty="0">
                <a:solidFill>
                  <a:srgbClr val="290DB3"/>
                </a:solidFill>
              </a:rPr>
              <a:t>May be</a:t>
            </a:r>
            <a:r>
              <a:rPr lang="en-ZA" sz="3200" dirty="0">
                <a:solidFill>
                  <a:schemeClr val="accent2">
                    <a:lumMod val="75000"/>
                  </a:schemeClr>
                </a:solidFill>
              </a:rPr>
              <a:t> </a:t>
            </a:r>
            <a:r>
              <a:rPr lang="en-ZA" sz="3200" dirty="0">
                <a:solidFill>
                  <a:srgbClr val="290DB3"/>
                </a:solidFill>
              </a:rPr>
              <a:t>imposed by the </a:t>
            </a:r>
            <a:r>
              <a:rPr lang="en-ZA" sz="3200" b="1" dirty="0">
                <a:solidFill>
                  <a:schemeClr val="accent2">
                    <a:lumMod val="75000"/>
                  </a:schemeClr>
                </a:solidFill>
              </a:rPr>
              <a:t>government</a:t>
            </a:r>
            <a:r>
              <a:rPr lang="en-ZA" sz="3200" dirty="0">
                <a:solidFill>
                  <a:schemeClr val="accent2">
                    <a:lumMod val="75000"/>
                  </a:schemeClr>
                </a:solidFill>
              </a:rPr>
              <a:t>, </a:t>
            </a:r>
            <a:r>
              <a:rPr lang="en-ZA" sz="3200" b="1" dirty="0">
                <a:solidFill>
                  <a:schemeClr val="accent2">
                    <a:lumMod val="75000"/>
                  </a:schemeClr>
                </a:solidFill>
              </a:rPr>
              <a:t>individual traders </a:t>
            </a:r>
            <a:r>
              <a:rPr lang="en-ZA" sz="3200" dirty="0">
                <a:solidFill>
                  <a:srgbClr val="290DB3"/>
                </a:solidFill>
              </a:rPr>
              <a:t>or an </a:t>
            </a:r>
            <a:r>
              <a:rPr lang="en-ZA" sz="3200" b="1" dirty="0">
                <a:solidFill>
                  <a:schemeClr val="accent2">
                    <a:lumMod val="75000"/>
                  </a:schemeClr>
                </a:solidFill>
              </a:rPr>
              <a:t>industry association</a:t>
            </a:r>
          </a:p>
          <a:p>
            <a:pPr marL="0" indent="0">
              <a:lnSpc>
                <a:spcPct val="100000"/>
              </a:lnSpc>
              <a:spcBef>
                <a:spcPts val="0"/>
              </a:spcBef>
              <a:spcAft>
                <a:spcPts val="600"/>
              </a:spcAft>
              <a:buNone/>
            </a:pPr>
            <a:r>
              <a:rPr lang="en-ZA" sz="3200" dirty="0">
                <a:solidFill>
                  <a:srgbClr val="290DB3"/>
                </a:solidFill>
              </a:rPr>
              <a:t>Farmers need to know these standards, so that they can comply with them.</a:t>
            </a:r>
          </a:p>
          <a:p>
            <a:pPr marL="0" indent="0">
              <a:buNone/>
            </a:pPr>
            <a:endParaRPr lang="en-ZA"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132</a:t>
            </a:fld>
            <a:endParaRPr lang="en-US" dirty="0"/>
          </a:p>
        </p:txBody>
      </p:sp>
      <p:cxnSp>
        <p:nvCxnSpPr>
          <p:cNvPr id="6" name="Straight Connector 5"/>
          <p:cNvCxnSpPr/>
          <p:nvPr/>
        </p:nvCxnSpPr>
        <p:spPr>
          <a:xfrm flipV="1">
            <a:off x="341089" y="109755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5937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Food safety standards</a:t>
            </a:r>
          </a:p>
        </p:txBody>
      </p:sp>
      <p:sp>
        <p:nvSpPr>
          <p:cNvPr id="3" name="Content Placeholder 2"/>
          <p:cNvSpPr>
            <a:spLocks noGrp="1"/>
          </p:cNvSpPr>
          <p:nvPr>
            <p:ph sz="half" idx="1"/>
          </p:nvPr>
        </p:nvSpPr>
        <p:spPr>
          <a:xfrm>
            <a:off x="914400" y="1286297"/>
            <a:ext cx="4845132" cy="5245132"/>
          </a:xfrm>
        </p:spPr>
        <p:txBody>
          <a:bodyPr/>
          <a:lstStyle/>
          <a:p>
            <a:pPr marL="0" indent="0">
              <a:lnSpc>
                <a:spcPct val="100000"/>
              </a:lnSpc>
              <a:spcBef>
                <a:spcPts val="0"/>
              </a:spcBef>
              <a:spcAft>
                <a:spcPts val="600"/>
              </a:spcAft>
              <a:buNone/>
            </a:pPr>
            <a:r>
              <a:rPr lang="en-ZA" sz="3200" b="1" dirty="0">
                <a:solidFill>
                  <a:srgbClr val="898F0C"/>
                </a:solidFill>
              </a:rPr>
              <a:t>Standards that ensure food safety address:</a:t>
            </a:r>
          </a:p>
          <a:p>
            <a:pPr>
              <a:lnSpc>
                <a:spcPct val="100000"/>
              </a:lnSpc>
              <a:spcBef>
                <a:spcPts val="0"/>
              </a:spcBef>
              <a:spcAft>
                <a:spcPts val="600"/>
              </a:spcAft>
            </a:pPr>
            <a:r>
              <a:rPr lang="en-ZA" sz="3200" dirty="0">
                <a:solidFill>
                  <a:srgbClr val="290DB3"/>
                </a:solidFill>
              </a:rPr>
              <a:t>Type of pesticides that farmers may use</a:t>
            </a:r>
          </a:p>
          <a:p>
            <a:pPr>
              <a:lnSpc>
                <a:spcPct val="100000"/>
              </a:lnSpc>
              <a:spcBef>
                <a:spcPts val="0"/>
              </a:spcBef>
              <a:spcAft>
                <a:spcPts val="600"/>
              </a:spcAft>
            </a:pPr>
            <a:r>
              <a:rPr lang="en-ZA" sz="3200" dirty="0">
                <a:solidFill>
                  <a:srgbClr val="290DB3"/>
                </a:solidFill>
              </a:rPr>
              <a:t>Level of toxins in stored grain</a:t>
            </a:r>
          </a:p>
          <a:p>
            <a:pPr>
              <a:lnSpc>
                <a:spcPct val="100000"/>
              </a:lnSpc>
              <a:spcBef>
                <a:spcPts val="0"/>
              </a:spcBef>
              <a:spcAft>
                <a:spcPts val="600"/>
              </a:spcAft>
            </a:pPr>
            <a:r>
              <a:rPr lang="en-ZA" sz="3200" dirty="0">
                <a:solidFill>
                  <a:srgbClr val="290DB3"/>
                </a:solidFill>
              </a:rPr>
              <a:t>Moisture content of grain</a:t>
            </a:r>
          </a:p>
          <a:p>
            <a:pPr>
              <a:lnSpc>
                <a:spcPct val="100000"/>
              </a:lnSpc>
              <a:spcBef>
                <a:spcPts val="0"/>
              </a:spcBef>
              <a:spcAft>
                <a:spcPts val="600"/>
              </a:spcAft>
            </a:pPr>
            <a:r>
              <a:rPr lang="en-ZA" sz="3200" dirty="0">
                <a:solidFill>
                  <a:srgbClr val="290DB3"/>
                </a:solidFill>
              </a:rPr>
              <a:t>Levels of broken grans, discolored grains and fungal infections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133</a:t>
            </a:fld>
            <a:endParaRPr lang="en-US" dirty="0"/>
          </a:p>
        </p:txBody>
      </p:sp>
      <p:cxnSp>
        <p:nvCxnSpPr>
          <p:cNvPr id="8" name="Straight Connector 7"/>
          <p:cNvCxnSpPr/>
          <p:nvPr/>
        </p:nvCxnSpPr>
        <p:spPr>
          <a:xfrm flipV="1">
            <a:off x="443428" y="94694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3028" y="1397569"/>
            <a:ext cx="3677240" cy="5133860"/>
          </a:xfrm>
          <a:prstGeom prst="rect">
            <a:avLst/>
          </a:prstGeom>
        </p:spPr>
      </p:pic>
    </p:spTree>
    <p:extLst>
      <p:ext uri="{BB962C8B-B14F-4D97-AF65-F5344CB8AC3E}">
        <p14:creationId xmlns:p14="http://schemas.microsoft.com/office/powerpoint/2010/main" val="20016026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657" y="-4670"/>
            <a:ext cx="7434943" cy="1124712"/>
          </a:xfrm>
        </p:spPr>
        <p:txBody>
          <a:bodyPr anchor="ctr"/>
          <a:lstStyle/>
          <a:p>
            <a:r>
              <a:rPr lang="en-ZA" sz="3600" dirty="0"/>
              <a:t>Certification</a:t>
            </a:r>
          </a:p>
        </p:txBody>
      </p:sp>
      <p:sp>
        <p:nvSpPr>
          <p:cNvPr id="3" name="Content Placeholder 2"/>
          <p:cNvSpPr>
            <a:spLocks noGrp="1"/>
          </p:cNvSpPr>
          <p:nvPr>
            <p:ph idx="1"/>
          </p:nvPr>
        </p:nvSpPr>
        <p:spPr>
          <a:xfrm>
            <a:off x="794657" y="1120043"/>
            <a:ext cx="8730343" cy="5646518"/>
          </a:xfrm>
        </p:spPr>
        <p:txBody>
          <a:bodyPr/>
          <a:lstStyle/>
          <a:p>
            <a:pPr marL="0" indent="0">
              <a:lnSpc>
                <a:spcPct val="100000"/>
              </a:lnSpc>
              <a:spcBef>
                <a:spcPts val="0"/>
              </a:spcBef>
              <a:spcAft>
                <a:spcPts val="600"/>
              </a:spcAft>
              <a:buNone/>
            </a:pPr>
            <a:r>
              <a:rPr lang="en-ZA" sz="3200" b="1" dirty="0">
                <a:solidFill>
                  <a:srgbClr val="898F0C"/>
                </a:solidFill>
              </a:rPr>
              <a:t>If they want to enter higher value markets, farmers often have to:</a:t>
            </a:r>
          </a:p>
          <a:p>
            <a:pPr>
              <a:lnSpc>
                <a:spcPct val="100000"/>
              </a:lnSpc>
              <a:spcBef>
                <a:spcPts val="0"/>
              </a:spcBef>
            </a:pPr>
            <a:r>
              <a:rPr lang="en-ZA" sz="3200" dirty="0">
                <a:solidFill>
                  <a:srgbClr val="290DB3"/>
                </a:solidFill>
              </a:rPr>
              <a:t>Meet environmental, social and financial </a:t>
            </a:r>
            <a:r>
              <a:rPr lang="en-ZA" sz="3200" b="1" dirty="0">
                <a:solidFill>
                  <a:srgbClr val="290DB3"/>
                </a:solidFill>
              </a:rPr>
              <a:t>standards</a:t>
            </a:r>
            <a:r>
              <a:rPr lang="en-ZA" sz="3200" dirty="0">
                <a:solidFill>
                  <a:srgbClr val="290DB3"/>
                </a:solidFill>
              </a:rPr>
              <a:t> set by </a:t>
            </a:r>
            <a:r>
              <a:rPr lang="en-ZA" sz="3200" b="1" dirty="0">
                <a:solidFill>
                  <a:srgbClr val="290DB3"/>
                </a:solidFill>
              </a:rPr>
              <a:t>certification organizations</a:t>
            </a:r>
          </a:p>
          <a:p>
            <a:pPr>
              <a:lnSpc>
                <a:spcPct val="100000"/>
              </a:lnSpc>
              <a:spcBef>
                <a:spcPts val="0"/>
              </a:spcBef>
            </a:pPr>
            <a:r>
              <a:rPr lang="en-ZA" sz="3200" dirty="0">
                <a:solidFill>
                  <a:srgbClr val="290DB3"/>
                </a:solidFill>
              </a:rPr>
              <a:t>Produce their products according to the </a:t>
            </a:r>
            <a:r>
              <a:rPr lang="en-ZA" sz="3200" b="1" dirty="0">
                <a:solidFill>
                  <a:srgbClr val="290DB3"/>
                </a:solidFill>
              </a:rPr>
              <a:t>rules of certification </a:t>
            </a:r>
            <a:r>
              <a:rPr lang="en-ZA" sz="3200" dirty="0">
                <a:solidFill>
                  <a:srgbClr val="290DB3"/>
                </a:solidFill>
              </a:rPr>
              <a:t>of organizations, such as </a:t>
            </a:r>
            <a:r>
              <a:rPr lang="en-ZA" sz="3200" b="1" dirty="0">
                <a:solidFill>
                  <a:srgbClr val="290DB3"/>
                </a:solidFill>
              </a:rPr>
              <a:t>fair trade</a:t>
            </a:r>
          </a:p>
          <a:p>
            <a:pPr>
              <a:lnSpc>
                <a:spcPct val="100000"/>
              </a:lnSpc>
              <a:spcBef>
                <a:spcPts val="0"/>
              </a:spcBef>
            </a:pPr>
            <a:r>
              <a:rPr lang="en-ZA" sz="3200" dirty="0">
                <a:solidFill>
                  <a:srgbClr val="290DB3"/>
                </a:solidFill>
              </a:rPr>
              <a:t>Use specific </a:t>
            </a:r>
            <a:r>
              <a:rPr lang="en-ZA" sz="3200" b="1" dirty="0">
                <a:solidFill>
                  <a:srgbClr val="290DB3"/>
                </a:solidFill>
              </a:rPr>
              <a:t>farming methods, </a:t>
            </a:r>
            <a:r>
              <a:rPr lang="en-ZA" sz="3200" dirty="0">
                <a:solidFill>
                  <a:srgbClr val="290DB3"/>
                </a:solidFill>
              </a:rPr>
              <a:t>e.g. organic farming</a:t>
            </a:r>
          </a:p>
          <a:p>
            <a:pPr>
              <a:lnSpc>
                <a:spcPct val="100000"/>
              </a:lnSpc>
              <a:spcBef>
                <a:spcPts val="0"/>
              </a:spcBef>
            </a:pPr>
            <a:r>
              <a:rPr lang="en-ZA" sz="3200" dirty="0">
                <a:solidFill>
                  <a:srgbClr val="290DB3"/>
                </a:solidFill>
              </a:rPr>
              <a:t>Become members of a fair trade approved </a:t>
            </a:r>
            <a:r>
              <a:rPr lang="en-ZA" sz="3200" b="1" dirty="0">
                <a:solidFill>
                  <a:srgbClr val="290DB3"/>
                </a:solidFill>
              </a:rPr>
              <a:t>cooperative</a:t>
            </a:r>
          </a:p>
          <a:p>
            <a:pPr>
              <a:lnSpc>
                <a:spcPct val="100000"/>
              </a:lnSpc>
              <a:spcBef>
                <a:spcPts val="0"/>
              </a:spcBef>
            </a:pPr>
            <a:r>
              <a:rPr lang="en-ZA" sz="3200" dirty="0">
                <a:solidFill>
                  <a:srgbClr val="290DB3"/>
                </a:solidFill>
              </a:rPr>
              <a:t>Agree to an </a:t>
            </a:r>
            <a:r>
              <a:rPr lang="en-ZA" sz="3200" b="1" dirty="0">
                <a:solidFill>
                  <a:srgbClr val="290DB3"/>
                </a:solidFill>
              </a:rPr>
              <a:t>annual audit </a:t>
            </a:r>
            <a:r>
              <a:rPr lang="en-ZA" sz="3200" dirty="0">
                <a:solidFill>
                  <a:srgbClr val="290DB3"/>
                </a:solidFill>
              </a:rPr>
              <a:t>to show their social accountability payments</a:t>
            </a:r>
          </a:p>
          <a:p>
            <a:pPr>
              <a:lnSpc>
                <a:spcPct val="100000"/>
              </a:lnSpc>
              <a:spcBef>
                <a:spcPts val="0"/>
              </a:spcBef>
            </a:pPr>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134</a:t>
            </a:fld>
            <a:endParaRPr lang="en-US" dirty="0"/>
          </a:p>
        </p:txBody>
      </p:sp>
      <p:cxnSp>
        <p:nvCxnSpPr>
          <p:cNvPr id="6" name="Straight Connector 5"/>
          <p:cNvCxnSpPr/>
          <p:nvPr/>
        </p:nvCxnSpPr>
        <p:spPr>
          <a:xfrm flipV="1">
            <a:off x="443428" y="94694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31631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49" cy="1124712"/>
          </a:xfrm>
        </p:spPr>
        <p:txBody>
          <a:bodyPr anchor="ctr"/>
          <a:lstStyle/>
          <a:p>
            <a:r>
              <a:rPr lang="en-ZA" sz="3600" dirty="0"/>
              <a:t>Security</a:t>
            </a:r>
          </a:p>
        </p:txBody>
      </p:sp>
      <p:sp>
        <p:nvSpPr>
          <p:cNvPr id="3" name="Content Placeholder 2"/>
          <p:cNvSpPr>
            <a:spLocks noGrp="1"/>
          </p:cNvSpPr>
          <p:nvPr>
            <p:ph sz="half" idx="1"/>
          </p:nvPr>
        </p:nvSpPr>
        <p:spPr>
          <a:xfrm>
            <a:off x="443428" y="1564776"/>
            <a:ext cx="3760437" cy="4182881"/>
          </a:xfrm>
        </p:spPr>
        <p:txBody>
          <a:bodyPr/>
          <a:lstStyle/>
          <a:p>
            <a:pPr marL="0" indent="0">
              <a:lnSpc>
                <a:spcPct val="100000"/>
              </a:lnSpc>
              <a:spcBef>
                <a:spcPts val="0"/>
              </a:spcBef>
              <a:spcAft>
                <a:spcPts val="300"/>
              </a:spcAft>
              <a:buNone/>
            </a:pPr>
            <a:r>
              <a:rPr lang="en-ZA" sz="3200" b="1" dirty="0">
                <a:solidFill>
                  <a:schemeClr val="accent2">
                    <a:lumMod val="75000"/>
                  </a:schemeClr>
                </a:solidFill>
              </a:rPr>
              <a:t>The police, lawyers and judges:</a:t>
            </a:r>
          </a:p>
          <a:p>
            <a:pPr>
              <a:lnSpc>
                <a:spcPct val="100000"/>
              </a:lnSpc>
              <a:spcBef>
                <a:spcPts val="0"/>
              </a:spcBef>
              <a:spcAft>
                <a:spcPts val="300"/>
              </a:spcAft>
            </a:pPr>
            <a:r>
              <a:rPr lang="en-ZA" sz="3200" dirty="0">
                <a:solidFill>
                  <a:srgbClr val="290DB3"/>
                </a:solidFill>
              </a:rPr>
              <a:t>Maintain order</a:t>
            </a:r>
          </a:p>
          <a:p>
            <a:pPr>
              <a:lnSpc>
                <a:spcPct val="100000"/>
              </a:lnSpc>
              <a:spcBef>
                <a:spcPts val="0"/>
              </a:spcBef>
              <a:spcAft>
                <a:spcPts val="300"/>
              </a:spcAft>
            </a:pPr>
            <a:r>
              <a:rPr lang="en-ZA" sz="3200" dirty="0">
                <a:solidFill>
                  <a:srgbClr val="290DB3"/>
                </a:solidFill>
              </a:rPr>
              <a:t>Ensure that people in the value chain comply with contracts and do not break the law</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135</a:t>
            </a:fld>
            <a:endParaRPr lang="en-US" dirty="0"/>
          </a:p>
        </p:txBody>
      </p:sp>
      <p:cxnSp>
        <p:nvCxnSpPr>
          <p:cNvPr id="8" name="Straight Connector 7"/>
          <p:cNvCxnSpPr/>
          <p:nvPr/>
        </p:nvCxnSpPr>
        <p:spPr>
          <a:xfrm flipV="1">
            <a:off x="443428" y="94694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475" y="1840541"/>
            <a:ext cx="5309047" cy="3313350"/>
          </a:xfrm>
          <a:prstGeom prst="rect">
            <a:avLst/>
          </a:prstGeom>
        </p:spPr>
      </p:pic>
    </p:spTree>
    <p:extLst>
      <p:ext uri="{BB962C8B-B14F-4D97-AF65-F5344CB8AC3E}">
        <p14:creationId xmlns:p14="http://schemas.microsoft.com/office/powerpoint/2010/main" val="4198527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8:</a:t>
            </a:r>
            <a:br>
              <a:rPr lang="en-ZA" dirty="0">
                <a:solidFill>
                  <a:srgbClr val="898F0C"/>
                </a:solidFill>
              </a:rPr>
            </a:br>
            <a:r>
              <a:rPr lang="en-ZA" dirty="0">
                <a:solidFill>
                  <a:srgbClr val="898F0C"/>
                </a:solidFill>
              </a:rPr>
              <a:t>Developing marketing strategies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136</a:t>
            </a:fld>
            <a:endParaRPr lang="en-US" dirty="0"/>
          </a:p>
        </p:txBody>
      </p:sp>
    </p:spTree>
    <p:extLst>
      <p:ext uri="{BB962C8B-B14F-4D97-AF65-F5344CB8AC3E}">
        <p14:creationId xmlns:p14="http://schemas.microsoft.com/office/powerpoint/2010/main" val="36773213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Outcomes and overview</a:t>
            </a:r>
          </a:p>
        </p:txBody>
      </p:sp>
      <p:sp>
        <p:nvSpPr>
          <p:cNvPr id="3" name="Content Placeholder 2"/>
          <p:cNvSpPr>
            <a:spLocks noGrp="1"/>
          </p:cNvSpPr>
          <p:nvPr>
            <p:ph idx="1"/>
          </p:nvPr>
        </p:nvSpPr>
        <p:spPr>
          <a:xfrm>
            <a:off x="914400" y="1120043"/>
            <a:ext cx="8229600" cy="5128357"/>
          </a:xfrm>
        </p:spPr>
        <p:txBody>
          <a:bodyPr/>
          <a:lstStyle/>
          <a:p>
            <a:pPr marL="0" indent="0">
              <a:lnSpc>
                <a:spcPct val="100000"/>
              </a:lnSpc>
              <a:spcBef>
                <a:spcPts val="0"/>
              </a:spcBef>
              <a:spcAft>
                <a:spcPts val="600"/>
              </a:spcAft>
              <a:buNone/>
            </a:pPr>
            <a:r>
              <a:rPr lang="en-ZA" sz="3200" b="1" dirty="0">
                <a:solidFill>
                  <a:srgbClr val="898F0C"/>
                </a:solidFill>
              </a:rPr>
              <a:t>After this lesson you will be able to:</a:t>
            </a:r>
          </a:p>
          <a:p>
            <a:pPr marL="0" indent="0">
              <a:lnSpc>
                <a:spcPct val="100000"/>
              </a:lnSpc>
              <a:spcBef>
                <a:spcPts val="600"/>
              </a:spcBef>
              <a:spcAft>
                <a:spcPts val="600"/>
              </a:spcAft>
              <a:buNone/>
            </a:pPr>
            <a:r>
              <a:rPr lang="en-ZA" sz="3200" dirty="0">
                <a:solidFill>
                  <a:srgbClr val="290DB3"/>
                </a:solidFill>
              </a:rPr>
              <a:t>Describe four marketing strategies and give examples of each</a:t>
            </a:r>
            <a:r>
              <a:rPr lang="en-ZA" sz="3200" dirty="0">
                <a:solidFill>
                  <a:srgbClr val="898F0C"/>
                </a:solidFill>
              </a:rPr>
              <a:t>.</a:t>
            </a:r>
          </a:p>
          <a:p>
            <a:pPr marL="0" indent="0">
              <a:lnSpc>
                <a:spcPct val="100000"/>
              </a:lnSpc>
              <a:spcBef>
                <a:spcPts val="1200"/>
              </a:spcBef>
              <a:spcAft>
                <a:spcPts val="600"/>
              </a:spcAft>
              <a:buNone/>
            </a:pPr>
            <a:r>
              <a:rPr lang="en-ZA" sz="3200" b="1" dirty="0">
                <a:solidFill>
                  <a:srgbClr val="898F0C"/>
                </a:solidFill>
              </a:rPr>
              <a:t>Lesson 8 covers the following content:</a:t>
            </a:r>
          </a:p>
          <a:p>
            <a:pPr marL="0" indent="0">
              <a:lnSpc>
                <a:spcPct val="100000"/>
              </a:lnSpc>
              <a:spcBef>
                <a:spcPts val="0"/>
              </a:spcBef>
              <a:spcAft>
                <a:spcPts val="600"/>
              </a:spcAft>
              <a:buNone/>
            </a:pPr>
            <a:r>
              <a:rPr lang="en-ZA" sz="3200" b="1" dirty="0">
                <a:solidFill>
                  <a:srgbClr val="290DB3"/>
                </a:solidFill>
              </a:rPr>
              <a:t>Marketing strategies:</a:t>
            </a:r>
          </a:p>
          <a:p>
            <a:pPr marL="446588" indent="-457200">
              <a:lnSpc>
                <a:spcPct val="100000"/>
              </a:lnSpc>
              <a:spcBef>
                <a:spcPts val="0"/>
              </a:spcBef>
            </a:pPr>
            <a:r>
              <a:rPr lang="en-ZA" sz="3200" dirty="0">
                <a:solidFill>
                  <a:srgbClr val="290DB3"/>
                </a:solidFill>
              </a:rPr>
              <a:t>Existing product, existing market</a:t>
            </a:r>
          </a:p>
          <a:p>
            <a:pPr marL="446588" indent="-457200">
              <a:lnSpc>
                <a:spcPct val="100000"/>
              </a:lnSpc>
              <a:spcBef>
                <a:spcPts val="0"/>
              </a:spcBef>
            </a:pPr>
            <a:r>
              <a:rPr lang="en-ZA" sz="3200" dirty="0">
                <a:solidFill>
                  <a:srgbClr val="290DB3"/>
                </a:solidFill>
              </a:rPr>
              <a:t>Existing product, new market</a:t>
            </a:r>
          </a:p>
          <a:p>
            <a:pPr marL="446588" indent="-457200">
              <a:lnSpc>
                <a:spcPct val="100000"/>
              </a:lnSpc>
              <a:spcBef>
                <a:spcPts val="0"/>
              </a:spcBef>
            </a:pPr>
            <a:r>
              <a:rPr lang="en-ZA" sz="3200" dirty="0">
                <a:solidFill>
                  <a:srgbClr val="290DB3"/>
                </a:solidFill>
              </a:rPr>
              <a:t>New product, existing market</a:t>
            </a:r>
          </a:p>
          <a:p>
            <a:pPr marL="446588" indent="-457200">
              <a:lnSpc>
                <a:spcPct val="100000"/>
              </a:lnSpc>
              <a:spcBef>
                <a:spcPts val="0"/>
              </a:spcBef>
            </a:pPr>
            <a:r>
              <a:rPr lang="en-ZA" sz="3200" dirty="0">
                <a:solidFill>
                  <a:srgbClr val="290DB3"/>
                </a:solidFill>
              </a:rPr>
              <a:t>New product, new market</a:t>
            </a:r>
          </a:p>
          <a:p>
            <a:pPr marL="0" indent="0">
              <a:lnSpc>
                <a:spcPct val="100000"/>
              </a:lnSpc>
              <a:spcBef>
                <a:spcPts val="600"/>
              </a:spcBef>
              <a:spcAft>
                <a:spcPts val="600"/>
              </a:spcAft>
              <a:buNone/>
            </a:pPr>
            <a:endParaRPr lang="en-ZA" sz="3200" dirty="0">
              <a:solidFill>
                <a:srgbClr val="898F0C"/>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137</a:t>
            </a:fld>
            <a:endParaRPr lang="en-US" dirty="0"/>
          </a:p>
        </p:txBody>
      </p:sp>
      <p:cxnSp>
        <p:nvCxnSpPr>
          <p:cNvPr id="6" name="Straight Connector 5"/>
          <p:cNvCxnSpPr/>
          <p:nvPr/>
        </p:nvCxnSpPr>
        <p:spPr>
          <a:xfrm flipV="1">
            <a:off x="443428" y="94694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17704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Choosing a marketing strategy</a:t>
            </a:r>
          </a:p>
        </p:txBody>
      </p:sp>
      <p:sp>
        <p:nvSpPr>
          <p:cNvPr id="3" name="Content Placeholder 2"/>
          <p:cNvSpPr>
            <a:spLocks noGrp="1"/>
          </p:cNvSpPr>
          <p:nvPr>
            <p:ph idx="1"/>
          </p:nvPr>
        </p:nvSpPr>
        <p:spPr>
          <a:xfrm>
            <a:off x="914400" y="1587678"/>
            <a:ext cx="8229600" cy="3615694"/>
          </a:xfrm>
        </p:spPr>
        <p:txBody>
          <a:bodyPr/>
          <a:lstStyle/>
          <a:p>
            <a:pPr marL="0" indent="0">
              <a:lnSpc>
                <a:spcPct val="100000"/>
              </a:lnSpc>
              <a:spcBef>
                <a:spcPts val="0"/>
              </a:spcBef>
              <a:spcAft>
                <a:spcPts val="600"/>
              </a:spcAft>
              <a:buNone/>
            </a:pPr>
            <a:r>
              <a:rPr lang="en-ZA" sz="3200" b="1" dirty="0">
                <a:solidFill>
                  <a:srgbClr val="898F0C"/>
                </a:solidFill>
              </a:rPr>
              <a:t>Farmers and other actors in the value chain can consider:</a:t>
            </a:r>
          </a:p>
          <a:p>
            <a:pPr>
              <a:lnSpc>
                <a:spcPct val="100000"/>
              </a:lnSpc>
              <a:spcBef>
                <a:spcPts val="0"/>
              </a:spcBef>
              <a:spcAft>
                <a:spcPts val="600"/>
              </a:spcAft>
            </a:pPr>
            <a:r>
              <a:rPr lang="en-ZA" sz="3200" dirty="0">
                <a:solidFill>
                  <a:srgbClr val="290DB3"/>
                </a:solidFill>
              </a:rPr>
              <a:t>Selling a existing product</a:t>
            </a:r>
          </a:p>
          <a:p>
            <a:pPr>
              <a:lnSpc>
                <a:spcPct val="100000"/>
              </a:lnSpc>
              <a:spcBef>
                <a:spcPts val="0"/>
              </a:spcBef>
              <a:spcAft>
                <a:spcPts val="600"/>
              </a:spcAft>
            </a:pPr>
            <a:r>
              <a:rPr lang="en-ZA" sz="3200" dirty="0">
                <a:solidFill>
                  <a:srgbClr val="290DB3"/>
                </a:solidFill>
              </a:rPr>
              <a:t>Develop new products</a:t>
            </a:r>
          </a:p>
          <a:p>
            <a:pPr>
              <a:lnSpc>
                <a:spcPct val="100000"/>
              </a:lnSpc>
              <a:spcBef>
                <a:spcPts val="0"/>
              </a:spcBef>
              <a:spcAft>
                <a:spcPts val="600"/>
              </a:spcAft>
            </a:pPr>
            <a:r>
              <a:rPr lang="en-ZA" sz="3200" dirty="0">
                <a:solidFill>
                  <a:srgbClr val="290DB3"/>
                </a:solidFill>
              </a:rPr>
              <a:t>Serving an existing market,</a:t>
            </a:r>
          </a:p>
          <a:p>
            <a:pPr>
              <a:lnSpc>
                <a:spcPct val="100000"/>
              </a:lnSpc>
              <a:spcBef>
                <a:spcPts val="0"/>
              </a:spcBef>
              <a:spcAft>
                <a:spcPts val="600"/>
              </a:spcAft>
            </a:pPr>
            <a:r>
              <a:rPr lang="en-ZA" sz="3200" dirty="0">
                <a:solidFill>
                  <a:srgbClr val="290DB3"/>
                </a:solidFill>
              </a:rPr>
              <a:t>Trying to find new markets for their products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138</a:t>
            </a:fld>
            <a:endParaRPr lang="en-US" dirty="0"/>
          </a:p>
        </p:txBody>
      </p:sp>
      <p:cxnSp>
        <p:nvCxnSpPr>
          <p:cNvPr id="6" name="Straight Connector 5"/>
          <p:cNvCxnSpPr/>
          <p:nvPr/>
        </p:nvCxnSpPr>
        <p:spPr>
          <a:xfrm flipV="1">
            <a:off x="443428" y="112004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80200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4670"/>
            <a:ext cx="8817429" cy="1124712"/>
          </a:xfrm>
        </p:spPr>
        <p:txBody>
          <a:bodyPr anchor="ctr"/>
          <a:lstStyle/>
          <a:p>
            <a:r>
              <a:rPr lang="en-ZA" sz="3600" dirty="0"/>
              <a:t>Marketing strategies: The product/market matrix</a:t>
            </a:r>
          </a:p>
        </p:txBody>
      </p:sp>
      <p:sp>
        <p:nvSpPr>
          <p:cNvPr id="3" name="Content Placeholder 2"/>
          <p:cNvSpPr>
            <a:spLocks noGrp="1"/>
          </p:cNvSpPr>
          <p:nvPr>
            <p:ph idx="1"/>
          </p:nvPr>
        </p:nvSpPr>
        <p:spPr>
          <a:xfrm>
            <a:off x="914399" y="1240972"/>
            <a:ext cx="8588829" cy="4071258"/>
          </a:xfrm>
        </p:spPr>
        <p:txBody>
          <a:bodyPr/>
          <a:lstStyle/>
          <a:p>
            <a:pPr marL="0" indent="0">
              <a:buNone/>
            </a:pPr>
            <a:endParaRPr lang="en-ZA" dirty="0"/>
          </a:p>
          <a:p>
            <a:pPr marL="0" indent="0">
              <a:buNone/>
            </a:pPr>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139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64448668"/>
              </p:ext>
            </p:extLst>
          </p:nvPr>
        </p:nvGraphicFramePr>
        <p:xfrm>
          <a:off x="1142998" y="2244754"/>
          <a:ext cx="8131629" cy="3017520"/>
        </p:xfrm>
        <a:graphic>
          <a:graphicData uri="http://schemas.openxmlformats.org/drawingml/2006/table">
            <a:tbl>
              <a:tblPr firstRow="1" bandRow="1">
                <a:tableStyleId>{5C22544A-7EE6-4342-B048-85BDC9FD1C3A}</a:tableStyleId>
              </a:tblPr>
              <a:tblGrid>
                <a:gridCol w="2710543">
                  <a:extLst>
                    <a:ext uri="{9D8B030D-6E8A-4147-A177-3AD203B41FA5}">
                      <a16:colId xmlns:a16="http://schemas.microsoft.com/office/drawing/2014/main" val="20000"/>
                    </a:ext>
                  </a:extLst>
                </a:gridCol>
                <a:gridCol w="2710543">
                  <a:extLst>
                    <a:ext uri="{9D8B030D-6E8A-4147-A177-3AD203B41FA5}">
                      <a16:colId xmlns:a16="http://schemas.microsoft.com/office/drawing/2014/main" val="20001"/>
                    </a:ext>
                  </a:extLst>
                </a:gridCol>
                <a:gridCol w="2710543">
                  <a:extLst>
                    <a:ext uri="{9D8B030D-6E8A-4147-A177-3AD203B41FA5}">
                      <a16:colId xmlns:a16="http://schemas.microsoft.com/office/drawing/2014/main" val="20002"/>
                    </a:ext>
                  </a:extLst>
                </a:gridCol>
              </a:tblGrid>
              <a:tr h="370840">
                <a:tc>
                  <a:txBody>
                    <a:bodyPr/>
                    <a:lstStyle/>
                    <a:p>
                      <a:endParaRPr lang="en-ZA" sz="3000" baseline="0" dirty="0"/>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ctr"/>
                      <a:r>
                        <a:rPr lang="en-ZA" sz="3000" baseline="0" dirty="0">
                          <a:solidFill>
                            <a:schemeClr val="bg1"/>
                          </a:solidFill>
                        </a:rPr>
                        <a:t>Existing product</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solidFill>
                      <a:srgbClr val="290DB3"/>
                    </a:solidFill>
                  </a:tcPr>
                </a:tc>
                <a:tc>
                  <a:txBody>
                    <a:bodyPr/>
                    <a:lstStyle/>
                    <a:p>
                      <a:pPr algn="ctr"/>
                      <a:r>
                        <a:rPr lang="en-ZA" sz="3000" baseline="0" dirty="0"/>
                        <a:t>New product</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solidFill>
                      <a:srgbClr val="290DB3"/>
                    </a:solidFill>
                  </a:tcPr>
                </a:tc>
                <a:extLst>
                  <a:ext uri="{0D108BD9-81ED-4DB2-BD59-A6C34878D82A}">
                    <a16:rowId xmlns:a16="http://schemas.microsoft.com/office/drawing/2014/main" val="10000"/>
                  </a:ext>
                </a:extLst>
              </a:tr>
              <a:tr h="370840">
                <a:tc>
                  <a:txBody>
                    <a:bodyPr/>
                    <a:lstStyle/>
                    <a:p>
                      <a:pPr algn="ctr"/>
                      <a:r>
                        <a:rPr lang="en-ZA" sz="3000" b="1" baseline="0" dirty="0">
                          <a:solidFill>
                            <a:schemeClr val="bg1"/>
                          </a:solidFill>
                        </a:rPr>
                        <a:t>Existing market</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solidFill>
                      <a:srgbClr val="290DB3"/>
                    </a:solidFill>
                  </a:tcPr>
                </a:tc>
                <a:tc>
                  <a:txBody>
                    <a:bodyPr/>
                    <a:lstStyle/>
                    <a:p>
                      <a:pPr algn="ctr"/>
                      <a:r>
                        <a:rPr lang="en-ZA" sz="3000" baseline="0" dirty="0">
                          <a:solidFill>
                            <a:srgbClr val="290DB3"/>
                          </a:solidFill>
                        </a:rPr>
                        <a:t>Market penetration</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ctr"/>
                      <a:r>
                        <a:rPr lang="en-ZA" sz="3000" baseline="0" dirty="0">
                          <a:solidFill>
                            <a:srgbClr val="290DB3"/>
                          </a:solidFill>
                        </a:rPr>
                        <a:t>Product development</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ZA" sz="3000" b="1" baseline="0" dirty="0">
                          <a:solidFill>
                            <a:schemeClr val="bg1"/>
                          </a:solidFill>
                        </a:rPr>
                        <a:t>New market</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solidFill>
                      <a:srgbClr val="290DB3"/>
                    </a:solidFill>
                  </a:tcPr>
                </a:tc>
                <a:tc>
                  <a:txBody>
                    <a:bodyPr/>
                    <a:lstStyle/>
                    <a:p>
                      <a:pPr algn="ctr"/>
                      <a:r>
                        <a:rPr lang="en-ZA" sz="3000" baseline="0" dirty="0">
                          <a:solidFill>
                            <a:srgbClr val="290DB3"/>
                          </a:solidFill>
                        </a:rPr>
                        <a:t>Market development</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ctr"/>
                      <a:r>
                        <a:rPr lang="en-ZA" sz="3000" baseline="0" dirty="0">
                          <a:solidFill>
                            <a:srgbClr val="290DB3"/>
                          </a:solidFill>
                        </a:rPr>
                        <a:t>Diversification</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a16="http://schemas.microsoft.com/office/drawing/2014/main" val="10002"/>
                  </a:ext>
                </a:extLst>
              </a:tr>
            </a:tbl>
          </a:graphicData>
        </a:graphic>
      </p:graphicFrame>
      <p:cxnSp>
        <p:nvCxnSpPr>
          <p:cNvPr id="6" name="Straight Connector 5"/>
          <p:cNvCxnSpPr/>
          <p:nvPr/>
        </p:nvCxnSpPr>
        <p:spPr>
          <a:xfrm flipV="1">
            <a:off x="490874" y="112004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5372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29" y="-4670"/>
            <a:ext cx="8821585" cy="1124712"/>
          </a:xfrm>
        </p:spPr>
        <p:txBody>
          <a:bodyPr anchor="ctr"/>
          <a:lstStyle/>
          <a:p>
            <a:r>
              <a:rPr lang="en-ZA" sz="3600" dirty="0"/>
              <a:t>Smallholders approaching marketing as a group</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a:t>
            </a:fld>
            <a:endParaRPr lang="en-US" dirty="0"/>
          </a:p>
        </p:txBody>
      </p:sp>
      <p:cxnSp>
        <p:nvCxnSpPr>
          <p:cNvPr id="6" name="Straight Connector 5"/>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415" y="1178651"/>
            <a:ext cx="9526833" cy="5755796"/>
          </a:xfrm>
        </p:spPr>
      </p:pic>
    </p:spTree>
    <p:extLst>
      <p:ext uri="{BB962C8B-B14F-4D97-AF65-F5344CB8AC3E}">
        <p14:creationId xmlns:p14="http://schemas.microsoft.com/office/powerpoint/2010/main" val="25069340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9735985" cy="1124712"/>
          </a:xfrm>
        </p:spPr>
        <p:txBody>
          <a:bodyPr anchor="ctr"/>
          <a:lstStyle/>
          <a:p>
            <a:r>
              <a:rPr lang="en-ZA" sz="3600" dirty="0"/>
              <a:t>Existing product, existing market: Market penetration</a:t>
            </a:r>
          </a:p>
        </p:txBody>
      </p:sp>
      <p:sp>
        <p:nvSpPr>
          <p:cNvPr id="3" name="Content Placeholder 2"/>
          <p:cNvSpPr>
            <a:spLocks noGrp="1"/>
          </p:cNvSpPr>
          <p:nvPr>
            <p:ph idx="1"/>
          </p:nvPr>
        </p:nvSpPr>
        <p:spPr>
          <a:xfrm>
            <a:off x="322415" y="1349829"/>
            <a:ext cx="8821585" cy="3516085"/>
          </a:xfrm>
        </p:spPr>
        <p:txBody>
          <a:bodyPr/>
          <a:lstStyle/>
          <a:p>
            <a:pPr>
              <a:lnSpc>
                <a:spcPct val="100000"/>
              </a:lnSpc>
              <a:spcBef>
                <a:spcPts val="600"/>
              </a:spcBef>
              <a:spcAft>
                <a:spcPts val="600"/>
              </a:spcAft>
            </a:pPr>
            <a:r>
              <a:rPr lang="en-ZA" sz="3200" dirty="0">
                <a:solidFill>
                  <a:srgbClr val="290DB3"/>
                </a:solidFill>
              </a:rPr>
              <a:t>Farmers can try to increase the sales of their existing products, in markets they already serve.</a:t>
            </a:r>
          </a:p>
          <a:p>
            <a:pPr>
              <a:lnSpc>
                <a:spcPct val="100000"/>
              </a:lnSpc>
              <a:spcBef>
                <a:spcPts val="600"/>
              </a:spcBef>
              <a:spcAft>
                <a:spcPts val="600"/>
              </a:spcAft>
            </a:pPr>
            <a:r>
              <a:rPr lang="en-ZA" sz="3200" dirty="0">
                <a:solidFill>
                  <a:srgbClr val="290DB3"/>
                </a:solidFill>
              </a:rPr>
              <a:t>This approach is called </a:t>
            </a:r>
            <a:r>
              <a:rPr lang="en-ZA" sz="3200" b="1" dirty="0">
                <a:solidFill>
                  <a:srgbClr val="898F0C"/>
                </a:solidFill>
              </a:rPr>
              <a:t>market penetration</a:t>
            </a:r>
            <a:r>
              <a:rPr lang="en-ZA" sz="3200" dirty="0">
                <a:solidFill>
                  <a:srgbClr val="898F0C"/>
                </a:solidFill>
              </a:rPr>
              <a:t>.</a:t>
            </a:r>
          </a:p>
          <a:p>
            <a:pPr>
              <a:lnSpc>
                <a:spcPct val="100000"/>
              </a:lnSpc>
              <a:spcBef>
                <a:spcPts val="600"/>
              </a:spcBef>
              <a:spcAft>
                <a:spcPts val="600"/>
              </a:spcAft>
            </a:pPr>
            <a:r>
              <a:rPr lang="en-ZA" sz="3200" dirty="0">
                <a:solidFill>
                  <a:srgbClr val="290DB3"/>
                </a:solidFill>
              </a:rPr>
              <a:t>It is generally seen as the safest marketing strategy, as the sellers are already familiar with both the product and the market.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140</a:t>
            </a:fld>
            <a:endParaRPr lang="en-US" dirty="0"/>
          </a:p>
        </p:txBody>
      </p:sp>
      <p:cxnSp>
        <p:nvCxnSpPr>
          <p:cNvPr id="6" name="Straight Connector 5"/>
          <p:cNvCxnSpPr/>
          <p:nvPr/>
        </p:nvCxnSpPr>
        <p:spPr>
          <a:xfrm flipV="1">
            <a:off x="322415" y="106442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4744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8872764" cy="1124712"/>
          </a:xfrm>
        </p:spPr>
        <p:txBody>
          <a:bodyPr anchor="ctr"/>
          <a:lstStyle/>
          <a:p>
            <a:r>
              <a:rPr lang="en-ZA" sz="3600" dirty="0"/>
              <a:t>Existing product, existing market: Example</a:t>
            </a:r>
            <a:endParaRPr lang="en-ZA" sz="3200" dirty="0"/>
          </a:p>
        </p:txBody>
      </p:sp>
      <p:sp>
        <p:nvSpPr>
          <p:cNvPr id="3" name="Content Placeholder 2"/>
          <p:cNvSpPr>
            <a:spLocks noGrp="1"/>
          </p:cNvSpPr>
          <p:nvPr>
            <p:ph sz="half" idx="1"/>
          </p:nvPr>
        </p:nvSpPr>
        <p:spPr>
          <a:xfrm>
            <a:off x="336550" y="1120042"/>
            <a:ext cx="6147377" cy="5910150"/>
          </a:xfrm>
        </p:spPr>
        <p:txBody>
          <a:bodyPr/>
          <a:lstStyle/>
          <a:p>
            <a:pPr marL="0" indent="0">
              <a:lnSpc>
                <a:spcPct val="100000"/>
              </a:lnSpc>
              <a:spcBef>
                <a:spcPts val="0"/>
              </a:spcBef>
              <a:buNone/>
            </a:pPr>
            <a:r>
              <a:rPr lang="en-ZA" sz="3200" b="1" dirty="0">
                <a:solidFill>
                  <a:schemeClr val="accent2">
                    <a:lumMod val="75000"/>
                  </a:schemeClr>
                </a:solidFill>
              </a:rPr>
              <a:t>A group of tomato farmers uses new farming techniques that:</a:t>
            </a:r>
          </a:p>
          <a:p>
            <a:pPr>
              <a:lnSpc>
                <a:spcPct val="100000"/>
              </a:lnSpc>
              <a:spcBef>
                <a:spcPts val="0"/>
              </a:spcBef>
            </a:pPr>
            <a:r>
              <a:rPr lang="en-ZA" sz="3200" dirty="0">
                <a:solidFill>
                  <a:srgbClr val="290DB3"/>
                </a:solidFill>
              </a:rPr>
              <a:t>Increase yields</a:t>
            </a:r>
          </a:p>
          <a:p>
            <a:pPr>
              <a:lnSpc>
                <a:spcPct val="100000"/>
              </a:lnSpc>
              <a:spcBef>
                <a:spcPts val="0"/>
              </a:spcBef>
            </a:pPr>
            <a:r>
              <a:rPr lang="en-ZA" sz="3200" dirty="0">
                <a:solidFill>
                  <a:srgbClr val="290DB3"/>
                </a:solidFill>
              </a:rPr>
              <a:t>Save labor</a:t>
            </a:r>
          </a:p>
          <a:p>
            <a:pPr>
              <a:lnSpc>
                <a:spcPct val="100000"/>
              </a:lnSpc>
              <a:spcBef>
                <a:spcPts val="0"/>
              </a:spcBef>
            </a:pPr>
            <a:r>
              <a:rPr lang="en-ZA" sz="3200" dirty="0">
                <a:solidFill>
                  <a:srgbClr val="290DB3"/>
                </a:solidFill>
              </a:rPr>
              <a:t>Reduce the costs of materials.</a:t>
            </a:r>
          </a:p>
          <a:p>
            <a:pPr marL="0" indent="0">
              <a:lnSpc>
                <a:spcPct val="100000"/>
              </a:lnSpc>
              <a:spcBef>
                <a:spcPts val="600"/>
              </a:spcBef>
              <a:buNone/>
            </a:pPr>
            <a:r>
              <a:rPr lang="en-ZA" sz="3200" b="1" dirty="0">
                <a:solidFill>
                  <a:schemeClr val="accent2">
                    <a:lumMod val="75000"/>
                  </a:schemeClr>
                </a:solidFill>
              </a:rPr>
              <a:t>That allows them to:</a:t>
            </a:r>
          </a:p>
          <a:p>
            <a:pPr>
              <a:lnSpc>
                <a:spcPct val="100000"/>
              </a:lnSpc>
              <a:spcBef>
                <a:spcPts val="0"/>
              </a:spcBef>
            </a:pPr>
            <a:r>
              <a:rPr lang="en-ZA" sz="3200" dirty="0">
                <a:solidFill>
                  <a:srgbClr val="290DB3"/>
                </a:solidFill>
              </a:rPr>
              <a:t>Offer their produce to their current buyers at a lower price</a:t>
            </a:r>
          </a:p>
          <a:p>
            <a:pPr>
              <a:lnSpc>
                <a:spcPct val="100000"/>
              </a:lnSpc>
              <a:spcBef>
                <a:spcPts val="0"/>
              </a:spcBef>
            </a:pPr>
            <a:r>
              <a:rPr lang="en-ZA" sz="3200" dirty="0">
                <a:solidFill>
                  <a:srgbClr val="290DB3"/>
                </a:solidFill>
              </a:rPr>
              <a:t>Maintain their profit</a:t>
            </a:r>
          </a:p>
          <a:p>
            <a:pPr>
              <a:lnSpc>
                <a:spcPct val="100000"/>
              </a:lnSpc>
              <a:spcBef>
                <a:spcPts val="0"/>
              </a:spcBef>
            </a:pPr>
            <a:r>
              <a:rPr lang="en-ZA" sz="3200" dirty="0">
                <a:solidFill>
                  <a:srgbClr val="290DB3"/>
                </a:solidFill>
              </a:rPr>
              <a:t>Increase demand for their product, because buyers want to buy more tomatoes.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141</a:t>
            </a:fld>
            <a:endParaRPr lang="en-US" dirty="0"/>
          </a:p>
        </p:txBody>
      </p:sp>
      <p:cxnSp>
        <p:nvCxnSpPr>
          <p:cNvPr id="8" name="Straight Connector 7"/>
          <p:cNvCxnSpPr/>
          <p:nvPr/>
        </p:nvCxnSpPr>
        <p:spPr>
          <a:xfrm flipV="1">
            <a:off x="322415" y="933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860" y="1697694"/>
            <a:ext cx="3427643" cy="4754845"/>
          </a:xfrm>
          <a:prstGeom prst="rect">
            <a:avLst/>
          </a:prstGeom>
        </p:spPr>
      </p:pic>
    </p:spTree>
    <p:extLst>
      <p:ext uri="{BB962C8B-B14F-4D97-AF65-F5344CB8AC3E}">
        <p14:creationId xmlns:p14="http://schemas.microsoft.com/office/powerpoint/2010/main" val="19967495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9721850" cy="1124712"/>
          </a:xfrm>
        </p:spPr>
        <p:txBody>
          <a:bodyPr anchor="ctr"/>
          <a:lstStyle/>
          <a:p>
            <a:r>
              <a:rPr lang="en-ZA" sz="3600" dirty="0"/>
              <a:t>Existing product, new market: Market development</a:t>
            </a:r>
          </a:p>
        </p:txBody>
      </p:sp>
      <p:sp>
        <p:nvSpPr>
          <p:cNvPr id="5" name="Content Placeholder 4"/>
          <p:cNvSpPr>
            <a:spLocks noGrp="1"/>
          </p:cNvSpPr>
          <p:nvPr>
            <p:ph sz="half" idx="1"/>
          </p:nvPr>
        </p:nvSpPr>
        <p:spPr>
          <a:xfrm>
            <a:off x="522514" y="1241639"/>
            <a:ext cx="5474525" cy="5562922"/>
          </a:xfrm>
        </p:spPr>
        <p:txBody>
          <a:bodyPr/>
          <a:lstStyle/>
          <a:p>
            <a:pPr marL="0" indent="0">
              <a:lnSpc>
                <a:spcPct val="100000"/>
              </a:lnSpc>
              <a:spcBef>
                <a:spcPts val="0"/>
              </a:spcBef>
              <a:spcAft>
                <a:spcPts val="600"/>
              </a:spcAft>
              <a:buNone/>
            </a:pPr>
            <a:r>
              <a:rPr lang="en-ZA" sz="3200" dirty="0">
                <a:solidFill>
                  <a:srgbClr val="290DB3"/>
                </a:solidFill>
              </a:rPr>
              <a:t>Farmers can </a:t>
            </a:r>
            <a:r>
              <a:rPr lang="en-ZA" sz="3200" b="1" dirty="0">
                <a:solidFill>
                  <a:schemeClr val="accent2">
                    <a:lumMod val="75000"/>
                  </a:schemeClr>
                </a:solidFill>
              </a:rPr>
              <a:t>sell an existing product to a new market. </a:t>
            </a:r>
            <a:r>
              <a:rPr lang="en-ZA" sz="3200" dirty="0">
                <a:solidFill>
                  <a:srgbClr val="290DB3"/>
                </a:solidFill>
              </a:rPr>
              <a:t>This approach is called </a:t>
            </a:r>
            <a:r>
              <a:rPr lang="en-ZA" sz="3200" b="1" dirty="0">
                <a:solidFill>
                  <a:srgbClr val="898F0C"/>
                </a:solidFill>
              </a:rPr>
              <a:t>market development</a:t>
            </a:r>
            <a:r>
              <a:rPr lang="en-ZA" sz="3200" dirty="0">
                <a:solidFill>
                  <a:srgbClr val="898F0C"/>
                </a:solidFill>
              </a:rPr>
              <a:t>.</a:t>
            </a:r>
          </a:p>
          <a:p>
            <a:pPr marL="0" indent="0">
              <a:lnSpc>
                <a:spcPct val="100000"/>
              </a:lnSpc>
              <a:spcBef>
                <a:spcPts val="0"/>
              </a:spcBef>
              <a:spcAft>
                <a:spcPts val="600"/>
              </a:spcAft>
              <a:buNone/>
            </a:pPr>
            <a:r>
              <a:rPr lang="en-ZA" sz="3200" b="1" dirty="0">
                <a:solidFill>
                  <a:srgbClr val="898F0C"/>
                </a:solidFill>
              </a:rPr>
              <a:t>Example</a:t>
            </a:r>
            <a:r>
              <a:rPr lang="en-ZA" sz="3200" dirty="0">
                <a:solidFill>
                  <a:srgbClr val="898F0C"/>
                </a:solidFill>
              </a:rPr>
              <a:t>:</a:t>
            </a:r>
          </a:p>
          <a:p>
            <a:pPr marL="0" indent="0">
              <a:lnSpc>
                <a:spcPct val="100000"/>
              </a:lnSpc>
              <a:spcBef>
                <a:spcPts val="0"/>
              </a:spcBef>
              <a:spcAft>
                <a:spcPts val="600"/>
              </a:spcAft>
              <a:buNone/>
            </a:pPr>
            <a:r>
              <a:rPr lang="en-ZA" sz="3200" dirty="0">
                <a:solidFill>
                  <a:srgbClr val="290DB3"/>
                </a:solidFill>
              </a:rPr>
              <a:t>Instead of selling to the local trader, the farmers could sell their tomatoes for a higher price directly to a nearby tourist resort, where there are a lot of restaurants.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142</a:t>
            </a:fld>
            <a:endParaRPr lang="en-US" dirty="0"/>
          </a:p>
        </p:txBody>
      </p:sp>
      <p:cxnSp>
        <p:nvCxnSpPr>
          <p:cNvPr id="8" name="Straight Connector 7"/>
          <p:cNvCxnSpPr/>
          <p:nvPr/>
        </p:nvCxnSpPr>
        <p:spPr>
          <a:xfrm flipV="1">
            <a:off x="322415" y="933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922" y="1698170"/>
            <a:ext cx="3314037" cy="4655234"/>
          </a:xfrm>
          <a:prstGeom prst="rect">
            <a:avLst/>
          </a:prstGeom>
        </p:spPr>
      </p:pic>
    </p:spTree>
    <p:extLst>
      <p:ext uri="{BB962C8B-B14F-4D97-AF65-F5344CB8AC3E}">
        <p14:creationId xmlns:p14="http://schemas.microsoft.com/office/powerpoint/2010/main" val="35627864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 y="-4670"/>
            <a:ext cx="9720943" cy="1124712"/>
          </a:xfrm>
        </p:spPr>
        <p:txBody>
          <a:bodyPr anchor="ctr"/>
          <a:lstStyle/>
          <a:p>
            <a:r>
              <a:rPr lang="en-ZA" sz="3600" dirty="0"/>
              <a:t>New product, existing market: Product development</a:t>
            </a:r>
          </a:p>
        </p:txBody>
      </p:sp>
      <p:sp>
        <p:nvSpPr>
          <p:cNvPr id="5" name="Content Placeholder 4"/>
          <p:cNvSpPr>
            <a:spLocks noGrp="1"/>
          </p:cNvSpPr>
          <p:nvPr>
            <p:ph sz="half" idx="1"/>
          </p:nvPr>
        </p:nvSpPr>
        <p:spPr>
          <a:xfrm>
            <a:off x="441944" y="1737559"/>
            <a:ext cx="4603584" cy="4899757"/>
          </a:xfrm>
        </p:spPr>
        <p:txBody>
          <a:bodyPr/>
          <a:lstStyle/>
          <a:p>
            <a:pPr marL="0" indent="0">
              <a:lnSpc>
                <a:spcPct val="100000"/>
              </a:lnSpc>
              <a:spcBef>
                <a:spcPts val="0"/>
              </a:spcBef>
              <a:spcAft>
                <a:spcPts val="600"/>
              </a:spcAft>
              <a:buNone/>
            </a:pPr>
            <a:r>
              <a:rPr lang="en-ZA" sz="3200" dirty="0">
                <a:solidFill>
                  <a:srgbClr val="290DB3"/>
                </a:solidFill>
              </a:rPr>
              <a:t>Farmers can develop new products to serve an existing market. This approach is known as </a:t>
            </a:r>
            <a:r>
              <a:rPr lang="en-ZA" sz="3200" b="1" dirty="0">
                <a:solidFill>
                  <a:srgbClr val="898F0C"/>
                </a:solidFill>
              </a:rPr>
              <a:t>product development</a:t>
            </a:r>
            <a:r>
              <a:rPr lang="en-ZA" sz="3200" dirty="0">
                <a:solidFill>
                  <a:srgbClr val="898F0C"/>
                </a:solidFill>
              </a:rPr>
              <a:t>.</a:t>
            </a:r>
          </a:p>
          <a:p>
            <a:pPr marL="0" indent="0">
              <a:lnSpc>
                <a:spcPct val="100000"/>
              </a:lnSpc>
              <a:spcBef>
                <a:spcPts val="0"/>
              </a:spcBef>
              <a:spcAft>
                <a:spcPts val="600"/>
              </a:spcAft>
              <a:buNone/>
            </a:pPr>
            <a:r>
              <a:rPr lang="en-ZA" sz="3200" b="1" dirty="0">
                <a:solidFill>
                  <a:srgbClr val="898F0C"/>
                </a:solidFill>
              </a:rPr>
              <a:t>Example:</a:t>
            </a:r>
          </a:p>
          <a:p>
            <a:pPr marL="0" indent="0">
              <a:lnSpc>
                <a:spcPct val="100000"/>
              </a:lnSpc>
              <a:spcBef>
                <a:spcPts val="0"/>
              </a:spcBef>
              <a:spcAft>
                <a:spcPts val="600"/>
              </a:spcAft>
              <a:buNone/>
            </a:pPr>
            <a:r>
              <a:rPr lang="en-ZA" sz="3200" dirty="0">
                <a:solidFill>
                  <a:srgbClr val="290DB3"/>
                </a:solidFill>
              </a:rPr>
              <a:t> The tomato farmers can start growing beans to sell to the same buyers.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143</a:t>
            </a:fld>
            <a:endParaRPr lang="en-US" dirty="0"/>
          </a:p>
        </p:txBody>
      </p:sp>
      <p:cxnSp>
        <p:nvCxnSpPr>
          <p:cNvPr id="8" name="Straight Connector 7"/>
          <p:cNvCxnSpPr/>
          <p:nvPr/>
        </p:nvCxnSpPr>
        <p:spPr>
          <a:xfrm flipV="1">
            <a:off x="322415" y="933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021" y="1246547"/>
            <a:ext cx="3861518" cy="5390769"/>
          </a:xfrm>
          <a:prstGeom prst="rect">
            <a:avLst/>
          </a:prstGeom>
        </p:spPr>
      </p:pic>
    </p:spTree>
    <p:extLst>
      <p:ext uri="{BB962C8B-B14F-4D97-AF65-F5344CB8AC3E}">
        <p14:creationId xmlns:p14="http://schemas.microsoft.com/office/powerpoint/2010/main" val="33353142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1" y="-4670"/>
            <a:ext cx="9623878" cy="1124712"/>
          </a:xfrm>
        </p:spPr>
        <p:txBody>
          <a:bodyPr anchor="ctr"/>
          <a:lstStyle/>
          <a:p>
            <a:r>
              <a:rPr lang="en-ZA" sz="3600" dirty="0"/>
              <a:t>New product, new market: Diversification</a:t>
            </a:r>
          </a:p>
        </p:txBody>
      </p:sp>
      <p:sp>
        <p:nvSpPr>
          <p:cNvPr id="5" name="Content Placeholder 4"/>
          <p:cNvSpPr>
            <a:spLocks noGrp="1"/>
          </p:cNvSpPr>
          <p:nvPr>
            <p:ph sz="half" idx="1"/>
          </p:nvPr>
        </p:nvSpPr>
        <p:spPr>
          <a:xfrm>
            <a:off x="336551" y="1120042"/>
            <a:ext cx="6242380" cy="5850773"/>
          </a:xfrm>
        </p:spPr>
        <p:txBody>
          <a:bodyPr/>
          <a:lstStyle/>
          <a:p>
            <a:pPr>
              <a:lnSpc>
                <a:spcPct val="100000"/>
              </a:lnSpc>
              <a:spcBef>
                <a:spcPts val="0"/>
              </a:spcBef>
            </a:pPr>
            <a:r>
              <a:rPr lang="en-ZA" sz="3200" dirty="0">
                <a:solidFill>
                  <a:srgbClr val="290DB3"/>
                </a:solidFill>
              </a:rPr>
              <a:t>Farmers can develop a new product for a new market. This approach is known as </a:t>
            </a:r>
            <a:r>
              <a:rPr lang="en-ZA" sz="3200" b="1" dirty="0">
                <a:solidFill>
                  <a:srgbClr val="898F0C"/>
                </a:solidFill>
              </a:rPr>
              <a:t>diversification</a:t>
            </a:r>
            <a:r>
              <a:rPr lang="en-ZA" sz="3200" dirty="0">
                <a:solidFill>
                  <a:srgbClr val="898F0C"/>
                </a:solidFill>
              </a:rPr>
              <a:t>.</a:t>
            </a:r>
          </a:p>
          <a:p>
            <a:pPr>
              <a:lnSpc>
                <a:spcPct val="100000"/>
              </a:lnSpc>
              <a:spcBef>
                <a:spcPts val="0"/>
              </a:spcBef>
            </a:pPr>
            <a:r>
              <a:rPr lang="en-ZA" sz="3200" dirty="0">
                <a:solidFill>
                  <a:srgbClr val="290DB3"/>
                </a:solidFill>
              </a:rPr>
              <a:t>Diversification is the </a:t>
            </a:r>
            <a:r>
              <a:rPr lang="en-ZA" sz="3200" b="1" dirty="0">
                <a:solidFill>
                  <a:schemeClr val="accent2">
                    <a:lumMod val="75000"/>
                  </a:schemeClr>
                </a:solidFill>
              </a:rPr>
              <a:t>riskiest and most expensive marketing strategy, </a:t>
            </a:r>
            <a:r>
              <a:rPr lang="en-ZA" sz="3200" dirty="0">
                <a:solidFill>
                  <a:srgbClr val="290DB3"/>
                </a:solidFill>
              </a:rPr>
              <a:t>as it requires developing both a new product and stepping into an unknown market.</a:t>
            </a:r>
          </a:p>
          <a:p>
            <a:pPr marL="0" indent="0">
              <a:lnSpc>
                <a:spcPct val="100000"/>
              </a:lnSpc>
              <a:spcBef>
                <a:spcPts val="0"/>
              </a:spcBef>
              <a:buNone/>
            </a:pPr>
            <a:r>
              <a:rPr lang="en-ZA" sz="3200" b="1" dirty="0">
                <a:solidFill>
                  <a:srgbClr val="898F0C"/>
                </a:solidFill>
              </a:rPr>
              <a:t>Example:</a:t>
            </a:r>
          </a:p>
          <a:p>
            <a:pPr marL="0" indent="0">
              <a:lnSpc>
                <a:spcPct val="100000"/>
              </a:lnSpc>
              <a:spcBef>
                <a:spcPts val="0"/>
              </a:spcBef>
              <a:buNone/>
            </a:pPr>
            <a:r>
              <a:rPr lang="en-ZA" sz="3200" dirty="0">
                <a:solidFill>
                  <a:srgbClr val="290DB3"/>
                </a:solidFill>
              </a:rPr>
              <a:t>The farmers could start producing and selling beans to the tourist resort.</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144</a:t>
            </a:fld>
            <a:endParaRPr lang="en-US" dirty="0"/>
          </a:p>
        </p:txBody>
      </p:sp>
      <p:cxnSp>
        <p:nvCxnSpPr>
          <p:cNvPr id="8" name="Straight Connector 7"/>
          <p:cNvCxnSpPr/>
          <p:nvPr/>
        </p:nvCxnSpPr>
        <p:spPr>
          <a:xfrm flipV="1">
            <a:off x="322415" y="933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182" y="1786607"/>
            <a:ext cx="3228247" cy="4485191"/>
          </a:xfrm>
          <a:prstGeom prst="rect">
            <a:avLst/>
          </a:prstGeom>
        </p:spPr>
      </p:pic>
    </p:spTree>
    <p:extLst>
      <p:ext uri="{BB962C8B-B14F-4D97-AF65-F5344CB8AC3E}">
        <p14:creationId xmlns:p14="http://schemas.microsoft.com/office/powerpoint/2010/main" val="22515035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9:</a:t>
            </a:r>
            <a:br>
              <a:rPr lang="en-ZA" dirty="0">
                <a:solidFill>
                  <a:srgbClr val="898F0C"/>
                </a:solidFill>
              </a:rPr>
            </a:br>
            <a:r>
              <a:rPr lang="en-ZA" dirty="0">
                <a:solidFill>
                  <a:srgbClr val="898F0C"/>
                </a:solidFill>
              </a:rPr>
              <a:t>The four Ps of marketing</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145</a:t>
            </a:fld>
            <a:endParaRPr lang="en-US" dirty="0"/>
          </a:p>
        </p:txBody>
      </p:sp>
    </p:spTree>
    <p:extLst>
      <p:ext uri="{BB962C8B-B14F-4D97-AF65-F5344CB8AC3E}">
        <p14:creationId xmlns:p14="http://schemas.microsoft.com/office/powerpoint/2010/main" val="290915319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400" y="1587678"/>
            <a:ext cx="8229600" cy="3844294"/>
          </a:xfrm>
        </p:spPr>
        <p:txBody>
          <a:bodyPr/>
          <a:lstStyle/>
          <a:p>
            <a:pPr marL="0" indent="0">
              <a:lnSpc>
                <a:spcPct val="100000"/>
              </a:lnSpc>
              <a:spcBef>
                <a:spcPts val="600"/>
              </a:spcBef>
              <a:spcAft>
                <a:spcPts val="600"/>
              </a:spcAft>
              <a:buNone/>
            </a:pPr>
            <a:r>
              <a:rPr lang="en-ZA" sz="3200" b="1" dirty="0">
                <a:solidFill>
                  <a:srgbClr val="898F0C"/>
                </a:solidFill>
              </a:rPr>
              <a:t>After this lesson you will be able to:</a:t>
            </a:r>
          </a:p>
          <a:p>
            <a:pPr>
              <a:lnSpc>
                <a:spcPct val="100000"/>
              </a:lnSpc>
              <a:spcBef>
                <a:spcPts val="600"/>
              </a:spcBef>
              <a:spcAft>
                <a:spcPts val="600"/>
              </a:spcAft>
            </a:pPr>
            <a:r>
              <a:rPr lang="en-ZA" sz="3200" dirty="0">
                <a:solidFill>
                  <a:srgbClr val="290DB3"/>
                </a:solidFill>
              </a:rPr>
              <a:t>List the four Ps of marketing and describe each one</a:t>
            </a:r>
          </a:p>
          <a:p>
            <a:pPr>
              <a:lnSpc>
                <a:spcPct val="100000"/>
              </a:lnSpc>
              <a:spcBef>
                <a:spcPts val="600"/>
              </a:spcBef>
              <a:spcAft>
                <a:spcPts val="600"/>
              </a:spcAft>
            </a:pPr>
            <a:r>
              <a:rPr lang="en-ZA" sz="3200" dirty="0">
                <a:solidFill>
                  <a:srgbClr val="290DB3"/>
                </a:solidFill>
              </a:rPr>
              <a:t>Describe how to use the four Ps in teaching marketing, planning a marketing strategy and monitoring the market.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146</a:t>
            </a:fld>
            <a:endParaRPr lang="en-US" dirty="0"/>
          </a:p>
        </p:txBody>
      </p:sp>
      <p:cxnSp>
        <p:nvCxnSpPr>
          <p:cNvPr id="6" name="Straight Connector 5"/>
          <p:cNvCxnSpPr/>
          <p:nvPr/>
        </p:nvCxnSpPr>
        <p:spPr>
          <a:xfrm flipV="1">
            <a:off x="322415" y="126764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20798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Overview</a:t>
            </a:r>
          </a:p>
        </p:txBody>
      </p:sp>
      <p:sp>
        <p:nvSpPr>
          <p:cNvPr id="3" name="Content Placeholder 2"/>
          <p:cNvSpPr>
            <a:spLocks noGrp="1"/>
          </p:cNvSpPr>
          <p:nvPr>
            <p:ph idx="1"/>
          </p:nvPr>
        </p:nvSpPr>
        <p:spPr>
          <a:xfrm>
            <a:off x="914400" y="1587677"/>
            <a:ext cx="8229600" cy="4083780"/>
          </a:xfrm>
        </p:spPr>
        <p:txBody>
          <a:bodyPr/>
          <a:lstStyle/>
          <a:p>
            <a:pPr marL="0" indent="0">
              <a:lnSpc>
                <a:spcPct val="100000"/>
              </a:lnSpc>
              <a:spcBef>
                <a:spcPts val="0"/>
              </a:spcBef>
              <a:spcAft>
                <a:spcPts val="1200"/>
              </a:spcAft>
              <a:buNone/>
            </a:pPr>
            <a:r>
              <a:rPr lang="en-ZA" sz="3200" b="1" dirty="0">
                <a:solidFill>
                  <a:srgbClr val="898F0C"/>
                </a:solidFill>
              </a:rPr>
              <a:t>Lesson 9 covers the following content:</a:t>
            </a:r>
          </a:p>
          <a:p>
            <a:pPr>
              <a:lnSpc>
                <a:spcPct val="100000"/>
              </a:lnSpc>
              <a:spcBef>
                <a:spcPts val="0"/>
              </a:spcBef>
              <a:spcAft>
                <a:spcPts val="600"/>
              </a:spcAft>
            </a:pPr>
            <a:r>
              <a:rPr lang="en-ZA" sz="3200" dirty="0">
                <a:solidFill>
                  <a:srgbClr val="290DB3"/>
                </a:solidFill>
              </a:rPr>
              <a:t>Identifying the four Ps of marketing:</a:t>
            </a:r>
          </a:p>
          <a:p>
            <a:pPr lvl="1">
              <a:lnSpc>
                <a:spcPct val="100000"/>
              </a:lnSpc>
              <a:spcBef>
                <a:spcPts val="0"/>
              </a:spcBef>
              <a:spcAft>
                <a:spcPts val="600"/>
              </a:spcAft>
              <a:buFont typeface="Courier New" panose="02070309020205020404" pitchFamily="49" charset="0"/>
              <a:buChar char="o"/>
            </a:pPr>
            <a:r>
              <a:rPr lang="en-ZA" sz="3200" dirty="0">
                <a:solidFill>
                  <a:srgbClr val="290DB3"/>
                </a:solidFill>
              </a:rPr>
              <a:t>Product</a:t>
            </a:r>
          </a:p>
          <a:p>
            <a:pPr lvl="1">
              <a:lnSpc>
                <a:spcPct val="100000"/>
              </a:lnSpc>
              <a:spcBef>
                <a:spcPts val="0"/>
              </a:spcBef>
              <a:spcAft>
                <a:spcPts val="600"/>
              </a:spcAft>
              <a:buFont typeface="Courier New" panose="02070309020205020404" pitchFamily="49" charset="0"/>
              <a:buChar char="o"/>
            </a:pPr>
            <a:r>
              <a:rPr lang="en-ZA" sz="3200" dirty="0">
                <a:solidFill>
                  <a:srgbClr val="290DB3"/>
                </a:solidFill>
              </a:rPr>
              <a:t>Price</a:t>
            </a:r>
          </a:p>
          <a:p>
            <a:pPr lvl="1">
              <a:lnSpc>
                <a:spcPct val="100000"/>
              </a:lnSpc>
              <a:spcBef>
                <a:spcPts val="0"/>
              </a:spcBef>
              <a:spcAft>
                <a:spcPts val="600"/>
              </a:spcAft>
              <a:buFont typeface="Courier New" panose="02070309020205020404" pitchFamily="49" charset="0"/>
              <a:buChar char="o"/>
            </a:pPr>
            <a:r>
              <a:rPr lang="en-ZA" sz="3200" dirty="0">
                <a:solidFill>
                  <a:srgbClr val="290DB3"/>
                </a:solidFill>
              </a:rPr>
              <a:t>Place</a:t>
            </a:r>
          </a:p>
          <a:p>
            <a:pPr lvl="1">
              <a:lnSpc>
                <a:spcPct val="100000"/>
              </a:lnSpc>
              <a:spcBef>
                <a:spcPts val="0"/>
              </a:spcBef>
              <a:spcAft>
                <a:spcPts val="600"/>
              </a:spcAft>
              <a:buFont typeface="Courier New" panose="02070309020205020404" pitchFamily="49" charset="0"/>
              <a:buChar char="o"/>
            </a:pPr>
            <a:r>
              <a:rPr lang="en-ZA" sz="3200" dirty="0">
                <a:solidFill>
                  <a:srgbClr val="290DB3"/>
                </a:solidFill>
              </a:rPr>
              <a:t>Promotion</a:t>
            </a:r>
          </a:p>
          <a:p>
            <a:pPr>
              <a:lnSpc>
                <a:spcPct val="100000"/>
              </a:lnSpc>
              <a:spcBef>
                <a:spcPts val="0"/>
              </a:spcBef>
              <a:spcAft>
                <a:spcPts val="600"/>
              </a:spcAft>
            </a:pPr>
            <a:r>
              <a:rPr lang="en-ZA" sz="3200" dirty="0">
                <a:solidFill>
                  <a:srgbClr val="290DB3"/>
                </a:solidFill>
              </a:rPr>
              <a:t>Using the four Ps of marketing</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147</a:t>
            </a:fld>
            <a:endParaRPr lang="en-US" dirty="0"/>
          </a:p>
        </p:txBody>
      </p:sp>
      <p:cxnSp>
        <p:nvCxnSpPr>
          <p:cNvPr id="6" name="Straight Connector 5"/>
          <p:cNvCxnSpPr/>
          <p:nvPr/>
        </p:nvCxnSpPr>
        <p:spPr>
          <a:xfrm flipV="1">
            <a:off x="341089" y="133137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63330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The four Ps of marketing</a:t>
            </a:r>
          </a:p>
        </p:txBody>
      </p:sp>
      <p:sp>
        <p:nvSpPr>
          <p:cNvPr id="5" name="Content Placeholder 4"/>
          <p:cNvSpPr>
            <a:spLocks noGrp="1"/>
          </p:cNvSpPr>
          <p:nvPr>
            <p:ph idx="1"/>
          </p:nvPr>
        </p:nvSpPr>
        <p:spPr>
          <a:xfrm>
            <a:off x="914400" y="1587677"/>
            <a:ext cx="8229600" cy="3833409"/>
          </a:xfrm>
        </p:spPr>
        <p:txBody>
          <a:bodyPr/>
          <a:lstStyle/>
          <a:p>
            <a:pPr marL="0" indent="0">
              <a:lnSpc>
                <a:spcPct val="100000"/>
              </a:lnSpc>
              <a:spcBef>
                <a:spcPts val="0"/>
              </a:spcBef>
              <a:spcAft>
                <a:spcPts val="600"/>
              </a:spcAft>
              <a:buNone/>
            </a:pPr>
            <a:r>
              <a:rPr lang="en-ZA" sz="3200" dirty="0">
                <a:solidFill>
                  <a:srgbClr val="290DB3"/>
                </a:solidFill>
              </a:rPr>
              <a:t>When developing a marketing plan, organize your ideas around the </a:t>
            </a:r>
            <a:r>
              <a:rPr lang="en-ZA" sz="3200" b="1" dirty="0">
                <a:solidFill>
                  <a:srgbClr val="290DB3"/>
                </a:solidFill>
              </a:rPr>
              <a:t>four Ps of marketing:</a:t>
            </a:r>
          </a:p>
          <a:p>
            <a:pPr>
              <a:lnSpc>
                <a:spcPct val="100000"/>
              </a:lnSpc>
              <a:spcBef>
                <a:spcPts val="0"/>
              </a:spcBef>
              <a:spcAft>
                <a:spcPts val="600"/>
              </a:spcAft>
            </a:pPr>
            <a:r>
              <a:rPr lang="en-ZA" sz="3200" b="1" dirty="0">
                <a:solidFill>
                  <a:srgbClr val="898F0C"/>
                </a:solidFill>
              </a:rPr>
              <a:t>Product:</a:t>
            </a:r>
            <a:r>
              <a:rPr lang="en-ZA" sz="3200" dirty="0">
                <a:solidFill>
                  <a:srgbClr val="290DB3"/>
                </a:solidFill>
              </a:rPr>
              <a:t> What to produce</a:t>
            </a:r>
          </a:p>
          <a:p>
            <a:pPr>
              <a:lnSpc>
                <a:spcPct val="100000"/>
              </a:lnSpc>
              <a:spcBef>
                <a:spcPts val="0"/>
              </a:spcBef>
              <a:spcAft>
                <a:spcPts val="600"/>
              </a:spcAft>
            </a:pPr>
            <a:r>
              <a:rPr lang="en-ZA" sz="3200" b="1" dirty="0">
                <a:solidFill>
                  <a:srgbClr val="898F0C"/>
                </a:solidFill>
              </a:rPr>
              <a:t>Price:</a:t>
            </a:r>
            <a:r>
              <a:rPr lang="en-ZA" sz="3200" dirty="0">
                <a:solidFill>
                  <a:srgbClr val="290DB3"/>
                </a:solidFill>
              </a:rPr>
              <a:t> At what price to sell the product</a:t>
            </a:r>
          </a:p>
          <a:p>
            <a:pPr>
              <a:lnSpc>
                <a:spcPct val="100000"/>
              </a:lnSpc>
              <a:spcBef>
                <a:spcPts val="0"/>
              </a:spcBef>
              <a:spcAft>
                <a:spcPts val="600"/>
              </a:spcAft>
            </a:pPr>
            <a:r>
              <a:rPr lang="en-ZA" sz="3200" b="1" dirty="0">
                <a:solidFill>
                  <a:srgbClr val="898F0C"/>
                </a:solidFill>
              </a:rPr>
              <a:t>Place:</a:t>
            </a:r>
            <a:r>
              <a:rPr lang="en-ZA" sz="3200" dirty="0">
                <a:solidFill>
                  <a:srgbClr val="290DB3"/>
                </a:solidFill>
              </a:rPr>
              <a:t> Where to sell the product</a:t>
            </a:r>
          </a:p>
          <a:p>
            <a:pPr>
              <a:lnSpc>
                <a:spcPct val="100000"/>
              </a:lnSpc>
              <a:spcBef>
                <a:spcPts val="0"/>
              </a:spcBef>
              <a:spcAft>
                <a:spcPts val="600"/>
              </a:spcAft>
            </a:pPr>
            <a:r>
              <a:rPr lang="en-ZA" sz="3200" b="1" dirty="0">
                <a:solidFill>
                  <a:srgbClr val="898F0C"/>
                </a:solidFill>
              </a:rPr>
              <a:t>Promotion: </a:t>
            </a:r>
            <a:r>
              <a:rPr lang="en-ZA" sz="3200" dirty="0">
                <a:solidFill>
                  <a:srgbClr val="290DB3"/>
                </a:solidFill>
              </a:rPr>
              <a:t>How to promote the product</a:t>
            </a:r>
          </a:p>
        </p:txBody>
      </p:sp>
      <p:cxnSp>
        <p:nvCxnSpPr>
          <p:cNvPr id="6" name="Straight Connector 5"/>
          <p:cNvCxnSpPr/>
          <p:nvPr/>
        </p:nvCxnSpPr>
        <p:spPr>
          <a:xfrm flipV="1">
            <a:off x="322415" y="12864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838099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14" y="-4670"/>
            <a:ext cx="7859486" cy="1124712"/>
          </a:xfrm>
        </p:spPr>
        <p:txBody>
          <a:bodyPr anchor="ctr"/>
          <a:lstStyle/>
          <a:p>
            <a:r>
              <a:rPr lang="en-ZA" sz="3600" dirty="0"/>
              <a:t>Product</a:t>
            </a:r>
          </a:p>
        </p:txBody>
      </p:sp>
      <p:sp>
        <p:nvSpPr>
          <p:cNvPr id="5" name="Content Placeholder 4"/>
          <p:cNvSpPr>
            <a:spLocks noGrp="1"/>
          </p:cNvSpPr>
          <p:nvPr>
            <p:ph idx="1"/>
          </p:nvPr>
        </p:nvSpPr>
        <p:spPr>
          <a:xfrm>
            <a:off x="370114" y="1120042"/>
            <a:ext cx="9459686" cy="5542015"/>
          </a:xfrm>
        </p:spPr>
        <p:txBody>
          <a:bodyPr/>
          <a:lstStyle/>
          <a:p>
            <a:pPr>
              <a:lnSpc>
                <a:spcPct val="100000"/>
              </a:lnSpc>
              <a:spcBef>
                <a:spcPts val="0"/>
              </a:spcBef>
            </a:pPr>
            <a:r>
              <a:rPr lang="en-ZA" sz="3200" b="1" dirty="0">
                <a:solidFill>
                  <a:schemeClr val="accent2">
                    <a:lumMod val="75000"/>
                  </a:schemeClr>
                </a:solidFill>
              </a:rPr>
              <a:t>What product should you produce: </a:t>
            </a:r>
            <a:r>
              <a:rPr lang="en-ZA" sz="3200" dirty="0">
                <a:solidFill>
                  <a:srgbClr val="290DB3"/>
                </a:solidFill>
              </a:rPr>
              <a:t>what crop variety or breed of animal?</a:t>
            </a:r>
          </a:p>
          <a:p>
            <a:pPr>
              <a:lnSpc>
                <a:spcPct val="100000"/>
              </a:lnSpc>
              <a:spcBef>
                <a:spcPts val="0"/>
              </a:spcBef>
            </a:pPr>
            <a:r>
              <a:rPr lang="en-ZA" sz="3200" dirty="0">
                <a:solidFill>
                  <a:srgbClr val="290DB3"/>
                </a:solidFill>
              </a:rPr>
              <a:t>What </a:t>
            </a:r>
            <a:r>
              <a:rPr lang="en-ZA" sz="3200" b="1" dirty="0">
                <a:solidFill>
                  <a:schemeClr val="accent2">
                    <a:lumMod val="75000"/>
                  </a:schemeClr>
                </a:solidFill>
              </a:rPr>
              <a:t>characteristics should the product have </a:t>
            </a:r>
            <a:r>
              <a:rPr lang="en-ZA" sz="3200" dirty="0">
                <a:solidFill>
                  <a:srgbClr val="290DB3"/>
                </a:solidFill>
              </a:rPr>
              <a:t>to satisfy the buyer?</a:t>
            </a:r>
          </a:p>
          <a:p>
            <a:pPr>
              <a:lnSpc>
                <a:spcPct val="100000"/>
              </a:lnSpc>
              <a:spcBef>
                <a:spcPts val="0"/>
              </a:spcBef>
            </a:pPr>
            <a:r>
              <a:rPr lang="en-ZA" sz="3200" b="1" dirty="0">
                <a:solidFill>
                  <a:schemeClr val="accent2">
                    <a:lumMod val="75000"/>
                  </a:schemeClr>
                </a:solidFill>
              </a:rPr>
              <a:t>What quality and quantity do you need </a:t>
            </a:r>
            <a:r>
              <a:rPr lang="en-ZA" sz="3200" dirty="0">
                <a:solidFill>
                  <a:srgbClr val="290DB3"/>
                </a:solidFill>
              </a:rPr>
              <a:t>at what time of year?</a:t>
            </a:r>
          </a:p>
          <a:p>
            <a:pPr>
              <a:lnSpc>
                <a:spcPct val="100000"/>
              </a:lnSpc>
              <a:spcBef>
                <a:spcPts val="0"/>
              </a:spcBef>
            </a:pPr>
            <a:r>
              <a:rPr lang="en-ZA" sz="3200" b="1" dirty="0">
                <a:solidFill>
                  <a:schemeClr val="accent2">
                    <a:lumMod val="75000"/>
                  </a:schemeClr>
                </a:solidFill>
              </a:rPr>
              <a:t>How should you package the product: </a:t>
            </a:r>
            <a:r>
              <a:rPr lang="en-ZA" sz="3200" dirty="0">
                <a:solidFill>
                  <a:srgbClr val="290DB3"/>
                </a:solidFill>
              </a:rPr>
              <a:t>in sacks, bags, crates or boxes?</a:t>
            </a:r>
          </a:p>
          <a:p>
            <a:pPr>
              <a:lnSpc>
                <a:spcPct val="100000"/>
              </a:lnSpc>
              <a:spcBef>
                <a:spcPts val="0"/>
              </a:spcBef>
            </a:pPr>
            <a:r>
              <a:rPr lang="en-ZA" sz="3200" dirty="0">
                <a:solidFill>
                  <a:srgbClr val="290DB3"/>
                </a:solidFill>
              </a:rPr>
              <a:t>Are there </a:t>
            </a:r>
            <a:r>
              <a:rPr lang="en-ZA" sz="3200" b="1" dirty="0">
                <a:solidFill>
                  <a:schemeClr val="accent2">
                    <a:lumMod val="75000"/>
                  </a:schemeClr>
                </a:solidFill>
              </a:rPr>
              <a:t>ways you can make your product different </a:t>
            </a:r>
            <a:r>
              <a:rPr lang="en-ZA" sz="3200" dirty="0">
                <a:solidFill>
                  <a:srgbClr val="290DB3"/>
                </a:solidFill>
              </a:rPr>
              <a:t>than those of your competitors?</a:t>
            </a:r>
          </a:p>
          <a:p>
            <a:pPr>
              <a:lnSpc>
                <a:spcPct val="100000"/>
              </a:lnSpc>
              <a:spcBef>
                <a:spcPts val="0"/>
              </a:spcBef>
            </a:pPr>
            <a:r>
              <a:rPr lang="en-ZA" sz="3200" dirty="0">
                <a:solidFill>
                  <a:srgbClr val="290DB3"/>
                </a:solidFill>
              </a:rPr>
              <a:t>Do your </a:t>
            </a:r>
            <a:r>
              <a:rPr lang="en-ZA" sz="3200" b="1" dirty="0">
                <a:solidFill>
                  <a:schemeClr val="accent2">
                    <a:lumMod val="75000"/>
                  </a:schemeClr>
                </a:solidFill>
              </a:rPr>
              <a:t>production practices improve product quality?</a:t>
            </a:r>
          </a:p>
        </p:txBody>
      </p:sp>
      <p:cxnSp>
        <p:nvCxnSpPr>
          <p:cNvPr id="6" name="Straight Connector 5"/>
          <p:cNvCxnSpPr/>
          <p:nvPr/>
        </p:nvCxnSpPr>
        <p:spPr>
          <a:xfrm flipV="1">
            <a:off x="322415" y="933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6183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2:</a:t>
            </a:r>
            <a:br>
              <a:rPr lang="en-ZA" dirty="0">
                <a:solidFill>
                  <a:srgbClr val="898F0C"/>
                </a:solidFill>
              </a:rPr>
            </a:br>
            <a:r>
              <a:rPr lang="en-ZA" dirty="0">
                <a:solidFill>
                  <a:srgbClr val="898F0C"/>
                </a:solidFill>
              </a:rPr>
              <a:t>Supply and demand</a:t>
            </a:r>
            <a:br>
              <a:rPr lang="en-ZA" dirty="0"/>
            </a:br>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15</a:t>
            </a:fld>
            <a:endParaRPr lang="en-US" dirty="0"/>
          </a:p>
        </p:txBody>
      </p:sp>
    </p:spTree>
    <p:extLst>
      <p:ext uri="{BB962C8B-B14F-4D97-AF65-F5344CB8AC3E}">
        <p14:creationId xmlns:p14="http://schemas.microsoft.com/office/powerpoint/2010/main" val="28749015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404" y="-4670"/>
            <a:ext cx="7125196" cy="1124712"/>
          </a:xfrm>
        </p:spPr>
        <p:txBody>
          <a:bodyPr anchor="ctr"/>
          <a:lstStyle/>
          <a:p>
            <a:r>
              <a:rPr lang="en-ZA" sz="3600" dirty="0"/>
              <a:t>Price</a:t>
            </a:r>
          </a:p>
        </p:txBody>
      </p:sp>
      <p:sp>
        <p:nvSpPr>
          <p:cNvPr id="3" name="Content Placeholder 2"/>
          <p:cNvSpPr>
            <a:spLocks noGrp="1"/>
          </p:cNvSpPr>
          <p:nvPr>
            <p:ph sz="half" idx="1"/>
          </p:nvPr>
        </p:nvSpPr>
        <p:spPr>
          <a:xfrm>
            <a:off x="1104404" y="1393175"/>
            <a:ext cx="8027719" cy="4686991"/>
          </a:xfrm>
        </p:spPr>
        <p:txBody>
          <a:bodyPr/>
          <a:lstStyle/>
          <a:p>
            <a:pPr>
              <a:lnSpc>
                <a:spcPct val="100000"/>
              </a:lnSpc>
              <a:spcBef>
                <a:spcPts val="0"/>
              </a:spcBef>
            </a:pPr>
            <a:r>
              <a:rPr lang="en-ZA" sz="3200" dirty="0">
                <a:solidFill>
                  <a:srgbClr val="290DB3"/>
                </a:solidFill>
              </a:rPr>
              <a:t>At </a:t>
            </a:r>
            <a:r>
              <a:rPr lang="en-ZA" sz="3200" b="1" dirty="0">
                <a:solidFill>
                  <a:schemeClr val="accent2">
                    <a:lumMod val="75000"/>
                  </a:schemeClr>
                </a:solidFill>
              </a:rPr>
              <a:t>what price should you sell the product?</a:t>
            </a:r>
          </a:p>
          <a:p>
            <a:pPr>
              <a:lnSpc>
                <a:spcPct val="100000"/>
              </a:lnSpc>
              <a:spcBef>
                <a:spcPts val="0"/>
              </a:spcBef>
            </a:pPr>
            <a:r>
              <a:rPr lang="en-ZA" sz="3200" dirty="0">
                <a:solidFill>
                  <a:srgbClr val="290DB3"/>
                </a:solidFill>
              </a:rPr>
              <a:t>Will the </a:t>
            </a:r>
            <a:r>
              <a:rPr lang="en-ZA" sz="3200" b="1" dirty="0">
                <a:solidFill>
                  <a:schemeClr val="accent2">
                    <a:lumMod val="75000"/>
                  </a:schemeClr>
                </a:solidFill>
              </a:rPr>
              <a:t>price allow you to cover labor costs </a:t>
            </a:r>
            <a:r>
              <a:rPr lang="en-ZA" sz="3200" dirty="0">
                <a:solidFill>
                  <a:srgbClr val="290DB3"/>
                </a:solidFill>
              </a:rPr>
              <a:t>and </a:t>
            </a:r>
            <a:r>
              <a:rPr lang="en-ZA" sz="3200" b="1" dirty="0">
                <a:solidFill>
                  <a:schemeClr val="accent2">
                    <a:lumMod val="75000"/>
                  </a:schemeClr>
                </a:solidFill>
              </a:rPr>
              <a:t>make a profit?</a:t>
            </a:r>
          </a:p>
          <a:p>
            <a:pPr>
              <a:lnSpc>
                <a:spcPct val="100000"/>
              </a:lnSpc>
              <a:spcBef>
                <a:spcPts val="0"/>
              </a:spcBef>
            </a:pPr>
            <a:r>
              <a:rPr lang="en-ZA" sz="3200" dirty="0">
                <a:solidFill>
                  <a:srgbClr val="290DB3"/>
                </a:solidFill>
              </a:rPr>
              <a:t>What prices does your </a:t>
            </a:r>
            <a:r>
              <a:rPr lang="en-ZA" sz="3200" b="1" dirty="0">
                <a:solidFill>
                  <a:schemeClr val="accent2">
                    <a:lumMod val="75000"/>
                  </a:schemeClr>
                </a:solidFill>
              </a:rPr>
              <a:t>competition</a:t>
            </a:r>
            <a:r>
              <a:rPr lang="en-ZA" sz="3200" b="1" dirty="0">
                <a:solidFill>
                  <a:srgbClr val="290DB3"/>
                </a:solidFill>
              </a:rPr>
              <a:t> </a:t>
            </a:r>
            <a:r>
              <a:rPr lang="en-ZA" sz="3200" dirty="0">
                <a:solidFill>
                  <a:srgbClr val="290DB3"/>
                </a:solidFill>
              </a:rPr>
              <a:t>charge?</a:t>
            </a:r>
          </a:p>
          <a:p>
            <a:pPr>
              <a:lnSpc>
                <a:spcPct val="100000"/>
              </a:lnSpc>
              <a:spcBef>
                <a:spcPts val="0"/>
              </a:spcBef>
            </a:pPr>
            <a:r>
              <a:rPr lang="en-ZA" sz="3200" dirty="0">
                <a:solidFill>
                  <a:srgbClr val="290DB3"/>
                </a:solidFill>
              </a:rPr>
              <a:t>Can you charge more or less than your competitors?</a:t>
            </a:r>
          </a:p>
          <a:p>
            <a:pPr>
              <a:lnSpc>
                <a:spcPct val="100000"/>
              </a:lnSpc>
              <a:spcBef>
                <a:spcPts val="0"/>
              </a:spcBef>
            </a:pPr>
            <a:r>
              <a:rPr lang="en-ZA" sz="3200" dirty="0">
                <a:solidFill>
                  <a:srgbClr val="290DB3"/>
                </a:solidFill>
              </a:rPr>
              <a:t>Should you </a:t>
            </a:r>
            <a:r>
              <a:rPr lang="en-ZA" sz="3200" b="1" dirty="0">
                <a:solidFill>
                  <a:schemeClr val="accent2">
                    <a:lumMod val="75000"/>
                  </a:schemeClr>
                </a:solidFill>
              </a:rPr>
              <a:t>negotiate a fixed price </a:t>
            </a:r>
            <a:r>
              <a:rPr lang="en-ZA" sz="3200" dirty="0">
                <a:solidFill>
                  <a:srgbClr val="290DB3"/>
                </a:solidFill>
              </a:rPr>
              <a:t>with the buyer?</a:t>
            </a:r>
          </a:p>
          <a:p>
            <a:pPr>
              <a:lnSpc>
                <a:spcPct val="100000"/>
              </a:lnSpc>
              <a:spcBef>
                <a:spcPts val="0"/>
              </a:spcBef>
            </a:pPr>
            <a:r>
              <a:rPr lang="en-ZA" sz="3200" dirty="0">
                <a:solidFill>
                  <a:srgbClr val="290DB3"/>
                </a:solidFill>
              </a:rPr>
              <a:t>What are the </a:t>
            </a:r>
            <a:r>
              <a:rPr lang="en-ZA" sz="3200" b="1" dirty="0">
                <a:solidFill>
                  <a:schemeClr val="accent2">
                    <a:lumMod val="75000"/>
                  </a:schemeClr>
                </a:solidFill>
              </a:rPr>
              <a:t>payment conditions</a:t>
            </a:r>
            <a:r>
              <a:rPr lang="en-ZA" sz="3200" dirty="0">
                <a:solidFill>
                  <a:schemeClr val="accent2">
                    <a:lumMod val="75000"/>
                  </a:schemeClr>
                </a:solidFill>
              </a:rPr>
              <a:t>?</a:t>
            </a:r>
          </a:p>
        </p:txBody>
      </p:sp>
      <p:cxnSp>
        <p:nvCxnSpPr>
          <p:cNvPr id="7" name="Straight Connector 6"/>
          <p:cNvCxnSpPr/>
          <p:nvPr/>
        </p:nvCxnSpPr>
        <p:spPr>
          <a:xfrm flipV="1">
            <a:off x="322415" y="933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03967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670"/>
            <a:ext cx="7924800" cy="1124712"/>
          </a:xfrm>
        </p:spPr>
        <p:txBody>
          <a:bodyPr anchor="ctr"/>
          <a:lstStyle/>
          <a:p>
            <a:r>
              <a:rPr lang="en-ZA" sz="3600" dirty="0"/>
              <a:t>Place</a:t>
            </a:r>
          </a:p>
        </p:txBody>
      </p:sp>
      <p:sp>
        <p:nvSpPr>
          <p:cNvPr id="3" name="Content Placeholder 2"/>
          <p:cNvSpPr>
            <a:spLocks noGrp="1"/>
          </p:cNvSpPr>
          <p:nvPr>
            <p:ph sz="half" idx="1"/>
          </p:nvPr>
        </p:nvSpPr>
        <p:spPr>
          <a:xfrm>
            <a:off x="304800" y="1250671"/>
            <a:ext cx="5543995" cy="5352010"/>
          </a:xfrm>
        </p:spPr>
        <p:txBody>
          <a:bodyPr/>
          <a:lstStyle/>
          <a:p>
            <a:pPr>
              <a:lnSpc>
                <a:spcPct val="100000"/>
              </a:lnSpc>
              <a:spcBef>
                <a:spcPts val="0"/>
              </a:spcBef>
            </a:pPr>
            <a:r>
              <a:rPr lang="en-ZA" sz="3200" b="1" dirty="0">
                <a:solidFill>
                  <a:schemeClr val="accent2">
                    <a:lumMod val="75000"/>
                  </a:schemeClr>
                </a:solidFill>
              </a:rPr>
              <a:t>To whom should you sell the product: </a:t>
            </a:r>
            <a:r>
              <a:rPr lang="en-ZA" sz="3200" dirty="0">
                <a:solidFill>
                  <a:srgbClr val="290DB3"/>
                </a:solidFill>
              </a:rPr>
              <a:t>a small collector-trader, a wholesaler or a supermarket?</a:t>
            </a:r>
          </a:p>
          <a:p>
            <a:pPr>
              <a:lnSpc>
                <a:spcPct val="100000"/>
              </a:lnSpc>
              <a:spcBef>
                <a:spcPts val="0"/>
              </a:spcBef>
            </a:pPr>
            <a:r>
              <a:rPr lang="en-ZA" sz="3200" b="1" dirty="0">
                <a:solidFill>
                  <a:schemeClr val="accent2">
                    <a:lumMod val="75000"/>
                  </a:schemeClr>
                </a:solidFill>
              </a:rPr>
              <a:t>Where should you sell it: </a:t>
            </a:r>
            <a:r>
              <a:rPr lang="en-ZA" sz="3200" dirty="0">
                <a:solidFill>
                  <a:srgbClr val="290DB3"/>
                </a:solidFill>
              </a:rPr>
              <a:t>at the farm gate, at a village collection center, or in the local market or at a central market in the city?</a:t>
            </a:r>
          </a:p>
          <a:p>
            <a:pPr>
              <a:lnSpc>
                <a:spcPct val="100000"/>
              </a:lnSpc>
              <a:spcBef>
                <a:spcPts val="0"/>
              </a:spcBef>
            </a:pPr>
            <a:r>
              <a:rPr lang="en-ZA" sz="3200" b="1" dirty="0">
                <a:solidFill>
                  <a:schemeClr val="accent2">
                    <a:lumMod val="75000"/>
                  </a:schemeClr>
                </a:solidFill>
              </a:rPr>
              <a:t>How will you transport your products </a:t>
            </a:r>
            <a:r>
              <a:rPr lang="en-ZA" sz="3200" dirty="0">
                <a:solidFill>
                  <a:srgbClr val="290DB3"/>
                </a:solidFill>
              </a:rPr>
              <a:t>to where you will sell them?</a:t>
            </a:r>
          </a:p>
        </p:txBody>
      </p:sp>
      <p:cxnSp>
        <p:nvCxnSpPr>
          <p:cNvPr id="7" name="Straight Connector 6"/>
          <p:cNvCxnSpPr/>
          <p:nvPr/>
        </p:nvCxnSpPr>
        <p:spPr>
          <a:xfrm flipV="1">
            <a:off x="322415" y="933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5163" y="1555666"/>
            <a:ext cx="3582883" cy="4889035"/>
          </a:xfrm>
          <a:prstGeom prst="rect">
            <a:avLst/>
          </a:prstGeom>
        </p:spPr>
      </p:pic>
    </p:spTree>
    <p:extLst>
      <p:ext uri="{BB962C8B-B14F-4D97-AF65-F5344CB8AC3E}">
        <p14:creationId xmlns:p14="http://schemas.microsoft.com/office/powerpoint/2010/main" val="37485837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662" y="-4670"/>
            <a:ext cx="6863938" cy="1124712"/>
          </a:xfrm>
        </p:spPr>
        <p:txBody>
          <a:bodyPr anchor="ctr"/>
          <a:lstStyle/>
          <a:p>
            <a:r>
              <a:rPr lang="en-ZA" sz="3600" dirty="0"/>
              <a:t>Promotion</a:t>
            </a:r>
          </a:p>
        </p:txBody>
      </p:sp>
      <p:sp>
        <p:nvSpPr>
          <p:cNvPr id="3" name="Content Placeholder 2"/>
          <p:cNvSpPr>
            <a:spLocks noGrp="1"/>
          </p:cNvSpPr>
          <p:nvPr>
            <p:ph sz="half" idx="1"/>
          </p:nvPr>
        </p:nvSpPr>
        <p:spPr>
          <a:xfrm>
            <a:off x="1365662" y="1310048"/>
            <a:ext cx="7350826" cy="5055126"/>
          </a:xfrm>
        </p:spPr>
        <p:txBody>
          <a:bodyPr/>
          <a:lstStyle/>
          <a:p>
            <a:pPr>
              <a:lnSpc>
                <a:spcPct val="100000"/>
              </a:lnSpc>
              <a:spcBef>
                <a:spcPts val="0"/>
              </a:spcBef>
            </a:pPr>
            <a:r>
              <a:rPr lang="en-ZA" sz="3200" dirty="0">
                <a:solidFill>
                  <a:srgbClr val="290DB3"/>
                </a:solidFill>
              </a:rPr>
              <a:t>How should you </a:t>
            </a:r>
            <a:r>
              <a:rPr lang="en-ZA" sz="3200" b="1" dirty="0">
                <a:solidFill>
                  <a:schemeClr val="accent2">
                    <a:lumMod val="75000"/>
                  </a:schemeClr>
                </a:solidFill>
              </a:rPr>
              <a:t>promote the product?</a:t>
            </a:r>
          </a:p>
          <a:p>
            <a:pPr>
              <a:lnSpc>
                <a:spcPct val="100000"/>
              </a:lnSpc>
              <a:spcBef>
                <a:spcPts val="0"/>
              </a:spcBef>
            </a:pPr>
            <a:r>
              <a:rPr lang="en-ZA" sz="3200" dirty="0">
                <a:solidFill>
                  <a:srgbClr val="290DB3"/>
                </a:solidFill>
              </a:rPr>
              <a:t>Do you need to </a:t>
            </a:r>
            <a:r>
              <a:rPr lang="en-ZA" sz="3200" b="1" dirty="0">
                <a:solidFill>
                  <a:schemeClr val="accent2">
                    <a:lumMod val="75000"/>
                  </a:schemeClr>
                </a:solidFill>
              </a:rPr>
              <a:t>advertise</a:t>
            </a:r>
            <a:r>
              <a:rPr lang="en-ZA" sz="3200" dirty="0">
                <a:solidFill>
                  <a:srgbClr val="290DB3"/>
                </a:solidFill>
              </a:rPr>
              <a:t> or is it sufficient to </a:t>
            </a:r>
            <a:r>
              <a:rPr lang="en-ZA" sz="3200" b="1" dirty="0">
                <a:solidFill>
                  <a:schemeClr val="accent2">
                    <a:lumMod val="75000"/>
                  </a:schemeClr>
                </a:solidFill>
              </a:rPr>
              <a:t>maintain contact with the buyer </a:t>
            </a:r>
            <a:r>
              <a:rPr lang="en-ZA" sz="3200" dirty="0">
                <a:solidFill>
                  <a:srgbClr val="290DB3"/>
                </a:solidFill>
              </a:rPr>
              <a:t>by visiting or calling by phone?</a:t>
            </a:r>
          </a:p>
          <a:p>
            <a:pPr>
              <a:lnSpc>
                <a:spcPct val="100000"/>
              </a:lnSpc>
              <a:spcBef>
                <a:spcPts val="0"/>
              </a:spcBef>
            </a:pPr>
            <a:r>
              <a:rPr lang="en-ZA" sz="3200" dirty="0">
                <a:solidFill>
                  <a:srgbClr val="290DB3"/>
                </a:solidFill>
              </a:rPr>
              <a:t>How should you</a:t>
            </a:r>
            <a:r>
              <a:rPr lang="en-ZA" sz="3200" b="1" dirty="0">
                <a:solidFill>
                  <a:schemeClr val="accent2">
                    <a:lumMod val="75000"/>
                  </a:schemeClr>
                </a:solidFill>
              </a:rPr>
              <a:t> identify new customers </a:t>
            </a:r>
            <a:r>
              <a:rPr lang="en-ZA" sz="3200" dirty="0">
                <a:solidFill>
                  <a:srgbClr val="290DB3"/>
                </a:solidFill>
              </a:rPr>
              <a:t>and </a:t>
            </a:r>
            <a:r>
              <a:rPr lang="en-ZA" sz="3200" b="1" dirty="0">
                <a:solidFill>
                  <a:schemeClr val="accent2">
                    <a:lumMod val="75000"/>
                  </a:schemeClr>
                </a:solidFill>
              </a:rPr>
              <a:t>persuade them to buy </a:t>
            </a:r>
            <a:r>
              <a:rPr lang="en-ZA" sz="3200" dirty="0">
                <a:solidFill>
                  <a:srgbClr val="290DB3"/>
                </a:solidFill>
              </a:rPr>
              <a:t>your product?</a:t>
            </a:r>
          </a:p>
          <a:p>
            <a:pPr>
              <a:lnSpc>
                <a:spcPct val="100000"/>
              </a:lnSpc>
              <a:spcBef>
                <a:spcPts val="0"/>
              </a:spcBef>
            </a:pPr>
            <a:r>
              <a:rPr lang="en-ZA" sz="3200" dirty="0">
                <a:solidFill>
                  <a:srgbClr val="290DB3"/>
                </a:solidFill>
              </a:rPr>
              <a:t>Should you </a:t>
            </a:r>
            <a:r>
              <a:rPr lang="en-ZA" sz="3200" b="1" dirty="0">
                <a:solidFill>
                  <a:schemeClr val="accent2">
                    <a:lumMod val="75000"/>
                  </a:schemeClr>
                </a:solidFill>
              </a:rPr>
              <a:t>label the product, </a:t>
            </a:r>
            <a:r>
              <a:rPr lang="en-ZA" sz="3200" dirty="0">
                <a:solidFill>
                  <a:srgbClr val="290DB3"/>
                </a:solidFill>
              </a:rPr>
              <a:t>so that the buyer knows what they are buying?</a:t>
            </a:r>
          </a:p>
          <a:p>
            <a:pPr>
              <a:lnSpc>
                <a:spcPct val="100000"/>
              </a:lnSpc>
              <a:spcBef>
                <a:spcPts val="0"/>
              </a:spcBef>
            </a:pPr>
            <a:r>
              <a:rPr lang="en-ZA" sz="3200" dirty="0">
                <a:solidFill>
                  <a:srgbClr val="290DB3"/>
                </a:solidFill>
              </a:rPr>
              <a:t>What can you do to make your </a:t>
            </a:r>
            <a:r>
              <a:rPr lang="en-ZA" sz="3200" b="1" dirty="0">
                <a:solidFill>
                  <a:schemeClr val="accent2">
                    <a:lumMod val="75000"/>
                  </a:schemeClr>
                </a:solidFill>
              </a:rPr>
              <a:t>product more attractive to the buyer?</a:t>
            </a:r>
          </a:p>
        </p:txBody>
      </p:sp>
      <p:cxnSp>
        <p:nvCxnSpPr>
          <p:cNvPr id="7" name="Straight Connector 6"/>
          <p:cNvCxnSpPr/>
          <p:nvPr/>
        </p:nvCxnSpPr>
        <p:spPr>
          <a:xfrm flipV="1">
            <a:off x="322415" y="933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360849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38" y="-4670"/>
            <a:ext cx="7766462" cy="1124712"/>
          </a:xfrm>
        </p:spPr>
        <p:txBody>
          <a:bodyPr anchor="ctr"/>
          <a:lstStyle/>
          <a:p>
            <a:r>
              <a:rPr lang="en-ZA" sz="3600" dirty="0"/>
              <a:t>Using the four Ps of marketing</a:t>
            </a:r>
          </a:p>
        </p:txBody>
      </p:sp>
      <p:sp>
        <p:nvSpPr>
          <p:cNvPr id="6" name="Content Placeholder 5"/>
          <p:cNvSpPr>
            <a:spLocks noGrp="1"/>
          </p:cNvSpPr>
          <p:nvPr>
            <p:ph sz="half" idx="1"/>
          </p:nvPr>
        </p:nvSpPr>
        <p:spPr>
          <a:xfrm>
            <a:off x="463138" y="1240971"/>
            <a:ext cx="5047013" cy="5527964"/>
          </a:xfrm>
        </p:spPr>
        <p:txBody>
          <a:bodyPr/>
          <a:lstStyle/>
          <a:p>
            <a:pPr marL="0" indent="0">
              <a:lnSpc>
                <a:spcPct val="100000"/>
              </a:lnSpc>
              <a:spcBef>
                <a:spcPts val="0"/>
              </a:spcBef>
              <a:spcAft>
                <a:spcPts val="600"/>
              </a:spcAft>
              <a:buNone/>
            </a:pPr>
            <a:r>
              <a:rPr lang="en-ZA" sz="3200" b="1" dirty="0">
                <a:solidFill>
                  <a:srgbClr val="898F0C"/>
                </a:solidFill>
              </a:rPr>
              <a:t>You can use the four Ps of marketing in various ways:</a:t>
            </a:r>
          </a:p>
          <a:p>
            <a:pPr>
              <a:lnSpc>
                <a:spcPct val="100000"/>
              </a:lnSpc>
              <a:spcBef>
                <a:spcPts val="0"/>
              </a:spcBef>
            </a:pPr>
            <a:r>
              <a:rPr lang="en-ZA" sz="3200" dirty="0">
                <a:solidFill>
                  <a:srgbClr val="290DB3"/>
                </a:solidFill>
              </a:rPr>
              <a:t>When </a:t>
            </a:r>
            <a:r>
              <a:rPr lang="en-ZA" sz="3200" b="1" dirty="0">
                <a:solidFill>
                  <a:srgbClr val="290DB3"/>
                </a:solidFill>
              </a:rPr>
              <a:t>teaching</a:t>
            </a:r>
            <a:r>
              <a:rPr lang="en-ZA" sz="3200" dirty="0">
                <a:solidFill>
                  <a:srgbClr val="290DB3"/>
                </a:solidFill>
              </a:rPr>
              <a:t> </a:t>
            </a:r>
            <a:r>
              <a:rPr lang="en-ZA" sz="3200" b="1" dirty="0">
                <a:solidFill>
                  <a:srgbClr val="290DB3"/>
                </a:solidFill>
              </a:rPr>
              <a:t>farmers about marketing, </a:t>
            </a:r>
            <a:r>
              <a:rPr lang="en-ZA" sz="3200" dirty="0">
                <a:solidFill>
                  <a:srgbClr val="290DB3"/>
                </a:solidFill>
              </a:rPr>
              <a:t>e.g. by studying the market of a product according to the four Ps</a:t>
            </a:r>
          </a:p>
          <a:p>
            <a:pPr>
              <a:lnSpc>
                <a:spcPct val="100000"/>
              </a:lnSpc>
              <a:spcBef>
                <a:spcPts val="0"/>
              </a:spcBef>
            </a:pPr>
            <a:r>
              <a:rPr lang="en-ZA" sz="3200" dirty="0">
                <a:solidFill>
                  <a:srgbClr val="290DB3"/>
                </a:solidFill>
              </a:rPr>
              <a:t>When </a:t>
            </a:r>
            <a:r>
              <a:rPr lang="en-ZA" sz="3200" b="1" dirty="0">
                <a:solidFill>
                  <a:srgbClr val="290DB3"/>
                </a:solidFill>
              </a:rPr>
              <a:t>planning a marketing strategy</a:t>
            </a:r>
          </a:p>
          <a:p>
            <a:pPr>
              <a:lnSpc>
                <a:spcPct val="100000"/>
              </a:lnSpc>
              <a:spcBef>
                <a:spcPts val="0"/>
              </a:spcBef>
            </a:pPr>
            <a:r>
              <a:rPr lang="en-ZA" sz="3200" dirty="0">
                <a:solidFill>
                  <a:srgbClr val="290DB3"/>
                </a:solidFill>
              </a:rPr>
              <a:t>In </a:t>
            </a:r>
            <a:r>
              <a:rPr lang="en-ZA" sz="3200" b="1" dirty="0">
                <a:solidFill>
                  <a:srgbClr val="290DB3"/>
                </a:solidFill>
              </a:rPr>
              <a:t>monitoring</a:t>
            </a:r>
            <a:r>
              <a:rPr lang="en-ZA" sz="3200" dirty="0">
                <a:solidFill>
                  <a:srgbClr val="290DB3"/>
                </a:solidFill>
              </a:rPr>
              <a:t> </a:t>
            </a:r>
            <a:r>
              <a:rPr lang="en-ZA" sz="3200" b="1" dirty="0">
                <a:solidFill>
                  <a:srgbClr val="290DB3"/>
                </a:solidFill>
              </a:rPr>
              <a:t>the market </a:t>
            </a:r>
            <a:r>
              <a:rPr lang="en-ZA" sz="3200" dirty="0">
                <a:solidFill>
                  <a:srgbClr val="290DB3"/>
                </a:solidFill>
              </a:rPr>
              <a:t>and changes in the market</a:t>
            </a:r>
          </a:p>
        </p:txBody>
      </p:sp>
      <p:cxnSp>
        <p:nvCxnSpPr>
          <p:cNvPr id="7" name="Straight Connector 6"/>
          <p:cNvCxnSpPr/>
          <p:nvPr/>
        </p:nvCxnSpPr>
        <p:spPr>
          <a:xfrm flipV="1">
            <a:off x="322415" y="933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638" y="1303613"/>
            <a:ext cx="3930724" cy="5489072"/>
          </a:xfrm>
          <a:prstGeom prst="rect">
            <a:avLst/>
          </a:prstGeom>
        </p:spPr>
      </p:pic>
    </p:spTree>
    <p:extLst>
      <p:ext uri="{BB962C8B-B14F-4D97-AF65-F5344CB8AC3E}">
        <p14:creationId xmlns:p14="http://schemas.microsoft.com/office/powerpoint/2010/main" val="14746823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10:</a:t>
            </a:r>
            <a:br>
              <a:rPr lang="en-ZA" dirty="0">
                <a:solidFill>
                  <a:srgbClr val="898F0C"/>
                </a:solidFill>
              </a:rPr>
            </a:br>
            <a:r>
              <a:rPr lang="en-ZA" dirty="0">
                <a:solidFill>
                  <a:srgbClr val="898F0C"/>
                </a:solidFill>
              </a:rPr>
              <a:t>Entrepreneurial spirit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154</a:t>
            </a:fld>
            <a:endParaRPr lang="en-US" dirty="0"/>
          </a:p>
        </p:txBody>
      </p:sp>
    </p:spTree>
    <p:extLst>
      <p:ext uri="{BB962C8B-B14F-4D97-AF65-F5344CB8AC3E}">
        <p14:creationId xmlns:p14="http://schemas.microsoft.com/office/powerpoint/2010/main" val="22099565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97429" y="-4670"/>
            <a:ext cx="7032171" cy="1124712"/>
          </a:xfrm>
        </p:spPr>
        <p:txBody>
          <a:bodyPr anchor="ctr"/>
          <a:lstStyle/>
          <a:p>
            <a:r>
              <a:rPr lang="en-ZA" sz="3600" dirty="0"/>
              <a:t>Outcomes and overview</a:t>
            </a:r>
          </a:p>
        </p:txBody>
      </p:sp>
      <p:sp>
        <p:nvSpPr>
          <p:cNvPr id="6" name="Content Placeholder 5"/>
          <p:cNvSpPr>
            <a:spLocks noGrp="1"/>
          </p:cNvSpPr>
          <p:nvPr>
            <p:ph idx="1"/>
          </p:nvPr>
        </p:nvSpPr>
        <p:spPr>
          <a:xfrm>
            <a:off x="1197429" y="1120043"/>
            <a:ext cx="7968342" cy="5646518"/>
          </a:xfrm>
        </p:spPr>
        <p:txBody>
          <a:bodyPr/>
          <a:lstStyle/>
          <a:p>
            <a:pPr marL="0" indent="0">
              <a:lnSpc>
                <a:spcPct val="100000"/>
              </a:lnSpc>
              <a:spcBef>
                <a:spcPts val="600"/>
              </a:spcBef>
              <a:spcAft>
                <a:spcPts val="600"/>
              </a:spcAft>
              <a:buNone/>
            </a:pPr>
            <a:r>
              <a:rPr lang="en-ZA" sz="3200" b="1" dirty="0">
                <a:solidFill>
                  <a:srgbClr val="898F0C"/>
                </a:solidFill>
              </a:rPr>
              <a:t>After this lesson, you will able to:</a:t>
            </a:r>
          </a:p>
          <a:p>
            <a:pPr marL="0" indent="0">
              <a:lnSpc>
                <a:spcPct val="100000"/>
              </a:lnSpc>
              <a:spcBef>
                <a:spcPts val="600"/>
              </a:spcBef>
              <a:spcAft>
                <a:spcPts val="600"/>
              </a:spcAft>
              <a:buNone/>
            </a:pPr>
            <a:r>
              <a:rPr lang="en-ZA" sz="3200" dirty="0">
                <a:solidFill>
                  <a:srgbClr val="290DB3"/>
                </a:solidFill>
              </a:rPr>
              <a:t>Describe the characteristics of a successful entrepreneur</a:t>
            </a:r>
          </a:p>
          <a:p>
            <a:pPr marL="0" indent="0">
              <a:lnSpc>
                <a:spcPct val="100000"/>
              </a:lnSpc>
              <a:spcBef>
                <a:spcPts val="1200"/>
              </a:spcBef>
              <a:spcAft>
                <a:spcPts val="600"/>
              </a:spcAft>
              <a:buNone/>
            </a:pPr>
            <a:r>
              <a:rPr lang="en-ZA" sz="3200" b="1" dirty="0">
                <a:solidFill>
                  <a:srgbClr val="898F0C"/>
                </a:solidFill>
              </a:rPr>
              <a:t>Lesson 10 covers the following content:</a:t>
            </a:r>
          </a:p>
          <a:p>
            <a:pPr marL="0" indent="0">
              <a:lnSpc>
                <a:spcPct val="100000"/>
              </a:lnSpc>
              <a:spcBef>
                <a:spcPts val="600"/>
              </a:spcBef>
              <a:spcAft>
                <a:spcPts val="600"/>
              </a:spcAft>
              <a:buNone/>
            </a:pPr>
            <a:r>
              <a:rPr lang="en-ZA" sz="3200" dirty="0">
                <a:solidFill>
                  <a:srgbClr val="290DB3"/>
                </a:solidFill>
              </a:rPr>
              <a:t>What does it take to be a successful entrepreneur:</a:t>
            </a:r>
          </a:p>
          <a:p>
            <a:pPr>
              <a:lnSpc>
                <a:spcPct val="100000"/>
              </a:lnSpc>
              <a:spcBef>
                <a:spcPts val="600"/>
              </a:spcBef>
              <a:spcAft>
                <a:spcPts val="600"/>
              </a:spcAft>
            </a:pPr>
            <a:r>
              <a:rPr lang="en-ZA" sz="3200" dirty="0">
                <a:solidFill>
                  <a:srgbClr val="290DB3"/>
                </a:solidFill>
              </a:rPr>
              <a:t>Personality</a:t>
            </a:r>
          </a:p>
          <a:p>
            <a:pPr>
              <a:lnSpc>
                <a:spcPct val="100000"/>
              </a:lnSpc>
              <a:spcBef>
                <a:spcPts val="600"/>
              </a:spcBef>
              <a:spcAft>
                <a:spcPts val="600"/>
              </a:spcAft>
            </a:pPr>
            <a:r>
              <a:rPr lang="en-ZA" sz="3200" dirty="0">
                <a:solidFill>
                  <a:srgbClr val="290DB3"/>
                </a:solidFill>
              </a:rPr>
              <a:t>Relationships</a:t>
            </a:r>
          </a:p>
          <a:p>
            <a:pPr>
              <a:lnSpc>
                <a:spcPct val="100000"/>
              </a:lnSpc>
              <a:spcBef>
                <a:spcPts val="600"/>
              </a:spcBef>
              <a:spcAft>
                <a:spcPts val="600"/>
              </a:spcAft>
            </a:pPr>
            <a:r>
              <a:rPr lang="en-ZA" sz="3200" dirty="0">
                <a:solidFill>
                  <a:srgbClr val="290DB3"/>
                </a:solidFill>
              </a:rPr>
              <a:t>Skills and experience</a:t>
            </a:r>
          </a:p>
          <a:p>
            <a:pPr>
              <a:lnSpc>
                <a:spcPct val="100000"/>
              </a:lnSpc>
              <a:spcBef>
                <a:spcPts val="0"/>
              </a:spcBef>
            </a:pPr>
            <a:endParaRPr lang="en-ZA" sz="3200" dirty="0">
              <a:solidFill>
                <a:srgbClr val="290DB3"/>
              </a:solidFill>
            </a:endParaRPr>
          </a:p>
        </p:txBody>
      </p:sp>
      <p:cxnSp>
        <p:nvCxnSpPr>
          <p:cNvPr id="7" name="Straight Connector 6"/>
          <p:cNvCxnSpPr/>
          <p:nvPr/>
        </p:nvCxnSpPr>
        <p:spPr>
          <a:xfrm flipV="1">
            <a:off x="322415" y="933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9754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6685" y="-4670"/>
            <a:ext cx="8567057" cy="1124712"/>
          </a:xfrm>
        </p:spPr>
        <p:txBody>
          <a:bodyPr anchor="ctr"/>
          <a:lstStyle/>
          <a:p>
            <a:r>
              <a:rPr lang="en-ZA" sz="3600" dirty="0"/>
              <a:t>What does it take to be an entrepreneur?</a:t>
            </a:r>
          </a:p>
        </p:txBody>
      </p:sp>
      <p:sp>
        <p:nvSpPr>
          <p:cNvPr id="6" name="Content Placeholder 5"/>
          <p:cNvSpPr>
            <a:spLocks noGrp="1"/>
          </p:cNvSpPr>
          <p:nvPr>
            <p:ph idx="1"/>
          </p:nvPr>
        </p:nvSpPr>
        <p:spPr>
          <a:xfrm>
            <a:off x="696686" y="1274422"/>
            <a:ext cx="8567056" cy="5161014"/>
          </a:xfrm>
        </p:spPr>
        <p:txBody>
          <a:bodyPr/>
          <a:lstStyle/>
          <a:p>
            <a:pPr>
              <a:lnSpc>
                <a:spcPct val="100000"/>
              </a:lnSpc>
              <a:spcBef>
                <a:spcPts val="0"/>
              </a:spcBef>
              <a:spcAft>
                <a:spcPts val="600"/>
              </a:spcAft>
            </a:pPr>
            <a:r>
              <a:rPr lang="en-ZA" sz="3200" dirty="0">
                <a:solidFill>
                  <a:srgbClr val="290DB3"/>
                </a:solidFill>
              </a:rPr>
              <a:t>You need a lot of </a:t>
            </a:r>
            <a:r>
              <a:rPr lang="en-ZA" sz="3200" b="1" dirty="0">
                <a:solidFill>
                  <a:schemeClr val="accent2">
                    <a:lumMod val="75000"/>
                  </a:schemeClr>
                </a:solidFill>
              </a:rPr>
              <a:t>knowledge</a:t>
            </a:r>
            <a:r>
              <a:rPr lang="en-ZA" sz="3200" b="1" dirty="0">
                <a:solidFill>
                  <a:srgbClr val="290DB3"/>
                </a:solidFill>
              </a:rPr>
              <a:t> </a:t>
            </a:r>
            <a:r>
              <a:rPr lang="en-ZA" sz="3200" dirty="0">
                <a:solidFill>
                  <a:srgbClr val="290DB3"/>
                </a:solidFill>
              </a:rPr>
              <a:t>and</a:t>
            </a:r>
            <a:r>
              <a:rPr lang="en-ZA" sz="3200" b="1" dirty="0">
                <a:solidFill>
                  <a:srgbClr val="290DB3"/>
                </a:solidFill>
              </a:rPr>
              <a:t> </a:t>
            </a:r>
            <a:r>
              <a:rPr lang="en-ZA" sz="3200" b="1" dirty="0">
                <a:solidFill>
                  <a:schemeClr val="accent2">
                    <a:lumMod val="75000"/>
                  </a:schemeClr>
                </a:solidFill>
              </a:rPr>
              <a:t>skills</a:t>
            </a:r>
            <a:r>
              <a:rPr lang="en-ZA" sz="3200" b="1" dirty="0">
                <a:solidFill>
                  <a:srgbClr val="290DB3"/>
                </a:solidFill>
              </a:rPr>
              <a:t> </a:t>
            </a:r>
            <a:r>
              <a:rPr lang="en-ZA" sz="3200" dirty="0">
                <a:solidFill>
                  <a:srgbClr val="290DB3"/>
                </a:solidFill>
              </a:rPr>
              <a:t>to be successful in marketing agricultural products.</a:t>
            </a:r>
          </a:p>
          <a:p>
            <a:pPr>
              <a:lnSpc>
                <a:spcPct val="100000"/>
              </a:lnSpc>
              <a:spcBef>
                <a:spcPts val="0"/>
              </a:spcBef>
              <a:spcAft>
                <a:spcPts val="600"/>
              </a:spcAft>
            </a:pPr>
            <a:r>
              <a:rPr lang="en-ZA" sz="3200" dirty="0">
                <a:solidFill>
                  <a:srgbClr val="290DB3"/>
                </a:solidFill>
              </a:rPr>
              <a:t>It is not easy to </a:t>
            </a:r>
            <a:r>
              <a:rPr lang="en-ZA" sz="3200" b="1" dirty="0">
                <a:solidFill>
                  <a:schemeClr val="accent2">
                    <a:lumMod val="75000"/>
                  </a:schemeClr>
                </a:solidFill>
              </a:rPr>
              <a:t>set up a new business venture </a:t>
            </a:r>
            <a:r>
              <a:rPr lang="en-ZA" sz="3200" dirty="0">
                <a:solidFill>
                  <a:srgbClr val="290DB3"/>
                </a:solidFill>
              </a:rPr>
              <a:t>and </a:t>
            </a:r>
            <a:r>
              <a:rPr lang="en-ZA" sz="3200" b="1" dirty="0">
                <a:solidFill>
                  <a:schemeClr val="accent2">
                    <a:lumMod val="75000"/>
                  </a:schemeClr>
                </a:solidFill>
              </a:rPr>
              <a:t>keep it competitive.</a:t>
            </a:r>
          </a:p>
          <a:p>
            <a:pPr>
              <a:lnSpc>
                <a:spcPct val="100000"/>
              </a:lnSpc>
              <a:spcBef>
                <a:spcPts val="0"/>
              </a:spcBef>
              <a:spcAft>
                <a:spcPts val="600"/>
              </a:spcAft>
            </a:pPr>
            <a:r>
              <a:rPr lang="en-ZA" sz="3200" dirty="0">
                <a:solidFill>
                  <a:srgbClr val="290DB3"/>
                </a:solidFill>
              </a:rPr>
              <a:t>People with the needed </a:t>
            </a:r>
            <a:r>
              <a:rPr lang="en-ZA" sz="3200" b="1" dirty="0">
                <a:solidFill>
                  <a:schemeClr val="accent2">
                    <a:lumMod val="75000"/>
                  </a:schemeClr>
                </a:solidFill>
              </a:rPr>
              <a:t>characteristics</a:t>
            </a:r>
            <a:r>
              <a:rPr lang="en-ZA" sz="3200" dirty="0">
                <a:solidFill>
                  <a:srgbClr val="290DB3"/>
                </a:solidFill>
              </a:rPr>
              <a:t> might make good business managers of farmer groups that want to market their products together or they may make good marketing managers who are responsible for identifying where and to whom the group should sell their products.</a:t>
            </a:r>
          </a:p>
        </p:txBody>
      </p:sp>
      <p:cxnSp>
        <p:nvCxnSpPr>
          <p:cNvPr id="7" name="Straight Connector 6"/>
          <p:cNvCxnSpPr/>
          <p:nvPr/>
        </p:nvCxnSpPr>
        <p:spPr>
          <a:xfrm flipV="1">
            <a:off x="322415" y="933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34053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4670"/>
            <a:ext cx="7913914" cy="1124712"/>
          </a:xfrm>
        </p:spPr>
        <p:txBody>
          <a:bodyPr anchor="ctr"/>
          <a:lstStyle/>
          <a:p>
            <a:r>
              <a:rPr lang="en-ZA" sz="3600" dirty="0"/>
              <a:t>Personality</a:t>
            </a:r>
          </a:p>
        </p:txBody>
      </p:sp>
      <p:sp>
        <p:nvSpPr>
          <p:cNvPr id="3" name="Content Placeholder 2"/>
          <p:cNvSpPr>
            <a:spLocks noGrp="1"/>
          </p:cNvSpPr>
          <p:nvPr>
            <p:ph sz="half" idx="1"/>
          </p:nvPr>
        </p:nvSpPr>
        <p:spPr>
          <a:xfrm>
            <a:off x="315686" y="1120043"/>
            <a:ext cx="6346371" cy="5933900"/>
          </a:xfrm>
        </p:spPr>
        <p:txBody>
          <a:bodyPr/>
          <a:lstStyle/>
          <a:p>
            <a:pPr marL="0" indent="0">
              <a:lnSpc>
                <a:spcPct val="100000"/>
              </a:lnSpc>
              <a:spcBef>
                <a:spcPts val="0"/>
              </a:spcBef>
              <a:buNone/>
            </a:pPr>
            <a:r>
              <a:rPr lang="en-ZA" sz="3200" b="1" dirty="0">
                <a:solidFill>
                  <a:srgbClr val="898F0C"/>
                </a:solidFill>
              </a:rPr>
              <a:t>Someone with entrepreneurial spirit:</a:t>
            </a:r>
          </a:p>
          <a:p>
            <a:pPr>
              <a:lnSpc>
                <a:spcPct val="100000"/>
              </a:lnSpc>
              <a:spcBef>
                <a:spcPts val="0"/>
              </a:spcBef>
            </a:pPr>
            <a:r>
              <a:rPr lang="en-ZA" sz="3200" dirty="0">
                <a:solidFill>
                  <a:srgbClr val="290DB3"/>
                </a:solidFill>
              </a:rPr>
              <a:t>Is </a:t>
            </a:r>
            <a:r>
              <a:rPr lang="en-ZA" sz="3200" b="1" dirty="0">
                <a:solidFill>
                  <a:srgbClr val="290DB3"/>
                </a:solidFill>
              </a:rPr>
              <a:t>confident</a:t>
            </a:r>
            <a:r>
              <a:rPr lang="en-ZA" sz="3200" dirty="0">
                <a:solidFill>
                  <a:srgbClr val="290DB3"/>
                </a:solidFill>
              </a:rPr>
              <a:t> and believes in what she is doing</a:t>
            </a:r>
          </a:p>
          <a:p>
            <a:pPr>
              <a:lnSpc>
                <a:spcPct val="100000"/>
              </a:lnSpc>
              <a:spcBef>
                <a:spcPts val="0"/>
              </a:spcBef>
            </a:pPr>
            <a:r>
              <a:rPr lang="en-ZA" sz="3200" dirty="0">
                <a:solidFill>
                  <a:srgbClr val="290DB3"/>
                </a:solidFill>
              </a:rPr>
              <a:t>Is </a:t>
            </a:r>
            <a:r>
              <a:rPr lang="en-ZA" sz="3200" b="1" dirty="0">
                <a:solidFill>
                  <a:srgbClr val="290DB3"/>
                </a:solidFill>
              </a:rPr>
              <a:t>optimistic,</a:t>
            </a:r>
            <a:r>
              <a:rPr lang="en-ZA" sz="3200" dirty="0">
                <a:solidFill>
                  <a:srgbClr val="290DB3"/>
                </a:solidFill>
              </a:rPr>
              <a:t> has a positive attitude and looks on the bright side of things</a:t>
            </a:r>
          </a:p>
          <a:p>
            <a:pPr>
              <a:lnSpc>
                <a:spcPct val="100000"/>
              </a:lnSpc>
              <a:spcBef>
                <a:spcPts val="0"/>
              </a:spcBef>
            </a:pPr>
            <a:r>
              <a:rPr lang="en-ZA" sz="3200" dirty="0">
                <a:solidFill>
                  <a:srgbClr val="290DB3"/>
                </a:solidFill>
              </a:rPr>
              <a:t>Is </a:t>
            </a:r>
            <a:r>
              <a:rPr lang="en-ZA" sz="3200" b="1" dirty="0">
                <a:solidFill>
                  <a:srgbClr val="290DB3"/>
                </a:solidFill>
              </a:rPr>
              <a:t>outward looking, </a:t>
            </a:r>
            <a:r>
              <a:rPr lang="en-ZA" sz="3200" dirty="0">
                <a:solidFill>
                  <a:srgbClr val="290DB3"/>
                </a:solidFill>
              </a:rPr>
              <a:t>can seek out new market opportunities and notices possibilities in situations</a:t>
            </a:r>
          </a:p>
          <a:p>
            <a:pPr>
              <a:lnSpc>
                <a:spcPct val="100000"/>
              </a:lnSpc>
              <a:spcBef>
                <a:spcPts val="0"/>
              </a:spcBef>
            </a:pPr>
            <a:r>
              <a:rPr lang="en-ZA" sz="3200" dirty="0">
                <a:solidFill>
                  <a:srgbClr val="290DB3"/>
                </a:solidFill>
              </a:rPr>
              <a:t>Is </a:t>
            </a:r>
            <a:r>
              <a:rPr lang="en-ZA" sz="3200" b="1" dirty="0">
                <a:solidFill>
                  <a:srgbClr val="290DB3"/>
                </a:solidFill>
              </a:rPr>
              <a:t>willing to take risks</a:t>
            </a:r>
            <a:r>
              <a:rPr lang="en-ZA" sz="3200" dirty="0">
                <a:solidFill>
                  <a:srgbClr val="290DB3"/>
                </a:solidFill>
              </a:rPr>
              <a:t> by trying out new products and markets</a:t>
            </a:r>
          </a:p>
          <a:p>
            <a:pPr>
              <a:lnSpc>
                <a:spcPct val="100000"/>
              </a:lnSpc>
              <a:spcBef>
                <a:spcPts val="0"/>
              </a:spcBef>
            </a:pPr>
            <a:r>
              <a:rPr lang="en-ZA" sz="3200" dirty="0">
                <a:solidFill>
                  <a:srgbClr val="290DB3"/>
                </a:solidFill>
              </a:rPr>
              <a:t>Shows discipline and determination</a:t>
            </a:r>
          </a:p>
        </p:txBody>
      </p:sp>
      <p:cxnSp>
        <p:nvCxnSpPr>
          <p:cNvPr id="7" name="Straight Connector 6"/>
          <p:cNvCxnSpPr/>
          <p:nvPr/>
        </p:nvCxnSpPr>
        <p:spPr>
          <a:xfrm flipV="1">
            <a:off x="322415" y="933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8930" y="2945081"/>
            <a:ext cx="3193827" cy="3455236"/>
          </a:xfrm>
          <a:prstGeom prst="rect">
            <a:avLst/>
          </a:prstGeom>
        </p:spPr>
      </p:pic>
    </p:spTree>
    <p:extLst>
      <p:ext uri="{BB962C8B-B14F-4D97-AF65-F5344CB8AC3E}">
        <p14:creationId xmlns:p14="http://schemas.microsoft.com/office/powerpoint/2010/main" val="131229092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4670"/>
            <a:ext cx="7913914" cy="1124712"/>
          </a:xfrm>
        </p:spPr>
        <p:txBody>
          <a:bodyPr anchor="ctr"/>
          <a:lstStyle/>
          <a:p>
            <a:r>
              <a:rPr lang="en-ZA" sz="3600" dirty="0"/>
              <a:t>Relationships</a:t>
            </a:r>
          </a:p>
        </p:txBody>
      </p:sp>
      <p:sp>
        <p:nvSpPr>
          <p:cNvPr id="3" name="Content Placeholder 2"/>
          <p:cNvSpPr>
            <a:spLocks noGrp="1"/>
          </p:cNvSpPr>
          <p:nvPr>
            <p:ph sz="half" idx="1"/>
          </p:nvPr>
        </p:nvSpPr>
        <p:spPr>
          <a:xfrm>
            <a:off x="315686" y="1333799"/>
            <a:ext cx="6313714" cy="5629448"/>
          </a:xfrm>
        </p:spPr>
        <p:txBody>
          <a:bodyPr/>
          <a:lstStyle/>
          <a:p>
            <a:pPr marL="0" indent="0">
              <a:lnSpc>
                <a:spcPct val="100000"/>
              </a:lnSpc>
              <a:spcBef>
                <a:spcPts val="0"/>
              </a:spcBef>
              <a:buNone/>
            </a:pPr>
            <a:r>
              <a:rPr lang="en-ZA" sz="3200" b="1" dirty="0">
                <a:solidFill>
                  <a:srgbClr val="898F0C"/>
                </a:solidFill>
              </a:rPr>
              <a:t>Someone with entrepreneurial spirit:</a:t>
            </a:r>
          </a:p>
          <a:p>
            <a:pPr>
              <a:lnSpc>
                <a:spcPct val="100000"/>
              </a:lnSpc>
              <a:spcBef>
                <a:spcPts val="0"/>
              </a:spcBef>
            </a:pPr>
            <a:r>
              <a:rPr lang="en-ZA" sz="3200" dirty="0">
                <a:solidFill>
                  <a:srgbClr val="290DB3"/>
                </a:solidFill>
              </a:rPr>
              <a:t>Has </a:t>
            </a:r>
            <a:r>
              <a:rPr lang="en-ZA" sz="3200" b="1" dirty="0">
                <a:solidFill>
                  <a:srgbClr val="290DB3"/>
                </a:solidFill>
              </a:rPr>
              <a:t>strong leadership abilities </a:t>
            </a:r>
            <a:r>
              <a:rPr lang="en-ZA" sz="3200" dirty="0">
                <a:solidFill>
                  <a:srgbClr val="290DB3"/>
                </a:solidFill>
              </a:rPr>
              <a:t>and is good at working with other people and motivating them</a:t>
            </a:r>
          </a:p>
          <a:p>
            <a:pPr>
              <a:lnSpc>
                <a:spcPct val="100000"/>
              </a:lnSpc>
              <a:spcBef>
                <a:spcPts val="0"/>
              </a:spcBef>
            </a:pPr>
            <a:r>
              <a:rPr lang="en-ZA" sz="3200" dirty="0">
                <a:solidFill>
                  <a:srgbClr val="290DB3"/>
                </a:solidFill>
              </a:rPr>
              <a:t>Is </a:t>
            </a:r>
            <a:r>
              <a:rPr lang="en-ZA" sz="3200" b="1" dirty="0">
                <a:solidFill>
                  <a:srgbClr val="290DB3"/>
                </a:solidFill>
              </a:rPr>
              <a:t>good at communicating ideas</a:t>
            </a:r>
          </a:p>
          <a:p>
            <a:pPr>
              <a:lnSpc>
                <a:spcPct val="100000"/>
              </a:lnSpc>
              <a:spcBef>
                <a:spcPts val="0"/>
              </a:spcBef>
            </a:pPr>
            <a:r>
              <a:rPr lang="en-ZA" sz="3200" b="1" dirty="0">
                <a:solidFill>
                  <a:srgbClr val="290DB3"/>
                </a:solidFill>
              </a:rPr>
              <a:t>Can</a:t>
            </a:r>
            <a:r>
              <a:rPr lang="en-ZA" sz="3200" dirty="0">
                <a:solidFill>
                  <a:srgbClr val="290DB3"/>
                </a:solidFill>
              </a:rPr>
              <a:t> </a:t>
            </a:r>
            <a:r>
              <a:rPr lang="en-ZA" sz="3200" b="1" dirty="0">
                <a:solidFill>
                  <a:srgbClr val="290DB3"/>
                </a:solidFill>
              </a:rPr>
              <a:t>negotiate agreements</a:t>
            </a:r>
          </a:p>
          <a:p>
            <a:pPr>
              <a:lnSpc>
                <a:spcPct val="100000"/>
              </a:lnSpc>
              <a:spcBef>
                <a:spcPts val="0"/>
              </a:spcBef>
            </a:pPr>
            <a:r>
              <a:rPr lang="en-ZA" sz="3200" dirty="0">
                <a:solidFill>
                  <a:srgbClr val="290DB3"/>
                </a:solidFill>
              </a:rPr>
              <a:t>Is </a:t>
            </a:r>
            <a:r>
              <a:rPr lang="en-ZA" sz="3200" b="1" dirty="0">
                <a:solidFill>
                  <a:srgbClr val="290DB3"/>
                </a:solidFill>
              </a:rPr>
              <a:t>trustworthy</a:t>
            </a:r>
          </a:p>
          <a:p>
            <a:pPr>
              <a:lnSpc>
                <a:spcPct val="100000"/>
              </a:lnSpc>
              <a:spcBef>
                <a:spcPts val="0"/>
              </a:spcBef>
            </a:pPr>
            <a:r>
              <a:rPr lang="en-ZA" sz="3200" dirty="0">
                <a:solidFill>
                  <a:srgbClr val="290DB3"/>
                </a:solidFill>
              </a:rPr>
              <a:t>Takes responsibility for his/her decisions and actions</a:t>
            </a:r>
          </a:p>
          <a:p>
            <a:pPr>
              <a:lnSpc>
                <a:spcPct val="100000"/>
              </a:lnSpc>
              <a:spcBef>
                <a:spcPts val="0"/>
              </a:spcBef>
            </a:pPr>
            <a:r>
              <a:rPr lang="en-ZA" sz="3200" dirty="0">
                <a:solidFill>
                  <a:srgbClr val="290DB3"/>
                </a:solidFill>
              </a:rPr>
              <a:t>Is </a:t>
            </a:r>
            <a:r>
              <a:rPr lang="en-ZA" sz="3200" b="1" dirty="0">
                <a:solidFill>
                  <a:srgbClr val="290DB3"/>
                </a:solidFill>
              </a:rPr>
              <a:t>respected by others </a:t>
            </a:r>
            <a:r>
              <a:rPr lang="en-ZA" sz="3200" dirty="0">
                <a:solidFill>
                  <a:srgbClr val="290DB3"/>
                </a:solidFill>
              </a:rPr>
              <a:t>and has a good reputation</a:t>
            </a:r>
          </a:p>
        </p:txBody>
      </p:sp>
      <p:cxnSp>
        <p:nvCxnSpPr>
          <p:cNvPr id="7" name="Straight Connector 6"/>
          <p:cNvCxnSpPr/>
          <p:nvPr/>
        </p:nvCxnSpPr>
        <p:spPr>
          <a:xfrm flipV="1">
            <a:off x="322415" y="933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747" y="2576944"/>
            <a:ext cx="3973305" cy="2931127"/>
          </a:xfrm>
          <a:prstGeom prst="rect">
            <a:avLst/>
          </a:prstGeom>
        </p:spPr>
      </p:pic>
    </p:spTree>
    <p:extLst>
      <p:ext uri="{BB962C8B-B14F-4D97-AF65-F5344CB8AC3E}">
        <p14:creationId xmlns:p14="http://schemas.microsoft.com/office/powerpoint/2010/main" val="236772061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029" y="-4670"/>
            <a:ext cx="7565571" cy="1124712"/>
          </a:xfrm>
        </p:spPr>
        <p:txBody>
          <a:bodyPr anchor="ctr"/>
          <a:lstStyle/>
          <a:p>
            <a:r>
              <a:rPr lang="en-ZA" sz="3600" dirty="0"/>
              <a:t>Skills and experience</a:t>
            </a:r>
          </a:p>
        </p:txBody>
      </p:sp>
      <p:sp>
        <p:nvSpPr>
          <p:cNvPr id="3" name="Content Placeholder 2"/>
          <p:cNvSpPr>
            <a:spLocks noGrp="1"/>
          </p:cNvSpPr>
          <p:nvPr>
            <p:ph idx="1"/>
          </p:nvPr>
        </p:nvSpPr>
        <p:spPr>
          <a:xfrm>
            <a:off x="664029" y="1120043"/>
            <a:ext cx="9056913" cy="5324300"/>
          </a:xfrm>
        </p:spPr>
        <p:txBody>
          <a:bodyPr/>
          <a:lstStyle/>
          <a:p>
            <a:pPr marL="0" indent="0">
              <a:lnSpc>
                <a:spcPct val="100000"/>
              </a:lnSpc>
              <a:spcBef>
                <a:spcPts val="0"/>
              </a:spcBef>
              <a:spcAft>
                <a:spcPts val="600"/>
              </a:spcAft>
              <a:buNone/>
            </a:pPr>
            <a:r>
              <a:rPr lang="en-ZA" sz="3200" b="1" dirty="0">
                <a:solidFill>
                  <a:srgbClr val="898F0C"/>
                </a:solidFill>
              </a:rPr>
              <a:t>Someone with entrepreneurial spirit has the following types of skills and experience:</a:t>
            </a:r>
            <a:endParaRPr lang="en-ZA" sz="3200" dirty="0">
              <a:solidFill>
                <a:srgbClr val="290DB3"/>
              </a:solidFill>
            </a:endParaRPr>
          </a:p>
          <a:p>
            <a:pPr>
              <a:lnSpc>
                <a:spcPct val="100000"/>
              </a:lnSpc>
              <a:spcBef>
                <a:spcPts val="600"/>
              </a:spcBef>
              <a:spcAft>
                <a:spcPts val="600"/>
              </a:spcAft>
            </a:pPr>
            <a:r>
              <a:rPr lang="en-ZA" sz="3200" b="1" dirty="0">
                <a:solidFill>
                  <a:srgbClr val="290DB3"/>
                </a:solidFill>
              </a:rPr>
              <a:t>Educational level: </a:t>
            </a:r>
            <a:r>
              <a:rPr lang="en-ZA" sz="3200" dirty="0">
                <a:solidFill>
                  <a:srgbClr val="290DB3"/>
                </a:solidFill>
              </a:rPr>
              <a:t>Can read, write and do arithmetic</a:t>
            </a:r>
          </a:p>
          <a:p>
            <a:pPr>
              <a:lnSpc>
                <a:spcPct val="100000"/>
              </a:lnSpc>
              <a:spcBef>
                <a:spcPts val="600"/>
              </a:spcBef>
              <a:spcAft>
                <a:spcPts val="600"/>
              </a:spcAft>
            </a:pPr>
            <a:r>
              <a:rPr lang="en-ZA" sz="3200" b="1" dirty="0">
                <a:solidFill>
                  <a:srgbClr val="290DB3"/>
                </a:solidFill>
              </a:rPr>
              <a:t>Outside experience: </a:t>
            </a:r>
            <a:r>
              <a:rPr lang="en-ZA" sz="3200" dirty="0">
                <a:solidFill>
                  <a:srgbClr val="290DB3"/>
                </a:solidFill>
              </a:rPr>
              <a:t>has broad experiences and connections</a:t>
            </a:r>
          </a:p>
          <a:p>
            <a:pPr>
              <a:lnSpc>
                <a:spcPct val="100000"/>
              </a:lnSpc>
              <a:spcBef>
                <a:spcPts val="600"/>
              </a:spcBef>
              <a:spcAft>
                <a:spcPts val="600"/>
              </a:spcAft>
            </a:pPr>
            <a:r>
              <a:rPr lang="en-ZA" sz="3200" b="1" dirty="0">
                <a:solidFill>
                  <a:srgbClr val="290DB3"/>
                </a:solidFill>
              </a:rPr>
              <a:t>Business ability: </a:t>
            </a:r>
            <a:r>
              <a:rPr lang="en-ZA" sz="3200" dirty="0">
                <a:solidFill>
                  <a:srgbClr val="290DB3"/>
                </a:solidFill>
              </a:rPr>
              <a:t>Can see where a profit can be made and can calculate costs, income and profits</a:t>
            </a:r>
          </a:p>
          <a:p>
            <a:pPr>
              <a:lnSpc>
                <a:spcPct val="100000"/>
              </a:lnSpc>
              <a:spcBef>
                <a:spcPts val="600"/>
              </a:spcBef>
              <a:spcAft>
                <a:spcPts val="600"/>
              </a:spcAft>
            </a:pPr>
            <a:r>
              <a:rPr lang="en-ZA" sz="3200" b="1" dirty="0">
                <a:solidFill>
                  <a:srgbClr val="290DB3"/>
                </a:solidFill>
              </a:rPr>
              <a:t>Organization: </a:t>
            </a:r>
            <a:r>
              <a:rPr lang="en-ZA" sz="3200" dirty="0">
                <a:solidFill>
                  <a:srgbClr val="290DB3"/>
                </a:solidFill>
              </a:rPr>
              <a:t>Is organized and can bring together information and ideas systematically</a:t>
            </a:r>
          </a:p>
          <a:p>
            <a:pPr>
              <a:lnSpc>
                <a:spcPct val="100000"/>
              </a:lnSpc>
              <a:spcBef>
                <a:spcPts val="0"/>
              </a:spcBef>
            </a:pPr>
            <a:endParaRPr lang="en-ZA" sz="3200" dirty="0">
              <a:solidFill>
                <a:srgbClr val="290DB3"/>
              </a:solidFill>
            </a:endParaRPr>
          </a:p>
          <a:p>
            <a:pPr>
              <a:lnSpc>
                <a:spcPct val="100000"/>
              </a:lnSpc>
              <a:spcBef>
                <a:spcPts val="0"/>
              </a:spcBef>
            </a:pPr>
            <a:endParaRPr lang="en-ZA" sz="3200" dirty="0">
              <a:solidFill>
                <a:srgbClr val="290DB3"/>
              </a:solidFill>
            </a:endParaRPr>
          </a:p>
        </p:txBody>
      </p:sp>
      <p:cxnSp>
        <p:nvCxnSpPr>
          <p:cNvPr id="5" name="Straight Connector 4"/>
          <p:cNvCxnSpPr/>
          <p:nvPr/>
        </p:nvCxnSpPr>
        <p:spPr>
          <a:xfrm flipV="1">
            <a:off x="322415" y="9337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782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399" y="1587677"/>
            <a:ext cx="8730343" cy="4584523"/>
          </a:xfrm>
        </p:spPr>
        <p:txBody>
          <a:bodyPr/>
          <a:lstStyle/>
          <a:p>
            <a:pPr marL="0" indent="0">
              <a:lnSpc>
                <a:spcPct val="100000"/>
              </a:lnSpc>
              <a:spcBef>
                <a:spcPts val="0"/>
              </a:spcBef>
              <a:spcAft>
                <a:spcPts val="1200"/>
              </a:spcAft>
              <a:buNone/>
            </a:pPr>
            <a:r>
              <a:rPr lang="en-ZA" sz="3200" b="1" dirty="0">
                <a:solidFill>
                  <a:srgbClr val="898F0C"/>
                </a:solidFill>
              </a:rPr>
              <a:t>After this lesson you will be able to:</a:t>
            </a:r>
          </a:p>
          <a:p>
            <a:pPr>
              <a:lnSpc>
                <a:spcPct val="100000"/>
              </a:lnSpc>
              <a:spcBef>
                <a:spcPts val="0"/>
              </a:spcBef>
              <a:spcAft>
                <a:spcPts val="600"/>
              </a:spcAft>
            </a:pPr>
            <a:r>
              <a:rPr lang="en-ZA" sz="3200" dirty="0">
                <a:solidFill>
                  <a:srgbClr val="290DB3"/>
                </a:solidFill>
              </a:rPr>
              <a:t>Explain the meaning of supply and demand.</a:t>
            </a:r>
          </a:p>
          <a:p>
            <a:pPr>
              <a:lnSpc>
                <a:spcPct val="100000"/>
              </a:lnSpc>
              <a:spcBef>
                <a:spcPts val="0"/>
              </a:spcBef>
              <a:spcAft>
                <a:spcPts val="600"/>
              </a:spcAft>
            </a:pPr>
            <a:r>
              <a:rPr lang="en-ZA" sz="3200" dirty="0">
                <a:solidFill>
                  <a:srgbClr val="290DB3"/>
                </a:solidFill>
              </a:rPr>
              <a:t>Give examples of why demand and supply might rise or fall.</a:t>
            </a:r>
          </a:p>
          <a:p>
            <a:pPr>
              <a:lnSpc>
                <a:spcPct val="100000"/>
              </a:lnSpc>
              <a:spcBef>
                <a:spcPts val="0"/>
              </a:spcBef>
              <a:spcAft>
                <a:spcPts val="600"/>
              </a:spcAft>
            </a:pPr>
            <a:r>
              <a:rPr lang="en-ZA" sz="3200" dirty="0">
                <a:solidFill>
                  <a:srgbClr val="290DB3"/>
                </a:solidFill>
              </a:rPr>
              <a:t>Describe the effect of rising and falling supply on prices.</a:t>
            </a:r>
          </a:p>
          <a:p>
            <a:pPr>
              <a:lnSpc>
                <a:spcPct val="100000"/>
              </a:lnSpc>
              <a:spcBef>
                <a:spcPts val="0"/>
              </a:spcBef>
              <a:spcAft>
                <a:spcPts val="600"/>
              </a:spcAft>
            </a:pPr>
            <a:r>
              <a:rPr lang="en-ZA" sz="3200" dirty="0">
                <a:solidFill>
                  <a:srgbClr val="290DB3"/>
                </a:solidFill>
              </a:rPr>
              <a:t>Describe the effect of rising and falling demand on prices.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16</a:t>
            </a:fld>
            <a:endParaRPr lang="en-US" dirty="0"/>
          </a:p>
        </p:txBody>
      </p:sp>
      <p:cxnSp>
        <p:nvCxnSpPr>
          <p:cNvPr id="6" name="Straight Connector 5"/>
          <p:cNvCxnSpPr/>
          <p:nvPr/>
        </p:nvCxnSpPr>
        <p:spPr>
          <a:xfrm flipV="1">
            <a:off x="168275" y="13083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457434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9293" y="-4670"/>
            <a:ext cx="7800307" cy="1124712"/>
          </a:xfrm>
        </p:spPr>
        <p:txBody>
          <a:bodyPr anchor="ctr"/>
          <a:lstStyle/>
          <a:p>
            <a:r>
              <a:rPr lang="en-ZA" sz="3600" dirty="0"/>
              <a:t>Module summary</a:t>
            </a:r>
          </a:p>
        </p:txBody>
      </p:sp>
      <p:sp>
        <p:nvSpPr>
          <p:cNvPr id="6" name="Content Placeholder 5"/>
          <p:cNvSpPr>
            <a:spLocks noGrp="1"/>
          </p:cNvSpPr>
          <p:nvPr>
            <p:ph idx="1"/>
          </p:nvPr>
        </p:nvSpPr>
        <p:spPr>
          <a:xfrm>
            <a:off x="429293" y="1377539"/>
            <a:ext cx="9280763" cy="5533900"/>
          </a:xfrm>
        </p:spPr>
        <p:txBody>
          <a:bodyPr/>
          <a:lstStyle/>
          <a:p>
            <a:pPr marL="0" indent="0">
              <a:lnSpc>
                <a:spcPct val="100000"/>
              </a:lnSpc>
              <a:spcBef>
                <a:spcPts val="0"/>
              </a:spcBef>
              <a:spcAft>
                <a:spcPts val="600"/>
              </a:spcAft>
              <a:buNone/>
            </a:pPr>
            <a:r>
              <a:rPr lang="en-ZA" sz="3200" b="1" dirty="0">
                <a:solidFill>
                  <a:schemeClr val="accent2">
                    <a:lumMod val="75000"/>
                  </a:schemeClr>
                </a:solidFill>
              </a:rPr>
              <a:t>In this module, you have learned:</a:t>
            </a:r>
          </a:p>
          <a:p>
            <a:pPr>
              <a:lnSpc>
                <a:spcPct val="100000"/>
              </a:lnSpc>
              <a:spcBef>
                <a:spcPts val="0"/>
              </a:spcBef>
            </a:pPr>
            <a:r>
              <a:rPr lang="en-ZA" sz="3200" dirty="0">
                <a:solidFill>
                  <a:srgbClr val="290DB3"/>
                </a:solidFill>
              </a:rPr>
              <a:t>The principles of agricultural marketing</a:t>
            </a:r>
          </a:p>
          <a:p>
            <a:pPr>
              <a:lnSpc>
                <a:spcPct val="100000"/>
              </a:lnSpc>
              <a:spcBef>
                <a:spcPts val="0"/>
              </a:spcBef>
            </a:pPr>
            <a:r>
              <a:rPr lang="en-ZA" sz="3200" dirty="0">
                <a:solidFill>
                  <a:srgbClr val="290DB3"/>
                </a:solidFill>
              </a:rPr>
              <a:t>The concepts of supply and demand and costs, income, prices and profit</a:t>
            </a:r>
          </a:p>
          <a:p>
            <a:pPr>
              <a:lnSpc>
                <a:spcPct val="100000"/>
              </a:lnSpc>
              <a:spcBef>
                <a:spcPts val="0"/>
              </a:spcBef>
            </a:pPr>
            <a:r>
              <a:rPr lang="en-ZA" sz="3200" dirty="0">
                <a:solidFill>
                  <a:srgbClr val="290DB3"/>
                </a:solidFill>
              </a:rPr>
              <a:t>Different types of agricultural markets</a:t>
            </a:r>
          </a:p>
          <a:p>
            <a:pPr>
              <a:lnSpc>
                <a:spcPct val="100000"/>
              </a:lnSpc>
              <a:spcBef>
                <a:spcPts val="0"/>
              </a:spcBef>
            </a:pPr>
            <a:r>
              <a:rPr lang="en-ZA" sz="3200" dirty="0">
                <a:solidFill>
                  <a:srgbClr val="290DB3"/>
                </a:solidFill>
              </a:rPr>
              <a:t>The process of adding value to a product after harvest</a:t>
            </a:r>
          </a:p>
          <a:p>
            <a:pPr>
              <a:lnSpc>
                <a:spcPct val="100000"/>
              </a:lnSpc>
              <a:spcBef>
                <a:spcPts val="0"/>
              </a:spcBef>
            </a:pPr>
            <a:r>
              <a:rPr lang="en-ZA" sz="3200" dirty="0">
                <a:solidFill>
                  <a:srgbClr val="290DB3"/>
                </a:solidFill>
              </a:rPr>
              <a:t>The value chain</a:t>
            </a:r>
          </a:p>
          <a:p>
            <a:pPr>
              <a:lnSpc>
                <a:spcPct val="100000"/>
              </a:lnSpc>
              <a:spcBef>
                <a:spcPts val="0"/>
              </a:spcBef>
            </a:pPr>
            <a:r>
              <a:rPr lang="en-ZA" sz="3200" dirty="0">
                <a:solidFill>
                  <a:srgbClr val="290DB3"/>
                </a:solidFill>
              </a:rPr>
              <a:t>The development of marketing strategies</a:t>
            </a:r>
          </a:p>
          <a:p>
            <a:pPr>
              <a:lnSpc>
                <a:spcPct val="100000"/>
              </a:lnSpc>
              <a:spcBef>
                <a:spcPts val="0"/>
              </a:spcBef>
            </a:pPr>
            <a:r>
              <a:rPr lang="en-ZA" sz="3200" dirty="0">
                <a:solidFill>
                  <a:srgbClr val="290DB3"/>
                </a:solidFill>
              </a:rPr>
              <a:t>The four Ps of marketing</a:t>
            </a:r>
          </a:p>
          <a:p>
            <a:pPr>
              <a:lnSpc>
                <a:spcPct val="100000"/>
              </a:lnSpc>
              <a:spcBef>
                <a:spcPts val="0"/>
              </a:spcBef>
            </a:pPr>
            <a:r>
              <a:rPr lang="en-ZA" sz="3200" dirty="0">
                <a:solidFill>
                  <a:srgbClr val="290DB3"/>
                </a:solidFill>
              </a:rPr>
              <a:t>The characteristics of an individual with an entrepreneurial spirit</a:t>
            </a:r>
          </a:p>
        </p:txBody>
      </p:sp>
      <p:cxnSp>
        <p:nvCxnSpPr>
          <p:cNvPr id="7" name="Straight Connector 6"/>
          <p:cNvCxnSpPr/>
          <p:nvPr/>
        </p:nvCxnSpPr>
        <p:spPr>
          <a:xfrm flipV="1">
            <a:off x="429293" y="96577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4559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lstStyle/>
          <a:p>
            <a:r>
              <a:rPr lang="en-ZA" sz="3600" dirty="0"/>
              <a:t>Overview</a:t>
            </a:r>
          </a:p>
        </p:txBody>
      </p:sp>
      <p:sp>
        <p:nvSpPr>
          <p:cNvPr id="3" name="Content Placeholder 2"/>
          <p:cNvSpPr>
            <a:spLocks noGrp="1"/>
          </p:cNvSpPr>
          <p:nvPr>
            <p:ph idx="1"/>
          </p:nvPr>
        </p:nvSpPr>
        <p:spPr>
          <a:xfrm>
            <a:off x="659334" y="2010756"/>
            <a:ext cx="8680609" cy="3811637"/>
          </a:xfrm>
        </p:spPr>
        <p:txBody>
          <a:bodyPr/>
          <a:lstStyle/>
          <a:p>
            <a:pPr marL="0" indent="0">
              <a:lnSpc>
                <a:spcPct val="100000"/>
              </a:lnSpc>
              <a:spcBef>
                <a:spcPts val="600"/>
              </a:spcBef>
              <a:spcAft>
                <a:spcPts val="1200"/>
              </a:spcAft>
              <a:buNone/>
            </a:pPr>
            <a:r>
              <a:rPr lang="en-ZA" sz="3200" b="1" dirty="0">
                <a:solidFill>
                  <a:srgbClr val="898F0C"/>
                </a:solidFill>
              </a:rPr>
              <a:t>Lesson 2 covers the following content:</a:t>
            </a:r>
          </a:p>
          <a:p>
            <a:pPr>
              <a:lnSpc>
                <a:spcPct val="100000"/>
              </a:lnSpc>
              <a:spcBef>
                <a:spcPts val="600"/>
              </a:spcBef>
              <a:spcAft>
                <a:spcPts val="600"/>
              </a:spcAft>
            </a:pPr>
            <a:r>
              <a:rPr lang="en-ZA" sz="3200" dirty="0">
                <a:solidFill>
                  <a:srgbClr val="290DB3"/>
                </a:solidFill>
              </a:rPr>
              <a:t>Market supply and market demand</a:t>
            </a:r>
          </a:p>
          <a:p>
            <a:pPr>
              <a:lnSpc>
                <a:spcPct val="100000"/>
              </a:lnSpc>
              <a:spcBef>
                <a:spcPts val="600"/>
              </a:spcBef>
              <a:spcAft>
                <a:spcPts val="600"/>
              </a:spcAft>
            </a:pPr>
            <a:r>
              <a:rPr lang="en-ZA" sz="3200" dirty="0">
                <a:solidFill>
                  <a:srgbClr val="290DB3"/>
                </a:solidFill>
              </a:rPr>
              <a:t>Importance of understanding supply and demand</a:t>
            </a:r>
          </a:p>
          <a:p>
            <a:pPr>
              <a:lnSpc>
                <a:spcPct val="100000"/>
              </a:lnSpc>
              <a:spcBef>
                <a:spcPts val="600"/>
              </a:spcBef>
              <a:spcAft>
                <a:spcPts val="600"/>
              </a:spcAft>
            </a:pPr>
            <a:r>
              <a:rPr lang="en-ZA" sz="3200" dirty="0">
                <a:solidFill>
                  <a:srgbClr val="290DB3"/>
                </a:solidFill>
              </a:rPr>
              <a:t>Supply of a product going up or going down</a:t>
            </a:r>
          </a:p>
          <a:p>
            <a:pPr>
              <a:lnSpc>
                <a:spcPct val="100000"/>
              </a:lnSpc>
              <a:spcBef>
                <a:spcPts val="600"/>
              </a:spcBef>
              <a:spcAft>
                <a:spcPts val="600"/>
              </a:spcAft>
            </a:pPr>
            <a:r>
              <a:rPr lang="en-ZA" sz="3200" dirty="0">
                <a:solidFill>
                  <a:srgbClr val="290DB3"/>
                </a:solidFill>
              </a:rPr>
              <a:t>High demand and low demand</a:t>
            </a:r>
          </a:p>
        </p:txBody>
      </p:sp>
      <p:sp>
        <p:nvSpPr>
          <p:cNvPr id="4" name="Slide Number Placeholder 3"/>
          <p:cNvSpPr>
            <a:spLocks noGrp="1"/>
          </p:cNvSpPr>
          <p:nvPr>
            <p:ph type="sldNum" sz="quarter" idx="4"/>
          </p:nvPr>
        </p:nvSpPr>
        <p:spPr/>
        <p:txBody>
          <a:bodyPr/>
          <a:lstStyle/>
          <a:p>
            <a:fld id="{3AF21FA0-C69A-D549-B93E-AD7DB9D7EB7A}" type="slidenum">
              <a:rPr lang="en-US" smtClean="0"/>
              <a:pPr/>
              <a:t>17</a:t>
            </a:fld>
            <a:endParaRPr lang="en-US" dirty="0"/>
          </a:p>
        </p:txBody>
      </p:sp>
      <p:cxnSp>
        <p:nvCxnSpPr>
          <p:cNvPr id="6" name="Straight Connector 5"/>
          <p:cNvCxnSpPr/>
          <p:nvPr/>
        </p:nvCxnSpPr>
        <p:spPr>
          <a:xfrm flipV="1">
            <a:off x="168275" y="148937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9093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6551" y="16509"/>
            <a:ext cx="8221600" cy="1124712"/>
          </a:xfrm>
        </p:spPr>
        <p:txBody>
          <a:bodyPr anchor="ctr"/>
          <a:lstStyle/>
          <a:p>
            <a:r>
              <a:rPr lang="en-ZA" sz="3600" dirty="0"/>
              <a:t>Market supply</a:t>
            </a:r>
          </a:p>
        </p:txBody>
      </p:sp>
      <p:sp>
        <p:nvSpPr>
          <p:cNvPr id="6" name="Content Placeholder 5"/>
          <p:cNvSpPr>
            <a:spLocks noGrp="1"/>
          </p:cNvSpPr>
          <p:nvPr>
            <p:ph sz="half" idx="1"/>
          </p:nvPr>
        </p:nvSpPr>
        <p:spPr>
          <a:xfrm>
            <a:off x="336551" y="1120043"/>
            <a:ext cx="5529860" cy="5637017"/>
          </a:xfrm>
        </p:spPr>
        <p:txBody>
          <a:bodyPr/>
          <a:lstStyle/>
          <a:p>
            <a:pPr marL="0" indent="0">
              <a:lnSpc>
                <a:spcPct val="100000"/>
              </a:lnSpc>
              <a:spcBef>
                <a:spcPts val="0"/>
              </a:spcBef>
              <a:buNone/>
            </a:pPr>
            <a:r>
              <a:rPr lang="en-ZA" sz="3200" b="1" dirty="0">
                <a:solidFill>
                  <a:schemeClr val="accent2">
                    <a:lumMod val="75000"/>
                  </a:schemeClr>
                </a:solidFill>
              </a:rPr>
              <a:t>Market supply </a:t>
            </a:r>
            <a:r>
              <a:rPr lang="en-ZA" sz="3200" dirty="0">
                <a:solidFill>
                  <a:srgbClr val="290DB3"/>
                </a:solidFill>
              </a:rPr>
              <a:t>is the amount of a product that producers are able to take to the market for sale.</a:t>
            </a:r>
          </a:p>
          <a:p>
            <a:pPr marL="0" indent="0">
              <a:lnSpc>
                <a:spcPct val="100000"/>
              </a:lnSpc>
              <a:spcBef>
                <a:spcPts val="600"/>
              </a:spcBef>
              <a:spcAft>
                <a:spcPts val="600"/>
              </a:spcAft>
              <a:buNone/>
            </a:pPr>
            <a:r>
              <a:rPr lang="en-ZA" sz="3200" b="1" dirty="0">
                <a:solidFill>
                  <a:srgbClr val="898F0C"/>
                </a:solidFill>
              </a:rPr>
              <a:t>The supply of a product depends on:</a:t>
            </a:r>
          </a:p>
          <a:p>
            <a:pPr>
              <a:lnSpc>
                <a:spcPct val="100000"/>
              </a:lnSpc>
              <a:spcBef>
                <a:spcPts val="0"/>
              </a:spcBef>
            </a:pPr>
            <a:r>
              <a:rPr lang="en-ZA" sz="3200" dirty="0">
                <a:solidFill>
                  <a:srgbClr val="290DB3"/>
                </a:solidFill>
              </a:rPr>
              <a:t>Price</a:t>
            </a:r>
          </a:p>
          <a:p>
            <a:pPr>
              <a:lnSpc>
                <a:spcPct val="100000"/>
              </a:lnSpc>
              <a:spcBef>
                <a:spcPts val="0"/>
              </a:spcBef>
            </a:pPr>
            <a:r>
              <a:rPr lang="en-ZA" sz="3200" dirty="0">
                <a:solidFill>
                  <a:srgbClr val="290DB3"/>
                </a:solidFill>
              </a:rPr>
              <a:t>Cost of production</a:t>
            </a:r>
          </a:p>
          <a:p>
            <a:pPr>
              <a:lnSpc>
                <a:spcPct val="100000"/>
              </a:lnSpc>
              <a:spcBef>
                <a:spcPts val="0"/>
              </a:spcBef>
            </a:pPr>
            <a:r>
              <a:rPr lang="en-ZA" sz="3200" dirty="0">
                <a:solidFill>
                  <a:srgbClr val="290DB3"/>
                </a:solidFill>
              </a:rPr>
              <a:t>Access to seeds, water, fertilizer</a:t>
            </a:r>
          </a:p>
          <a:p>
            <a:pPr>
              <a:lnSpc>
                <a:spcPct val="100000"/>
              </a:lnSpc>
              <a:spcBef>
                <a:spcPts val="0"/>
              </a:spcBef>
            </a:pPr>
            <a:r>
              <a:rPr lang="en-ZA" sz="3200" dirty="0">
                <a:solidFill>
                  <a:srgbClr val="290DB3"/>
                </a:solidFill>
              </a:rPr>
              <a:t>Local conditions (e.g. rainfall)</a:t>
            </a:r>
          </a:p>
          <a:p>
            <a:pPr>
              <a:lnSpc>
                <a:spcPct val="100000"/>
              </a:lnSpc>
              <a:spcBef>
                <a:spcPts val="0"/>
              </a:spcBef>
            </a:pPr>
            <a:r>
              <a:rPr lang="en-ZA" sz="3200" dirty="0">
                <a:solidFill>
                  <a:srgbClr val="290DB3"/>
                </a:solidFill>
              </a:rPr>
              <a:t>Roads and transport vehicles</a:t>
            </a:r>
          </a:p>
          <a:p>
            <a:pPr>
              <a:lnSpc>
                <a:spcPct val="100000"/>
              </a:lnSpc>
              <a:spcBef>
                <a:spcPts val="0"/>
              </a:spcBef>
            </a:pPr>
            <a:r>
              <a:rPr lang="en-ZA" sz="3200" dirty="0">
                <a:solidFill>
                  <a:srgbClr val="290DB3"/>
                </a:solidFill>
              </a:rPr>
              <a:t>Farmer health and nutrition</a:t>
            </a: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296" y="1854373"/>
            <a:ext cx="3827346" cy="4508173"/>
          </a:xfrm>
          <a:prstGeom prst="rect">
            <a:avLst/>
          </a:prstGeom>
        </p:spPr>
      </p:pic>
    </p:spTree>
    <p:extLst>
      <p:ext uri="{BB962C8B-B14F-4D97-AF65-F5344CB8AC3E}">
        <p14:creationId xmlns:p14="http://schemas.microsoft.com/office/powerpoint/2010/main" val="1112399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Market supply and price</a:t>
            </a:r>
          </a:p>
        </p:txBody>
      </p:sp>
      <p:sp>
        <p:nvSpPr>
          <p:cNvPr id="3" name="Content Placeholder 2"/>
          <p:cNvSpPr>
            <a:spLocks noGrp="1"/>
          </p:cNvSpPr>
          <p:nvPr>
            <p:ph idx="1"/>
          </p:nvPr>
        </p:nvSpPr>
        <p:spPr>
          <a:xfrm>
            <a:off x="659334" y="1311114"/>
            <a:ext cx="9105152" cy="5237214"/>
          </a:xfrm>
        </p:spPr>
        <p:txBody>
          <a:bodyPr/>
          <a:lstStyle/>
          <a:p>
            <a:pPr marL="0" indent="0">
              <a:lnSpc>
                <a:spcPct val="100000"/>
              </a:lnSpc>
              <a:spcBef>
                <a:spcPts val="0"/>
              </a:spcBef>
              <a:spcAft>
                <a:spcPts val="1200"/>
              </a:spcAft>
              <a:buNone/>
            </a:pPr>
            <a:r>
              <a:rPr lang="en-ZA" sz="3200" b="1" dirty="0">
                <a:solidFill>
                  <a:schemeClr val="accent2">
                    <a:lumMod val="75000"/>
                  </a:schemeClr>
                </a:solidFill>
              </a:rPr>
              <a:t>Price</a:t>
            </a:r>
            <a:r>
              <a:rPr lang="en-ZA" sz="3200" dirty="0">
                <a:solidFill>
                  <a:srgbClr val="290DB3"/>
                </a:solidFill>
              </a:rPr>
              <a:t> is one of the most important determinants of market supply:</a:t>
            </a:r>
          </a:p>
          <a:p>
            <a:pPr>
              <a:lnSpc>
                <a:spcPct val="100000"/>
              </a:lnSpc>
              <a:spcBef>
                <a:spcPts val="0"/>
              </a:spcBef>
              <a:spcAft>
                <a:spcPts val="600"/>
              </a:spcAft>
            </a:pPr>
            <a:r>
              <a:rPr lang="en-ZA" sz="3200" dirty="0">
                <a:solidFill>
                  <a:srgbClr val="290DB3"/>
                </a:solidFill>
              </a:rPr>
              <a:t>If farmers see that the price of a product is high, they will try to sell it immediately. They are also likely to grow more of the product next season.</a:t>
            </a:r>
          </a:p>
          <a:p>
            <a:pPr>
              <a:lnSpc>
                <a:spcPct val="100000"/>
              </a:lnSpc>
              <a:spcBef>
                <a:spcPts val="0"/>
              </a:spcBef>
              <a:spcAft>
                <a:spcPts val="600"/>
              </a:spcAft>
            </a:pPr>
            <a:r>
              <a:rPr lang="en-ZA" sz="3200" dirty="0">
                <a:solidFill>
                  <a:srgbClr val="290DB3"/>
                </a:solidFill>
              </a:rPr>
              <a:t>If the farmers see that the price of a product falling, they may keep their products in storage until the price recovers.</a:t>
            </a:r>
          </a:p>
          <a:p>
            <a:pPr>
              <a:lnSpc>
                <a:spcPct val="100000"/>
              </a:lnSpc>
              <a:spcBef>
                <a:spcPts val="0"/>
              </a:spcBef>
              <a:spcAft>
                <a:spcPts val="600"/>
              </a:spcAft>
            </a:pPr>
            <a:r>
              <a:rPr lang="en-ZA" sz="3200" dirty="0">
                <a:solidFill>
                  <a:srgbClr val="290DB3"/>
                </a:solidFill>
              </a:rPr>
              <a:t>Low prices will also discourage them from planting the same crop next season.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19</a:t>
            </a:fld>
            <a:endParaRPr lang="en-US" dirty="0"/>
          </a:p>
        </p:txBody>
      </p:sp>
      <p:cxnSp>
        <p:nvCxnSpPr>
          <p:cNvPr id="6" name="Straight Connector 5"/>
          <p:cNvCxnSpPr/>
          <p:nvPr/>
        </p:nvCxnSpPr>
        <p:spPr>
          <a:xfrm flipV="1">
            <a:off x="168275" y="98642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116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309193"/>
            <a:ext cx="10382596" cy="691701"/>
          </a:xfrm>
        </p:spPr>
        <p:txBody>
          <a:bodyPr/>
          <a:lstStyle/>
          <a:p>
            <a:r>
              <a:rPr lang="en-ZA" sz="3200" dirty="0">
                <a:latin typeface="Calibri" panose="020F0502020204030204" pitchFamily="34" charset="0"/>
                <a:cs typeface="Calibri" panose="020F0502020204030204" pitchFamily="34" charset="0"/>
              </a:rPr>
              <a:t>Skills for Marketing and Rural Transformation </a:t>
            </a:r>
            <a:r>
              <a:rPr lang="en-ZA" sz="3200" dirty="0">
                <a:solidFill>
                  <a:srgbClr val="290DB3"/>
                </a:solidFill>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SMART skills</a:t>
            </a:r>
            <a:r>
              <a:rPr lang="en-ZA" sz="3200" dirty="0">
                <a:solidFill>
                  <a:srgbClr val="290DB3"/>
                </a:solidFill>
                <a:latin typeface="Calibri" panose="020F0502020204030204" pitchFamily="34" charset="0"/>
                <a:cs typeface="Calibri" panose="020F0502020204030204" pitchFamily="34" charset="0"/>
              </a:rPr>
              <a:t>)</a:t>
            </a:r>
            <a:endParaRPr lang="en-US" sz="3200" dirty="0">
              <a:solidFill>
                <a:srgbClr val="290DB3"/>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87829" y="1587677"/>
            <a:ext cx="9215845" cy="5178883"/>
          </a:xfrm>
        </p:spPr>
        <p:txBody>
          <a:bodyPr/>
          <a:lstStyle/>
          <a:p>
            <a:pPr marL="0" indent="0">
              <a:lnSpc>
                <a:spcPct val="100000"/>
              </a:lnSpc>
              <a:spcBef>
                <a:spcPts val="600"/>
              </a:spcBef>
              <a:spcAft>
                <a:spcPts val="600"/>
              </a:spcAft>
              <a:buNone/>
            </a:pPr>
            <a:r>
              <a:rPr lang="en-ZA" sz="3200" b="1" dirty="0">
                <a:solidFill>
                  <a:srgbClr val="290DB3"/>
                </a:solidFill>
                <a:latin typeface="Calibri" panose="020F0502020204030204" pitchFamily="34" charset="0"/>
                <a:cs typeface="Calibri" panose="020F0502020204030204" pitchFamily="34" charset="0"/>
              </a:rPr>
              <a:t>SMART Skills manuals:</a:t>
            </a:r>
            <a:endParaRPr lang="en-ZA" sz="3200" dirty="0">
              <a:solidFill>
                <a:srgbClr val="290DB3"/>
              </a:solidFill>
              <a:latin typeface="Calibri" panose="020F0502020204030204" pitchFamily="34" charset="0"/>
              <a:cs typeface="Calibri" panose="020F0502020204030204" pitchFamily="34" charset="0"/>
            </a:endParaRPr>
          </a:p>
          <a:p>
            <a:pPr marL="685800" indent="-685800">
              <a:lnSpc>
                <a:spcPct val="100000"/>
              </a:lnSpc>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Introduction to SMART skills for rural development</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Organizing and managing farmer groups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Understanding natural resources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Managing natural resources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898F0C"/>
                </a:solidFill>
                <a:latin typeface="Calibri" panose="020F0502020204030204" pitchFamily="34" charset="0"/>
                <a:cs typeface="Calibri" panose="020F0502020204030204" pitchFamily="34" charset="0"/>
              </a:rPr>
              <a:t>Marketing basics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Seven steps of marketing</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Promoting innovation</a:t>
            </a:r>
          </a:p>
          <a:p>
            <a:endParaRPr lang="en-US"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2</a:t>
            </a:fld>
            <a:endParaRPr lang="en-US" dirty="0"/>
          </a:p>
        </p:txBody>
      </p:sp>
      <p:cxnSp>
        <p:nvCxnSpPr>
          <p:cNvPr id="6" name="Straight Connector 5"/>
          <p:cNvCxnSpPr/>
          <p:nvPr/>
        </p:nvCxnSpPr>
        <p:spPr>
          <a:xfrm flipV="1">
            <a:off x="168275" y="123725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329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6550" y="11650"/>
            <a:ext cx="8033657" cy="1124712"/>
          </a:xfrm>
        </p:spPr>
        <p:txBody>
          <a:bodyPr anchor="ctr"/>
          <a:lstStyle/>
          <a:p>
            <a:r>
              <a:rPr lang="en-ZA" sz="3600" dirty="0"/>
              <a:t>Market demand</a:t>
            </a:r>
          </a:p>
        </p:txBody>
      </p:sp>
      <p:sp>
        <p:nvSpPr>
          <p:cNvPr id="6" name="Content Placeholder 5"/>
          <p:cNvSpPr>
            <a:spLocks noGrp="1"/>
          </p:cNvSpPr>
          <p:nvPr>
            <p:ph sz="half" idx="1"/>
          </p:nvPr>
        </p:nvSpPr>
        <p:spPr>
          <a:xfrm>
            <a:off x="336550" y="1286296"/>
            <a:ext cx="6116782" cy="5601391"/>
          </a:xfrm>
        </p:spPr>
        <p:txBody>
          <a:bodyPr/>
          <a:lstStyle/>
          <a:p>
            <a:pPr marL="0" indent="0">
              <a:lnSpc>
                <a:spcPct val="100000"/>
              </a:lnSpc>
              <a:spcBef>
                <a:spcPts val="0"/>
              </a:spcBef>
              <a:spcAft>
                <a:spcPts val="600"/>
              </a:spcAft>
              <a:buNone/>
            </a:pPr>
            <a:r>
              <a:rPr lang="en-ZA" sz="3200" b="1" dirty="0">
                <a:solidFill>
                  <a:schemeClr val="accent2">
                    <a:lumMod val="75000"/>
                  </a:schemeClr>
                </a:solidFill>
              </a:rPr>
              <a:t>Market demand </a:t>
            </a:r>
            <a:r>
              <a:rPr lang="en-ZA" sz="3200" dirty="0">
                <a:solidFill>
                  <a:srgbClr val="290DB3"/>
                </a:solidFill>
              </a:rPr>
              <a:t>is the </a:t>
            </a:r>
            <a:r>
              <a:rPr lang="en-ZA" sz="3200" b="1" dirty="0">
                <a:solidFill>
                  <a:srgbClr val="290DB3"/>
                </a:solidFill>
              </a:rPr>
              <a:t>amount of the product that customers are willing and able to buy.</a:t>
            </a:r>
          </a:p>
          <a:p>
            <a:pPr marL="0" indent="0">
              <a:lnSpc>
                <a:spcPct val="100000"/>
              </a:lnSpc>
              <a:spcBef>
                <a:spcPts val="0"/>
              </a:spcBef>
              <a:spcAft>
                <a:spcPts val="600"/>
              </a:spcAft>
              <a:buNone/>
            </a:pPr>
            <a:r>
              <a:rPr lang="en-ZA" sz="3200" b="1" dirty="0">
                <a:solidFill>
                  <a:schemeClr val="accent2">
                    <a:lumMod val="75000"/>
                  </a:schemeClr>
                </a:solidFill>
              </a:rPr>
              <a:t>Market demand partly depends on the price:</a:t>
            </a:r>
          </a:p>
          <a:p>
            <a:pPr>
              <a:lnSpc>
                <a:spcPct val="100000"/>
              </a:lnSpc>
              <a:spcBef>
                <a:spcPts val="0"/>
              </a:spcBef>
              <a:spcAft>
                <a:spcPts val="600"/>
              </a:spcAft>
            </a:pPr>
            <a:r>
              <a:rPr lang="en-ZA" sz="3200" dirty="0">
                <a:solidFill>
                  <a:srgbClr val="290DB3"/>
                </a:solidFill>
              </a:rPr>
              <a:t>If the </a:t>
            </a:r>
            <a:r>
              <a:rPr lang="en-ZA" sz="3200" b="1" dirty="0">
                <a:solidFill>
                  <a:srgbClr val="290DB3"/>
                </a:solidFill>
              </a:rPr>
              <a:t>price is low, </a:t>
            </a:r>
            <a:r>
              <a:rPr lang="en-ZA" sz="3200" dirty="0">
                <a:solidFill>
                  <a:srgbClr val="290DB3"/>
                </a:solidFill>
              </a:rPr>
              <a:t>more people will want to buy, and each person may want to buy more of the product.</a:t>
            </a:r>
          </a:p>
          <a:p>
            <a:pPr>
              <a:lnSpc>
                <a:spcPct val="100000"/>
              </a:lnSpc>
              <a:spcBef>
                <a:spcPts val="0"/>
              </a:spcBef>
              <a:spcAft>
                <a:spcPts val="600"/>
              </a:spcAft>
            </a:pPr>
            <a:r>
              <a:rPr lang="en-ZA" sz="3200" dirty="0">
                <a:solidFill>
                  <a:srgbClr val="290DB3"/>
                </a:solidFill>
              </a:rPr>
              <a:t>If the </a:t>
            </a:r>
            <a:r>
              <a:rPr lang="en-ZA" sz="3200" b="1" dirty="0">
                <a:solidFill>
                  <a:srgbClr val="290DB3"/>
                </a:solidFill>
              </a:rPr>
              <a:t>price goes up, </a:t>
            </a:r>
            <a:r>
              <a:rPr lang="en-ZA" sz="3200" dirty="0">
                <a:solidFill>
                  <a:srgbClr val="290DB3"/>
                </a:solidFill>
              </a:rPr>
              <a:t>fewer people want to buy, and each person will probably buy a smaller amount.</a:t>
            </a:r>
          </a:p>
          <a:p>
            <a:pPr marL="0" indent="0">
              <a:lnSpc>
                <a:spcPct val="100000"/>
              </a:lnSpc>
              <a:spcBef>
                <a:spcPts val="0"/>
              </a:spcBef>
              <a:buNone/>
            </a:pPr>
            <a:endParaRPr lang="en-ZA" sz="3200" dirty="0">
              <a:solidFill>
                <a:srgbClr val="290DB3"/>
              </a:solidFill>
            </a:endParaRP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69780" y="2116585"/>
            <a:ext cx="3217637" cy="4493738"/>
          </a:xfrm>
        </p:spPr>
      </p:pic>
    </p:spTree>
    <p:extLst>
      <p:ext uri="{BB962C8B-B14F-4D97-AF65-F5344CB8AC3E}">
        <p14:creationId xmlns:p14="http://schemas.microsoft.com/office/powerpoint/2010/main" val="1135790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1" y="-4670"/>
            <a:ext cx="7826829" cy="1124712"/>
          </a:xfrm>
        </p:spPr>
        <p:txBody>
          <a:bodyPr anchor="ctr"/>
          <a:lstStyle/>
          <a:p>
            <a:r>
              <a:rPr lang="en-ZA" sz="3600" dirty="0"/>
              <a:t>Factors determining market demand</a:t>
            </a:r>
          </a:p>
        </p:txBody>
      </p:sp>
      <p:sp>
        <p:nvSpPr>
          <p:cNvPr id="3" name="Content Placeholder 2"/>
          <p:cNvSpPr>
            <a:spLocks noGrp="1"/>
          </p:cNvSpPr>
          <p:nvPr>
            <p:ph idx="1"/>
          </p:nvPr>
        </p:nvSpPr>
        <p:spPr>
          <a:xfrm>
            <a:off x="322415" y="1120043"/>
            <a:ext cx="5342115" cy="5759728"/>
          </a:xfrm>
        </p:spPr>
        <p:txBody>
          <a:bodyPr/>
          <a:lstStyle/>
          <a:p>
            <a:pPr marL="0" indent="0">
              <a:lnSpc>
                <a:spcPct val="100000"/>
              </a:lnSpc>
              <a:spcBef>
                <a:spcPts val="0"/>
              </a:spcBef>
              <a:spcAft>
                <a:spcPts val="600"/>
              </a:spcAft>
              <a:buNone/>
            </a:pPr>
            <a:r>
              <a:rPr lang="en-ZA" sz="3200" b="1" dirty="0">
                <a:solidFill>
                  <a:srgbClr val="898F0C"/>
                </a:solidFill>
              </a:rPr>
              <a:t>Customers generally want to buy more:</a:t>
            </a:r>
          </a:p>
          <a:p>
            <a:pPr>
              <a:lnSpc>
                <a:spcPct val="100000"/>
              </a:lnSpc>
              <a:spcBef>
                <a:spcPts val="0"/>
              </a:spcBef>
            </a:pPr>
            <a:r>
              <a:rPr lang="en-ZA" sz="3200" b="1" dirty="0">
                <a:solidFill>
                  <a:srgbClr val="290DB3"/>
                </a:solidFill>
              </a:rPr>
              <a:t>Staple foods </a:t>
            </a:r>
            <a:r>
              <a:rPr lang="en-ZA" sz="3200" dirty="0">
                <a:solidFill>
                  <a:srgbClr val="290DB3"/>
                </a:solidFill>
              </a:rPr>
              <a:t>(e.g. maize or wheat) and </a:t>
            </a:r>
            <a:r>
              <a:rPr lang="en-ZA" sz="3200" b="1" dirty="0">
                <a:solidFill>
                  <a:srgbClr val="290DB3"/>
                </a:solidFill>
              </a:rPr>
              <a:t>major vegetables </a:t>
            </a:r>
            <a:r>
              <a:rPr lang="en-ZA" sz="3200" dirty="0">
                <a:solidFill>
                  <a:srgbClr val="290DB3"/>
                </a:solidFill>
              </a:rPr>
              <a:t>(such as onions and tomatoes) and less of unfamiliar types of food or items they use in small quantities only</a:t>
            </a:r>
          </a:p>
          <a:p>
            <a:pPr>
              <a:lnSpc>
                <a:spcPct val="100000"/>
              </a:lnSpc>
              <a:spcBef>
                <a:spcPts val="0"/>
              </a:spcBef>
            </a:pPr>
            <a:r>
              <a:rPr lang="en-ZA" sz="3200" b="1" dirty="0">
                <a:solidFill>
                  <a:srgbClr val="290DB3"/>
                </a:solidFill>
              </a:rPr>
              <a:t>High-quality products </a:t>
            </a:r>
            <a:r>
              <a:rPr lang="en-ZA" sz="3200" dirty="0">
                <a:solidFill>
                  <a:srgbClr val="290DB3"/>
                </a:solidFill>
              </a:rPr>
              <a:t>rather than items that are low-quality or damaged.</a:t>
            </a:r>
          </a:p>
        </p:txBody>
      </p:sp>
      <p:sp>
        <p:nvSpPr>
          <p:cNvPr id="4" name="Slide Number Placeholder 3"/>
          <p:cNvSpPr>
            <a:spLocks noGrp="1"/>
          </p:cNvSpPr>
          <p:nvPr>
            <p:ph type="sldNum" sz="quarter" idx="4"/>
          </p:nvPr>
        </p:nvSpPr>
        <p:spPr/>
        <p:txBody>
          <a:bodyPr/>
          <a:lstStyle/>
          <a:p>
            <a:fld id="{3AF21FA0-C69A-D549-B93E-AD7DB9D7EB7A}" type="slidenum">
              <a:rPr lang="en-US" smtClean="0"/>
              <a:pPr/>
              <a:t>21</a:t>
            </a:fld>
            <a:endParaRPr lang="en-US" dirty="0"/>
          </a:p>
        </p:txBody>
      </p:sp>
      <p:cxnSp>
        <p:nvCxnSpPr>
          <p:cNvPr id="6" name="Straight Connector 5"/>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912" y="1481875"/>
            <a:ext cx="3630584" cy="5068380"/>
          </a:xfrm>
          <a:prstGeom prst="rect">
            <a:avLst/>
          </a:prstGeom>
        </p:spPr>
      </p:pic>
    </p:spTree>
    <p:extLst>
      <p:ext uri="{BB962C8B-B14F-4D97-AF65-F5344CB8AC3E}">
        <p14:creationId xmlns:p14="http://schemas.microsoft.com/office/powerpoint/2010/main" val="3484510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Factors determining market demand (Continued)</a:t>
            </a:r>
          </a:p>
        </p:txBody>
      </p:sp>
      <p:sp>
        <p:nvSpPr>
          <p:cNvPr id="3" name="Content Placeholder 2"/>
          <p:cNvSpPr>
            <a:spLocks noGrp="1"/>
          </p:cNvSpPr>
          <p:nvPr>
            <p:ph idx="1"/>
          </p:nvPr>
        </p:nvSpPr>
        <p:spPr>
          <a:xfrm>
            <a:off x="659334" y="1585484"/>
            <a:ext cx="4560125" cy="5178883"/>
          </a:xfrm>
        </p:spPr>
        <p:txBody>
          <a:bodyPr/>
          <a:lstStyle/>
          <a:p>
            <a:pPr marL="0" indent="0">
              <a:lnSpc>
                <a:spcPct val="100000"/>
              </a:lnSpc>
              <a:spcBef>
                <a:spcPts val="0"/>
              </a:spcBef>
              <a:spcAft>
                <a:spcPts val="600"/>
              </a:spcAft>
              <a:buNone/>
            </a:pPr>
            <a:r>
              <a:rPr lang="en-ZA" sz="3200" b="1" dirty="0">
                <a:solidFill>
                  <a:srgbClr val="898F0C"/>
                </a:solidFill>
              </a:rPr>
              <a:t>Customers generally want to buy more:</a:t>
            </a:r>
          </a:p>
          <a:p>
            <a:pPr>
              <a:lnSpc>
                <a:spcPct val="100000"/>
              </a:lnSpc>
              <a:spcBef>
                <a:spcPts val="0"/>
              </a:spcBef>
              <a:spcAft>
                <a:spcPts val="600"/>
              </a:spcAft>
            </a:pPr>
            <a:r>
              <a:rPr lang="en-ZA" sz="3200" b="1" dirty="0">
                <a:solidFill>
                  <a:srgbClr val="290DB3"/>
                </a:solidFill>
              </a:rPr>
              <a:t>Tasty products </a:t>
            </a:r>
            <a:r>
              <a:rPr lang="en-ZA" sz="3200" dirty="0">
                <a:solidFill>
                  <a:srgbClr val="290DB3"/>
                </a:solidFill>
              </a:rPr>
              <a:t>rather than those with bland flavors.</a:t>
            </a:r>
          </a:p>
          <a:p>
            <a:pPr>
              <a:lnSpc>
                <a:spcPct val="100000"/>
              </a:lnSpc>
              <a:spcBef>
                <a:spcPts val="0"/>
              </a:spcBef>
              <a:spcAft>
                <a:spcPts val="600"/>
              </a:spcAft>
            </a:pPr>
            <a:r>
              <a:rPr lang="en-ZA" sz="3200" b="1" dirty="0">
                <a:solidFill>
                  <a:srgbClr val="290DB3"/>
                </a:solidFill>
              </a:rPr>
              <a:t>Fresh products </a:t>
            </a:r>
            <a:r>
              <a:rPr lang="en-ZA" sz="3200" dirty="0">
                <a:solidFill>
                  <a:srgbClr val="290DB3"/>
                </a:solidFill>
              </a:rPr>
              <a:t>rather than produce what was harvested weeks ago.</a:t>
            </a:r>
          </a:p>
          <a:p>
            <a:pPr>
              <a:lnSpc>
                <a:spcPct val="100000"/>
              </a:lnSpc>
              <a:spcBef>
                <a:spcPts val="0"/>
              </a:spcBef>
              <a:spcAft>
                <a:spcPts val="600"/>
              </a:spcAft>
            </a:pPr>
            <a:r>
              <a:rPr lang="en-ZA" sz="3200" b="1" dirty="0">
                <a:solidFill>
                  <a:srgbClr val="290DB3"/>
                </a:solidFill>
              </a:rPr>
              <a:t>Scarce items </a:t>
            </a:r>
            <a:r>
              <a:rPr lang="en-ZA" sz="3200" dirty="0">
                <a:solidFill>
                  <a:srgbClr val="290DB3"/>
                </a:solidFill>
              </a:rPr>
              <a:t>such as the first fruits in the season.</a:t>
            </a:r>
            <a:endParaRPr lang="en-ZA" sz="3200" b="1" dirty="0">
              <a:solidFill>
                <a:srgbClr val="290DB3"/>
              </a:solidFill>
            </a:endParaRPr>
          </a:p>
          <a:p>
            <a:pPr marL="0" indent="0">
              <a:buNone/>
            </a:pPr>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22</a:t>
            </a:fld>
            <a:endParaRPr lang="en-US" dirty="0"/>
          </a:p>
        </p:txBody>
      </p:sp>
      <p:cxnSp>
        <p:nvCxnSpPr>
          <p:cNvPr id="5" name="Straight Connector 4"/>
          <p:cNvCxnSpPr/>
          <p:nvPr/>
        </p:nvCxnSpPr>
        <p:spPr>
          <a:xfrm flipV="1">
            <a:off x="322415" y="12864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637" y="2267926"/>
            <a:ext cx="4711000" cy="3135170"/>
          </a:xfrm>
          <a:prstGeom prst="rect">
            <a:avLst/>
          </a:prstGeom>
        </p:spPr>
      </p:pic>
    </p:spTree>
    <p:extLst>
      <p:ext uri="{BB962C8B-B14F-4D97-AF65-F5344CB8AC3E}">
        <p14:creationId xmlns:p14="http://schemas.microsoft.com/office/powerpoint/2010/main" val="1761473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Supply of a product going up</a:t>
            </a:r>
          </a:p>
        </p:txBody>
      </p:sp>
      <p:sp>
        <p:nvSpPr>
          <p:cNvPr id="3" name="Content Placeholder 2"/>
          <p:cNvSpPr>
            <a:spLocks noGrp="1"/>
          </p:cNvSpPr>
          <p:nvPr>
            <p:ph sz="half" idx="1"/>
          </p:nvPr>
        </p:nvSpPr>
        <p:spPr>
          <a:xfrm>
            <a:off x="336551" y="1226920"/>
            <a:ext cx="5707990" cy="5629448"/>
          </a:xfrm>
        </p:spPr>
        <p:txBody>
          <a:bodyPr/>
          <a:lstStyle/>
          <a:p>
            <a:pPr marL="0" indent="0">
              <a:buNone/>
            </a:pPr>
            <a:r>
              <a:rPr lang="en-ZA" sz="3200" dirty="0">
                <a:solidFill>
                  <a:srgbClr val="290DB3"/>
                </a:solidFill>
              </a:rPr>
              <a:t>If the supply of a product goes up – e.g. right after the grain harvest, when all farmers want to sell their grain at the same time and there are </a:t>
            </a:r>
            <a:r>
              <a:rPr lang="en-ZA" sz="3200" b="1" dirty="0">
                <a:solidFill>
                  <a:srgbClr val="290DB3"/>
                </a:solidFill>
              </a:rPr>
              <a:t>large numbers of suppliers </a:t>
            </a:r>
            <a:r>
              <a:rPr lang="en-ZA" sz="3200" dirty="0">
                <a:solidFill>
                  <a:srgbClr val="290DB3"/>
                </a:solidFill>
              </a:rPr>
              <a:t>– but there are only a </a:t>
            </a:r>
            <a:r>
              <a:rPr lang="en-ZA" sz="3200" b="1" dirty="0">
                <a:solidFill>
                  <a:srgbClr val="290DB3"/>
                </a:solidFill>
              </a:rPr>
              <a:t>few people who want to buy</a:t>
            </a:r>
            <a:r>
              <a:rPr lang="en-ZA" sz="3200" dirty="0">
                <a:solidFill>
                  <a:srgbClr val="290DB3"/>
                </a:solidFill>
              </a:rPr>
              <a:t> grain – the price of grain will fall.</a:t>
            </a:r>
          </a:p>
          <a:p>
            <a:pPr marL="0" indent="0">
              <a:lnSpc>
                <a:spcPct val="100000"/>
              </a:lnSpc>
              <a:spcBef>
                <a:spcPts val="1200"/>
              </a:spcBef>
              <a:buNone/>
            </a:pPr>
            <a:r>
              <a:rPr lang="en-ZA" sz="3200" b="1" dirty="0">
                <a:solidFill>
                  <a:srgbClr val="898F0C"/>
                </a:solidFill>
              </a:rPr>
              <a:t>This means that, if the supply of a product goes up, the price falls.</a:t>
            </a:r>
          </a:p>
        </p:txBody>
      </p:sp>
      <p:cxnSp>
        <p:nvCxnSpPr>
          <p:cNvPr id="8" name="Straight Connector 7"/>
          <p:cNvCxnSpPr/>
          <p:nvPr/>
        </p:nvCxnSpPr>
        <p:spPr>
          <a:xfrm flipV="1">
            <a:off x="251402" y="102276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4872" y="1681978"/>
            <a:ext cx="3502795" cy="4505578"/>
          </a:xfrm>
          <a:prstGeom prst="rect">
            <a:avLst/>
          </a:prstGeom>
        </p:spPr>
      </p:pic>
    </p:spTree>
    <p:extLst>
      <p:ext uri="{BB962C8B-B14F-4D97-AF65-F5344CB8AC3E}">
        <p14:creationId xmlns:p14="http://schemas.microsoft.com/office/powerpoint/2010/main" val="1547927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3657" y="-4670"/>
            <a:ext cx="7815943" cy="1124712"/>
          </a:xfrm>
        </p:spPr>
        <p:txBody>
          <a:bodyPr anchor="ctr"/>
          <a:lstStyle/>
          <a:p>
            <a:r>
              <a:rPr lang="en-ZA" sz="3600" dirty="0"/>
              <a:t>Supply of a product going down</a:t>
            </a:r>
          </a:p>
        </p:txBody>
      </p:sp>
      <p:sp>
        <p:nvSpPr>
          <p:cNvPr id="6" name="Content Placeholder 5"/>
          <p:cNvSpPr>
            <a:spLocks noGrp="1"/>
          </p:cNvSpPr>
          <p:nvPr>
            <p:ph sz="half" idx="1"/>
          </p:nvPr>
        </p:nvSpPr>
        <p:spPr>
          <a:xfrm>
            <a:off x="336551" y="1171306"/>
            <a:ext cx="6289880" cy="5596443"/>
          </a:xfrm>
        </p:spPr>
        <p:txBody>
          <a:bodyPr/>
          <a:lstStyle/>
          <a:p>
            <a:pPr marL="0" indent="0">
              <a:lnSpc>
                <a:spcPct val="100000"/>
              </a:lnSpc>
              <a:spcBef>
                <a:spcPts val="0"/>
              </a:spcBef>
              <a:buNone/>
            </a:pPr>
            <a:r>
              <a:rPr lang="en-ZA" sz="3200" dirty="0">
                <a:solidFill>
                  <a:srgbClr val="290DB3"/>
                </a:solidFill>
              </a:rPr>
              <a:t>If the grain harvest is bad and only a few farmers have any grain to sell, then customers are desperate to buy grain and they are willing to pay more and. Therefore, the price will </a:t>
            </a:r>
            <a:r>
              <a:rPr lang="en-ZA" sz="3200" b="1" dirty="0">
                <a:solidFill>
                  <a:srgbClr val="290DB3"/>
                </a:solidFill>
              </a:rPr>
              <a:t>rise</a:t>
            </a:r>
            <a:r>
              <a:rPr lang="en-ZA" sz="3200" dirty="0">
                <a:solidFill>
                  <a:srgbClr val="290DB3"/>
                </a:solidFill>
              </a:rPr>
              <a:t>.</a:t>
            </a:r>
          </a:p>
          <a:p>
            <a:pPr marL="0" indent="0">
              <a:lnSpc>
                <a:spcPct val="100000"/>
              </a:lnSpc>
              <a:spcBef>
                <a:spcPts val="600"/>
              </a:spcBef>
              <a:spcAft>
                <a:spcPts val="600"/>
              </a:spcAft>
              <a:buNone/>
            </a:pPr>
            <a:r>
              <a:rPr lang="en-ZA" sz="3200" b="1" dirty="0">
                <a:solidFill>
                  <a:srgbClr val="898F0C"/>
                </a:solidFill>
              </a:rPr>
              <a:t>This means that:</a:t>
            </a:r>
          </a:p>
          <a:p>
            <a:pPr>
              <a:lnSpc>
                <a:spcPct val="100000"/>
              </a:lnSpc>
              <a:spcBef>
                <a:spcPts val="0"/>
              </a:spcBef>
            </a:pPr>
            <a:r>
              <a:rPr lang="en-ZA" sz="3200" dirty="0">
                <a:solidFill>
                  <a:srgbClr val="290DB3"/>
                </a:solidFill>
              </a:rPr>
              <a:t>When the crop is in </a:t>
            </a:r>
            <a:r>
              <a:rPr lang="en-ZA" sz="3200" b="1" dirty="0">
                <a:solidFill>
                  <a:srgbClr val="290DB3"/>
                </a:solidFill>
              </a:rPr>
              <a:t>over-supply</a:t>
            </a:r>
            <a:r>
              <a:rPr lang="en-ZA" sz="3200" dirty="0">
                <a:solidFill>
                  <a:srgbClr val="290DB3"/>
                </a:solidFill>
              </a:rPr>
              <a:t> (e.g. after the harvest), the </a:t>
            </a:r>
            <a:r>
              <a:rPr lang="en-ZA" sz="3200" b="1" dirty="0">
                <a:solidFill>
                  <a:srgbClr val="290DB3"/>
                </a:solidFill>
              </a:rPr>
              <a:t>price is low.</a:t>
            </a:r>
          </a:p>
          <a:p>
            <a:pPr>
              <a:lnSpc>
                <a:spcPct val="100000"/>
              </a:lnSpc>
              <a:spcBef>
                <a:spcPts val="0"/>
              </a:spcBef>
            </a:pPr>
            <a:r>
              <a:rPr lang="en-ZA" sz="3200" dirty="0">
                <a:solidFill>
                  <a:srgbClr val="290DB3"/>
                </a:solidFill>
              </a:rPr>
              <a:t>When there are </a:t>
            </a:r>
            <a:r>
              <a:rPr lang="en-ZA" sz="3200" b="1" dirty="0">
                <a:solidFill>
                  <a:srgbClr val="290DB3"/>
                </a:solidFill>
              </a:rPr>
              <a:t>shortages,</a:t>
            </a:r>
            <a:r>
              <a:rPr lang="en-ZA" sz="3200" dirty="0">
                <a:solidFill>
                  <a:srgbClr val="290DB3"/>
                </a:solidFill>
              </a:rPr>
              <a:t> the </a:t>
            </a:r>
            <a:r>
              <a:rPr lang="en-ZA" sz="3200" b="1" dirty="0">
                <a:solidFill>
                  <a:srgbClr val="290DB3"/>
                </a:solidFill>
              </a:rPr>
              <a:t>price goes up</a:t>
            </a:r>
            <a:r>
              <a:rPr lang="en-ZA" sz="3200" dirty="0">
                <a:solidFill>
                  <a:srgbClr val="290DB3"/>
                </a:solidFill>
              </a:rPr>
              <a:t>.</a:t>
            </a: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702" y="1501933"/>
            <a:ext cx="3275795" cy="4935187"/>
          </a:xfrm>
          <a:prstGeom prst="rect">
            <a:avLst/>
          </a:prstGeom>
        </p:spPr>
      </p:pic>
    </p:spTree>
    <p:extLst>
      <p:ext uri="{BB962C8B-B14F-4D97-AF65-F5344CB8AC3E}">
        <p14:creationId xmlns:p14="http://schemas.microsoft.com/office/powerpoint/2010/main" val="2804743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364910" y="682081"/>
            <a:ext cx="9495442" cy="5705529"/>
          </a:xfrm>
          <a:prstGeom prst="rect">
            <a:avLst/>
          </a:prstGeom>
        </p:spPr>
      </p:pic>
      <p:sp>
        <p:nvSpPr>
          <p:cNvPr id="2" name="Title 1"/>
          <p:cNvSpPr>
            <a:spLocks noGrp="1"/>
          </p:cNvSpPr>
          <p:nvPr>
            <p:ph type="title"/>
          </p:nvPr>
        </p:nvSpPr>
        <p:spPr>
          <a:xfrm>
            <a:off x="659334" y="-4670"/>
            <a:ext cx="7570266" cy="1124712"/>
          </a:xfrm>
        </p:spPr>
        <p:txBody>
          <a:bodyPr anchor="ctr"/>
          <a:lstStyle/>
          <a:p>
            <a:r>
              <a:rPr lang="en-ZA" sz="3600" dirty="0"/>
              <a:t>Supply and prices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25</a:t>
            </a:fld>
            <a:endParaRPr lang="en-US" dirty="0"/>
          </a:p>
        </p:txBody>
      </p:sp>
      <p:cxnSp>
        <p:nvCxnSpPr>
          <p:cNvPr id="6" name="Straight Connector 5"/>
          <p:cNvCxnSpPr/>
          <p:nvPr/>
        </p:nvCxnSpPr>
        <p:spPr>
          <a:xfrm flipV="1">
            <a:off x="168275" y="109755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2007705" y="1967953"/>
            <a:ext cx="308113" cy="526773"/>
          </a:xfrm>
          <a:prstGeom prst="line">
            <a:avLst/>
          </a:prstGeom>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2315818" y="1622243"/>
            <a:ext cx="987249" cy="408861"/>
          </a:xfrm>
          <a:prstGeom prst="rect">
            <a:avLst/>
          </a:prstGeom>
        </p:spPr>
        <p:txBody>
          <a:bodyPr vert="horz" lIns="0" tIns="0" rIns="101882" bIns="0" rtlCol="0" anchor="ctr" anchorCtr="0">
            <a:noAutofit/>
          </a:bodyPr>
          <a:lstStyle>
            <a:lvl1pPr algn="l" defTabSz="509412" rtl="0" eaLnBrk="1" latinLnBrk="0" hangingPunct="1">
              <a:spcBef>
                <a:spcPct val="0"/>
              </a:spcBef>
              <a:buNone/>
              <a:defRPr sz="3000" b="1" i="0" kern="1200" spc="-111">
                <a:solidFill>
                  <a:schemeClr val="tx2"/>
                </a:solidFill>
                <a:latin typeface="Calibri" panose="020F0502020204030204" pitchFamily="34" charset="0"/>
                <a:ea typeface="+mj-ea"/>
                <a:cs typeface="Calibri" panose="020F0502020204030204" pitchFamily="34" charset="0"/>
              </a:defRPr>
            </a:lvl1pPr>
          </a:lstStyle>
          <a:p>
            <a:r>
              <a:rPr lang="en-ZA" sz="2400" dirty="0"/>
              <a:t>Prices</a:t>
            </a:r>
          </a:p>
        </p:txBody>
      </p:sp>
      <p:cxnSp>
        <p:nvCxnSpPr>
          <p:cNvPr id="9" name="Straight Connector 8"/>
          <p:cNvCxnSpPr/>
          <p:nvPr/>
        </p:nvCxnSpPr>
        <p:spPr>
          <a:xfrm flipV="1">
            <a:off x="5519532" y="2226165"/>
            <a:ext cx="308113" cy="526773"/>
          </a:xfrm>
          <a:prstGeom prst="line">
            <a:avLst/>
          </a:prstGeom>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5827645" y="1880455"/>
            <a:ext cx="987249" cy="408861"/>
          </a:xfrm>
          <a:prstGeom prst="rect">
            <a:avLst/>
          </a:prstGeom>
        </p:spPr>
        <p:txBody>
          <a:bodyPr vert="horz" lIns="0" tIns="0" rIns="101882" bIns="0" rtlCol="0" anchor="ctr" anchorCtr="0">
            <a:noAutofit/>
          </a:bodyPr>
          <a:lstStyle>
            <a:lvl1pPr algn="l" defTabSz="509412" rtl="0" eaLnBrk="1" latinLnBrk="0" hangingPunct="1">
              <a:spcBef>
                <a:spcPct val="0"/>
              </a:spcBef>
              <a:buNone/>
              <a:defRPr sz="3000" b="1" i="0" kern="1200" spc="-111">
                <a:solidFill>
                  <a:schemeClr val="tx2"/>
                </a:solidFill>
                <a:latin typeface="Calibri" panose="020F0502020204030204" pitchFamily="34" charset="0"/>
                <a:ea typeface="+mj-ea"/>
                <a:cs typeface="Calibri" panose="020F0502020204030204" pitchFamily="34" charset="0"/>
              </a:defRPr>
            </a:lvl1pPr>
          </a:lstStyle>
          <a:p>
            <a:r>
              <a:rPr lang="en-ZA" sz="2400" dirty="0"/>
              <a:t>Supply</a:t>
            </a:r>
          </a:p>
        </p:txBody>
      </p:sp>
      <p:sp>
        <p:nvSpPr>
          <p:cNvPr id="11" name="Title 1"/>
          <p:cNvSpPr txBox="1">
            <a:spLocks/>
          </p:cNvSpPr>
          <p:nvPr/>
        </p:nvSpPr>
        <p:spPr>
          <a:xfrm>
            <a:off x="2650417" y="6515919"/>
            <a:ext cx="1335175" cy="408861"/>
          </a:xfrm>
          <a:prstGeom prst="rect">
            <a:avLst/>
          </a:prstGeom>
        </p:spPr>
        <p:txBody>
          <a:bodyPr vert="horz" lIns="0" tIns="0" rIns="101882" bIns="0" rtlCol="0" anchor="ctr" anchorCtr="0">
            <a:noAutofit/>
          </a:bodyPr>
          <a:lstStyle>
            <a:lvl1pPr algn="l" defTabSz="509412" rtl="0" eaLnBrk="1" latinLnBrk="0" hangingPunct="1">
              <a:spcBef>
                <a:spcPct val="0"/>
              </a:spcBef>
              <a:buNone/>
              <a:defRPr sz="3000" b="1" i="0" kern="1200" spc="-111">
                <a:solidFill>
                  <a:schemeClr val="tx2"/>
                </a:solidFill>
                <a:latin typeface="Calibri" panose="020F0502020204030204" pitchFamily="34" charset="0"/>
                <a:ea typeface="+mj-ea"/>
                <a:cs typeface="Calibri" panose="020F0502020204030204" pitchFamily="34" charset="0"/>
              </a:defRPr>
            </a:lvl1pPr>
          </a:lstStyle>
          <a:p>
            <a:r>
              <a:rPr lang="en-ZA" sz="2000" dirty="0"/>
              <a:t>Early Harvest</a:t>
            </a:r>
          </a:p>
        </p:txBody>
      </p:sp>
      <p:cxnSp>
        <p:nvCxnSpPr>
          <p:cNvPr id="13" name="Straight Arrow Connector 12"/>
          <p:cNvCxnSpPr/>
          <p:nvPr/>
        </p:nvCxnSpPr>
        <p:spPr>
          <a:xfrm flipH="1" flipV="1">
            <a:off x="3258370" y="6211955"/>
            <a:ext cx="1" cy="333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4098236" y="6515919"/>
            <a:ext cx="1381540" cy="408861"/>
          </a:xfrm>
          <a:prstGeom prst="rect">
            <a:avLst/>
          </a:prstGeom>
        </p:spPr>
        <p:txBody>
          <a:bodyPr vert="horz" lIns="0" tIns="0" rIns="101882" bIns="0" rtlCol="0" anchor="ctr" anchorCtr="0">
            <a:noAutofit/>
          </a:bodyPr>
          <a:lstStyle>
            <a:lvl1pPr algn="l" defTabSz="509412" rtl="0" eaLnBrk="1" latinLnBrk="0" hangingPunct="1">
              <a:spcBef>
                <a:spcPct val="0"/>
              </a:spcBef>
              <a:buNone/>
              <a:defRPr sz="3000" b="1" i="0" kern="1200" spc="-111">
                <a:solidFill>
                  <a:schemeClr val="tx2"/>
                </a:solidFill>
                <a:latin typeface="Calibri" panose="020F0502020204030204" pitchFamily="34" charset="0"/>
                <a:ea typeface="+mj-ea"/>
                <a:cs typeface="Calibri" panose="020F0502020204030204" pitchFamily="34" charset="0"/>
              </a:defRPr>
            </a:lvl1pPr>
          </a:lstStyle>
          <a:p>
            <a:r>
              <a:rPr lang="en-ZA" sz="2000" dirty="0"/>
              <a:t>Main Harvest</a:t>
            </a:r>
          </a:p>
        </p:txBody>
      </p:sp>
      <p:cxnSp>
        <p:nvCxnSpPr>
          <p:cNvPr id="15" name="Straight Arrow Connector 14"/>
          <p:cNvCxnSpPr/>
          <p:nvPr/>
        </p:nvCxnSpPr>
        <p:spPr>
          <a:xfrm flipH="1" flipV="1">
            <a:off x="4745945" y="6211955"/>
            <a:ext cx="1" cy="333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8934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6550" y="-4670"/>
            <a:ext cx="7893049" cy="1124712"/>
          </a:xfrm>
        </p:spPr>
        <p:txBody>
          <a:bodyPr anchor="ctr"/>
          <a:lstStyle/>
          <a:p>
            <a:r>
              <a:rPr lang="en-ZA" sz="3600" dirty="0"/>
              <a:t>High demand: Example</a:t>
            </a:r>
          </a:p>
        </p:txBody>
      </p:sp>
      <p:sp>
        <p:nvSpPr>
          <p:cNvPr id="6" name="Content Placeholder 5"/>
          <p:cNvSpPr>
            <a:spLocks noGrp="1"/>
          </p:cNvSpPr>
          <p:nvPr>
            <p:ph sz="half" idx="1"/>
          </p:nvPr>
        </p:nvSpPr>
        <p:spPr>
          <a:xfrm>
            <a:off x="336550" y="1120043"/>
            <a:ext cx="5316106" cy="5629448"/>
          </a:xfrm>
        </p:spPr>
        <p:txBody>
          <a:bodyPr/>
          <a:lstStyle/>
          <a:p>
            <a:pPr marL="0" indent="0" algn="just">
              <a:lnSpc>
                <a:spcPct val="100000"/>
              </a:lnSpc>
              <a:spcBef>
                <a:spcPts val="0"/>
              </a:spcBef>
              <a:buNone/>
            </a:pPr>
            <a:r>
              <a:rPr lang="en-ZA" sz="3200" dirty="0">
                <a:solidFill>
                  <a:srgbClr val="290DB3"/>
                </a:solidFill>
              </a:rPr>
              <a:t>A lot of people come into a  particular area to work on a construction project. Suddenly, there are many more customers who want to buy food in the local market. Sellers find that they can ask a higher price for their produce.</a:t>
            </a:r>
          </a:p>
          <a:p>
            <a:pPr marL="0" indent="0" algn="just">
              <a:lnSpc>
                <a:spcPct val="100000"/>
              </a:lnSpc>
              <a:spcBef>
                <a:spcPts val="600"/>
              </a:spcBef>
              <a:buNone/>
            </a:pPr>
            <a:r>
              <a:rPr lang="en-ZA" sz="3200" b="1" dirty="0">
                <a:solidFill>
                  <a:srgbClr val="290DB3"/>
                </a:solidFill>
              </a:rPr>
              <a:t>This means that:</a:t>
            </a:r>
          </a:p>
          <a:p>
            <a:pPr marL="0" indent="0">
              <a:lnSpc>
                <a:spcPct val="100000"/>
              </a:lnSpc>
              <a:spcBef>
                <a:spcPts val="0"/>
              </a:spcBef>
              <a:buNone/>
            </a:pPr>
            <a:r>
              <a:rPr lang="en-ZA" sz="3200" b="1" dirty="0">
                <a:solidFill>
                  <a:srgbClr val="898F0C"/>
                </a:solidFill>
              </a:rPr>
              <a:t>The price of a product tends to go up because of high demand.</a:t>
            </a: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4826" y="1502582"/>
            <a:ext cx="3519669" cy="4145764"/>
          </a:xfrm>
          <a:prstGeom prst="rect">
            <a:avLst/>
          </a:prstGeom>
        </p:spPr>
      </p:pic>
    </p:spTree>
    <p:extLst>
      <p:ext uri="{BB962C8B-B14F-4D97-AF65-F5344CB8AC3E}">
        <p14:creationId xmlns:p14="http://schemas.microsoft.com/office/powerpoint/2010/main" val="2482431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4390" y="-4670"/>
            <a:ext cx="7695210" cy="1124712"/>
          </a:xfrm>
        </p:spPr>
        <p:txBody>
          <a:bodyPr anchor="ctr"/>
          <a:lstStyle/>
          <a:p>
            <a:r>
              <a:rPr lang="en-ZA" sz="3600" dirty="0"/>
              <a:t>Low demand: Example</a:t>
            </a:r>
          </a:p>
        </p:txBody>
      </p:sp>
      <p:sp>
        <p:nvSpPr>
          <p:cNvPr id="6" name="Content Placeholder 5"/>
          <p:cNvSpPr>
            <a:spLocks noGrp="1"/>
          </p:cNvSpPr>
          <p:nvPr>
            <p:ph sz="half" idx="1"/>
          </p:nvPr>
        </p:nvSpPr>
        <p:spPr>
          <a:xfrm>
            <a:off x="534390" y="1377539"/>
            <a:ext cx="5165766" cy="5628904"/>
          </a:xfrm>
        </p:spPr>
        <p:txBody>
          <a:bodyPr/>
          <a:lstStyle/>
          <a:p>
            <a:pPr marL="0" indent="0" algn="just">
              <a:lnSpc>
                <a:spcPct val="100000"/>
              </a:lnSpc>
              <a:spcBef>
                <a:spcPts val="0"/>
              </a:spcBef>
              <a:spcAft>
                <a:spcPts val="600"/>
              </a:spcAft>
              <a:buNone/>
            </a:pPr>
            <a:r>
              <a:rPr lang="en-ZA" sz="3200" dirty="0">
                <a:solidFill>
                  <a:srgbClr val="290DB3"/>
                </a:solidFill>
              </a:rPr>
              <a:t>The construction project is finished and the workers move away. Food sellers find that fewer customers want to buy their produce. They have to </a:t>
            </a:r>
            <a:r>
              <a:rPr lang="en-ZA" sz="3200" b="1" dirty="0">
                <a:solidFill>
                  <a:srgbClr val="290DB3"/>
                </a:solidFill>
              </a:rPr>
              <a:t>lower </a:t>
            </a:r>
            <a:r>
              <a:rPr lang="en-ZA" sz="3200" dirty="0">
                <a:solidFill>
                  <a:srgbClr val="290DB3"/>
                </a:solidFill>
              </a:rPr>
              <a:t>their prices in order to sell it.</a:t>
            </a:r>
          </a:p>
          <a:p>
            <a:pPr marL="0" indent="0" algn="just">
              <a:lnSpc>
                <a:spcPct val="100000"/>
              </a:lnSpc>
              <a:spcBef>
                <a:spcPts val="0"/>
              </a:spcBef>
              <a:spcAft>
                <a:spcPts val="600"/>
              </a:spcAft>
              <a:buNone/>
            </a:pPr>
            <a:r>
              <a:rPr lang="en-ZA" sz="3200" b="1" dirty="0">
                <a:solidFill>
                  <a:srgbClr val="290DB3"/>
                </a:solidFill>
              </a:rPr>
              <a:t>This means that:</a:t>
            </a:r>
          </a:p>
          <a:p>
            <a:pPr marL="0" indent="0">
              <a:lnSpc>
                <a:spcPct val="100000"/>
              </a:lnSpc>
              <a:spcBef>
                <a:spcPts val="0"/>
              </a:spcBef>
              <a:spcAft>
                <a:spcPts val="600"/>
              </a:spcAft>
              <a:buNone/>
            </a:pPr>
            <a:r>
              <a:rPr lang="en-ZA" sz="3200" b="1" dirty="0">
                <a:solidFill>
                  <a:srgbClr val="898F0C"/>
                </a:solidFill>
              </a:rPr>
              <a:t>The price of a product tends to fall because of low demand.</a:t>
            </a:r>
          </a:p>
        </p:txBody>
      </p:sp>
      <p:cxnSp>
        <p:nvCxnSpPr>
          <p:cNvPr id="9" name="Straight Connector 8"/>
          <p:cNvCxnSpPr/>
          <p:nvPr/>
        </p:nvCxnSpPr>
        <p:spPr>
          <a:xfrm flipV="1">
            <a:off x="168275" y="102815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185" y="1377539"/>
            <a:ext cx="3285312" cy="5225142"/>
          </a:xfrm>
          <a:prstGeom prst="rect">
            <a:avLst/>
          </a:prstGeom>
        </p:spPr>
      </p:pic>
    </p:spTree>
    <p:extLst>
      <p:ext uri="{BB962C8B-B14F-4D97-AF65-F5344CB8AC3E}">
        <p14:creationId xmlns:p14="http://schemas.microsoft.com/office/powerpoint/2010/main" val="2171329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Demand and prices</a:t>
            </a:r>
          </a:p>
        </p:txBody>
      </p:sp>
      <p:pic>
        <p:nvPicPr>
          <p:cNvPr id="5" name="Content Placeholder 4"/>
          <p:cNvPicPr>
            <a:picLocks noGrp="1" noChangeAspect="1"/>
          </p:cNvPicPr>
          <p:nvPr>
            <p:ph idx="1"/>
          </p:nvPr>
        </p:nvPicPr>
        <p:blipFill>
          <a:blip r:embed="rId2"/>
          <a:stretch>
            <a:fillRect/>
          </a:stretch>
        </p:blipFill>
        <p:spPr>
          <a:xfrm>
            <a:off x="659334" y="918481"/>
            <a:ext cx="8639654" cy="5191311"/>
          </a:xfrm>
          <a:prstGeom prst="rect">
            <a:avLst/>
          </a:prstGeom>
        </p:spPr>
      </p:pic>
      <p:sp>
        <p:nvSpPr>
          <p:cNvPr id="4" name="Slide Number Placeholder 3"/>
          <p:cNvSpPr>
            <a:spLocks noGrp="1"/>
          </p:cNvSpPr>
          <p:nvPr>
            <p:ph type="sldNum" sz="quarter" idx="4"/>
          </p:nvPr>
        </p:nvSpPr>
        <p:spPr/>
        <p:txBody>
          <a:bodyPr/>
          <a:lstStyle/>
          <a:p>
            <a:fld id="{3AF21FA0-C69A-D549-B93E-AD7DB9D7EB7A}" type="slidenum">
              <a:rPr lang="en-US" smtClean="0"/>
              <a:pPr/>
              <a:t>28</a:t>
            </a:fld>
            <a:endParaRPr lang="en-US" dirty="0"/>
          </a:p>
        </p:txBody>
      </p:sp>
      <p:sp>
        <p:nvSpPr>
          <p:cNvPr id="6" name="TextBox 5"/>
          <p:cNvSpPr txBox="1"/>
          <p:nvPr/>
        </p:nvSpPr>
        <p:spPr>
          <a:xfrm>
            <a:off x="3528387" y="6544634"/>
            <a:ext cx="1349828" cy="400110"/>
          </a:xfrm>
          <a:prstGeom prst="rect">
            <a:avLst/>
          </a:prstGeom>
          <a:noFill/>
        </p:spPr>
        <p:txBody>
          <a:bodyPr wrap="square" rtlCol="0">
            <a:spAutoFit/>
          </a:bodyPr>
          <a:lstStyle/>
          <a:p>
            <a:r>
              <a:rPr lang="en-ZA" dirty="0"/>
              <a:t>Festival</a:t>
            </a:r>
          </a:p>
        </p:txBody>
      </p:sp>
      <p:sp>
        <p:nvSpPr>
          <p:cNvPr id="9" name="Up Arrow 8"/>
          <p:cNvSpPr/>
          <p:nvPr/>
        </p:nvSpPr>
        <p:spPr>
          <a:xfrm>
            <a:off x="3808585" y="6055430"/>
            <a:ext cx="394716" cy="489204"/>
          </a:xfrm>
          <a:prstGeom prst="upArrow">
            <a:avLst/>
          </a:prstGeom>
          <a:solidFill>
            <a:schemeClr val="accent6"/>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cxnSp>
        <p:nvCxnSpPr>
          <p:cNvPr id="7" name="Straight Connector 6"/>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0365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07" y="-4670"/>
            <a:ext cx="9735985" cy="1124712"/>
          </a:xfrm>
        </p:spPr>
        <p:txBody>
          <a:bodyPr anchor="ctr"/>
          <a:lstStyle/>
          <a:p>
            <a:r>
              <a:rPr lang="en-ZA" sz="3600" dirty="0"/>
              <a:t>The importance of understanding supply and demand</a:t>
            </a:r>
          </a:p>
        </p:txBody>
      </p:sp>
      <p:sp>
        <p:nvSpPr>
          <p:cNvPr id="3" name="Content Placeholder 2"/>
          <p:cNvSpPr>
            <a:spLocks noGrp="1"/>
          </p:cNvSpPr>
          <p:nvPr>
            <p:ph idx="1"/>
          </p:nvPr>
        </p:nvSpPr>
        <p:spPr>
          <a:xfrm>
            <a:off x="161207" y="1120042"/>
            <a:ext cx="9735985" cy="5825043"/>
          </a:xfrm>
        </p:spPr>
        <p:txBody>
          <a:bodyPr/>
          <a:lstStyle/>
          <a:p>
            <a:pPr marL="0" indent="0">
              <a:lnSpc>
                <a:spcPct val="100000"/>
              </a:lnSpc>
              <a:spcBef>
                <a:spcPts val="0"/>
              </a:spcBef>
              <a:spcAft>
                <a:spcPts val="600"/>
              </a:spcAft>
              <a:buNone/>
            </a:pPr>
            <a:r>
              <a:rPr lang="en-ZA" sz="3200" b="1" dirty="0">
                <a:solidFill>
                  <a:srgbClr val="898F0C"/>
                </a:solidFill>
              </a:rPr>
              <a:t>If farmers understand supply and demand, they can:</a:t>
            </a:r>
          </a:p>
          <a:p>
            <a:pPr>
              <a:lnSpc>
                <a:spcPct val="100000"/>
              </a:lnSpc>
              <a:spcBef>
                <a:spcPts val="0"/>
              </a:spcBef>
              <a:spcAft>
                <a:spcPts val="300"/>
              </a:spcAft>
            </a:pPr>
            <a:r>
              <a:rPr lang="en-ZA" sz="3200" dirty="0">
                <a:solidFill>
                  <a:srgbClr val="290DB3"/>
                </a:solidFill>
              </a:rPr>
              <a:t>Plan what crops to </a:t>
            </a:r>
            <a:r>
              <a:rPr lang="en-ZA" sz="3200" b="1" dirty="0">
                <a:solidFill>
                  <a:srgbClr val="290DB3"/>
                </a:solidFill>
              </a:rPr>
              <a:t>grow,</a:t>
            </a:r>
            <a:r>
              <a:rPr lang="en-ZA" sz="3200" dirty="0">
                <a:solidFill>
                  <a:srgbClr val="290DB3"/>
                </a:solidFill>
              </a:rPr>
              <a:t> when to </a:t>
            </a:r>
            <a:r>
              <a:rPr lang="en-ZA" sz="3200" i="1" dirty="0">
                <a:solidFill>
                  <a:srgbClr val="290DB3"/>
                </a:solidFill>
              </a:rPr>
              <a:t>plant</a:t>
            </a:r>
            <a:r>
              <a:rPr lang="en-ZA" sz="3200" dirty="0">
                <a:solidFill>
                  <a:srgbClr val="290DB3"/>
                </a:solidFill>
              </a:rPr>
              <a:t> and </a:t>
            </a:r>
            <a:r>
              <a:rPr lang="en-ZA" sz="3200" b="1" dirty="0">
                <a:solidFill>
                  <a:srgbClr val="290DB3"/>
                </a:solidFill>
              </a:rPr>
              <a:t>harvest</a:t>
            </a:r>
            <a:r>
              <a:rPr lang="en-ZA" sz="3200" dirty="0">
                <a:solidFill>
                  <a:srgbClr val="290DB3"/>
                </a:solidFill>
              </a:rPr>
              <a:t> and where to </a:t>
            </a:r>
            <a:r>
              <a:rPr lang="en-ZA" sz="3200" b="1" dirty="0">
                <a:solidFill>
                  <a:srgbClr val="290DB3"/>
                </a:solidFill>
              </a:rPr>
              <a:t>sell</a:t>
            </a:r>
            <a:r>
              <a:rPr lang="en-ZA" sz="3200" dirty="0">
                <a:solidFill>
                  <a:srgbClr val="290DB3"/>
                </a:solidFill>
              </a:rPr>
              <a:t> their produce</a:t>
            </a:r>
          </a:p>
          <a:p>
            <a:pPr>
              <a:lnSpc>
                <a:spcPct val="100000"/>
              </a:lnSpc>
              <a:spcBef>
                <a:spcPts val="0"/>
              </a:spcBef>
              <a:spcAft>
                <a:spcPts val="300"/>
              </a:spcAft>
            </a:pPr>
            <a:r>
              <a:rPr lang="en-ZA" sz="3200" dirty="0">
                <a:solidFill>
                  <a:srgbClr val="290DB3"/>
                </a:solidFill>
              </a:rPr>
              <a:t>Plan to harvest their crops at the beginning or the end of the season, when prices are higher</a:t>
            </a:r>
          </a:p>
          <a:p>
            <a:pPr>
              <a:lnSpc>
                <a:spcPct val="100000"/>
              </a:lnSpc>
              <a:spcBef>
                <a:spcPts val="0"/>
              </a:spcBef>
              <a:spcAft>
                <a:spcPts val="300"/>
              </a:spcAft>
            </a:pPr>
            <a:r>
              <a:rPr lang="en-ZA" sz="3200" dirty="0">
                <a:solidFill>
                  <a:srgbClr val="290DB3"/>
                </a:solidFill>
              </a:rPr>
              <a:t>Grow a </a:t>
            </a:r>
            <a:r>
              <a:rPr lang="en-ZA" sz="3200" b="1" dirty="0">
                <a:solidFill>
                  <a:srgbClr val="290DB3"/>
                </a:solidFill>
              </a:rPr>
              <a:t>crop variety </a:t>
            </a:r>
            <a:r>
              <a:rPr lang="en-ZA" sz="3200" dirty="0">
                <a:solidFill>
                  <a:srgbClr val="290DB3"/>
                </a:solidFill>
              </a:rPr>
              <a:t>that fetches a </a:t>
            </a:r>
            <a:r>
              <a:rPr lang="en-ZA" sz="3200" b="1" dirty="0">
                <a:solidFill>
                  <a:srgbClr val="290DB3"/>
                </a:solidFill>
              </a:rPr>
              <a:t>higher price</a:t>
            </a:r>
          </a:p>
          <a:p>
            <a:pPr>
              <a:lnSpc>
                <a:spcPct val="100000"/>
              </a:lnSpc>
              <a:spcBef>
                <a:spcPts val="0"/>
              </a:spcBef>
              <a:spcAft>
                <a:spcPts val="300"/>
              </a:spcAft>
            </a:pPr>
            <a:r>
              <a:rPr lang="en-ZA" sz="3200" dirty="0">
                <a:solidFill>
                  <a:srgbClr val="290DB3"/>
                </a:solidFill>
              </a:rPr>
              <a:t>Decide to grow a more </a:t>
            </a:r>
            <a:r>
              <a:rPr lang="en-ZA" sz="3200" b="1" dirty="0">
                <a:solidFill>
                  <a:srgbClr val="290DB3"/>
                </a:solidFill>
              </a:rPr>
              <a:t>nutritious crop </a:t>
            </a:r>
            <a:r>
              <a:rPr lang="en-ZA" sz="3200" dirty="0">
                <a:solidFill>
                  <a:srgbClr val="290DB3"/>
                </a:solidFill>
              </a:rPr>
              <a:t>(e.g. vegetables) in addition to their staple crops such as maize</a:t>
            </a:r>
          </a:p>
          <a:p>
            <a:pPr>
              <a:lnSpc>
                <a:spcPct val="100000"/>
              </a:lnSpc>
              <a:spcBef>
                <a:spcPts val="0"/>
              </a:spcBef>
              <a:spcAft>
                <a:spcPts val="300"/>
              </a:spcAft>
            </a:pPr>
            <a:r>
              <a:rPr lang="en-ZA" sz="3200" dirty="0">
                <a:solidFill>
                  <a:srgbClr val="290DB3"/>
                </a:solidFill>
              </a:rPr>
              <a:t>Decide </a:t>
            </a:r>
            <a:r>
              <a:rPr lang="en-ZA" sz="3200" b="1" dirty="0">
                <a:solidFill>
                  <a:srgbClr val="290DB3"/>
                </a:solidFill>
              </a:rPr>
              <a:t>when best to sell </a:t>
            </a:r>
            <a:r>
              <a:rPr lang="en-ZA" sz="3200" dirty="0">
                <a:solidFill>
                  <a:srgbClr val="290DB3"/>
                </a:solidFill>
              </a:rPr>
              <a:t>their crop</a:t>
            </a:r>
          </a:p>
          <a:p>
            <a:pPr>
              <a:lnSpc>
                <a:spcPct val="100000"/>
              </a:lnSpc>
              <a:spcBef>
                <a:spcPts val="0"/>
              </a:spcBef>
              <a:spcAft>
                <a:spcPts val="300"/>
              </a:spcAft>
            </a:pPr>
            <a:r>
              <a:rPr lang="en-ZA" sz="3200" dirty="0">
                <a:solidFill>
                  <a:srgbClr val="290DB3"/>
                </a:solidFill>
              </a:rPr>
              <a:t>Try to increase the quality of the crop so that it fetches a higher price</a:t>
            </a:r>
          </a:p>
        </p:txBody>
      </p:sp>
      <p:sp>
        <p:nvSpPr>
          <p:cNvPr id="4" name="Slide Number Placeholder 3"/>
          <p:cNvSpPr>
            <a:spLocks noGrp="1"/>
          </p:cNvSpPr>
          <p:nvPr>
            <p:ph type="sldNum" sz="quarter" idx="4"/>
          </p:nvPr>
        </p:nvSpPr>
        <p:spPr/>
        <p:txBody>
          <a:bodyPr/>
          <a:lstStyle/>
          <a:p>
            <a:fld id="{3AF21FA0-C69A-D549-B93E-AD7DB9D7EB7A}" type="slidenum">
              <a:rPr lang="en-US" smtClean="0"/>
              <a:pPr/>
              <a:t>29</a:t>
            </a:fld>
            <a:endParaRPr lang="en-US" dirty="0"/>
          </a:p>
        </p:txBody>
      </p:sp>
      <p:cxnSp>
        <p:nvCxnSpPr>
          <p:cNvPr id="6" name="Straight Connector 5"/>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6799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42" y="-4670"/>
            <a:ext cx="7810958" cy="1124712"/>
          </a:xfrm>
        </p:spPr>
        <p:txBody>
          <a:bodyPr/>
          <a:lstStyle/>
          <a:p>
            <a:r>
              <a:rPr lang="en-US" sz="3200" dirty="0">
                <a:latin typeface="Calibri" panose="020F0502020204030204" pitchFamily="34" charset="0"/>
                <a:cs typeface="Calibri" panose="020F0502020204030204" pitchFamily="34" charset="0"/>
              </a:rPr>
              <a:t>Purpose of the SMART skills series</a:t>
            </a:r>
          </a:p>
        </p:txBody>
      </p:sp>
      <p:sp>
        <p:nvSpPr>
          <p:cNvPr id="3" name="Content Placeholder 2"/>
          <p:cNvSpPr>
            <a:spLocks noGrp="1"/>
          </p:cNvSpPr>
          <p:nvPr>
            <p:ph sz="half" idx="1"/>
          </p:nvPr>
        </p:nvSpPr>
        <p:spPr>
          <a:xfrm>
            <a:off x="336550" y="1579563"/>
            <a:ext cx="4676125" cy="5169927"/>
          </a:xfrm>
        </p:spPr>
        <p:txBody>
          <a:bodyPr/>
          <a:lstStyle/>
          <a:p>
            <a:pPr marL="0" indent="0">
              <a:lnSpc>
                <a:spcPct val="100000"/>
              </a:lnSpc>
              <a:spcBef>
                <a:spcPts val="0"/>
              </a:spcBef>
              <a:buNone/>
            </a:pPr>
            <a:endParaRPr lang="en-ZA" sz="2800" b="1" dirty="0">
              <a:solidFill>
                <a:srgbClr val="290DB3"/>
              </a:solidFill>
              <a:latin typeface="Calibri" panose="020F0502020204030204" pitchFamily="34" charset="0"/>
              <a:cs typeface="Calibri" panose="020F0502020204030204" pitchFamily="34" charset="0"/>
            </a:endParaRPr>
          </a:p>
          <a:p>
            <a:endParaRPr lang="en-US" dirty="0"/>
          </a:p>
        </p:txBody>
      </p:sp>
      <p:pic>
        <p:nvPicPr>
          <p:cNvPr id="6" name="Picture 6" descr="https://photos-3.dropbox.com/t/2/AADLEO05HQ1Hfd47LQ6O1ChOIUMosNls9kKG7M_hNuwyVQ/12/486598854/jpeg/32x32/3/1484092800/0/2/INTRO.%20DIBUJO%20075%20COLOR.jpg/EKCa48AEGPIRIAIoAg/o6DVkcj1yuCj9P3KTiBmrvptmT21SXtw3MT8C_RCvWc?size_mode=3&amp;dl=0&amp;size=800x60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28063" y="2564851"/>
            <a:ext cx="3886200" cy="39444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68417" y="1811165"/>
            <a:ext cx="9345846" cy="3816429"/>
          </a:xfrm>
          <a:prstGeom prst="rect">
            <a:avLst/>
          </a:prstGeom>
        </p:spPr>
        <p:txBody>
          <a:bodyPr wrap="square">
            <a:spAutoFit/>
          </a:bodyPr>
          <a:lstStyle/>
          <a:p>
            <a:pPr>
              <a:spcBef>
                <a:spcPts val="600"/>
              </a:spcBef>
              <a:spcAft>
                <a:spcPts val="600"/>
              </a:spcAft>
            </a:pPr>
            <a:r>
              <a:rPr lang="en-ZA" sz="3200" b="1" dirty="0">
                <a:solidFill>
                  <a:schemeClr val="accent2">
                    <a:lumMod val="75000"/>
                  </a:schemeClr>
                </a:solidFill>
                <a:latin typeface="Calibri" panose="020F0502020204030204" pitchFamily="34" charset="0"/>
                <a:cs typeface="Calibri" panose="020F0502020204030204" pitchFamily="34" charset="0"/>
              </a:rPr>
              <a:t>To introduce you to the following five skill areas:</a:t>
            </a:r>
            <a:endParaRPr lang="en-ZA" sz="3200" b="1" i="1" dirty="0">
              <a:solidFill>
                <a:schemeClr val="accent2">
                  <a:lumMod val="75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Group organization</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Natural resources management</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Finance</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Marketing</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Innovation</a:t>
            </a:r>
            <a:endParaRPr lang="en-ZA" sz="2200" dirty="0">
              <a:solidFill>
                <a:srgbClr val="290DB3"/>
              </a:solidFill>
              <a:latin typeface="Calibri" panose="020F0502020204030204" pitchFamily="34" charset="0"/>
              <a:cs typeface="Calibri" panose="020F0502020204030204" pitchFamily="34" charset="0"/>
            </a:endParaRPr>
          </a:p>
        </p:txBody>
      </p:sp>
      <p:cxnSp>
        <p:nvCxnSpPr>
          <p:cNvPr id="9" name="Straight Connector 8"/>
          <p:cNvCxnSpPr/>
          <p:nvPr/>
        </p:nvCxnSpPr>
        <p:spPr>
          <a:xfrm flipV="1">
            <a:off x="168275" y="133831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201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3:</a:t>
            </a:r>
            <a:br>
              <a:rPr lang="en-ZA" dirty="0">
                <a:solidFill>
                  <a:srgbClr val="898F0C"/>
                </a:solidFill>
              </a:rPr>
            </a:br>
            <a:r>
              <a:rPr lang="en-ZA" dirty="0">
                <a:solidFill>
                  <a:srgbClr val="898F0C"/>
                </a:solidFill>
              </a:rPr>
              <a:t>Costs, income, prices and profit</a:t>
            </a:r>
          </a:p>
        </p:txBody>
      </p:sp>
      <p:sp>
        <p:nvSpPr>
          <p:cNvPr id="4" name="Slide Number Placeholder 3"/>
          <p:cNvSpPr>
            <a:spLocks noGrp="1"/>
          </p:cNvSpPr>
          <p:nvPr>
            <p:ph type="sldNum" sz="quarter" idx="4"/>
          </p:nvPr>
        </p:nvSpPr>
        <p:spPr/>
        <p:txBody>
          <a:bodyPr/>
          <a:lstStyle/>
          <a:p>
            <a:fld id="{3AF21FA0-C69A-D549-B93E-AD7DB9D7EB7A}" type="slidenum">
              <a:rPr lang="en-US" smtClean="0"/>
              <a:pPr/>
              <a:t>30</a:t>
            </a:fld>
            <a:endParaRPr lang="en-US" dirty="0"/>
          </a:p>
        </p:txBody>
      </p:sp>
    </p:spTree>
    <p:extLst>
      <p:ext uri="{BB962C8B-B14F-4D97-AF65-F5344CB8AC3E}">
        <p14:creationId xmlns:p14="http://schemas.microsoft.com/office/powerpoint/2010/main" val="450996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399" y="1587677"/>
            <a:ext cx="8632371" cy="5178883"/>
          </a:xfrm>
        </p:spPr>
        <p:txBody>
          <a:bodyPr/>
          <a:lstStyle/>
          <a:p>
            <a:pPr marL="0" indent="0">
              <a:lnSpc>
                <a:spcPct val="100000"/>
              </a:lnSpc>
              <a:spcBef>
                <a:spcPts val="0"/>
              </a:spcBef>
              <a:spcAft>
                <a:spcPts val="600"/>
              </a:spcAft>
              <a:buNone/>
            </a:pPr>
            <a:r>
              <a:rPr lang="en-ZA" sz="3200" b="1" dirty="0">
                <a:solidFill>
                  <a:srgbClr val="898F0C"/>
                </a:solidFill>
              </a:rPr>
              <a:t>After this lesson you will be able to:</a:t>
            </a:r>
          </a:p>
          <a:p>
            <a:pPr>
              <a:lnSpc>
                <a:spcPct val="100000"/>
              </a:lnSpc>
              <a:spcBef>
                <a:spcPts val="0"/>
              </a:spcBef>
              <a:spcAft>
                <a:spcPts val="600"/>
              </a:spcAft>
            </a:pPr>
            <a:r>
              <a:rPr lang="en-ZA" sz="3200" dirty="0">
                <a:solidFill>
                  <a:srgbClr val="290DB3"/>
                </a:solidFill>
              </a:rPr>
              <a:t>Name the two major types of costs in agricultural production</a:t>
            </a:r>
          </a:p>
          <a:p>
            <a:pPr>
              <a:lnSpc>
                <a:spcPct val="100000"/>
              </a:lnSpc>
              <a:spcBef>
                <a:spcPts val="0"/>
              </a:spcBef>
              <a:spcAft>
                <a:spcPts val="600"/>
              </a:spcAft>
            </a:pPr>
            <a:r>
              <a:rPr lang="en-ZA" sz="3200" dirty="0">
                <a:solidFill>
                  <a:srgbClr val="290DB3"/>
                </a:solidFill>
              </a:rPr>
              <a:t>Name some of the factors that affect a farmer’s income</a:t>
            </a:r>
          </a:p>
          <a:p>
            <a:pPr>
              <a:lnSpc>
                <a:spcPct val="100000"/>
              </a:lnSpc>
              <a:spcBef>
                <a:spcPts val="0"/>
              </a:spcBef>
              <a:spcAft>
                <a:spcPts val="600"/>
              </a:spcAft>
            </a:pPr>
            <a:r>
              <a:rPr lang="en-ZA" sz="3200" dirty="0">
                <a:solidFill>
                  <a:srgbClr val="290DB3"/>
                </a:solidFill>
              </a:rPr>
              <a:t>Explain what profit is</a:t>
            </a:r>
          </a:p>
          <a:p>
            <a:pPr>
              <a:lnSpc>
                <a:spcPct val="100000"/>
              </a:lnSpc>
              <a:spcBef>
                <a:spcPts val="0"/>
              </a:spcBef>
              <a:spcAft>
                <a:spcPts val="600"/>
              </a:spcAft>
            </a:pPr>
            <a:r>
              <a:rPr lang="en-ZA" sz="3200" dirty="0">
                <a:solidFill>
                  <a:srgbClr val="290DB3"/>
                </a:solidFill>
              </a:rPr>
              <a:t>Calculate the costs, income and profit for a single crop or livestock type</a:t>
            </a:r>
          </a:p>
          <a:p>
            <a:pPr>
              <a:lnSpc>
                <a:spcPct val="100000"/>
              </a:lnSpc>
              <a:spcBef>
                <a:spcPts val="0"/>
              </a:spcBef>
              <a:spcAft>
                <a:spcPts val="600"/>
              </a:spcAft>
            </a:pPr>
            <a:r>
              <a:rPr lang="en-ZA" sz="3200" dirty="0">
                <a:solidFill>
                  <a:srgbClr val="290DB3"/>
                </a:solidFill>
              </a:rPr>
              <a:t>Name the two ways to increase profit.</a:t>
            </a:r>
          </a:p>
        </p:txBody>
      </p:sp>
      <p:sp>
        <p:nvSpPr>
          <p:cNvPr id="4" name="Slide Number Placeholder 3"/>
          <p:cNvSpPr>
            <a:spLocks noGrp="1"/>
          </p:cNvSpPr>
          <p:nvPr>
            <p:ph type="sldNum" sz="quarter" idx="4"/>
          </p:nvPr>
        </p:nvSpPr>
        <p:spPr/>
        <p:txBody>
          <a:bodyPr/>
          <a:lstStyle/>
          <a:p>
            <a:fld id="{3AF21FA0-C69A-D549-B93E-AD7DB9D7EB7A}" type="slidenum">
              <a:rPr lang="en-US" smtClean="0"/>
              <a:pPr/>
              <a:t>31</a:t>
            </a:fld>
            <a:endParaRPr lang="en-US" dirty="0"/>
          </a:p>
        </p:txBody>
      </p:sp>
      <p:cxnSp>
        <p:nvCxnSpPr>
          <p:cNvPr id="6" name="Straight Connector 5"/>
          <p:cNvCxnSpPr/>
          <p:nvPr/>
        </p:nvCxnSpPr>
        <p:spPr>
          <a:xfrm flipV="1">
            <a:off x="168275" y="12864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5968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Overview</a:t>
            </a:r>
          </a:p>
        </p:txBody>
      </p:sp>
      <p:sp>
        <p:nvSpPr>
          <p:cNvPr id="3" name="Content Placeholder 2"/>
          <p:cNvSpPr>
            <a:spLocks noGrp="1"/>
          </p:cNvSpPr>
          <p:nvPr>
            <p:ph idx="1"/>
          </p:nvPr>
        </p:nvSpPr>
        <p:spPr>
          <a:xfrm>
            <a:off x="914400" y="1587677"/>
            <a:ext cx="7815944" cy="4508323"/>
          </a:xfrm>
        </p:spPr>
        <p:txBody>
          <a:bodyPr/>
          <a:lstStyle/>
          <a:p>
            <a:pPr marL="0" indent="0">
              <a:lnSpc>
                <a:spcPct val="100000"/>
              </a:lnSpc>
              <a:spcBef>
                <a:spcPts val="0"/>
              </a:spcBef>
              <a:spcAft>
                <a:spcPts val="600"/>
              </a:spcAft>
              <a:buNone/>
            </a:pPr>
            <a:r>
              <a:rPr lang="en-ZA" sz="3200" b="1" dirty="0">
                <a:solidFill>
                  <a:srgbClr val="898F0C"/>
                </a:solidFill>
              </a:rPr>
              <a:t>Lesson 3 covers the following content:</a:t>
            </a:r>
          </a:p>
          <a:p>
            <a:pPr>
              <a:lnSpc>
                <a:spcPct val="100000"/>
              </a:lnSpc>
              <a:spcBef>
                <a:spcPts val="600"/>
              </a:spcBef>
              <a:spcAft>
                <a:spcPts val="600"/>
              </a:spcAft>
            </a:pPr>
            <a:r>
              <a:rPr lang="en-ZA" sz="3200" dirty="0">
                <a:solidFill>
                  <a:srgbClr val="290DB3"/>
                </a:solidFill>
              </a:rPr>
              <a:t>Type of costs: material costs, labor costs and hidden costs</a:t>
            </a:r>
          </a:p>
          <a:p>
            <a:pPr>
              <a:lnSpc>
                <a:spcPct val="100000"/>
              </a:lnSpc>
              <a:spcBef>
                <a:spcPts val="600"/>
              </a:spcBef>
              <a:spcAft>
                <a:spcPts val="600"/>
              </a:spcAft>
            </a:pPr>
            <a:r>
              <a:rPr lang="en-ZA" sz="3200" dirty="0">
                <a:solidFill>
                  <a:srgbClr val="290DB3"/>
                </a:solidFill>
              </a:rPr>
              <a:t>Income</a:t>
            </a:r>
          </a:p>
          <a:p>
            <a:pPr>
              <a:lnSpc>
                <a:spcPct val="100000"/>
              </a:lnSpc>
              <a:spcBef>
                <a:spcPts val="600"/>
              </a:spcBef>
              <a:spcAft>
                <a:spcPts val="600"/>
              </a:spcAft>
            </a:pPr>
            <a:r>
              <a:rPr lang="en-ZA" sz="3200" dirty="0">
                <a:solidFill>
                  <a:srgbClr val="290DB3"/>
                </a:solidFill>
              </a:rPr>
              <a:t>Prices</a:t>
            </a:r>
          </a:p>
          <a:p>
            <a:pPr>
              <a:lnSpc>
                <a:spcPct val="100000"/>
              </a:lnSpc>
              <a:spcBef>
                <a:spcPts val="600"/>
              </a:spcBef>
              <a:spcAft>
                <a:spcPts val="600"/>
              </a:spcAft>
            </a:pPr>
            <a:r>
              <a:rPr lang="en-ZA" sz="3200" dirty="0">
                <a:solidFill>
                  <a:srgbClr val="290DB3"/>
                </a:solidFill>
              </a:rPr>
              <a:t>Profit and increasing profits</a:t>
            </a:r>
          </a:p>
          <a:p>
            <a:pPr>
              <a:lnSpc>
                <a:spcPct val="100000"/>
              </a:lnSpc>
              <a:spcBef>
                <a:spcPts val="600"/>
              </a:spcBef>
              <a:spcAft>
                <a:spcPts val="600"/>
              </a:spcAft>
            </a:pPr>
            <a:r>
              <a:rPr lang="en-ZA" sz="3200" dirty="0">
                <a:solidFill>
                  <a:srgbClr val="290DB3"/>
                </a:solidFill>
              </a:rPr>
              <a:t>Counting the cost of family labor</a:t>
            </a:r>
          </a:p>
          <a:p>
            <a:pPr>
              <a:lnSpc>
                <a:spcPct val="100000"/>
              </a:lnSpc>
              <a:spcBef>
                <a:spcPts val="600"/>
              </a:spcBef>
              <a:spcAft>
                <a:spcPts val="600"/>
              </a:spcAft>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32</a:t>
            </a:fld>
            <a:endParaRPr lang="en-US" dirty="0"/>
          </a:p>
        </p:txBody>
      </p:sp>
      <p:cxnSp>
        <p:nvCxnSpPr>
          <p:cNvPr id="5" name="Straight Connector 4"/>
          <p:cNvCxnSpPr/>
          <p:nvPr/>
        </p:nvCxnSpPr>
        <p:spPr>
          <a:xfrm flipV="1">
            <a:off x="217714" y="1193119"/>
            <a:ext cx="9608674" cy="52250"/>
          </a:xfrm>
          <a:prstGeom prst="line">
            <a:avLst/>
          </a:prstGeom>
          <a:ln w="3810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875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5018" y="-89517"/>
            <a:ext cx="7564582" cy="1124712"/>
          </a:xfrm>
        </p:spPr>
        <p:txBody>
          <a:bodyPr anchor="ctr"/>
          <a:lstStyle/>
          <a:p>
            <a:r>
              <a:rPr lang="en-ZA" sz="3600" dirty="0"/>
              <a:t>Costs: Material costs</a:t>
            </a:r>
          </a:p>
        </p:txBody>
      </p:sp>
      <p:sp>
        <p:nvSpPr>
          <p:cNvPr id="6" name="Content Placeholder 5"/>
          <p:cNvSpPr>
            <a:spLocks noGrp="1"/>
          </p:cNvSpPr>
          <p:nvPr>
            <p:ph sz="half" idx="1"/>
          </p:nvPr>
        </p:nvSpPr>
        <p:spPr>
          <a:xfrm>
            <a:off x="665018" y="1816924"/>
            <a:ext cx="4251366" cy="3954483"/>
          </a:xfrm>
        </p:spPr>
        <p:txBody>
          <a:bodyPr/>
          <a:lstStyle/>
          <a:p>
            <a:pPr marL="0" indent="0">
              <a:lnSpc>
                <a:spcPct val="100000"/>
              </a:lnSpc>
              <a:spcBef>
                <a:spcPts val="0"/>
              </a:spcBef>
              <a:buNone/>
            </a:pPr>
            <a:r>
              <a:rPr lang="en-ZA" sz="3200" dirty="0">
                <a:solidFill>
                  <a:srgbClr val="290DB3"/>
                </a:solidFill>
              </a:rPr>
              <a:t>Material costs refers to the costs of the </a:t>
            </a:r>
            <a:r>
              <a:rPr lang="en-ZA" sz="3200" b="1" dirty="0">
                <a:solidFill>
                  <a:srgbClr val="290DB3"/>
                </a:solidFill>
              </a:rPr>
              <a:t>materials</a:t>
            </a:r>
            <a:r>
              <a:rPr lang="en-ZA" sz="3200" dirty="0">
                <a:solidFill>
                  <a:srgbClr val="290DB3"/>
                </a:solidFill>
              </a:rPr>
              <a:t>, </a:t>
            </a:r>
            <a:r>
              <a:rPr lang="en-ZA" sz="3200" b="1" dirty="0">
                <a:solidFill>
                  <a:srgbClr val="290DB3"/>
                </a:solidFill>
              </a:rPr>
              <a:t>fees and service charges </a:t>
            </a:r>
            <a:r>
              <a:rPr lang="en-ZA" sz="3200" dirty="0">
                <a:solidFill>
                  <a:srgbClr val="290DB3"/>
                </a:solidFill>
              </a:rPr>
              <a:t>that are required to </a:t>
            </a:r>
            <a:r>
              <a:rPr lang="en-ZA" sz="3200" b="1" dirty="0">
                <a:solidFill>
                  <a:srgbClr val="290DB3"/>
                </a:solidFill>
              </a:rPr>
              <a:t>grow, harvest, process and market a crop </a:t>
            </a:r>
            <a:r>
              <a:rPr lang="en-ZA" sz="3200" dirty="0">
                <a:solidFill>
                  <a:srgbClr val="290DB3"/>
                </a:solidFill>
              </a:rPr>
              <a:t>– i.e. the cost of:</a:t>
            </a: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645" y="1626918"/>
            <a:ext cx="4271852" cy="4385797"/>
          </a:xfrm>
          <a:prstGeom prst="rect">
            <a:avLst/>
          </a:prstGeom>
        </p:spPr>
      </p:pic>
    </p:spTree>
    <p:extLst>
      <p:ext uri="{BB962C8B-B14F-4D97-AF65-F5344CB8AC3E}">
        <p14:creationId xmlns:p14="http://schemas.microsoft.com/office/powerpoint/2010/main" val="3846127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Costs: Material costs: Examples</a:t>
            </a:r>
          </a:p>
        </p:txBody>
      </p:sp>
      <p:sp>
        <p:nvSpPr>
          <p:cNvPr id="3" name="Content Placeholder 2"/>
          <p:cNvSpPr>
            <a:spLocks noGrp="1"/>
          </p:cNvSpPr>
          <p:nvPr>
            <p:ph idx="1"/>
          </p:nvPr>
        </p:nvSpPr>
        <p:spPr>
          <a:xfrm>
            <a:off x="914400" y="1587678"/>
            <a:ext cx="7980219" cy="4587492"/>
          </a:xfrm>
        </p:spPr>
        <p:txBody>
          <a:bodyPr/>
          <a:lstStyle/>
          <a:p>
            <a:pPr marL="0" indent="0">
              <a:lnSpc>
                <a:spcPct val="100000"/>
              </a:lnSpc>
              <a:spcBef>
                <a:spcPts val="0"/>
              </a:spcBef>
              <a:spcAft>
                <a:spcPts val="600"/>
              </a:spcAft>
              <a:buNone/>
            </a:pPr>
            <a:r>
              <a:rPr lang="en-ZA" sz="3200" b="1" dirty="0">
                <a:solidFill>
                  <a:schemeClr val="accent2">
                    <a:lumMod val="75000"/>
                  </a:schemeClr>
                </a:solidFill>
              </a:rPr>
              <a:t>Material costs may include:</a:t>
            </a:r>
          </a:p>
          <a:p>
            <a:pPr>
              <a:lnSpc>
                <a:spcPct val="100000"/>
              </a:lnSpc>
              <a:spcBef>
                <a:spcPts val="0"/>
              </a:spcBef>
              <a:spcAft>
                <a:spcPts val="600"/>
              </a:spcAft>
            </a:pPr>
            <a:r>
              <a:rPr lang="en-ZA" sz="3200" dirty="0">
                <a:solidFill>
                  <a:srgbClr val="290DB3"/>
                </a:solidFill>
              </a:rPr>
              <a:t>Renting land</a:t>
            </a:r>
          </a:p>
          <a:p>
            <a:pPr>
              <a:lnSpc>
                <a:spcPct val="100000"/>
              </a:lnSpc>
              <a:spcBef>
                <a:spcPts val="0"/>
              </a:spcBef>
              <a:spcAft>
                <a:spcPts val="600"/>
              </a:spcAft>
            </a:pPr>
            <a:r>
              <a:rPr lang="en-ZA" sz="3200" dirty="0">
                <a:solidFill>
                  <a:srgbClr val="290DB3"/>
                </a:solidFill>
              </a:rPr>
              <a:t>Hoes, machetes and other tools</a:t>
            </a:r>
          </a:p>
          <a:p>
            <a:pPr>
              <a:lnSpc>
                <a:spcPct val="100000"/>
              </a:lnSpc>
              <a:spcBef>
                <a:spcPts val="0"/>
              </a:spcBef>
              <a:spcAft>
                <a:spcPts val="600"/>
              </a:spcAft>
            </a:pPr>
            <a:r>
              <a:rPr lang="en-ZA" sz="3200" dirty="0">
                <a:solidFill>
                  <a:srgbClr val="290DB3"/>
                </a:solidFill>
              </a:rPr>
              <a:t>Seed, fertilizer, chemical pesticides, herbicides and fuel</a:t>
            </a:r>
          </a:p>
          <a:p>
            <a:pPr>
              <a:lnSpc>
                <a:spcPct val="100000"/>
              </a:lnSpc>
              <a:spcBef>
                <a:spcPts val="0"/>
              </a:spcBef>
              <a:spcAft>
                <a:spcPts val="600"/>
              </a:spcAft>
            </a:pPr>
            <a:r>
              <a:rPr lang="en-ZA" sz="3200" dirty="0">
                <a:solidFill>
                  <a:srgbClr val="290DB3"/>
                </a:solidFill>
              </a:rPr>
              <a:t>Animal feed and veterinary services</a:t>
            </a:r>
          </a:p>
          <a:p>
            <a:pPr>
              <a:lnSpc>
                <a:spcPct val="100000"/>
              </a:lnSpc>
              <a:spcBef>
                <a:spcPts val="0"/>
              </a:spcBef>
              <a:spcAft>
                <a:spcPts val="600"/>
              </a:spcAft>
            </a:pPr>
            <a:r>
              <a:rPr lang="en-ZA" sz="3200" dirty="0">
                <a:solidFill>
                  <a:srgbClr val="290DB3"/>
                </a:solidFill>
              </a:rPr>
              <a:t>Storage bags, crates and labels</a:t>
            </a:r>
          </a:p>
          <a:p>
            <a:pPr>
              <a:lnSpc>
                <a:spcPct val="100000"/>
              </a:lnSpc>
              <a:spcBef>
                <a:spcPts val="0"/>
              </a:spcBef>
              <a:spcAft>
                <a:spcPts val="600"/>
              </a:spcAft>
            </a:pPr>
            <a:r>
              <a:rPr lang="en-ZA" sz="3200" dirty="0">
                <a:solidFill>
                  <a:srgbClr val="290DB3"/>
                </a:solidFill>
              </a:rPr>
              <a:t>Marketing fees and transportation charges </a:t>
            </a:r>
          </a:p>
          <a:p>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34</a:t>
            </a:fld>
            <a:endParaRPr lang="en-US" dirty="0"/>
          </a:p>
        </p:txBody>
      </p:sp>
      <p:cxnSp>
        <p:nvCxnSpPr>
          <p:cNvPr id="5" name="Straight Connector 4"/>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2573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0371" y="-4670"/>
            <a:ext cx="7979229" cy="1124712"/>
          </a:xfrm>
        </p:spPr>
        <p:txBody>
          <a:bodyPr anchor="ctr"/>
          <a:lstStyle/>
          <a:p>
            <a:r>
              <a:rPr lang="en-ZA" sz="3600" dirty="0"/>
              <a:t>Costs: Labor costs</a:t>
            </a:r>
          </a:p>
        </p:txBody>
      </p:sp>
      <p:sp>
        <p:nvSpPr>
          <p:cNvPr id="6" name="Content Placeholder 5"/>
          <p:cNvSpPr>
            <a:spLocks noGrp="1"/>
          </p:cNvSpPr>
          <p:nvPr>
            <p:ph sz="half" idx="1"/>
          </p:nvPr>
        </p:nvSpPr>
        <p:spPr>
          <a:xfrm>
            <a:off x="336550" y="1311886"/>
            <a:ext cx="9207945" cy="5421424"/>
          </a:xfrm>
        </p:spPr>
        <p:txBody>
          <a:bodyPr/>
          <a:lstStyle/>
          <a:p>
            <a:pPr marL="0" indent="0">
              <a:lnSpc>
                <a:spcPct val="100000"/>
              </a:lnSpc>
              <a:spcBef>
                <a:spcPts val="0"/>
              </a:spcBef>
              <a:buNone/>
            </a:pPr>
            <a:r>
              <a:rPr lang="en-ZA" sz="3200" dirty="0">
                <a:solidFill>
                  <a:srgbClr val="290DB3"/>
                </a:solidFill>
              </a:rPr>
              <a:t>Labor costs include all the </a:t>
            </a:r>
            <a:r>
              <a:rPr lang="en-ZA" sz="3200" b="1" dirty="0">
                <a:solidFill>
                  <a:schemeClr val="accent2">
                    <a:lumMod val="75000"/>
                  </a:schemeClr>
                </a:solidFill>
              </a:rPr>
              <a:t>labor costs </a:t>
            </a:r>
            <a:r>
              <a:rPr lang="en-ZA" sz="3200" dirty="0">
                <a:solidFill>
                  <a:srgbClr val="290DB3"/>
                </a:solidFill>
              </a:rPr>
              <a:t>required to grow, harvest, process and market the crop.</a:t>
            </a:r>
          </a:p>
          <a:p>
            <a:pPr marL="0" indent="0">
              <a:lnSpc>
                <a:spcPct val="100000"/>
              </a:lnSpc>
              <a:spcBef>
                <a:spcPts val="0"/>
              </a:spcBef>
              <a:buNone/>
            </a:pPr>
            <a:endParaRPr lang="en-ZA" sz="3200" dirty="0">
              <a:solidFill>
                <a:srgbClr val="290DB3"/>
              </a:solidFill>
            </a:endParaRP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917" y="2668649"/>
            <a:ext cx="6922683" cy="3895214"/>
          </a:xfrm>
          <a:prstGeom prst="rect">
            <a:avLst/>
          </a:prstGeom>
        </p:spPr>
      </p:pic>
    </p:spTree>
    <p:extLst>
      <p:ext uri="{BB962C8B-B14F-4D97-AF65-F5344CB8AC3E}">
        <p14:creationId xmlns:p14="http://schemas.microsoft.com/office/powerpoint/2010/main" val="1371808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532" y="-4670"/>
            <a:ext cx="7042067" cy="1124712"/>
          </a:xfrm>
        </p:spPr>
        <p:txBody>
          <a:bodyPr anchor="ctr"/>
          <a:lstStyle/>
          <a:p>
            <a:r>
              <a:rPr lang="en-ZA" sz="3600" dirty="0"/>
              <a:t>Costs: Labor costs: Examples</a:t>
            </a:r>
          </a:p>
        </p:txBody>
      </p:sp>
      <p:sp>
        <p:nvSpPr>
          <p:cNvPr id="3" name="Content Placeholder 2"/>
          <p:cNvSpPr>
            <a:spLocks noGrp="1"/>
          </p:cNvSpPr>
          <p:nvPr>
            <p:ph idx="1"/>
          </p:nvPr>
        </p:nvSpPr>
        <p:spPr>
          <a:xfrm>
            <a:off x="1187533" y="1341913"/>
            <a:ext cx="8039594" cy="4999510"/>
          </a:xfrm>
        </p:spPr>
        <p:txBody>
          <a:bodyPr/>
          <a:lstStyle/>
          <a:p>
            <a:pPr marL="0" indent="0">
              <a:lnSpc>
                <a:spcPct val="100000"/>
              </a:lnSpc>
              <a:spcBef>
                <a:spcPts val="0"/>
              </a:spcBef>
              <a:spcAft>
                <a:spcPts val="600"/>
              </a:spcAft>
              <a:buNone/>
            </a:pPr>
            <a:r>
              <a:rPr lang="en-ZA" sz="3200" b="1" dirty="0">
                <a:solidFill>
                  <a:srgbClr val="898F0C"/>
                </a:solidFill>
              </a:rPr>
              <a:t>Labor costs include:</a:t>
            </a:r>
          </a:p>
          <a:p>
            <a:pPr>
              <a:lnSpc>
                <a:spcPct val="100000"/>
              </a:lnSpc>
              <a:spcBef>
                <a:spcPts val="0"/>
              </a:spcBef>
              <a:spcAft>
                <a:spcPts val="600"/>
              </a:spcAft>
            </a:pPr>
            <a:r>
              <a:rPr lang="en-ZA" sz="3200" dirty="0">
                <a:solidFill>
                  <a:srgbClr val="290DB3"/>
                </a:solidFill>
              </a:rPr>
              <a:t>The labor of </a:t>
            </a:r>
            <a:r>
              <a:rPr lang="en-ZA" sz="3200" b="1" dirty="0">
                <a:solidFill>
                  <a:srgbClr val="290DB3"/>
                </a:solidFill>
              </a:rPr>
              <a:t>workers</a:t>
            </a:r>
            <a:r>
              <a:rPr lang="en-ZA" sz="3200" dirty="0">
                <a:solidFill>
                  <a:srgbClr val="290DB3"/>
                </a:solidFill>
              </a:rPr>
              <a:t> contracted on an hourly or daily basis</a:t>
            </a:r>
          </a:p>
          <a:p>
            <a:pPr>
              <a:lnSpc>
                <a:spcPct val="100000"/>
              </a:lnSpc>
              <a:spcBef>
                <a:spcPts val="0"/>
              </a:spcBef>
              <a:spcAft>
                <a:spcPts val="600"/>
              </a:spcAft>
            </a:pPr>
            <a:r>
              <a:rPr lang="en-ZA" sz="3200" dirty="0">
                <a:solidFill>
                  <a:srgbClr val="290DB3"/>
                </a:solidFill>
              </a:rPr>
              <a:t>Family labor for purchasing inputs</a:t>
            </a:r>
          </a:p>
          <a:p>
            <a:pPr>
              <a:lnSpc>
                <a:spcPct val="100000"/>
              </a:lnSpc>
              <a:spcBef>
                <a:spcPts val="0"/>
              </a:spcBef>
              <a:spcAft>
                <a:spcPts val="600"/>
              </a:spcAft>
            </a:pPr>
            <a:r>
              <a:rPr lang="en-ZA" sz="3200" dirty="0">
                <a:solidFill>
                  <a:srgbClr val="290DB3"/>
                </a:solidFill>
              </a:rPr>
              <a:t>Post-harvest activities such as drying, cleaning, sorting, grading and storage</a:t>
            </a:r>
          </a:p>
          <a:p>
            <a:pPr>
              <a:lnSpc>
                <a:spcPct val="100000"/>
              </a:lnSpc>
              <a:spcBef>
                <a:spcPts val="0"/>
              </a:spcBef>
              <a:spcAft>
                <a:spcPts val="600"/>
              </a:spcAft>
            </a:pPr>
            <a:r>
              <a:rPr lang="en-ZA" sz="3200" dirty="0">
                <a:solidFill>
                  <a:srgbClr val="290DB3"/>
                </a:solidFill>
              </a:rPr>
              <a:t>Time taken for marketing activities</a:t>
            </a:r>
          </a:p>
          <a:p>
            <a:pPr>
              <a:lnSpc>
                <a:spcPct val="100000"/>
              </a:lnSpc>
              <a:spcBef>
                <a:spcPts val="0"/>
              </a:spcBef>
              <a:spcAft>
                <a:spcPts val="600"/>
              </a:spcAft>
            </a:pPr>
            <a:r>
              <a:rPr lang="en-ZA" sz="3200" dirty="0">
                <a:solidFill>
                  <a:srgbClr val="290DB3"/>
                </a:solidFill>
              </a:rPr>
              <a:t>Hiring market staff to carry produce from trucks to market stalls</a:t>
            </a:r>
          </a:p>
          <a:p>
            <a:pPr marL="0" indent="0">
              <a:buNone/>
            </a:pPr>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36</a:t>
            </a:fld>
            <a:endParaRPr lang="en-US" dirty="0"/>
          </a:p>
        </p:txBody>
      </p:sp>
      <p:cxnSp>
        <p:nvCxnSpPr>
          <p:cNvPr id="5" name="Straight Connector 4"/>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431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Counting the cost of family labor</a:t>
            </a:r>
          </a:p>
        </p:txBody>
      </p:sp>
      <p:sp>
        <p:nvSpPr>
          <p:cNvPr id="3" name="Content Placeholder 2"/>
          <p:cNvSpPr>
            <a:spLocks noGrp="1"/>
          </p:cNvSpPr>
          <p:nvPr>
            <p:ph idx="1"/>
          </p:nvPr>
        </p:nvSpPr>
        <p:spPr>
          <a:xfrm>
            <a:off x="322415" y="1262744"/>
            <a:ext cx="9529155" cy="2563821"/>
          </a:xfrm>
        </p:spPr>
        <p:txBody>
          <a:bodyPr/>
          <a:lstStyle/>
          <a:p>
            <a:pPr>
              <a:lnSpc>
                <a:spcPct val="100000"/>
              </a:lnSpc>
              <a:spcBef>
                <a:spcPts val="0"/>
              </a:spcBef>
            </a:pPr>
            <a:r>
              <a:rPr lang="en-ZA" sz="3200" dirty="0">
                <a:solidFill>
                  <a:srgbClr val="290DB3"/>
                </a:solidFill>
              </a:rPr>
              <a:t>Farmers often do not count the cost of their own labor or the work of their family members, because they do not think it is necessary to count it. You should take it into account that your family members could be doing something else that may be more profitable for them.</a:t>
            </a:r>
          </a:p>
        </p:txBody>
      </p:sp>
      <p:sp>
        <p:nvSpPr>
          <p:cNvPr id="4" name="Slide Number Placeholder 3"/>
          <p:cNvSpPr>
            <a:spLocks noGrp="1"/>
          </p:cNvSpPr>
          <p:nvPr>
            <p:ph type="sldNum" sz="quarter" idx="4"/>
          </p:nvPr>
        </p:nvSpPr>
        <p:spPr/>
        <p:txBody>
          <a:bodyPr/>
          <a:lstStyle/>
          <a:p>
            <a:fld id="{3AF21FA0-C69A-D549-B93E-AD7DB9D7EB7A}" type="slidenum">
              <a:rPr lang="en-US" smtClean="0"/>
              <a:pPr/>
              <a:t>37</a:t>
            </a:fld>
            <a:endParaRPr lang="en-US" dirty="0"/>
          </a:p>
        </p:txBody>
      </p:sp>
      <p:cxnSp>
        <p:nvCxnSpPr>
          <p:cNvPr id="7" name="Straight Connector 6"/>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7335078" y="3699495"/>
            <a:ext cx="2139844" cy="3209766"/>
          </a:xfrm>
          <a:prstGeom prst="rect">
            <a:avLst/>
          </a:prstGeom>
        </p:spPr>
      </p:pic>
      <p:sp>
        <p:nvSpPr>
          <p:cNvPr id="6" name="Rectangle 5"/>
          <p:cNvSpPr/>
          <p:nvPr/>
        </p:nvSpPr>
        <p:spPr>
          <a:xfrm>
            <a:off x="322415" y="3831604"/>
            <a:ext cx="6615098" cy="2554545"/>
          </a:xfrm>
          <a:prstGeom prst="rect">
            <a:avLst/>
          </a:prstGeom>
        </p:spPr>
        <p:txBody>
          <a:bodyPr wrap="square">
            <a:spAutoFit/>
          </a:bodyPr>
          <a:lstStyle/>
          <a:p>
            <a:pPr>
              <a:lnSpc>
                <a:spcPct val="100000"/>
              </a:lnSpc>
              <a:spcBef>
                <a:spcPts val="1200"/>
              </a:spcBef>
            </a:pPr>
            <a:r>
              <a:rPr lang="en-ZA" sz="3200" b="1" dirty="0">
                <a:solidFill>
                  <a:srgbClr val="898F0C"/>
                </a:solidFill>
              </a:rPr>
              <a:t>You can calculate two numbers:</a:t>
            </a:r>
          </a:p>
          <a:p>
            <a:pPr lvl="1">
              <a:lnSpc>
                <a:spcPct val="100000"/>
              </a:lnSpc>
              <a:spcBef>
                <a:spcPts val="0"/>
              </a:spcBef>
              <a:buFont typeface="Courier New" panose="02070309020205020404" pitchFamily="49" charset="0"/>
              <a:buChar char="o"/>
            </a:pPr>
            <a:r>
              <a:rPr lang="en-ZA" sz="3200" dirty="0">
                <a:solidFill>
                  <a:srgbClr val="290DB3"/>
                </a:solidFill>
              </a:rPr>
              <a:t>The </a:t>
            </a:r>
            <a:r>
              <a:rPr lang="en-ZA" sz="3200" b="1" dirty="0">
                <a:solidFill>
                  <a:srgbClr val="290DB3"/>
                </a:solidFill>
              </a:rPr>
              <a:t>gross margin </a:t>
            </a:r>
            <a:r>
              <a:rPr lang="en-ZA" sz="3200" dirty="0">
                <a:solidFill>
                  <a:srgbClr val="290DB3"/>
                </a:solidFill>
              </a:rPr>
              <a:t>(which does not count family </a:t>
            </a:r>
            <a:r>
              <a:rPr lang="en-ZA" sz="3200" dirty="0" err="1">
                <a:solidFill>
                  <a:srgbClr val="290DB3"/>
                </a:solidFill>
              </a:rPr>
              <a:t>labor</a:t>
            </a:r>
            <a:r>
              <a:rPr lang="en-ZA" sz="3200" dirty="0">
                <a:solidFill>
                  <a:srgbClr val="290DB3"/>
                </a:solidFill>
              </a:rPr>
              <a:t>)</a:t>
            </a:r>
          </a:p>
          <a:p>
            <a:pPr lvl="1">
              <a:lnSpc>
                <a:spcPct val="100000"/>
              </a:lnSpc>
              <a:spcBef>
                <a:spcPts val="0"/>
              </a:spcBef>
              <a:buFont typeface="Courier New" panose="02070309020205020404" pitchFamily="49" charset="0"/>
              <a:buChar char="o"/>
            </a:pPr>
            <a:r>
              <a:rPr lang="en-ZA" sz="3200" dirty="0">
                <a:solidFill>
                  <a:srgbClr val="290DB3"/>
                </a:solidFill>
              </a:rPr>
              <a:t>The </a:t>
            </a:r>
            <a:r>
              <a:rPr lang="en-ZA" sz="3200" b="1" dirty="0">
                <a:solidFill>
                  <a:srgbClr val="290DB3"/>
                </a:solidFill>
              </a:rPr>
              <a:t>overall profit </a:t>
            </a:r>
            <a:r>
              <a:rPr lang="en-ZA" sz="3200" dirty="0">
                <a:solidFill>
                  <a:srgbClr val="290DB3"/>
                </a:solidFill>
              </a:rPr>
              <a:t>(which does include it).</a:t>
            </a:r>
          </a:p>
        </p:txBody>
      </p:sp>
    </p:spTree>
    <p:extLst>
      <p:ext uri="{BB962C8B-B14F-4D97-AF65-F5344CB8AC3E}">
        <p14:creationId xmlns:p14="http://schemas.microsoft.com/office/powerpoint/2010/main" val="4108483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2" y="-4670"/>
            <a:ext cx="8033658" cy="1124712"/>
          </a:xfrm>
        </p:spPr>
        <p:txBody>
          <a:bodyPr anchor="ctr"/>
          <a:lstStyle/>
          <a:p>
            <a:r>
              <a:rPr lang="en-ZA" sz="3600" dirty="0"/>
              <a:t>Costs: Hidden costs</a:t>
            </a:r>
          </a:p>
        </p:txBody>
      </p:sp>
      <p:sp>
        <p:nvSpPr>
          <p:cNvPr id="3" name="Content Placeholder 2"/>
          <p:cNvSpPr>
            <a:spLocks noGrp="1"/>
          </p:cNvSpPr>
          <p:nvPr>
            <p:ph sz="half" idx="1"/>
          </p:nvPr>
        </p:nvSpPr>
        <p:spPr>
          <a:xfrm>
            <a:off x="195942" y="1120043"/>
            <a:ext cx="6531429" cy="5629448"/>
          </a:xfrm>
        </p:spPr>
        <p:txBody>
          <a:bodyPr/>
          <a:lstStyle/>
          <a:p>
            <a:pPr marL="0" indent="0">
              <a:lnSpc>
                <a:spcPct val="100000"/>
              </a:lnSpc>
              <a:spcBef>
                <a:spcPts val="0"/>
              </a:spcBef>
              <a:buNone/>
            </a:pPr>
            <a:r>
              <a:rPr lang="en-ZA" sz="3200" b="1" dirty="0">
                <a:solidFill>
                  <a:srgbClr val="290DB3"/>
                </a:solidFill>
              </a:rPr>
              <a:t>Hidden costs </a:t>
            </a:r>
            <a:r>
              <a:rPr lang="en-ZA" sz="3200" dirty="0">
                <a:solidFill>
                  <a:srgbClr val="290DB3"/>
                </a:solidFill>
              </a:rPr>
              <a:t>are those costs that are not directly associated with a particular productive activity and can be difficult to quantify.</a:t>
            </a:r>
          </a:p>
          <a:p>
            <a:pPr marL="0" indent="0">
              <a:lnSpc>
                <a:spcPct val="100000"/>
              </a:lnSpc>
              <a:spcBef>
                <a:spcPts val="1200"/>
              </a:spcBef>
              <a:buNone/>
            </a:pPr>
            <a:r>
              <a:rPr lang="en-ZA" sz="3200" b="1" dirty="0">
                <a:solidFill>
                  <a:srgbClr val="898F0C"/>
                </a:solidFill>
              </a:rPr>
              <a:t>Hidden costs:</a:t>
            </a:r>
          </a:p>
          <a:p>
            <a:pPr>
              <a:lnSpc>
                <a:spcPct val="100000"/>
              </a:lnSpc>
              <a:spcBef>
                <a:spcPts val="0"/>
              </a:spcBef>
              <a:spcAft>
                <a:spcPts val="600"/>
              </a:spcAft>
            </a:pPr>
            <a:r>
              <a:rPr lang="en-ZA" sz="3200" dirty="0">
                <a:solidFill>
                  <a:srgbClr val="290DB3"/>
                </a:solidFill>
              </a:rPr>
              <a:t>May or may not have a monetary value</a:t>
            </a:r>
          </a:p>
          <a:p>
            <a:pPr>
              <a:lnSpc>
                <a:spcPct val="100000"/>
              </a:lnSpc>
              <a:spcBef>
                <a:spcPts val="0"/>
              </a:spcBef>
              <a:spcAft>
                <a:spcPts val="600"/>
              </a:spcAft>
            </a:pPr>
            <a:r>
              <a:rPr lang="en-ZA" sz="3200" dirty="0">
                <a:solidFill>
                  <a:srgbClr val="290DB3"/>
                </a:solidFill>
              </a:rPr>
              <a:t>Usually represent the loss of an opportunity to do something of benefit for the person or persons involved.</a:t>
            </a: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8957" y="1445666"/>
            <a:ext cx="3236316" cy="227761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0198" y="4180114"/>
            <a:ext cx="2340560" cy="2614087"/>
          </a:xfrm>
          <a:prstGeom prst="rect">
            <a:avLst/>
          </a:prstGeom>
        </p:spPr>
      </p:pic>
    </p:spTree>
    <p:extLst>
      <p:ext uri="{BB962C8B-B14F-4D97-AF65-F5344CB8AC3E}">
        <p14:creationId xmlns:p14="http://schemas.microsoft.com/office/powerpoint/2010/main" val="3623045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Hidden costs: Examples</a:t>
            </a:r>
          </a:p>
        </p:txBody>
      </p:sp>
      <p:sp>
        <p:nvSpPr>
          <p:cNvPr id="3" name="Content Placeholder 2"/>
          <p:cNvSpPr>
            <a:spLocks noGrp="1"/>
          </p:cNvSpPr>
          <p:nvPr>
            <p:ph idx="1"/>
          </p:nvPr>
        </p:nvSpPr>
        <p:spPr>
          <a:xfrm>
            <a:off x="322415" y="1120043"/>
            <a:ext cx="9431185" cy="5577640"/>
          </a:xfrm>
        </p:spPr>
        <p:txBody>
          <a:bodyPr/>
          <a:lstStyle/>
          <a:p>
            <a:pPr algn="just">
              <a:lnSpc>
                <a:spcPct val="100000"/>
              </a:lnSpc>
              <a:spcBef>
                <a:spcPts val="0"/>
              </a:spcBef>
            </a:pPr>
            <a:r>
              <a:rPr lang="en-ZA" sz="3200" b="1" dirty="0">
                <a:solidFill>
                  <a:schemeClr val="accent2">
                    <a:lumMod val="75000"/>
                  </a:schemeClr>
                </a:solidFill>
              </a:rPr>
              <a:t>Family labor: </a:t>
            </a:r>
            <a:r>
              <a:rPr lang="en-ZA" sz="3200" dirty="0">
                <a:solidFill>
                  <a:srgbClr val="290DB3"/>
                </a:solidFill>
              </a:rPr>
              <a:t>Using family labor prevents the family member from doing something else, e.g. children cannot go to school if they have to tend livestock or help harvest crops</a:t>
            </a:r>
          </a:p>
          <a:p>
            <a:pPr algn="just">
              <a:lnSpc>
                <a:spcPct val="100000"/>
              </a:lnSpc>
              <a:spcBef>
                <a:spcPts val="0"/>
              </a:spcBef>
            </a:pPr>
            <a:r>
              <a:rPr lang="en-ZA" sz="3200" dirty="0">
                <a:solidFill>
                  <a:srgbClr val="290DB3"/>
                </a:solidFill>
              </a:rPr>
              <a:t>If a farmer takes her produce to market, she may not have time to manage the household and she may have to get a family member or hired help to do these things</a:t>
            </a:r>
          </a:p>
          <a:p>
            <a:pPr algn="just">
              <a:lnSpc>
                <a:spcPct val="100000"/>
              </a:lnSpc>
              <a:spcBef>
                <a:spcPts val="0"/>
              </a:spcBef>
            </a:pPr>
            <a:r>
              <a:rPr lang="en-ZA" sz="3200" b="1" dirty="0">
                <a:solidFill>
                  <a:schemeClr val="accent2">
                    <a:lumMod val="75000"/>
                  </a:schemeClr>
                </a:solidFill>
              </a:rPr>
              <a:t>Environmental damage </a:t>
            </a:r>
            <a:r>
              <a:rPr lang="en-ZA" sz="3200" dirty="0">
                <a:solidFill>
                  <a:srgbClr val="290DB3"/>
                </a:solidFill>
              </a:rPr>
              <a:t>(e.g. soil erosion) resulting from producing the product.</a:t>
            </a:r>
          </a:p>
          <a:p>
            <a:pPr marL="0" indent="0" algn="just">
              <a:lnSpc>
                <a:spcPct val="100000"/>
              </a:lnSpc>
              <a:spcBef>
                <a:spcPts val="1200"/>
              </a:spcBef>
              <a:buNone/>
            </a:pPr>
            <a:r>
              <a:rPr lang="en-ZA" sz="3200" b="1" dirty="0">
                <a:solidFill>
                  <a:srgbClr val="898F0C"/>
                </a:solidFill>
              </a:rPr>
              <a:t>If it is possible to put a value on a hidden cost, it should be included in the cost calculations.</a:t>
            </a:r>
          </a:p>
        </p:txBody>
      </p:sp>
      <p:sp>
        <p:nvSpPr>
          <p:cNvPr id="4" name="Slide Number Placeholder 3"/>
          <p:cNvSpPr>
            <a:spLocks noGrp="1"/>
          </p:cNvSpPr>
          <p:nvPr>
            <p:ph type="sldNum" sz="quarter" idx="4"/>
          </p:nvPr>
        </p:nvSpPr>
        <p:spPr/>
        <p:txBody>
          <a:bodyPr/>
          <a:lstStyle/>
          <a:p>
            <a:fld id="{3AF21FA0-C69A-D549-B93E-AD7DB9D7EB7A}" type="slidenum">
              <a:rPr lang="en-US" smtClean="0"/>
              <a:pPr/>
              <a:t>39</a:t>
            </a:fld>
            <a:endParaRPr lang="en-US" dirty="0"/>
          </a:p>
        </p:txBody>
      </p:sp>
      <p:cxnSp>
        <p:nvCxnSpPr>
          <p:cNvPr id="6" name="Straight Connector 5"/>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8318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158" y="154024"/>
            <a:ext cx="7810959" cy="1124712"/>
          </a:xfrm>
        </p:spPr>
        <p:txBody>
          <a:bodyPr anchor="ctr"/>
          <a:lstStyle/>
          <a:p>
            <a:r>
              <a:rPr lang="en-US" sz="3200" dirty="0">
                <a:solidFill>
                  <a:srgbClr val="003087"/>
                </a:solidFill>
                <a:latin typeface="Calibri" panose="020F0502020204030204" pitchFamily="34" charset="0"/>
                <a:cs typeface="Calibri" panose="020F0502020204030204" pitchFamily="34" charset="0"/>
              </a:rPr>
              <a:t>Manual content</a:t>
            </a:r>
          </a:p>
        </p:txBody>
      </p:sp>
      <p:sp>
        <p:nvSpPr>
          <p:cNvPr id="3" name="Content Placeholder 2"/>
          <p:cNvSpPr>
            <a:spLocks noGrp="1"/>
          </p:cNvSpPr>
          <p:nvPr>
            <p:ph idx="1"/>
          </p:nvPr>
        </p:nvSpPr>
        <p:spPr/>
        <p:txBody>
          <a:bodyPr/>
          <a:lstStyle/>
          <a:p>
            <a:pPr marL="0" indent="0">
              <a:lnSpc>
                <a:spcPct val="100000"/>
              </a:lnSpc>
              <a:spcBef>
                <a:spcPts val="0"/>
              </a:spcBef>
              <a:buNone/>
            </a:pPr>
            <a:endParaRPr lang="en-ZA" sz="2800" b="1" dirty="0">
              <a:solidFill>
                <a:srgbClr val="290DB3"/>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4</a:t>
            </a:fld>
            <a:endParaRPr lang="en-US" dirty="0"/>
          </a:p>
        </p:txBody>
      </p:sp>
      <p:sp>
        <p:nvSpPr>
          <p:cNvPr id="7" name="Rectangle 6"/>
          <p:cNvSpPr/>
          <p:nvPr/>
        </p:nvSpPr>
        <p:spPr>
          <a:xfrm>
            <a:off x="1223158" y="1229116"/>
            <a:ext cx="7208323" cy="5586145"/>
          </a:xfrm>
          <a:prstGeom prst="rect">
            <a:avLst/>
          </a:prstGeom>
        </p:spPr>
        <p:txBody>
          <a:bodyPr wrap="square">
            <a:spAutoFit/>
          </a:bodyPr>
          <a:lstStyle/>
          <a:p>
            <a:pPr>
              <a:spcAft>
                <a:spcPts val="600"/>
              </a:spcAft>
            </a:pPr>
            <a:r>
              <a:rPr lang="en-ZA" sz="3200" b="1" dirty="0">
                <a:solidFill>
                  <a:srgbClr val="898F0C"/>
                </a:solidFill>
                <a:cs typeface="Arial" panose="020B0604020202020204" pitchFamily="34" charset="0"/>
              </a:rPr>
              <a:t>Ten lessons:</a:t>
            </a:r>
            <a:endParaRPr lang="en-ZA" sz="3200" dirty="0">
              <a:solidFill>
                <a:srgbClr val="898F0C"/>
              </a:solidFill>
              <a:cs typeface="Arial" panose="020B0604020202020204" pitchFamily="34" charset="0"/>
            </a:endParaRPr>
          </a:p>
          <a:p>
            <a:pPr marL="342900" indent="-342900">
              <a:buFont typeface="Arial" panose="020B0604020202020204" pitchFamily="34" charset="0"/>
              <a:buChar char="•"/>
            </a:pPr>
            <a:r>
              <a:rPr lang="en-ZA" sz="3200" dirty="0">
                <a:solidFill>
                  <a:srgbClr val="290DB3"/>
                </a:solidFill>
                <a:cs typeface="Arial" panose="020B0604020202020204" pitchFamily="34" charset="0"/>
              </a:rPr>
              <a:t>What is agricultural marketing?</a:t>
            </a:r>
          </a:p>
          <a:p>
            <a:pPr marL="342900" indent="-342900">
              <a:buFont typeface="Arial" panose="020B0604020202020204" pitchFamily="34" charset="0"/>
              <a:buChar char="•"/>
            </a:pPr>
            <a:r>
              <a:rPr lang="en-ZA" sz="3200" dirty="0">
                <a:solidFill>
                  <a:srgbClr val="290DB3"/>
                </a:solidFill>
                <a:cs typeface="Arial" panose="020B0604020202020204" pitchFamily="34" charset="0"/>
              </a:rPr>
              <a:t>Supply and demand</a:t>
            </a:r>
          </a:p>
          <a:p>
            <a:pPr marL="342900" indent="-342900">
              <a:buFont typeface="Arial" panose="020B0604020202020204" pitchFamily="34" charset="0"/>
              <a:buChar char="•"/>
            </a:pPr>
            <a:r>
              <a:rPr lang="en-ZA" sz="3200" dirty="0">
                <a:solidFill>
                  <a:srgbClr val="290DB3"/>
                </a:solidFill>
                <a:cs typeface="Arial" panose="020B0604020202020204" pitchFamily="34" charset="0"/>
              </a:rPr>
              <a:t>Costs, income, prices and profit</a:t>
            </a:r>
          </a:p>
          <a:p>
            <a:pPr marL="342900" indent="-342900">
              <a:buFont typeface="Arial" panose="020B0604020202020204" pitchFamily="34" charset="0"/>
              <a:buChar char="•"/>
            </a:pPr>
            <a:r>
              <a:rPr lang="en-ZA" sz="3200" dirty="0">
                <a:solidFill>
                  <a:srgbClr val="290DB3"/>
                </a:solidFill>
                <a:cs typeface="Arial" panose="020B0604020202020204" pitchFamily="34" charset="0"/>
              </a:rPr>
              <a:t>Types of markets</a:t>
            </a:r>
          </a:p>
          <a:p>
            <a:pPr marL="342900" indent="-342900">
              <a:buFont typeface="Arial" panose="020B0604020202020204" pitchFamily="34" charset="0"/>
              <a:buChar char="•"/>
            </a:pPr>
            <a:r>
              <a:rPr lang="en-ZA" sz="3200" dirty="0">
                <a:solidFill>
                  <a:srgbClr val="290DB3"/>
                </a:solidFill>
                <a:cs typeface="Arial" panose="020B0604020202020204" pitchFamily="34" charset="0"/>
              </a:rPr>
              <a:t>Adding value after harvest</a:t>
            </a:r>
          </a:p>
          <a:p>
            <a:pPr marL="342900" indent="-342900">
              <a:buFont typeface="Arial" panose="020B0604020202020204" pitchFamily="34" charset="0"/>
              <a:buChar char="•"/>
            </a:pPr>
            <a:r>
              <a:rPr lang="en-ZA" sz="3200" dirty="0">
                <a:solidFill>
                  <a:srgbClr val="290DB3"/>
                </a:solidFill>
                <a:cs typeface="Arial" panose="020B0604020202020204" pitchFamily="34" charset="0"/>
              </a:rPr>
              <a:t>Changes in markets</a:t>
            </a:r>
          </a:p>
          <a:p>
            <a:pPr marL="342900" indent="-342900">
              <a:buFont typeface="Arial" panose="020B0604020202020204" pitchFamily="34" charset="0"/>
              <a:buChar char="•"/>
            </a:pPr>
            <a:r>
              <a:rPr lang="en-ZA" sz="3200" dirty="0">
                <a:solidFill>
                  <a:srgbClr val="290DB3"/>
                </a:solidFill>
                <a:cs typeface="Arial" panose="020B0604020202020204" pitchFamily="34" charset="0"/>
              </a:rPr>
              <a:t>The value chain</a:t>
            </a:r>
          </a:p>
          <a:p>
            <a:pPr marL="342900" indent="-342900">
              <a:buFont typeface="Arial" panose="020B0604020202020204" pitchFamily="34" charset="0"/>
              <a:buChar char="•"/>
            </a:pPr>
            <a:r>
              <a:rPr lang="en-ZA" sz="3200" dirty="0">
                <a:solidFill>
                  <a:srgbClr val="290DB3"/>
                </a:solidFill>
                <a:cs typeface="Arial" panose="020B0604020202020204" pitchFamily="34" charset="0"/>
              </a:rPr>
              <a:t>Developing marketing strategies</a:t>
            </a:r>
          </a:p>
          <a:p>
            <a:pPr marL="342900" indent="-342900">
              <a:buFont typeface="Arial" panose="020B0604020202020204" pitchFamily="34" charset="0"/>
              <a:buChar char="•"/>
            </a:pPr>
            <a:r>
              <a:rPr lang="en-ZA" sz="3200" dirty="0">
                <a:solidFill>
                  <a:srgbClr val="290DB3"/>
                </a:solidFill>
                <a:cs typeface="Arial" panose="020B0604020202020204" pitchFamily="34" charset="0"/>
              </a:rPr>
              <a:t>The four Ps of marketing</a:t>
            </a:r>
          </a:p>
          <a:p>
            <a:pPr marL="342900" indent="-342900">
              <a:buFont typeface="Arial" panose="020B0604020202020204" pitchFamily="34" charset="0"/>
              <a:buChar char="•"/>
            </a:pPr>
            <a:r>
              <a:rPr lang="en-ZA" sz="3200" dirty="0">
                <a:solidFill>
                  <a:srgbClr val="290DB3"/>
                </a:solidFill>
                <a:cs typeface="Arial" panose="020B0604020202020204" pitchFamily="34" charset="0"/>
              </a:rPr>
              <a:t>Entrepreneurial spirit</a:t>
            </a:r>
          </a:p>
        </p:txBody>
      </p:sp>
      <p:cxnSp>
        <p:nvCxnSpPr>
          <p:cNvPr id="9" name="Straight Connector 8"/>
          <p:cNvCxnSpPr/>
          <p:nvPr/>
        </p:nvCxnSpPr>
        <p:spPr>
          <a:xfrm flipV="1">
            <a:off x="168275" y="113146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4064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0020" y="-4670"/>
            <a:ext cx="7469579" cy="1124712"/>
          </a:xfrm>
        </p:spPr>
        <p:txBody>
          <a:bodyPr anchor="ctr"/>
          <a:lstStyle/>
          <a:p>
            <a:r>
              <a:rPr lang="en-ZA" sz="3600" dirty="0"/>
              <a:t>Income</a:t>
            </a:r>
          </a:p>
        </p:txBody>
      </p:sp>
      <p:sp>
        <p:nvSpPr>
          <p:cNvPr id="6" name="Content Placeholder 5"/>
          <p:cNvSpPr>
            <a:spLocks noGrp="1"/>
          </p:cNvSpPr>
          <p:nvPr>
            <p:ph sz="half" idx="1"/>
          </p:nvPr>
        </p:nvSpPr>
        <p:spPr>
          <a:xfrm>
            <a:off x="760021" y="1220334"/>
            <a:ext cx="4399808" cy="5169927"/>
          </a:xfrm>
        </p:spPr>
        <p:txBody>
          <a:bodyPr/>
          <a:lstStyle/>
          <a:p>
            <a:pPr marL="0" indent="0">
              <a:lnSpc>
                <a:spcPct val="100000"/>
              </a:lnSpc>
              <a:spcBef>
                <a:spcPts val="600"/>
              </a:spcBef>
              <a:spcAft>
                <a:spcPts val="600"/>
              </a:spcAft>
              <a:buNone/>
            </a:pPr>
            <a:r>
              <a:rPr lang="en-ZA" sz="3200" b="1" dirty="0">
                <a:solidFill>
                  <a:srgbClr val="898F0C"/>
                </a:solidFill>
              </a:rPr>
              <a:t>The farmer’s income from a product depends on the following two things:</a:t>
            </a:r>
          </a:p>
          <a:p>
            <a:pPr>
              <a:lnSpc>
                <a:spcPct val="100000"/>
              </a:lnSpc>
              <a:spcBef>
                <a:spcPts val="600"/>
              </a:spcBef>
              <a:spcAft>
                <a:spcPts val="600"/>
              </a:spcAft>
            </a:pPr>
            <a:r>
              <a:rPr lang="en-ZA" sz="3200" dirty="0">
                <a:solidFill>
                  <a:srgbClr val="290DB3"/>
                </a:solidFill>
              </a:rPr>
              <a:t>The </a:t>
            </a:r>
            <a:r>
              <a:rPr lang="en-ZA" sz="3200" b="1" dirty="0">
                <a:solidFill>
                  <a:srgbClr val="290DB3"/>
                </a:solidFill>
              </a:rPr>
              <a:t>price per kilogram </a:t>
            </a:r>
            <a:r>
              <a:rPr lang="en-ZA" sz="3200" dirty="0">
                <a:solidFill>
                  <a:srgbClr val="290DB3"/>
                </a:solidFill>
              </a:rPr>
              <a:t>(or sack or crate) of the produce</a:t>
            </a:r>
          </a:p>
          <a:p>
            <a:pPr>
              <a:lnSpc>
                <a:spcPct val="100000"/>
              </a:lnSpc>
              <a:spcBef>
                <a:spcPts val="600"/>
              </a:spcBef>
              <a:spcAft>
                <a:spcPts val="600"/>
              </a:spcAft>
            </a:pPr>
            <a:r>
              <a:rPr lang="en-ZA" sz="3200" dirty="0">
                <a:solidFill>
                  <a:srgbClr val="290DB3"/>
                </a:solidFill>
              </a:rPr>
              <a:t> The </a:t>
            </a:r>
            <a:r>
              <a:rPr lang="en-ZA" sz="3200" b="1" dirty="0">
                <a:solidFill>
                  <a:srgbClr val="290DB3"/>
                </a:solidFill>
              </a:rPr>
              <a:t>number of kilograms </a:t>
            </a:r>
            <a:r>
              <a:rPr lang="en-ZA" sz="3200" dirty="0">
                <a:solidFill>
                  <a:srgbClr val="290DB3"/>
                </a:solidFill>
              </a:rPr>
              <a:t>(or sacks or crates) that the farmer can sell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390" y="2407173"/>
            <a:ext cx="4735998" cy="3907589"/>
          </a:xfrm>
          <a:prstGeom prst="rect">
            <a:avLst/>
          </a:prstGeom>
        </p:spPr>
      </p:pic>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4038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805" y="94489"/>
            <a:ext cx="9561813" cy="1124712"/>
          </a:xfrm>
        </p:spPr>
        <p:txBody>
          <a:bodyPr anchor="ctr"/>
          <a:lstStyle/>
          <a:p>
            <a:r>
              <a:rPr lang="en-ZA" sz="3600" dirty="0"/>
              <a:t>Prices: Factors that affect product prices</a:t>
            </a:r>
          </a:p>
        </p:txBody>
      </p:sp>
      <p:sp>
        <p:nvSpPr>
          <p:cNvPr id="3" name="Content Placeholder 2"/>
          <p:cNvSpPr>
            <a:spLocks noGrp="1"/>
          </p:cNvSpPr>
          <p:nvPr>
            <p:ph idx="1"/>
          </p:nvPr>
        </p:nvSpPr>
        <p:spPr>
          <a:xfrm>
            <a:off x="856805" y="1219201"/>
            <a:ext cx="8687691" cy="5547360"/>
          </a:xfrm>
        </p:spPr>
        <p:txBody>
          <a:bodyPr/>
          <a:lstStyle/>
          <a:p>
            <a:pPr>
              <a:lnSpc>
                <a:spcPct val="100000"/>
              </a:lnSpc>
              <a:spcBef>
                <a:spcPts val="600"/>
              </a:spcBef>
              <a:spcAft>
                <a:spcPts val="600"/>
              </a:spcAft>
            </a:pPr>
            <a:r>
              <a:rPr lang="en-ZA" sz="3200" dirty="0">
                <a:solidFill>
                  <a:srgbClr val="290DB3"/>
                </a:solidFill>
              </a:rPr>
              <a:t>Type of product</a:t>
            </a:r>
          </a:p>
          <a:p>
            <a:pPr>
              <a:lnSpc>
                <a:spcPct val="100000"/>
              </a:lnSpc>
              <a:spcBef>
                <a:spcPts val="600"/>
              </a:spcBef>
              <a:spcAft>
                <a:spcPts val="600"/>
              </a:spcAft>
            </a:pPr>
            <a:r>
              <a:rPr lang="en-ZA" sz="3200" dirty="0">
                <a:solidFill>
                  <a:srgbClr val="290DB3"/>
                </a:solidFill>
              </a:rPr>
              <a:t>Product quality</a:t>
            </a:r>
          </a:p>
          <a:p>
            <a:pPr>
              <a:lnSpc>
                <a:spcPct val="100000"/>
              </a:lnSpc>
              <a:spcBef>
                <a:spcPts val="600"/>
              </a:spcBef>
              <a:spcAft>
                <a:spcPts val="600"/>
              </a:spcAft>
            </a:pPr>
            <a:r>
              <a:rPr lang="en-ZA" sz="3200" dirty="0">
                <a:solidFill>
                  <a:srgbClr val="290DB3"/>
                </a:solidFill>
              </a:rPr>
              <a:t>Amount of the product</a:t>
            </a:r>
          </a:p>
          <a:p>
            <a:pPr>
              <a:lnSpc>
                <a:spcPct val="100000"/>
              </a:lnSpc>
              <a:spcBef>
                <a:spcPts val="600"/>
              </a:spcBef>
              <a:spcAft>
                <a:spcPts val="600"/>
              </a:spcAft>
            </a:pPr>
            <a:r>
              <a:rPr lang="en-ZA" sz="3200" dirty="0">
                <a:solidFill>
                  <a:srgbClr val="290DB3"/>
                </a:solidFill>
              </a:rPr>
              <a:t>Packaging</a:t>
            </a:r>
          </a:p>
          <a:p>
            <a:pPr>
              <a:lnSpc>
                <a:spcPct val="100000"/>
              </a:lnSpc>
              <a:spcBef>
                <a:spcPts val="600"/>
              </a:spcBef>
              <a:spcAft>
                <a:spcPts val="600"/>
              </a:spcAft>
            </a:pPr>
            <a:r>
              <a:rPr lang="en-ZA" sz="3200" dirty="0">
                <a:solidFill>
                  <a:srgbClr val="290DB3"/>
                </a:solidFill>
              </a:rPr>
              <a:t>Time of sale</a:t>
            </a:r>
          </a:p>
          <a:p>
            <a:pPr>
              <a:lnSpc>
                <a:spcPct val="100000"/>
              </a:lnSpc>
              <a:spcBef>
                <a:spcPts val="600"/>
              </a:spcBef>
              <a:spcAft>
                <a:spcPts val="600"/>
              </a:spcAft>
            </a:pPr>
            <a:r>
              <a:rPr lang="en-ZA" sz="3200" dirty="0">
                <a:solidFill>
                  <a:srgbClr val="290DB3"/>
                </a:solidFill>
              </a:rPr>
              <a:t>Place of sale</a:t>
            </a:r>
          </a:p>
          <a:p>
            <a:pPr>
              <a:lnSpc>
                <a:spcPct val="100000"/>
              </a:lnSpc>
              <a:spcBef>
                <a:spcPts val="600"/>
              </a:spcBef>
              <a:spcAft>
                <a:spcPts val="600"/>
              </a:spcAft>
            </a:pPr>
            <a:r>
              <a:rPr lang="en-ZA" sz="3200" dirty="0">
                <a:solidFill>
                  <a:srgbClr val="290DB3"/>
                </a:solidFill>
              </a:rPr>
              <a:t>Processing</a:t>
            </a:r>
          </a:p>
          <a:p>
            <a:pPr>
              <a:lnSpc>
                <a:spcPct val="100000"/>
              </a:lnSpc>
              <a:spcBef>
                <a:spcPts val="600"/>
              </a:spcBef>
              <a:spcAft>
                <a:spcPts val="600"/>
              </a:spcAft>
            </a:pPr>
            <a:r>
              <a:rPr lang="en-ZA" sz="3200" dirty="0">
                <a:solidFill>
                  <a:srgbClr val="290DB3"/>
                </a:solidFill>
              </a:rPr>
              <a:t>Marketing arrangements</a:t>
            </a:r>
          </a:p>
          <a:p>
            <a:pPr>
              <a:lnSpc>
                <a:spcPct val="100000"/>
              </a:lnSpc>
              <a:spcBef>
                <a:spcPts val="0"/>
              </a:spcBef>
              <a:spcAft>
                <a:spcPts val="600"/>
              </a:spcAft>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41</a:t>
            </a:fld>
            <a:endParaRPr lang="en-US" dirty="0"/>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6782" y="1588002"/>
            <a:ext cx="4317713" cy="4151954"/>
          </a:xfrm>
          <a:prstGeom prst="rect">
            <a:avLst/>
          </a:prstGeom>
        </p:spPr>
      </p:pic>
    </p:spTree>
    <p:extLst>
      <p:ext uri="{BB962C8B-B14F-4D97-AF65-F5344CB8AC3E}">
        <p14:creationId xmlns:p14="http://schemas.microsoft.com/office/powerpoint/2010/main" val="3034539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0" y="122585"/>
            <a:ext cx="7794170" cy="1124712"/>
          </a:xfrm>
        </p:spPr>
        <p:txBody>
          <a:bodyPr anchor="ctr"/>
          <a:lstStyle/>
          <a:p>
            <a:r>
              <a:rPr lang="en-ZA" sz="3600" dirty="0"/>
              <a:t>Profit:</a:t>
            </a:r>
          </a:p>
        </p:txBody>
      </p:sp>
      <p:sp>
        <p:nvSpPr>
          <p:cNvPr id="3" name="Content Placeholder 2"/>
          <p:cNvSpPr>
            <a:spLocks noGrp="1"/>
          </p:cNvSpPr>
          <p:nvPr>
            <p:ph sz="half" idx="1"/>
          </p:nvPr>
        </p:nvSpPr>
        <p:spPr>
          <a:xfrm>
            <a:off x="581890" y="1508166"/>
            <a:ext cx="4690753" cy="4619502"/>
          </a:xfrm>
        </p:spPr>
        <p:txBody>
          <a:bodyPr anchor="ctr"/>
          <a:lstStyle/>
          <a:p>
            <a:pPr marL="0" indent="0">
              <a:lnSpc>
                <a:spcPct val="100000"/>
              </a:lnSpc>
              <a:spcBef>
                <a:spcPts val="0"/>
              </a:spcBef>
              <a:spcAft>
                <a:spcPts val="1200"/>
              </a:spcAft>
              <a:buNone/>
            </a:pPr>
            <a:r>
              <a:rPr lang="en-ZA" sz="3200" b="1" dirty="0">
                <a:solidFill>
                  <a:srgbClr val="290DB3"/>
                </a:solidFill>
              </a:rPr>
              <a:t>Profit = Income – Costs</a:t>
            </a:r>
          </a:p>
          <a:p>
            <a:pPr marL="0" indent="0">
              <a:lnSpc>
                <a:spcPct val="100000"/>
              </a:lnSpc>
              <a:spcBef>
                <a:spcPts val="0"/>
              </a:spcBef>
              <a:spcAft>
                <a:spcPts val="600"/>
              </a:spcAft>
              <a:buNone/>
            </a:pPr>
            <a:r>
              <a:rPr lang="en-ZA" sz="3200" b="1" dirty="0">
                <a:solidFill>
                  <a:schemeClr val="accent2">
                    <a:lumMod val="75000"/>
                  </a:schemeClr>
                </a:solidFill>
              </a:rPr>
              <a:t>Profit = </a:t>
            </a:r>
            <a:r>
              <a:rPr lang="en-ZA" sz="3200" dirty="0">
                <a:solidFill>
                  <a:schemeClr val="accent2">
                    <a:lumMod val="75000"/>
                  </a:schemeClr>
                </a:solidFill>
              </a:rPr>
              <a:t>The amount of extra money that the farmer has left from a sale after paying for all the production, processing and marketing costs.</a:t>
            </a: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417" y="1926747"/>
            <a:ext cx="3849079" cy="3927787"/>
          </a:xfrm>
          <a:prstGeom prst="rect">
            <a:avLst/>
          </a:prstGeom>
        </p:spPr>
      </p:pic>
    </p:spTree>
    <p:extLst>
      <p:ext uri="{BB962C8B-B14F-4D97-AF65-F5344CB8AC3E}">
        <p14:creationId xmlns:p14="http://schemas.microsoft.com/office/powerpoint/2010/main" val="3154615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000" dirty="0"/>
              <a:t>Profit and loss</a:t>
            </a:r>
            <a:endParaRPr lang="en-ZA" sz="3600" dirty="0"/>
          </a:p>
        </p:txBody>
      </p:sp>
      <p:sp>
        <p:nvSpPr>
          <p:cNvPr id="3" name="Content Placeholder 2"/>
          <p:cNvSpPr>
            <a:spLocks noGrp="1"/>
          </p:cNvSpPr>
          <p:nvPr>
            <p:ph idx="1"/>
          </p:nvPr>
        </p:nvSpPr>
        <p:spPr>
          <a:xfrm>
            <a:off x="914400" y="1587677"/>
            <a:ext cx="8229600" cy="3233705"/>
          </a:xfrm>
        </p:spPr>
        <p:txBody>
          <a:bodyPr/>
          <a:lstStyle/>
          <a:p>
            <a:pPr>
              <a:lnSpc>
                <a:spcPct val="100000"/>
              </a:lnSpc>
              <a:spcBef>
                <a:spcPts val="600"/>
              </a:spcBef>
              <a:spcAft>
                <a:spcPts val="600"/>
              </a:spcAft>
            </a:pPr>
            <a:r>
              <a:rPr lang="en-ZA" sz="3200" dirty="0">
                <a:solidFill>
                  <a:srgbClr val="290DB3"/>
                </a:solidFill>
              </a:rPr>
              <a:t>If the </a:t>
            </a:r>
            <a:r>
              <a:rPr lang="en-ZA" sz="3200" b="1" dirty="0">
                <a:solidFill>
                  <a:schemeClr val="accent2">
                    <a:lumMod val="75000"/>
                  </a:schemeClr>
                </a:solidFill>
              </a:rPr>
              <a:t>income is higher than the costs, </a:t>
            </a:r>
            <a:r>
              <a:rPr lang="en-ZA" sz="3200" dirty="0">
                <a:solidFill>
                  <a:srgbClr val="290DB3"/>
                </a:solidFill>
              </a:rPr>
              <a:t>then the farmer makes a </a:t>
            </a:r>
            <a:r>
              <a:rPr lang="en-ZA" sz="3200" b="1" dirty="0">
                <a:solidFill>
                  <a:schemeClr val="accent2">
                    <a:lumMod val="75000"/>
                  </a:schemeClr>
                </a:solidFill>
              </a:rPr>
              <a:t>profit</a:t>
            </a:r>
            <a:r>
              <a:rPr lang="en-ZA" sz="3200" dirty="0">
                <a:solidFill>
                  <a:schemeClr val="accent2">
                    <a:lumMod val="75000"/>
                  </a:schemeClr>
                </a:solidFill>
              </a:rPr>
              <a:t>.</a:t>
            </a:r>
          </a:p>
          <a:p>
            <a:pPr>
              <a:lnSpc>
                <a:spcPct val="100000"/>
              </a:lnSpc>
              <a:spcBef>
                <a:spcPts val="600"/>
              </a:spcBef>
              <a:spcAft>
                <a:spcPts val="600"/>
              </a:spcAft>
            </a:pPr>
            <a:r>
              <a:rPr lang="en-ZA" sz="3200" dirty="0">
                <a:solidFill>
                  <a:srgbClr val="290DB3"/>
                </a:solidFill>
              </a:rPr>
              <a:t>If the </a:t>
            </a:r>
            <a:r>
              <a:rPr lang="en-ZA" sz="3200" b="1" dirty="0">
                <a:solidFill>
                  <a:schemeClr val="accent2">
                    <a:lumMod val="75000"/>
                  </a:schemeClr>
                </a:solidFill>
              </a:rPr>
              <a:t>costs are higher than the income, </a:t>
            </a:r>
            <a:r>
              <a:rPr lang="en-ZA" sz="3200" dirty="0">
                <a:solidFill>
                  <a:srgbClr val="290DB3"/>
                </a:solidFill>
              </a:rPr>
              <a:t>the farmer makes a </a:t>
            </a:r>
            <a:r>
              <a:rPr lang="en-ZA" sz="3200" b="1" dirty="0">
                <a:solidFill>
                  <a:schemeClr val="accent2">
                    <a:lumMod val="75000"/>
                  </a:schemeClr>
                </a:solidFill>
              </a:rPr>
              <a:t>loss</a:t>
            </a:r>
            <a:r>
              <a:rPr lang="en-ZA" sz="3200" b="1" dirty="0">
                <a:solidFill>
                  <a:srgbClr val="290DB3"/>
                </a:solidFill>
              </a:rPr>
              <a:t> – </a:t>
            </a:r>
            <a:r>
              <a:rPr lang="en-ZA" sz="3200" dirty="0">
                <a:solidFill>
                  <a:srgbClr val="290DB3"/>
                </a:solidFill>
              </a:rPr>
              <a:t>i.e. there is </a:t>
            </a:r>
            <a:r>
              <a:rPr lang="en-ZA" sz="3200" b="1" dirty="0">
                <a:solidFill>
                  <a:srgbClr val="290DB3"/>
                </a:solidFill>
              </a:rPr>
              <a:t>less money </a:t>
            </a:r>
            <a:r>
              <a:rPr lang="en-ZA" sz="3200" dirty="0">
                <a:solidFill>
                  <a:srgbClr val="290DB3"/>
                </a:solidFill>
              </a:rPr>
              <a:t>to go round.</a:t>
            </a:r>
            <a:endParaRPr lang="en-ZA" sz="3200" b="1" dirty="0">
              <a:solidFill>
                <a:srgbClr val="290DB3"/>
              </a:solidFill>
            </a:endParaRPr>
          </a:p>
          <a:p>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43</a:t>
            </a:fld>
            <a:endParaRPr lang="en-US" dirty="0"/>
          </a:p>
        </p:txBody>
      </p:sp>
      <p:cxnSp>
        <p:nvCxnSpPr>
          <p:cNvPr id="6" name="Straight Connector 5"/>
          <p:cNvCxnSpPr/>
          <p:nvPr/>
        </p:nvCxnSpPr>
        <p:spPr>
          <a:xfrm flipV="1">
            <a:off x="168275" y="12864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930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1" y="-4670"/>
            <a:ext cx="7674429" cy="1124712"/>
          </a:xfrm>
        </p:spPr>
        <p:txBody>
          <a:bodyPr anchor="ctr"/>
          <a:lstStyle/>
          <a:p>
            <a:r>
              <a:rPr lang="en-ZA" sz="3600" dirty="0"/>
              <a:t>Increasing profit</a:t>
            </a:r>
          </a:p>
        </p:txBody>
      </p:sp>
      <p:sp>
        <p:nvSpPr>
          <p:cNvPr id="3" name="Content Placeholder 2"/>
          <p:cNvSpPr>
            <a:spLocks noGrp="1"/>
          </p:cNvSpPr>
          <p:nvPr>
            <p:ph idx="1"/>
          </p:nvPr>
        </p:nvSpPr>
        <p:spPr>
          <a:xfrm>
            <a:off x="555171" y="1120043"/>
            <a:ext cx="9241972" cy="5646518"/>
          </a:xfrm>
        </p:spPr>
        <p:txBody>
          <a:bodyPr/>
          <a:lstStyle/>
          <a:p>
            <a:pPr marL="0" indent="0">
              <a:lnSpc>
                <a:spcPct val="100000"/>
              </a:lnSpc>
              <a:spcBef>
                <a:spcPts val="0"/>
              </a:spcBef>
              <a:buNone/>
            </a:pPr>
            <a:r>
              <a:rPr lang="en-ZA" sz="3200" b="1" dirty="0">
                <a:solidFill>
                  <a:srgbClr val="898F0C"/>
                </a:solidFill>
              </a:rPr>
              <a:t>Farmers can increase their profit (or avoid making a loss) by:</a:t>
            </a:r>
          </a:p>
          <a:p>
            <a:pPr>
              <a:lnSpc>
                <a:spcPct val="100000"/>
              </a:lnSpc>
              <a:spcBef>
                <a:spcPts val="0"/>
              </a:spcBef>
            </a:pPr>
            <a:r>
              <a:rPr lang="en-ZA" sz="3200" b="1" dirty="0">
                <a:solidFill>
                  <a:srgbClr val="290DB3"/>
                </a:solidFill>
              </a:rPr>
              <a:t>Increasing their income</a:t>
            </a:r>
          </a:p>
          <a:p>
            <a:pPr>
              <a:lnSpc>
                <a:spcPct val="100000"/>
              </a:lnSpc>
              <a:spcBef>
                <a:spcPts val="0"/>
              </a:spcBef>
            </a:pPr>
            <a:r>
              <a:rPr lang="en-ZA" sz="3200" b="1" dirty="0">
                <a:solidFill>
                  <a:srgbClr val="290DB3"/>
                </a:solidFill>
              </a:rPr>
              <a:t>Reducing their costs</a:t>
            </a:r>
            <a:endParaRPr lang="en-ZA" sz="3200" dirty="0">
              <a:solidFill>
                <a:srgbClr val="290DB3"/>
              </a:solidFill>
            </a:endParaRPr>
          </a:p>
          <a:p>
            <a:pPr marL="0" indent="0">
              <a:lnSpc>
                <a:spcPct val="100000"/>
              </a:lnSpc>
              <a:spcBef>
                <a:spcPts val="1200"/>
              </a:spcBef>
              <a:buNone/>
            </a:pPr>
            <a:r>
              <a:rPr lang="en-ZA" sz="3200" b="1" dirty="0">
                <a:solidFill>
                  <a:srgbClr val="898F0C"/>
                </a:solidFill>
              </a:rPr>
              <a:t>Marketing can help farmers by:</a:t>
            </a:r>
          </a:p>
          <a:p>
            <a:pPr>
              <a:lnSpc>
                <a:spcPct val="100000"/>
              </a:lnSpc>
              <a:spcBef>
                <a:spcPts val="0"/>
              </a:spcBef>
            </a:pPr>
            <a:r>
              <a:rPr lang="en-ZA" sz="3200" dirty="0">
                <a:solidFill>
                  <a:srgbClr val="290DB3"/>
                </a:solidFill>
              </a:rPr>
              <a:t>Marketing can </a:t>
            </a:r>
            <a:r>
              <a:rPr lang="en-ZA" sz="3200" b="1" dirty="0">
                <a:solidFill>
                  <a:srgbClr val="290DB3"/>
                </a:solidFill>
              </a:rPr>
              <a:t>increase income </a:t>
            </a:r>
            <a:r>
              <a:rPr lang="en-ZA" sz="3200" dirty="0">
                <a:solidFill>
                  <a:srgbClr val="290DB3"/>
                </a:solidFill>
              </a:rPr>
              <a:t>by helping farmers plan what crops to grow and how much to grow</a:t>
            </a:r>
          </a:p>
          <a:p>
            <a:pPr>
              <a:lnSpc>
                <a:spcPct val="100000"/>
              </a:lnSpc>
              <a:spcBef>
                <a:spcPts val="0"/>
              </a:spcBef>
            </a:pPr>
            <a:r>
              <a:rPr lang="en-ZA" sz="3200" dirty="0">
                <a:solidFill>
                  <a:srgbClr val="290DB3"/>
                </a:solidFill>
              </a:rPr>
              <a:t>Marketing can help farmers to make decisions on how and where to </a:t>
            </a:r>
            <a:r>
              <a:rPr lang="en-ZA" sz="3200" b="1" dirty="0">
                <a:solidFill>
                  <a:srgbClr val="290DB3"/>
                </a:solidFill>
              </a:rPr>
              <a:t>sell</a:t>
            </a:r>
            <a:r>
              <a:rPr lang="en-ZA" sz="3200" dirty="0">
                <a:solidFill>
                  <a:srgbClr val="290DB3"/>
                </a:solidFill>
              </a:rPr>
              <a:t> their products </a:t>
            </a:r>
            <a:r>
              <a:rPr lang="en-ZA" sz="3200" b="1" dirty="0">
                <a:solidFill>
                  <a:srgbClr val="290DB3"/>
                </a:solidFill>
              </a:rPr>
              <a:t>at a higher price</a:t>
            </a:r>
          </a:p>
          <a:p>
            <a:pPr>
              <a:lnSpc>
                <a:spcPct val="100000"/>
              </a:lnSpc>
              <a:spcBef>
                <a:spcPts val="0"/>
              </a:spcBef>
            </a:pPr>
            <a:r>
              <a:rPr lang="en-ZA" sz="3200" dirty="0">
                <a:solidFill>
                  <a:srgbClr val="290DB3"/>
                </a:solidFill>
              </a:rPr>
              <a:t>Marketing can </a:t>
            </a:r>
            <a:r>
              <a:rPr lang="en-ZA" sz="3200" b="1" dirty="0">
                <a:solidFill>
                  <a:srgbClr val="290DB3"/>
                </a:solidFill>
              </a:rPr>
              <a:t>reduce costs </a:t>
            </a:r>
            <a:r>
              <a:rPr lang="en-ZA" sz="3200" dirty="0">
                <a:solidFill>
                  <a:srgbClr val="290DB3"/>
                </a:solidFill>
              </a:rPr>
              <a:t>by helping farmers plan their production and marketing efforts better.</a:t>
            </a:r>
          </a:p>
        </p:txBody>
      </p:sp>
      <p:sp>
        <p:nvSpPr>
          <p:cNvPr id="4" name="Slide Number Placeholder 3"/>
          <p:cNvSpPr>
            <a:spLocks noGrp="1"/>
          </p:cNvSpPr>
          <p:nvPr>
            <p:ph type="sldNum" sz="quarter" idx="4"/>
          </p:nvPr>
        </p:nvSpPr>
        <p:spPr/>
        <p:txBody>
          <a:bodyPr/>
          <a:lstStyle/>
          <a:p>
            <a:fld id="{3AF21FA0-C69A-D549-B93E-AD7DB9D7EB7A}" type="slidenum">
              <a:rPr lang="en-US" smtClean="0"/>
              <a:pPr/>
              <a:t>44</a:t>
            </a:fld>
            <a:endParaRPr lang="en-US" dirty="0"/>
          </a:p>
        </p:txBody>
      </p:sp>
      <p:cxnSp>
        <p:nvCxnSpPr>
          <p:cNvPr id="6" name="Straight Connector 5"/>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0903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4:</a:t>
            </a:r>
            <a:br>
              <a:rPr lang="en-ZA" dirty="0">
                <a:solidFill>
                  <a:srgbClr val="898F0C"/>
                </a:solidFill>
              </a:rPr>
            </a:br>
            <a:r>
              <a:rPr lang="en-ZA" dirty="0">
                <a:solidFill>
                  <a:srgbClr val="898F0C"/>
                </a:solidFill>
              </a:rPr>
              <a:t>Types of markets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45</a:t>
            </a:fld>
            <a:endParaRPr lang="en-US" dirty="0"/>
          </a:p>
        </p:txBody>
      </p:sp>
    </p:spTree>
    <p:extLst>
      <p:ext uri="{BB962C8B-B14F-4D97-AF65-F5344CB8AC3E}">
        <p14:creationId xmlns:p14="http://schemas.microsoft.com/office/powerpoint/2010/main" val="3259495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p:txBody>
          <a:bodyPr/>
          <a:lstStyle/>
          <a:p>
            <a:pPr marL="0" indent="0">
              <a:lnSpc>
                <a:spcPct val="100000"/>
              </a:lnSpc>
              <a:spcBef>
                <a:spcPts val="600"/>
              </a:spcBef>
              <a:spcAft>
                <a:spcPts val="600"/>
              </a:spcAft>
              <a:buNone/>
            </a:pPr>
            <a:r>
              <a:rPr lang="en-ZA" sz="3200" b="1" dirty="0">
                <a:solidFill>
                  <a:srgbClr val="898F0C"/>
                </a:solidFill>
              </a:rPr>
              <a:t>After this lesson you will be able to:</a:t>
            </a:r>
          </a:p>
          <a:p>
            <a:pPr>
              <a:lnSpc>
                <a:spcPct val="100000"/>
              </a:lnSpc>
              <a:spcBef>
                <a:spcPts val="600"/>
              </a:spcBef>
              <a:spcAft>
                <a:spcPts val="600"/>
              </a:spcAft>
            </a:pPr>
            <a:r>
              <a:rPr lang="en-ZA" sz="3200" dirty="0">
                <a:solidFill>
                  <a:srgbClr val="290DB3"/>
                </a:solidFill>
              </a:rPr>
              <a:t>List different types of markets where farmers can sell their products.</a:t>
            </a:r>
          </a:p>
          <a:p>
            <a:pPr>
              <a:lnSpc>
                <a:spcPct val="100000"/>
              </a:lnSpc>
              <a:spcBef>
                <a:spcPts val="600"/>
              </a:spcBef>
              <a:spcAft>
                <a:spcPts val="600"/>
              </a:spcAft>
            </a:pPr>
            <a:r>
              <a:rPr lang="en-ZA" sz="3200" dirty="0">
                <a:solidFill>
                  <a:srgbClr val="290DB3"/>
                </a:solidFill>
              </a:rPr>
              <a:t>Compare among the different types of markets.</a:t>
            </a:r>
          </a:p>
          <a:p>
            <a:pPr>
              <a:lnSpc>
                <a:spcPct val="100000"/>
              </a:lnSpc>
              <a:spcBef>
                <a:spcPts val="600"/>
              </a:spcBef>
              <a:spcAft>
                <a:spcPts val="600"/>
              </a:spcAft>
            </a:pPr>
            <a:r>
              <a:rPr lang="en-ZA" sz="3200" dirty="0">
                <a:solidFill>
                  <a:srgbClr val="290DB3"/>
                </a:solidFill>
              </a:rPr>
              <a:t>Describe different market segments.</a:t>
            </a:r>
          </a:p>
          <a:p>
            <a:pPr>
              <a:lnSpc>
                <a:spcPct val="100000"/>
              </a:lnSpc>
              <a:spcBef>
                <a:spcPts val="600"/>
              </a:spcBef>
              <a:spcAft>
                <a:spcPts val="600"/>
              </a:spcAft>
            </a:pPr>
            <a:r>
              <a:rPr lang="en-ZA" sz="3200" dirty="0">
                <a:solidFill>
                  <a:srgbClr val="290DB3"/>
                </a:solidFill>
              </a:rPr>
              <a:t>Select a market for a particular type of product.</a:t>
            </a:r>
          </a:p>
        </p:txBody>
      </p:sp>
      <p:sp>
        <p:nvSpPr>
          <p:cNvPr id="4" name="Slide Number Placeholder 3"/>
          <p:cNvSpPr>
            <a:spLocks noGrp="1"/>
          </p:cNvSpPr>
          <p:nvPr>
            <p:ph type="sldNum" sz="quarter" idx="4"/>
          </p:nvPr>
        </p:nvSpPr>
        <p:spPr/>
        <p:txBody>
          <a:bodyPr/>
          <a:lstStyle/>
          <a:p>
            <a:fld id="{3AF21FA0-C69A-D549-B93E-AD7DB9D7EB7A}" type="slidenum">
              <a:rPr lang="en-US" smtClean="0"/>
              <a:pPr/>
              <a:t>46</a:t>
            </a:fld>
            <a:endParaRPr lang="en-US" dirty="0"/>
          </a:p>
        </p:txBody>
      </p:sp>
      <p:cxnSp>
        <p:nvCxnSpPr>
          <p:cNvPr id="6" name="Straight Connector 5"/>
          <p:cNvCxnSpPr/>
          <p:nvPr/>
        </p:nvCxnSpPr>
        <p:spPr>
          <a:xfrm flipV="1">
            <a:off x="168275" y="129905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23726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Overview</a:t>
            </a:r>
          </a:p>
        </p:txBody>
      </p:sp>
      <p:sp>
        <p:nvSpPr>
          <p:cNvPr id="3" name="Content Placeholder 2"/>
          <p:cNvSpPr>
            <a:spLocks noGrp="1"/>
          </p:cNvSpPr>
          <p:nvPr>
            <p:ph idx="1"/>
          </p:nvPr>
        </p:nvSpPr>
        <p:spPr>
          <a:xfrm>
            <a:off x="914400" y="1447801"/>
            <a:ext cx="8229600" cy="5127170"/>
          </a:xfrm>
        </p:spPr>
        <p:txBody>
          <a:bodyPr/>
          <a:lstStyle/>
          <a:p>
            <a:pPr marL="0" indent="0">
              <a:lnSpc>
                <a:spcPct val="100000"/>
              </a:lnSpc>
              <a:spcBef>
                <a:spcPts val="0"/>
              </a:spcBef>
              <a:spcAft>
                <a:spcPts val="1200"/>
              </a:spcAft>
              <a:buNone/>
            </a:pPr>
            <a:r>
              <a:rPr lang="en-ZA" sz="3200" b="1" dirty="0">
                <a:solidFill>
                  <a:srgbClr val="898F0C"/>
                </a:solidFill>
              </a:rPr>
              <a:t>Lesson 4 covers the following content:</a:t>
            </a:r>
          </a:p>
          <a:p>
            <a:pPr>
              <a:lnSpc>
                <a:spcPct val="100000"/>
              </a:lnSpc>
              <a:spcBef>
                <a:spcPts val="0"/>
              </a:spcBef>
              <a:spcAft>
                <a:spcPts val="600"/>
              </a:spcAft>
            </a:pPr>
            <a:r>
              <a:rPr lang="en-ZA" sz="3200" dirty="0">
                <a:solidFill>
                  <a:srgbClr val="290DB3"/>
                </a:solidFill>
              </a:rPr>
              <a:t>On-farm sales</a:t>
            </a:r>
          </a:p>
          <a:p>
            <a:pPr>
              <a:lnSpc>
                <a:spcPct val="100000"/>
              </a:lnSpc>
              <a:spcBef>
                <a:spcPts val="0"/>
              </a:spcBef>
              <a:spcAft>
                <a:spcPts val="600"/>
              </a:spcAft>
            </a:pPr>
            <a:r>
              <a:rPr lang="en-ZA" sz="3200" dirty="0">
                <a:solidFill>
                  <a:srgbClr val="290DB3"/>
                </a:solidFill>
              </a:rPr>
              <a:t>Barter markets</a:t>
            </a:r>
          </a:p>
          <a:p>
            <a:pPr>
              <a:lnSpc>
                <a:spcPct val="100000"/>
              </a:lnSpc>
              <a:spcBef>
                <a:spcPts val="0"/>
              </a:spcBef>
              <a:spcAft>
                <a:spcPts val="600"/>
              </a:spcAft>
            </a:pPr>
            <a:r>
              <a:rPr lang="en-ZA" sz="3200" dirty="0">
                <a:solidFill>
                  <a:srgbClr val="290DB3"/>
                </a:solidFill>
              </a:rPr>
              <a:t>Assembly markets</a:t>
            </a:r>
          </a:p>
          <a:p>
            <a:pPr>
              <a:lnSpc>
                <a:spcPct val="100000"/>
              </a:lnSpc>
              <a:spcBef>
                <a:spcPts val="0"/>
              </a:spcBef>
              <a:spcAft>
                <a:spcPts val="600"/>
              </a:spcAft>
            </a:pPr>
            <a:r>
              <a:rPr lang="en-ZA" sz="3200" dirty="0">
                <a:solidFill>
                  <a:srgbClr val="290DB3"/>
                </a:solidFill>
              </a:rPr>
              <a:t>Wholesale markets</a:t>
            </a:r>
          </a:p>
          <a:p>
            <a:pPr>
              <a:lnSpc>
                <a:spcPct val="100000"/>
              </a:lnSpc>
              <a:spcBef>
                <a:spcPts val="0"/>
              </a:spcBef>
              <a:spcAft>
                <a:spcPts val="600"/>
              </a:spcAft>
            </a:pPr>
            <a:r>
              <a:rPr lang="en-ZA" sz="3200" dirty="0">
                <a:solidFill>
                  <a:srgbClr val="290DB3"/>
                </a:solidFill>
              </a:rPr>
              <a:t>Retail markets</a:t>
            </a:r>
          </a:p>
          <a:p>
            <a:pPr>
              <a:lnSpc>
                <a:spcPct val="100000"/>
              </a:lnSpc>
              <a:spcBef>
                <a:spcPts val="0"/>
              </a:spcBef>
              <a:spcAft>
                <a:spcPts val="600"/>
              </a:spcAft>
            </a:pPr>
            <a:r>
              <a:rPr lang="en-ZA" sz="3200" dirty="0">
                <a:solidFill>
                  <a:srgbClr val="290DB3"/>
                </a:solidFill>
              </a:rPr>
              <a:t>Supermarkets</a:t>
            </a:r>
          </a:p>
          <a:p>
            <a:pPr>
              <a:lnSpc>
                <a:spcPct val="100000"/>
              </a:lnSpc>
              <a:spcBef>
                <a:spcPts val="0"/>
              </a:spcBef>
              <a:spcAft>
                <a:spcPts val="600"/>
              </a:spcAft>
            </a:pPr>
            <a:r>
              <a:rPr lang="en-ZA" sz="3200" dirty="0">
                <a:solidFill>
                  <a:srgbClr val="290DB3"/>
                </a:solidFill>
              </a:rPr>
              <a:t>Comparing markets</a:t>
            </a:r>
          </a:p>
          <a:p>
            <a:pPr>
              <a:lnSpc>
                <a:spcPct val="100000"/>
              </a:lnSpc>
              <a:spcBef>
                <a:spcPts val="0"/>
              </a:spcBef>
              <a:spcAft>
                <a:spcPts val="600"/>
              </a:spcAft>
            </a:pPr>
            <a:r>
              <a:rPr lang="en-ZA" sz="3200" dirty="0">
                <a:solidFill>
                  <a:srgbClr val="290DB3"/>
                </a:solidFill>
              </a:rPr>
              <a:t>Market segmentation</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47</a:t>
            </a:fld>
            <a:endParaRPr lang="en-US" dirty="0"/>
          </a:p>
        </p:txBody>
      </p:sp>
      <p:cxnSp>
        <p:nvCxnSpPr>
          <p:cNvPr id="6" name="Straight Connector 5"/>
          <p:cNvCxnSpPr/>
          <p:nvPr/>
        </p:nvCxnSpPr>
        <p:spPr>
          <a:xfrm flipV="1">
            <a:off x="168275" y="124099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7066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714" y="-4670"/>
            <a:ext cx="7630886" cy="1124712"/>
          </a:xfrm>
        </p:spPr>
        <p:txBody>
          <a:bodyPr anchor="b"/>
          <a:lstStyle/>
          <a:p>
            <a:r>
              <a:rPr lang="en-ZA" sz="3600" dirty="0"/>
              <a:t>On-farm sales</a:t>
            </a:r>
          </a:p>
        </p:txBody>
      </p:sp>
      <p:sp>
        <p:nvSpPr>
          <p:cNvPr id="3" name="Content Placeholder 2"/>
          <p:cNvSpPr>
            <a:spLocks noGrp="1"/>
          </p:cNvSpPr>
          <p:nvPr>
            <p:ph sz="half" idx="1"/>
          </p:nvPr>
        </p:nvSpPr>
        <p:spPr>
          <a:xfrm>
            <a:off x="598714" y="1477689"/>
            <a:ext cx="4474029" cy="3721780"/>
          </a:xfrm>
        </p:spPr>
        <p:txBody>
          <a:bodyPr anchor="ctr"/>
          <a:lstStyle/>
          <a:p>
            <a:pPr marL="0" indent="0" algn="just">
              <a:lnSpc>
                <a:spcPct val="100000"/>
              </a:lnSpc>
              <a:spcBef>
                <a:spcPts val="0"/>
              </a:spcBef>
              <a:spcAft>
                <a:spcPts val="1200"/>
              </a:spcAft>
              <a:buNone/>
            </a:pPr>
            <a:r>
              <a:rPr lang="en-ZA" sz="3200" b="1" dirty="0">
                <a:solidFill>
                  <a:srgbClr val="898F0C"/>
                </a:solidFill>
              </a:rPr>
              <a:t>On-farm sales </a:t>
            </a:r>
            <a:r>
              <a:rPr lang="en-ZA" sz="3200" dirty="0">
                <a:solidFill>
                  <a:srgbClr val="290DB3"/>
                </a:solidFill>
              </a:rPr>
              <a:t>are sales where the </a:t>
            </a:r>
            <a:r>
              <a:rPr lang="en-ZA" sz="3200" b="1" dirty="0">
                <a:solidFill>
                  <a:srgbClr val="290DB3"/>
                </a:solidFill>
              </a:rPr>
              <a:t>farmers sell their products directly to neighbors, </a:t>
            </a:r>
            <a:r>
              <a:rPr lang="en-ZA" sz="3200" dirty="0">
                <a:solidFill>
                  <a:srgbClr val="290DB3"/>
                </a:solidFill>
              </a:rPr>
              <a:t>traders or to local buying agents.</a:t>
            </a:r>
          </a:p>
        </p:txBody>
      </p:sp>
      <p:cxnSp>
        <p:nvCxnSpPr>
          <p:cNvPr id="8" name="Straight Connector 7"/>
          <p:cNvCxnSpPr/>
          <p:nvPr/>
        </p:nvCxnSpPr>
        <p:spPr>
          <a:xfrm flipV="1">
            <a:off x="168275" y="129886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6733" y="1894872"/>
            <a:ext cx="3907763" cy="2998080"/>
          </a:xfrm>
          <a:prstGeom prst="rect">
            <a:avLst/>
          </a:prstGeom>
        </p:spPr>
      </p:pic>
    </p:spTree>
    <p:extLst>
      <p:ext uri="{BB962C8B-B14F-4D97-AF65-F5344CB8AC3E}">
        <p14:creationId xmlns:p14="http://schemas.microsoft.com/office/powerpoint/2010/main" val="344730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On-farm sales: Convenience and prices</a:t>
            </a:r>
          </a:p>
        </p:txBody>
      </p:sp>
      <p:sp>
        <p:nvSpPr>
          <p:cNvPr id="3" name="Content Placeholder 2"/>
          <p:cNvSpPr>
            <a:spLocks noGrp="1"/>
          </p:cNvSpPr>
          <p:nvPr>
            <p:ph idx="1"/>
          </p:nvPr>
        </p:nvSpPr>
        <p:spPr>
          <a:xfrm>
            <a:off x="914400" y="1587677"/>
            <a:ext cx="8697686" cy="4421237"/>
          </a:xfrm>
        </p:spPr>
        <p:txBody>
          <a:bodyPr/>
          <a:lstStyle/>
          <a:p>
            <a:pPr marL="0" indent="0">
              <a:lnSpc>
                <a:spcPct val="100000"/>
              </a:lnSpc>
              <a:spcBef>
                <a:spcPts val="0"/>
              </a:spcBef>
              <a:spcAft>
                <a:spcPts val="600"/>
              </a:spcAft>
              <a:buNone/>
            </a:pPr>
            <a:r>
              <a:rPr lang="en-ZA" sz="3200" b="1" dirty="0">
                <a:solidFill>
                  <a:schemeClr val="accent2">
                    <a:lumMod val="75000"/>
                  </a:schemeClr>
                </a:solidFill>
              </a:rPr>
              <a:t>Selling at the farm is convenient for the farmer, because there are no:</a:t>
            </a:r>
          </a:p>
          <a:p>
            <a:pPr>
              <a:lnSpc>
                <a:spcPct val="100000"/>
              </a:lnSpc>
              <a:spcBef>
                <a:spcPts val="0"/>
              </a:spcBef>
            </a:pPr>
            <a:r>
              <a:rPr lang="en-ZA" sz="3200" b="1" dirty="0">
                <a:solidFill>
                  <a:srgbClr val="290DB3"/>
                </a:solidFill>
              </a:rPr>
              <a:t>Additional marketing costs </a:t>
            </a:r>
            <a:r>
              <a:rPr lang="en-ZA" sz="3200" dirty="0">
                <a:solidFill>
                  <a:srgbClr val="290DB3"/>
                </a:solidFill>
              </a:rPr>
              <a:t>(e.g. loading or unloading)</a:t>
            </a:r>
          </a:p>
          <a:p>
            <a:pPr>
              <a:lnSpc>
                <a:spcPct val="100000"/>
              </a:lnSpc>
              <a:spcBef>
                <a:spcPts val="0"/>
              </a:spcBef>
            </a:pPr>
            <a:r>
              <a:rPr lang="en-ZA" sz="3200" dirty="0">
                <a:solidFill>
                  <a:srgbClr val="290DB3"/>
                </a:solidFill>
              </a:rPr>
              <a:t>Problems in reaching </a:t>
            </a:r>
            <a:r>
              <a:rPr lang="en-ZA" sz="3200" b="1" dirty="0">
                <a:solidFill>
                  <a:srgbClr val="290DB3"/>
                </a:solidFill>
              </a:rPr>
              <a:t>agreements</a:t>
            </a:r>
            <a:r>
              <a:rPr lang="en-ZA" sz="3200" dirty="0">
                <a:solidFill>
                  <a:srgbClr val="290DB3"/>
                </a:solidFill>
              </a:rPr>
              <a:t> with the other members of a marketing group</a:t>
            </a:r>
          </a:p>
          <a:p>
            <a:pPr marL="0" indent="0">
              <a:lnSpc>
                <a:spcPct val="100000"/>
              </a:lnSpc>
              <a:spcBef>
                <a:spcPts val="1200"/>
              </a:spcBef>
              <a:buNone/>
            </a:pPr>
            <a:r>
              <a:rPr lang="en-ZA" sz="3200" dirty="0">
                <a:solidFill>
                  <a:srgbClr val="290DB3"/>
                </a:solidFill>
              </a:rPr>
              <a:t>The </a:t>
            </a:r>
            <a:r>
              <a:rPr lang="en-ZA" sz="3200" b="1" dirty="0">
                <a:solidFill>
                  <a:srgbClr val="898F0C"/>
                </a:solidFill>
              </a:rPr>
              <a:t>disadvantage </a:t>
            </a:r>
            <a:r>
              <a:rPr lang="en-ZA" sz="3200" dirty="0">
                <a:solidFill>
                  <a:srgbClr val="290DB3"/>
                </a:solidFill>
              </a:rPr>
              <a:t>of on-farm sales is that </a:t>
            </a:r>
            <a:r>
              <a:rPr lang="en-ZA" sz="3200" b="1" dirty="0">
                <a:solidFill>
                  <a:srgbClr val="290DB3"/>
                </a:solidFill>
              </a:rPr>
              <a:t>prices</a:t>
            </a:r>
            <a:r>
              <a:rPr lang="en-ZA" sz="3200" dirty="0">
                <a:solidFill>
                  <a:srgbClr val="290DB3"/>
                </a:solidFill>
              </a:rPr>
              <a:t> of produce are usually </a:t>
            </a:r>
            <a:r>
              <a:rPr lang="en-ZA" sz="3200" b="1" dirty="0">
                <a:solidFill>
                  <a:srgbClr val="290DB3"/>
                </a:solidFill>
              </a:rPr>
              <a:t>lower </a:t>
            </a:r>
            <a:r>
              <a:rPr lang="en-ZA" sz="3200" dirty="0">
                <a:solidFill>
                  <a:srgbClr val="290DB3"/>
                </a:solidFill>
              </a:rPr>
              <a:t>than prices at markets. </a:t>
            </a:r>
          </a:p>
          <a:p>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49</a:t>
            </a:fld>
            <a:endParaRPr lang="en-US" dirty="0"/>
          </a:p>
        </p:txBody>
      </p:sp>
      <p:cxnSp>
        <p:nvCxnSpPr>
          <p:cNvPr id="6" name="Straight Connector 5"/>
          <p:cNvCxnSpPr/>
          <p:nvPr/>
        </p:nvCxnSpPr>
        <p:spPr>
          <a:xfrm flipV="1">
            <a:off x="168275" y="133137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9794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ctrTitle"/>
          </p:nvPr>
        </p:nvSpPr>
        <p:spPr>
          <a:xfrm>
            <a:off x="3233057" y="3275676"/>
            <a:ext cx="6063343" cy="2439961"/>
          </a:xfrm>
        </p:spPr>
        <p:txBody>
          <a:bodyPr/>
          <a:lstStyle/>
          <a:p>
            <a:r>
              <a:rPr lang="en-US" dirty="0">
                <a:solidFill>
                  <a:schemeClr val="accent2">
                    <a:lumMod val="75000"/>
                  </a:schemeClr>
                </a:solidFill>
              </a:rPr>
              <a:t>Lesson 1:</a:t>
            </a:r>
            <a:br>
              <a:rPr lang="en-US" dirty="0">
                <a:solidFill>
                  <a:schemeClr val="accent2">
                    <a:lumMod val="75000"/>
                  </a:schemeClr>
                </a:solidFill>
              </a:rPr>
            </a:br>
            <a:r>
              <a:rPr lang="en-US" dirty="0">
                <a:solidFill>
                  <a:schemeClr val="accent2">
                    <a:lumMod val="75000"/>
                  </a:schemeClr>
                </a:solidFill>
              </a:rPr>
              <a:t>What is agricultural marketing?</a:t>
            </a:r>
            <a:br>
              <a:rPr lang="en-US" dirty="0"/>
            </a:br>
            <a:endParaRPr lang="en-US"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5</a:t>
            </a:fld>
            <a:endParaRPr lang="en-US" dirty="0"/>
          </a:p>
        </p:txBody>
      </p:sp>
    </p:spTree>
    <p:extLst>
      <p:ext uri="{BB962C8B-B14F-4D97-AF65-F5344CB8AC3E}">
        <p14:creationId xmlns:p14="http://schemas.microsoft.com/office/powerpoint/2010/main" val="4271936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6550" y="67900"/>
            <a:ext cx="8154308" cy="1124712"/>
          </a:xfrm>
        </p:spPr>
        <p:txBody>
          <a:bodyPr anchor="ctr"/>
          <a:lstStyle/>
          <a:p>
            <a:r>
              <a:rPr lang="en-ZA" sz="3600" dirty="0"/>
              <a:t>Barter markets</a:t>
            </a:r>
          </a:p>
        </p:txBody>
      </p:sp>
      <p:sp>
        <p:nvSpPr>
          <p:cNvPr id="6" name="Content Placeholder 5"/>
          <p:cNvSpPr>
            <a:spLocks noGrp="1"/>
          </p:cNvSpPr>
          <p:nvPr>
            <p:ph sz="half" idx="1"/>
          </p:nvPr>
        </p:nvSpPr>
        <p:spPr>
          <a:xfrm>
            <a:off x="336551" y="1398796"/>
            <a:ext cx="5280478" cy="5453266"/>
          </a:xfrm>
        </p:spPr>
        <p:txBody>
          <a:bodyPr/>
          <a:lstStyle/>
          <a:p>
            <a:pPr marL="0" indent="0">
              <a:lnSpc>
                <a:spcPct val="100000"/>
              </a:lnSpc>
              <a:spcBef>
                <a:spcPts val="0"/>
              </a:spcBef>
              <a:buNone/>
            </a:pPr>
            <a:r>
              <a:rPr lang="en-ZA" sz="3200" b="1" dirty="0">
                <a:solidFill>
                  <a:schemeClr val="accent2">
                    <a:lumMod val="75000"/>
                  </a:schemeClr>
                </a:solidFill>
              </a:rPr>
              <a:t>Barter markets </a:t>
            </a:r>
            <a:r>
              <a:rPr lang="en-ZA" sz="3200" dirty="0">
                <a:solidFill>
                  <a:srgbClr val="290DB3"/>
                </a:solidFill>
              </a:rPr>
              <a:t>are the </a:t>
            </a:r>
            <a:r>
              <a:rPr lang="en-ZA" sz="3200" b="1" dirty="0">
                <a:solidFill>
                  <a:srgbClr val="290DB3"/>
                </a:solidFill>
              </a:rPr>
              <a:t>simplest form of markets, </a:t>
            </a:r>
            <a:r>
              <a:rPr lang="en-ZA" sz="3200" dirty="0">
                <a:solidFill>
                  <a:srgbClr val="290DB3"/>
                </a:solidFill>
              </a:rPr>
              <a:t>where people come together to </a:t>
            </a:r>
            <a:r>
              <a:rPr lang="en-ZA" sz="3200" b="1" dirty="0">
                <a:solidFill>
                  <a:srgbClr val="290DB3"/>
                </a:solidFill>
              </a:rPr>
              <a:t>exchange goods without </a:t>
            </a:r>
            <a:r>
              <a:rPr lang="en-ZA" sz="3200" dirty="0">
                <a:solidFill>
                  <a:srgbClr val="290DB3"/>
                </a:solidFill>
              </a:rPr>
              <a:t>the use of </a:t>
            </a:r>
            <a:r>
              <a:rPr lang="en-ZA" sz="3200" b="1" dirty="0">
                <a:solidFill>
                  <a:srgbClr val="290DB3"/>
                </a:solidFill>
              </a:rPr>
              <a:t>money, </a:t>
            </a:r>
            <a:r>
              <a:rPr lang="en-ZA" sz="3200" dirty="0">
                <a:solidFill>
                  <a:srgbClr val="290DB3"/>
                </a:solidFill>
              </a:rPr>
              <a:t>e.g. one farmer swapping maize for another farmer’s eggs.</a:t>
            </a:r>
            <a:endParaRPr lang="en-ZA" sz="3200" b="1" dirty="0">
              <a:solidFill>
                <a:srgbClr val="290DB3"/>
              </a:solidFill>
            </a:endParaRPr>
          </a:p>
          <a:p>
            <a:pPr marL="0" indent="0">
              <a:lnSpc>
                <a:spcPct val="100000"/>
              </a:lnSpc>
              <a:spcBef>
                <a:spcPts val="0"/>
              </a:spcBef>
              <a:buNone/>
            </a:pPr>
            <a:r>
              <a:rPr lang="en-ZA" sz="3200" dirty="0">
                <a:solidFill>
                  <a:srgbClr val="290DB3"/>
                </a:solidFill>
              </a:rPr>
              <a:t>Bartering occurs in very </a:t>
            </a:r>
            <a:r>
              <a:rPr lang="en-ZA" sz="3200" b="1" dirty="0">
                <a:solidFill>
                  <a:srgbClr val="290DB3"/>
                </a:solidFill>
              </a:rPr>
              <a:t>remote places, </a:t>
            </a:r>
            <a:r>
              <a:rPr lang="en-ZA" sz="3200" dirty="0">
                <a:solidFill>
                  <a:srgbClr val="290DB3"/>
                </a:solidFill>
              </a:rPr>
              <a:t>or after a disaster, when there is no money to use as a means of exchange.</a:t>
            </a: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156" y="2015184"/>
            <a:ext cx="4239490" cy="3041316"/>
          </a:xfrm>
          <a:prstGeom prst="rect">
            <a:avLst/>
          </a:prstGeom>
        </p:spPr>
      </p:pic>
    </p:spTree>
    <p:extLst>
      <p:ext uri="{BB962C8B-B14F-4D97-AF65-F5344CB8AC3E}">
        <p14:creationId xmlns:p14="http://schemas.microsoft.com/office/powerpoint/2010/main" val="1361801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6550" y="-4670"/>
            <a:ext cx="7893050" cy="1124712"/>
          </a:xfrm>
        </p:spPr>
        <p:txBody>
          <a:bodyPr anchor="ctr"/>
          <a:lstStyle/>
          <a:p>
            <a:r>
              <a:rPr lang="en-ZA" sz="3600" dirty="0"/>
              <a:t>Assembly markets</a:t>
            </a:r>
          </a:p>
        </p:txBody>
      </p:sp>
      <p:sp>
        <p:nvSpPr>
          <p:cNvPr id="6" name="Content Placeholder 5"/>
          <p:cNvSpPr>
            <a:spLocks noGrp="1"/>
          </p:cNvSpPr>
          <p:nvPr>
            <p:ph sz="half" idx="1"/>
          </p:nvPr>
        </p:nvSpPr>
        <p:spPr>
          <a:xfrm>
            <a:off x="336550" y="1120043"/>
            <a:ext cx="5795159" cy="5898274"/>
          </a:xfrm>
        </p:spPr>
        <p:txBody>
          <a:bodyPr/>
          <a:lstStyle/>
          <a:p>
            <a:pPr>
              <a:lnSpc>
                <a:spcPct val="100000"/>
              </a:lnSpc>
              <a:spcBef>
                <a:spcPts val="0"/>
              </a:spcBef>
            </a:pPr>
            <a:r>
              <a:rPr lang="en-ZA" sz="3200" b="1" dirty="0">
                <a:solidFill>
                  <a:schemeClr val="accent2">
                    <a:lumMod val="75000"/>
                  </a:schemeClr>
                </a:solidFill>
              </a:rPr>
              <a:t>Assembly markets </a:t>
            </a:r>
            <a:r>
              <a:rPr lang="en-ZA" sz="3200" dirty="0">
                <a:solidFill>
                  <a:srgbClr val="290DB3"/>
                </a:solidFill>
              </a:rPr>
              <a:t>are markets where </a:t>
            </a:r>
            <a:r>
              <a:rPr lang="en-ZA" sz="3200" b="1" dirty="0">
                <a:solidFill>
                  <a:srgbClr val="290DB3"/>
                </a:solidFill>
              </a:rPr>
              <a:t>farmers </a:t>
            </a:r>
            <a:r>
              <a:rPr lang="en-ZA" sz="3200" dirty="0">
                <a:solidFill>
                  <a:srgbClr val="290DB3"/>
                </a:solidFill>
              </a:rPr>
              <a:t>and</a:t>
            </a:r>
            <a:r>
              <a:rPr lang="en-ZA" sz="3200" b="1" dirty="0">
                <a:solidFill>
                  <a:srgbClr val="290DB3"/>
                </a:solidFill>
              </a:rPr>
              <a:t> small local traders</a:t>
            </a:r>
            <a:r>
              <a:rPr lang="en-ZA" sz="3200" dirty="0">
                <a:solidFill>
                  <a:srgbClr val="290DB3"/>
                </a:solidFill>
              </a:rPr>
              <a:t> come together regularly to </a:t>
            </a:r>
            <a:r>
              <a:rPr lang="en-ZA" sz="3200" b="1" dirty="0">
                <a:solidFill>
                  <a:srgbClr val="290DB3"/>
                </a:solidFill>
              </a:rPr>
              <a:t>sell </a:t>
            </a:r>
            <a:r>
              <a:rPr lang="en-ZA" sz="3200" dirty="0">
                <a:solidFill>
                  <a:srgbClr val="290DB3"/>
                </a:solidFill>
              </a:rPr>
              <a:t>their </a:t>
            </a:r>
            <a:r>
              <a:rPr lang="en-ZA" sz="3200" b="1" dirty="0">
                <a:solidFill>
                  <a:srgbClr val="290DB3"/>
                </a:solidFill>
              </a:rPr>
              <a:t>goods to larger traders.</a:t>
            </a:r>
          </a:p>
          <a:p>
            <a:pPr>
              <a:lnSpc>
                <a:spcPct val="100000"/>
              </a:lnSpc>
              <a:spcBef>
                <a:spcPts val="0"/>
              </a:spcBef>
            </a:pPr>
            <a:r>
              <a:rPr lang="en-ZA" sz="3200" dirty="0">
                <a:solidFill>
                  <a:srgbClr val="290DB3"/>
                </a:solidFill>
              </a:rPr>
              <a:t>Farmers can sell their product as individuals or collectively.</a:t>
            </a:r>
          </a:p>
          <a:p>
            <a:pPr>
              <a:lnSpc>
                <a:spcPct val="100000"/>
              </a:lnSpc>
              <a:spcBef>
                <a:spcPts val="0"/>
              </a:spcBef>
            </a:pPr>
            <a:r>
              <a:rPr lang="en-ZA" sz="3200" dirty="0">
                <a:solidFill>
                  <a:srgbClr val="290DB3"/>
                </a:solidFill>
              </a:rPr>
              <a:t>The </a:t>
            </a:r>
            <a:r>
              <a:rPr lang="en-ZA" sz="3200" b="1" dirty="0">
                <a:solidFill>
                  <a:srgbClr val="290DB3"/>
                </a:solidFill>
              </a:rPr>
              <a:t>buyers</a:t>
            </a:r>
            <a:r>
              <a:rPr lang="en-ZA" sz="3200" dirty="0">
                <a:solidFill>
                  <a:srgbClr val="290DB3"/>
                </a:solidFill>
              </a:rPr>
              <a:t> in assembly markets are </a:t>
            </a:r>
            <a:r>
              <a:rPr lang="en-ZA" sz="3200" b="1" dirty="0">
                <a:solidFill>
                  <a:srgbClr val="290DB3"/>
                </a:solidFill>
              </a:rPr>
              <a:t>traders</a:t>
            </a:r>
            <a:r>
              <a:rPr lang="en-ZA" sz="3200" dirty="0">
                <a:solidFill>
                  <a:srgbClr val="290DB3"/>
                </a:solidFill>
              </a:rPr>
              <a:t> – not consumers.</a:t>
            </a:r>
          </a:p>
          <a:p>
            <a:pPr>
              <a:lnSpc>
                <a:spcPct val="100000"/>
              </a:lnSpc>
              <a:spcBef>
                <a:spcPts val="0"/>
              </a:spcBef>
            </a:pPr>
            <a:r>
              <a:rPr lang="en-ZA" sz="3200" dirty="0">
                <a:solidFill>
                  <a:srgbClr val="290DB3"/>
                </a:solidFill>
              </a:rPr>
              <a:t>Assembly markets are normally found in </a:t>
            </a:r>
            <a:r>
              <a:rPr lang="en-ZA" sz="3200" b="1" dirty="0">
                <a:solidFill>
                  <a:srgbClr val="290DB3"/>
                </a:solidFill>
              </a:rPr>
              <a:t>rural areas </a:t>
            </a:r>
            <a:r>
              <a:rPr lang="en-ZA" sz="3200" dirty="0">
                <a:solidFill>
                  <a:srgbClr val="290DB3"/>
                </a:solidFill>
              </a:rPr>
              <a:t>or in small towns close to farming areas.</a:t>
            </a:r>
            <a:endParaRPr lang="en-ZA" sz="3200" dirty="0"/>
          </a:p>
        </p:txBody>
      </p:sp>
      <p:cxnSp>
        <p:nvCxnSpPr>
          <p:cNvPr id="9" name="Straight Connector 8"/>
          <p:cNvCxnSpPr/>
          <p:nvPr/>
        </p:nvCxnSpPr>
        <p:spPr>
          <a:xfrm flipV="1">
            <a:off x="168275" y="88665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385" y="3590432"/>
            <a:ext cx="3951367" cy="3214127"/>
          </a:xfrm>
          <a:prstGeom prst="rect">
            <a:avLst/>
          </a:prstGeom>
        </p:spPr>
      </p:pic>
    </p:spTree>
    <p:extLst>
      <p:ext uri="{BB962C8B-B14F-4D97-AF65-F5344CB8AC3E}">
        <p14:creationId xmlns:p14="http://schemas.microsoft.com/office/powerpoint/2010/main" val="15889048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6550" y="-4670"/>
            <a:ext cx="7893050" cy="1124712"/>
          </a:xfrm>
        </p:spPr>
        <p:txBody>
          <a:bodyPr anchor="ctr"/>
          <a:lstStyle/>
          <a:p>
            <a:r>
              <a:rPr lang="en-ZA" sz="3600" dirty="0"/>
              <a:t>Wholesale markets</a:t>
            </a:r>
          </a:p>
        </p:txBody>
      </p:sp>
      <p:sp>
        <p:nvSpPr>
          <p:cNvPr id="6" name="Content Placeholder 5"/>
          <p:cNvSpPr>
            <a:spLocks noGrp="1"/>
          </p:cNvSpPr>
          <p:nvPr>
            <p:ph sz="half" idx="1"/>
          </p:nvPr>
        </p:nvSpPr>
        <p:spPr>
          <a:xfrm>
            <a:off x="336550" y="1120044"/>
            <a:ext cx="5280480" cy="5406196"/>
          </a:xfrm>
        </p:spPr>
        <p:txBody>
          <a:bodyPr/>
          <a:lstStyle/>
          <a:p>
            <a:pPr>
              <a:lnSpc>
                <a:spcPct val="100000"/>
              </a:lnSpc>
              <a:spcBef>
                <a:spcPts val="0"/>
              </a:spcBef>
            </a:pPr>
            <a:r>
              <a:rPr lang="en-ZA" sz="3200" b="1" dirty="0">
                <a:solidFill>
                  <a:schemeClr val="accent2">
                    <a:lumMod val="75000"/>
                  </a:schemeClr>
                </a:solidFill>
              </a:rPr>
              <a:t>Wholesale markets </a:t>
            </a:r>
            <a:r>
              <a:rPr lang="en-ZA" sz="3200" dirty="0">
                <a:solidFill>
                  <a:srgbClr val="290DB3"/>
                </a:solidFill>
              </a:rPr>
              <a:t>are markets where </a:t>
            </a:r>
            <a:r>
              <a:rPr lang="en-ZA" sz="3200" b="1" dirty="0">
                <a:solidFill>
                  <a:srgbClr val="290DB3"/>
                </a:solidFill>
              </a:rPr>
              <a:t>traders deliver produce in bulk. </a:t>
            </a:r>
          </a:p>
          <a:p>
            <a:pPr>
              <a:lnSpc>
                <a:spcPct val="100000"/>
              </a:lnSpc>
              <a:spcBef>
                <a:spcPts val="0"/>
              </a:spcBef>
            </a:pPr>
            <a:r>
              <a:rPr lang="en-ZA" sz="3200" dirty="0">
                <a:solidFill>
                  <a:srgbClr val="290DB3"/>
                </a:solidFill>
              </a:rPr>
              <a:t>Wholesale markets are generally found in </a:t>
            </a:r>
            <a:r>
              <a:rPr lang="en-ZA" sz="3200" b="1" dirty="0">
                <a:solidFill>
                  <a:srgbClr val="290DB3"/>
                </a:solidFill>
              </a:rPr>
              <a:t>larger towns </a:t>
            </a:r>
            <a:r>
              <a:rPr lang="en-ZA" sz="3200" dirty="0">
                <a:solidFill>
                  <a:srgbClr val="290DB3"/>
                </a:solidFill>
              </a:rPr>
              <a:t>and </a:t>
            </a:r>
            <a:r>
              <a:rPr lang="en-ZA" sz="3200" b="1" dirty="0">
                <a:solidFill>
                  <a:srgbClr val="290DB3"/>
                </a:solidFill>
              </a:rPr>
              <a:t>cities.</a:t>
            </a:r>
          </a:p>
          <a:p>
            <a:pPr>
              <a:lnSpc>
                <a:spcPct val="100000"/>
              </a:lnSpc>
              <a:spcBef>
                <a:spcPts val="0"/>
              </a:spcBef>
            </a:pPr>
            <a:r>
              <a:rPr lang="en-ZA" sz="3200" b="1" dirty="0">
                <a:solidFill>
                  <a:srgbClr val="290DB3"/>
                </a:solidFill>
              </a:rPr>
              <a:t>Retailers</a:t>
            </a:r>
            <a:r>
              <a:rPr lang="en-ZA" sz="3200" dirty="0">
                <a:solidFill>
                  <a:srgbClr val="290DB3"/>
                </a:solidFill>
              </a:rPr>
              <a:t> (people who sell goods directly to consumers) come to these markets to buy </a:t>
            </a:r>
            <a:r>
              <a:rPr lang="en-ZA" sz="3200" b="1" dirty="0">
                <a:solidFill>
                  <a:srgbClr val="290DB3"/>
                </a:solidFill>
              </a:rPr>
              <a:t>large amounts of goods </a:t>
            </a:r>
            <a:r>
              <a:rPr lang="en-ZA" sz="3200" dirty="0">
                <a:solidFill>
                  <a:srgbClr val="290DB3"/>
                </a:solidFill>
              </a:rPr>
              <a:t>to sell in their stalls and shops.</a:t>
            </a: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030" y="1345147"/>
            <a:ext cx="3927466" cy="5181092"/>
          </a:xfrm>
          <a:prstGeom prst="rect">
            <a:avLst/>
          </a:prstGeom>
        </p:spPr>
      </p:pic>
    </p:spTree>
    <p:extLst>
      <p:ext uri="{BB962C8B-B14F-4D97-AF65-F5344CB8AC3E}">
        <p14:creationId xmlns:p14="http://schemas.microsoft.com/office/powerpoint/2010/main" val="23291336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6550" y="-4670"/>
            <a:ext cx="7893050" cy="1124712"/>
          </a:xfrm>
        </p:spPr>
        <p:txBody>
          <a:bodyPr anchor="ctr"/>
          <a:lstStyle/>
          <a:p>
            <a:r>
              <a:rPr lang="en-ZA" sz="3600" dirty="0"/>
              <a:t>Retail markets</a:t>
            </a:r>
          </a:p>
        </p:txBody>
      </p:sp>
      <p:sp>
        <p:nvSpPr>
          <p:cNvPr id="6" name="Content Placeholder 5"/>
          <p:cNvSpPr>
            <a:spLocks noGrp="1"/>
          </p:cNvSpPr>
          <p:nvPr>
            <p:ph sz="half" idx="1"/>
          </p:nvPr>
        </p:nvSpPr>
        <p:spPr>
          <a:xfrm>
            <a:off x="336550" y="1310045"/>
            <a:ext cx="5719866" cy="5494514"/>
          </a:xfrm>
        </p:spPr>
        <p:txBody>
          <a:bodyPr/>
          <a:lstStyle/>
          <a:p>
            <a:pPr>
              <a:lnSpc>
                <a:spcPct val="100000"/>
              </a:lnSpc>
              <a:spcBef>
                <a:spcPts val="0"/>
              </a:spcBef>
            </a:pPr>
            <a:r>
              <a:rPr lang="en-ZA" sz="3200" b="1" dirty="0">
                <a:solidFill>
                  <a:schemeClr val="accent2">
                    <a:lumMod val="75000"/>
                  </a:schemeClr>
                </a:solidFill>
              </a:rPr>
              <a:t>Retail markets </a:t>
            </a:r>
            <a:r>
              <a:rPr lang="en-ZA" sz="3200" dirty="0">
                <a:solidFill>
                  <a:srgbClr val="290DB3"/>
                </a:solidFill>
              </a:rPr>
              <a:t>are markets where</a:t>
            </a:r>
            <a:r>
              <a:rPr lang="en-ZA" sz="3200" b="1" dirty="0">
                <a:solidFill>
                  <a:srgbClr val="290DB3"/>
                </a:solidFill>
              </a:rPr>
              <a:t> consumers </a:t>
            </a:r>
            <a:r>
              <a:rPr lang="en-ZA" sz="3200" dirty="0">
                <a:solidFill>
                  <a:srgbClr val="290DB3"/>
                </a:solidFill>
              </a:rPr>
              <a:t>and</a:t>
            </a:r>
            <a:r>
              <a:rPr lang="en-ZA" sz="3200" b="1" dirty="0">
                <a:solidFill>
                  <a:srgbClr val="290DB3"/>
                </a:solidFill>
              </a:rPr>
              <a:t> small businesses </a:t>
            </a:r>
            <a:r>
              <a:rPr lang="en-ZA" sz="3200" dirty="0">
                <a:solidFill>
                  <a:srgbClr val="290DB3"/>
                </a:solidFill>
              </a:rPr>
              <a:t>buy their </a:t>
            </a:r>
            <a:r>
              <a:rPr lang="en-ZA" sz="3200" b="1" dirty="0">
                <a:solidFill>
                  <a:srgbClr val="290DB3"/>
                </a:solidFill>
              </a:rPr>
              <a:t>daily </a:t>
            </a:r>
            <a:r>
              <a:rPr lang="en-ZA" sz="3200" dirty="0">
                <a:solidFill>
                  <a:srgbClr val="290DB3"/>
                </a:solidFill>
              </a:rPr>
              <a:t>or </a:t>
            </a:r>
            <a:r>
              <a:rPr lang="en-ZA" sz="3200" b="1" dirty="0">
                <a:solidFill>
                  <a:srgbClr val="290DB3"/>
                </a:solidFill>
              </a:rPr>
              <a:t>weekly supplies of food.</a:t>
            </a:r>
          </a:p>
          <a:p>
            <a:pPr>
              <a:lnSpc>
                <a:spcPct val="100000"/>
              </a:lnSpc>
              <a:spcBef>
                <a:spcPts val="0"/>
              </a:spcBef>
            </a:pPr>
            <a:r>
              <a:rPr lang="en-ZA" sz="3200" dirty="0">
                <a:solidFill>
                  <a:srgbClr val="290DB3"/>
                </a:solidFill>
              </a:rPr>
              <a:t>If farmers want to </a:t>
            </a:r>
            <a:r>
              <a:rPr lang="en-ZA" sz="3200" b="1" dirty="0">
                <a:solidFill>
                  <a:srgbClr val="290DB3"/>
                </a:solidFill>
              </a:rPr>
              <a:t>sell in bulk directly to retail markets, </a:t>
            </a:r>
            <a:r>
              <a:rPr lang="en-ZA" sz="3200" dirty="0">
                <a:solidFill>
                  <a:srgbClr val="290DB3"/>
                </a:solidFill>
              </a:rPr>
              <a:t>they must work out a system with the retailer.</a:t>
            </a:r>
          </a:p>
          <a:p>
            <a:pPr>
              <a:lnSpc>
                <a:spcPct val="100000"/>
              </a:lnSpc>
              <a:spcBef>
                <a:spcPts val="0"/>
              </a:spcBef>
            </a:pPr>
            <a:r>
              <a:rPr lang="en-ZA" sz="3200" dirty="0">
                <a:solidFill>
                  <a:srgbClr val="290DB3"/>
                </a:solidFill>
              </a:rPr>
              <a:t>Wholesalers may try to prevent farmers from selling directly to retailers.</a:t>
            </a: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9777" y="1881876"/>
            <a:ext cx="3274719" cy="4350853"/>
          </a:xfrm>
          <a:prstGeom prst="rect">
            <a:avLst/>
          </a:prstGeom>
        </p:spPr>
      </p:pic>
    </p:spTree>
    <p:extLst>
      <p:ext uri="{BB962C8B-B14F-4D97-AF65-F5344CB8AC3E}">
        <p14:creationId xmlns:p14="http://schemas.microsoft.com/office/powerpoint/2010/main" val="177738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4543" y="-4670"/>
            <a:ext cx="7805057" cy="1124712"/>
          </a:xfrm>
        </p:spPr>
        <p:txBody>
          <a:bodyPr anchor="ctr"/>
          <a:lstStyle/>
          <a:p>
            <a:r>
              <a:rPr lang="en-ZA" sz="3600" dirty="0"/>
              <a:t>Supermarkets</a:t>
            </a:r>
          </a:p>
        </p:txBody>
      </p:sp>
      <p:sp>
        <p:nvSpPr>
          <p:cNvPr id="6" name="Content Placeholder 5"/>
          <p:cNvSpPr>
            <a:spLocks noGrp="1"/>
          </p:cNvSpPr>
          <p:nvPr>
            <p:ph sz="half" idx="1"/>
          </p:nvPr>
        </p:nvSpPr>
        <p:spPr>
          <a:xfrm>
            <a:off x="336550" y="1120043"/>
            <a:ext cx="4900468" cy="5629448"/>
          </a:xfrm>
        </p:spPr>
        <p:txBody>
          <a:bodyPr/>
          <a:lstStyle/>
          <a:p>
            <a:pPr>
              <a:lnSpc>
                <a:spcPct val="100000"/>
              </a:lnSpc>
              <a:spcBef>
                <a:spcPts val="0"/>
              </a:spcBef>
              <a:spcAft>
                <a:spcPts val="600"/>
              </a:spcAft>
            </a:pPr>
            <a:r>
              <a:rPr lang="en-ZA" sz="3200" b="1" dirty="0">
                <a:solidFill>
                  <a:schemeClr val="accent2">
                    <a:lumMod val="75000"/>
                  </a:schemeClr>
                </a:solidFill>
              </a:rPr>
              <a:t>Supermarkets are convenient, one-stop shops </a:t>
            </a:r>
            <a:r>
              <a:rPr lang="en-ZA" sz="3200" dirty="0">
                <a:solidFill>
                  <a:srgbClr val="290DB3"/>
                </a:solidFill>
              </a:rPr>
              <a:t>that enable consumers to buy </a:t>
            </a:r>
            <a:r>
              <a:rPr lang="en-ZA" sz="3200" b="1" dirty="0">
                <a:solidFill>
                  <a:srgbClr val="290DB3"/>
                </a:solidFill>
              </a:rPr>
              <a:t>many different types of goods at the same time.</a:t>
            </a:r>
          </a:p>
          <a:p>
            <a:pPr>
              <a:lnSpc>
                <a:spcPct val="100000"/>
              </a:lnSpc>
              <a:spcBef>
                <a:spcPts val="0"/>
              </a:spcBef>
              <a:spcAft>
                <a:spcPts val="600"/>
              </a:spcAft>
            </a:pPr>
            <a:r>
              <a:rPr lang="en-ZA" sz="3200" dirty="0">
                <a:solidFill>
                  <a:srgbClr val="290DB3"/>
                </a:solidFill>
              </a:rPr>
              <a:t>The </a:t>
            </a:r>
            <a:r>
              <a:rPr lang="en-ZA" sz="3200" b="1" dirty="0">
                <a:solidFill>
                  <a:srgbClr val="290DB3"/>
                </a:solidFill>
              </a:rPr>
              <a:t>food</a:t>
            </a:r>
            <a:r>
              <a:rPr lang="en-ZA" sz="3200" dirty="0">
                <a:solidFill>
                  <a:srgbClr val="290DB3"/>
                </a:solidFill>
              </a:rPr>
              <a:t> is attractively packaged and good </a:t>
            </a:r>
            <a:r>
              <a:rPr lang="en-ZA" sz="3200" b="1" dirty="0">
                <a:solidFill>
                  <a:srgbClr val="290DB3"/>
                </a:solidFill>
              </a:rPr>
              <a:t>quality.</a:t>
            </a:r>
          </a:p>
          <a:p>
            <a:pPr>
              <a:lnSpc>
                <a:spcPct val="100000"/>
              </a:lnSpc>
              <a:spcBef>
                <a:spcPts val="0"/>
              </a:spcBef>
              <a:spcAft>
                <a:spcPts val="600"/>
              </a:spcAft>
            </a:pPr>
            <a:r>
              <a:rPr lang="en-ZA" sz="3200" dirty="0">
                <a:solidFill>
                  <a:srgbClr val="290DB3"/>
                </a:solidFill>
              </a:rPr>
              <a:t>Farmers can sell directly to supermarkets, but they must meet strict </a:t>
            </a:r>
            <a:r>
              <a:rPr lang="en-ZA" sz="3200" b="1" dirty="0">
                <a:solidFill>
                  <a:srgbClr val="290DB3"/>
                </a:solidFill>
              </a:rPr>
              <a:t>volume </a:t>
            </a:r>
            <a:r>
              <a:rPr lang="en-ZA" sz="3200" dirty="0">
                <a:solidFill>
                  <a:srgbClr val="290DB3"/>
                </a:solidFill>
              </a:rPr>
              <a:t>and</a:t>
            </a:r>
            <a:r>
              <a:rPr lang="en-ZA" sz="3200" b="1" dirty="0">
                <a:solidFill>
                  <a:srgbClr val="290DB3"/>
                </a:solidFill>
              </a:rPr>
              <a:t> quality requirements.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4799" y="2362944"/>
            <a:ext cx="4331589" cy="4221391"/>
          </a:xfrm>
          <a:prstGeom prst="rect">
            <a:avLst/>
          </a:prstGeom>
        </p:spPr>
      </p:pic>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638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466" y="-4670"/>
            <a:ext cx="7512133" cy="1124712"/>
          </a:xfrm>
        </p:spPr>
        <p:txBody>
          <a:bodyPr/>
          <a:lstStyle/>
          <a:p>
            <a:r>
              <a:rPr lang="en-ZA" sz="3600" dirty="0"/>
              <a:t>Comparing markets</a:t>
            </a:r>
          </a:p>
        </p:txBody>
      </p:sp>
      <p:sp>
        <p:nvSpPr>
          <p:cNvPr id="3" name="Content Placeholder 2"/>
          <p:cNvSpPr>
            <a:spLocks noGrp="1"/>
          </p:cNvSpPr>
          <p:nvPr>
            <p:ph sz="half" idx="1"/>
          </p:nvPr>
        </p:nvSpPr>
        <p:spPr>
          <a:xfrm>
            <a:off x="717467" y="1942382"/>
            <a:ext cx="3925785" cy="4572000"/>
          </a:xfrm>
        </p:spPr>
        <p:txBody>
          <a:bodyPr anchor="ctr"/>
          <a:lstStyle/>
          <a:p>
            <a:pPr marL="0" indent="0">
              <a:lnSpc>
                <a:spcPct val="100000"/>
              </a:lnSpc>
              <a:spcBef>
                <a:spcPts val="0"/>
              </a:spcBef>
              <a:spcAft>
                <a:spcPts val="600"/>
              </a:spcAft>
              <a:buNone/>
            </a:pPr>
            <a:r>
              <a:rPr lang="en-ZA" sz="3200" b="1" dirty="0">
                <a:solidFill>
                  <a:srgbClr val="898F0C"/>
                </a:solidFill>
              </a:rPr>
              <a:t>Each type of market:</a:t>
            </a:r>
          </a:p>
          <a:p>
            <a:pPr>
              <a:lnSpc>
                <a:spcPct val="100000"/>
              </a:lnSpc>
              <a:spcBef>
                <a:spcPts val="600"/>
              </a:spcBef>
              <a:spcAft>
                <a:spcPts val="600"/>
              </a:spcAft>
            </a:pPr>
            <a:r>
              <a:rPr lang="en-ZA" sz="3200" dirty="0">
                <a:solidFill>
                  <a:srgbClr val="290DB3"/>
                </a:solidFill>
              </a:rPr>
              <a:t>Serves a specific role</a:t>
            </a:r>
          </a:p>
          <a:p>
            <a:pPr>
              <a:lnSpc>
                <a:spcPct val="100000"/>
              </a:lnSpc>
              <a:spcBef>
                <a:spcPts val="600"/>
              </a:spcBef>
              <a:spcAft>
                <a:spcPts val="600"/>
              </a:spcAft>
            </a:pPr>
            <a:r>
              <a:rPr lang="en-ZA" sz="3200" dirty="0">
                <a:solidFill>
                  <a:srgbClr val="290DB3"/>
                </a:solidFill>
              </a:rPr>
              <a:t>Offers a different combination of quality, quantity, prices and presentation of goods.</a:t>
            </a:r>
          </a:p>
        </p:txBody>
      </p:sp>
      <p:cxnSp>
        <p:nvCxnSpPr>
          <p:cNvPr id="8" name="Straight Connector 7"/>
          <p:cNvCxnSpPr/>
          <p:nvPr/>
        </p:nvCxnSpPr>
        <p:spPr>
          <a:xfrm flipV="1">
            <a:off x="168275" y="127396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136" y="1757549"/>
            <a:ext cx="3712016" cy="5087573"/>
          </a:xfrm>
          <a:prstGeom prst="rect">
            <a:avLst/>
          </a:prstGeom>
        </p:spPr>
      </p:pic>
    </p:spTree>
    <p:extLst>
      <p:ext uri="{BB962C8B-B14F-4D97-AF65-F5344CB8AC3E}">
        <p14:creationId xmlns:p14="http://schemas.microsoft.com/office/powerpoint/2010/main" val="3842393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72516"/>
            <a:ext cx="7146740" cy="1124712"/>
          </a:xfrm>
        </p:spPr>
        <p:txBody>
          <a:bodyPr anchor="ctr"/>
          <a:lstStyle/>
          <a:p>
            <a:r>
              <a:rPr lang="en-ZA" sz="3600" dirty="0"/>
              <a:t>Market types and farmers’ profit</a:t>
            </a:r>
          </a:p>
        </p:txBody>
      </p:sp>
      <p:sp>
        <p:nvSpPr>
          <p:cNvPr id="3" name="Content Placeholder 2"/>
          <p:cNvSpPr>
            <a:spLocks noGrp="1"/>
          </p:cNvSpPr>
          <p:nvPr>
            <p:ph idx="1"/>
          </p:nvPr>
        </p:nvSpPr>
        <p:spPr>
          <a:xfrm>
            <a:off x="659334" y="1922257"/>
            <a:ext cx="8187783" cy="2958501"/>
          </a:xfrm>
        </p:spPr>
        <p:txBody>
          <a:bodyPr/>
          <a:lstStyle/>
          <a:p>
            <a:pPr>
              <a:lnSpc>
                <a:spcPct val="100000"/>
              </a:lnSpc>
              <a:spcBef>
                <a:spcPts val="0"/>
              </a:spcBef>
              <a:spcAft>
                <a:spcPts val="600"/>
              </a:spcAft>
            </a:pPr>
            <a:r>
              <a:rPr lang="en-ZA" sz="3200" dirty="0">
                <a:solidFill>
                  <a:srgbClr val="290DB3"/>
                </a:solidFill>
              </a:rPr>
              <a:t>Generally, farmers receive the </a:t>
            </a:r>
            <a:r>
              <a:rPr lang="en-ZA" sz="3200" b="1" dirty="0">
                <a:solidFill>
                  <a:schemeClr val="accent2">
                    <a:lumMod val="75000"/>
                  </a:schemeClr>
                </a:solidFill>
              </a:rPr>
              <a:t>lowest price </a:t>
            </a:r>
            <a:r>
              <a:rPr lang="en-ZA" sz="3200" dirty="0">
                <a:solidFill>
                  <a:srgbClr val="290DB3"/>
                </a:solidFill>
              </a:rPr>
              <a:t>if they </a:t>
            </a:r>
            <a:r>
              <a:rPr lang="en-ZA" sz="3200" b="1" dirty="0">
                <a:solidFill>
                  <a:schemeClr val="accent2">
                    <a:lumMod val="75000"/>
                  </a:schemeClr>
                </a:solidFill>
              </a:rPr>
              <a:t>sell unsorted produce at the farm gate.</a:t>
            </a:r>
          </a:p>
          <a:p>
            <a:pPr>
              <a:lnSpc>
                <a:spcPct val="100000"/>
              </a:lnSpc>
              <a:spcBef>
                <a:spcPts val="0"/>
              </a:spcBef>
              <a:spcAft>
                <a:spcPts val="600"/>
              </a:spcAft>
            </a:pPr>
            <a:r>
              <a:rPr lang="en-ZA" sz="3200" dirty="0">
                <a:solidFill>
                  <a:srgbClr val="290DB3"/>
                </a:solidFill>
              </a:rPr>
              <a:t>The more </a:t>
            </a:r>
            <a:r>
              <a:rPr lang="en-ZA" sz="3200" b="1" dirty="0">
                <a:solidFill>
                  <a:schemeClr val="accent2">
                    <a:lumMod val="75000"/>
                  </a:schemeClr>
                </a:solidFill>
              </a:rPr>
              <a:t>distant markets may offer higher prices, </a:t>
            </a:r>
            <a:r>
              <a:rPr lang="en-ZA" sz="3200" dirty="0">
                <a:solidFill>
                  <a:srgbClr val="290DB3"/>
                </a:solidFill>
              </a:rPr>
              <a:t>but </a:t>
            </a:r>
            <a:r>
              <a:rPr lang="en-ZA" sz="3200" b="1" dirty="0">
                <a:solidFill>
                  <a:schemeClr val="accent2">
                    <a:lumMod val="75000"/>
                  </a:schemeClr>
                </a:solidFill>
              </a:rPr>
              <a:t>marketing costs </a:t>
            </a:r>
            <a:r>
              <a:rPr lang="en-ZA" sz="3200" dirty="0">
                <a:solidFill>
                  <a:srgbClr val="290DB3"/>
                </a:solidFill>
              </a:rPr>
              <a:t>– especially – </a:t>
            </a:r>
            <a:r>
              <a:rPr lang="en-ZA" sz="3200" b="1" dirty="0">
                <a:solidFill>
                  <a:schemeClr val="accent2">
                    <a:lumMod val="75000"/>
                  </a:schemeClr>
                </a:solidFill>
              </a:rPr>
              <a:t>transport</a:t>
            </a:r>
            <a:r>
              <a:rPr lang="en-ZA" sz="3200" dirty="0">
                <a:solidFill>
                  <a:srgbClr val="290DB3"/>
                </a:solidFill>
              </a:rPr>
              <a:t> will also be higher.</a:t>
            </a:r>
          </a:p>
        </p:txBody>
      </p:sp>
      <p:sp>
        <p:nvSpPr>
          <p:cNvPr id="4" name="Slide Number Placeholder 3"/>
          <p:cNvSpPr>
            <a:spLocks noGrp="1"/>
          </p:cNvSpPr>
          <p:nvPr>
            <p:ph type="sldNum" sz="quarter" idx="4"/>
          </p:nvPr>
        </p:nvSpPr>
        <p:spPr/>
        <p:txBody>
          <a:bodyPr/>
          <a:lstStyle/>
          <a:p>
            <a:fld id="{3AF21FA0-C69A-D549-B93E-AD7DB9D7EB7A}" type="slidenum">
              <a:rPr lang="en-US" smtClean="0"/>
              <a:pPr/>
              <a:t>56</a:t>
            </a:fld>
            <a:endParaRPr lang="en-US" dirty="0"/>
          </a:p>
        </p:txBody>
      </p:sp>
      <p:cxnSp>
        <p:nvCxnSpPr>
          <p:cNvPr id="6" name="Straight Connector 5"/>
          <p:cNvCxnSpPr/>
          <p:nvPr/>
        </p:nvCxnSpPr>
        <p:spPr>
          <a:xfrm flipV="1">
            <a:off x="168275" y="119758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7555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4670"/>
            <a:ext cx="8953995" cy="1124712"/>
          </a:xfrm>
        </p:spPr>
        <p:txBody>
          <a:bodyPr/>
          <a:lstStyle/>
          <a:p>
            <a:r>
              <a:rPr lang="en-ZA" sz="3600" dirty="0"/>
              <a:t>Market types and farmers’ profit: Supermarkets</a:t>
            </a:r>
          </a:p>
        </p:txBody>
      </p:sp>
      <p:sp>
        <p:nvSpPr>
          <p:cNvPr id="3" name="Content Placeholder 2"/>
          <p:cNvSpPr>
            <a:spLocks noGrp="1"/>
          </p:cNvSpPr>
          <p:nvPr>
            <p:ph idx="1"/>
          </p:nvPr>
        </p:nvSpPr>
        <p:spPr>
          <a:xfrm>
            <a:off x="914400" y="1587677"/>
            <a:ext cx="4334494" cy="4456863"/>
          </a:xfrm>
        </p:spPr>
        <p:txBody>
          <a:bodyPr/>
          <a:lstStyle/>
          <a:p>
            <a:pPr marL="0" indent="0">
              <a:lnSpc>
                <a:spcPct val="100000"/>
              </a:lnSpc>
              <a:spcBef>
                <a:spcPts val="0"/>
              </a:spcBef>
              <a:spcAft>
                <a:spcPts val="600"/>
              </a:spcAft>
              <a:buNone/>
            </a:pPr>
            <a:r>
              <a:rPr lang="en-ZA" sz="3200" b="1" dirty="0">
                <a:solidFill>
                  <a:schemeClr val="accent2">
                    <a:lumMod val="75000"/>
                  </a:schemeClr>
                </a:solidFill>
              </a:rPr>
              <a:t>Supermarkets </a:t>
            </a:r>
            <a:r>
              <a:rPr lang="en-ZA" sz="3200" dirty="0">
                <a:solidFill>
                  <a:srgbClr val="290DB3"/>
                </a:solidFill>
              </a:rPr>
              <a:t>may offer the highest price, but farmers need to meet many </a:t>
            </a:r>
            <a:r>
              <a:rPr lang="en-ZA" sz="3200" b="1" dirty="0">
                <a:solidFill>
                  <a:schemeClr val="accent2">
                    <a:lumMod val="75000"/>
                  </a:schemeClr>
                </a:solidFill>
              </a:rPr>
              <a:t>conditions </a:t>
            </a:r>
            <a:r>
              <a:rPr lang="en-ZA" sz="3200" dirty="0">
                <a:solidFill>
                  <a:srgbClr val="290DB3"/>
                </a:solidFill>
              </a:rPr>
              <a:t>and </a:t>
            </a:r>
            <a:r>
              <a:rPr lang="en-ZA" sz="3200" b="1" dirty="0">
                <a:solidFill>
                  <a:schemeClr val="accent2">
                    <a:lumMod val="75000"/>
                  </a:schemeClr>
                </a:solidFill>
              </a:rPr>
              <a:t>requirements</a:t>
            </a:r>
            <a:r>
              <a:rPr lang="en-ZA" sz="3200" dirty="0">
                <a:solidFill>
                  <a:schemeClr val="accent2">
                    <a:lumMod val="75000"/>
                  </a:schemeClr>
                </a:solidFill>
              </a:rPr>
              <a:t> </a:t>
            </a:r>
            <a:r>
              <a:rPr lang="en-ZA" sz="3200" dirty="0">
                <a:solidFill>
                  <a:srgbClr val="290DB3"/>
                </a:solidFill>
              </a:rPr>
              <a:t>in terms of:</a:t>
            </a:r>
          </a:p>
          <a:p>
            <a:pPr>
              <a:lnSpc>
                <a:spcPct val="100000"/>
              </a:lnSpc>
              <a:spcBef>
                <a:spcPts val="0"/>
              </a:spcBef>
              <a:spcAft>
                <a:spcPts val="600"/>
              </a:spcAft>
            </a:pPr>
            <a:r>
              <a:rPr lang="en-ZA" sz="3200" dirty="0">
                <a:solidFill>
                  <a:srgbClr val="290DB3"/>
                </a:solidFill>
              </a:rPr>
              <a:t>Sorting</a:t>
            </a:r>
          </a:p>
          <a:p>
            <a:pPr>
              <a:lnSpc>
                <a:spcPct val="100000"/>
              </a:lnSpc>
              <a:spcBef>
                <a:spcPts val="0"/>
              </a:spcBef>
              <a:spcAft>
                <a:spcPts val="600"/>
              </a:spcAft>
            </a:pPr>
            <a:r>
              <a:rPr lang="en-ZA" sz="3200" dirty="0">
                <a:solidFill>
                  <a:srgbClr val="290DB3"/>
                </a:solidFill>
              </a:rPr>
              <a:t>Grading</a:t>
            </a:r>
          </a:p>
          <a:p>
            <a:pPr>
              <a:lnSpc>
                <a:spcPct val="100000"/>
              </a:lnSpc>
              <a:spcBef>
                <a:spcPts val="0"/>
              </a:spcBef>
              <a:spcAft>
                <a:spcPts val="600"/>
              </a:spcAft>
            </a:pPr>
            <a:r>
              <a:rPr lang="en-ZA" sz="3200" dirty="0">
                <a:solidFill>
                  <a:srgbClr val="290DB3"/>
                </a:solidFill>
              </a:rPr>
              <a:t>Packaging their output. </a:t>
            </a:r>
          </a:p>
          <a:p>
            <a:pPr marL="0" indent="0">
              <a:buNone/>
            </a:pPr>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57</a:t>
            </a:fld>
            <a:endParaRPr lang="en-US" dirty="0"/>
          </a:p>
        </p:txBody>
      </p:sp>
      <p:cxnSp>
        <p:nvCxnSpPr>
          <p:cNvPr id="5" name="Straight Connector 4"/>
          <p:cNvCxnSpPr/>
          <p:nvPr/>
        </p:nvCxnSpPr>
        <p:spPr>
          <a:xfrm flipV="1">
            <a:off x="168275" y="12864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883" y="1749801"/>
            <a:ext cx="4230881" cy="4230881"/>
          </a:xfrm>
          <a:prstGeom prst="rect">
            <a:avLst/>
          </a:prstGeom>
        </p:spPr>
      </p:pic>
    </p:spTree>
    <p:extLst>
      <p:ext uri="{BB962C8B-B14F-4D97-AF65-F5344CB8AC3E}">
        <p14:creationId xmlns:p14="http://schemas.microsoft.com/office/powerpoint/2010/main" val="2912267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328595"/>
            <a:ext cx="9462853" cy="1124712"/>
          </a:xfrm>
        </p:spPr>
        <p:txBody>
          <a:bodyPr anchor="ctr"/>
          <a:lstStyle/>
          <a:p>
            <a:r>
              <a:rPr lang="en-ZA" sz="3600" dirty="0"/>
              <a:t>Market types and farmers’ profit: Costs and income</a:t>
            </a:r>
          </a:p>
        </p:txBody>
      </p:sp>
      <p:sp>
        <p:nvSpPr>
          <p:cNvPr id="3" name="Content Placeholder 2"/>
          <p:cNvSpPr>
            <a:spLocks noGrp="1"/>
          </p:cNvSpPr>
          <p:nvPr>
            <p:ph idx="1"/>
          </p:nvPr>
        </p:nvSpPr>
        <p:spPr>
          <a:xfrm>
            <a:off x="322416" y="1753226"/>
            <a:ext cx="4095205" cy="5170088"/>
          </a:xfrm>
        </p:spPr>
        <p:txBody>
          <a:bodyPr/>
          <a:lstStyle/>
          <a:p>
            <a:pPr marL="0" indent="0">
              <a:lnSpc>
                <a:spcPct val="100000"/>
              </a:lnSpc>
              <a:spcBef>
                <a:spcPts val="0"/>
              </a:spcBef>
              <a:spcAft>
                <a:spcPts val="600"/>
              </a:spcAft>
              <a:buNone/>
            </a:pPr>
            <a:r>
              <a:rPr lang="en-ZA" sz="3200" dirty="0">
                <a:solidFill>
                  <a:srgbClr val="290DB3"/>
                </a:solidFill>
              </a:rPr>
              <a:t>To identify the best venue to sell their produce, farmers need to make the following </a:t>
            </a:r>
            <a:r>
              <a:rPr lang="en-ZA" sz="3200" b="1" dirty="0">
                <a:solidFill>
                  <a:schemeClr val="accent2">
                    <a:lumMod val="75000"/>
                  </a:schemeClr>
                </a:solidFill>
              </a:rPr>
              <a:t>calculations </a:t>
            </a:r>
            <a:r>
              <a:rPr lang="en-ZA" sz="3200" dirty="0">
                <a:solidFill>
                  <a:srgbClr val="290DB3"/>
                </a:solidFill>
              </a:rPr>
              <a:t>in terms of </a:t>
            </a:r>
            <a:r>
              <a:rPr lang="en-ZA" sz="3200" b="1" dirty="0">
                <a:solidFill>
                  <a:schemeClr val="accent2">
                    <a:lumMod val="75000"/>
                  </a:schemeClr>
                </a:solidFill>
              </a:rPr>
              <a:t>selling in different markets:</a:t>
            </a:r>
          </a:p>
          <a:p>
            <a:pPr>
              <a:lnSpc>
                <a:spcPct val="100000"/>
              </a:lnSpc>
              <a:spcBef>
                <a:spcPts val="0"/>
              </a:spcBef>
              <a:spcAft>
                <a:spcPts val="600"/>
              </a:spcAft>
            </a:pPr>
            <a:r>
              <a:rPr lang="en-ZA" sz="3200" dirty="0">
                <a:solidFill>
                  <a:srgbClr val="290DB3"/>
                </a:solidFill>
              </a:rPr>
              <a:t>Costs</a:t>
            </a:r>
          </a:p>
          <a:p>
            <a:pPr>
              <a:lnSpc>
                <a:spcPct val="100000"/>
              </a:lnSpc>
              <a:spcBef>
                <a:spcPts val="0"/>
              </a:spcBef>
              <a:spcAft>
                <a:spcPts val="600"/>
              </a:spcAft>
            </a:pPr>
            <a:r>
              <a:rPr lang="en-ZA" sz="3200" dirty="0">
                <a:solidFill>
                  <a:srgbClr val="290DB3"/>
                </a:solidFill>
              </a:rPr>
              <a:t>Income</a:t>
            </a:r>
          </a:p>
          <a:p>
            <a:pPr>
              <a:lnSpc>
                <a:spcPct val="100000"/>
              </a:lnSpc>
              <a:spcBef>
                <a:spcPts val="0"/>
              </a:spcBef>
              <a:spcAft>
                <a:spcPts val="600"/>
              </a:spcAft>
            </a:pPr>
            <a:r>
              <a:rPr lang="en-ZA" sz="3200" dirty="0">
                <a:solidFill>
                  <a:srgbClr val="290DB3"/>
                </a:solidFill>
              </a:rPr>
              <a:t>Profits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58</a:t>
            </a:fld>
            <a:endParaRPr lang="en-US" dirty="0"/>
          </a:p>
        </p:txBody>
      </p:sp>
      <p:cxnSp>
        <p:nvCxnSpPr>
          <p:cNvPr id="5" name="Straight Connector 4"/>
          <p:cNvCxnSpPr/>
          <p:nvPr/>
        </p:nvCxnSpPr>
        <p:spPr>
          <a:xfrm flipV="1">
            <a:off x="168275" y="12539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451" y="1753226"/>
            <a:ext cx="5403818" cy="3602545"/>
          </a:xfrm>
          <a:prstGeom prst="rect">
            <a:avLst/>
          </a:prstGeom>
        </p:spPr>
      </p:pic>
    </p:spTree>
    <p:extLst>
      <p:ext uri="{BB962C8B-B14F-4D97-AF65-F5344CB8AC3E}">
        <p14:creationId xmlns:p14="http://schemas.microsoft.com/office/powerpoint/2010/main" val="3420820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Market segmentation</a:t>
            </a:r>
          </a:p>
        </p:txBody>
      </p:sp>
      <p:sp>
        <p:nvSpPr>
          <p:cNvPr id="3" name="Content Placeholder 2"/>
          <p:cNvSpPr>
            <a:spLocks noGrp="1"/>
          </p:cNvSpPr>
          <p:nvPr>
            <p:ph idx="1"/>
          </p:nvPr>
        </p:nvSpPr>
        <p:spPr>
          <a:xfrm>
            <a:off x="914400" y="1587677"/>
            <a:ext cx="7522029" cy="4813123"/>
          </a:xfrm>
        </p:spPr>
        <p:txBody>
          <a:bodyPr/>
          <a:lstStyle/>
          <a:p>
            <a:pPr marL="0" indent="0">
              <a:lnSpc>
                <a:spcPct val="100000"/>
              </a:lnSpc>
              <a:spcBef>
                <a:spcPts val="1200"/>
              </a:spcBef>
              <a:spcAft>
                <a:spcPts val="600"/>
              </a:spcAft>
              <a:buNone/>
            </a:pPr>
            <a:r>
              <a:rPr lang="en-ZA" sz="3200" dirty="0">
                <a:solidFill>
                  <a:srgbClr val="290DB3"/>
                </a:solidFill>
              </a:rPr>
              <a:t>We can divide consumers according to their age, sex, religion, personality, location or income.</a:t>
            </a:r>
          </a:p>
          <a:p>
            <a:pPr marL="0" indent="0">
              <a:lnSpc>
                <a:spcPct val="100000"/>
              </a:lnSpc>
              <a:spcBef>
                <a:spcPts val="1200"/>
              </a:spcBef>
              <a:spcAft>
                <a:spcPts val="600"/>
              </a:spcAft>
              <a:buNone/>
            </a:pPr>
            <a:r>
              <a:rPr lang="en-ZA" sz="3200" b="1" dirty="0">
                <a:solidFill>
                  <a:srgbClr val="898F0C"/>
                </a:solidFill>
              </a:rPr>
              <a:t>Examples:</a:t>
            </a:r>
          </a:p>
          <a:p>
            <a:pPr>
              <a:lnSpc>
                <a:spcPct val="100000"/>
              </a:lnSpc>
              <a:spcBef>
                <a:spcPts val="600"/>
              </a:spcBef>
              <a:spcAft>
                <a:spcPts val="600"/>
              </a:spcAft>
            </a:pPr>
            <a:r>
              <a:rPr lang="en-ZA" sz="3200" dirty="0">
                <a:solidFill>
                  <a:srgbClr val="290DB3"/>
                </a:solidFill>
              </a:rPr>
              <a:t>Young, well-off people in cities</a:t>
            </a:r>
          </a:p>
          <a:p>
            <a:pPr>
              <a:lnSpc>
                <a:spcPct val="100000"/>
              </a:lnSpc>
              <a:spcBef>
                <a:spcPts val="600"/>
              </a:spcBef>
              <a:spcAft>
                <a:spcPts val="600"/>
              </a:spcAft>
            </a:pPr>
            <a:r>
              <a:rPr lang="en-ZA" sz="3200" dirty="0">
                <a:solidFill>
                  <a:srgbClr val="290DB3"/>
                </a:solidFill>
              </a:rPr>
              <a:t>Middle-aged, well-off people in cities</a:t>
            </a:r>
          </a:p>
          <a:p>
            <a:pPr>
              <a:lnSpc>
                <a:spcPct val="100000"/>
              </a:lnSpc>
              <a:spcBef>
                <a:spcPts val="600"/>
              </a:spcBef>
              <a:spcAft>
                <a:spcPts val="600"/>
              </a:spcAft>
            </a:pPr>
            <a:r>
              <a:rPr lang="en-ZA" sz="3200" dirty="0">
                <a:solidFill>
                  <a:srgbClr val="290DB3"/>
                </a:solidFill>
              </a:rPr>
              <a:t>Young parents with families</a:t>
            </a:r>
          </a:p>
          <a:p>
            <a:pPr>
              <a:lnSpc>
                <a:spcPct val="100000"/>
              </a:lnSpc>
              <a:spcBef>
                <a:spcPts val="600"/>
              </a:spcBef>
              <a:spcAft>
                <a:spcPts val="600"/>
              </a:spcAft>
            </a:pPr>
            <a:r>
              <a:rPr lang="en-ZA" sz="3200" dirty="0">
                <a:solidFill>
                  <a:srgbClr val="290DB3"/>
                </a:solidFill>
              </a:rPr>
              <a:t>Children</a:t>
            </a:r>
          </a:p>
        </p:txBody>
      </p:sp>
      <p:sp>
        <p:nvSpPr>
          <p:cNvPr id="4" name="Slide Number Placeholder 3"/>
          <p:cNvSpPr>
            <a:spLocks noGrp="1"/>
          </p:cNvSpPr>
          <p:nvPr>
            <p:ph type="sldNum" sz="quarter" idx="4"/>
          </p:nvPr>
        </p:nvSpPr>
        <p:spPr/>
        <p:txBody>
          <a:bodyPr/>
          <a:lstStyle/>
          <a:p>
            <a:fld id="{3AF21FA0-C69A-D549-B93E-AD7DB9D7EB7A}" type="slidenum">
              <a:rPr lang="en-US" smtClean="0"/>
              <a:pPr/>
              <a:t>59</a:t>
            </a:fld>
            <a:endParaRPr lang="en-US" dirty="0"/>
          </a:p>
        </p:txBody>
      </p:sp>
      <p:cxnSp>
        <p:nvCxnSpPr>
          <p:cNvPr id="6" name="Straight Connector 5"/>
          <p:cNvCxnSpPr/>
          <p:nvPr/>
        </p:nvCxnSpPr>
        <p:spPr>
          <a:xfrm flipV="1">
            <a:off x="168275" y="133137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813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399" y="1587677"/>
            <a:ext cx="8501743" cy="5178883"/>
          </a:xfrm>
        </p:spPr>
        <p:txBody>
          <a:bodyPr/>
          <a:lstStyle/>
          <a:p>
            <a:pPr marL="0" indent="0">
              <a:lnSpc>
                <a:spcPct val="100000"/>
              </a:lnSpc>
              <a:spcBef>
                <a:spcPts val="600"/>
              </a:spcBef>
              <a:spcAft>
                <a:spcPts val="600"/>
              </a:spcAft>
              <a:buNone/>
            </a:pPr>
            <a:r>
              <a:rPr lang="en-ZA" sz="3200" b="1" dirty="0">
                <a:solidFill>
                  <a:schemeClr val="accent2">
                    <a:lumMod val="75000"/>
                  </a:schemeClr>
                </a:solidFill>
              </a:rPr>
              <a:t>After this lesson you will be able to:</a:t>
            </a:r>
          </a:p>
          <a:p>
            <a:pPr>
              <a:lnSpc>
                <a:spcPct val="100000"/>
              </a:lnSpc>
              <a:spcBef>
                <a:spcPts val="600"/>
              </a:spcBef>
              <a:spcAft>
                <a:spcPts val="600"/>
              </a:spcAft>
            </a:pPr>
            <a:r>
              <a:rPr lang="en-ZA" sz="3200" dirty="0">
                <a:solidFill>
                  <a:srgbClr val="290DB3"/>
                </a:solidFill>
              </a:rPr>
              <a:t>List some of the activities that go into agricultural marketing.</a:t>
            </a:r>
          </a:p>
          <a:p>
            <a:pPr>
              <a:lnSpc>
                <a:spcPct val="100000"/>
              </a:lnSpc>
              <a:spcBef>
                <a:spcPts val="600"/>
              </a:spcBef>
              <a:spcAft>
                <a:spcPts val="600"/>
              </a:spcAft>
            </a:pPr>
            <a:r>
              <a:rPr lang="en-ZA" sz="3200" dirty="0">
                <a:solidFill>
                  <a:srgbClr val="290DB3"/>
                </a:solidFill>
              </a:rPr>
              <a:t>Describe what marketing means.</a:t>
            </a:r>
          </a:p>
        </p:txBody>
      </p:sp>
      <p:sp>
        <p:nvSpPr>
          <p:cNvPr id="4" name="Slide Number Placeholder 3"/>
          <p:cNvSpPr>
            <a:spLocks noGrp="1"/>
          </p:cNvSpPr>
          <p:nvPr>
            <p:ph type="sldNum" sz="quarter" idx="4"/>
          </p:nvPr>
        </p:nvSpPr>
        <p:spPr/>
        <p:txBody>
          <a:bodyPr/>
          <a:lstStyle/>
          <a:p>
            <a:fld id="{3AF21FA0-C69A-D549-B93E-AD7DB9D7EB7A}" type="slidenum">
              <a:rPr lang="en-US" smtClean="0"/>
              <a:pPr/>
              <a:t>6</a:t>
            </a:fld>
            <a:endParaRPr lang="en-US" dirty="0"/>
          </a:p>
        </p:txBody>
      </p:sp>
      <p:cxnSp>
        <p:nvCxnSpPr>
          <p:cNvPr id="6" name="Straight Connector 5"/>
          <p:cNvCxnSpPr/>
          <p:nvPr/>
        </p:nvCxnSpPr>
        <p:spPr>
          <a:xfrm flipV="1">
            <a:off x="168275" y="133215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8089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399" y="-4670"/>
            <a:ext cx="8643257" cy="1124712"/>
          </a:xfrm>
        </p:spPr>
        <p:txBody>
          <a:bodyPr anchor="ctr"/>
          <a:lstStyle/>
          <a:p>
            <a:r>
              <a:rPr lang="en-ZA" sz="3600" dirty="0"/>
              <a:t>Needs and  preferences of market segments</a:t>
            </a:r>
          </a:p>
        </p:txBody>
      </p:sp>
      <p:sp>
        <p:nvSpPr>
          <p:cNvPr id="6" name="Content Placeholder 5"/>
          <p:cNvSpPr>
            <a:spLocks noGrp="1"/>
          </p:cNvSpPr>
          <p:nvPr>
            <p:ph idx="1"/>
          </p:nvPr>
        </p:nvSpPr>
        <p:spPr>
          <a:xfrm>
            <a:off x="217715" y="1120042"/>
            <a:ext cx="9633856" cy="5846815"/>
          </a:xfrm>
        </p:spPr>
        <p:txBody>
          <a:bodyPr/>
          <a:lstStyle/>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r>
              <a:rPr lang="en-ZA" sz="3200" dirty="0">
                <a:solidFill>
                  <a:srgbClr val="290DB3"/>
                </a:solidFill>
              </a:rPr>
              <a:t>To sell products to a particular market segment, you need to target your </a:t>
            </a:r>
            <a:r>
              <a:rPr lang="en-ZA" sz="3200" b="1" dirty="0">
                <a:solidFill>
                  <a:schemeClr val="accent2">
                    <a:lumMod val="75000"/>
                  </a:schemeClr>
                </a:solidFill>
              </a:rPr>
              <a:t>marketing strategy </a:t>
            </a:r>
            <a:r>
              <a:rPr lang="en-ZA" sz="3200" dirty="0">
                <a:solidFill>
                  <a:srgbClr val="290DB3"/>
                </a:solidFill>
              </a:rPr>
              <a:t>to the needs and preferences to the consumers in that segment.</a:t>
            </a:r>
            <a:endParaRPr lang="en-ZA" sz="3200" b="1" dirty="0">
              <a:solidFill>
                <a:srgbClr val="290DB3"/>
              </a:solidFill>
            </a:endParaRPr>
          </a:p>
          <a:p>
            <a:pPr marL="0" indent="0">
              <a:lnSpc>
                <a:spcPct val="100000"/>
              </a:lnSpc>
              <a:spcBef>
                <a:spcPts val="0"/>
              </a:spcBef>
              <a:buNone/>
            </a:pPr>
            <a:r>
              <a:rPr lang="en-ZA" sz="3200" b="1" dirty="0">
                <a:solidFill>
                  <a:srgbClr val="898F0C"/>
                </a:solidFill>
              </a:rPr>
              <a:t>Example:</a:t>
            </a:r>
            <a:r>
              <a:rPr lang="en-ZA" sz="3200" dirty="0">
                <a:solidFill>
                  <a:srgbClr val="290DB3"/>
                </a:solidFill>
              </a:rPr>
              <a:t> Young, well-off people may like to go shopping in supermarkets, while older people may tend to buy their food in traditional markets.</a:t>
            </a:r>
          </a:p>
          <a:p>
            <a:pPr>
              <a:lnSpc>
                <a:spcPct val="100000"/>
              </a:lnSpc>
              <a:spcBef>
                <a:spcPts val="0"/>
              </a:spcBef>
            </a:pPr>
            <a:endParaRPr lang="en-ZA" sz="3200" dirty="0">
              <a:solidFill>
                <a:srgbClr val="290DB3"/>
              </a:solidFill>
            </a:endParaRP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770" y="1280160"/>
            <a:ext cx="7403592" cy="2606040"/>
          </a:xfrm>
          <a:prstGeom prst="rect">
            <a:avLst/>
          </a:prstGeom>
        </p:spPr>
      </p:pic>
    </p:spTree>
    <p:extLst>
      <p:ext uri="{BB962C8B-B14F-4D97-AF65-F5344CB8AC3E}">
        <p14:creationId xmlns:p14="http://schemas.microsoft.com/office/powerpoint/2010/main" val="15721581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5:</a:t>
            </a:r>
            <a:br>
              <a:rPr lang="en-ZA" dirty="0">
                <a:solidFill>
                  <a:srgbClr val="898F0C"/>
                </a:solidFill>
              </a:rPr>
            </a:br>
            <a:r>
              <a:rPr lang="en-ZA" dirty="0">
                <a:solidFill>
                  <a:srgbClr val="898F0C"/>
                </a:solidFill>
              </a:rPr>
              <a:t>Adding value after harvest</a:t>
            </a:r>
          </a:p>
        </p:txBody>
      </p:sp>
      <p:sp>
        <p:nvSpPr>
          <p:cNvPr id="4" name="Slide Number Placeholder 3"/>
          <p:cNvSpPr>
            <a:spLocks noGrp="1"/>
          </p:cNvSpPr>
          <p:nvPr>
            <p:ph type="sldNum" sz="quarter" idx="4"/>
          </p:nvPr>
        </p:nvSpPr>
        <p:spPr/>
        <p:txBody>
          <a:bodyPr/>
          <a:lstStyle/>
          <a:p>
            <a:fld id="{3AF21FA0-C69A-D549-B93E-AD7DB9D7EB7A}" type="slidenum">
              <a:rPr lang="en-US" smtClean="0"/>
              <a:pPr/>
              <a:t>61</a:t>
            </a:fld>
            <a:endParaRPr lang="en-US" dirty="0"/>
          </a:p>
        </p:txBody>
      </p:sp>
    </p:spTree>
    <p:extLst>
      <p:ext uri="{BB962C8B-B14F-4D97-AF65-F5344CB8AC3E}">
        <p14:creationId xmlns:p14="http://schemas.microsoft.com/office/powerpoint/2010/main" val="1525655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399" y="1587677"/>
            <a:ext cx="7522029" cy="3441523"/>
          </a:xfrm>
        </p:spPr>
        <p:txBody>
          <a:bodyPr/>
          <a:lstStyle/>
          <a:p>
            <a:pPr marL="0" indent="0">
              <a:lnSpc>
                <a:spcPct val="100000"/>
              </a:lnSpc>
              <a:spcBef>
                <a:spcPts val="600"/>
              </a:spcBef>
              <a:spcAft>
                <a:spcPts val="600"/>
              </a:spcAft>
              <a:buNone/>
            </a:pPr>
            <a:r>
              <a:rPr lang="en-ZA" sz="3200" b="1" dirty="0">
                <a:solidFill>
                  <a:srgbClr val="898F0C"/>
                </a:solidFill>
              </a:rPr>
              <a:t>After this lesson you will be able to:</a:t>
            </a:r>
          </a:p>
          <a:p>
            <a:pPr>
              <a:lnSpc>
                <a:spcPct val="100000"/>
              </a:lnSpc>
              <a:spcBef>
                <a:spcPts val="600"/>
              </a:spcBef>
              <a:spcAft>
                <a:spcPts val="600"/>
              </a:spcAft>
            </a:pPr>
            <a:r>
              <a:rPr lang="en-ZA" sz="3200" dirty="0">
                <a:solidFill>
                  <a:srgbClr val="290DB3"/>
                </a:solidFill>
              </a:rPr>
              <a:t>Describe the different steps in processing a farm product after harvest and before sale.</a:t>
            </a:r>
          </a:p>
          <a:p>
            <a:pPr>
              <a:lnSpc>
                <a:spcPct val="100000"/>
              </a:lnSpc>
              <a:spcBef>
                <a:spcPts val="600"/>
              </a:spcBef>
              <a:spcAft>
                <a:spcPts val="600"/>
              </a:spcAft>
            </a:pPr>
            <a:r>
              <a:rPr lang="en-ZA" sz="3200" dirty="0">
                <a:solidFill>
                  <a:srgbClr val="290DB3"/>
                </a:solidFill>
              </a:rPr>
              <a:t>Explain why these steps add value to the product.</a:t>
            </a:r>
          </a:p>
        </p:txBody>
      </p:sp>
      <p:sp>
        <p:nvSpPr>
          <p:cNvPr id="4" name="Slide Number Placeholder 3"/>
          <p:cNvSpPr>
            <a:spLocks noGrp="1"/>
          </p:cNvSpPr>
          <p:nvPr>
            <p:ph type="sldNum" sz="quarter" idx="4"/>
          </p:nvPr>
        </p:nvSpPr>
        <p:spPr/>
        <p:txBody>
          <a:bodyPr/>
          <a:lstStyle/>
          <a:p>
            <a:fld id="{3AF21FA0-C69A-D549-B93E-AD7DB9D7EB7A}" type="slidenum">
              <a:rPr lang="en-US" smtClean="0"/>
              <a:pPr/>
              <a:t>62</a:t>
            </a:fld>
            <a:endParaRPr lang="en-US" dirty="0"/>
          </a:p>
        </p:txBody>
      </p:sp>
      <p:cxnSp>
        <p:nvCxnSpPr>
          <p:cNvPr id="6" name="Straight Connector 5"/>
          <p:cNvCxnSpPr/>
          <p:nvPr/>
        </p:nvCxnSpPr>
        <p:spPr>
          <a:xfrm flipV="1">
            <a:off x="322415" y="130888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86167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Overview</a:t>
            </a:r>
          </a:p>
        </p:txBody>
      </p:sp>
      <p:sp>
        <p:nvSpPr>
          <p:cNvPr id="3" name="Content Placeholder 2"/>
          <p:cNvSpPr>
            <a:spLocks noGrp="1"/>
          </p:cNvSpPr>
          <p:nvPr>
            <p:ph idx="1"/>
          </p:nvPr>
        </p:nvSpPr>
        <p:spPr>
          <a:xfrm>
            <a:off x="914400" y="1120043"/>
            <a:ext cx="8229600" cy="5646518"/>
          </a:xfrm>
        </p:spPr>
        <p:txBody>
          <a:bodyPr/>
          <a:lstStyle/>
          <a:p>
            <a:pPr marL="0" indent="0">
              <a:lnSpc>
                <a:spcPct val="100000"/>
              </a:lnSpc>
              <a:spcBef>
                <a:spcPts val="600"/>
              </a:spcBef>
              <a:spcAft>
                <a:spcPts val="600"/>
              </a:spcAft>
              <a:buNone/>
            </a:pPr>
            <a:r>
              <a:rPr lang="en-ZA" sz="3200" b="1" dirty="0">
                <a:solidFill>
                  <a:srgbClr val="898F0C"/>
                </a:solidFill>
              </a:rPr>
              <a:t>Lesson 5 covers the following content:</a:t>
            </a:r>
          </a:p>
          <a:p>
            <a:pPr>
              <a:lnSpc>
                <a:spcPct val="100000"/>
              </a:lnSpc>
              <a:spcBef>
                <a:spcPts val="600"/>
              </a:spcBef>
              <a:spcAft>
                <a:spcPts val="600"/>
              </a:spcAft>
            </a:pPr>
            <a:r>
              <a:rPr lang="en-ZA" sz="3200" dirty="0">
                <a:solidFill>
                  <a:srgbClr val="290DB3"/>
                </a:solidFill>
              </a:rPr>
              <a:t>Earning money from maize</a:t>
            </a:r>
          </a:p>
          <a:p>
            <a:pPr>
              <a:lnSpc>
                <a:spcPct val="100000"/>
              </a:lnSpc>
              <a:spcBef>
                <a:spcPts val="600"/>
              </a:spcBef>
              <a:spcAft>
                <a:spcPts val="600"/>
              </a:spcAft>
            </a:pPr>
            <a:r>
              <a:rPr lang="en-ZA" sz="3200" dirty="0">
                <a:solidFill>
                  <a:srgbClr val="290DB3"/>
                </a:solidFill>
              </a:rPr>
              <a:t>Drying and shelling</a:t>
            </a:r>
          </a:p>
          <a:p>
            <a:pPr>
              <a:lnSpc>
                <a:spcPct val="100000"/>
              </a:lnSpc>
              <a:spcBef>
                <a:spcPts val="600"/>
              </a:spcBef>
              <a:spcAft>
                <a:spcPts val="600"/>
              </a:spcAft>
            </a:pPr>
            <a:r>
              <a:rPr lang="en-ZA" sz="3200" dirty="0">
                <a:solidFill>
                  <a:srgbClr val="290DB3"/>
                </a:solidFill>
              </a:rPr>
              <a:t>Cleaning and sorting</a:t>
            </a:r>
          </a:p>
          <a:p>
            <a:pPr>
              <a:lnSpc>
                <a:spcPct val="100000"/>
              </a:lnSpc>
              <a:spcBef>
                <a:spcPts val="600"/>
              </a:spcBef>
              <a:spcAft>
                <a:spcPts val="600"/>
              </a:spcAft>
            </a:pPr>
            <a:r>
              <a:rPr lang="en-ZA" sz="3200" dirty="0">
                <a:solidFill>
                  <a:srgbClr val="290DB3"/>
                </a:solidFill>
              </a:rPr>
              <a:t>Bulking</a:t>
            </a:r>
          </a:p>
          <a:p>
            <a:pPr>
              <a:lnSpc>
                <a:spcPct val="100000"/>
              </a:lnSpc>
              <a:spcBef>
                <a:spcPts val="600"/>
              </a:spcBef>
              <a:spcAft>
                <a:spcPts val="600"/>
              </a:spcAft>
            </a:pPr>
            <a:r>
              <a:rPr lang="en-ZA" sz="3200" dirty="0">
                <a:solidFill>
                  <a:srgbClr val="290DB3"/>
                </a:solidFill>
              </a:rPr>
              <a:t>Packaging</a:t>
            </a:r>
          </a:p>
          <a:p>
            <a:pPr>
              <a:lnSpc>
                <a:spcPct val="100000"/>
              </a:lnSpc>
              <a:spcBef>
                <a:spcPts val="600"/>
              </a:spcBef>
              <a:spcAft>
                <a:spcPts val="600"/>
              </a:spcAft>
            </a:pPr>
            <a:r>
              <a:rPr lang="en-ZA" sz="3200" dirty="0">
                <a:solidFill>
                  <a:srgbClr val="290DB3"/>
                </a:solidFill>
              </a:rPr>
              <a:t>Storage</a:t>
            </a:r>
          </a:p>
          <a:p>
            <a:pPr>
              <a:lnSpc>
                <a:spcPct val="100000"/>
              </a:lnSpc>
              <a:spcBef>
                <a:spcPts val="600"/>
              </a:spcBef>
              <a:spcAft>
                <a:spcPts val="600"/>
              </a:spcAft>
            </a:pPr>
            <a:r>
              <a:rPr lang="en-ZA" sz="3200" dirty="0">
                <a:solidFill>
                  <a:srgbClr val="290DB3"/>
                </a:solidFill>
              </a:rPr>
              <a:t>Processing</a:t>
            </a:r>
          </a:p>
          <a:p>
            <a:pPr>
              <a:lnSpc>
                <a:spcPct val="100000"/>
              </a:lnSpc>
              <a:spcBef>
                <a:spcPts val="600"/>
              </a:spcBef>
              <a:spcAft>
                <a:spcPts val="600"/>
              </a:spcAft>
            </a:pPr>
            <a:r>
              <a:rPr lang="en-ZA" sz="3200" dirty="0">
                <a:solidFill>
                  <a:srgbClr val="290DB3"/>
                </a:solidFill>
              </a:rPr>
              <a:t>Adding value</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63</a:t>
            </a:fld>
            <a:endParaRPr lang="en-US" dirty="0"/>
          </a:p>
        </p:txBody>
      </p:sp>
      <p:cxnSp>
        <p:nvCxnSpPr>
          <p:cNvPr id="6" name="Straight Connector 5"/>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65515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670"/>
            <a:ext cx="8839200" cy="1124712"/>
          </a:xfrm>
        </p:spPr>
        <p:txBody>
          <a:bodyPr/>
          <a:lstStyle/>
          <a:p>
            <a:r>
              <a:rPr lang="en-ZA" sz="3600" dirty="0"/>
              <a:t>Earning money by adding value after the harvest</a:t>
            </a:r>
          </a:p>
        </p:txBody>
      </p:sp>
      <p:sp>
        <p:nvSpPr>
          <p:cNvPr id="3" name="Content Placeholder 2"/>
          <p:cNvSpPr>
            <a:spLocks noGrp="1"/>
          </p:cNvSpPr>
          <p:nvPr>
            <p:ph idx="1"/>
          </p:nvPr>
        </p:nvSpPr>
        <p:spPr>
          <a:xfrm>
            <a:off x="914400" y="1813309"/>
            <a:ext cx="8447314" cy="2886352"/>
          </a:xfrm>
        </p:spPr>
        <p:txBody>
          <a:bodyPr/>
          <a:lstStyle/>
          <a:p>
            <a:pPr>
              <a:lnSpc>
                <a:spcPct val="100000"/>
              </a:lnSpc>
              <a:spcBef>
                <a:spcPts val="0"/>
              </a:spcBef>
              <a:spcAft>
                <a:spcPts val="600"/>
              </a:spcAft>
            </a:pPr>
            <a:r>
              <a:rPr lang="en-ZA" sz="3200" dirty="0">
                <a:solidFill>
                  <a:srgbClr val="290DB3"/>
                </a:solidFill>
              </a:rPr>
              <a:t>In the following sections, we will explore the activities that a farmer can perform after a crop is harvested to earn more money.</a:t>
            </a:r>
          </a:p>
          <a:p>
            <a:pPr>
              <a:lnSpc>
                <a:spcPct val="100000"/>
              </a:lnSpc>
              <a:spcBef>
                <a:spcPts val="0"/>
              </a:spcBef>
              <a:spcAft>
                <a:spcPts val="600"/>
              </a:spcAft>
            </a:pPr>
            <a:r>
              <a:rPr lang="en-ZA" sz="3200" dirty="0">
                <a:solidFill>
                  <a:srgbClr val="290DB3"/>
                </a:solidFill>
              </a:rPr>
              <a:t>We will use </a:t>
            </a:r>
            <a:r>
              <a:rPr lang="en-ZA" sz="3200" b="1" dirty="0">
                <a:solidFill>
                  <a:schemeClr val="accent2">
                    <a:lumMod val="75000"/>
                  </a:schemeClr>
                </a:solidFill>
              </a:rPr>
              <a:t>maize</a:t>
            </a:r>
            <a:r>
              <a:rPr lang="en-ZA" sz="3200" dirty="0">
                <a:solidFill>
                  <a:srgbClr val="290DB3"/>
                </a:solidFill>
              </a:rPr>
              <a:t> as our example, but the same principles apply to any farm product.</a:t>
            </a:r>
          </a:p>
        </p:txBody>
      </p:sp>
      <p:sp>
        <p:nvSpPr>
          <p:cNvPr id="4" name="Slide Number Placeholder 3"/>
          <p:cNvSpPr>
            <a:spLocks noGrp="1"/>
          </p:cNvSpPr>
          <p:nvPr>
            <p:ph type="sldNum" sz="quarter" idx="4"/>
          </p:nvPr>
        </p:nvSpPr>
        <p:spPr/>
        <p:txBody>
          <a:bodyPr/>
          <a:lstStyle/>
          <a:p>
            <a:fld id="{3AF21FA0-C69A-D549-B93E-AD7DB9D7EB7A}" type="slidenum">
              <a:rPr lang="en-US" smtClean="0"/>
              <a:pPr/>
              <a:t>64</a:t>
            </a:fld>
            <a:endParaRPr lang="en-US" dirty="0"/>
          </a:p>
        </p:txBody>
      </p:sp>
      <p:cxnSp>
        <p:nvCxnSpPr>
          <p:cNvPr id="6" name="Straight Connector 5"/>
          <p:cNvCxnSpPr/>
          <p:nvPr/>
        </p:nvCxnSpPr>
        <p:spPr>
          <a:xfrm flipV="1">
            <a:off x="168275" y="133137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20599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Drying and shelling</a:t>
            </a:r>
          </a:p>
        </p:txBody>
      </p:sp>
      <p:sp>
        <p:nvSpPr>
          <p:cNvPr id="6" name="Content Placeholder 5"/>
          <p:cNvSpPr>
            <a:spLocks noGrp="1"/>
          </p:cNvSpPr>
          <p:nvPr>
            <p:ph sz="half" idx="2"/>
          </p:nvPr>
        </p:nvSpPr>
        <p:spPr>
          <a:xfrm>
            <a:off x="4706289" y="1218015"/>
            <a:ext cx="4838207" cy="5598421"/>
          </a:xfrm>
        </p:spPr>
        <p:txBody>
          <a:bodyPr/>
          <a:lstStyle/>
          <a:p>
            <a:pPr>
              <a:lnSpc>
                <a:spcPct val="100000"/>
              </a:lnSpc>
              <a:spcBef>
                <a:spcPts val="0"/>
              </a:spcBef>
            </a:pPr>
            <a:r>
              <a:rPr lang="en-ZA" sz="3200" dirty="0">
                <a:solidFill>
                  <a:srgbClr val="290DB3"/>
                </a:solidFill>
              </a:rPr>
              <a:t>Maize has to be </a:t>
            </a:r>
            <a:r>
              <a:rPr lang="en-ZA" sz="3200" b="1" dirty="0">
                <a:solidFill>
                  <a:srgbClr val="290DB3"/>
                </a:solidFill>
              </a:rPr>
              <a:t>dry</a:t>
            </a:r>
            <a:r>
              <a:rPr lang="en-ZA" sz="3200" dirty="0">
                <a:solidFill>
                  <a:srgbClr val="290DB3"/>
                </a:solidFill>
              </a:rPr>
              <a:t> before it can be stored and milled properly. </a:t>
            </a:r>
          </a:p>
          <a:p>
            <a:pPr>
              <a:lnSpc>
                <a:spcPct val="100000"/>
              </a:lnSpc>
              <a:spcBef>
                <a:spcPts val="1200"/>
              </a:spcBef>
            </a:pPr>
            <a:r>
              <a:rPr lang="en-ZA" sz="3200" b="1" dirty="0">
                <a:solidFill>
                  <a:srgbClr val="898F0C"/>
                </a:solidFill>
              </a:rPr>
              <a:t>The farmer:</a:t>
            </a:r>
          </a:p>
          <a:p>
            <a:pPr marL="457200" indent="-457200">
              <a:lnSpc>
                <a:spcPct val="100000"/>
              </a:lnSpc>
              <a:spcBef>
                <a:spcPts val="0"/>
              </a:spcBef>
              <a:buFont typeface="Arial" panose="020B0604020202020204" pitchFamily="34" charset="0"/>
              <a:buChar char="•"/>
            </a:pPr>
            <a:r>
              <a:rPr lang="en-ZA" sz="3200" dirty="0">
                <a:solidFill>
                  <a:srgbClr val="290DB3"/>
                </a:solidFill>
              </a:rPr>
              <a:t>Removes the husks from the harvested maize</a:t>
            </a:r>
          </a:p>
          <a:p>
            <a:pPr marL="457200" indent="-457200">
              <a:lnSpc>
                <a:spcPct val="100000"/>
              </a:lnSpc>
              <a:spcBef>
                <a:spcPts val="0"/>
              </a:spcBef>
              <a:buFont typeface="Arial" panose="020B0604020202020204" pitchFamily="34" charset="0"/>
              <a:buChar char="•"/>
            </a:pPr>
            <a:r>
              <a:rPr lang="en-ZA" sz="3200" dirty="0">
                <a:solidFill>
                  <a:srgbClr val="290DB3"/>
                </a:solidFill>
              </a:rPr>
              <a:t>Spreads the cobs out in the sun</a:t>
            </a:r>
          </a:p>
          <a:p>
            <a:pPr marL="457200" indent="-457200">
              <a:lnSpc>
                <a:spcPct val="100000"/>
              </a:lnSpc>
              <a:spcBef>
                <a:spcPts val="0"/>
              </a:spcBef>
              <a:buFont typeface="Arial" panose="020B0604020202020204" pitchFamily="34" charset="0"/>
              <a:buChar char="•"/>
            </a:pPr>
            <a:r>
              <a:rPr lang="en-ZA" sz="3200" dirty="0">
                <a:solidFill>
                  <a:srgbClr val="290DB3"/>
                </a:solidFill>
              </a:rPr>
              <a:t>Shells the maize when it is dry by removing the grain from the cobs.</a:t>
            </a:r>
          </a:p>
        </p:txBody>
      </p:sp>
      <p:cxnSp>
        <p:nvCxnSpPr>
          <p:cNvPr id="10" name="Straight Connector 9"/>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 y="2066170"/>
            <a:ext cx="4356224" cy="3900033"/>
          </a:xfrm>
          <a:prstGeom prst="rect">
            <a:avLst/>
          </a:prstGeom>
        </p:spPr>
      </p:pic>
    </p:spTree>
    <p:extLst>
      <p:ext uri="{BB962C8B-B14F-4D97-AF65-F5344CB8AC3E}">
        <p14:creationId xmlns:p14="http://schemas.microsoft.com/office/powerpoint/2010/main" val="33594818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275" y="-4670"/>
            <a:ext cx="8061325" cy="1124712"/>
          </a:xfrm>
        </p:spPr>
        <p:txBody>
          <a:bodyPr anchor="ctr"/>
          <a:lstStyle/>
          <a:p>
            <a:r>
              <a:rPr lang="en-ZA" sz="3600" dirty="0"/>
              <a:t>Cleaning and sorting</a:t>
            </a:r>
          </a:p>
        </p:txBody>
      </p:sp>
      <p:sp>
        <p:nvSpPr>
          <p:cNvPr id="6" name="Content Placeholder 5"/>
          <p:cNvSpPr>
            <a:spLocks noGrp="1"/>
          </p:cNvSpPr>
          <p:nvPr>
            <p:ph sz="half" idx="2"/>
          </p:nvPr>
        </p:nvSpPr>
        <p:spPr>
          <a:xfrm>
            <a:off x="4086500" y="1120042"/>
            <a:ext cx="5457996" cy="5814157"/>
          </a:xfrm>
        </p:spPr>
        <p:txBody>
          <a:bodyPr/>
          <a:lstStyle/>
          <a:p>
            <a:pPr>
              <a:lnSpc>
                <a:spcPct val="100000"/>
              </a:lnSpc>
              <a:spcBef>
                <a:spcPts val="0"/>
              </a:spcBef>
            </a:pPr>
            <a:r>
              <a:rPr lang="en-ZA" sz="3200" b="1" dirty="0">
                <a:solidFill>
                  <a:srgbClr val="290DB3"/>
                </a:solidFill>
              </a:rPr>
              <a:t>Traders often pay a higher price if the produce:</a:t>
            </a:r>
          </a:p>
          <a:p>
            <a:pPr marL="457200" indent="-457200">
              <a:lnSpc>
                <a:spcPct val="100000"/>
              </a:lnSpc>
              <a:spcBef>
                <a:spcPts val="0"/>
              </a:spcBef>
              <a:buFont typeface="Arial" panose="020B0604020202020204" pitchFamily="34" charset="0"/>
              <a:buChar char="•"/>
            </a:pPr>
            <a:r>
              <a:rPr lang="en-ZA" sz="3200" dirty="0">
                <a:solidFill>
                  <a:srgbClr val="290DB3"/>
                </a:solidFill>
              </a:rPr>
              <a:t>Is clean – it does not contain foreign matter such as sand, straw, stones or empty grains</a:t>
            </a:r>
          </a:p>
          <a:p>
            <a:pPr marL="457200" indent="-457200">
              <a:lnSpc>
                <a:spcPct val="100000"/>
              </a:lnSpc>
              <a:spcBef>
                <a:spcPts val="0"/>
              </a:spcBef>
              <a:buFont typeface="Arial" panose="020B0604020202020204" pitchFamily="34" charset="0"/>
              <a:buChar char="•"/>
            </a:pPr>
            <a:r>
              <a:rPr lang="en-ZA" sz="3200" dirty="0">
                <a:solidFill>
                  <a:srgbClr val="290DB3"/>
                </a:solidFill>
              </a:rPr>
              <a:t>Is sorted according to variety, size, color, shape, amount of impurity and ripeness.</a:t>
            </a:r>
          </a:p>
          <a:p>
            <a:pPr>
              <a:lnSpc>
                <a:spcPct val="100000"/>
              </a:lnSpc>
              <a:spcBef>
                <a:spcPts val="0"/>
              </a:spcBef>
            </a:pPr>
            <a:r>
              <a:rPr lang="en-ZA" sz="3200" b="1" dirty="0">
                <a:solidFill>
                  <a:srgbClr val="898F0C"/>
                </a:solidFill>
              </a:rPr>
              <a:t>The farmer:</a:t>
            </a:r>
          </a:p>
          <a:p>
            <a:pPr marL="457200" indent="-457200">
              <a:lnSpc>
                <a:spcPct val="100000"/>
              </a:lnSpc>
              <a:spcBef>
                <a:spcPts val="0"/>
              </a:spcBef>
              <a:buFont typeface="Arial" panose="020B0604020202020204" pitchFamily="34" charset="0"/>
              <a:buChar char="•"/>
            </a:pPr>
            <a:r>
              <a:rPr lang="en-ZA" sz="3200" dirty="0">
                <a:solidFill>
                  <a:srgbClr val="290DB3"/>
                </a:solidFill>
              </a:rPr>
              <a:t>Picks out the straw and stones</a:t>
            </a:r>
          </a:p>
          <a:p>
            <a:pPr marL="457200" indent="-457200">
              <a:lnSpc>
                <a:spcPct val="100000"/>
              </a:lnSpc>
              <a:spcBef>
                <a:spcPts val="0"/>
              </a:spcBef>
              <a:buFont typeface="Arial" panose="020B0604020202020204" pitchFamily="34" charset="0"/>
              <a:buChar char="•"/>
            </a:pPr>
            <a:r>
              <a:rPr lang="en-ZA" sz="3200" dirty="0">
                <a:solidFill>
                  <a:srgbClr val="290DB3"/>
                </a:solidFill>
              </a:rPr>
              <a:t>Sieve the grain to remove sand and empty grains</a:t>
            </a:r>
            <a:endParaRPr lang="en-ZA" dirty="0">
              <a:solidFill>
                <a:srgbClr val="290DB3"/>
              </a:solidFill>
            </a:endParaRP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 y="2456729"/>
            <a:ext cx="3918225" cy="2666344"/>
          </a:xfrm>
          <a:prstGeom prst="rect">
            <a:avLst/>
          </a:prstGeom>
        </p:spPr>
      </p:pic>
    </p:spTree>
    <p:extLst>
      <p:ext uri="{BB962C8B-B14F-4D97-AF65-F5344CB8AC3E}">
        <p14:creationId xmlns:p14="http://schemas.microsoft.com/office/powerpoint/2010/main" val="39964817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828" y="-4670"/>
            <a:ext cx="2860832" cy="1124712"/>
          </a:xfrm>
        </p:spPr>
        <p:txBody>
          <a:bodyPr anchor="ctr"/>
          <a:lstStyle/>
          <a:p>
            <a:r>
              <a:rPr lang="en-ZA" sz="3600" dirty="0"/>
              <a:t>Bulking</a:t>
            </a:r>
          </a:p>
        </p:txBody>
      </p:sp>
      <p:sp>
        <p:nvSpPr>
          <p:cNvPr id="6" name="Content Placeholder 5"/>
          <p:cNvSpPr>
            <a:spLocks noGrp="1"/>
          </p:cNvSpPr>
          <p:nvPr>
            <p:ph sz="half" idx="2"/>
          </p:nvPr>
        </p:nvSpPr>
        <p:spPr>
          <a:xfrm>
            <a:off x="4648894" y="1120043"/>
            <a:ext cx="4895602" cy="5874523"/>
          </a:xfrm>
        </p:spPr>
        <p:txBody>
          <a:bodyPr/>
          <a:lstStyle/>
          <a:p>
            <a:pPr>
              <a:lnSpc>
                <a:spcPct val="100000"/>
              </a:lnSpc>
              <a:spcBef>
                <a:spcPts val="0"/>
              </a:spcBef>
              <a:spcAft>
                <a:spcPts val="300"/>
              </a:spcAft>
            </a:pPr>
            <a:r>
              <a:rPr lang="en-ZA" sz="3200" b="1" dirty="0">
                <a:solidFill>
                  <a:srgbClr val="898F0C"/>
                </a:solidFill>
              </a:rPr>
              <a:t>Bulking involves a group of farmers:</a:t>
            </a:r>
          </a:p>
          <a:p>
            <a:pPr marL="457200" indent="-457200">
              <a:lnSpc>
                <a:spcPct val="100000"/>
              </a:lnSpc>
              <a:spcBef>
                <a:spcPts val="0"/>
              </a:spcBef>
              <a:spcAft>
                <a:spcPts val="300"/>
              </a:spcAft>
              <a:buFont typeface="Arial" panose="020B0604020202020204" pitchFamily="34" charset="0"/>
              <a:buChar char="•"/>
            </a:pPr>
            <a:r>
              <a:rPr lang="en-ZA" sz="3200" dirty="0">
                <a:solidFill>
                  <a:srgbClr val="290DB3"/>
                </a:solidFill>
              </a:rPr>
              <a:t>Bringing their sacks of maize to a </a:t>
            </a:r>
            <a:r>
              <a:rPr lang="en-ZA" sz="3200" b="1" dirty="0">
                <a:solidFill>
                  <a:srgbClr val="290DB3"/>
                </a:solidFill>
              </a:rPr>
              <a:t>central point </a:t>
            </a:r>
            <a:r>
              <a:rPr lang="en-ZA" sz="3200" dirty="0">
                <a:solidFill>
                  <a:srgbClr val="290DB3"/>
                </a:solidFill>
              </a:rPr>
              <a:t>in the village, so they have enough to fill a pickup or truck</a:t>
            </a:r>
          </a:p>
          <a:p>
            <a:pPr marL="457200" indent="-457200">
              <a:lnSpc>
                <a:spcPct val="100000"/>
              </a:lnSpc>
              <a:spcBef>
                <a:spcPts val="0"/>
              </a:spcBef>
              <a:spcAft>
                <a:spcPts val="300"/>
              </a:spcAft>
              <a:buFont typeface="Arial" panose="020B0604020202020204" pitchFamily="34" charset="0"/>
              <a:buChar char="•"/>
            </a:pPr>
            <a:r>
              <a:rPr lang="en-ZA" sz="3200" b="1" dirty="0">
                <a:solidFill>
                  <a:srgbClr val="290DB3"/>
                </a:solidFill>
              </a:rPr>
              <a:t>Negotiating</a:t>
            </a:r>
            <a:r>
              <a:rPr lang="en-ZA" sz="3200" dirty="0">
                <a:solidFill>
                  <a:srgbClr val="290DB3"/>
                </a:solidFill>
              </a:rPr>
              <a:t> with a bigger </a:t>
            </a:r>
            <a:r>
              <a:rPr lang="en-ZA" sz="3200" b="1" dirty="0">
                <a:solidFill>
                  <a:srgbClr val="290DB3"/>
                </a:solidFill>
              </a:rPr>
              <a:t>trader,</a:t>
            </a:r>
            <a:r>
              <a:rPr lang="en-ZA" sz="3200" dirty="0">
                <a:solidFill>
                  <a:srgbClr val="290DB3"/>
                </a:solidFill>
              </a:rPr>
              <a:t> who pays more per kilogram for the convenience of buying a single load</a:t>
            </a: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36550" y="2386941"/>
            <a:ext cx="4164198" cy="4164198"/>
          </a:xfrm>
          <a:prstGeom prst="rect">
            <a:avLst/>
          </a:prstGeom>
        </p:spPr>
      </p:pic>
    </p:spTree>
    <p:extLst>
      <p:ext uri="{BB962C8B-B14F-4D97-AF65-F5344CB8AC3E}">
        <p14:creationId xmlns:p14="http://schemas.microsoft.com/office/powerpoint/2010/main" val="2143997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1" y="-4670"/>
            <a:ext cx="7979229" cy="1124712"/>
          </a:xfrm>
        </p:spPr>
        <p:txBody>
          <a:bodyPr anchor="ctr"/>
          <a:lstStyle/>
          <a:p>
            <a:r>
              <a:rPr lang="en-ZA" sz="3600" dirty="0"/>
              <a:t>Packaging</a:t>
            </a:r>
          </a:p>
        </p:txBody>
      </p:sp>
      <p:sp>
        <p:nvSpPr>
          <p:cNvPr id="6" name="Content Placeholder 5"/>
          <p:cNvSpPr>
            <a:spLocks noGrp="1"/>
          </p:cNvSpPr>
          <p:nvPr>
            <p:ph sz="half" idx="2"/>
          </p:nvPr>
        </p:nvSpPr>
        <p:spPr>
          <a:xfrm>
            <a:off x="4216234" y="1034143"/>
            <a:ext cx="5284519" cy="5996049"/>
          </a:xfrm>
        </p:spPr>
        <p:txBody>
          <a:bodyPr/>
          <a:lstStyle/>
          <a:p>
            <a:pPr marL="342900" indent="-342900">
              <a:lnSpc>
                <a:spcPct val="100000"/>
              </a:lnSpc>
              <a:spcBef>
                <a:spcPts val="0"/>
              </a:spcBef>
              <a:buFont typeface="Arial" panose="020B0604020202020204" pitchFamily="34" charset="0"/>
              <a:buChar char="•"/>
            </a:pPr>
            <a:r>
              <a:rPr lang="en-ZA" sz="3200" dirty="0">
                <a:solidFill>
                  <a:srgbClr val="290DB3"/>
                </a:solidFill>
              </a:rPr>
              <a:t>Farmers put their maize into </a:t>
            </a:r>
            <a:r>
              <a:rPr lang="en-ZA" sz="3200" b="1" dirty="0">
                <a:solidFill>
                  <a:schemeClr val="accent2">
                    <a:lumMod val="75000"/>
                  </a:schemeClr>
                </a:solidFill>
              </a:rPr>
              <a:t>standard-sized sacks </a:t>
            </a:r>
            <a:r>
              <a:rPr lang="en-ZA" sz="3200" dirty="0">
                <a:solidFill>
                  <a:srgbClr val="290DB3"/>
                </a:solidFill>
              </a:rPr>
              <a:t>and </a:t>
            </a:r>
            <a:r>
              <a:rPr lang="en-ZA" sz="3200" b="1" dirty="0">
                <a:solidFill>
                  <a:schemeClr val="accent2">
                    <a:lumMod val="75000"/>
                  </a:schemeClr>
                </a:solidFill>
              </a:rPr>
              <a:t>stack</a:t>
            </a:r>
            <a:r>
              <a:rPr lang="en-ZA" sz="3200" dirty="0">
                <a:solidFill>
                  <a:schemeClr val="accent2">
                    <a:lumMod val="75000"/>
                  </a:schemeClr>
                </a:solidFill>
              </a:rPr>
              <a:t> </a:t>
            </a:r>
            <a:r>
              <a:rPr lang="en-ZA" sz="3200" dirty="0">
                <a:solidFill>
                  <a:srgbClr val="290DB3"/>
                </a:solidFill>
              </a:rPr>
              <a:t>them in a </a:t>
            </a:r>
            <a:r>
              <a:rPr lang="en-ZA" sz="3200" b="1" dirty="0">
                <a:solidFill>
                  <a:schemeClr val="accent2">
                    <a:lumMod val="75000"/>
                  </a:schemeClr>
                </a:solidFill>
              </a:rPr>
              <a:t>dry place.</a:t>
            </a:r>
            <a:endParaRPr lang="en-ZA" sz="3200" dirty="0">
              <a:solidFill>
                <a:srgbClr val="290DB3"/>
              </a:solidFill>
            </a:endParaRPr>
          </a:p>
          <a:p>
            <a:pPr marL="342900" indent="-342900">
              <a:lnSpc>
                <a:spcPct val="100000"/>
              </a:lnSpc>
              <a:spcBef>
                <a:spcPts val="0"/>
              </a:spcBef>
              <a:buFont typeface="Arial" panose="020B0604020202020204" pitchFamily="34" charset="0"/>
              <a:buChar char="•"/>
            </a:pPr>
            <a:r>
              <a:rPr lang="en-ZA" sz="3200" dirty="0">
                <a:solidFill>
                  <a:srgbClr val="290DB3"/>
                </a:solidFill>
              </a:rPr>
              <a:t>Packaging </a:t>
            </a:r>
            <a:r>
              <a:rPr lang="en-ZA" sz="3200" b="1" dirty="0">
                <a:solidFill>
                  <a:srgbClr val="290DB3"/>
                </a:solidFill>
              </a:rPr>
              <a:t>protects the product from damage, contamination </a:t>
            </a:r>
            <a:r>
              <a:rPr lang="en-ZA" sz="3200" dirty="0">
                <a:solidFill>
                  <a:srgbClr val="290DB3"/>
                </a:solidFill>
              </a:rPr>
              <a:t>or </a:t>
            </a:r>
            <a:r>
              <a:rPr lang="en-ZA" sz="3200" b="1" dirty="0">
                <a:solidFill>
                  <a:srgbClr val="290DB3"/>
                </a:solidFill>
              </a:rPr>
              <a:t>theft.</a:t>
            </a:r>
          </a:p>
          <a:p>
            <a:pPr marL="342900" indent="-342900">
              <a:lnSpc>
                <a:spcPct val="100000"/>
              </a:lnSpc>
              <a:spcBef>
                <a:spcPts val="0"/>
              </a:spcBef>
              <a:buFont typeface="Arial" panose="020B0604020202020204" pitchFamily="34" charset="0"/>
              <a:buChar char="•"/>
            </a:pPr>
            <a:r>
              <a:rPr lang="en-ZA" sz="3200" dirty="0">
                <a:solidFill>
                  <a:srgbClr val="290DB3"/>
                </a:solidFill>
              </a:rPr>
              <a:t>Standard sized sacks or crates make it easy to keep </a:t>
            </a:r>
            <a:r>
              <a:rPr lang="en-ZA" sz="3200" b="1" dirty="0">
                <a:solidFill>
                  <a:srgbClr val="290DB3"/>
                </a:solidFill>
              </a:rPr>
              <a:t>track</a:t>
            </a:r>
            <a:r>
              <a:rPr lang="en-ZA" sz="3200" dirty="0">
                <a:solidFill>
                  <a:srgbClr val="290DB3"/>
                </a:solidFill>
              </a:rPr>
              <a:t> of how much produce there is.</a:t>
            </a:r>
          </a:p>
          <a:p>
            <a:pPr marL="342900" indent="-342900">
              <a:lnSpc>
                <a:spcPct val="100000"/>
              </a:lnSpc>
              <a:spcBef>
                <a:spcPts val="0"/>
              </a:spcBef>
              <a:buFont typeface="Arial" panose="020B0604020202020204" pitchFamily="34" charset="0"/>
              <a:buChar char="•"/>
            </a:pPr>
            <a:r>
              <a:rPr lang="en-ZA" sz="3200" dirty="0">
                <a:solidFill>
                  <a:srgbClr val="290DB3"/>
                </a:solidFill>
              </a:rPr>
              <a:t>The packaging can be </a:t>
            </a:r>
            <a:r>
              <a:rPr lang="en-ZA" sz="3200" b="1" dirty="0">
                <a:solidFill>
                  <a:srgbClr val="290DB3"/>
                </a:solidFill>
              </a:rPr>
              <a:t>labelled with the name of the farmer’s group.</a:t>
            </a: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99" y="2781732"/>
            <a:ext cx="3903435" cy="2500870"/>
          </a:xfrm>
          <a:prstGeom prst="rect">
            <a:avLst/>
          </a:prstGeom>
        </p:spPr>
      </p:pic>
    </p:spTree>
    <p:extLst>
      <p:ext uri="{BB962C8B-B14F-4D97-AF65-F5344CB8AC3E}">
        <p14:creationId xmlns:p14="http://schemas.microsoft.com/office/powerpoint/2010/main" val="36338105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Storage</a:t>
            </a:r>
          </a:p>
        </p:txBody>
      </p:sp>
      <p:sp>
        <p:nvSpPr>
          <p:cNvPr id="6" name="Content Placeholder 5"/>
          <p:cNvSpPr>
            <a:spLocks noGrp="1"/>
          </p:cNvSpPr>
          <p:nvPr>
            <p:ph sz="half" idx="2"/>
          </p:nvPr>
        </p:nvSpPr>
        <p:spPr>
          <a:xfrm>
            <a:off x="336550" y="1398797"/>
            <a:ext cx="4924218" cy="5629448"/>
          </a:xfrm>
        </p:spPr>
        <p:txBody>
          <a:bodyPr/>
          <a:lstStyle/>
          <a:p>
            <a:pPr>
              <a:lnSpc>
                <a:spcPct val="100000"/>
              </a:lnSpc>
              <a:spcBef>
                <a:spcPts val="0"/>
              </a:spcBef>
            </a:pPr>
            <a:r>
              <a:rPr lang="en-ZA" sz="3200" b="1" dirty="0">
                <a:solidFill>
                  <a:srgbClr val="898F0C"/>
                </a:solidFill>
              </a:rPr>
              <a:t>The farmers:</a:t>
            </a:r>
          </a:p>
          <a:p>
            <a:pPr marL="457200" indent="-457200">
              <a:lnSpc>
                <a:spcPct val="100000"/>
              </a:lnSpc>
              <a:spcBef>
                <a:spcPts val="0"/>
              </a:spcBef>
              <a:buFont typeface="Arial" panose="020B0604020202020204" pitchFamily="34" charset="0"/>
              <a:buChar char="•"/>
            </a:pPr>
            <a:r>
              <a:rPr lang="en-ZA" sz="3200" dirty="0">
                <a:solidFill>
                  <a:srgbClr val="290DB3"/>
                </a:solidFill>
              </a:rPr>
              <a:t>Put their sacks of maize in a secure, dry warehouse</a:t>
            </a:r>
          </a:p>
          <a:p>
            <a:pPr marL="457200" indent="-457200">
              <a:lnSpc>
                <a:spcPct val="100000"/>
              </a:lnSpc>
              <a:spcBef>
                <a:spcPts val="0"/>
              </a:spcBef>
              <a:buFont typeface="Arial" panose="020B0604020202020204" pitchFamily="34" charset="0"/>
              <a:buChar char="•"/>
            </a:pPr>
            <a:r>
              <a:rPr lang="en-ZA" sz="3200" dirty="0">
                <a:solidFill>
                  <a:srgbClr val="290DB3"/>
                </a:solidFill>
              </a:rPr>
              <a:t>They put the sacks on </a:t>
            </a:r>
            <a:r>
              <a:rPr lang="en-ZA" sz="3200" b="1" dirty="0">
                <a:solidFill>
                  <a:srgbClr val="290DB3"/>
                </a:solidFill>
              </a:rPr>
              <a:t>wooden pallets</a:t>
            </a:r>
            <a:r>
              <a:rPr lang="en-ZA" sz="3200" dirty="0">
                <a:solidFill>
                  <a:srgbClr val="290DB3"/>
                </a:solidFill>
              </a:rPr>
              <a:t> to keep them off the floor</a:t>
            </a:r>
          </a:p>
          <a:p>
            <a:pPr marL="457200" indent="-457200">
              <a:lnSpc>
                <a:spcPct val="100000"/>
              </a:lnSpc>
              <a:spcBef>
                <a:spcPts val="0"/>
              </a:spcBef>
              <a:buFont typeface="Arial" panose="020B0604020202020204" pitchFamily="34" charset="0"/>
              <a:buChar char="•"/>
            </a:pPr>
            <a:r>
              <a:rPr lang="en-ZA" sz="3200" dirty="0">
                <a:solidFill>
                  <a:srgbClr val="290DB3"/>
                </a:solidFill>
              </a:rPr>
              <a:t>Set traps for mice and rats</a:t>
            </a:r>
          </a:p>
          <a:p>
            <a:pPr marL="457200" indent="-457200">
              <a:lnSpc>
                <a:spcPct val="100000"/>
              </a:lnSpc>
              <a:spcBef>
                <a:spcPts val="0"/>
              </a:spcBef>
              <a:buFont typeface="Arial" panose="020B0604020202020204" pitchFamily="34" charset="0"/>
              <a:buChar char="•"/>
            </a:pPr>
            <a:r>
              <a:rPr lang="en-ZA" sz="3200" b="1" dirty="0">
                <a:solidFill>
                  <a:srgbClr val="290DB3"/>
                </a:solidFill>
              </a:rPr>
              <a:t>Cover the sacks with polythene </a:t>
            </a:r>
            <a:r>
              <a:rPr lang="en-ZA" sz="3200" dirty="0">
                <a:solidFill>
                  <a:srgbClr val="290DB3"/>
                </a:solidFill>
              </a:rPr>
              <a:t>and use a </a:t>
            </a:r>
            <a:r>
              <a:rPr lang="en-ZA" sz="3200" b="1" dirty="0">
                <a:solidFill>
                  <a:srgbClr val="290DB3"/>
                </a:solidFill>
              </a:rPr>
              <a:t>fumigant</a:t>
            </a:r>
            <a:r>
              <a:rPr lang="en-ZA" sz="3200" dirty="0">
                <a:solidFill>
                  <a:srgbClr val="290DB3"/>
                </a:solidFill>
              </a:rPr>
              <a:t> to prevent insect damage, if necessary</a:t>
            </a: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3916" y="2193965"/>
            <a:ext cx="4040580" cy="4040580"/>
          </a:xfrm>
          <a:prstGeom prst="rect">
            <a:avLst/>
          </a:prstGeom>
        </p:spPr>
      </p:pic>
    </p:spTree>
    <p:extLst>
      <p:ext uri="{BB962C8B-B14F-4D97-AF65-F5344CB8AC3E}">
        <p14:creationId xmlns:p14="http://schemas.microsoft.com/office/powerpoint/2010/main" val="2588409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Overview</a:t>
            </a:r>
          </a:p>
        </p:txBody>
      </p:sp>
      <p:sp>
        <p:nvSpPr>
          <p:cNvPr id="3" name="Content Placeholder 2"/>
          <p:cNvSpPr>
            <a:spLocks noGrp="1"/>
          </p:cNvSpPr>
          <p:nvPr>
            <p:ph idx="1"/>
          </p:nvPr>
        </p:nvSpPr>
        <p:spPr/>
        <p:txBody>
          <a:bodyPr/>
          <a:lstStyle/>
          <a:p>
            <a:pPr marL="0" indent="0">
              <a:lnSpc>
                <a:spcPct val="100000"/>
              </a:lnSpc>
              <a:spcBef>
                <a:spcPts val="600"/>
              </a:spcBef>
              <a:spcAft>
                <a:spcPts val="1200"/>
              </a:spcAft>
              <a:buNone/>
            </a:pPr>
            <a:r>
              <a:rPr lang="en-ZA" sz="3200" b="1" dirty="0">
                <a:solidFill>
                  <a:srgbClr val="898F0C"/>
                </a:solidFill>
              </a:rPr>
              <a:t>Lesson 1 covers the following content:</a:t>
            </a:r>
          </a:p>
          <a:p>
            <a:pPr>
              <a:lnSpc>
                <a:spcPct val="100000"/>
              </a:lnSpc>
              <a:spcBef>
                <a:spcPts val="600"/>
              </a:spcBef>
              <a:spcAft>
                <a:spcPts val="600"/>
              </a:spcAft>
            </a:pPr>
            <a:r>
              <a:rPr lang="en-ZA" sz="3200" dirty="0">
                <a:solidFill>
                  <a:srgbClr val="290DB3"/>
                </a:solidFill>
              </a:rPr>
              <a:t>Agricultural marketing</a:t>
            </a:r>
          </a:p>
          <a:p>
            <a:pPr>
              <a:lnSpc>
                <a:spcPct val="100000"/>
              </a:lnSpc>
              <a:spcBef>
                <a:spcPts val="600"/>
              </a:spcBef>
              <a:spcAft>
                <a:spcPts val="600"/>
              </a:spcAft>
            </a:pPr>
            <a:r>
              <a:rPr lang="en-ZA" sz="3200" dirty="0">
                <a:solidFill>
                  <a:srgbClr val="290DB3"/>
                </a:solidFill>
              </a:rPr>
              <a:t>Marketing begins before planting</a:t>
            </a:r>
          </a:p>
          <a:p>
            <a:pPr>
              <a:lnSpc>
                <a:spcPct val="100000"/>
              </a:lnSpc>
              <a:spcBef>
                <a:spcPts val="600"/>
              </a:spcBef>
              <a:spcAft>
                <a:spcPts val="600"/>
              </a:spcAft>
            </a:pPr>
            <a:r>
              <a:rPr lang="en-ZA" sz="3200" dirty="0">
                <a:solidFill>
                  <a:srgbClr val="290DB3"/>
                </a:solidFill>
              </a:rPr>
              <a:t>Marketing means planning</a:t>
            </a:r>
          </a:p>
        </p:txBody>
      </p:sp>
      <p:sp>
        <p:nvSpPr>
          <p:cNvPr id="4" name="Slide Number Placeholder 3"/>
          <p:cNvSpPr>
            <a:spLocks noGrp="1"/>
          </p:cNvSpPr>
          <p:nvPr>
            <p:ph type="sldNum" sz="quarter" idx="4"/>
          </p:nvPr>
        </p:nvSpPr>
        <p:spPr/>
        <p:txBody>
          <a:bodyPr/>
          <a:lstStyle/>
          <a:p>
            <a:fld id="{3AF21FA0-C69A-D549-B93E-AD7DB9D7EB7A}" type="slidenum">
              <a:rPr lang="en-US" smtClean="0"/>
              <a:pPr/>
              <a:t>7</a:t>
            </a:fld>
            <a:endParaRPr lang="en-US" dirty="0"/>
          </a:p>
        </p:txBody>
      </p:sp>
      <p:cxnSp>
        <p:nvCxnSpPr>
          <p:cNvPr id="6" name="Straight Connector 5"/>
          <p:cNvCxnSpPr/>
          <p:nvPr/>
        </p:nvCxnSpPr>
        <p:spPr>
          <a:xfrm flipV="1">
            <a:off x="168275" y="122780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80058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036" y="-4670"/>
            <a:ext cx="6899564" cy="1124712"/>
          </a:xfrm>
        </p:spPr>
        <p:txBody>
          <a:bodyPr anchor="ctr"/>
          <a:lstStyle/>
          <a:p>
            <a:r>
              <a:rPr lang="en-ZA" sz="3600" dirty="0"/>
              <a:t>Keeping produce in storage</a:t>
            </a:r>
          </a:p>
        </p:txBody>
      </p:sp>
      <p:sp>
        <p:nvSpPr>
          <p:cNvPr id="3" name="Content Placeholder 2"/>
          <p:cNvSpPr>
            <a:spLocks noGrp="1"/>
          </p:cNvSpPr>
          <p:nvPr>
            <p:ph idx="1"/>
          </p:nvPr>
        </p:nvSpPr>
        <p:spPr>
          <a:xfrm>
            <a:off x="1330036" y="1262546"/>
            <a:ext cx="7659585" cy="5646518"/>
          </a:xfrm>
        </p:spPr>
        <p:txBody>
          <a:bodyPr/>
          <a:lstStyle/>
          <a:p>
            <a:pPr>
              <a:lnSpc>
                <a:spcPct val="100000"/>
              </a:lnSpc>
              <a:spcBef>
                <a:spcPts val="0"/>
              </a:spcBef>
              <a:spcAft>
                <a:spcPts val="600"/>
              </a:spcAft>
            </a:pPr>
            <a:r>
              <a:rPr lang="en-ZA" sz="3200" dirty="0">
                <a:solidFill>
                  <a:srgbClr val="290DB3"/>
                </a:solidFill>
              </a:rPr>
              <a:t>For most products, </a:t>
            </a:r>
            <a:r>
              <a:rPr lang="en-ZA" sz="3200" b="1" dirty="0">
                <a:solidFill>
                  <a:schemeClr val="accent2">
                    <a:lumMod val="75000"/>
                  </a:schemeClr>
                </a:solidFill>
              </a:rPr>
              <a:t>prices are often low immediately after harvest. </a:t>
            </a:r>
            <a:r>
              <a:rPr lang="en-ZA" sz="3200" dirty="0">
                <a:solidFill>
                  <a:srgbClr val="290DB3"/>
                </a:solidFill>
              </a:rPr>
              <a:t>Therefore, it is a good idea to </a:t>
            </a:r>
            <a:r>
              <a:rPr lang="en-ZA" sz="3200" b="1" dirty="0">
                <a:solidFill>
                  <a:schemeClr val="accent2">
                    <a:lumMod val="75000"/>
                  </a:schemeClr>
                </a:solidFill>
              </a:rPr>
              <a:t>store grain until the price has recovered </a:t>
            </a:r>
            <a:r>
              <a:rPr lang="en-ZA" sz="3200" dirty="0">
                <a:solidFill>
                  <a:srgbClr val="290DB3"/>
                </a:solidFill>
              </a:rPr>
              <a:t>and/or</a:t>
            </a:r>
            <a:r>
              <a:rPr lang="en-ZA" sz="3200" dirty="0">
                <a:solidFill>
                  <a:schemeClr val="accent2">
                    <a:lumMod val="75000"/>
                  </a:schemeClr>
                </a:solidFill>
              </a:rPr>
              <a:t> </a:t>
            </a:r>
            <a:r>
              <a:rPr lang="en-ZA" sz="3200" b="1" dirty="0">
                <a:solidFill>
                  <a:schemeClr val="accent2">
                    <a:lumMod val="75000"/>
                  </a:schemeClr>
                </a:solidFill>
              </a:rPr>
              <a:t>increased.</a:t>
            </a:r>
          </a:p>
          <a:p>
            <a:pPr>
              <a:lnSpc>
                <a:spcPct val="100000"/>
              </a:lnSpc>
              <a:spcBef>
                <a:spcPts val="0"/>
              </a:spcBef>
              <a:spcAft>
                <a:spcPts val="600"/>
              </a:spcAft>
            </a:pPr>
            <a:r>
              <a:rPr lang="en-ZA" sz="3200" dirty="0">
                <a:solidFill>
                  <a:srgbClr val="290DB3"/>
                </a:solidFill>
              </a:rPr>
              <a:t>The </a:t>
            </a:r>
            <a:r>
              <a:rPr lang="en-ZA" sz="3200" b="1" dirty="0">
                <a:solidFill>
                  <a:srgbClr val="898F0C"/>
                </a:solidFill>
              </a:rPr>
              <a:t>farmers monitor market prices </a:t>
            </a:r>
            <a:r>
              <a:rPr lang="en-ZA" sz="3200" dirty="0">
                <a:solidFill>
                  <a:srgbClr val="290DB3"/>
                </a:solidFill>
              </a:rPr>
              <a:t>to decide when to sell the grain to get a good price.</a:t>
            </a:r>
          </a:p>
          <a:p>
            <a:pPr>
              <a:lnSpc>
                <a:spcPct val="100000"/>
              </a:lnSpc>
              <a:spcBef>
                <a:spcPts val="0"/>
              </a:spcBef>
              <a:spcAft>
                <a:spcPts val="600"/>
              </a:spcAft>
            </a:pPr>
            <a:r>
              <a:rPr lang="en-ZA" sz="3200" dirty="0">
                <a:solidFill>
                  <a:srgbClr val="290DB3"/>
                </a:solidFill>
              </a:rPr>
              <a:t>For </a:t>
            </a:r>
            <a:r>
              <a:rPr lang="en-ZA" sz="3200" b="1" dirty="0">
                <a:solidFill>
                  <a:srgbClr val="898F0C"/>
                </a:solidFill>
              </a:rPr>
              <a:t>storage to be profitable, </a:t>
            </a:r>
            <a:r>
              <a:rPr lang="en-ZA" sz="3200" dirty="0">
                <a:solidFill>
                  <a:srgbClr val="290DB3"/>
                </a:solidFill>
              </a:rPr>
              <a:t>farmers must receive a price that is higher than the costs of storage, including any losses (e.g. moisture loss).</a:t>
            </a:r>
          </a:p>
          <a:p>
            <a:pPr marL="0" indent="0">
              <a:buNone/>
            </a:pPr>
            <a:endParaRPr lang="en-ZA"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70</a:t>
            </a:fld>
            <a:endParaRPr lang="en-US" dirty="0"/>
          </a:p>
        </p:txBody>
      </p:sp>
      <p:cxnSp>
        <p:nvCxnSpPr>
          <p:cNvPr id="6" name="Straight Connector 5"/>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02767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r>
              <a:rPr lang="en-ZA" sz="3600" dirty="0"/>
              <a:t>Processing</a:t>
            </a:r>
          </a:p>
        </p:txBody>
      </p:sp>
      <p:pic>
        <p:nvPicPr>
          <p:cNvPr id="8" name="Content Placeholder 7"/>
          <p:cNvPicPr>
            <a:picLocks noGrp="1" noChangeAspect="1"/>
          </p:cNvPicPr>
          <p:nvPr>
            <p:ph sz="half" idx="1"/>
          </p:nvPr>
        </p:nvPicPr>
        <p:blipFill>
          <a:blip r:embed="rId2"/>
          <a:stretch>
            <a:fillRect/>
          </a:stretch>
        </p:blipFill>
        <p:spPr>
          <a:xfrm>
            <a:off x="336550" y="1792169"/>
            <a:ext cx="4079703" cy="4470542"/>
          </a:xfrm>
          <a:prstGeom prst="rect">
            <a:avLst/>
          </a:prstGeom>
        </p:spPr>
      </p:pic>
      <p:sp>
        <p:nvSpPr>
          <p:cNvPr id="7" name="Content Placeholder 6"/>
          <p:cNvSpPr>
            <a:spLocks noGrp="1"/>
          </p:cNvSpPr>
          <p:nvPr>
            <p:ph sz="half" idx="2"/>
          </p:nvPr>
        </p:nvSpPr>
        <p:spPr>
          <a:xfrm>
            <a:off x="4797631" y="1511928"/>
            <a:ext cx="5028757" cy="5128358"/>
          </a:xfrm>
        </p:spPr>
        <p:txBody>
          <a:bodyPr/>
          <a:lstStyle/>
          <a:p>
            <a:pPr>
              <a:lnSpc>
                <a:spcPct val="100000"/>
              </a:lnSpc>
              <a:spcBef>
                <a:spcPts val="0"/>
              </a:spcBef>
            </a:pPr>
            <a:r>
              <a:rPr lang="en-ZA" sz="3200" b="1" dirty="0">
                <a:solidFill>
                  <a:srgbClr val="898F0C"/>
                </a:solidFill>
              </a:rPr>
              <a:t>Farmers can add value to many crops by processing them into other products.</a:t>
            </a:r>
          </a:p>
          <a:p>
            <a:pPr>
              <a:lnSpc>
                <a:spcPct val="100000"/>
              </a:lnSpc>
              <a:spcBef>
                <a:spcPts val="1200"/>
              </a:spcBef>
            </a:pPr>
            <a:r>
              <a:rPr lang="en-ZA" sz="3200" b="1" dirty="0">
                <a:solidFill>
                  <a:srgbClr val="898F0C"/>
                </a:solidFill>
              </a:rPr>
              <a:t>Examples:</a:t>
            </a:r>
          </a:p>
          <a:p>
            <a:pPr marL="457200" indent="-457200">
              <a:lnSpc>
                <a:spcPct val="100000"/>
              </a:lnSpc>
              <a:spcBef>
                <a:spcPts val="0"/>
              </a:spcBef>
              <a:buFont typeface="Arial" panose="020B0604020202020204" pitchFamily="34" charset="0"/>
              <a:buChar char="•"/>
            </a:pPr>
            <a:r>
              <a:rPr lang="en-ZA" sz="3200" dirty="0">
                <a:solidFill>
                  <a:srgbClr val="290DB3"/>
                </a:solidFill>
              </a:rPr>
              <a:t>Milled rice fetches a higher price than paddy</a:t>
            </a:r>
          </a:p>
          <a:p>
            <a:pPr marL="457200" indent="-457200">
              <a:lnSpc>
                <a:spcPct val="100000"/>
              </a:lnSpc>
              <a:spcBef>
                <a:spcPts val="0"/>
              </a:spcBef>
              <a:buFont typeface="Arial" panose="020B0604020202020204" pitchFamily="34" charset="0"/>
              <a:buChar char="•"/>
            </a:pPr>
            <a:r>
              <a:rPr lang="en-ZA" sz="3200" dirty="0">
                <a:solidFill>
                  <a:srgbClr val="290DB3"/>
                </a:solidFill>
              </a:rPr>
              <a:t>Cassava flour is worth more than roots</a:t>
            </a:r>
          </a:p>
          <a:p>
            <a:pPr marL="457200" indent="-457200">
              <a:lnSpc>
                <a:spcPct val="100000"/>
              </a:lnSpc>
              <a:spcBef>
                <a:spcPts val="0"/>
              </a:spcBef>
              <a:buFont typeface="Arial" panose="020B0604020202020204" pitchFamily="34" charset="0"/>
              <a:buChar char="•"/>
            </a:pPr>
            <a:r>
              <a:rPr lang="en-ZA" sz="3200" dirty="0">
                <a:solidFill>
                  <a:srgbClr val="290DB3"/>
                </a:solidFill>
              </a:rPr>
              <a:t>Meat is worth more than live animals</a:t>
            </a:r>
          </a:p>
        </p:txBody>
      </p:sp>
      <p:cxnSp>
        <p:nvCxnSpPr>
          <p:cNvPr id="9" name="Straight Connector 8"/>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flipH="1">
            <a:off x="336550" y="1723663"/>
            <a:ext cx="4153696" cy="4607553"/>
          </a:xfrm>
          <a:prstGeom prst="rect">
            <a:avLst/>
          </a:prstGeom>
        </p:spPr>
      </p:pic>
    </p:spTree>
    <p:extLst>
      <p:ext uri="{BB962C8B-B14F-4D97-AF65-F5344CB8AC3E}">
        <p14:creationId xmlns:p14="http://schemas.microsoft.com/office/powerpoint/2010/main" val="10617409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Adding value</a:t>
            </a:r>
          </a:p>
        </p:txBody>
      </p:sp>
      <p:sp>
        <p:nvSpPr>
          <p:cNvPr id="3" name="Content Placeholder 2"/>
          <p:cNvSpPr>
            <a:spLocks noGrp="1"/>
          </p:cNvSpPr>
          <p:nvPr>
            <p:ph idx="1"/>
          </p:nvPr>
        </p:nvSpPr>
        <p:spPr>
          <a:xfrm>
            <a:off x="83127" y="1120042"/>
            <a:ext cx="6745186" cy="5814157"/>
          </a:xfrm>
        </p:spPr>
        <p:txBody>
          <a:bodyPr/>
          <a:lstStyle/>
          <a:p>
            <a:pPr>
              <a:lnSpc>
                <a:spcPct val="100000"/>
              </a:lnSpc>
              <a:spcBef>
                <a:spcPts val="0"/>
              </a:spcBef>
            </a:pPr>
            <a:r>
              <a:rPr lang="en-ZA" sz="3200" dirty="0">
                <a:solidFill>
                  <a:srgbClr val="290DB3"/>
                </a:solidFill>
              </a:rPr>
              <a:t>All these value adding activities make a product </a:t>
            </a:r>
            <a:r>
              <a:rPr lang="en-ZA" sz="3200" b="1" dirty="0">
                <a:solidFill>
                  <a:schemeClr val="accent2">
                    <a:lumMod val="75000"/>
                  </a:schemeClr>
                </a:solidFill>
              </a:rPr>
              <a:t>more attractive </a:t>
            </a:r>
            <a:r>
              <a:rPr lang="en-ZA" sz="3200" dirty="0">
                <a:solidFill>
                  <a:srgbClr val="290DB3"/>
                </a:solidFill>
              </a:rPr>
              <a:t>and </a:t>
            </a:r>
            <a:r>
              <a:rPr lang="en-ZA" sz="3200" b="1" dirty="0">
                <a:solidFill>
                  <a:schemeClr val="accent2">
                    <a:lumMod val="75000"/>
                  </a:schemeClr>
                </a:solidFill>
              </a:rPr>
              <a:t>convenient for consumers </a:t>
            </a:r>
            <a:r>
              <a:rPr lang="en-ZA" sz="3200" dirty="0">
                <a:solidFill>
                  <a:srgbClr val="290DB3"/>
                </a:solidFill>
              </a:rPr>
              <a:t>to buy. </a:t>
            </a:r>
          </a:p>
          <a:p>
            <a:pPr>
              <a:lnSpc>
                <a:spcPct val="100000"/>
              </a:lnSpc>
              <a:spcBef>
                <a:spcPts val="0"/>
              </a:spcBef>
            </a:pPr>
            <a:r>
              <a:rPr lang="en-ZA" sz="3200" dirty="0">
                <a:solidFill>
                  <a:srgbClr val="290DB3"/>
                </a:solidFill>
              </a:rPr>
              <a:t>Someone in the value chain – a trader or a processor with the capital and skilled labor – has to do the tasks of de-husking, shelling, making packages of frozen food, etc. (at a cost).</a:t>
            </a:r>
          </a:p>
          <a:p>
            <a:pPr>
              <a:lnSpc>
                <a:spcPct val="100000"/>
              </a:lnSpc>
              <a:spcBef>
                <a:spcPts val="0"/>
              </a:spcBef>
            </a:pPr>
            <a:r>
              <a:rPr lang="en-ZA" sz="3200" dirty="0">
                <a:solidFill>
                  <a:srgbClr val="290DB3"/>
                </a:solidFill>
              </a:rPr>
              <a:t>By organizing themselves, smallholder farmers can do many of these </a:t>
            </a:r>
            <a:r>
              <a:rPr lang="en-ZA" sz="3200" b="1" dirty="0">
                <a:solidFill>
                  <a:schemeClr val="accent2">
                    <a:lumMod val="75000"/>
                  </a:schemeClr>
                </a:solidFill>
              </a:rPr>
              <a:t>value adding tasks</a:t>
            </a:r>
            <a:r>
              <a:rPr lang="en-ZA" sz="3200" dirty="0">
                <a:solidFill>
                  <a:schemeClr val="accent2">
                    <a:lumMod val="75000"/>
                  </a:schemeClr>
                </a:solidFill>
              </a:rPr>
              <a:t> </a:t>
            </a:r>
            <a:r>
              <a:rPr lang="en-ZA" sz="3200" dirty="0">
                <a:solidFill>
                  <a:srgbClr val="290DB3"/>
                </a:solidFill>
              </a:rPr>
              <a:t>themselves and can earn extra money by doing so.</a:t>
            </a:r>
          </a:p>
        </p:txBody>
      </p:sp>
      <p:sp>
        <p:nvSpPr>
          <p:cNvPr id="4" name="Slide Number Placeholder 3"/>
          <p:cNvSpPr>
            <a:spLocks noGrp="1"/>
          </p:cNvSpPr>
          <p:nvPr>
            <p:ph type="sldNum" sz="quarter" idx="4"/>
          </p:nvPr>
        </p:nvSpPr>
        <p:spPr/>
        <p:txBody>
          <a:bodyPr/>
          <a:lstStyle/>
          <a:p>
            <a:fld id="{3AF21FA0-C69A-D549-B93E-AD7DB9D7EB7A}" type="slidenum">
              <a:rPr lang="en-US" smtClean="0"/>
              <a:pPr/>
              <a:t>72</a:t>
            </a:fld>
            <a:endParaRPr lang="en-US" dirty="0"/>
          </a:p>
        </p:txBody>
      </p:sp>
      <p:cxnSp>
        <p:nvCxnSpPr>
          <p:cNvPr id="6" name="Straight Connector 5"/>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934" y="1650669"/>
            <a:ext cx="2971331" cy="5283529"/>
          </a:xfrm>
          <a:prstGeom prst="rect">
            <a:avLst/>
          </a:prstGeom>
        </p:spPr>
      </p:pic>
    </p:spTree>
    <p:extLst>
      <p:ext uri="{BB962C8B-B14F-4D97-AF65-F5344CB8AC3E}">
        <p14:creationId xmlns:p14="http://schemas.microsoft.com/office/powerpoint/2010/main" val="2745195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6:</a:t>
            </a:r>
            <a:br>
              <a:rPr lang="en-ZA" dirty="0">
                <a:solidFill>
                  <a:srgbClr val="898F0C"/>
                </a:solidFill>
              </a:rPr>
            </a:br>
            <a:r>
              <a:rPr lang="en-ZA" dirty="0">
                <a:solidFill>
                  <a:srgbClr val="898F0C"/>
                </a:solidFill>
              </a:rPr>
              <a:t>Changes in the markets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73</a:t>
            </a:fld>
            <a:endParaRPr lang="en-US" dirty="0"/>
          </a:p>
        </p:txBody>
      </p:sp>
    </p:spTree>
    <p:extLst>
      <p:ext uri="{BB962C8B-B14F-4D97-AF65-F5344CB8AC3E}">
        <p14:creationId xmlns:p14="http://schemas.microsoft.com/office/powerpoint/2010/main" val="33535083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400" y="1587677"/>
            <a:ext cx="8447314" cy="5178883"/>
          </a:xfrm>
        </p:spPr>
        <p:txBody>
          <a:bodyPr/>
          <a:lstStyle/>
          <a:p>
            <a:pPr marL="0" indent="0">
              <a:lnSpc>
                <a:spcPct val="100000"/>
              </a:lnSpc>
              <a:spcBef>
                <a:spcPts val="0"/>
              </a:spcBef>
              <a:spcAft>
                <a:spcPts val="600"/>
              </a:spcAft>
              <a:buNone/>
            </a:pPr>
            <a:r>
              <a:rPr lang="en-ZA" sz="3200" b="1" dirty="0">
                <a:solidFill>
                  <a:srgbClr val="898F0C"/>
                </a:solidFill>
              </a:rPr>
              <a:t>After this lesson you will be able to:</a:t>
            </a:r>
          </a:p>
          <a:p>
            <a:pPr marL="0" indent="0">
              <a:lnSpc>
                <a:spcPct val="100000"/>
              </a:lnSpc>
              <a:spcBef>
                <a:spcPts val="0"/>
              </a:spcBef>
              <a:spcAft>
                <a:spcPts val="600"/>
              </a:spcAft>
              <a:buNone/>
            </a:pPr>
            <a:r>
              <a:rPr lang="en-ZA" sz="3200" dirty="0">
                <a:solidFill>
                  <a:srgbClr val="290DB3"/>
                </a:solidFill>
              </a:rPr>
              <a:t>Describe how the markets of agricultural products are being changed by:</a:t>
            </a:r>
          </a:p>
          <a:p>
            <a:pPr>
              <a:lnSpc>
                <a:spcPct val="100000"/>
              </a:lnSpc>
              <a:spcBef>
                <a:spcPts val="0"/>
              </a:spcBef>
              <a:spcAft>
                <a:spcPts val="600"/>
              </a:spcAft>
            </a:pPr>
            <a:r>
              <a:rPr lang="en-ZA" sz="3200" dirty="0">
                <a:solidFill>
                  <a:srgbClr val="290DB3"/>
                </a:solidFill>
              </a:rPr>
              <a:t>Population trends</a:t>
            </a:r>
          </a:p>
          <a:p>
            <a:pPr>
              <a:lnSpc>
                <a:spcPct val="100000"/>
              </a:lnSpc>
              <a:spcBef>
                <a:spcPts val="0"/>
              </a:spcBef>
              <a:spcAft>
                <a:spcPts val="600"/>
              </a:spcAft>
            </a:pPr>
            <a:r>
              <a:rPr lang="en-ZA" sz="3200" dirty="0">
                <a:solidFill>
                  <a:srgbClr val="290DB3"/>
                </a:solidFill>
              </a:rPr>
              <a:t>Market trends</a:t>
            </a:r>
          </a:p>
          <a:p>
            <a:pPr>
              <a:lnSpc>
                <a:spcPct val="100000"/>
              </a:lnSpc>
              <a:spcBef>
                <a:spcPts val="0"/>
              </a:spcBef>
              <a:spcAft>
                <a:spcPts val="600"/>
              </a:spcAft>
            </a:pPr>
            <a:r>
              <a:rPr lang="en-ZA" sz="3200" dirty="0">
                <a:solidFill>
                  <a:srgbClr val="290DB3"/>
                </a:solidFill>
              </a:rPr>
              <a:t>New technologies</a:t>
            </a:r>
          </a:p>
          <a:p>
            <a:pPr>
              <a:lnSpc>
                <a:spcPct val="100000"/>
              </a:lnSpc>
              <a:spcBef>
                <a:spcPts val="0"/>
              </a:spcBef>
              <a:spcAft>
                <a:spcPts val="600"/>
              </a:spcAft>
            </a:pPr>
            <a:r>
              <a:rPr lang="en-ZA" sz="3200" dirty="0">
                <a:solidFill>
                  <a:srgbClr val="290DB3"/>
                </a:solidFill>
              </a:rPr>
              <a:t>Consumer concerns</a:t>
            </a:r>
          </a:p>
          <a:p>
            <a:pPr>
              <a:lnSpc>
                <a:spcPct val="100000"/>
              </a:lnSpc>
              <a:spcBef>
                <a:spcPts val="0"/>
              </a:spcBef>
              <a:spcAft>
                <a:spcPts val="600"/>
              </a:spcAft>
            </a:pPr>
            <a:r>
              <a:rPr lang="en-ZA" sz="3200" dirty="0">
                <a:solidFill>
                  <a:srgbClr val="290DB3"/>
                </a:solidFill>
              </a:rPr>
              <a:t>New products and markets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74</a:t>
            </a:fld>
            <a:endParaRPr lang="en-US" dirty="0"/>
          </a:p>
        </p:txBody>
      </p:sp>
      <p:cxnSp>
        <p:nvCxnSpPr>
          <p:cNvPr id="6" name="Straight Connector 5"/>
          <p:cNvCxnSpPr/>
          <p:nvPr/>
        </p:nvCxnSpPr>
        <p:spPr>
          <a:xfrm flipV="1">
            <a:off x="168275" y="133137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0361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Overview</a:t>
            </a:r>
          </a:p>
        </p:txBody>
      </p:sp>
      <p:sp>
        <p:nvSpPr>
          <p:cNvPr id="3" name="Content Placeholder 2"/>
          <p:cNvSpPr>
            <a:spLocks noGrp="1"/>
          </p:cNvSpPr>
          <p:nvPr>
            <p:ph idx="1"/>
          </p:nvPr>
        </p:nvSpPr>
        <p:spPr>
          <a:xfrm>
            <a:off x="925286" y="1120043"/>
            <a:ext cx="8958942" cy="5781500"/>
          </a:xfrm>
        </p:spPr>
        <p:txBody>
          <a:bodyPr/>
          <a:lstStyle/>
          <a:p>
            <a:pPr marL="0" indent="0">
              <a:lnSpc>
                <a:spcPct val="100000"/>
              </a:lnSpc>
              <a:spcBef>
                <a:spcPts val="0"/>
              </a:spcBef>
              <a:spcAft>
                <a:spcPts val="600"/>
              </a:spcAft>
              <a:buNone/>
            </a:pPr>
            <a:r>
              <a:rPr lang="en-ZA" sz="3200" b="1" dirty="0">
                <a:solidFill>
                  <a:srgbClr val="898F0C"/>
                </a:solidFill>
              </a:rPr>
              <a:t>Lesson 6 covers the following content:</a:t>
            </a:r>
          </a:p>
          <a:p>
            <a:pPr>
              <a:lnSpc>
                <a:spcPct val="100000"/>
              </a:lnSpc>
              <a:spcBef>
                <a:spcPts val="0"/>
              </a:spcBef>
              <a:spcAft>
                <a:spcPts val="600"/>
              </a:spcAft>
            </a:pPr>
            <a:r>
              <a:rPr lang="en-ZA" sz="3200" dirty="0">
                <a:solidFill>
                  <a:srgbClr val="290DB3"/>
                </a:solidFill>
              </a:rPr>
              <a:t>Changes in markets</a:t>
            </a:r>
          </a:p>
          <a:p>
            <a:pPr>
              <a:lnSpc>
                <a:spcPct val="100000"/>
              </a:lnSpc>
              <a:spcBef>
                <a:spcPts val="0"/>
              </a:spcBef>
              <a:spcAft>
                <a:spcPts val="600"/>
              </a:spcAft>
            </a:pPr>
            <a:r>
              <a:rPr lang="en-ZA" sz="3200" dirty="0">
                <a:solidFill>
                  <a:srgbClr val="290DB3"/>
                </a:solidFill>
              </a:rPr>
              <a:t>Population trends, rising incomes and urbanization</a:t>
            </a:r>
          </a:p>
          <a:p>
            <a:pPr>
              <a:lnSpc>
                <a:spcPct val="100000"/>
              </a:lnSpc>
              <a:spcBef>
                <a:spcPts val="0"/>
              </a:spcBef>
              <a:spcAft>
                <a:spcPts val="600"/>
              </a:spcAft>
            </a:pPr>
            <a:r>
              <a:rPr lang="en-ZA" sz="3200" dirty="0">
                <a:solidFill>
                  <a:srgbClr val="290DB3"/>
                </a:solidFill>
              </a:rPr>
              <a:t>Market trends and globalization</a:t>
            </a:r>
          </a:p>
          <a:p>
            <a:pPr>
              <a:lnSpc>
                <a:spcPct val="100000"/>
              </a:lnSpc>
              <a:spcBef>
                <a:spcPts val="0"/>
              </a:spcBef>
              <a:spcAft>
                <a:spcPts val="600"/>
              </a:spcAft>
            </a:pPr>
            <a:r>
              <a:rPr lang="en-ZA" sz="3200" dirty="0">
                <a:solidFill>
                  <a:srgbClr val="290DB3"/>
                </a:solidFill>
              </a:rPr>
              <a:t>Product price trends</a:t>
            </a:r>
          </a:p>
          <a:p>
            <a:pPr>
              <a:lnSpc>
                <a:spcPct val="100000"/>
              </a:lnSpc>
              <a:spcBef>
                <a:spcPts val="0"/>
              </a:spcBef>
              <a:spcAft>
                <a:spcPts val="600"/>
              </a:spcAft>
            </a:pPr>
            <a:r>
              <a:rPr lang="en-ZA" sz="3200" dirty="0">
                <a:solidFill>
                  <a:srgbClr val="290DB3"/>
                </a:solidFill>
              </a:rPr>
              <a:t>Supermarkets and vertical integration</a:t>
            </a:r>
          </a:p>
          <a:p>
            <a:pPr>
              <a:lnSpc>
                <a:spcPct val="100000"/>
              </a:lnSpc>
              <a:spcBef>
                <a:spcPts val="0"/>
              </a:spcBef>
              <a:spcAft>
                <a:spcPts val="600"/>
              </a:spcAft>
            </a:pPr>
            <a:r>
              <a:rPr lang="en-ZA" sz="3200" dirty="0">
                <a:solidFill>
                  <a:srgbClr val="290DB3"/>
                </a:solidFill>
              </a:rPr>
              <a:t>Pressure to reduce costs</a:t>
            </a:r>
          </a:p>
          <a:p>
            <a:pPr>
              <a:lnSpc>
                <a:spcPct val="100000"/>
              </a:lnSpc>
              <a:spcBef>
                <a:spcPts val="0"/>
              </a:spcBef>
              <a:spcAft>
                <a:spcPts val="600"/>
              </a:spcAft>
            </a:pPr>
            <a:r>
              <a:rPr lang="en-ZA" sz="3200" dirty="0">
                <a:solidFill>
                  <a:srgbClr val="290DB3"/>
                </a:solidFill>
              </a:rPr>
              <a:t>New technologies</a:t>
            </a:r>
          </a:p>
          <a:p>
            <a:pPr>
              <a:lnSpc>
                <a:spcPct val="100000"/>
              </a:lnSpc>
              <a:spcBef>
                <a:spcPts val="0"/>
              </a:spcBef>
              <a:spcAft>
                <a:spcPts val="600"/>
              </a:spcAft>
            </a:pPr>
            <a:r>
              <a:rPr lang="en-ZA" sz="3200" dirty="0">
                <a:solidFill>
                  <a:srgbClr val="290DB3"/>
                </a:solidFill>
              </a:rPr>
              <a:t>Consumer concerns</a:t>
            </a:r>
          </a:p>
          <a:p>
            <a:pPr>
              <a:lnSpc>
                <a:spcPct val="100000"/>
              </a:lnSpc>
              <a:spcBef>
                <a:spcPts val="0"/>
              </a:spcBef>
              <a:spcAft>
                <a:spcPts val="600"/>
              </a:spcAft>
            </a:pPr>
            <a:r>
              <a:rPr lang="en-ZA" sz="3200" dirty="0">
                <a:solidFill>
                  <a:srgbClr val="290DB3"/>
                </a:solidFill>
              </a:rPr>
              <a:t>New products and markets</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75</a:t>
            </a:fld>
            <a:endParaRPr lang="en-US" dirty="0"/>
          </a:p>
        </p:txBody>
      </p:sp>
      <p:cxnSp>
        <p:nvCxnSpPr>
          <p:cNvPr id="6" name="Straight Connector 5"/>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88339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59334" y="-4670"/>
            <a:ext cx="7570266" cy="1124712"/>
          </a:xfrm>
        </p:spPr>
        <p:txBody>
          <a:bodyPr anchor="ctr"/>
          <a:lstStyle/>
          <a:p>
            <a:r>
              <a:rPr lang="en-ZA" sz="3600" dirty="0"/>
              <a:t>Changes in markets</a:t>
            </a:r>
          </a:p>
        </p:txBody>
      </p:sp>
      <p:sp>
        <p:nvSpPr>
          <p:cNvPr id="9" name="Content Placeholder 8"/>
          <p:cNvSpPr>
            <a:spLocks noGrp="1"/>
          </p:cNvSpPr>
          <p:nvPr>
            <p:ph idx="1"/>
          </p:nvPr>
        </p:nvSpPr>
        <p:spPr>
          <a:xfrm>
            <a:off x="611709" y="1088572"/>
            <a:ext cx="9105152" cy="3461658"/>
          </a:xfrm>
        </p:spPr>
        <p:txBody>
          <a:bodyPr/>
          <a:lstStyle/>
          <a:p>
            <a:pPr marL="0" indent="0">
              <a:lnSpc>
                <a:spcPct val="100000"/>
              </a:lnSpc>
              <a:spcBef>
                <a:spcPts val="600"/>
              </a:spcBef>
              <a:spcAft>
                <a:spcPts val="600"/>
              </a:spcAft>
              <a:buNone/>
            </a:pPr>
            <a:r>
              <a:rPr lang="en-ZA" sz="3200" b="1" dirty="0">
                <a:solidFill>
                  <a:srgbClr val="898F0C"/>
                </a:solidFill>
              </a:rPr>
              <a:t>Markets are in constant, rapid change and if farmers:</a:t>
            </a:r>
          </a:p>
          <a:p>
            <a:pPr>
              <a:lnSpc>
                <a:spcPct val="100000"/>
              </a:lnSpc>
              <a:spcBef>
                <a:spcPts val="600"/>
              </a:spcBef>
              <a:spcAft>
                <a:spcPts val="600"/>
              </a:spcAft>
            </a:pPr>
            <a:r>
              <a:rPr lang="en-ZA" sz="3200" dirty="0">
                <a:solidFill>
                  <a:srgbClr val="290DB3"/>
                </a:solidFill>
              </a:rPr>
              <a:t>Understand some of these changes in their country and region, they will be better able to produce what consumers want</a:t>
            </a:r>
          </a:p>
          <a:p>
            <a:pPr>
              <a:lnSpc>
                <a:spcPct val="100000"/>
              </a:lnSpc>
              <a:spcBef>
                <a:spcPts val="600"/>
              </a:spcBef>
              <a:spcAft>
                <a:spcPts val="600"/>
              </a:spcAft>
            </a:pPr>
            <a:r>
              <a:rPr lang="en-ZA" sz="3200" dirty="0">
                <a:solidFill>
                  <a:srgbClr val="290DB3"/>
                </a:solidFill>
              </a:rPr>
              <a:t>Know what consumers want, they will know what products they should produce.</a:t>
            </a:r>
          </a:p>
        </p:txBody>
      </p:sp>
      <p:sp>
        <p:nvSpPr>
          <p:cNvPr id="4" name="Slide Number Placeholder 3"/>
          <p:cNvSpPr>
            <a:spLocks noGrp="1"/>
          </p:cNvSpPr>
          <p:nvPr>
            <p:ph type="sldNum" sz="quarter" idx="4"/>
          </p:nvPr>
        </p:nvSpPr>
        <p:spPr/>
        <p:txBody>
          <a:bodyPr/>
          <a:lstStyle/>
          <a:p>
            <a:fld id="{3AF21FA0-C69A-D549-B93E-AD7DB9D7EB7A}" type="slidenum">
              <a:rPr lang="en-US" smtClean="0"/>
              <a:pPr/>
              <a:t>76</a:t>
            </a:fld>
            <a:endParaRPr lang="en-US" dirty="0"/>
          </a:p>
        </p:txBody>
      </p:sp>
      <p:cxnSp>
        <p:nvCxnSpPr>
          <p:cNvPr id="6" name="Straight Connector 5"/>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stretch>
            <a:fillRect/>
          </a:stretch>
        </p:blipFill>
        <p:spPr>
          <a:xfrm>
            <a:off x="5848349" y="4550230"/>
            <a:ext cx="2553899" cy="1699619"/>
          </a:xfrm>
          <a:prstGeom prst="rect">
            <a:avLst/>
          </a:prstGeom>
        </p:spPr>
      </p:pic>
      <p:pic>
        <p:nvPicPr>
          <p:cNvPr id="5" name="Picture 4"/>
          <p:cNvPicPr>
            <a:picLocks noChangeAspect="1"/>
          </p:cNvPicPr>
          <p:nvPr/>
        </p:nvPicPr>
        <p:blipFill>
          <a:blip r:embed="rId3"/>
          <a:stretch>
            <a:fillRect/>
          </a:stretch>
        </p:blipFill>
        <p:spPr>
          <a:xfrm>
            <a:off x="7443383" y="5324473"/>
            <a:ext cx="2491871" cy="1661007"/>
          </a:xfrm>
          <a:prstGeom prst="rect">
            <a:avLst/>
          </a:prstGeom>
        </p:spPr>
      </p:pic>
      <p:pic>
        <p:nvPicPr>
          <p:cNvPr id="10" name="Picture 9"/>
          <p:cNvPicPr>
            <a:picLocks noChangeAspect="1"/>
          </p:cNvPicPr>
          <p:nvPr/>
        </p:nvPicPr>
        <p:blipFill>
          <a:blip r:embed="rId4"/>
          <a:stretch>
            <a:fillRect/>
          </a:stretch>
        </p:blipFill>
        <p:spPr>
          <a:xfrm>
            <a:off x="2052713" y="4550230"/>
            <a:ext cx="2548185" cy="1699619"/>
          </a:xfrm>
          <a:prstGeom prst="rect">
            <a:avLst/>
          </a:prstGeom>
        </p:spPr>
      </p:pic>
      <p:pic>
        <p:nvPicPr>
          <p:cNvPr id="7" name="Picture 6"/>
          <p:cNvPicPr>
            <a:picLocks noChangeAspect="1"/>
          </p:cNvPicPr>
          <p:nvPr/>
        </p:nvPicPr>
        <p:blipFill>
          <a:blip r:embed="rId5"/>
          <a:stretch>
            <a:fillRect/>
          </a:stretch>
        </p:blipFill>
        <p:spPr>
          <a:xfrm>
            <a:off x="3950532" y="5285861"/>
            <a:ext cx="2553897" cy="1699619"/>
          </a:xfrm>
          <a:prstGeom prst="rect">
            <a:avLst/>
          </a:prstGeom>
        </p:spPr>
      </p:pic>
      <p:pic>
        <p:nvPicPr>
          <p:cNvPr id="11" name="Picture 10"/>
          <p:cNvPicPr>
            <a:picLocks noChangeAspect="1"/>
          </p:cNvPicPr>
          <p:nvPr/>
        </p:nvPicPr>
        <p:blipFill>
          <a:blip r:embed="rId6"/>
          <a:stretch>
            <a:fillRect/>
          </a:stretch>
        </p:blipFill>
        <p:spPr>
          <a:xfrm flipH="1">
            <a:off x="114299" y="5314948"/>
            <a:ext cx="2479397" cy="1652931"/>
          </a:xfrm>
          <a:prstGeom prst="rect">
            <a:avLst/>
          </a:prstGeom>
        </p:spPr>
      </p:pic>
    </p:spTree>
    <p:extLst>
      <p:ext uri="{BB962C8B-B14F-4D97-AF65-F5344CB8AC3E}">
        <p14:creationId xmlns:p14="http://schemas.microsoft.com/office/powerpoint/2010/main" val="1590549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394" y="-4670"/>
            <a:ext cx="7505205" cy="1124712"/>
          </a:xfrm>
        </p:spPr>
        <p:txBody>
          <a:bodyPr anchor="ctr"/>
          <a:lstStyle/>
          <a:p>
            <a:r>
              <a:rPr lang="en-ZA" sz="3600" dirty="0"/>
              <a:t>Population trends: Population growth</a:t>
            </a:r>
          </a:p>
        </p:txBody>
      </p:sp>
      <p:sp>
        <p:nvSpPr>
          <p:cNvPr id="5" name="Content Placeholder 4"/>
          <p:cNvSpPr>
            <a:spLocks noGrp="1"/>
          </p:cNvSpPr>
          <p:nvPr>
            <p:ph sz="half" idx="1"/>
          </p:nvPr>
        </p:nvSpPr>
        <p:spPr>
          <a:xfrm>
            <a:off x="724394" y="1446365"/>
            <a:ext cx="4536374" cy="4841371"/>
          </a:xfrm>
        </p:spPr>
        <p:txBody>
          <a:bodyPr/>
          <a:lstStyle/>
          <a:p>
            <a:pPr marL="0" indent="0">
              <a:lnSpc>
                <a:spcPct val="100000"/>
              </a:lnSpc>
              <a:spcBef>
                <a:spcPts val="0"/>
              </a:spcBef>
              <a:spcAft>
                <a:spcPts val="600"/>
              </a:spcAft>
              <a:buNone/>
            </a:pPr>
            <a:r>
              <a:rPr lang="en-ZA" sz="3200" dirty="0">
                <a:solidFill>
                  <a:srgbClr val="290DB3"/>
                </a:solidFill>
              </a:rPr>
              <a:t>The </a:t>
            </a:r>
            <a:r>
              <a:rPr lang="en-ZA" sz="3200" b="1" dirty="0">
                <a:solidFill>
                  <a:srgbClr val="290DB3"/>
                </a:solidFill>
              </a:rPr>
              <a:t>number of people </a:t>
            </a:r>
            <a:r>
              <a:rPr lang="en-ZA" sz="3200" dirty="0">
                <a:solidFill>
                  <a:srgbClr val="290DB3"/>
                </a:solidFill>
              </a:rPr>
              <a:t>in developing countries is </a:t>
            </a:r>
            <a:r>
              <a:rPr lang="en-ZA" sz="3200" b="1" dirty="0">
                <a:solidFill>
                  <a:srgbClr val="290DB3"/>
                </a:solidFill>
              </a:rPr>
              <a:t>growing rapidly</a:t>
            </a:r>
            <a:r>
              <a:rPr lang="en-ZA" sz="3200" dirty="0">
                <a:solidFill>
                  <a:srgbClr val="290DB3"/>
                </a:solidFill>
              </a:rPr>
              <a:t>.</a:t>
            </a:r>
          </a:p>
          <a:p>
            <a:pPr marL="0" indent="0">
              <a:lnSpc>
                <a:spcPct val="100000"/>
              </a:lnSpc>
              <a:spcBef>
                <a:spcPts val="0"/>
              </a:spcBef>
              <a:spcAft>
                <a:spcPts val="600"/>
              </a:spcAft>
              <a:buNone/>
            </a:pPr>
            <a:r>
              <a:rPr lang="en-ZA" sz="3200" b="1" dirty="0">
                <a:solidFill>
                  <a:srgbClr val="898F0C"/>
                </a:solidFill>
              </a:rPr>
              <a:t>This means:</a:t>
            </a:r>
          </a:p>
          <a:p>
            <a:pPr>
              <a:lnSpc>
                <a:spcPct val="100000"/>
              </a:lnSpc>
              <a:spcBef>
                <a:spcPts val="0"/>
              </a:spcBef>
              <a:spcAft>
                <a:spcPts val="600"/>
              </a:spcAft>
            </a:pPr>
            <a:r>
              <a:rPr lang="en-ZA" sz="3200" dirty="0">
                <a:solidFill>
                  <a:srgbClr val="290DB3"/>
                </a:solidFill>
              </a:rPr>
              <a:t>More mouths to feed and more bodies to clothe.</a:t>
            </a:r>
          </a:p>
          <a:p>
            <a:pPr>
              <a:lnSpc>
                <a:spcPct val="100000"/>
              </a:lnSpc>
              <a:spcBef>
                <a:spcPts val="0"/>
              </a:spcBef>
              <a:spcAft>
                <a:spcPts val="600"/>
              </a:spcAft>
            </a:pPr>
            <a:r>
              <a:rPr lang="en-ZA" sz="3200" b="1" dirty="0">
                <a:solidFill>
                  <a:srgbClr val="290DB3"/>
                </a:solidFill>
              </a:rPr>
              <a:t>Higher demand </a:t>
            </a:r>
            <a:r>
              <a:rPr lang="en-ZA" sz="3200" dirty="0">
                <a:solidFill>
                  <a:srgbClr val="290DB3"/>
                </a:solidFill>
              </a:rPr>
              <a:t>for many types of </a:t>
            </a:r>
            <a:r>
              <a:rPr lang="en-ZA" sz="3200" b="1" dirty="0">
                <a:solidFill>
                  <a:srgbClr val="290DB3"/>
                </a:solidFill>
              </a:rPr>
              <a:t>agricultural products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77</a:t>
            </a:fld>
            <a:endParaRPr lang="en-US" dirty="0"/>
          </a:p>
        </p:txBody>
      </p:sp>
      <p:cxnSp>
        <p:nvCxnSpPr>
          <p:cNvPr id="8" name="Straight Connector 7"/>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5771" y="1446365"/>
            <a:ext cx="4188725" cy="4188725"/>
          </a:xfrm>
          <a:prstGeom prst="rect">
            <a:avLst/>
          </a:prstGeom>
        </p:spPr>
      </p:pic>
    </p:spTree>
    <p:extLst>
      <p:ext uri="{BB962C8B-B14F-4D97-AF65-F5344CB8AC3E}">
        <p14:creationId xmlns:p14="http://schemas.microsoft.com/office/powerpoint/2010/main" val="27433620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70"/>
            <a:ext cx="7620000" cy="1124712"/>
          </a:xfrm>
        </p:spPr>
        <p:txBody>
          <a:bodyPr anchor="ctr"/>
          <a:lstStyle/>
          <a:p>
            <a:r>
              <a:rPr lang="en-ZA" sz="3600" dirty="0"/>
              <a:t>Population trends: Urbanization</a:t>
            </a:r>
          </a:p>
        </p:txBody>
      </p:sp>
      <p:sp>
        <p:nvSpPr>
          <p:cNvPr id="5" name="Content Placeholder 4"/>
          <p:cNvSpPr>
            <a:spLocks noGrp="1"/>
          </p:cNvSpPr>
          <p:nvPr>
            <p:ph sz="half" idx="1"/>
          </p:nvPr>
        </p:nvSpPr>
        <p:spPr>
          <a:xfrm>
            <a:off x="609600" y="1349829"/>
            <a:ext cx="5508171" cy="4136571"/>
          </a:xfrm>
        </p:spPr>
        <p:txBody>
          <a:bodyPr/>
          <a:lstStyle/>
          <a:p>
            <a:pPr>
              <a:lnSpc>
                <a:spcPct val="100000"/>
              </a:lnSpc>
              <a:spcBef>
                <a:spcPts val="600"/>
              </a:spcBef>
              <a:spcAft>
                <a:spcPts val="600"/>
              </a:spcAft>
            </a:pPr>
            <a:r>
              <a:rPr lang="en-ZA" sz="3200" dirty="0">
                <a:solidFill>
                  <a:srgbClr val="290DB3"/>
                </a:solidFill>
              </a:rPr>
              <a:t>Around </a:t>
            </a:r>
            <a:r>
              <a:rPr lang="en-ZA" sz="3200" b="1" dirty="0">
                <a:solidFill>
                  <a:srgbClr val="898F0C"/>
                </a:solidFill>
              </a:rPr>
              <a:t>half of the world’s population now lives in towns and cities</a:t>
            </a:r>
            <a:r>
              <a:rPr lang="en-ZA" sz="3200" dirty="0">
                <a:solidFill>
                  <a:srgbClr val="290DB3"/>
                </a:solidFill>
              </a:rPr>
              <a:t> and more people move to cities every year.</a:t>
            </a:r>
          </a:p>
          <a:p>
            <a:pPr>
              <a:lnSpc>
                <a:spcPct val="100000"/>
              </a:lnSpc>
              <a:spcBef>
                <a:spcPts val="600"/>
              </a:spcBef>
              <a:spcAft>
                <a:spcPts val="600"/>
              </a:spcAft>
            </a:pPr>
            <a:r>
              <a:rPr lang="en-ZA" sz="3200" dirty="0">
                <a:solidFill>
                  <a:srgbClr val="290DB3"/>
                </a:solidFill>
              </a:rPr>
              <a:t>That means that people need to buy more food and other </a:t>
            </a:r>
            <a:r>
              <a:rPr lang="en-ZA" sz="3200" b="1" dirty="0">
                <a:solidFill>
                  <a:srgbClr val="898F0C"/>
                </a:solidFill>
              </a:rPr>
              <a:t>agricultural produce </a:t>
            </a:r>
            <a:r>
              <a:rPr lang="en-ZA" sz="3200" dirty="0">
                <a:solidFill>
                  <a:srgbClr val="290DB3"/>
                </a:solidFill>
              </a:rPr>
              <a:t>rather than growing it for themselves.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78</a:t>
            </a:fld>
            <a:endParaRPr lang="en-US" dirty="0"/>
          </a:p>
        </p:txBody>
      </p:sp>
      <p:cxnSp>
        <p:nvCxnSpPr>
          <p:cNvPr id="8" name="Straight Connector 7"/>
          <p:cNvCxnSpPr/>
          <p:nvPr/>
        </p:nvCxnSpPr>
        <p:spPr>
          <a:xfrm flipV="1">
            <a:off x="168275" y="106113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771" y="1914896"/>
            <a:ext cx="3571504" cy="3571504"/>
          </a:xfrm>
          <a:prstGeom prst="rect">
            <a:avLst/>
          </a:prstGeom>
        </p:spPr>
      </p:pic>
    </p:spTree>
    <p:extLst>
      <p:ext uri="{BB962C8B-B14F-4D97-AF65-F5344CB8AC3E}">
        <p14:creationId xmlns:p14="http://schemas.microsoft.com/office/powerpoint/2010/main" val="14052366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4670"/>
            <a:ext cx="7968343" cy="1124712"/>
          </a:xfrm>
        </p:spPr>
        <p:txBody>
          <a:bodyPr anchor="ctr"/>
          <a:lstStyle/>
          <a:p>
            <a:r>
              <a:rPr lang="en-ZA" sz="3600" dirty="0"/>
              <a:t>Population trends: Rising incomes</a:t>
            </a:r>
          </a:p>
        </p:txBody>
      </p:sp>
      <p:sp>
        <p:nvSpPr>
          <p:cNvPr id="3" name="Content Placeholder 2"/>
          <p:cNvSpPr>
            <a:spLocks noGrp="1"/>
          </p:cNvSpPr>
          <p:nvPr>
            <p:ph sz="half" idx="1"/>
          </p:nvPr>
        </p:nvSpPr>
        <p:spPr>
          <a:xfrm>
            <a:off x="261257" y="1120043"/>
            <a:ext cx="5260769" cy="5827022"/>
          </a:xfrm>
        </p:spPr>
        <p:txBody>
          <a:bodyPr/>
          <a:lstStyle/>
          <a:p>
            <a:pPr>
              <a:lnSpc>
                <a:spcPct val="100000"/>
              </a:lnSpc>
              <a:spcBef>
                <a:spcPts val="0"/>
              </a:spcBef>
            </a:pPr>
            <a:r>
              <a:rPr lang="en-ZA" sz="3200" dirty="0">
                <a:solidFill>
                  <a:srgbClr val="290DB3"/>
                </a:solidFill>
              </a:rPr>
              <a:t>In most countries, </a:t>
            </a:r>
            <a:r>
              <a:rPr lang="en-ZA" sz="3200" b="1" dirty="0">
                <a:solidFill>
                  <a:srgbClr val="898F0C"/>
                </a:solidFill>
              </a:rPr>
              <a:t>incomes are rising, </a:t>
            </a:r>
            <a:r>
              <a:rPr lang="en-ZA" sz="3200" dirty="0">
                <a:solidFill>
                  <a:srgbClr val="290DB3"/>
                </a:solidFill>
              </a:rPr>
              <a:t>especially in the cities.</a:t>
            </a:r>
          </a:p>
          <a:p>
            <a:pPr>
              <a:lnSpc>
                <a:spcPct val="100000"/>
              </a:lnSpc>
              <a:spcBef>
                <a:spcPts val="0"/>
              </a:spcBef>
            </a:pPr>
            <a:r>
              <a:rPr lang="en-ZA" sz="3200" dirty="0">
                <a:solidFill>
                  <a:srgbClr val="290DB3"/>
                </a:solidFill>
              </a:rPr>
              <a:t>Richer people want </a:t>
            </a:r>
            <a:r>
              <a:rPr lang="en-ZA" sz="3200" b="1" dirty="0">
                <a:solidFill>
                  <a:srgbClr val="898F0C"/>
                </a:solidFill>
              </a:rPr>
              <a:t>higher quality</a:t>
            </a:r>
            <a:r>
              <a:rPr lang="en-ZA" sz="3200" b="1" dirty="0">
                <a:solidFill>
                  <a:srgbClr val="290DB3"/>
                </a:solidFill>
              </a:rPr>
              <a:t> </a:t>
            </a:r>
            <a:r>
              <a:rPr lang="en-ZA" sz="3200" dirty="0">
                <a:solidFill>
                  <a:srgbClr val="290DB3"/>
                </a:solidFill>
              </a:rPr>
              <a:t>or </a:t>
            </a:r>
            <a:r>
              <a:rPr lang="en-ZA" sz="3200" b="1" dirty="0">
                <a:solidFill>
                  <a:srgbClr val="898F0C"/>
                </a:solidFill>
              </a:rPr>
              <a:t>more processed foods </a:t>
            </a:r>
            <a:r>
              <a:rPr lang="en-ZA" sz="3200" dirty="0">
                <a:solidFill>
                  <a:srgbClr val="290DB3"/>
                </a:solidFill>
              </a:rPr>
              <a:t>and a </a:t>
            </a:r>
            <a:r>
              <a:rPr lang="en-ZA" sz="3200" b="1" dirty="0">
                <a:solidFill>
                  <a:srgbClr val="898F0C"/>
                </a:solidFill>
              </a:rPr>
              <a:t>wider range of products.</a:t>
            </a:r>
          </a:p>
          <a:p>
            <a:pPr>
              <a:lnSpc>
                <a:spcPct val="100000"/>
              </a:lnSpc>
              <a:spcBef>
                <a:spcPts val="0"/>
              </a:spcBef>
            </a:pPr>
            <a:r>
              <a:rPr lang="en-ZA" sz="3200" dirty="0">
                <a:solidFill>
                  <a:srgbClr val="290DB3"/>
                </a:solidFill>
              </a:rPr>
              <a:t>A </a:t>
            </a:r>
            <a:r>
              <a:rPr lang="en-ZA" sz="3200" b="1" dirty="0">
                <a:solidFill>
                  <a:srgbClr val="898F0C"/>
                </a:solidFill>
              </a:rPr>
              <a:t>growing middle class </a:t>
            </a:r>
            <a:r>
              <a:rPr lang="en-ZA" sz="3200" dirty="0">
                <a:solidFill>
                  <a:srgbClr val="290DB3"/>
                </a:solidFill>
              </a:rPr>
              <a:t>demands </a:t>
            </a:r>
            <a:r>
              <a:rPr lang="en-ZA" sz="3200" dirty="0">
                <a:solidFill>
                  <a:srgbClr val="898F0C"/>
                </a:solidFill>
              </a:rPr>
              <a:t>more </a:t>
            </a:r>
            <a:r>
              <a:rPr lang="en-ZA" sz="3200" b="1" dirty="0">
                <a:solidFill>
                  <a:srgbClr val="898F0C"/>
                </a:solidFill>
              </a:rPr>
              <a:t>sophisticated goods</a:t>
            </a:r>
            <a:r>
              <a:rPr lang="en-ZA" sz="3200" dirty="0">
                <a:solidFill>
                  <a:srgbClr val="290DB3"/>
                </a:solidFill>
              </a:rPr>
              <a:t> and prefers to shop in supermarkets</a:t>
            </a:r>
            <a:r>
              <a:rPr lang="en-ZA" sz="3200" b="1" dirty="0">
                <a:solidFill>
                  <a:srgbClr val="290DB3"/>
                </a:solidFill>
              </a:rPr>
              <a:t> </a:t>
            </a:r>
            <a:r>
              <a:rPr lang="en-ZA" sz="3200" dirty="0">
                <a:solidFill>
                  <a:srgbClr val="290DB3"/>
                </a:solidFill>
              </a:rPr>
              <a:t>rather than from traditional market stalls.</a:t>
            </a:r>
          </a:p>
        </p:txBody>
      </p:sp>
      <p:cxnSp>
        <p:nvCxnSpPr>
          <p:cNvPr id="7" name="Straight Connector 6"/>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875" y="1825678"/>
            <a:ext cx="4610891" cy="3068149"/>
          </a:xfrm>
          <a:prstGeom prst="rect">
            <a:avLst/>
          </a:prstGeom>
        </p:spPr>
      </p:pic>
    </p:spTree>
    <p:extLst>
      <p:ext uri="{BB962C8B-B14F-4D97-AF65-F5344CB8AC3E}">
        <p14:creationId xmlns:p14="http://schemas.microsoft.com/office/powerpoint/2010/main" val="2080291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Agricultural marketing</a:t>
            </a:r>
          </a:p>
        </p:txBody>
      </p:sp>
      <p:sp>
        <p:nvSpPr>
          <p:cNvPr id="3" name="Content Placeholder 2"/>
          <p:cNvSpPr>
            <a:spLocks noGrp="1"/>
          </p:cNvSpPr>
          <p:nvPr>
            <p:ph idx="1"/>
          </p:nvPr>
        </p:nvSpPr>
        <p:spPr>
          <a:xfrm>
            <a:off x="914400" y="1310048"/>
            <a:ext cx="8229600" cy="4532612"/>
          </a:xfrm>
        </p:spPr>
        <p:txBody>
          <a:bodyPr/>
          <a:lstStyle/>
          <a:p>
            <a:pPr marL="0" indent="0">
              <a:lnSpc>
                <a:spcPct val="100000"/>
              </a:lnSpc>
              <a:spcBef>
                <a:spcPts val="0"/>
              </a:spcBef>
              <a:buNone/>
            </a:pPr>
            <a:r>
              <a:rPr lang="en-ZA" sz="3200" b="1" dirty="0">
                <a:solidFill>
                  <a:srgbClr val="898F0C"/>
                </a:solidFill>
              </a:rPr>
              <a:t>Agricultural marketing:</a:t>
            </a:r>
          </a:p>
          <a:p>
            <a:pPr>
              <a:lnSpc>
                <a:spcPct val="100000"/>
              </a:lnSpc>
              <a:spcBef>
                <a:spcPts val="600"/>
              </a:spcBef>
              <a:spcAft>
                <a:spcPts val="600"/>
              </a:spcAft>
            </a:pPr>
            <a:r>
              <a:rPr lang="en-ZA" sz="3200" dirty="0">
                <a:solidFill>
                  <a:srgbClr val="290DB3"/>
                </a:solidFill>
              </a:rPr>
              <a:t>Is about </a:t>
            </a:r>
            <a:r>
              <a:rPr lang="en-ZA" sz="3200" b="1" dirty="0">
                <a:solidFill>
                  <a:srgbClr val="290DB3"/>
                </a:solidFill>
              </a:rPr>
              <a:t>finding out what consumers need </a:t>
            </a:r>
            <a:r>
              <a:rPr lang="en-ZA" sz="3200" dirty="0">
                <a:solidFill>
                  <a:srgbClr val="290DB3"/>
                </a:solidFill>
              </a:rPr>
              <a:t>and then </a:t>
            </a:r>
            <a:r>
              <a:rPr lang="en-ZA" sz="3200" b="1" dirty="0">
                <a:solidFill>
                  <a:srgbClr val="290DB3"/>
                </a:solidFill>
              </a:rPr>
              <a:t>making a profit </a:t>
            </a:r>
            <a:r>
              <a:rPr lang="en-ZA" sz="3200" dirty="0">
                <a:solidFill>
                  <a:srgbClr val="290DB3"/>
                </a:solidFill>
              </a:rPr>
              <a:t>by satisfying those needs.</a:t>
            </a:r>
          </a:p>
          <a:p>
            <a:pPr>
              <a:lnSpc>
                <a:spcPct val="100000"/>
              </a:lnSpc>
              <a:spcBef>
                <a:spcPts val="600"/>
              </a:spcBef>
              <a:spcAft>
                <a:spcPts val="600"/>
              </a:spcAft>
            </a:pPr>
            <a:r>
              <a:rPr lang="en-ZA" sz="3200" dirty="0">
                <a:solidFill>
                  <a:srgbClr val="290DB3"/>
                </a:solidFill>
              </a:rPr>
              <a:t>Includes </a:t>
            </a:r>
            <a:r>
              <a:rPr lang="en-ZA" sz="3200" b="1" dirty="0">
                <a:solidFill>
                  <a:srgbClr val="290DB3"/>
                </a:solidFill>
              </a:rPr>
              <a:t>all the activities and services </a:t>
            </a:r>
            <a:r>
              <a:rPr lang="en-ZA" sz="3200" dirty="0">
                <a:solidFill>
                  <a:srgbClr val="290DB3"/>
                </a:solidFill>
              </a:rPr>
              <a:t>involved in </a:t>
            </a:r>
            <a:r>
              <a:rPr lang="en-ZA" sz="3200" b="1" dirty="0">
                <a:solidFill>
                  <a:srgbClr val="290DB3"/>
                </a:solidFill>
              </a:rPr>
              <a:t>moving an agricultural product from the farm to where it is sold to a consumer. </a:t>
            </a:r>
            <a:r>
              <a:rPr lang="en-ZA" sz="3200" dirty="0">
                <a:solidFill>
                  <a:srgbClr val="290DB3"/>
                </a:solidFill>
              </a:rPr>
              <a:t>This is known as the </a:t>
            </a:r>
            <a:r>
              <a:rPr lang="en-ZA" sz="3200" b="1" dirty="0">
                <a:solidFill>
                  <a:srgbClr val="290DB3"/>
                </a:solidFill>
              </a:rPr>
              <a:t>value chain </a:t>
            </a:r>
            <a:r>
              <a:rPr lang="en-ZA" sz="3200" dirty="0">
                <a:solidFill>
                  <a:srgbClr val="290DB3"/>
                </a:solidFill>
              </a:rPr>
              <a:t>that links farmers with consumers.</a:t>
            </a:r>
          </a:p>
        </p:txBody>
      </p:sp>
      <p:sp>
        <p:nvSpPr>
          <p:cNvPr id="4" name="Slide Number Placeholder 3"/>
          <p:cNvSpPr>
            <a:spLocks noGrp="1"/>
          </p:cNvSpPr>
          <p:nvPr>
            <p:ph type="sldNum" sz="quarter" idx="4"/>
          </p:nvPr>
        </p:nvSpPr>
        <p:spPr/>
        <p:txBody>
          <a:bodyPr/>
          <a:lstStyle/>
          <a:p>
            <a:fld id="{3AF21FA0-C69A-D549-B93E-AD7DB9D7EB7A}" type="slidenum">
              <a:rPr lang="en-US" smtClean="0"/>
              <a:pPr/>
              <a:t>8</a:t>
            </a:fld>
            <a:endParaRPr lang="en-US" dirty="0"/>
          </a:p>
        </p:txBody>
      </p:sp>
      <p:cxnSp>
        <p:nvCxnSpPr>
          <p:cNvPr id="6" name="Straight Connector 5"/>
          <p:cNvCxnSpPr/>
          <p:nvPr/>
        </p:nvCxnSpPr>
        <p:spPr>
          <a:xfrm flipV="1">
            <a:off x="168275" y="95333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87366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3" y="0"/>
            <a:ext cx="9770245" cy="1124712"/>
          </a:xfrm>
        </p:spPr>
        <p:txBody>
          <a:bodyPr anchor="ctr"/>
          <a:lstStyle/>
          <a:p>
            <a:r>
              <a:rPr lang="en-ZA" sz="3600" dirty="0"/>
              <a:t>Market trends: Market openness or “liberalization”</a:t>
            </a:r>
          </a:p>
        </p:txBody>
      </p:sp>
      <p:sp>
        <p:nvSpPr>
          <p:cNvPr id="3" name="Content Placeholder 2"/>
          <p:cNvSpPr>
            <a:spLocks noGrp="1"/>
          </p:cNvSpPr>
          <p:nvPr>
            <p:ph sz="half" idx="1"/>
          </p:nvPr>
        </p:nvSpPr>
        <p:spPr>
          <a:xfrm>
            <a:off x="195944" y="1124712"/>
            <a:ext cx="5527962" cy="5842145"/>
          </a:xfrm>
        </p:spPr>
        <p:txBody>
          <a:bodyPr/>
          <a:lstStyle/>
          <a:p>
            <a:pPr>
              <a:lnSpc>
                <a:spcPct val="100000"/>
              </a:lnSpc>
              <a:spcBef>
                <a:spcPts val="0"/>
              </a:spcBef>
            </a:pPr>
            <a:r>
              <a:rPr lang="en-ZA" sz="3200" dirty="0">
                <a:solidFill>
                  <a:srgbClr val="290DB3"/>
                </a:solidFill>
              </a:rPr>
              <a:t>Many governments have </a:t>
            </a:r>
            <a:r>
              <a:rPr lang="en-ZA" sz="3200" b="1" dirty="0">
                <a:solidFill>
                  <a:srgbClr val="898F0C"/>
                </a:solidFill>
              </a:rPr>
              <a:t>reduced</a:t>
            </a:r>
            <a:r>
              <a:rPr lang="en-ZA" sz="3200" b="1" dirty="0">
                <a:solidFill>
                  <a:srgbClr val="290DB3"/>
                </a:solidFill>
              </a:rPr>
              <a:t> </a:t>
            </a:r>
            <a:r>
              <a:rPr lang="en-ZA" sz="3200" dirty="0">
                <a:solidFill>
                  <a:srgbClr val="290DB3"/>
                </a:solidFill>
              </a:rPr>
              <a:t>their </a:t>
            </a:r>
            <a:r>
              <a:rPr lang="en-ZA" sz="3200" b="1" dirty="0">
                <a:solidFill>
                  <a:srgbClr val="898F0C"/>
                </a:solidFill>
              </a:rPr>
              <a:t>control over markets </a:t>
            </a:r>
            <a:r>
              <a:rPr lang="en-ZA" sz="3200" dirty="0">
                <a:solidFill>
                  <a:srgbClr val="290DB3"/>
                </a:solidFill>
              </a:rPr>
              <a:t>and opened them to </a:t>
            </a:r>
            <a:r>
              <a:rPr lang="en-ZA" sz="3200" b="1" dirty="0">
                <a:solidFill>
                  <a:srgbClr val="898F0C"/>
                </a:solidFill>
              </a:rPr>
              <a:t>foreign suppliers.</a:t>
            </a:r>
          </a:p>
          <a:p>
            <a:pPr>
              <a:lnSpc>
                <a:spcPct val="100000"/>
              </a:lnSpc>
              <a:spcBef>
                <a:spcPts val="0"/>
              </a:spcBef>
            </a:pPr>
            <a:r>
              <a:rPr lang="en-ZA" sz="3200" dirty="0">
                <a:solidFill>
                  <a:srgbClr val="290DB3"/>
                </a:solidFill>
              </a:rPr>
              <a:t>Governments still provide a </a:t>
            </a:r>
            <a:r>
              <a:rPr lang="en-ZA" sz="3200" b="1" dirty="0">
                <a:solidFill>
                  <a:srgbClr val="898F0C"/>
                </a:solidFill>
              </a:rPr>
              <a:t>regulatory framework,</a:t>
            </a:r>
            <a:r>
              <a:rPr lang="en-ZA" sz="3200" b="1" dirty="0">
                <a:solidFill>
                  <a:srgbClr val="290DB3"/>
                </a:solidFill>
              </a:rPr>
              <a:t> </a:t>
            </a:r>
            <a:r>
              <a:rPr lang="en-ZA" sz="3200" dirty="0">
                <a:solidFill>
                  <a:srgbClr val="290DB3"/>
                </a:solidFill>
              </a:rPr>
              <a:t>but the market is managed by a host of </a:t>
            </a:r>
            <a:r>
              <a:rPr lang="en-ZA" sz="3200" b="1" dirty="0">
                <a:solidFill>
                  <a:srgbClr val="290DB3"/>
                </a:solidFill>
              </a:rPr>
              <a:t>private sector actors.</a:t>
            </a:r>
          </a:p>
          <a:p>
            <a:pPr>
              <a:lnSpc>
                <a:spcPct val="100000"/>
              </a:lnSpc>
              <a:spcBef>
                <a:spcPts val="0"/>
              </a:spcBef>
            </a:pPr>
            <a:r>
              <a:rPr lang="en-ZA" sz="3200" dirty="0">
                <a:solidFill>
                  <a:srgbClr val="290DB3"/>
                </a:solidFill>
              </a:rPr>
              <a:t>In most cases this has led to </a:t>
            </a:r>
            <a:r>
              <a:rPr lang="en-ZA" sz="3200" b="1" dirty="0">
                <a:solidFill>
                  <a:srgbClr val="898F0C"/>
                </a:solidFill>
              </a:rPr>
              <a:t>more competition</a:t>
            </a:r>
            <a:r>
              <a:rPr lang="en-ZA" sz="3200" b="1" dirty="0">
                <a:solidFill>
                  <a:srgbClr val="290DB3"/>
                </a:solidFill>
              </a:rPr>
              <a:t> </a:t>
            </a:r>
            <a:r>
              <a:rPr lang="en-ZA" sz="3200" dirty="0">
                <a:solidFill>
                  <a:srgbClr val="290DB3"/>
                </a:solidFill>
              </a:rPr>
              <a:t>and can open up </a:t>
            </a:r>
            <a:r>
              <a:rPr lang="en-ZA" sz="3200" b="1" dirty="0">
                <a:solidFill>
                  <a:srgbClr val="898F0C"/>
                </a:solidFill>
              </a:rPr>
              <a:t>new market opportunities for farmers.</a:t>
            </a:r>
          </a:p>
        </p:txBody>
      </p:sp>
      <p:cxnSp>
        <p:nvCxnSpPr>
          <p:cNvPr id="7" name="Straight Connector 6"/>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076" y="1817021"/>
            <a:ext cx="3752420" cy="4457526"/>
          </a:xfrm>
          <a:prstGeom prst="rect">
            <a:avLst/>
          </a:prstGeom>
        </p:spPr>
      </p:pic>
    </p:spTree>
    <p:extLst>
      <p:ext uri="{BB962C8B-B14F-4D97-AF65-F5344CB8AC3E}">
        <p14:creationId xmlns:p14="http://schemas.microsoft.com/office/powerpoint/2010/main" val="377103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4" y="-4670"/>
            <a:ext cx="7881256" cy="1124712"/>
          </a:xfrm>
        </p:spPr>
        <p:txBody>
          <a:bodyPr anchor="ctr"/>
          <a:lstStyle/>
          <a:p>
            <a:r>
              <a:rPr lang="en-ZA" sz="3600" dirty="0"/>
              <a:t>Market trends: Globalization</a:t>
            </a:r>
          </a:p>
        </p:txBody>
      </p:sp>
      <p:sp>
        <p:nvSpPr>
          <p:cNvPr id="3" name="Content Placeholder 2"/>
          <p:cNvSpPr>
            <a:spLocks noGrp="1"/>
          </p:cNvSpPr>
          <p:nvPr>
            <p:ph sz="half" idx="1"/>
          </p:nvPr>
        </p:nvSpPr>
        <p:spPr>
          <a:xfrm>
            <a:off x="348344" y="1120042"/>
            <a:ext cx="5589318" cy="5850773"/>
          </a:xfrm>
        </p:spPr>
        <p:txBody>
          <a:bodyPr/>
          <a:lstStyle/>
          <a:p>
            <a:pPr algn="just">
              <a:lnSpc>
                <a:spcPct val="100000"/>
              </a:lnSpc>
              <a:spcBef>
                <a:spcPts val="0"/>
              </a:spcBef>
            </a:pPr>
            <a:r>
              <a:rPr lang="en-ZA" sz="3200" dirty="0">
                <a:solidFill>
                  <a:srgbClr val="290DB3"/>
                </a:solidFill>
              </a:rPr>
              <a:t>Changes in banking and improved transport and communications have </a:t>
            </a:r>
            <a:r>
              <a:rPr lang="en-ZA" sz="3200" b="1" dirty="0">
                <a:solidFill>
                  <a:srgbClr val="898F0C"/>
                </a:solidFill>
              </a:rPr>
              <a:t>boosted trade </a:t>
            </a:r>
            <a:r>
              <a:rPr lang="en-ZA" sz="3200" dirty="0">
                <a:solidFill>
                  <a:srgbClr val="290DB3"/>
                </a:solidFill>
              </a:rPr>
              <a:t>and made markets in different </a:t>
            </a:r>
            <a:r>
              <a:rPr lang="en-ZA" sz="3200" b="1" dirty="0">
                <a:solidFill>
                  <a:srgbClr val="898F0C"/>
                </a:solidFill>
              </a:rPr>
              <a:t>countries more dependent on one another.</a:t>
            </a:r>
          </a:p>
          <a:p>
            <a:pPr algn="just">
              <a:lnSpc>
                <a:spcPct val="100000"/>
              </a:lnSpc>
              <a:spcBef>
                <a:spcPts val="0"/>
              </a:spcBef>
            </a:pPr>
            <a:r>
              <a:rPr lang="en-ZA" sz="3200" dirty="0">
                <a:solidFill>
                  <a:srgbClr val="290DB3"/>
                </a:solidFill>
              </a:rPr>
              <a:t>Although that has led to growth, it has caused </a:t>
            </a:r>
            <a:r>
              <a:rPr lang="en-ZA" sz="3200" b="1" dirty="0">
                <a:solidFill>
                  <a:srgbClr val="898F0C"/>
                </a:solidFill>
              </a:rPr>
              <a:t>serious problems in many developing countries, </a:t>
            </a:r>
            <a:r>
              <a:rPr lang="en-ZA" sz="3200" dirty="0">
                <a:solidFill>
                  <a:srgbClr val="290DB3"/>
                </a:solidFill>
              </a:rPr>
              <a:t>e.g. the </a:t>
            </a:r>
            <a:r>
              <a:rPr lang="en-ZA" sz="3200" b="1" dirty="0">
                <a:solidFill>
                  <a:srgbClr val="898F0C"/>
                </a:solidFill>
              </a:rPr>
              <a:t>imports of cheap food can undermine local producers.</a:t>
            </a:r>
          </a:p>
        </p:txBody>
      </p:sp>
      <p:cxnSp>
        <p:nvCxnSpPr>
          <p:cNvPr id="7" name="Straight Connector 6"/>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1928" y="2260085"/>
            <a:ext cx="3830217" cy="3570686"/>
          </a:xfrm>
          <a:prstGeom prst="rect">
            <a:avLst/>
          </a:prstGeom>
        </p:spPr>
      </p:pic>
    </p:spTree>
    <p:extLst>
      <p:ext uri="{BB962C8B-B14F-4D97-AF65-F5344CB8AC3E}">
        <p14:creationId xmlns:p14="http://schemas.microsoft.com/office/powerpoint/2010/main" val="14938315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781" y="-4670"/>
            <a:ext cx="7065819" cy="1124712"/>
          </a:xfrm>
        </p:spPr>
        <p:txBody>
          <a:bodyPr anchor="ctr"/>
          <a:lstStyle/>
          <a:p>
            <a:r>
              <a:rPr lang="en-ZA" sz="3600" dirty="0"/>
              <a:t>Market trends: Product price trends</a:t>
            </a:r>
          </a:p>
        </p:txBody>
      </p:sp>
      <p:sp>
        <p:nvSpPr>
          <p:cNvPr id="3" name="Content Placeholder 2"/>
          <p:cNvSpPr>
            <a:spLocks noGrp="1"/>
          </p:cNvSpPr>
          <p:nvPr>
            <p:ph sz="half" idx="1"/>
          </p:nvPr>
        </p:nvSpPr>
        <p:spPr>
          <a:xfrm>
            <a:off x="1163781" y="1416926"/>
            <a:ext cx="7469579" cy="3974471"/>
          </a:xfrm>
        </p:spPr>
        <p:txBody>
          <a:bodyPr/>
          <a:lstStyle/>
          <a:p>
            <a:pPr algn="just">
              <a:lnSpc>
                <a:spcPct val="100000"/>
              </a:lnSpc>
              <a:spcBef>
                <a:spcPts val="600"/>
              </a:spcBef>
              <a:spcAft>
                <a:spcPts val="600"/>
              </a:spcAft>
            </a:pPr>
            <a:r>
              <a:rPr lang="en-ZA" sz="3200" dirty="0">
                <a:solidFill>
                  <a:srgbClr val="290DB3"/>
                </a:solidFill>
              </a:rPr>
              <a:t>Over the last 20 years, the </a:t>
            </a:r>
            <a:r>
              <a:rPr lang="en-ZA" sz="3200" b="1" dirty="0">
                <a:solidFill>
                  <a:schemeClr val="accent2">
                    <a:lumMod val="75000"/>
                  </a:schemeClr>
                </a:solidFill>
              </a:rPr>
              <a:t>prices</a:t>
            </a:r>
            <a:r>
              <a:rPr lang="en-ZA" sz="3200" dirty="0">
                <a:solidFill>
                  <a:srgbClr val="290DB3"/>
                </a:solidFill>
              </a:rPr>
              <a:t> of many </a:t>
            </a:r>
            <a:r>
              <a:rPr lang="en-ZA" sz="3200" b="1" dirty="0">
                <a:solidFill>
                  <a:schemeClr val="accent2">
                    <a:lumMod val="75000"/>
                  </a:schemeClr>
                </a:solidFill>
              </a:rPr>
              <a:t>agricultural commodities </a:t>
            </a:r>
            <a:r>
              <a:rPr lang="en-ZA" sz="3200" dirty="0">
                <a:solidFill>
                  <a:srgbClr val="290DB3"/>
                </a:solidFill>
              </a:rPr>
              <a:t>on the world market </a:t>
            </a:r>
            <a:r>
              <a:rPr lang="en-ZA" sz="3200" b="1" dirty="0">
                <a:solidFill>
                  <a:schemeClr val="accent2">
                    <a:lumMod val="75000"/>
                  </a:schemeClr>
                </a:solidFill>
              </a:rPr>
              <a:t>have fallen.</a:t>
            </a:r>
          </a:p>
          <a:p>
            <a:pPr algn="just">
              <a:lnSpc>
                <a:spcPct val="100000"/>
              </a:lnSpc>
              <a:spcBef>
                <a:spcPts val="600"/>
              </a:spcBef>
              <a:spcAft>
                <a:spcPts val="600"/>
              </a:spcAft>
            </a:pPr>
            <a:r>
              <a:rPr lang="en-ZA" sz="3200" dirty="0">
                <a:solidFill>
                  <a:srgbClr val="290DB3"/>
                </a:solidFill>
              </a:rPr>
              <a:t>Prices have recently started to rise again, but have been very </a:t>
            </a:r>
            <a:r>
              <a:rPr lang="en-ZA" sz="3200" b="1" dirty="0">
                <a:solidFill>
                  <a:schemeClr val="accent2">
                    <a:lumMod val="75000"/>
                  </a:schemeClr>
                </a:solidFill>
              </a:rPr>
              <a:t>volatile</a:t>
            </a:r>
            <a:r>
              <a:rPr lang="en-ZA" sz="3200" dirty="0">
                <a:solidFill>
                  <a:srgbClr val="290DB3"/>
                </a:solidFill>
              </a:rPr>
              <a:t> because of factors such as </a:t>
            </a:r>
            <a:r>
              <a:rPr lang="en-ZA" sz="3200" b="1" dirty="0">
                <a:solidFill>
                  <a:schemeClr val="accent2">
                    <a:lumMod val="75000"/>
                  </a:schemeClr>
                </a:solidFill>
              </a:rPr>
              <a:t>bad weather </a:t>
            </a:r>
            <a:r>
              <a:rPr lang="en-ZA" sz="3200" dirty="0">
                <a:solidFill>
                  <a:srgbClr val="290DB3"/>
                </a:solidFill>
              </a:rPr>
              <a:t>and </a:t>
            </a:r>
            <a:r>
              <a:rPr lang="en-ZA" sz="3200" b="1" dirty="0">
                <a:solidFill>
                  <a:schemeClr val="accent2">
                    <a:lumMod val="75000"/>
                  </a:schemeClr>
                </a:solidFill>
              </a:rPr>
              <a:t>economic recession.</a:t>
            </a:r>
          </a:p>
        </p:txBody>
      </p:sp>
      <p:cxnSp>
        <p:nvCxnSpPr>
          <p:cNvPr id="7" name="Straight Connector 6"/>
          <p:cNvCxnSpPr/>
          <p:nvPr/>
        </p:nvCxnSpPr>
        <p:spPr>
          <a:xfrm flipV="1">
            <a:off x="168275" y="106144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21534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8900302" cy="1124712"/>
          </a:xfrm>
        </p:spPr>
        <p:txBody>
          <a:bodyPr anchor="ctr"/>
          <a:lstStyle/>
          <a:p>
            <a:r>
              <a:rPr lang="en-ZA" sz="3600" dirty="0"/>
              <a:t>Market trends: Product price trends (Continued)</a:t>
            </a:r>
          </a:p>
        </p:txBody>
      </p:sp>
      <p:sp>
        <p:nvSpPr>
          <p:cNvPr id="3" name="Content Placeholder 2"/>
          <p:cNvSpPr>
            <a:spLocks noGrp="1"/>
          </p:cNvSpPr>
          <p:nvPr>
            <p:ph idx="1"/>
          </p:nvPr>
        </p:nvSpPr>
        <p:spPr>
          <a:xfrm>
            <a:off x="322415" y="1587677"/>
            <a:ext cx="9237221" cy="5178883"/>
          </a:xfrm>
        </p:spPr>
        <p:txBody>
          <a:bodyPr/>
          <a:lstStyle/>
          <a:p>
            <a:pPr marL="0" indent="0">
              <a:buNone/>
            </a:pPr>
            <a:endParaRPr lang="en-ZA" sz="3200" dirty="0">
              <a:solidFill>
                <a:srgbClr val="290DB3"/>
              </a:solidFill>
            </a:endParaRPr>
          </a:p>
          <a:p>
            <a:pPr marL="0" indent="0">
              <a:buNone/>
            </a:pPr>
            <a:endParaRPr lang="en-ZA" sz="3200" dirty="0">
              <a:solidFill>
                <a:srgbClr val="290DB3"/>
              </a:solidFill>
            </a:endParaRPr>
          </a:p>
          <a:p>
            <a:pPr marL="0" indent="0">
              <a:buNone/>
            </a:pPr>
            <a:endParaRPr lang="en-ZA" sz="3200" dirty="0">
              <a:solidFill>
                <a:srgbClr val="290DB3"/>
              </a:solidFill>
            </a:endParaRPr>
          </a:p>
          <a:p>
            <a:pPr marL="0" indent="0">
              <a:buNone/>
            </a:pPr>
            <a:endParaRPr lang="en-ZA" sz="3200" dirty="0">
              <a:solidFill>
                <a:srgbClr val="290DB3"/>
              </a:solidFill>
            </a:endParaRPr>
          </a:p>
          <a:p>
            <a:pPr marL="0" indent="0">
              <a:buNone/>
            </a:pPr>
            <a:endParaRPr lang="en-ZA" sz="3200" dirty="0">
              <a:solidFill>
                <a:srgbClr val="290DB3"/>
              </a:solidFill>
            </a:endParaRPr>
          </a:p>
          <a:p>
            <a:pPr marL="0" indent="0">
              <a:buNone/>
            </a:pPr>
            <a:endParaRPr lang="en-ZA" sz="1100" dirty="0">
              <a:solidFill>
                <a:srgbClr val="290DB3"/>
              </a:solidFill>
            </a:endParaRPr>
          </a:p>
          <a:p>
            <a:pPr marL="0" indent="0">
              <a:buNone/>
            </a:pPr>
            <a:r>
              <a:rPr lang="en-ZA" sz="3200" dirty="0">
                <a:solidFill>
                  <a:srgbClr val="290DB3"/>
                </a:solidFill>
              </a:rPr>
              <a:t>Volatile agricultural markets and prices make it difficult for farmers growing agricultural products to </a:t>
            </a:r>
            <a:r>
              <a:rPr lang="en-ZA" sz="3200" b="1" dirty="0">
                <a:solidFill>
                  <a:srgbClr val="898F0C"/>
                </a:solidFill>
              </a:rPr>
              <a:t>predict prices </a:t>
            </a:r>
            <a:r>
              <a:rPr lang="en-ZA" sz="3200" dirty="0">
                <a:solidFill>
                  <a:srgbClr val="290DB3"/>
                </a:solidFill>
              </a:rPr>
              <a:t>and to </a:t>
            </a:r>
            <a:r>
              <a:rPr lang="en-ZA" sz="3200" b="1" dirty="0">
                <a:solidFill>
                  <a:srgbClr val="898F0C"/>
                </a:solidFill>
              </a:rPr>
              <a:t>make a profit.</a:t>
            </a:r>
          </a:p>
          <a:p>
            <a:pPr marL="0" indent="0">
              <a:buNone/>
            </a:pPr>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83</a:t>
            </a:fld>
            <a:endParaRPr lang="en-US" dirty="0"/>
          </a:p>
        </p:txBody>
      </p:sp>
      <p:cxnSp>
        <p:nvCxnSpPr>
          <p:cNvPr id="5" name="Straight Connector 4"/>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459" y="1318161"/>
            <a:ext cx="6577260" cy="3834949"/>
          </a:xfrm>
          <a:prstGeom prst="rect">
            <a:avLst/>
          </a:prstGeom>
        </p:spPr>
      </p:pic>
    </p:spTree>
    <p:extLst>
      <p:ext uri="{BB962C8B-B14F-4D97-AF65-F5344CB8AC3E}">
        <p14:creationId xmlns:p14="http://schemas.microsoft.com/office/powerpoint/2010/main" val="4238249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275" y="-4670"/>
            <a:ext cx="9770381" cy="1124712"/>
          </a:xfrm>
        </p:spPr>
        <p:txBody>
          <a:bodyPr anchor="ctr"/>
          <a:lstStyle/>
          <a:p>
            <a:pPr algn="ctr"/>
            <a:r>
              <a:rPr lang="en-ZA" sz="3600" dirty="0"/>
              <a:t>Market trends: Supermarkets and vertical integration</a:t>
            </a:r>
            <a:endParaRPr lang="en-ZA" sz="3200" dirty="0"/>
          </a:p>
        </p:txBody>
      </p:sp>
      <p:sp>
        <p:nvSpPr>
          <p:cNvPr id="3" name="Content Placeholder 2"/>
          <p:cNvSpPr>
            <a:spLocks noGrp="1"/>
          </p:cNvSpPr>
          <p:nvPr>
            <p:ph idx="1"/>
          </p:nvPr>
        </p:nvSpPr>
        <p:spPr>
          <a:xfrm>
            <a:off x="676894" y="1261557"/>
            <a:ext cx="8645236" cy="5487586"/>
          </a:xfrm>
        </p:spPr>
        <p:txBody>
          <a:bodyPr/>
          <a:lstStyle/>
          <a:p>
            <a:pPr algn="just">
              <a:lnSpc>
                <a:spcPct val="100000"/>
              </a:lnSpc>
              <a:spcBef>
                <a:spcPts val="0"/>
              </a:spcBef>
            </a:pPr>
            <a:r>
              <a:rPr lang="en-ZA" sz="3200" dirty="0">
                <a:solidFill>
                  <a:srgbClr val="290DB3"/>
                </a:solidFill>
              </a:rPr>
              <a:t>In industrial countries, </a:t>
            </a:r>
            <a:r>
              <a:rPr lang="en-ZA" sz="3200" b="1" dirty="0">
                <a:solidFill>
                  <a:schemeClr val="accent2">
                    <a:lumMod val="75000"/>
                  </a:schemeClr>
                </a:solidFill>
              </a:rPr>
              <a:t>supermarkets are the dominant buyers</a:t>
            </a:r>
            <a:r>
              <a:rPr lang="en-ZA" sz="3200" b="1" dirty="0">
                <a:solidFill>
                  <a:srgbClr val="290DB3"/>
                </a:solidFill>
              </a:rPr>
              <a:t> </a:t>
            </a:r>
            <a:r>
              <a:rPr lang="en-ZA" sz="3200" dirty="0">
                <a:solidFill>
                  <a:srgbClr val="290DB3"/>
                </a:solidFill>
              </a:rPr>
              <a:t>and farmers must meet their </a:t>
            </a:r>
            <a:r>
              <a:rPr lang="en-ZA" sz="3200" b="1" dirty="0">
                <a:solidFill>
                  <a:srgbClr val="898F0C"/>
                </a:solidFill>
              </a:rPr>
              <a:t>strict quality controls </a:t>
            </a:r>
            <a:r>
              <a:rPr lang="en-ZA" sz="3200" dirty="0">
                <a:solidFill>
                  <a:srgbClr val="290DB3"/>
                </a:solidFill>
              </a:rPr>
              <a:t>and </a:t>
            </a:r>
            <a:r>
              <a:rPr lang="en-ZA" sz="3200" b="1" dirty="0">
                <a:solidFill>
                  <a:srgbClr val="898F0C"/>
                </a:solidFill>
              </a:rPr>
              <a:t>price structures.</a:t>
            </a:r>
          </a:p>
          <a:p>
            <a:pPr algn="just">
              <a:lnSpc>
                <a:spcPct val="100000"/>
              </a:lnSpc>
              <a:spcBef>
                <a:spcPts val="0"/>
              </a:spcBef>
            </a:pPr>
            <a:r>
              <a:rPr lang="en-ZA" sz="3200" dirty="0">
                <a:solidFill>
                  <a:srgbClr val="290DB3"/>
                </a:solidFill>
              </a:rPr>
              <a:t>In many countries, the number of </a:t>
            </a:r>
            <a:r>
              <a:rPr lang="en-ZA" sz="3200" b="1" dirty="0">
                <a:solidFill>
                  <a:schemeClr val="accent2">
                    <a:lumMod val="75000"/>
                  </a:schemeClr>
                </a:solidFill>
              </a:rPr>
              <a:t>more formal markets</a:t>
            </a:r>
            <a:r>
              <a:rPr lang="en-ZA" sz="3200" dirty="0">
                <a:solidFill>
                  <a:srgbClr val="290DB3"/>
                </a:solidFill>
              </a:rPr>
              <a:t> is growing and are replacing smaller retail stores.</a:t>
            </a:r>
          </a:p>
          <a:p>
            <a:pPr algn="just">
              <a:lnSpc>
                <a:spcPct val="100000"/>
              </a:lnSpc>
              <a:spcBef>
                <a:spcPts val="0"/>
              </a:spcBef>
            </a:pPr>
            <a:r>
              <a:rPr lang="en-ZA" sz="3200" dirty="0">
                <a:solidFill>
                  <a:srgbClr val="290DB3"/>
                </a:solidFill>
              </a:rPr>
              <a:t>Some big companies now handle tasks all along the value chain: they may grow, transport, process, package and retail certain products.</a:t>
            </a:r>
          </a:p>
          <a:p>
            <a:pPr algn="just">
              <a:lnSpc>
                <a:spcPct val="100000"/>
              </a:lnSpc>
              <a:spcBef>
                <a:spcPts val="0"/>
              </a:spcBef>
            </a:pPr>
            <a:r>
              <a:rPr lang="en-ZA" sz="3200" dirty="0">
                <a:solidFill>
                  <a:srgbClr val="290DB3"/>
                </a:solidFill>
              </a:rPr>
              <a:t>This </a:t>
            </a:r>
            <a:r>
              <a:rPr lang="en-ZA" sz="3200" b="1" dirty="0">
                <a:solidFill>
                  <a:schemeClr val="accent2">
                    <a:lumMod val="75000"/>
                  </a:schemeClr>
                </a:solidFill>
              </a:rPr>
              <a:t>vertical integration </a:t>
            </a:r>
            <a:r>
              <a:rPr lang="en-ZA" sz="3200" dirty="0">
                <a:solidFill>
                  <a:srgbClr val="290DB3"/>
                </a:solidFill>
              </a:rPr>
              <a:t>can lock out smaller growers from the market.</a:t>
            </a:r>
          </a:p>
        </p:txBody>
      </p:sp>
      <p:cxnSp>
        <p:nvCxnSpPr>
          <p:cNvPr id="5" name="Straight Connector 4"/>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11229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Market trends: Pressure to reduce costs</a:t>
            </a:r>
          </a:p>
        </p:txBody>
      </p:sp>
      <p:sp>
        <p:nvSpPr>
          <p:cNvPr id="3" name="Content Placeholder 2"/>
          <p:cNvSpPr>
            <a:spLocks noGrp="1"/>
          </p:cNvSpPr>
          <p:nvPr>
            <p:ph idx="1"/>
          </p:nvPr>
        </p:nvSpPr>
        <p:spPr>
          <a:xfrm>
            <a:off x="326571" y="1120042"/>
            <a:ext cx="9514115" cy="5727071"/>
          </a:xfrm>
        </p:spPr>
        <p:txBody>
          <a:bodyPr/>
          <a:lstStyle/>
          <a:p>
            <a:pPr>
              <a:lnSpc>
                <a:spcPct val="100000"/>
              </a:lnSpc>
              <a:spcBef>
                <a:spcPts val="0"/>
              </a:spcBef>
              <a:spcAft>
                <a:spcPts val="600"/>
              </a:spcAft>
            </a:pPr>
            <a:r>
              <a:rPr lang="en-ZA" sz="3200" dirty="0">
                <a:solidFill>
                  <a:srgbClr val="290DB3"/>
                </a:solidFill>
              </a:rPr>
              <a:t>In order to attract customers by offering low prices, </a:t>
            </a:r>
            <a:r>
              <a:rPr lang="en-ZA" sz="3200" b="1" dirty="0">
                <a:solidFill>
                  <a:srgbClr val="898F0C"/>
                </a:solidFill>
              </a:rPr>
              <a:t>supermarkets put pressure on traders </a:t>
            </a:r>
            <a:r>
              <a:rPr lang="en-ZA" sz="3200" dirty="0">
                <a:solidFill>
                  <a:srgbClr val="290DB3"/>
                </a:solidFill>
              </a:rPr>
              <a:t>and processors </a:t>
            </a:r>
            <a:r>
              <a:rPr lang="en-ZA" sz="3200" b="1" dirty="0">
                <a:solidFill>
                  <a:srgbClr val="898F0C"/>
                </a:solidFill>
              </a:rPr>
              <a:t>to reduce their costs.</a:t>
            </a:r>
          </a:p>
          <a:p>
            <a:pPr>
              <a:lnSpc>
                <a:spcPct val="100000"/>
              </a:lnSpc>
              <a:spcBef>
                <a:spcPts val="0"/>
              </a:spcBef>
              <a:spcAft>
                <a:spcPts val="600"/>
              </a:spcAft>
            </a:pPr>
            <a:r>
              <a:rPr lang="en-ZA" sz="3200" dirty="0">
                <a:solidFill>
                  <a:srgbClr val="290DB3"/>
                </a:solidFill>
              </a:rPr>
              <a:t>These actors, in turn, </a:t>
            </a:r>
            <a:r>
              <a:rPr lang="en-ZA" sz="3200" b="1" dirty="0">
                <a:solidFill>
                  <a:srgbClr val="898F0C"/>
                </a:solidFill>
              </a:rPr>
              <a:t>try to cut the prices they pay to farmers, </a:t>
            </a:r>
            <a:r>
              <a:rPr lang="en-ZA" sz="3200" dirty="0">
                <a:solidFill>
                  <a:srgbClr val="290DB3"/>
                </a:solidFill>
              </a:rPr>
              <a:t>which forces farmers to find ways to reduce their own costs.</a:t>
            </a:r>
          </a:p>
          <a:p>
            <a:pPr>
              <a:lnSpc>
                <a:spcPct val="100000"/>
              </a:lnSpc>
              <a:spcBef>
                <a:spcPts val="0"/>
              </a:spcBef>
              <a:spcAft>
                <a:spcPts val="600"/>
              </a:spcAft>
            </a:pPr>
            <a:r>
              <a:rPr lang="en-ZA" sz="3200" b="1" dirty="0">
                <a:solidFill>
                  <a:srgbClr val="898F0C"/>
                </a:solidFill>
              </a:rPr>
              <a:t>Large trading companies </a:t>
            </a:r>
            <a:r>
              <a:rPr lang="en-ZA" sz="3200" dirty="0">
                <a:solidFill>
                  <a:srgbClr val="290DB3"/>
                </a:solidFill>
              </a:rPr>
              <a:t>and </a:t>
            </a:r>
            <a:r>
              <a:rPr lang="en-ZA" sz="3200" b="1" dirty="0">
                <a:solidFill>
                  <a:srgbClr val="898F0C"/>
                </a:solidFill>
              </a:rPr>
              <a:t>supermarkets </a:t>
            </a:r>
            <a:r>
              <a:rPr lang="en-ZA" sz="3200" dirty="0">
                <a:solidFill>
                  <a:srgbClr val="290DB3"/>
                </a:solidFill>
              </a:rPr>
              <a:t>are now the dominant actors in many value chains and they have a </a:t>
            </a:r>
            <a:r>
              <a:rPr lang="en-ZA" sz="3200" b="1" dirty="0">
                <a:solidFill>
                  <a:srgbClr val="898F0C"/>
                </a:solidFill>
              </a:rPr>
              <a:t>big influence on prices. </a:t>
            </a:r>
            <a:r>
              <a:rPr lang="en-ZA" sz="3200" dirty="0">
                <a:solidFill>
                  <a:srgbClr val="290DB3"/>
                </a:solidFill>
              </a:rPr>
              <a:t>They may look for cheaper suppliers, or </a:t>
            </a:r>
            <a:r>
              <a:rPr lang="en-ZA" sz="3200" b="1" dirty="0">
                <a:solidFill>
                  <a:srgbClr val="898F0C"/>
                </a:solidFill>
              </a:rPr>
              <a:t>buy directly from large producers, cutting out small-scale farmers </a:t>
            </a:r>
            <a:r>
              <a:rPr lang="en-ZA" sz="3200" dirty="0">
                <a:solidFill>
                  <a:srgbClr val="290DB3"/>
                </a:solidFill>
              </a:rPr>
              <a:t>and traders.</a:t>
            </a:r>
          </a:p>
        </p:txBody>
      </p:sp>
      <p:cxnSp>
        <p:nvCxnSpPr>
          <p:cNvPr id="5" name="Straight Connector 4"/>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5213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29" y="-4670"/>
            <a:ext cx="9601200" cy="1124712"/>
          </a:xfrm>
        </p:spPr>
        <p:txBody>
          <a:bodyPr anchor="ctr"/>
          <a:lstStyle/>
          <a:p>
            <a:r>
              <a:rPr lang="en-ZA" sz="3600" dirty="0"/>
              <a:t>New technologies: Research and innovation</a:t>
            </a:r>
          </a:p>
        </p:txBody>
      </p:sp>
      <p:sp>
        <p:nvSpPr>
          <p:cNvPr id="3" name="Content Placeholder 2"/>
          <p:cNvSpPr>
            <a:spLocks noGrp="1"/>
          </p:cNvSpPr>
          <p:nvPr>
            <p:ph sz="half" idx="1"/>
          </p:nvPr>
        </p:nvSpPr>
        <p:spPr>
          <a:xfrm>
            <a:off x="440378" y="2384858"/>
            <a:ext cx="4643252" cy="2953194"/>
          </a:xfrm>
        </p:spPr>
        <p:txBody>
          <a:bodyPr/>
          <a:lstStyle/>
          <a:p>
            <a:pPr marL="0" indent="0">
              <a:lnSpc>
                <a:spcPct val="100000"/>
              </a:lnSpc>
              <a:spcBef>
                <a:spcPts val="0"/>
              </a:spcBef>
              <a:buNone/>
            </a:pPr>
            <a:r>
              <a:rPr lang="en-ZA" sz="3200" dirty="0">
                <a:solidFill>
                  <a:srgbClr val="290DB3"/>
                </a:solidFill>
              </a:rPr>
              <a:t>The research and innovation efforts in the agricultural sectors mean different challenges and opportunities for farmers.</a:t>
            </a:r>
          </a:p>
        </p:txBody>
      </p:sp>
      <p:cxnSp>
        <p:nvCxnSpPr>
          <p:cNvPr id="7" name="Straight Connector 6"/>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630" y="1631022"/>
            <a:ext cx="4460866" cy="4460866"/>
          </a:xfrm>
          <a:prstGeom prst="rect">
            <a:avLst/>
          </a:prstGeom>
        </p:spPr>
      </p:pic>
    </p:spTree>
    <p:extLst>
      <p:ext uri="{BB962C8B-B14F-4D97-AF65-F5344CB8AC3E}">
        <p14:creationId xmlns:p14="http://schemas.microsoft.com/office/powerpoint/2010/main" val="12970874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9" y="284108"/>
            <a:ext cx="8514607" cy="1124712"/>
          </a:xfrm>
        </p:spPr>
        <p:txBody>
          <a:bodyPr anchor="ctr"/>
          <a:lstStyle/>
          <a:p>
            <a:r>
              <a:rPr lang="en-ZA" sz="3600" dirty="0"/>
              <a:t>Research and innovation challenges and opportunities</a:t>
            </a:r>
          </a:p>
        </p:txBody>
      </p:sp>
      <p:sp>
        <p:nvSpPr>
          <p:cNvPr id="3" name="Content Placeholder 2"/>
          <p:cNvSpPr>
            <a:spLocks noGrp="1"/>
          </p:cNvSpPr>
          <p:nvPr>
            <p:ph idx="1"/>
          </p:nvPr>
        </p:nvSpPr>
        <p:spPr>
          <a:xfrm>
            <a:off x="783771" y="1923030"/>
            <a:ext cx="8657112" cy="4931876"/>
          </a:xfrm>
        </p:spPr>
        <p:txBody>
          <a:bodyPr/>
          <a:lstStyle/>
          <a:p>
            <a:pPr marL="0" indent="0">
              <a:lnSpc>
                <a:spcPct val="100000"/>
              </a:lnSpc>
              <a:spcBef>
                <a:spcPts val="0"/>
              </a:spcBef>
              <a:spcAft>
                <a:spcPts val="600"/>
              </a:spcAft>
              <a:buNone/>
            </a:pPr>
            <a:r>
              <a:rPr lang="en-ZA" sz="3200" dirty="0">
                <a:solidFill>
                  <a:srgbClr val="290DB3"/>
                </a:solidFill>
              </a:rPr>
              <a:t>New technologies, research and innovations have resulted in the following challenges and opportunities for farmers, who produce agricultural products:</a:t>
            </a:r>
          </a:p>
          <a:p>
            <a:pPr>
              <a:lnSpc>
                <a:spcPct val="100000"/>
              </a:lnSpc>
              <a:spcBef>
                <a:spcPts val="0"/>
              </a:spcBef>
              <a:spcAft>
                <a:spcPts val="600"/>
              </a:spcAft>
            </a:pPr>
            <a:r>
              <a:rPr lang="en-ZA" sz="3200" dirty="0">
                <a:solidFill>
                  <a:srgbClr val="290DB3"/>
                </a:solidFill>
              </a:rPr>
              <a:t>Agricultural research produces </a:t>
            </a:r>
            <a:r>
              <a:rPr lang="en-ZA" sz="3200" b="1" dirty="0">
                <a:solidFill>
                  <a:srgbClr val="898F0C"/>
                </a:solidFill>
              </a:rPr>
              <a:t>new crop varieties</a:t>
            </a:r>
            <a:r>
              <a:rPr lang="en-ZA" sz="3200" dirty="0">
                <a:solidFill>
                  <a:srgbClr val="898F0C"/>
                </a:solidFill>
              </a:rPr>
              <a:t> </a:t>
            </a:r>
            <a:r>
              <a:rPr lang="en-ZA" sz="3200" dirty="0">
                <a:solidFill>
                  <a:srgbClr val="290DB3"/>
                </a:solidFill>
              </a:rPr>
              <a:t>and new technologies.</a:t>
            </a:r>
          </a:p>
          <a:p>
            <a:pPr>
              <a:lnSpc>
                <a:spcPct val="100000"/>
              </a:lnSpc>
              <a:spcBef>
                <a:spcPts val="0"/>
              </a:spcBef>
              <a:spcAft>
                <a:spcPts val="600"/>
              </a:spcAft>
            </a:pPr>
            <a:r>
              <a:rPr lang="en-ZA" sz="3200" b="1" dirty="0">
                <a:solidFill>
                  <a:srgbClr val="898F0C"/>
                </a:solidFill>
              </a:rPr>
              <a:t>Production methods </a:t>
            </a:r>
            <a:r>
              <a:rPr lang="en-ZA" sz="3200" dirty="0">
                <a:solidFill>
                  <a:srgbClr val="290DB3"/>
                </a:solidFill>
              </a:rPr>
              <a:t>are changing.</a:t>
            </a:r>
          </a:p>
          <a:p>
            <a:pPr>
              <a:lnSpc>
                <a:spcPct val="100000"/>
              </a:lnSpc>
              <a:spcBef>
                <a:spcPts val="0"/>
              </a:spcBef>
              <a:spcAft>
                <a:spcPts val="600"/>
              </a:spcAft>
            </a:pPr>
            <a:r>
              <a:rPr lang="en-ZA" sz="3200" b="1" dirty="0">
                <a:solidFill>
                  <a:srgbClr val="898F0C"/>
                </a:solidFill>
              </a:rPr>
              <a:t>New ways of communicating </a:t>
            </a:r>
            <a:r>
              <a:rPr lang="en-ZA" sz="3200" dirty="0">
                <a:solidFill>
                  <a:srgbClr val="290DB3"/>
                </a:solidFill>
              </a:rPr>
              <a:t>are being developed.</a:t>
            </a:r>
          </a:p>
          <a:p>
            <a:pPr>
              <a:lnSpc>
                <a:spcPct val="100000"/>
              </a:lnSpc>
              <a:spcBef>
                <a:spcPts val="0"/>
              </a:spcBef>
              <a:spcAft>
                <a:spcPts val="600"/>
              </a:spcAft>
            </a:pPr>
            <a:r>
              <a:rPr lang="en-ZA" sz="3200" b="1" dirty="0">
                <a:solidFill>
                  <a:srgbClr val="898F0C"/>
                </a:solidFill>
              </a:rPr>
              <a:t>New financial services </a:t>
            </a:r>
            <a:r>
              <a:rPr lang="en-ZA" sz="3200" dirty="0">
                <a:solidFill>
                  <a:srgbClr val="290DB3"/>
                </a:solidFill>
              </a:rPr>
              <a:t>are emerging.</a:t>
            </a:r>
          </a:p>
          <a:p>
            <a:pPr marL="0" indent="0">
              <a:buNone/>
            </a:pPr>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87</a:t>
            </a:fld>
            <a:endParaRPr lang="en-US" dirty="0"/>
          </a:p>
        </p:txBody>
      </p:sp>
      <p:cxnSp>
        <p:nvCxnSpPr>
          <p:cNvPr id="5" name="Straight Connector 4"/>
          <p:cNvCxnSpPr/>
          <p:nvPr/>
        </p:nvCxnSpPr>
        <p:spPr>
          <a:xfrm flipV="1">
            <a:off x="168275" y="164344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0904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670"/>
            <a:ext cx="9601199" cy="1124712"/>
          </a:xfrm>
        </p:spPr>
        <p:txBody>
          <a:bodyPr anchor="ctr"/>
          <a:lstStyle/>
          <a:p>
            <a:r>
              <a:rPr lang="en-ZA" sz="3600" dirty="0"/>
              <a:t>New technologies: Information and communication</a:t>
            </a:r>
            <a:endParaRPr lang="en-ZA" sz="3200" dirty="0"/>
          </a:p>
        </p:txBody>
      </p:sp>
      <p:sp>
        <p:nvSpPr>
          <p:cNvPr id="3" name="Content Placeholder 2"/>
          <p:cNvSpPr>
            <a:spLocks noGrp="1"/>
          </p:cNvSpPr>
          <p:nvPr>
            <p:ph sz="half" idx="1"/>
          </p:nvPr>
        </p:nvSpPr>
        <p:spPr>
          <a:xfrm>
            <a:off x="304801" y="1120043"/>
            <a:ext cx="4516582" cy="5629448"/>
          </a:xfrm>
        </p:spPr>
        <p:txBody>
          <a:bodyPr/>
          <a:lstStyle/>
          <a:p>
            <a:pPr>
              <a:lnSpc>
                <a:spcPct val="100000"/>
              </a:lnSpc>
              <a:spcBef>
                <a:spcPts val="0"/>
              </a:spcBef>
            </a:pPr>
            <a:r>
              <a:rPr lang="en-ZA" sz="3200" b="1" dirty="0">
                <a:solidFill>
                  <a:schemeClr val="accent2">
                    <a:lumMod val="75000"/>
                  </a:schemeClr>
                </a:solidFill>
              </a:rPr>
              <a:t>Computers</a:t>
            </a:r>
            <a:r>
              <a:rPr lang="en-ZA" sz="3200" b="1" dirty="0">
                <a:solidFill>
                  <a:srgbClr val="290DB3"/>
                </a:solidFill>
              </a:rPr>
              <a:t> </a:t>
            </a:r>
            <a:r>
              <a:rPr lang="en-ZA" sz="3200" dirty="0">
                <a:solidFill>
                  <a:srgbClr val="290DB3"/>
                </a:solidFill>
              </a:rPr>
              <a:t>and</a:t>
            </a:r>
            <a:r>
              <a:rPr lang="en-ZA" sz="3200" b="1" dirty="0">
                <a:solidFill>
                  <a:srgbClr val="290DB3"/>
                </a:solidFill>
              </a:rPr>
              <a:t> </a:t>
            </a:r>
            <a:r>
              <a:rPr lang="en-ZA" sz="3200" b="1" dirty="0">
                <a:solidFill>
                  <a:schemeClr val="accent2">
                    <a:lumMod val="75000"/>
                  </a:schemeClr>
                </a:solidFill>
              </a:rPr>
              <a:t>mobile phones </a:t>
            </a:r>
            <a:r>
              <a:rPr lang="en-ZA" sz="3200" dirty="0">
                <a:solidFill>
                  <a:srgbClr val="290DB3"/>
                </a:solidFill>
              </a:rPr>
              <a:t>are making it possible for rural people to communicate and get information.</a:t>
            </a:r>
          </a:p>
          <a:p>
            <a:pPr>
              <a:lnSpc>
                <a:spcPct val="100000"/>
              </a:lnSpc>
              <a:spcBef>
                <a:spcPts val="0"/>
              </a:spcBef>
            </a:pPr>
            <a:r>
              <a:rPr lang="en-ZA" sz="3200" b="1" dirty="0">
                <a:solidFill>
                  <a:srgbClr val="898F0C"/>
                </a:solidFill>
              </a:rPr>
              <a:t>Farmers and traders can use mobile phones as trading tools to:</a:t>
            </a:r>
          </a:p>
          <a:p>
            <a:pPr lvl="1">
              <a:lnSpc>
                <a:spcPct val="100000"/>
              </a:lnSpc>
              <a:spcBef>
                <a:spcPts val="0"/>
              </a:spcBef>
              <a:buFont typeface="Courier New" panose="02070309020205020404" pitchFamily="49" charset="0"/>
              <a:buChar char="o"/>
            </a:pPr>
            <a:r>
              <a:rPr lang="en-ZA" sz="3200" dirty="0">
                <a:solidFill>
                  <a:srgbClr val="290DB3"/>
                </a:solidFill>
              </a:rPr>
              <a:t>Compare prices</a:t>
            </a:r>
          </a:p>
          <a:p>
            <a:pPr lvl="1">
              <a:lnSpc>
                <a:spcPct val="100000"/>
              </a:lnSpc>
              <a:spcBef>
                <a:spcPts val="0"/>
              </a:spcBef>
              <a:buFont typeface="Courier New" panose="02070309020205020404" pitchFamily="49" charset="0"/>
              <a:buChar char="o"/>
            </a:pPr>
            <a:r>
              <a:rPr lang="en-ZA" sz="3200" dirty="0">
                <a:solidFill>
                  <a:srgbClr val="290DB3"/>
                </a:solidFill>
              </a:rPr>
              <a:t>Seek new customers</a:t>
            </a:r>
          </a:p>
          <a:p>
            <a:pPr lvl="1">
              <a:lnSpc>
                <a:spcPct val="100000"/>
              </a:lnSpc>
              <a:spcBef>
                <a:spcPts val="0"/>
              </a:spcBef>
              <a:buFont typeface="Courier New" panose="02070309020205020404" pitchFamily="49" charset="0"/>
              <a:buChar char="o"/>
            </a:pPr>
            <a:r>
              <a:rPr lang="en-ZA" sz="3200" dirty="0">
                <a:solidFill>
                  <a:srgbClr val="290DB3"/>
                </a:solidFill>
              </a:rPr>
              <a:t>Negotiate deals</a:t>
            </a:r>
          </a:p>
        </p:txBody>
      </p:sp>
      <p:cxnSp>
        <p:nvCxnSpPr>
          <p:cNvPr id="7" name="Straight Connector 6"/>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320" y="1706679"/>
            <a:ext cx="4456176" cy="4456176"/>
          </a:xfrm>
          <a:prstGeom prst="rect">
            <a:avLst/>
          </a:prstGeom>
        </p:spPr>
      </p:pic>
    </p:spTree>
    <p:extLst>
      <p:ext uri="{BB962C8B-B14F-4D97-AF65-F5344CB8AC3E}">
        <p14:creationId xmlns:p14="http://schemas.microsoft.com/office/powerpoint/2010/main" val="20116276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022" y="-4670"/>
            <a:ext cx="7469578" cy="1124712"/>
          </a:xfrm>
        </p:spPr>
        <p:txBody>
          <a:bodyPr anchor="ctr"/>
          <a:lstStyle/>
          <a:p>
            <a:r>
              <a:rPr lang="en-ZA" sz="3600" dirty="0"/>
              <a:t>Consumer concerns: Food safety</a:t>
            </a:r>
          </a:p>
        </p:txBody>
      </p:sp>
      <p:sp>
        <p:nvSpPr>
          <p:cNvPr id="3" name="Content Placeholder 2"/>
          <p:cNvSpPr>
            <a:spLocks noGrp="1"/>
          </p:cNvSpPr>
          <p:nvPr>
            <p:ph idx="1"/>
          </p:nvPr>
        </p:nvSpPr>
        <p:spPr>
          <a:xfrm>
            <a:off x="760022" y="1120043"/>
            <a:ext cx="8443356" cy="5646518"/>
          </a:xfrm>
        </p:spPr>
        <p:txBody>
          <a:bodyPr/>
          <a:lstStyle/>
          <a:p>
            <a:pPr>
              <a:lnSpc>
                <a:spcPct val="100000"/>
              </a:lnSpc>
              <a:spcBef>
                <a:spcPts val="0"/>
              </a:spcBef>
              <a:spcAft>
                <a:spcPts val="300"/>
              </a:spcAft>
            </a:pPr>
            <a:r>
              <a:rPr lang="en-ZA" sz="3200" b="1" dirty="0">
                <a:solidFill>
                  <a:schemeClr val="accent2">
                    <a:lumMod val="75000"/>
                  </a:schemeClr>
                </a:solidFill>
              </a:rPr>
              <a:t>Food scares </a:t>
            </a:r>
            <a:r>
              <a:rPr lang="en-ZA" sz="3200" dirty="0">
                <a:solidFill>
                  <a:srgbClr val="290DB3"/>
                </a:solidFill>
              </a:rPr>
              <a:t>have made consumers and governments concerned about food safety.</a:t>
            </a:r>
          </a:p>
          <a:p>
            <a:pPr>
              <a:lnSpc>
                <a:spcPct val="100000"/>
              </a:lnSpc>
              <a:spcBef>
                <a:spcPts val="0"/>
              </a:spcBef>
              <a:spcAft>
                <a:spcPts val="300"/>
              </a:spcAft>
            </a:pPr>
            <a:r>
              <a:rPr lang="en-ZA" sz="3200" b="1" dirty="0">
                <a:solidFill>
                  <a:schemeClr val="accent2">
                    <a:lumMod val="75000"/>
                  </a:schemeClr>
                </a:solidFill>
              </a:rPr>
              <a:t>New rules and standards </a:t>
            </a:r>
            <a:r>
              <a:rPr lang="en-ZA" sz="3200" dirty="0">
                <a:solidFill>
                  <a:srgbClr val="290DB3"/>
                </a:solidFill>
              </a:rPr>
              <a:t>require companies to invest in </a:t>
            </a:r>
            <a:r>
              <a:rPr lang="en-ZA" sz="3200" b="1" dirty="0">
                <a:solidFill>
                  <a:schemeClr val="accent2">
                    <a:lumMod val="75000"/>
                  </a:schemeClr>
                </a:solidFill>
              </a:rPr>
              <a:t>new equipment </a:t>
            </a:r>
            <a:r>
              <a:rPr lang="en-ZA" sz="3200" dirty="0">
                <a:solidFill>
                  <a:srgbClr val="290DB3"/>
                </a:solidFill>
              </a:rPr>
              <a:t>and</a:t>
            </a:r>
            <a:r>
              <a:rPr lang="en-ZA" sz="3200" b="1" dirty="0">
                <a:solidFill>
                  <a:schemeClr val="accent2">
                    <a:lumMod val="75000"/>
                  </a:schemeClr>
                </a:solidFill>
              </a:rPr>
              <a:t> procedures to prevent problems </a:t>
            </a:r>
            <a:r>
              <a:rPr lang="en-ZA" sz="3200" dirty="0">
                <a:solidFill>
                  <a:srgbClr val="290DB3"/>
                </a:solidFill>
              </a:rPr>
              <a:t>such as diseases and pesticide contamination.</a:t>
            </a:r>
          </a:p>
          <a:p>
            <a:pPr>
              <a:lnSpc>
                <a:spcPct val="100000"/>
              </a:lnSpc>
              <a:spcBef>
                <a:spcPts val="0"/>
              </a:spcBef>
              <a:spcAft>
                <a:spcPts val="300"/>
              </a:spcAft>
            </a:pPr>
            <a:r>
              <a:rPr lang="en-ZA" sz="3200" dirty="0">
                <a:solidFill>
                  <a:srgbClr val="290DB3"/>
                </a:solidFill>
              </a:rPr>
              <a:t>If companies fail to meet these standards, they must </a:t>
            </a:r>
            <a:r>
              <a:rPr lang="en-ZA" sz="3200" b="1" dirty="0">
                <a:solidFill>
                  <a:schemeClr val="accent2">
                    <a:lumMod val="75000"/>
                  </a:schemeClr>
                </a:solidFill>
              </a:rPr>
              <a:t>pay fines </a:t>
            </a:r>
            <a:r>
              <a:rPr lang="en-ZA" sz="3200" dirty="0">
                <a:solidFill>
                  <a:srgbClr val="290DB3"/>
                </a:solidFill>
              </a:rPr>
              <a:t>and the products are destroyed.</a:t>
            </a:r>
          </a:p>
          <a:p>
            <a:pPr>
              <a:lnSpc>
                <a:spcPct val="100000"/>
              </a:lnSpc>
              <a:spcBef>
                <a:spcPts val="0"/>
              </a:spcBef>
              <a:spcAft>
                <a:spcPts val="300"/>
              </a:spcAft>
            </a:pPr>
            <a:r>
              <a:rPr lang="en-ZA" sz="3200" dirty="0">
                <a:solidFill>
                  <a:srgbClr val="290DB3"/>
                </a:solidFill>
              </a:rPr>
              <a:t>Companies insist that </a:t>
            </a:r>
            <a:r>
              <a:rPr lang="en-ZA" sz="3200" b="1" dirty="0">
                <a:solidFill>
                  <a:schemeClr val="accent2">
                    <a:lumMod val="75000"/>
                  </a:schemeClr>
                </a:solidFill>
              </a:rPr>
              <a:t>farmers comply with the new rules, </a:t>
            </a:r>
            <a:r>
              <a:rPr lang="en-ZA" sz="3200" dirty="0">
                <a:solidFill>
                  <a:srgbClr val="290DB3"/>
                </a:solidFill>
              </a:rPr>
              <a:t>e.g. food items must now be tagged to show where they were grown.</a:t>
            </a:r>
          </a:p>
        </p:txBody>
      </p:sp>
      <p:cxnSp>
        <p:nvCxnSpPr>
          <p:cNvPr id="5" name="Straight Connector 4"/>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4352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1" y="-4670"/>
            <a:ext cx="9503229" cy="1124712"/>
          </a:xfrm>
        </p:spPr>
        <p:txBody>
          <a:bodyPr anchor="ctr"/>
          <a:lstStyle/>
          <a:p>
            <a:r>
              <a:rPr lang="en-ZA" sz="3600" dirty="0"/>
              <a:t>The value chain: Linking farmers with consumers</a:t>
            </a:r>
          </a:p>
        </p:txBody>
      </p:sp>
      <p:sp>
        <p:nvSpPr>
          <p:cNvPr id="4" name="Slide Number Placeholder 3"/>
          <p:cNvSpPr>
            <a:spLocks noGrp="1"/>
          </p:cNvSpPr>
          <p:nvPr>
            <p:ph type="sldNum" sz="quarter" idx="4"/>
          </p:nvPr>
        </p:nvSpPr>
        <p:spPr/>
        <p:txBody>
          <a:bodyPr/>
          <a:lstStyle/>
          <a:p>
            <a:fld id="{3AF21FA0-C69A-D549-B93E-AD7DB9D7EB7A}" type="slidenum">
              <a:rPr lang="en-US" smtClean="0"/>
              <a:pPr/>
              <a:t>9</a:t>
            </a:fld>
            <a:endParaRPr lang="en-US" dirty="0"/>
          </a:p>
        </p:txBody>
      </p:sp>
      <p:cxnSp>
        <p:nvCxnSpPr>
          <p:cNvPr id="5" name="Straight Connector 4"/>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1278" y="1207166"/>
            <a:ext cx="7837714" cy="5728198"/>
          </a:xfrm>
        </p:spPr>
      </p:pic>
    </p:spTree>
    <p:extLst>
      <p:ext uri="{BB962C8B-B14F-4D97-AF65-F5344CB8AC3E}">
        <p14:creationId xmlns:p14="http://schemas.microsoft.com/office/powerpoint/2010/main" val="39941011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12" y="-4670"/>
            <a:ext cx="7802087" cy="1124712"/>
          </a:xfrm>
        </p:spPr>
        <p:txBody>
          <a:bodyPr anchor="ctr"/>
          <a:lstStyle/>
          <a:p>
            <a:r>
              <a:rPr lang="en-ZA" sz="3600" dirty="0"/>
              <a:t>Consumer concerns: Organic products</a:t>
            </a:r>
          </a:p>
        </p:txBody>
      </p:sp>
      <p:sp>
        <p:nvSpPr>
          <p:cNvPr id="3" name="Content Placeholder 2"/>
          <p:cNvSpPr>
            <a:spLocks noGrp="1"/>
          </p:cNvSpPr>
          <p:nvPr>
            <p:ph sz="half" idx="1"/>
          </p:nvPr>
        </p:nvSpPr>
        <p:spPr>
          <a:xfrm>
            <a:off x="427513" y="1120042"/>
            <a:ext cx="5756494" cy="5879471"/>
          </a:xfrm>
        </p:spPr>
        <p:txBody>
          <a:bodyPr/>
          <a:lstStyle/>
          <a:p>
            <a:pPr>
              <a:lnSpc>
                <a:spcPct val="100000"/>
              </a:lnSpc>
              <a:spcBef>
                <a:spcPts val="0"/>
              </a:spcBef>
            </a:pPr>
            <a:r>
              <a:rPr lang="en-ZA" sz="3200" dirty="0">
                <a:solidFill>
                  <a:srgbClr val="290DB3"/>
                </a:solidFill>
              </a:rPr>
              <a:t>The </a:t>
            </a:r>
            <a:r>
              <a:rPr lang="en-ZA" sz="3200" b="1" dirty="0">
                <a:solidFill>
                  <a:schemeClr val="accent2">
                    <a:lumMod val="75000"/>
                  </a:schemeClr>
                </a:solidFill>
              </a:rPr>
              <a:t>organic market </a:t>
            </a:r>
            <a:r>
              <a:rPr lang="en-ZA" sz="3200" dirty="0">
                <a:solidFill>
                  <a:srgbClr val="290DB3"/>
                </a:solidFill>
              </a:rPr>
              <a:t>is </a:t>
            </a:r>
            <a:r>
              <a:rPr lang="en-ZA" sz="3200" b="1" dirty="0">
                <a:solidFill>
                  <a:schemeClr val="accent2">
                    <a:lumMod val="75000"/>
                  </a:schemeClr>
                </a:solidFill>
              </a:rPr>
              <a:t>growing quickly </a:t>
            </a:r>
            <a:r>
              <a:rPr lang="en-ZA" sz="3200" dirty="0">
                <a:solidFill>
                  <a:srgbClr val="290DB3"/>
                </a:solidFill>
              </a:rPr>
              <a:t>and many supermarkets and specialist stores have large sections with organic products.</a:t>
            </a:r>
          </a:p>
          <a:p>
            <a:pPr>
              <a:lnSpc>
                <a:spcPct val="100000"/>
              </a:lnSpc>
              <a:spcBef>
                <a:spcPts val="0"/>
              </a:spcBef>
            </a:pPr>
            <a:r>
              <a:rPr lang="en-ZA" sz="3200" dirty="0">
                <a:solidFill>
                  <a:srgbClr val="290DB3"/>
                </a:solidFill>
              </a:rPr>
              <a:t>This is an </a:t>
            </a:r>
            <a:r>
              <a:rPr lang="en-ZA" sz="3200" b="1" dirty="0">
                <a:solidFill>
                  <a:schemeClr val="accent2">
                    <a:lumMod val="75000"/>
                  </a:schemeClr>
                </a:solidFill>
              </a:rPr>
              <a:t>opportunity for farmers </a:t>
            </a:r>
            <a:r>
              <a:rPr lang="en-ZA" sz="3200" dirty="0">
                <a:solidFill>
                  <a:srgbClr val="290DB3"/>
                </a:solidFill>
              </a:rPr>
              <a:t>who can produce </a:t>
            </a:r>
            <a:r>
              <a:rPr lang="en-ZA" sz="3200" b="1" dirty="0">
                <a:solidFill>
                  <a:schemeClr val="accent2">
                    <a:lumMod val="75000"/>
                  </a:schemeClr>
                </a:solidFill>
              </a:rPr>
              <a:t>without artificial chemicals.</a:t>
            </a:r>
          </a:p>
          <a:p>
            <a:pPr>
              <a:lnSpc>
                <a:spcPct val="100000"/>
              </a:lnSpc>
              <a:spcBef>
                <a:spcPts val="0"/>
              </a:spcBef>
            </a:pPr>
            <a:r>
              <a:rPr lang="en-ZA" sz="3200" dirty="0">
                <a:solidFill>
                  <a:srgbClr val="290DB3"/>
                </a:solidFill>
              </a:rPr>
              <a:t>Getting</a:t>
            </a:r>
            <a:r>
              <a:rPr lang="en-ZA" sz="3200" b="1" dirty="0">
                <a:solidFill>
                  <a:srgbClr val="290DB3"/>
                </a:solidFill>
              </a:rPr>
              <a:t> certified</a:t>
            </a:r>
            <a:r>
              <a:rPr lang="en-ZA" sz="3200" dirty="0">
                <a:solidFill>
                  <a:srgbClr val="290DB3"/>
                </a:solidFill>
              </a:rPr>
              <a:t> as “organic” is </a:t>
            </a:r>
            <a:r>
              <a:rPr lang="en-ZA" sz="3200" b="1" dirty="0">
                <a:solidFill>
                  <a:srgbClr val="290DB3"/>
                </a:solidFill>
              </a:rPr>
              <a:t>complex</a:t>
            </a:r>
            <a:r>
              <a:rPr lang="en-ZA" sz="3200" dirty="0">
                <a:solidFill>
                  <a:srgbClr val="290DB3"/>
                </a:solidFill>
              </a:rPr>
              <a:t> and </a:t>
            </a:r>
            <a:r>
              <a:rPr lang="en-ZA" sz="3200" b="1" dirty="0">
                <a:solidFill>
                  <a:srgbClr val="290DB3"/>
                </a:solidFill>
              </a:rPr>
              <a:t>expensive; </a:t>
            </a:r>
            <a:r>
              <a:rPr lang="en-ZA" sz="3200" dirty="0">
                <a:solidFill>
                  <a:srgbClr val="290DB3"/>
                </a:solidFill>
              </a:rPr>
              <a:t>so farmers have to get organized if they want to take advantage of this opportunity.</a:t>
            </a:r>
          </a:p>
        </p:txBody>
      </p:sp>
      <p:cxnSp>
        <p:nvCxnSpPr>
          <p:cNvPr id="7" name="Straight Connector 6"/>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007" y="2272541"/>
            <a:ext cx="3574472" cy="3574472"/>
          </a:xfrm>
          <a:prstGeom prst="rect">
            <a:avLst/>
          </a:prstGeom>
        </p:spPr>
      </p:pic>
    </p:spTree>
    <p:extLst>
      <p:ext uri="{BB962C8B-B14F-4D97-AF65-F5344CB8AC3E}">
        <p14:creationId xmlns:p14="http://schemas.microsoft.com/office/powerpoint/2010/main" val="35667511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518" y="-4670"/>
            <a:ext cx="8736281" cy="1124712"/>
          </a:xfrm>
        </p:spPr>
        <p:txBody>
          <a:bodyPr anchor="ctr"/>
          <a:lstStyle/>
          <a:p>
            <a:r>
              <a:rPr lang="en-ZA" sz="3600" dirty="0"/>
              <a:t>New products and markets: High-value products</a:t>
            </a:r>
          </a:p>
        </p:txBody>
      </p:sp>
      <p:sp>
        <p:nvSpPr>
          <p:cNvPr id="3" name="Content Placeholder 2"/>
          <p:cNvSpPr>
            <a:spLocks noGrp="1"/>
          </p:cNvSpPr>
          <p:nvPr>
            <p:ph sz="half" idx="1"/>
          </p:nvPr>
        </p:nvSpPr>
        <p:spPr>
          <a:xfrm>
            <a:off x="712519" y="1416926"/>
            <a:ext cx="4500749" cy="5173879"/>
          </a:xfrm>
        </p:spPr>
        <p:txBody>
          <a:bodyPr/>
          <a:lstStyle/>
          <a:p>
            <a:pPr marL="0" indent="0">
              <a:lnSpc>
                <a:spcPct val="100000"/>
              </a:lnSpc>
              <a:spcBef>
                <a:spcPts val="0"/>
              </a:spcBef>
              <a:spcAft>
                <a:spcPts val="600"/>
              </a:spcAft>
              <a:buNone/>
            </a:pPr>
            <a:r>
              <a:rPr lang="en-ZA" sz="3200" dirty="0">
                <a:solidFill>
                  <a:srgbClr val="290DB3"/>
                </a:solidFill>
              </a:rPr>
              <a:t>As the prices of basic commodities – such as maize and wheat – fall, interest has risen in </a:t>
            </a:r>
            <a:r>
              <a:rPr lang="en-ZA" sz="3200" b="1" dirty="0">
                <a:solidFill>
                  <a:schemeClr val="accent2">
                    <a:lumMod val="75000"/>
                  </a:schemeClr>
                </a:solidFill>
              </a:rPr>
              <a:t>diversifying production into higher-value products, </a:t>
            </a:r>
            <a:r>
              <a:rPr lang="en-ZA" sz="3200" dirty="0">
                <a:solidFill>
                  <a:srgbClr val="290DB3"/>
                </a:solidFill>
              </a:rPr>
              <a:t>such as:</a:t>
            </a:r>
          </a:p>
          <a:p>
            <a:pPr>
              <a:lnSpc>
                <a:spcPct val="100000"/>
              </a:lnSpc>
              <a:spcBef>
                <a:spcPts val="0"/>
              </a:spcBef>
              <a:spcAft>
                <a:spcPts val="600"/>
              </a:spcAft>
            </a:pPr>
            <a:r>
              <a:rPr lang="en-ZA" sz="3200" dirty="0">
                <a:solidFill>
                  <a:srgbClr val="290DB3"/>
                </a:solidFill>
              </a:rPr>
              <a:t>Fruit and vegetables</a:t>
            </a:r>
          </a:p>
          <a:p>
            <a:pPr>
              <a:lnSpc>
                <a:spcPct val="100000"/>
              </a:lnSpc>
              <a:spcBef>
                <a:spcPts val="0"/>
              </a:spcBef>
              <a:spcAft>
                <a:spcPts val="600"/>
              </a:spcAft>
            </a:pPr>
            <a:r>
              <a:rPr lang="en-ZA" sz="3200" dirty="0">
                <a:solidFill>
                  <a:srgbClr val="290DB3"/>
                </a:solidFill>
              </a:rPr>
              <a:t>Cut flowers</a:t>
            </a:r>
          </a:p>
          <a:p>
            <a:pPr>
              <a:lnSpc>
                <a:spcPct val="100000"/>
              </a:lnSpc>
              <a:spcBef>
                <a:spcPts val="0"/>
              </a:spcBef>
              <a:spcAft>
                <a:spcPts val="600"/>
              </a:spcAft>
            </a:pPr>
            <a:r>
              <a:rPr lang="en-ZA" sz="3200" dirty="0">
                <a:solidFill>
                  <a:srgbClr val="290DB3"/>
                </a:solidFill>
              </a:rPr>
              <a:t>Spices and herbs</a:t>
            </a:r>
          </a:p>
        </p:txBody>
      </p:sp>
      <p:cxnSp>
        <p:nvCxnSpPr>
          <p:cNvPr id="7" name="Straight Connector 6"/>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265" y="2066170"/>
            <a:ext cx="4709878" cy="3781418"/>
          </a:xfrm>
          <a:prstGeom prst="rect">
            <a:avLst/>
          </a:prstGeom>
        </p:spPr>
      </p:pic>
    </p:spTree>
    <p:extLst>
      <p:ext uri="{BB962C8B-B14F-4D97-AF65-F5344CB8AC3E}">
        <p14:creationId xmlns:p14="http://schemas.microsoft.com/office/powerpoint/2010/main" val="40399800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87" y="-4670"/>
            <a:ext cx="7790213" cy="1124712"/>
          </a:xfrm>
        </p:spPr>
        <p:txBody>
          <a:bodyPr/>
          <a:lstStyle/>
          <a:p>
            <a:r>
              <a:rPr lang="en-ZA" sz="3600" dirty="0"/>
              <a:t>New products and markets: High-value products (Continued)</a:t>
            </a:r>
          </a:p>
        </p:txBody>
      </p:sp>
      <p:sp>
        <p:nvSpPr>
          <p:cNvPr id="3" name="Content Placeholder 2"/>
          <p:cNvSpPr>
            <a:spLocks noGrp="1"/>
          </p:cNvSpPr>
          <p:nvPr>
            <p:ph idx="1"/>
          </p:nvPr>
        </p:nvSpPr>
        <p:spPr>
          <a:xfrm>
            <a:off x="522515" y="1587677"/>
            <a:ext cx="4857008" cy="5178883"/>
          </a:xfrm>
        </p:spPr>
        <p:txBody>
          <a:bodyPr/>
          <a:lstStyle/>
          <a:p>
            <a:pPr marL="0" indent="0">
              <a:lnSpc>
                <a:spcPct val="100000"/>
              </a:lnSpc>
              <a:spcBef>
                <a:spcPts val="0"/>
              </a:spcBef>
              <a:spcAft>
                <a:spcPts val="600"/>
              </a:spcAft>
              <a:buNone/>
            </a:pPr>
            <a:r>
              <a:rPr lang="en-ZA" sz="3200" b="1" dirty="0">
                <a:solidFill>
                  <a:schemeClr val="accent2">
                    <a:lumMod val="75000"/>
                  </a:schemeClr>
                </a:solidFill>
              </a:rPr>
              <a:t>Diversifying production takes a lot of:</a:t>
            </a:r>
          </a:p>
          <a:p>
            <a:pPr>
              <a:lnSpc>
                <a:spcPct val="100000"/>
              </a:lnSpc>
              <a:spcBef>
                <a:spcPts val="0"/>
              </a:spcBef>
              <a:spcAft>
                <a:spcPts val="600"/>
              </a:spcAft>
            </a:pPr>
            <a:r>
              <a:rPr lang="en-ZA" sz="3200" dirty="0">
                <a:solidFill>
                  <a:srgbClr val="290DB3"/>
                </a:solidFill>
              </a:rPr>
              <a:t>Investment</a:t>
            </a:r>
          </a:p>
          <a:p>
            <a:pPr>
              <a:lnSpc>
                <a:spcPct val="100000"/>
              </a:lnSpc>
              <a:spcBef>
                <a:spcPts val="0"/>
              </a:spcBef>
              <a:spcAft>
                <a:spcPts val="600"/>
              </a:spcAft>
            </a:pPr>
            <a:r>
              <a:rPr lang="en-ZA" sz="3200" dirty="0">
                <a:solidFill>
                  <a:srgbClr val="290DB3"/>
                </a:solidFill>
              </a:rPr>
              <a:t>Information</a:t>
            </a:r>
          </a:p>
          <a:p>
            <a:pPr>
              <a:lnSpc>
                <a:spcPct val="100000"/>
              </a:lnSpc>
              <a:spcBef>
                <a:spcPts val="0"/>
              </a:spcBef>
              <a:spcAft>
                <a:spcPts val="600"/>
              </a:spcAft>
            </a:pPr>
            <a:r>
              <a:rPr lang="en-ZA" sz="3200" dirty="0">
                <a:solidFill>
                  <a:srgbClr val="290DB3"/>
                </a:solidFill>
              </a:rPr>
              <a:t>Skills</a:t>
            </a:r>
          </a:p>
          <a:p>
            <a:pPr>
              <a:lnSpc>
                <a:spcPct val="100000"/>
              </a:lnSpc>
              <a:spcBef>
                <a:spcPts val="0"/>
              </a:spcBef>
              <a:spcAft>
                <a:spcPts val="600"/>
              </a:spcAft>
            </a:pPr>
            <a:r>
              <a:rPr lang="en-ZA" sz="3200" dirty="0">
                <a:solidFill>
                  <a:srgbClr val="290DB3"/>
                </a:solidFill>
              </a:rPr>
              <a:t>Organization</a:t>
            </a:r>
          </a:p>
          <a:p>
            <a:pPr marL="0" indent="0">
              <a:lnSpc>
                <a:spcPct val="100000"/>
              </a:lnSpc>
              <a:spcBef>
                <a:spcPts val="0"/>
              </a:spcBef>
              <a:spcAft>
                <a:spcPts val="600"/>
              </a:spcAft>
              <a:buNone/>
            </a:pPr>
            <a:r>
              <a:rPr lang="en-ZA" sz="3200" dirty="0">
                <a:solidFill>
                  <a:srgbClr val="290DB3"/>
                </a:solidFill>
              </a:rPr>
              <a:t>Therefore, it is only possible only for </a:t>
            </a:r>
            <a:r>
              <a:rPr lang="en-ZA" sz="3200" dirty="0">
                <a:solidFill>
                  <a:schemeClr val="accent2">
                    <a:lumMod val="75000"/>
                  </a:schemeClr>
                </a:solidFill>
              </a:rPr>
              <a:t>the </a:t>
            </a:r>
            <a:r>
              <a:rPr lang="en-ZA" sz="3200" b="1" dirty="0">
                <a:solidFill>
                  <a:schemeClr val="accent2">
                    <a:lumMod val="75000"/>
                  </a:schemeClr>
                </a:solidFill>
              </a:rPr>
              <a:t>best-organized groups of smallholders.</a:t>
            </a:r>
          </a:p>
          <a:p>
            <a:pPr marL="0" indent="0">
              <a:buNone/>
            </a:pPr>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92</a:t>
            </a:fld>
            <a:endParaRPr lang="en-US" dirty="0"/>
          </a:p>
        </p:txBody>
      </p:sp>
      <p:cxnSp>
        <p:nvCxnSpPr>
          <p:cNvPr id="5" name="Straight Connector 4"/>
          <p:cNvCxnSpPr/>
          <p:nvPr/>
        </p:nvCxnSpPr>
        <p:spPr>
          <a:xfrm flipV="1">
            <a:off x="168275" y="128718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074" y="1587677"/>
            <a:ext cx="3454206" cy="4791694"/>
          </a:xfrm>
          <a:prstGeom prst="rect">
            <a:avLst/>
          </a:prstGeom>
        </p:spPr>
      </p:pic>
    </p:spTree>
    <p:extLst>
      <p:ext uri="{BB962C8B-B14F-4D97-AF65-F5344CB8AC3E}">
        <p14:creationId xmlns:p14="http://schemas.microsoft.com/office/powerpoint/2010/main" val="14994873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7" y="-4670"/>
            <a:ext cx="7815943" cy="1124712"/>
          </a:xfrm>
        </p:spPr>
        <p:txBody>
          <a:bodyPr anchor="ctr"/>
          <a:lstStyle/>
          <a:p>
            <a:r>
              <a:rPr lang="en-ZA" sz="3600" dirty="0"/>
              <a:t>New products and markets: Niche markets</a:t>
            </a:r>
            <a:endParaRPr lang="en-ZA" sz="3200" dirty="0"/>
          </a:p>
        </p:txBody>
      </p:sp>
      <p:sp>
        <p:nvSpPr>
          <p:cNvPr id="3" name="Content Placeholder 2"/>
          <p:cNvSpPr>
            <a:spLocks noGrp="1"/>
          </p:cNvSpPr>
          <p:nvPr>
            <p:ph sz="half" idx="1"/>
          </p:nvPr>
        </p:nvSpPr>
        <p:spPr>
          <a:xfrm>
            <a:off x="239487" y="1120043"/>
            <a:ext cx="5567548" cy="5629448"/>
          </a:xfrm>
        </p:spPr>
        <p:txBody>
          <a:bodyPr/>
          <a:lstStyle/>
          <a:p>
            <a:pPr>
              <a:lnSpc>
                <a:spcPct val="100000"/>
              </a:lnSpc>
              <a:spcBef>
                <a:spcPts val="0"/>
              </a:spcBef>
            </a:pPr>
            <a:r>
              <a:rPr lang="en-ZA" sz="3200" dirty="0">
                <a:solidFill>
                  <a:srgbClr val="290DB3"/>
                </a:solidFill>
              </a:rPr>
              <a:t>Richer consumers can afford to pay more for niche products, such as exotic or specialty products, e.g. specialty coffee.</a:t>
            </a:r>
          </a:p>
          <a:p>
            <a:pPr>
              <a:lnSpc>
                <a:spcPct val="100000"/>
              </a:lnSpc>
              <a:spcBef>
                <a:spcPts val="0"/>
              </a:spcBef>
            </a:pPr>
            <a:r>
              <a:rPr lang="en-ZA" sz="3200" dirty="0">
                <a:solidFill>
                  <a:srgbClr val="290DB3"/>
                </a:solidFill>
              </a:rPr>
              <a:t>These products can fetch a price many times higher than normal coffee.</a:t>
            </a:r>
          </a:p>
          <a:p>
            <a:pPr>
              <a:lnSpc>
                <a:spcPct val="100000"/>
              </a:lnSpc>
              <a:spcBef>
                <a:spcPts val="0"/>
              </a:spcBef>
            </a:pPr>
            <a:r>
              <a:rPr lang="en-ZA" sz="3200" dirty="0">
                <a:solidFill>
                  <a:srgbClr val="290DB3"/>
                </a:solidFill>
              </a:rPr>
              <a:t>Niche markets require </a:t>
            </a:r>
            <a:r>
              <a:rPr lang="en-ZA" sz="3200" b="1" dirty="0">
                <a:solidFill>
                  <a:schemeClr val="accent2">
                    <a:lumMod val="75000"/>
                  </a:schemeClr>
                </a:solidFill>
              </a:rPr>
              <a:t>strong linkages between the farmers and the traders </a:t>
            </a:r>
            <a:r>
              <a:rPr lang="en-ZA" sz="3200" dirty="0">
                <a:solidFill>
                  <a:srgbClr val="290DB3"/>
                </a:solidFill>
              </a:rPr>
              <a:t>and they demand</a:t>
            </a:r>
            <a:r>
              <a:rPr lang="en-ZA" sz="3200" b="1" dirty="0">
                <a:solidFill>
                  <a:srgbClr val="290DB3"/>
                </a:solidFill>
              </a:rPr>
              <a:t> </a:t>
            </a:r>
            <a:r>
              <a:rPr lang="en-ZA" sz="3200" b="1" dirty="0">
                <a:solidFill>
                  <a:schemeClr val="accent2">
                    <a:lumMod val="75000"/>
                  </a:schemeClr>
                </a:solidFill>
              </a:rPr>
              <a:t>high quality standards.</a:t>
            </a:r>
          </a:p>
        </p:txBody>
      </p:sp>
      <p:cxnSp>
        <p:nvCxnSpPr>
          <p:cNvPr id="7" name="Straight Connector 6"/>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035" y="2066170"/>
            <a:ext cx="3886354" cy="3886354"/>
          </a:xfrm>
          <a:prstGeom prst="rect">
            <a:avLst/>
          </a:prstGeom>
        </p:spPr>
      </p:pic>
    </p:spTree>
    <p:extLst>
      <p:ext uri="{BB962C8B-B14F-4D97-AF65-F5344CB8AC3E}">
        <p14:creationId xmlns:p14="http://schemas.microsoft.com/office/powerpoint/2010/main" val="34937787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346" y="-4670"/>
            <a:ext cx="7691253" cy="1124712"/>
          </a:xfrm>
        </p:spPr>
        <p:txBody>
          <a:bodyPr anchor="ctr"/>
          <a:lstStyle/>
          <a:p>
            <a:r>
              <a:rPr lang="en-ZA" sz="3600" dirty="0"/>
              <a:t>New products and markets: Fair trade</a:t>
            </a:r>
          </a:p>
        </p:txBody>
      </p:sp>
      <p:sp>
        <p:nvSpPr>
          <p:cNvPr id="3" name="Content Placeholder 2"/>
          <p:cNvSpPr>
            <a:spLocks noGrp="1"/>
          </p:cNvSpPr>
          <p:nvPr>
            <p:ph sz="half" idx="1"/>
          </p:nvPr>
        </p:nvSpPr>
        <p:spPr>
          <a:xfrm>
            <a:off x="538347" y="1460664"/>
            <a:ext cx="4781798" cy="5142017"/>
          </a:xfrm>
        </p:spPr>
        <p:txBody>
          <a:bodyPr/>
          <a:lstStyle/>
          <a:p>
            <a:pPr>
              <a:lnSpc>
                <a:spcPct val="100000"/>
              </a:lnSpc>
              <a:spcBef>
                <a:spcPts val="0"/>
              </a:spcBef>
              <a:spcAft>
                <a:spcPts val="600"/>
              </a:spcAft>
            </a:pPr>
            <a:r>
              <a:rPr lang="en-ZA" sz="3200" dirty="0">
                <a:solidFill>
                  <a:srgbClr val="290DB3"/>
                </a:solidFill>
              </a:rPr>
              <a:t>Some consumers look for goods that are sold with a guarantee that </a:t>
            </a:r>
            <a:r>
              <a:rPr lang="en-ZA" sz="3200" b="1" dirty="0">
                <a:solidFill>
                  <a:schemeClr val="accent2">
                    <a:lumMod val="75000"/>
                  </a:schemeClr>
                </a:solidFill>
              </a:rPr>
              <a:t>the farmers get a bigger share of the final price.</a:t>
            </a:r>
          </a:p>
          <a:p>
            <a:pPr>
              <a:lnSpc>
                <a:spcPct val="100000"/>
              </a:lnSpc>
              <a:spcBef>
                <a:spcPts val="0"/>
              </a:spcBef>
              <a:spcAft>
                <a:spcPts val="600"/>
              </a:spcAft>
            </a:pPr>
            <a:r>
              <a:rPr lang="en-ZA" sz="3200" dirty="0">
                <a:solidFill>
                  <a:srgbClr val="290DB3"/>
                </a:solidFill>
              </a:rPr>
              <a:t>Such </a:t>
            </a:r>
            <a:r>
              <a:rPr lang="en-ZA" sz="3200" b="1" dirty="0">
                <a:solidFill>
                  <a:schemeClr val="accent2">
                    <a:lumMod val="75000"/>
                  </a:schemeClr>
                </a:solidFill>
              </a:rPr>
              <a:t>fair trade products include: </a:t>
            </a:r>
            <a:r>
              <a:rPr lang="en-ZA" sz="3200" dirty="0">
                <a:solidFill>
                  <a:srgbClr val="290DB3"/>
                </a:solidFill>
              </a:rPr>
              <a:t>cocoa, coffee, cotton, fruit, herbs and spices, honey, juice, nuts, rice, sugar and tea.</a:t>
            </a:r>
          </a:p>
        </p:txBody>
      </p:sp>
      <p:cxnSp>
        <p:nvCxnSpPr>
          <p:cNvPr id="7" name="Straight Connector 6"/>
          <p:cNvCxnSpPr/>
          <p:nvPr/>
        </p:nvCxnSpPr>
        <p:spPr>
          <a:xfrm flipV="1">
            <a:off x="168275" y="9414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7039" y="1460664"/>
            <a:ext cx="3547457" cy="4970635"/>
          </a:xfrm>
          <a:prstGeom prst="rect">
            <a:avLst/>
          </a:prstGeom>
        </p:spPr>
      </p:pic>
    </p:spTree>
    <p:extLst>
      <p:ext uri="{BB962C8B-B14F-4D97-AF65-F5344CB8AC3E}">
        <p14:creationId xmlns:p14="http://schemas.microsoft.com/office/powerpoint/2010/main" val="40779275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167142"/>
            <a:ext cx="9227128" cy="1124712"/>
          </a:xfrm>
        </p:spPr>
        <p:txBody>
          <a:bodyPr anchor="ctr"/>
          <a:lstStyle/>
          <a:p>
            <a:r>
              <a:rPr lang="en-ZA" sz="3600" dirty="0"/>
              <a:t>New products and markets: Fair trade (Continued)</a:t>
            </a:r>
          </a:p>
        </p:txBody>
      </p:sp>
      <p:sp>
        <p:nvSpPr>
          <p:cNvPr id="3" name="Content Placeholder 2"/>
          <p:cNvSpPr>
            <a:spLocks noGrp="1"/>
          </p:cNvSpPr>
          <p:nvPr>
            <p:ph idx="1"/>
          </p:nvPr>
        </p:nvSpPr>
        <p:spPr>
          <a:xfrm>
            <a:off x="490874" y="2019964"/>
            <a:ext cx="4667003" cy="4064978"/>
          </a:xfrm>
        </p:spPr>
        <p:txBody>
          <a:bodyPr/>
          <a:lstStyle/>
          <a:p>
            <a:pPr marL="0" indent="0">
              <a:lnSpc>
                <a:spcPct val="100000"/>
              </a:lnSpc>
              <a:spcBef>
                <a:spcPts val="0"/>
              </a:spcBef>
              <a:spcAft>
                <a:spcPts val="600"/>
              </a:spcAft>
              <a:buNone/>
            </a:pPr>
            <a:r>
              <a:rPr lang="en-ZA" sz="3200" dirty="0">
                <a:solidFill>
                  <a:srgbClr val="290DB3"/>
                </a:solidFill>
              </a:rPr>
              <a:t>As with organic products, </a:t>
            </a:r>
            <a:r>
              <a:rPr lang="en-ZA" sz="3200" b="1" dirty="0">
                <a:solidFill>
                  <a:schemeClr val="accent2">
                    <a:lumMod val="75000"/>
                  </a:schemeClr>
                </a:solidFill>
              </a:rPr>
              <a:t>fair trade labelling:</a:t>
            </a:r>
          </a:p>
          <a:p>
            <a:pPr>
              <a:lnSpc>
                <a:spcPct val="100000"/>
              </a:lnSpc>
              <a:spcBef>
                <a:spcPts val="0"/>
              </a:spcBef>
              <a:spcAft>
                <a:spcPts val="600"/>
              </a:spcAft>
            </a:pPr>
            <a:r>
              <a:rPr lang="en-ZA" sz="3200" dirty="0">
                <a:solidFill>
                  <a:srgbClr val="290DB3"/>
                </a:solidFill>
              </a:rPr>
              <a:t>Is complex</a:t>
            </a:r>
          </a:p>
          <a:p>
            <a:pPr>
              <a:lnSpc>
                <a:spcPct val="100000"/>
              </a:lnSpc>
              <a:spcBef>
                <a:spcPts val="0"/>
              </a:spcBef>
              <a:spcAft>
                <a:spcPts val="600"/>
              </a:spcAft>
            </a:pPr>
            <a:r>
              <a:rPr lang="en-ZA" sz="3200" dirty="0">
                <a:solidFill>
                  <a:srgbClr val="290DB3"/>
                </a:solidFill>
              </a:rPr>
              <a:t>Requires farmers to organize themselves well to take advantage of this opportunity.</a:t>
            </a:r>
          </a:p>
        </p:txBody>
      </p:sp>
      <p:sp>
        <p:nvSpPr>
          <p:cNvPr id="4" name="Slide Number Placeholder 3"/>
          <p:cNvSpPr>
            <a:spLocks noGrp="1"/>
          </p:cNvSpPr>
          <p:nvPr>
            <p:ph type="sldNum" sz="quarter" idx="4"/>
          </p:nvPr>
        </p:nvSpPr>
        <p:spPr/>
        <p:txBody>
          <a:bodyPr/>
          <a:lstStyle/>
          <a:p>
            <a:fld id="{3AF21FA0-C69A-D549-B93E-AD7DB9D7EB7A}" type="slidenum">
              <a:rPr lang="en-US" smtClean="0"/>
              <a:pPr/>
              <a:t>95</a:t>
            </a:fld>
            <a:endParaRPr lang="en-US" dirty="0"/>
          </a:p>
        </p:txBody>
      </p:sp>
      <p:cxnSp>
        <p:nvCxnSpPr>
          <p:cNvPr id="5" name="Straight Connector 4"/>
          <p:cNvCxnSpPr/>
          <p:nvPr/>
        </p:nvCxnSpPr>
        <p:spPr>
          <a:xfrm flipV="1">
            <a:off x="168275" y="122780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502" y="1793173"/>
            <a:ext cx="3358716" cy="4518561"/>
          </a:xfrm>
          <a:prstGeom prst="rect">
            <a:avLst/>
          </a:prstGeom>
        </p:spPr>
      </p:pic>
    </p:spTree>
    <p:extLst>
      <p:ext uri="{BB962C8B-B14F-4D97-AF65-F5344CB8AC3E}">
        <p14:creationId xmlns:p14="http://schemas.microsoft.com/office/powerpoint/2010/main" val="280375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7:</a:t>
            </a:r>
            <a:br>
              <a:rPr lang="en-ZA" dirty="0">
                <a:solidFill>
                  <a:srgbClr val="898F0C"/>
                </a:solidFill>
              </a:rPr>
            </a:br>
            <a:r>
              <a:rPr lang="en-ZA" dirty="0">
                <a:solidFill>
                  <a:srgbClr val="898F0C"/>
                </a:solidFill>
              </a:rPr>
              <a:t>The value chain</a:t>
            </a:r>
          </a:p>
        </p:txBody>
      </p:sp>
      <p:sp>
        <p:nvSpPr>
          <p:cNvPr id="4" name="Slide Number Placeholder 3"/>
          <p:cNvSpPr>
            <a:spLocks noGrp="1"/>
          </p:cNvSpPr>
          <p:nvPr>
            <p:ph type="sldNum" sz="quarter" idx="4"/>
          </p:nvPr>
        </p:nvSpPr>
        <p:spPr/>
        <p:txBody>
          <a:bodyPr/>
          <a:lstStyle/>
          <a:p>
            <a:fld id="{3AF21FA0-C69A-D549-B93E-AD7DB9D7EB7A}" type="slidenum">
              <a:rPr lang="en-US" smtClean="0"/>
              <a:pPr/>
              <a:t>96</a:t>
            </a:fld>
            <a:endParaRPr lang="en-US" dirty="0"/>
          </a:p>
        </p:txBody>
      </p:sp>
    </p:spTree>
    <p:extLst>
      <p:ext uri="{BB962C8B-B14F-4D97-AF65-F5344CB8AC3E}">
        <p14:creationId xmlns:p14="http://schemas.microsoft.com/office/powerpoint/2010/main" val="25372552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5" name="Content Placeholder 4"/>
          <p:cNvSpPr>
            <a:spLocks noGrp="1"/>
          </p:cNvSpPr>
          <p:nvPr>
            <p:ph idx="1"/>
          </p:nvPr>
        </p:nvSpPr>
        <p:spPr>
          <a:xfrm>
            <a:off x="914400" y="1587678"/>
            <a:ext cx="8697686" cy="4149094"/>
          </a:xfrm>
        </p:spPr>
        <p:txBody>
          <a:bodyPr/>
          <a:lstStyle/>
          <a:p>
            <a:pPr marL="0" indent="0">
              <a:lnSpc>
                <a:spcPct val="100000"/>
              </a:lnSpc>
              <a:spcBef>
                <a:spcPts val="0"/>
              </a:spcBef>
              <a:spcAft>
                <a:spcPts val="1200"/>
              </a:spcAft>
              <a:buNone/>
            </a:pPr>
            <a:r>
              <a:rPr lang="en-ZA" sz="3200" b="1" dirty="0">
                <a:solidFill>
                  <a:srgbClr val="898F0C"/>
                </a:solidFill>
              </a:rPr>
              <a:t>After this lesson you will be able to:</a:t>
            </a:r>
          </a:p>
          <a:p>
            <a:pPr>
              <a:lnSpc>
                <a:spcPct val="100000"/>
              </a:lnSpc>
              <a:spcBef>
                <a:spcPts val="0"/>
              </a:spcBef>
              <a:spcAft>
                <a:spcPts val="600"/>
              </a:spcAft>
            </a:pPr>
            <a:r>
              <a:rPr lang="en-ZA" sz="3200" dirty="0">
                <a:solidFill>
                  <a:srgbClr val="290DB3"/>
                </a:solidFill>
              </a:rPr>
              <a:t>Outline the value chain for a particular product.</a:t>
            </a:r>
          </a:p>
          <a:p>
            <a:pPr>
              <a:lnSpc>
                <a:spcPct val="100000"/>
              </a:lnSpc>
              <a:spcBef>
                <a:spcPts val="0"/>
              </a:spcBef>
              <a:spcAft>
                <a:spcPts val="600"/>
              </a:spcAft>
            </a:pPr>
            <a:r>
              <a:rPr lang="en-ZA" sz="3200" dirty="0">
                <a:solidFill>
                  <a:srgbClr val="290DB3"/>
                </a:solidFill>
              </a:rPr>
              <a:t>List the major actors in the value chain.</a:t>
            </a:r>
          </a:p>
          <a:p>
            <a:pPr>
              <a:lnSpc>
                <a:spcPct val="100000"/>
              </a:lnSpc>
              <a:spcBef>
                <a:spcPts val="0"/>
              </a:spcBef>
              <a:spcAft>
                <a:spcPts val="600"/>
              </a:spcAft>
            </a:pPr>
            <a:r>
              <a:rPr lang="en-ZA" sz="3200" dirty="0">
                <a:solidFill>
                  <a:srgbClr val="290DB3"/>
                </a:solidFill>
              </a:rPr>
              <a:t>List the main types of business services that serve the value chain.</a:t>
            </a:r>
          </a:p>
          <a:p>
            <a:pPr>
              <a:lnSpc>
                <a:spcPct val="100000"/>
              </a:lnSpc>
              <a:spcBef>
                <a:spcPts val="0"/>
              </a:spcBef>
              <a:spcAft>
                <a:spcPts val="600"/>
              </a:spcAft>
            </a:pPr>
            <a:r>
              <a:rPr lang="en-ZA" sz="3200" dirty="0">
                <a:solidFill>
                  <a:srgbClr val="290DB3"/>
                </a:solidFill>
              </a:rPr>
              <a:t>List some of the institutions and rules that govern the value chain.</a:t>
            </a:r>
          </a:p>
        </p:txBody>
      </p:sp>
      <p:cxnSp>
        <p:nvCxnSpPr>
          <p:cNvPr id="6" name="Straight Connector 5"/>
          <p:cNvCxnSpPr/>
          <p:nvPr/>
        </p:nvCxnSpPr>
        <p:spPr>
          <a:xfrm flipV="1">
            <a:off x="168275" y="122780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0125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Overview</a:t>
            </a:r>
          </a:p>
        </p:txBody>
      </p:sp>
      <p:sp>
        <p:nvSpPr>
          <p:cNvPr id="5" name="Content Placeholder 4"/>
          <p:cNvSpPr>
            <a:spLocks noGrp="1"/>
          </p:cNvSpPr>
          <p:nvPr>
            <p:ph idx="1"/>
          </p:nvPr>
        </p:nvSpPr>
        <p:spPr>
          <a:xfrm>
            <a:off x="914400" y="1120043"/>
            <a:ext cx="8229600" cy="5646518"/>
          </a:xfrm>
        </p:spPr>
        <p:txBody>
          <a:bodyPr/>
          <a:lstStyle/>
          <a:p>
            <a:pPr marL="0" indent="0">
              <a:lnSpc>
                <a:spcPct val="100000"/>
              </a:lnSpc>
              <a:spcBef>
                <a:spcPts val="0"/>
              </a:spcBef>
              <a:spcAft>
                <a:spcPts val="1200"/>
              </a:spcAft>
              <a:buNone/>
            </a:pPr>
            <a:r>
              <a:rPr lang="en-ZA" sz="3200" b="1" dirty="0">
                <a:solidFill>
                  <a:srgbClr val="898F0C"/>
                </a:solidFill>
              </a:rPr>
              <a:t>Lesson 7 covers the following content:</a:t>
            </a:r>
          </a:p>
          <a:p>
            <a:pPr>
              <a:lnSpc>
                <a:spcPct val="100000"/>
              </a:lnSpc>
              <a:spcBef>
                <a:spcPts val="0"/>
              </a:spcBef>
            </a:pPr>
            <a:r>
              <a:rPr lang="en-ZA" sz="3200" dirty="0">
                <a:solidFill>
                  <a:srgbClr val="290DB3"/>
                </a:solidFill>
              </a:rPr>
              <a:t>The value chain and value chain analysis</a:t>
            </a:r>
          </a:p>
          <a:p>
            <a:pPr>
              <a:lnSpc>
                <a:spcPct val="100000"/>
              </a:lnSpc>
              <a:spcBef>
                <a:spcPts val="0"/>
              </a:spcBef>
            </a:pPr>
            <a:r>
              <a:rPr lang="en-ZA" sz="3200" dirty="0">
                <a:solidFill>
                  <a:srgbClr val="290DB3"/>
                </a:solidFill>
              </a:rPr>
              <a:t>Core chain actors</a:t>
            </a:r>
          </a:p>
          <a:p>
            <a:pPr>
              <a:lnSpc>
                <a:spcPct val="100000"/>
              </a:lnSpc>
              <a:spcBef>
                <a:spcPts val="0"/>
              </a:spcBef>
            </a:pPr>
            <a:r>
              <a:rPr lang="en-ZA" sz="3200" dirty="0">
                <a:solidFill>
                  <a:srgbClr val="290DB3"/>
                </a:solidFill>
              </a:rPr>
              <a:t>Communications in the value chain</a:t>
            </a:r>
          </a:p>
          <a:p>
            <a:pPr>
              <a:lnSpc>
                <a:spcPct val="100000"/>
              </a:lnSpc>
              <a:spcBef>
                <a:spcPts val="0"/>
              </a:spcBef>
            </a:pPr>
            <a:r>
              <a:rPr lang="en-ZA" sz="3200" dirty="0">
                <a:solidFill>
                  <a:srgbClr val="290DB3"/>
                </a:solidFill>
              </a:rPr>
              <a:t>Training and advisory services</a:t>
            </a:r>
          </a:p>
          <a:p>
            <a:pPr>
              <a:lnSpc>
                <a:spcPct val="100000"/>
              </a:lnSpc>
              <a:spcBef>
                <a:spcPts val="0"/>
              </a:spcBef>
            </a:pPr>
            <a:r>
              <a:rPr lang="en-ZA" sz="3200" dirty="0">
                <a:solidFill>
                  <a:srgbClr val="290DB3"/>
                </a:solidFill>
              </a:rPr>
              <a:t>Financial services</a:t>
            </a:r>
          </a:p>
          <a:p>
            <a:pPr>
              <a:lnSpc>
                <a:spcPct val="100000"/>
              </a:lnSpc>
              <a:spcBef>
                <a:spcPts val="0"/>
              </a:spcBef>
            </a:pPr>
            <a:r>
              <a:rPr lang="en-ZA" sz="3200" dirty="0">
                <a:solidFill>
                  <a:srgbClr val="290DB3"/>
                </a:solidFill>
              </a:rPr>
              <a:t>Market information</a:t>
            </a:r>
          </a:p>
          <a:p>
            <a:pPr>
              <a:lnSpc>
                <a:spcPct val="100000"/>
              </a:lnSpc>
              <a:spcBef>
                <a:spcPts val="0"/>
              </a:spcBef>
            </a:pPr>
            <a:r>
              <a:rPr lang="en-ZA" sz="3200" dirty="0">
                <a:solidFill>
                  <a:srgbClr val="290DB3"/>
                </a:solidFill>
              </a:rPr>
              <a:t>Research</a:t>
            </a:r>
          </a:p>
          <a:p>
            <a:pPr>
              <a:lnSpc>
                <a:spcPct val="100000"/>
              </a:lnSpc>
              <a:spcBef>
                <a:spcPts val="0"/>
              </a:spcBef>
            </a:pPr>
            <a:r>
              <a:rPr lang="en-ZA" sz="3200" dirty="0">
                <a:solidFill>
                  <a:srgbClr val="290DB3"/>
                </a:solidFill>
              </a:rPr>
              <a:t>Business services and the value chain</a:t>
            </a:r>
          </a:p>
          <a:p>
            <a:pPr>
              <a:lnSpc>
                <a:spcPct val="100000"/>
              </a:lnSpc>
              <a:spcBef>
                <a:spcPts val="0"/>
              </a:spcBef>
            </a:pPr>
            <a:r>
              <a:rPr lang="en-ZA" sz="3200" dirty="0">
                <a:solidFill>
                  <a:srgbClr val="290DB3"/>
                </a:solidFill>
              </a:rPr>
              <a:t>Institutions and rules</a:t>
            </a:r>
          </a:p>
          <a:p>
            <a:pPr>
              <a:lnSpc>
                <a:spcPct val="100000"/>
              </a:lnSpc>
              <a:spcBef>
                <a:spcPts val="0"/>
              </a:spcBef>
            </a:pPr>
            <a:endParaRPr lang="en-ZA" sz="3200" dirty="0">
              <a:solidFill>
                <a:srgbClr val="290DB3"/>
              </a:solidFill>
            </a:endParaRPr>
          </a:p>
          <a:p>
            <a:pPr>
              <a:lnSpc>
                <a:spcPct val="100000"/>
              </a:lnSpc>
              <a:spcBef>
                <a:spcPts val="0"/>
              </a:spcBef>
            </a:pPr>
            <a:endParaRPr lang="en-ZA" sz="3200" dirty="0">
              <a:solidFill>
                <a:srgbClr val="290DB3"/>
              </a:solidFill>
            </a:endParaRPr>
          </a:p>
        </p:txBody>
      </p:sp>
      <p:cxnSp>
        <p:nvCxnSpPr>
          <p:cNvPr id="6" name="Straight Connector 5"/>
          <p:cNvCxnSpPr/>
          <p:nvPr/>
        </p:nvCxnSpPr>
        <p:spPr>
          <a:xfrm flipV="1">
            <a:off x="168275" y="96654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23947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9343" y="-4670"/>
            <a:ext cx="7500257" cy="1124712"/>
          </a:xfrm>
        </p:spPr>
        <p:txBody>
          <a:bodyPr/>
          <a:lstStyle/>
          <a:p>
            <a:r>
              <a:rPr lang="en-ZA" sz="3600" dirty="0"/>
              <a:t>The value chain</a:t>
            </a:r>
          </a:p>
        </p:txBody>
      </p:sp>
      <p:sp>
        <p:nvSpPr>
          <p:cNvPr id="6" name="Content Placeholder 5"/>
          <p:cNvSpPr>
            <a:spLocks noGrp="1"/>
          </p:cNvSpPr>
          <p:nvPr>
            <p:ph idx="1"/>
          </p:nvPr>
        </p:nvSpPr>
        <p:spPr>
          <a:xfrm>
            <a:off x="729343" y="1555668"/>
            <a:ext cx="8175171" cy="5248893"/>
          </a:xfrm>
        </p:spPr>
        <p:txBody>
          <a:bodyPr/>
          <a:lstStyle/>
          <a:p>
            <a:pPr marL="0" indent="0">
              <a:lnSpc>
                <a:spcPct val="100000"/>
              </a:lnSpc>
              <a:spcBef>
                <a:spcPts val="0"/>
              </a:spcBef>
              <a:spcAft>
                <a:spcPts val="600"/>
              </a:spcAft>
              <a:buNone/>
            </a:pPr>
            <a:r>
              <a:rPr lang="en-ZA" sz="3200" dirty="0">
                <a:solidFill>
                  <a:srgbClr val="290DB3"/>
                </a:solidFill>
              </a:rPr>
              <a:t>Many people are involved in </a:t>
            </a:r>
            <a:r>
              <a:rPr lang="en-ZA" sz="3200" b="1" dirty="0">
                <a:solidFill>
                  <a:schemeClr val="accent2">
                    <a:lumMod val="75000"/>
                  </a:schemeClr>
                </a:solidFill>
              </a:rPr>
              <a:t>getting agricultural products from the producer to the consumer, </a:t>
            </a:r>
            <a:r>
              <a:rPr lang="en-ZA" sz="3200" dirty="0">
                <a:solidFill>
                  <a:srgbClr val="290DB3"/>
                </a:solidFill>
              </a:rPr>
              <a:t>including:</a:t>
            </a:r>
          </a:p>
          <a:p>
            <a:pPr>
              <a:lnSpc>
                <a:spcPct val="100000"/>
              </a:lnSpc>
              <a:spcBef>
                <a:spcPts val="0"/>
              </a:spcBef>
              <a:spcAft>
                <a:spcPts val="600"/>
              </a:spcAft>
            </a:pPr>
            <a:r>
              <a:rPr lang="en-ZA" sz="3200" dirty="0">
                <a:solidFill>
                  <a:srgbClr val="290DB3"/>
                </a:solidFill>
              </a:rPr>
              <a:t>The men and women farmers</a:t>
            </a:r>
          </a:p>
          <a:p>
            <a:pPr>
              <a:lnSpc>
                <a:spcPct val="100000"/>
              </a:lnSpc>
              <a:spcBef>
                <a:spcPts val="0"/>
              </a:spcBef>
              <a:spcAft>
                <a:spcPts val="600"/>
              </a:spcAft>
            </a:pPr>
            <a:r>
              <a:rPr lang="en-ZA" sz="3200" dirty="0">
                <a:solidFill>
                  <a:srgbClr val="290DB3"/>
                </a:solidFill>
              </a:rPr>
              <a:t>Traders and processors</a:t>
            </a:r>
          </a:p>
          <a:p>
            <a:pPr>
              <a:lnSpc>
                <a:spcPct val="100000"/>
              </a:lnSpc>
              <a:spcBef>
                <a:spcPts val="0"/>
              </a:spcBef>
              <a:spcAft>
                <a:spcPts val="600"/>
              </a:spcAft>
            </a:pPr>
            <a:r>
              <a:rPr lang="en-ZA" sz="3200" dirty="0">
                <a:solidFill>
                  <a:srgbClr val="290DB3"/>
                </a:solidFill>
              </a:rPr>
              <a:t>Various business services and institutions that support the process.</a:t>
            </a:r>
          </a:p>
          <a:p>
            <a:pPr marL="0" indent="0">
              <a:lnSpc>
                <a:spcPct val="100000"/>
              </a:lnSpc>
              <a:spcBef>
                <a:spcPts val="0"/>
              </a:spcBef>
              <a:spcAft>
                <a:spcPts val="600"/>
              </a:spcAft>
              <a:buNone/>
            </a:pPr>
            <a:r>
              <a:rPr lang="en-ZA" sz="3200" dirty="0">
                <a:solidFill>
                  <a:srgbClr val="290DB3"/>
                </a:solidFill>
              </a:rPr>
              <a:t> These are all part of what is called a </a:t>
            </a:r>
            <a:r>
              <a:rPr lang="en-ZA" sz="3200" b="1" dirty="0">
                <a:solidFill>
                  <a:schemeClr val="accent2">
                    <a:lumMod val="75000"/>
                  </a:schemeClr>
                </a:solidFill>
              </a:rPr>
              <a:t>value chain </a:t>
            </a:r>
            <a:r>
              <a:rPr lang="en-ZA" sz="3200" dirty="0">
                <a:solidFill>
                  <a:srgbClr val="290DB3"/>
                </a:solidFill>
              </a:rPr>
              <a:t>that </a:t>
            </a:r>
            <a:r>
              <a:rPr lang="en-ZA" sz="3200" b="1" dirty="0">
                <a:solidFill>
                  <a:schemeClr val="accent2">
                    <a:lumMod val="75000"/>
                  </a:schemeClr>
                </a:solidFill>
              </a:rPr>
              <a:t>links farmers to consumers.</a:t>
            </a:r>
          </a:p>
        </p:txBody>
      </p:sp>
      <p:cxnSp>
        <p:nvCxnSpPr>
          <p:cNvPr id="7" name="Straight Connector 6"/>
          <p:cNvCxnSpPr/>
          <p:nvPr/>
        </p:nvCxnSpPr>
        <p:spPr>
          <a:xfrm flipV="1">
            <a:off x="168275" y="122780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1500621"/>
      </p:ext>
    </p:extLst>
  </p:cSld>
  <p:clrMapOvr>
    <a:masterClrMapping/>
  </p:clrMapOvr>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003087"/>
      </a:dk2>
      <a:lt2>
        <a:srgbClr val="F2F2F2"/>
      </a:lt2>
      <a:accent1>
        <a:srgbClr val="585858"/>
      </a:accent1>
      <a:accent2>
        <a:srgbClr val="B7BF10"/>
      </a:accent2>
      <a:accent3>
        <a:srgbClr val="00B388"/>
      </a:accent3>
      <a:accent4>
        <a:srgbClr val="00B5E2"/>
      </a:accent4>
      <a:accent5>
        <a:srgbClr val="A7A7A7"/>
      </a:accent5>
      <a:accent6>
        <a:srgbClr val="F79646"/>
      </a:accent6>
      <a:hlink>
        <a:srgbClr val="00B5E2"/>
      </a:hlink>
      <a:folHlink>
        <a:srgbClr val="00B5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4170D39CB26E45808F72C1C4D9CE7F" ma:contentTypeVersion="3" ma:contentTypeDescription="Create a new document." ma:contentTypeScope="" ma:versionID="54e93787f9ce371d32b6747ca463a90b">
  <xsd:schema xmlns:xsd="http://www.w3.org/2001/XMLSchema" xmlns:xs="http://www.w3.org/2001/XMLSchema" xmlns:p="http://schemas.microsoft.com/office/2006/metadata/properties" xmlns:ns1="http://schemas.microsoft.com/sharepoint/v3" xmlns:ns2="b4e4be8c-aae4-4fdd-b2d1-ab6d4aae907d" xmlns:ns4="9c2bb3a3-222a-4cff-9775-f3a8807de443" targetNamespace="http://schemas.microsoft.com/office/2006/metadata/properties" ma:root="true" ma:fieldsID="155a8f0275fa0ad5d430fac8d9ebf4e0" ns1:_="" ns2:_="" ns4:_="">
    <xsd:import namespace="http://schemas.microsoft.com/sharepoint/v3"/>
    <xsd:import namespace="b4e4be8c-aae4-4fdd-b2d1-ab6d4aae907d"/>
    <xsd:import namespace="9c2bb3a3-222a-4cff-9775-f3a8807de443"/>
    <xsd:element name="properties">
      <xsd:complexType>
        <xsd:sequence>
          <xsd:element name="documentManagement">
            <xsd:complexType>
              <xsd:all>
                <xsd:element ref="ns2:Description_x0020_Text"/>
                <xsd:element ref="ns2:CRS_x0020_Region" minOccurs="0"/>
                <xsd:element ref="ns2:Geography" minOccurs="0"/>
                <xsd:element ref="ns1:Language" minOccurs="0"/>
                <xsd:element ref="ns2:Topic" minOccurs="0"/>
                <xsd:element ref="ns2:Include_x0020_in_x0020_Site_x0020_Index" minOccurs="0"/>
                <xsd:element ref="ns4:Category"/>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5" nillable="true" ma:displayName="Language" ma:default="English" ma:format="Dropdown" ma:internalName="Language" ma:readOnly="fals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element name="PublishingStartDate" ma:index="16" nillable="true" ma:displayName="Scheduling Start Date" ma:internalName="PublishingStartDate">
      <xsd:simpleType>
        <xsd:restriction base="dms:Unknown"/>
      </xsd:simpleType>
    </xsd:element>
    <xsd:element name="PublishingExpirationDate" ma:index="17"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4be8c-aae4-4fdd-b2d1-ab6d4aae907d" elementFormDefault="qualified">
    <xsd:import namespace="http://schemas.microsoft.com/office/2006/documentManagement/types"/>
    <xsd:import namespace="http://schemas.microsoft.com/office/infopath/2007/PartnerControls"/>
    <xsd:element name="Description_x0020_Text" ma:index="2" ma:displayName="Description Text" ma:internalName="Description_x0020_Text" ma:readOnly="false">
      <xsd:simpleType>
        <xsd:restriction base="dms:Note">
          <xsd:maxLength value="255"/>
        </xsd:restriction>
      </xsd:simpleType>
    </xsd:element>
    <xsd:element name="CRS_x0020_Region" ma:index="3" nillable="true" ma:displayName="CRS Region" ma:list="{532a098f-89e0-40d6-9d5f-15c3167b398d}" ma:internalName="CRS_x0020_Region" ma:showField="Column2" ma:web="b4e4be8c-aae4-4fdd-b2d1-ab6d4aae907d">
      <xsd:simpleType>
        <xsd:restriction base="dms:Lookup"/>
      </xsd:simpleType>
    </xsd:element>
    <xsd:element name="Geography" ma:index="4" nillable="true" ma:displayName="Geography" ma:default="None" ma:format="Dropdown" ma:internalName="Geography" ma:readOnly="false">
      <xsd:simpleType>
        <xsd:restriction base="dms:Choice">
          <xsd:enumeration value="None"/>
          <xsd:enumeration value="Afghanistan"/>
          <xsd:enumeration value="Africa"/>
          <xsd:enumeration value="Albania"/>
          <xsd:enumeration value="Angola"/>
          <xsd:enumeration value="Argentina"/>
          <xsd:enumeration value="Armenia"/>
          <xsd:enumeration value="Azerbaijan"/>
          <xsd:enumeration value="Baltimore"/>
          <xsd:enumeration value="Bangladesh"/>
          <xsd:enumeration value="Belize"/>
          <xsd:enumeration value="Benin"/>
          <xsd:enumeration value="Bolivia"/>
          <xsd:enumeration value="Bosnia And Herzegovina"/>
          <xsd:enumeration value="Botswana"/>
          <xsd:enumeration value="Brazil"/>
          <xsd:enumeration value="Bulgaria"/>
          <xsd:enumeration value="Burkina Faso"/>
          <xsd:enumeration value="Burma"/>
          <xsd:enumeration value="Burundi"/>
          <xsd:enumeration value="Cambodia"/>
          <xsd:enumeration value="Cameroon"/>
          <xsd:enumeration value="CARO"/>
          <xsd:enumeration value="Central African Republic"/>
          <xsd:enumeration value="Chad"/>
          <xsd:enumeration value="China"/>
          <xsd:enumeration value="Colombia"/>
          <xsd:enumeration value="Congo"/>
          <xsd:enumeration value="Costa Rica"/>
          <xsd:enumeration value="Croatia"/>
          <xsd:enumeration value="Cuba"/>
          <xsd:enumeration value="CWA"/>
          <xsd:enumeration value="Democratic Republic of Congo"/>
          <xsd:enumeration value="Djibouti"/>
          <xsd:enumeration value="Dominican Republic"/>
          <xsd:enumeration value="DR Congo"/>
          <xsd:enumeration value="EARO"/>
          <xsd:enumeration value="East &amp; South Asia"/>
          <xsd:enumeration value="Ecuador"/>
          <xsd:enumeration value="Egypt"/>
          <xsd:enumeration value="El Salvador"/>
          <xsd:enumeration value="EMECA"/>
          <xsd:enumeration value="Equatorial Guinea"/>
          <xsd:enumeration value="Eritrea"/>
          <xsd:enumeration value="ESA"/>
          <xsd:enumeration value="Ethiopia"/>
          <xsd:enumeration value="France"/>
          <xsd:enumeration value="Gambia"/>
          <xsd:enumeration value="Gaza"/>
          <xsd:enumeration value="Geneva"/>
          <xsd:enumeration value="Georgia"/>
          <xsd:enumeration value="Ghana"/>
          <xsd:enumeration value="Global"/>
          <xsd:enumeration value="Great Britain"/>
          <xsd:enumeration value="Guatemala"/>
          <xsd:enumeration value="Guinea Bissau"/>
          <xsd:enumeration value="Guinea-Conakry"/>
          <xsd:enumeration value="Guyana"/>
          <xsd:enumeration value="Haiti"/>
          <xsd:enumeration value="Headquarters"/>
          <xsd:enumeration value="Honduras"/>
          <xsd:enumeration value="India"/>
          <xsd:enumeration value="Indonesia"/>
          <xsd:enumeration value="Iran"/>
          <xsd:enumeration value="Iraq"/>
          <xsd:enumeration value="Jamaica"/>
          <xsd:enumeration value="Jordan"/>
          <xsd:enumeration value="Jwbg"/>
          <xsd:enumeration value="Kenya"/>
          <xsd:enumeration value="Kinshasa"/>
          <xsd:enumeration value="Kosovo"/>
          <xsd:enumeration value="Kyrgyzstan"/>
          <xsd:enumeration value="LACRO"/>
          <xsd:enumeration value="Lao PDR"/>
          <xsd:enumeration value="Laos"/>
          <xsd:enumeration value="Lebanon"/>
          <xsd:enumeration value="Lesotho"/>
          <xsd:enumeration value="Liberia"/>
          <xsd:enumeration value="Macedonia"/>
          <xsd:enumeration value="Madagascar"/>
          <xsd:enumeration value="Malawi"/>
          <xsd:enumeration value="Mali"/>
          <xsd:enumeration value="Mauritania"/>
          <xsd:enumeration value="Mexico"/>
          <xsd:enumeration value="Moldova"/>
          <xsd:enumeration value="Morocco"/>
          <xsd:enumeration value="Nepal"/>
          <xsd:enumeration value="Nicaragua"/>
          <xsd:enumeration value="Niger"/>
          <xsd:enumeration value="Nigeria"/>
          <xsd:enumeration value="North Korea"/>
          <xsd:enumeration value="Northern Sudan"/>
          <xsd:enumeration value="Pakistan"/>
          <xsd:enumeration value="Papua New Guinea (The Pacific)"/>
          <xsd:enumeration value="Peru"/>
          <xsd:enumeration value="Philippines"/>
          <xsd:enumeration value="Romania"/>
          <xsd:enumeration value="Rwanda"/>
          <xsd:enumeration value="SARO"/>
          <xsd:enumeration value="Senegal"/>
          <xsd:enumeration value="Serbia"/>
          <xsd:enumeration value="Serbia And Montenegro"/>
          <xsd:enumeration value="Sierra Leone"/>
          <xsd:enumeration value="Somalia"/>
          <xsd:enumeration value="Sothern Africa"/>
          <xsd:enumeration value="South Africa"/>
          <xsd:enumeration value="South Sudan"/>
          <xsd:enumeration value="Sri Lanka"/>
          <xsd:enumeration value="Sudan"/>
          <xsd:enumeration value="SWA"/>
          <xsd:enumeration value="Swaziland"/>
          <xsd:enumeration value="Syria"/>
          <xsd:enumeration value="Tanzania"/>
          <xsd:enumeration value="Thailand"/>
          <xsd:enumeration value="The Gambia"/>
          <xsd:enumeration value="Timor-Leste"/>
          <xsd:enumeration value="Togo"/>
          <xsd:enumeration value="Tpc Cambodia"/>
          <xsd:enumeration value="Turkey"/>
          <xsd:enumeration value="Uganda"/>
          <xsd:enumeration value="United Kingdom"/>
          <xsd:enumeration value="United States"/>
          <xsd:enumeration value="Venezuela"/>
          <xsd:enumeration value="Vietnam"/>
          <xsd:enumeration value="Zambia"/>
          <xsd:enumeration value="Zimbabwe"/>
        </xsd:restriction>
      </xsd:simpleType>
    </xsd:element>
    <xsd:element name="Topic" ma:index="6" nillable="true" ma:displayName="Topic" ma:default="None" ma:description="CRS Custom Column" ma:format="Dropdown" ma:internalName="Topic" ma:readOnly="false">
      <xsd:simpleType>
        <xsd:union memberTypes="dms:Text">
          <xsd:simpleType>
            <xsd:restriction base="dms:Choice">
              <xsd:enumeration value="Please Select"/>
              <xsd:enumeration value="Administration"/>
              <xsd:enumeration value="Awareness"/>
              <xsd:enumeration value="Business Development"/>
              <xsd:enumeration value="Committee"/>
              <xsd:enumeration value="Commodities"/>
              <xsd:enumeration value="Communications"/>
              <xsd:enumeration value="Compliance"/>
              <xsd:enumeration value="Emergency"/>
              <xsd:enumeration value="Event"/>
              <xsd:enumeration value="Finance"/>
              <xsd:enumeration value="Fund Raising"/>
              <xsd:enumeration value="Human Resources"/>
              <xsd:enumeration value="Information/Communication Technology"/>
              <xsd:enumeration value="Leadership"/>
              <xsd:enumeration value="Legal"/>
              <xsd:enumeration value="Management Quality"/>
              <xsd:enumeration value="Marketing"/>
              <xsd:enumeration value="Partnership"/>
              <xsd:enumeration value="Procurement"/>
              <xsd:enumeration value="Program Quality"/>
              <xsd:enumeration value="Programming"/>
              <xsd:enumeration value="Publications"/>
              <xsd:enumeration value="Report"/>
              <xsd:enumeration value="Security"/>
              <xsd:enumeration value="Stakeholder Collaboration"/>
              <xsd:enumeration value="Strategy"/>
              <xsd:enumeration value="Training"/>
              <xsd:enumeration value="None"/>
            </xsd:restriction>
          </xsd:simpleType>
        </xsd:union>
      </xsd:simpleType>
    </xsd:element>
    <xsd:element name="Include_x0020_in_x0020_Site_x0020_Index" ma:index="8" nillable="true" ma:displayName="Include in Site Index" ma:default="0" ma:description="CRS Custom Column - By checking the box the item will be included in the site index for CRS Global. Check the box if you want to share this document with CRS staff" ma:internalName="Include_x0020_in_x0020_Site_x0020_Index">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c2bb3a3-222a-4cff-9775-f3a8807de443" elementFormDefault="qualified">
    <xsd:import namespace="http://schemas.microsoft.com/office/2006/documentManagement/types"/>
    <xsd:import namespace="http://schemas.microsoft.com/office/infopath/2007/PartnerControls"/>
    <xsd:element name="Category" ma:index="15" ma:displayName="Category" ma:default="Core Brand Assets" ma:format="Dropdown" ma:internalName="Category" ma:readOnly="false">
      <xsd:simpleType>
        <xsd:restriction base="dms:Choice">
          <xsd:enumeration value="Core Brand Assets"/>
          <xsd:enumeration value="References/Guidelines"/>
          <xsd:enumeration value="Presentation Templates"/>
          <xsd:enumeration value="Embed (System use only)"/>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axOccurs="1" ma:index="1" ma:displayName="Title"/>
        <xsd:element ref="dc:subject" minOccurs="0" maxOccurs="1"/>
        <xsd:element ref="dc:description" minOccurs="0" maxOccurs="1"/>
        <xsd:element name="keywords" minOccurs="0" maxOccurs="1" type="xsd:string" ma:index="7"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Category xmlns="9c2bb3a3-222a-4cff-9775-f3a8807de443">Presentation Templates</Category>
    <Include_x0020_in_x0020_Site_x0020_Index xmlns="b4e4be8c-aae4-4fdd-b2d1-ab6d4aae907d">true</Include_x0020_in_x0020_Site_x0020_Index>
    <Description_x0020_Text xmlns="b4e4be8c-aae4-4fdd-b2d1-ab6d4aae907d">English language version of the CRS PowerPoint template in the Fresh palette.</Description_x0020_Text>
    <Geography xmlns="b4e4be8c-aae4-4fdd-b2d1-ab6d4aae907d">None</Geography>
    <Topic xmlns="b4e4be8c-aae4-4fdd-b2d1-ab6d4aae907d">Brand Materials</Topic>
    <CRS_x0020_Region xmlns="b4e4be8c-aae4-4fdd-b2d1-ab6d4aae907d"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7791A98-1501-4D33-8EB9-747BCFC12C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e4be8c-aae4-4fdd-b2d1-ab6d4aae907d"/>
    <ds:schemaRef ds:uri="9c2bb3a3-222a-4cff-9775-f3a8807de4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D1BB83-2743-4187-8F8D-8FB643794469}">
  <ds:schemaRefs>
    <ds:schemaRef ds:uri="http://schemas.microsoft.com/sharepoint/v3/contenttype/forms"/>
  </ds:schemaRefs>
</ds:datastoreItem>
</file>

<file path=customXml/itemProps3.xml><?xml version="1.0" encoding="utf-8"?>
<ds:datastoreItem xmlns:ds="http://schemas.openxmlformats.org/officeDocument/2006/customXml" ds:itemID="{BD65E357-16C2-42AA-BA66-C198FBF08C1D}">
  <ds:schemaRefs>
    <ds:schemaRef ds:uri="http://schemas.microsoft.com/office/infopath/2007/PartnerControls"/>
    <ds:schemaRef ds:uri="http://purl.org/dc/dcmitype/"/>
    <ds:schemaRef ds:uri="http://schemas.openxmlformats.org/package/2006/metadata/core-properties"/>
    <ds:schemaRef ds:uri="http://purl.org/dc/elements/1.1/"/>
    <ds:schemaRef ds:uri="http://schemas.microsoft.com/sharepoint/v3"/>
    <ds:schemaRef ds:uri="http://schemas.microsoft.com/office/2006/documentManagement/types"/>
    <ds:schemaRef ds:uri="http://www.w3.org/XML/1998/namespace"/>
    <ds:schemaRef ds:uri="b4e4be8c-aae4-4fdd-b2d1-ab6d4aae907d"/>
    <ds:schemaRef ds:uri="9c2bb3a3-222a-4cff-9775-f3a8807de443"/>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15556</TotalTime>
  <Words>7713</Words>
  <Application>Microsoft Office PowerPoint</Application>
  <PresentationFormat>Custom</PresentationFormat>
  <Paragraphs>912</Paragraphs>
  <Slides>160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160</vt:i4>
      </vt:variant>
    </vt:vector>
  </HeadingPairs>
  <TitlesOfParts>
    <vt:vector size="164" baseType="lpstr">
      <vt:lpstr>Arial</vt:lpstr>
      <vt:lpstr>Calibri</vt:lpstr>
      <vt:lpstr>Courier New</vt:lpstr>
      <vt:lpstr>Office Theme</vt:lpstr>
      <vt:lpstr>Marketing basics</vt:lpstr>
      <vt:lpstr>Skills for Marketing and Rural Transformation (SMART skills)</vt:lpstr>
      <vt:lpstr>Purpose of the SMART skills series</vt:lpstr>
      <vt:lpstr>Manual content</vt:lpstr>
      <vt:lpstr>Lesson 1: What is agricultural marketing? </vt:lpstr>
      <vt:lpstr>Outcomes</vt:lpstr>
      <vt:lpstr>Overview</vt:lpstr>
      <vt:lpstr>Agricultural marketing</vt:lpstr>
      <vt:lpstr>The value chain: Linking farmers with consumers</vt:lpstr>
      <vt:lpstr>Agricultural marketing: Activities</vt:lpstr>
      <vt:lpstr>Marketing begins before planting</vt:lpstr>
      <vt:lpstr>Marketing begins before planting (Continued)</vt:lpstr>
      <vt:lpstr>Marketing means planning</vt:lpstr>
      <vt:lpstr>Smallholders approaching marketing as a group</vt:lpstr>
      <vt:lpstr>Lesson 2: Supply and demand </vt:lpstr>
      <vt:lpstr>Outcomes</vt:lpstr>
      <vt:lpstr>Overview</vt:lpstr>
      <vt:lpstr>Market supply</vt:lpstr>
      <vt:lpstr>Market supply and price</vt:lpstr>
      <vt:lpstr>Market demand</vt:lpstr>
      <vt:lpstr>Factors determining market demand</vt:lpstr>
      <vt:lpstr>Factors determining market demand (Continued)</vt:lpstr>
      <vt:lpstr>Supply of a product going up</vt:lpstr>
      <vt:lpstr>Supply of a product going down</vt:lpstr>
      <vt:lpstr>Supply and prices</vt:lpstr>
      <vt:lpstr>High demand: Example</vt:lpstr>
      <vt:lpstr>Low demand: Example</vt:lpstr>
      <vt:lpstr>Demand and prices</vt:lpstr>
      <vt:lpstr>The importance of understanding supply and demand</vt:lpstr>
      <vt:lpstr>Lesson 3: Costs, income, prices and profit</vt:lpstr>
      <vt:lpstr>Outcomes</vt:lpstr>
      <vt:lpstr>Overview</vt:lpstr>
      <vt:lpstr>Costs: Material costs</vt:lpstr>
      <vt:lpstr>Costs: Material costs: Examples</vt:lpstr>
      <vt:lpstr>Costs: Labor costs</vt:lpstr>
      <vt:lpstr>Costs: Labor costs: Examples</vt:lpstr>
      <vt:lpstr>Counting the cost of family labor</vt:lpstr>
      <vt:lpstr>Costs: Hidden costs</vt:lpstr>
      <vt:lpstr>Hidden costs: Examples</vt:lpstr>
      <vt:lpstr>Income</vt:lpstr>
      <vt:lpstr>Prices: Factors that affect product prices</vt:lpstr>
      <vt:lpstr>Profit:</vt:lpstr>
      <vt:lpstr>Profit and loss</vt:lpstr>
      <vt:lpstr>Increasing profit</vt:lpstr>
      <vt:lpstr>Lesson 4: Types of markets</vt:lpstr>
      <vt:lpstr>Outcomes</vt:lpstr>
      <vt:lpstr>Overview</vt:lpstr>
      <vt:lpstr>On-farm sales</vt:lpstr>
      <vt:lpstr>On-farm sales: Convenience and prices</vt:lpstr>
      <vt:lpstr>Barter markets</vt:lpstr>
      <vt:lpstr>Assembly markets</vt:lpstr>
      <vt:lpstr>Wholesale markets</vt:lpstr>
      <vt:lpstr>Retail markets</vt:lpstr>
      <vt:lpstr>Supermarkets</vt:lpstr>
      <vt:lpstr>Comparing markets</vt:lpstr>
      <vt:lpstr>Market types and farmers’ profit</vt:lpstr>
      <vt:lpstr>Market types and farmers’ profit: Supermarkets</vt:lpstr>
      <vt:lpstr>Market types and farmers’ profit: Costs and income</vt:lpstr>
      <vt:lpstr>Market segmentation</vt:lpstr>
      <vt:lpstr>Needs and  preferences of market segments</vt:lpstr>
      <vt:lpstr>Lesson 5: Adding value after harvest</vt:lpstr>
      <vt:lpstr>Outcomes</vt:lpstr>
      <vt:lpstr>Overview</vt:lpstr>
      <vt:lpstr>Earning money by adding value after the harvest</vt:lpstr>
      <vt:lpstr>Drying and shelling</vt:lpstr>
      <vt:lpstr>Cleaning and sorting</vt:lpstr>
      <vt:lpstr>Bulking</vt:lpstr>
      <vt:lpstr>Packaging</vt:lpstr>
      <vt:lpstr>Storage</vt:lpstr>
      <vt:lpstr>Keeping produce in storage</vt:lpstr>
      <vt:lpstr>Processing</vt:lpstr>
      <vt:lpstr>Adding value</vt:lpstr>
      <vt:lpstr>Lesson 6: Changes in the markets</vt:lpstr>
      <vt:lpstr>Outcomes</vt:lpstr>
      <vt:lpstr>Overview</vt:lpstr>
      <vt:lpstr>Changes in markets</vt:lpstr>
      <vt:lpstr>Population trends: Population growth</vt:lpstr>
      <vt:lpstr>Population trends: Urbanization</vt:lpstr>
      <vt:lpstr>Population trends: Rising incomes</vt:lpstr>
      <vt:lpstr>Market trends: Market openness or “liberalization”</vt:lpstr>
      <vt:lpstr>Market trends: Globalization</vt:lpstr>
      <vt:lpstr>Market trends: Product price trends</vt:lpstr>
      <vt:lpstr>Market trends: Product price trends (Continued)</vt:lpstr>
      <vt:lpstr>Market trends: Supermarkets and vertical integration</vt:lpstr>
      <vt:lpstr>Market trends: Pressure to reduce costs</vt:lpstr>
      <vt:lpstr>New technologies: Research and innovation</vt:lpstr>
      <vt:lpstr>Research and innovation challenges and opportunities</vt:lpstr>
      <vt:lpstr>New technologies: Information and communication</vt:lpstr>
      <vt:lpstr>Consumer concerns: Food safety</vt:lpstr>
      <vt:lpstr>Consumer concerns: Organic products</vt:lpstr>
      <vt:lpstr>New products and markets: High-value products</vt:lpstr>
      <vt:lpstr>New products and markets: High-value products (Continued)</vt:lpstr>
      <vt:lpstr>New products and markets: Niche markets</vt:lpstr>
      <vt:lpstr>New products and markets: Fair trade</vt:lpstr>
      <vt:lpstr>New products and markets: Fair trade (Continued)</vt:lpstr>
      <vt:lpstr>Lesson 7: The value chain</vt:lpstr>
      <vt:lpstr>Outcomes</vt:lpstr>
      <vt:lpstr>Overview</vt:lpstr>
      <vt:lpstr>The value chain</vt:lpstr>
      <vt:lpstr>The value chain analysis</vt:lpstr>
      <vt:lpstr>Core value chain actors</vt:lpstr>
      <vt:lpstr>Core value chain actors</vt:lpstr>
      <vt:lpstr>Short and long value chains</vt:lpstr>
      <vt:lpstr>Short and long value chains</vt:lpstr>
      <vt:lpstr>Farmers</vt:lpstr>
      <vt:lpstr>Collectors</vt:lpstr>
      <vt:lpstr>Processors</vt:lpstr>
      <vt:lpstr>Wholesalers</vt:lpstr>
      <vt:lpstr>Retailers</vt:lpstr>
      <vt:lpstr>Consumers</vt:lpstr>
      <vt:lpstr>Business services</vt:lpstr>
      <vt:lpstr>Input suppliers</vt:lpstr>
      <vt:lpstr>Infrastructure</vt:lpstr>
      <vt:lpstr>Communications</vt:lpstr>
      <vt:lpstr>Training and advisory services</vt:lpstr>
      <vt:lpstr>Training and advisory service  providers</vt:lpstr>
      <vt:lpstr>Market information: Price</vt:lpstr>
      <vt:lpstr>Market information: Other types of information</vt:lpstr>
      <vt:lpstr>Sources of market information</vt:lpstr>
      <vt:lpstr>Financial services</vt:lpstr>
      <vt:lpstr>Financial services: Credit providers</vt:lpstr>
      <vt:lpstr>Farmers’ and trader’s seasonal financial needs</vt:lpstr>
      <vt:lpstr>Research</vt:lpstr>
      <vt:lpstr>Research problems</vt:lpstr>
      <vt:lpstr>Business services and the value chain</vt:lpstr>
      <vt:lpstr>Costs of business services</vt:lpstr>
      <vt:lpstr>Covering the costs of business services</vt:lpstr>
      <vt:lpstr>Covering the costs of business services</vt:lpstr>
      <vt:lpstr>Development agencies and the private sector</vt:lpstr>
      <vt:lpstr>Institutions and rules: Laws and policies</vt:lpstr>
      <vt:lpstr>Institutions and rules: Laws and policies (Continued)</vt:lpstr>
      <vt:lpstr>Standards</vt:lpstr>
      <vt:lpstr>Food safety standards</vt:lpstr>
      <vt:lpstr>Certification</vt:lpstr>
      <vt:lpstr>Security</vt:lpstr>
      <vt:lpstr>Lesson 8: Developing marketing strategies</vt:lpstr>
      <vt:lpstr>Outcomes and overview</vt:lpstr>
      <vt:lpstr>Choosing a marketing strategy</vt:lpstr>
      <vt:lpstr>Marketing strategies: The product/market matrix</vt:lpstr>
      <vt:lpstr>Existing product, existing market: Market penetration</vt:lpstr>
      <vt:lpstr>Existing product, existing market: Example</vt:lpstr>
      <vt:lpstr>Existing product, new market: Market development</vt:lpstr>
      <vt:lpstr>New product, existing market: Product development</vt:lpstr>
      <vt:lpstr>New product, new market: Diversification</vt:lpstr>
      <vt:lpstr>Lesson 9: The four Ps of marketing</vt:lpstr>
      <vt:lpstr>Outcomes</vt:lpstr>
      <vt:lpstr>Overview</vt:lpstr>
      <vt:lpstr>The four Ps of marketing</vt:lpstr>
      <vt:lpstr>Product</vt:lpstr>
      <vt:lpstr>Price</vt:lpstr>
      <vt:lpstr>Place</vt:lpstr>
      <vt:lpstr>Promotion</vt:lpstr>
      <vt:lpstr>Using the four Ps of marketing</vt:lpstr>
      <vt:lpstr>Lesson 10: Entrepreneurial spirit</vt:lpstr>
      <vt:lpstr>Outcomes and overview</vt:lpstr>
      <vt:lpstr>What does it take to be an entrepreneur?</vt:lpstr>
      <vt:lpstr>Personality</vt:lpstr>
      <vt:lpstr>Relationships</vt:lpstr>
      <vt:lpstr>Skills and experience</vt:lpstr>
      <vt:lpstr>Module summary</vt:lpstr>
    </vt:vector>
  </TitlesOfParts>
  <Company>Catholic Relief Services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CRS PPT Fresh Template Eng MK1471 22Sep14</dc:title>
  <dc:creator>Pause for Thought</dc:creator>
  <cp:lastModifiedBy>Hoppenjan, Troy</cp:lastModifiedBy>
  <cp:revision>242</cp:revision>
  <dcterms:created xsi:type="dcterms:W3CDTF">2014-08-13T11:43:29Z</dcterms:created>
  <dcterms:modified xsi:type="dcterms:W3CDTF">2017-04-05T14:36:06Z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0x010100F14170D39CB26E45808F72C1C4D9CE7F</vt:lpwstr>
  </property>
</Properties>
</file>