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4"/>
  </p:notesMasterIdLst>
  <p:handoutMasterIdLst>
    <p:handoutMasterId r:id="rId165"/>
  </p:handoutMasterIdLst>
  <p:sldIdLst>
    <p:sldId id="262" r:id="rId5"/>
    <p:sldId id="263" r:id="rId6"/>
    <p:sldId id="264" r:id="rId7"/>
    <p:sldId id="265" r:id="rId8"/>
    <p:sldId id="26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408" r:id="rId18"/>
    <p:sldId id="274" r:id="rId19"/>
    <p:sldId id="409" r:id="rId20"/>
    <p:sldId id="275" r:id="rId21"/>
    <p:sldId id="410" r:id="rId22"/>
    <p:sldId id="276" r:id="rId23"/>
    <p:sldId id="282" r:id="rId24"/>
    <p:sldId id="281" r:id="rId25"/>
    <p:sldId id="277" r:id="rId26"/>
    <p:sldId id="278" r:id="rId27"/>
    <p:sldId id="411" r:id="rId28"/>
    <p:sldId id="279" r:id="rId29"/>
    <p:sldId id="280" r:id="rId30"/>
    <p:sldId id="283" r:id="rId31"/>
    <p:sldId id="412" r:id="rId32"/>
    <p:sldId id="300" r:id="rId33"/>
    <p:sldId id="302" r:id="rId34"/>
    <p:sldId id="301" r:id="rId35"/>
    <p:sldId id="284" r:id="rId36"/>
    <p:sldId id="285" r:id="rId37"/>
    <p:sldId id="286" r:id="rId38"/>
    <p:sldId id="287" r:id="rId39"/>
    <p:sldId id="413" r:id="rId40"/>
    <p:sldId id="288" r:id="rId41"/>
    <p:sldId id="415" r:id="rId42"/>
    <p:sldId id="289" r:id="rId43"/>
    <p:sldId id="414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416" r:id="rId52"/>
    <p:sldId id="297" r:id="rId53"/>
    <p:sldId id="298" r:id="rId54"/>
    <p:sldId id="299" r:id="rId55"/>
    <p:sldId id="303" r:id="rId56"/>
    <p:sldId id="304" r:id="rId57"/>
    <p:sldId id="305" r:id="rId58"/>
    <p:sldId id="306" r:id="rId59"/>
    <p:sldId id="307" r:id="rId60"/>
    <p:sldId id="417" r:id="rId61"/>
    <p:sldId id="308" r:id="rId62"/>
    <p:sldId id="309" r:id="rId63"/>
    <p:sldId id="353" r:id="rId64"/>
    <p:sldId id="318" r:id="rId65"/>
    <p:sldId id="310" r:id="rId66"/>
    <p:sldId id="319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20" r:id="rId75"/>
    <p:sldId id="321" r:id="rId76"/>
    <p:sldId id="335" r:id="rId77"/>
    <p:sldId id="322" r:id="rId78"/>
    <p:sldId id="336" r:id="rId79"/>
    <p:sldId id="323" r:id="rId80"/>
    <p:sldId id="418" r:id="rId81"/>
    <p:sldId id="324" r:id="rId82"/>
    <p:sldId id="325" r:id="rId83"/>
    <p:sldId id="419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7" r:id="rId94"/>
    <p:sldId id="352" r:id="rId95"/>
    <p:sldId id="338" r:id="rId96"/>
    <p:sldId id="339" r:id="rId97"/>
    <p:sldId id="340" r:id="rId98"/>
    <p:sldId id="42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54" r:id="rId107"/>
    <p:sldId id="348" r:id="rId108"/>
    <p:sldId id="349" r:id="rId109"/>
    <p:sldId id="350" r:id="rId110"/>
    <p:sldId id="351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71" r:id="rId120"/>
    <p:sldId id="363" r:id="rId121"/>
    <p:sldId id="364" r:id="rId122"/>
    <p:sldId id="372" r:id="rId123"/>
    <p:sldId id="365" r:id="rId124"/>
    <p:sldId id="366" r:id="rId125"/>
    <p:sldId id="367" r:id="rId126"/>
    <p:sldId id="368" r:id="rId127"/>
    <p:sldId id="369" r:id="rId128"/>
    <p:sldId id="370" r:id="rId129"/>
    <p:sldId id="373" r:id="rId130"/>
    <p:sldId id="388" r:id="rId131"/>
    <p:sldId id="374" r:id="rId132"/>
    <p:sldId id="375" r:id="rId133"/>
    <p:sldId id="376" r:id="rId134"/>
    <p:sldId id="377" r:id="rId135"/>
    <p:sldId id="378" r:id="rId136"/>
    <p:sldId id="421" r:id="rId137"/>
    <p:sldId id="379" r:id="rId138"/>
    <p:sldId id="380" r:id="rId139"/>
    <p:sldId id="381" r:id="rId140"/>
    <p:sldId id="389" r:id="rId141"/>
    <p:sldId id="383" r:id="rId142"/>
    <p:sldId id="384" r:id="rId143"/>
    <p:sldId id="385" r:id="rId144"/>
    <p:sldId id="386" r:id="rId145"/>
    <p:sldId id="390" r:id="rId146"/>
    <p:sldId id="391" r:id="rId147"/>
    <p:sldId id="392" r:id="rId148"/>
    <p:sldId id="407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5" r:id="rId158"/>
    <p:sldId id="401" r:id="rId159"/>
    <p:sldId id="402" r:id="rId160"/>
    <p:sldId id="403" r:id="rId161"/>
    <p:sldId id="404" r:id="rId162"/>
    <p:sldId id="406" r:id="rId163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orient="horz" pos="4265">
          <p15:clr>
            <a:srgbClr val="A4A3A4"/>
          </p15:clr>
        </p15:guide>
        <p15:guide id="3" orient="horz" pos="134">
          <p15:clr>
            <a:srgbClr val="A4A3A4"/>
          </p15:clr>
        </p15:guide>
        <p15:guide id="4" orient="horz" pos="4665">
          <p15:clr>
            <a:srgbClr val="A4A3A4"/>
          </p15:clr>
        </p15:guide>
        <p15:guide id="5" orient="horz" pos="580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pos="6203">
          <p15:clr>
            <a:srgbClr val="A4A3A4"/>
          </p15:clr>
        </p15:guide>
        <p15:guide id="8" pos="3168">
          <p15:clr>
            <a:srgbClr val="A4A3A4"/>
          </p15:clr>
        </p15:guide>
        <p15:guide id="9" pos="5451">
          <p15:clr>
            <a:srgbClr val="A4A3A4"/>
          </p15:clr>
        </p15:guide>
        <p15:guide id="10" pos="574">
          <p15:clr>
            <a:srgbClr val="A4A3A4"/>
          </p15:clr>
        </p15:guide>
        <p15:guide id="11" pos="2098">
          <p15:clr>
            <a:srgbClr val="A4A3A4"/>
          </p15:clr>
        </p15:guide>
        <p15:guide id="12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DB3"/>
    <a:srgbClr val="898F0C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0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512" y="90"/>
      </p:cViewPr>
      <p:guideLst>
        <p:guide orient="horz" pos="2378"/>
        <p:guide orient="horz" pos="4265"/>
        <p:guide orient="horz" pos="134"/>
        <p:guide orient="horz" pos="4665"/>
        <p:guide orient="horz" pos="580"/>
        <p:guide orient="horz" pos="986"/>
        <p:guide pos="6203"/>
        <p:guide pos="3168"/>
        <p:guide pos="5451"/>
        <p:guide pos="574"/>
        <p:guide pos="2098"/>
        <p:guide pos="1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8377D-C277-4243-890F-7D76210F3C08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7F2B3-4DAE-CA44-8BCF-1F2B3212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1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E5E6-BD34-F249-9CFD-B38C07B14384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5B7E7-E587-8349-8679-CA163636E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79582" y="2211276"/>
            <a:ext cx="5810250" cy="1554241"/>
          </a:xfrm>
        </p:spPr>
        <p:txBody>
          <a:bodyPr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83" y="4360872"/>
            <a:ext cx="5810248" cy="1449834"/>
          </a:xfrm>
        </p:spPr>
        <p:txBody>
          <a:bodyPr/>
          <a:lstStyle>
            <a:lvl1pPr marL="0" indent="0" algn="l">
              <a:buNone/>
              <a:defRPr sz="2200" b="0">
                <a:solidFill>
                  <a:srgbClr val="585858"/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79583" y="3900562"/>
            <a:ext cx="579437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8" y="5179818"/>
            <a:ext cx="3334512" cy="2602992"/>
          </a:xfrm>
          <a:prstGeom prst="rect">
            <a:avLst/>
          </a:prstGeom>
        </p:spPr>
      </p:pic>
      <p:pic>
        <p:nvPicPr>
          <p:cNvPr id="10" name="Picture 9" descr="CRS_Logo_Pos_Hor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02" y="1009936"/>
            <a:ext cx="6400376" cy="763792"/>
          </a:xfrm>
          <a:prstGeom prst="rect">
            <a:avLst/>
          </a:prstGeom>
        </p:spPr>
      </p:pic>
      <p:pic>
        <p:nvPicPr>
          <p:cNvPr id="5" name="Picture 4" descr="CRS_Tag_Fresh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82" y="7057368"/>
            <a:ext cx="3115056" cy="268224"/>
          </a:xfrm>
          <a:prstGeom prst="rect">
            <a:avLst/>
          </a:prstGeom>
        </p:spPr>
      </p:pic>
      <p:pic>
        <p:nvPicPr>
          <p:cNvPr id="6" name="Picture 5" descr="fresh_corner_lef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99882" cy="32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9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5" y="1579563"/>
            <a:ext cx="3886200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25" y="1579563"/>
            <a:ext cx="3886200" cy="5169927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4" y="1579563"/>
            <a:ext cx="4508807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_fresh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736"/>
            <a:ext cx="10058400" cy="7406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1124712"/>
          </a:xfrm>
          <a:prstGeom prst="rect">
            <a:avLst/>
          </a:prstGeom>
        </p:spPr>
        <p:txBody>
          <a:bodyPr vert="horz" lIns="0" tIns="0" rIns="101882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87677"/>
            <a:ext cx="8229600" cy="5178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9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6" r:id="rId5"/>
    <p:sldLayoutId id="2147483651" r:id="rId6"/>
    <p:sldLayoutId id="2147483654" r:id="rId7"/>
    <p:sldLayoutId id="2147483655" r:id="rId8"/>
  </p:sldLayoutIdLst>
  <p:hf hdr="0" ftr="0" dt="0"/>
  <p:txStyles>
    <p:titleStyle>
      <a:lvl1pPr algn="l" defTabSz="509412" rtl="0" eaLnBrk="1" latinLnBrk="0" hangingPunct="1">
        <a:spcBef>
          <a:spcPct val="0"/>
        </a:spcBef>
        <a:buNone/>
        <a:defRPr sz="3000" b="1" i="0" kern="1200" spc="-111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1169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22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2950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65888" indent="-252938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18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17056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8838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»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9D-gWk4S5U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647" y="2211276"/>
            <a:ext cx="8130449" cy="1554241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Managing natural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290DB3"/>
                </a:solidFill>
              </a:rPr>
              <a:t>A SMART Skills Manual</a:t>
            </a:r>
          </a:p>
        </p:txBody>
      </p:sp>
    </p:spTree>
    <p:extLst>
      <p:ext uri="{BB962C8B-B14F-4D97-AF65-F5344CB8AC3E}">
        <p14:creationId xmlns:p14="http://schemas.microsoft.com/office/powerpoint/2010/main" val="1970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Working with individuals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74727" cy="5827022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Sometimes, it may be necessary to work with individuals, e.g. when the practices of landowners, who own land in critical areas of a watershed, affect farmers downstream.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Working with individuals is often time-consuming and requires a lot of effort and resources, but they may be critical to the resource management of the whole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" y="1261114"/>
            <a:ext cx="8551361" cy="21007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22415" y="94704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7904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8989620" cy="1124712"/>
          </a:xfrm>
        </p:spPr>
        <p:txBody>
          <a:bodyPr anchor="ctr"/>
          <a:lstStyle/>
          <a:p>
            <a:r>
              <a:rPr lang="en-ZA" sz="3600" dirty="0"/>
              <a:t>Example of a problem tree</a:t>
            </a:r>
            <a:endParaRPr lang="en-ZA" sz="32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1089" y="9633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81" y="1229944"/>
            <a:ext cx="4009713" cy="5705844"/>
          </a:xfrm>
        </p:spPr>
      </p:pic>
    </p:spTree>
    <p:extLst>
      <p:ext uri="{BB962C8B-B14F-4D97-AF65-F5344CB8AC3E}">
        <p14:creationId xmlns:p14="http://schemas.microsoft.com/office/powerpoint/2010/main" val="7443211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A cause or a contributing factors?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45674"/>
            <a:ext cx="8229600" cy="50670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cause of a resource problem </a:t>
            </a:r>
            <a:r>
              <a:rPr lang="en-ZA" sz="3200" dirty="0">
                <a:solidFill>
                  <a:srgbClr val="290DB3"/>
                </a:solidFill>
              </a:rPr>
              <a:t>is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immediate underlying factor creating the problem.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However, it is important to look at and address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contributing factors adding to the source of the problem</a:t>
            </a:r>
            <a:r>
              <a:rPr lang="en-ZA" sz="3200" dirty="0">
                <a:solidFill>
                  <a:srgbClr val="290DB3"/>
                </a:solidFill>
              </a:rPr>
              <a:t>—before addressing the problem itself.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actions adding to the problem may hide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driver</a:t>
            </a:r>
            <a:r>
              <a:rPr lang="en-ZA" sz="3200" dirty="0">
                <a:solidFill>
                  <a:srgbClr val="290DB3"/>
                </a:solidFill>
              </a:rPr>
              <a:t>—i.e. the underlying need of the community driving this harmful behavior.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9633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1124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68" y="113377"/>
            <a:ext cx="8098971" cy="1124712"/>
          </a:xfrm>
        </p:spPr>
        <p:txBody>
          <a:bodyPr anchor="ctr"/>
          <a:lstStyle/>
          <a:p>
            <a:r>
              <a:rPr lang="en-ZA" sz="3600" dirty="0"/>
              <a:t>Areas of high potential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1268" y="1154962"/>
            <a:ext cx="8502732" cy="583960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Questions to assess natural resource potential: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</a:t>
            </a:r>
            <a:r>
              <a:rPr lang="en-ZA" sz="3200" b="1" dirty="0">
                <a:solidFill>
                  <a:srgbClr val="290DB3"/>
                </a:solidFill>
              </a:rPr>
              <a:t>natural resources seem to be in abundance</a:t>
            </a:r>
            <a:r>
              <a:rPr lang="en-ZA" sz="3200" dirty="0">
                <a:solidFill>
                  <a:srgbClr val="290DB3"/>
                </a:solidFill>
              </a:rPr>
              <a:t> (e.g. clean rivers, fertile soils, ample forest cover)?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Are these resources being used currently and, if so, by whom and how intensively?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Are they reaching their </a:t>
            </a:r>
            <a:r>
              <a:rPr lang="en-ZA" sz="3200" b="1" dirty="0">
                <a:solidFill>
                  <a:srgbClr val="290DB3"/>
                </a:solidFill>
              </a:rPr>
              <a:t>potential?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If they are not reaching their potential, what are the </a:t>
            </a:r>
            <a:r>
              <a:rPr lang="en-ZA" sz="3200" b="1" dirty="0">
                <a:solidFill>
                  <a:srgbClr val="290DB3"/>
                </a:solidFill>
              </a:rPr>
              <a:t>existing livelihood practices </a:t>
            </a:r>
            <a:r>
              <a:rPr lang="en-ZA" sz="3200" dirty="0">
                <a:solidFill>
                  <a:srgbClr val="290DB3"/>
                </a:solidFill>
              </a:rPr>
              <a:t>that could benefit from better use of this resource?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</a:t>
            </a:r>
            <a:r>
              <a:rPr lang="en-ZA" sz="3200" b="1" dirty="0">
                <a:solidFill>
                  <a:srgbClr val="290DB3"/>
                </a:solidFill>
              </a:rPr>
              <a:t>new activities </a:t>
            </a:r>
            <a:r>
              <a:rPr lang="en-ZA" sz="3200" dirty="0">
                <a:solidFill>
                  <a:srgbClr val="290DB3"/>
                </a:solidFill>
              </a:rPr>
              <a:t>can harness the potential of this resource?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6749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5: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Making a natural resources management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422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87677"/>
            <a:ext cx="7790213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Use collected information to help farmer groups to decide what goals they want to achieve and what techniques and technologies are most appropriate in achieving those objectives.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Help farmer groups to make a natural resource plan that includes timing, people responsible and estimated costs of activities.</a:t>
            </a:r>
          </a:p>
          <a:p>
            <a:pPr marL="0" indent="0">
              <a:buNone/>
            </a:pPr>
            <a:endParaRPr lang="en-ZA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874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59" y="-4670"/>
            <a:ext cx="7873341" cy="1124712"/>
          </a:xfrm>
        </p:spPr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6259" y="1120043"/>
            <a:ext cx="9440883" cy="579139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5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Selecting the right techniques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Finding and choosing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Types of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Building on local knowledge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Choosing solutions that you can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Issues that farmer groups cannot address on their own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stakeholder check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Making an action plan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Budgeting for activities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6172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19" y="114084"/>
            <a:ext cx="7315200" cy="1124712"/>
          </a:xfrm>
        </p:spPr>
        <p:txBody>
          <a:bodyPr anchor="ctr"/>
          <a:lstStyle/>
          <a:p>
            <a:r>
              <a:rPr lang="en-ZA" sz="3600" dirty="0"/>
              <a:t>Selecting the right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519" y="1238796"/>
            <a:ext cx="8502732" cy="5470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Techniques to manage natural resources are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location-specific,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which means that  you have to work with farmers to adapt them to their needs.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package of technologies </a:t>
            </a:r>
            <a:r>
              <a:rPr lang="en-ZA" sz="3200" dirty="0">
                <a:solidFill>
                  <a:srgbClr val="290DB3"/>
                </a:solidFill>
              </a:rPr>
              <a:t>you choose with the farmer groups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must directly address the causes of the problem, </a:t>
            </a:r>
            <a:r>
              <a:rPr lang="en-ZA" sz="3200" dirty="0">
                <a:solidFill>
                  <a:srgbClr val="290DB3"/>
                </a:solidFill>
              </a:rPr>
              <a:t>as well as any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contributing factors </a:t>
            </a:r>
            <a:r>
              <a:rPr lang="en-ZA" sz="3200" dirty="0">
                <a:solidFill>
                  <a:srgbClr val="290DB3"/>
                </a:solidFill>
              </a:rPr>
              <a:t>that may exacerbate or sustain the problem.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Alternatively, instead of responding to a problem by developing new interventions, you could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scale up existing practices that work well.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011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-4670"/>
            <a:ext cx="8063345" cy="1124712"/>
          </a:xfrm>
        </p:spPr>
        <p:txBody>
          <a:bodyPr anchor="ctr"/>
          <a:lstStyle/>
          <a:p>
            <a:r>
              <a:rPr lang="en-ZA" sz="3600" dirty="0"/>
              <a:t>Finding and choosing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255" y="1120042"/>
            <a:ext cx="5949537" cy="586264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 problem may have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several possible solutions </a:t>
            </a:r>
            <a:r>
              <a:rPr lang="en-ZA" sz="3200" dirty="0">
                <a:solidFill>
                  <a:srgbClr val="290DB3"/>
                </a:solidFill>
              </a:rPr>
              <a:t>that will vary in their effectiveness, costs and adaptability to local circumstances.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Look around for existing solutions </a:t>
            </a:r>
            <a:r>
              <a:rPr lang="en-ZA" sz="3200" dirty="0">
                <a:solidFill>
                  <a:srgbClr val="290DB3"/>
                </a:solidFill>
              </a:rPr>
              <a:t>(e.g. traditional practices) that work.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Encourage farmers to be creative </a:t>
            </a:r>
            <a:r>
              <a:rPr lang="en-ZA" sz="3200" dirty="0">
                <a:solidFill>
                  <a:srgbClr val="290DB3"/>
                </a:solidFill>
              </a:rPr>
              <a:t>in thinking about solutions.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Bear in mind that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the solution may not be obvious.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98" y="3250972"/>
            <a:ext cx="4221896" cy="28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932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92" y="-4670"/>
            <a:ext cx="9856519" cy="1124712"/>
          </a:xfrm>
        </p:spPr>
        <p:txBody>
          <a:bodyPr anchor="ctr"/>
          <a:lstStyle/>
          <a:p>
            <a:r>
              <a:rPr lang="en-ZA" sz="3600" dirty="0"/>
              <a:t>Types of solutions: Vegetation or biological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392" y="1120043"/>
            <a:ext cx="4595751" cy="478199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Biological solutions involve: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Planting live contour barriers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Ensuring yearlong ground cover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Agronomic fixes for farm-level issues such as soil fertility amendments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98" y="2068745"/>
            <a:ext cx="3811207" cy="36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801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07" y="36689"/>
            <a:ext cx="9595262" cy="1124712"/>
          </a:xfrm>
        </p:spPr>
        <p:txBody>
          <a:bodyPr anchor="ctr"/>
          <a:lstStyle/>
          <a:p>
            <a:r>
              <a:rPr lang="en-ZA" sz="3600" dirty="0"/>
              <a:t>Types of solutions: Infrastructure or physical solutions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89" y="1333799"/>
            <a:ext cx="4643252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Physical solutions involve: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Moving earth or rocks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Making terraces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Creating or constructing gully plugs.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Constructing dams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Physical and infrastructure solutions require more work than vegetative solutions.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25" y="1926696"/>
            <a:ext cx="4073269" cy="40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Types of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572699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The type of group you work with will depend on the kind of project: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your project focuses on managing natural resources, you may work with groups already involved in some aspect of natural resources, e.g. </a:t>
            </a:r>
            <a:r>
              <a:rPr lang="en-ZA" sz="3200" b="1" dirty="0">
                <a:solidFill>
                  <a:srgbClr val="290DB3"/>
                </a:solidFill>
              </a:rPr>
              <a:t>producers’ associations</a:t>
            </a:r>
            <a:r>
              <a:rPr lang="en-ZA" sz="3200" dirty="0">
                <a:solidFill>
                  <a:srgbClr val="290DB3"/>
                </a:solidFill>
              </a:rPr>
              <a:t>, </a:t>
            </a:r>
            <a:r>
              <a:rPr lang="en-ZA" sz="3200" b="1" dirty="0">
                <a:solidFill>
                  <a:srgbClr val="290DB3"/>
                </a:solidFill>
              </a:rPr>
              <a:t>water committees,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290DB3"/>
                </a:solidFill>
              </a:rPr>
              <a:t>innovation groups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the natural resources aspects are part of a marketing or production project, you may work with other groups, e.g. </a:t>
            </a:r>
            <a:r>
              <a:rPr lang="en-ZA" sz="3200" b="1" dirty="0">
                <a:solidFill>
                  <a:srgbClr val="290DB3"/>
                </a:solidFill>
              </a:rPr>
              <a:t>savings and lending committees </a:t>
            </a:r>
            <a:r>
              <a:rPr lang="en-ZA" sz="3200" dirty="0">
                <a:solidFill>
                  <a:srgbClr val="290DB3"/>
                </a:solidFill>
              </a:rPr>
              <a:t>or </a:t>
            </a:r>
            <a:r>
              <a:rPr lang="en-ZA" sz="3200" b="1" dirty="0">
                <a:solidFill>
                  <a:srgbClr val="290DB3"/>
                </a:solidFill>
              </a:rPr>
              <a:t>marketing and agro-enterprise groups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94704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5271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34" y="-4670"/>
            <a:ext cx="7908966" cy="1124712"/>
          </a:xfrm>
        </p:spPr>
        <p:txBody>
          <a:bodyPr anchor="ctr"/>
          <a:lstStyle/>
          <a:p>
            <a:r>
              <a:rPr lang="en-ZA" sz="3600" dirty="0"/>
              <a:t>Types of solutions: Social solutions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633" y="1294410"/>
            <a:ext cx="5070763" cy="5728214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>
                <a:solidFill>
                  <a:srgbClr val="290DB3"/>
                </a:solidFill>
              </a:rPr>
              <a:t>A social solution is a social or legal policy or management decision that tries to </a:t>
            </a:r>
            <a:r>
              <a:rPr lang="en-ZA" sz="3200" b="1" dirty="0">
                <a:solidFill>
                  <a:srgbClr val="290DB3"/>
                </a:solidFill>
              </a:rPr>
              <a:t>change people’s behavior.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behavior changes of social solutions can occur through: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Community-led behavior change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Social pressure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Official legal policies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97" y="2200196"/>
            <a:ext cx="4156397" cy="41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28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-4670"/>
            <a:ext cx="7920842" cy="1124712"/>
          </a:xfrm>
        </p:spPr>
        <p:txBody>
          <a:bodyPr anchor="ctr"/>
          <a:lstStyle/>
          <a:p>
            <a:r>
              <a:rPr lang="en-ZA" sz="3600" dirty="0"/>
              <a:t>The solution to “Not do”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758" y="1120043"/>
            <a:ext cx="9440884" cy="579139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In some cases, the best solution for soil, water, or vegetation management is to </a:t>
            </a:r>
            <a:r>
              <a:rPr lang="en-ZA" sz="3200" b="1" dirty="0">
                <a:solidFill>
                  <a:srgbClr val="290DB3"/>
                </a:solidFill>
              </a:rPr>
              <a:t>not</a:t>
            </a:r>
            <a:r>
              <a:rPr lang="en-ZA" sz="3200" dirty="0">
                <a:solidFill>
                  <a:srgbClr val="290DB3"/>
                </a:solidFill>
              </a:rPr>
              <a:t> do anything. “Not do” solutions include the use of </a:t>
            </a:r>
            <a:r>
              <a:rPr lang="en-ZA" sz="3200" b="1" dirty="0">
                <a:solidFill>
                  <a:srgbClr val="290DB3"/>
                </a:solidFill>
              </a:rPr>
              <a:t>exclusion</a:t>
            </a:r>
            <a:r>
              <a:rPr lang="en-ZA" sz="3200" dirty="0">
                <a:solidFill>
                  <a:srgbClr val="290DB3"/>
                </a:solidFill>
              </a:rPr>
              <a:t> and </a:t>
            </a:r>
            <a:r>
              <a:rPr lang="en-ZA" sz="3200" b="1" dirty="0">
                <a:solidFill>
                  <a:srgbClr val="290DB3"/>
                </a:solidFill>
              </a:rPr>
              <a:t>natural succession.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It is important to note that natural succession will not restore land when: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There are no sources of seeds or native plants nearby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Rapidly spreading foreign plants take over and crowd out desirable plants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land is so degraded or contaminated that nothing will grow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058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-4670"/>
            <a:ext cx="7980218" cy="1124712"/>
          </a:xfrm>
        </p:spPr>
        <p:txBody>
          <a:bodyPr anchor="ctr"/>
          <a:lstStyle/>
          <a:p>
            <a:r>
              <a:rPr lang="en-ZA" sz="3600" dirty="0"/>
              <a:t>Building on local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382" y="1141309"/>
            <a:ext cx="6994566" cy="56081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Projects will be more </a:t>
            </a:r>
            <a:r>
              <a:rPr lang="en-ZA" sz="3200" b="1" dirty="0">
                <a:solidFill>
                  <a:srgbClr val="290DB3"/>
                </a:solidFill>
              </a:rPr>
              <a:t>sustainable</a:t>
            </a:r>
            <a:r>
              <a:rPr lang="en-ZA" sz="3200" dirty="0">
                <a:solidFill>
                  <a:srgbClr val="290DB3"/>
                </a:solidFill>
              </a:rPr>
              <a:t> if they build on local practices and knowledge. Farmers have an intimate knowledge of the natural resources on their farms and in their communities. Therefore, you should: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Encourage farmers to build on successful local practices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Look for and encourage promising initiatives, e.g. farms that are productive despite a drought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3948" y="1141310"/>
            <a:ext cx="2611268" cy="267066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504" y="968994"/>
            <a:ext cx="96838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02" y="1120042"/>
            <a:ext cx="2656913" cy="27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073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6" y="36689"/>
            <a:ext cx="8087096" cy="1124712"/>
          </a:xfrm>
        </p:spPr>
        <p:txBody>
          <a:bodyPr anchor="ctr"/>
          <a:lstStyle/>
          <a:p>
            <a:r>
              <a:rPr lang="en-ZA" sz="3600" dirty="0"/>
              <a:t>Choosing solutions that you can support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7516" y="1333798"/>
            <a:ext cx="8609611" cy="550638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Before investing time and money on a solution, you should be confident that it will work: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Consider seeking </a:t>
            </a:r>
            <a:r>
              <a:rPr lang="en-ZA" sz="3200" b="1" dirty="0">
                <a:solidFill>
                  <a:srgbClr val="290DB3"/>
                </a:solidFill>
              </a:rPr>
              <a:t>technical advice </a:t>
            </a:r>
            <a:r>
              <a:rPr lang="en-ZA" sz="3200" dirty="0">
                <a:solidFill>
                  <a:srgbClr val="290DB3"/>
                </a:solidFill>
              </a:rPr>
              <a:t>from your colleagues or from external experts.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Try out potential solutions on a </a:t>
            </a:r>
            <a:r>
              <a:rPr lang="en-ZA" sz="3200" b="1" dirty="0">
                <a:solidFill>
                  <a:srgbClr val="290DB3"/>
                </a:solidFill>
              </a:rPr>
              <a:t>small scale </a:t>
            </a:r>
            <a:r>
              <a:rPr lang="en-ZA" sz="3200" dirty="0">
                <a:solidFill>
                  <a:srgbClr val="290DB3"/>
                </a:solidFill>
              </a:rPr>
              <a:t>before scaling them 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Select strategies and approaches that are </a:t>
            </a:r>
            <a:r>
              <a:rPr lang="en-ZA" sz="3200" b="1" dirty="0">
                <a:solidFill>
                  <a:srgbClr val="290DB3"/>
                </a:solidFill>
              </a:rPr>
              <a:t>feasible</a:t>
            </a:r>
            <a:r>
              <a:rPr lang="en-ZA" sz="3200" dirty="0">
                <a:solidFill>
                  <a:srgbClr val="290DB3"/>
                </a:solidFill>
              </a:rPr>
              <a:t> for the group.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Consider the </a:t>
            </a:r>
            <a:r>
              <a:rPr lang="en-ZA" sz="3200" b="1" dirty="0">
                <a:solidFill>
                  <a:srgbClr val="290DB3"/>
                </a:solidFill>
              </a:rPr>
              <a:t>budget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types of support </a:t>
            </a:r>
            <a:r>
              <a:rPr lang="en-ZA" sz="3200" dirty="0">
                <a:solidFill>
                  <a:srgbClr val="290DB3"/>
                </a:solidFill>
              </a:rPr>
              <a:t>that you have available to the group, as well as the </a:t>
            </a:r>
            <a:r>
              <a:rPr lang="en-ZA" sz="3200" b="1" dirty="0">
                <a:solidFill>
                  <a:srgbClr val="290DB3"/>
                </a:solidFill>
              </a:rPr>
              <a:t>group’s capabilities </a:t>
            </a:r>
            <a:r>
              <a:rPr lang="en-ZA" sz="3200" dirty="0">
                <a:solidFill>
                  <a:srgbClr val="290DB3"/>
                </a:solidFill>
              </a:rPr>
              <a:t>and degree or organization.</a:t>
            </a:r>
          </a:p>
          <a:p>
            <a:endParaRPr lang="en-ZA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5988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81" y="-4670"/>
            <a:ext cx="9749641" cy="1124712"/>
          </a:xfrm>
        </p:spPr>
        <p:txBody>
          <a:bodyPr anchor="ctr"/>
          <a:lstStyle/>
          <a:p>
            <a:r>
              <a:rPr lang="en-ZA" sz="3600" dirty="0"/>
              <a:t>Issues that farmer groups cannot address on their 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635" y="1393174"/>
            <a:ext cx="5462648" cy="55063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To address issues that involve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external stakeholders, </a:t>
            </a:r>
            <a:r>
              <a:rPr lang="en-ZA" sz="3200" dirty="0">
                <a:solidFill>
                  <a:srgbClr val="290DB3"/>
                </a:solidFill>
              </a:rPr>
              <a:t>it will be necessary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find the right social channels </a:t>
            </a:r>
            <a:r>
              <a:rPr lang="en-ZA" sz="3200" dirty="0">
                <a:solidFill>
                  <a:srgbClr val="290DB3"/>
                </a:solidFill>
              </a:rPr>
              <a:t>through which to engage these stakeholders.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could be either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formal channels </a:t>
            </a:r>
            <a:r>
              <a:rPr lang="en-ZA" sz="3200" dirty="0">
                <a:solidFill>
                  <a:srgbClr val="290DB3"/>
                </a:solidFill>
              </a:rPr>
              <a:t>– such as village or community-level committees – 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informal channels, </a:t>
            </a:r>
            <a:r>
              <a:rPr lang="en-ZA" sz="3200" dirty="0">
                <a:solidFill>
                  <a:srgbClr val="290DB3"/>
                </a:solidFill>
              </a:rPr>
              <a:t>such friends or relatives who live in upstream communities.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52" y="1760328"/>
            <a:ext cx="3345342" cy="42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952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4" y="-4670"/>
            <a:ext cx="7885216" cy="1124712"/>
          </a:xfrm>
        </p:spPr>
        <p:txBody>
          <a:bodyPr anchor="ctr"/>
          <a:lstStyle/>
          <a:p>
            <a:r>
              <a:rPr lang="en-ZA" sz="3600" dirty="0"/>
              <a:t>Watershed-level interventions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4384" y="1120042"/>
            <a:ext cx="9464634" cy="577952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Watershed-level interventions can be complicated because there are so many stakeholders involved.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Apart from organizing meetings of relevant stakeholders in the community, you along with the community, may choose to organize a </a:t>
            </a:r>
            <a:r>
              <a:rPr lang="en-ZA" sz="3200" b="1" dirty="0">
                <a:solidFill>
                  <a:srgbClr val="290DB3"/>
                </a:solidFill>
              </a:rPr>
              <a:t>watershed steering committee </a:t>
            </a:r>
            <a:r>
              <a:rPr lang="en-ZA" sz="3200" dirty="0">
                <a:solidFill>
                  <a:srgbClr val="290DB3"/>
                </a:solidFill>
              </a:rPr>
              <a:t>to lead the decision-making about the watershed.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committee </a:t>
            </a:r>
            <a:r>
              <a:rPr lang="en-ZA" sz="3200" b="1" dirty="0">
                <a:solidFill>
                  <a:srgbClr val="290DB3"/>
                </a:solidFill>
              </a:rPr>
              <a:t>prioritizes concerns </a:t>
            </a:r>
            <a:r>
              <a:rPr lang="en-ZA" sz="3200" dirty="0">
                <a:solidFill>
                  <a:srgbClr val="290DB3"/>
                </a:solidFill>
              </a:rPr>
              <a:t>and form a </a:t>
            </a:r>
            <a:r>
              <a:rPr lang="en-ZA" sz="3200" b="1" dirty="0">
                <a:solidFill>
                  <a:srgbClr val="290DB3"/>
                </a:solidFill>
              </a:rPr>
              <a:t>micro-watershed management plan.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your group is interested in </a:t>
            </a:r>
            <a:r>
              <a:rPr lang="en-ZA" sz="3200" b="1" dirty="0">
                <a:solidFill>
                  <a:srgbClr val="290DB3"/>
                </a:solidFill>
              </a:rPr>
              <a:t>whole watershed planning, </a:t>
            </a:r>
            <a:r>
              <a:rPr lang="en-ZA" sz="3200" dirty="0">
                <a:solidFill>
                  <a:srgbClr val="290DB3"/>
                </a:solidFill>
              </a:rPr>
              <a:t>additional steps may be necessary.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262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26" y="5120"/>
            <a:ext cx="7790213" cy="1124712"/>
          </a:xfrm>
        </p:spPr>
        <p:txBody>
          <a:bodyPr anchor="ctr"/>
          <a:lstStyle/>
          <a:p>
            <a:r>
              <a:rPr lang="en-ZA" sz="3600" dirty="0"/>
              <a:t>Stakeholder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26" y="1270661"/>
            <a:ext cx="7647709" cy="54959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there any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priority areas </a:t>
            </a:r>
            <a:r>
              <a:rPr lang="en-ZA" sz="3200" dirty="0">
                <a:solidFill>
                  <a:srgbClr val="290DB3"/>
                </a:solidFill>
              </a:rPr>
              <a:t>selected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that require participation of people outside the group </a:t>
            </a:r>
            <a:r>
              <a:rPr lang="en-ZA" sz="3200" dirty="0">
                <a:solidFill>
                  <a:srgbClr val="290DB3"/>
                </a:solidFill>
              </a:rPr>
              <a:t>in order to find and implement effective solutions?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yes,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who are the other stakeholders that need to be involved?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What are the appropriate channels </a:t>
            </a:r>
            <a:r>
              <a:rPr lang="en-ZA" sz="3200" dirty="0">
                <a:solidFill>
                  <a:srgbClr val="290DB3"/>
                </a:solidFill>
              </a:rPr>
              <a:t>through which they can be successfully engaged?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Are the proposed solutions reasonable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beneficial</a:t>
            </a:r>
            <a:r>
              <a:rPr lang="en-ZA" sz="3200" dirty="0">
                <a:solidFill>
                  <a:srgbClr val="290DB3"/>
                </a:solidFill>
              </a:rPr>
              <a:t> to all stakeholders?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116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9937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0"/>
            <a:ext cx="9809018" cy="1124712"/>
          </a:xfrm>
        </p:spPr>
        <p:txBody>
          <a:bodyPr anchor="ctr"/>
          <a:lstStyle/>
          <a:p>
            <a:r>
              <a:rPr lang="en-ZA" sz="3600" dirty="0"/>
              <a:t>Making a natural resources management action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9382" y="1120043"/>
            <a:ext cx="4465122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 natural resource management action plan should include: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Goals and objectives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Problems and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Activities and inputs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Location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Person’s responsible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Timing and budget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Monitoring</a:t>
            </a:r>
          </a:p>
          <a:p>
            <a:endParaRPr lang="en-ZA" sz="3200" dirty="0">
              <a:solidFill>
                <a:srgbClr val="290DB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36" y="2695699"/>
            <a:ext cx="4720659" cy="34913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864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6" y="-4670"/>
            <a:ext cx="7659584" cy="1124712"/>
          </a:xfrm>
        </p:spPr>
        <p:txBody>
          <a:bodyPr anchor="b"/>
          <a:lstStyle/>
          <a:p>
            <a:r>
              <a:rPr lang="en-ZA" sz="3600" dirty="0"/>
              <a:t>Budgeting for 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013" y="1587678"/>
            <a:ext cx="9417131" cy="465874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 budget is a key component to any plan and it has to include: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list of each activity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number of units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cost of each unit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total cost for the number of units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source of the funding for each activity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duration of the planned action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13088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213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6: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Managing natural resources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2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Geographical scope: Individual farms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85613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The following types of work can be done by individual farmers on their own land: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Planting grass strips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Making compost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Improved cultivation practices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Planting forage on bunds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Reducing pesticide use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Recycling waste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Planting trees on field boundaries and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3" y="1745259"/>
            <a:ext cx="3681764" cy="36817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22415" y="94704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06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23123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 the roles that you have as a field agent.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Hone some of the key skills of a good manager of natural resources.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Demonstrate an understanding of adaptive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Modify activities by examining results.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126853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209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61" y="-4670"/>
            <a:ext cx="7825839" cy="1124712"/>
          </a:xfrm>
        </p:spPr>
        <p:txBody>
          <a:bodyPr anchor="t"/>
          <a:lstStyle/>
          <a:p>
            <a:r>
              <a:rPr lang="en-ZA" sz="4000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761" y="843148"/>
            <a:ext cx="9381507" cy="611579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6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roles of natural resources managers, including: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Training farmers in new technologies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Creating demonstration plots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Testing new ideas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skills of natural resources managers, including: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Keeping people enthusiastic and getting incentives right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Maintaining work quality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Helping people change behaviors that damage natural resources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ZA" sz="3000" dirty="0">
                <a:solidFill>
                  <a:srgbClr val="290DB3"/>
                </a:solidFill>
              </a:rPr>
              <a:t>Adjusting your project based on results through adaptive 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Good leadership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ZA" sz="2800" dirty="0">
              <a:solidFill>
                <a:srgbClr val="290DB3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ZA" sz="28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68277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94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92" y="42627"/>
            <a:ext cx="7825839" cy="1124712"/>
          </a:xfrm>
        </p:spPr>
        <p:txBody>
          <a:bodyPr anchor="ctr"/>
          <a:lstStyle/>
          <a:p>
            <a:r>
              <a:rPr lang="en-ZA" sz="3600" dirty="0"/>
              <a:t>Roles of natural resources managers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9392" y="1345674"/>
            <a:ext cx="8288978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As a field agent, you are also the manager of the natural resources component of your project.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You may have multiple roles, including: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/>
              <a:t> </a:t>
            </a:r>
            <a:r>
              <a:rPr lang="en-ZA" sz="3200" dirty="0">
                <a:solidFill>
                  <a:srgbClr val="290DB3"/>
                </a:solidFill>
              </a:rPr>
              <a:t>Training farmers in </a:t>
            </a:r>
            <a:r>
              <a:rPr lang="en-ZA" sz="3200" b="1" dirty="0">
                <a:solidFill>
                  <a:srgbClr val="290DB3"/>
                </a:solidFill>
              </a:rPr>
              <a:t>new technologies, </a:t>
            </a:r>
            <a:r>
              <a:rPr lang="en-ZA" sz="3200" dirty="0">
                <a:solidFill>
                  <a:srgbClr val="290DB3"/>
                </a:solidFill>
              </a:rPr>
              <a:t>such as using an A-frame to lay out contour trenches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Creating </a:t>
            </a:r>
            <a:r>
              <a:rPr lang="en-ZA" sz="3200" b="1" dirty="0">
                <a:solidFill>
                  <a:srgbClr val="290DB3"/>
                </a:solidFill>
              </a:rPr>
              <a:t>demonstration plots </a:t>
            </a:r>
            <a:r>
              <a:rPr lang="en-ZA" sz="3200" dirty="0">
                <a:solidFill>
                  <a:srgbClr val="290DB3"/>
                </a:solidFill>
              </a:rPr>
              <a:t>to showcase technologies and monitor progress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Testing new ideas </a:t>
            </a:r>
            <a:r>
              <a:rPr lang="en-ZA" sz="3200" dirty="0">
                <a:solidFill>
                  <a:srgbClr val="290DB3"/>
                </a:solidFill>
              </a:rPr>
              <a:t>in selected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Providing materials, including inputs, equipment, refreshments, or payment for specialist services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9446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2" y="-4670"/>
            <a:ext cx="8003968" cy="1124712"/>
          </a:xfrm>
        </p:spPr>
        <p:txBody>
          <a:bodyPr anchor="ctr"/>
          <a:lstStyle/>
          <a:p>
            <a:r>
              <a:rPr lang="en-ZA" sz="3600" dirty="0"/>
              <a:t>Training farmers in new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5632" y="1120042"/>
            <a:ext cx="5367646" cy="59220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If  you need more information on a particular technology,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you should seek advice and support, for example: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Experienced farmers in the community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Expertise in your organization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Expertise in other organizations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Active government projects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Specialized libraries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Internet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60" y="2068745"/>
            <a:ext cx="4198941" cy="32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784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3" y="-4670"/>
            <a:ext cx="9785267" cy="1124712"/>
          </a:xfrm>
        </p:spPr>
        <p:txBody>
          <a:bodyPr anchor="ctr"/>
          <a:lstStyle/>
          <a:p>
            <a:r>
              <a:rPr lang="en-ZA" sz="3600" dirty="0"/>
              <a:t>Example of a new technology: Using an A-frame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3200" b="1" dirty="0">
                <a:solidFill>
                  <a:srgbClr val="290DB3"/>
                </a:solidFill>
              </a:rPr>
              <a:t>SALT: Sloping agriculture land technology</a:t>
            </a:r>
          </a:p>
          <a:p>
            <a:pPr marL="0" indent="0"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6" name="y9D-gWk4S5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4590" y="2665277"/>
            <a:ext cx="7290185" cy="410128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71571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963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522" y="100997"/>
            <a:ext cx="7315200" cy="1124712"/>
          </a:xfrm>
        </p:spPr>
        <p:txBody>
          <a:bodyPr anchor="b"/>
          <a:lstStyle/>
          <a:p>
            <a:r>
              <a:rPr lang="en-ZA" sz="3600" dirty="0"/>
              <a:t>Creating demonstration plots: Purpose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7522" y="1587678"/>
            <a:ext cx="8063345" cy="41362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purpose of demonstration plots is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Establish demonstration parcels, </a:t>
            </a:r>
            <a:r>
              <a:rPr lang="en-ZA" sz="3200" dirty="0">
                <a:solidFill>
                  <a:srgbClr val="290DB3"/>
                </a:solidFill>
              </a:rPr>
              <a:t>where farmers can observe resource improvement first-hand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Encourage farmers to apply new technologies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Demonstrate to farmers what does not work </a:t>
            </a:r>
            <a:r>
              <a:rPr lang="en-ZA" sz="3200" dirty="0">
                <a:solidFill>
                  <a:srgbClr val="290DB3"/>
                </a:solidFill>
              </a:rPr>
              <a:t>and what needs to be changed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13313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9545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32" y="-4670"/>
            <a:ext cx="7956468" cy="1124712"/>
          </a:xfrm>
        </p:spPr>
        <p:txBody>
          <a:bodyPr anchor="ctr"/>
          <a:lstStyle/>
          <a:p>
            <a:r>
              <a:rPr lang="en-ZA" sz="3600" dirty="0"/>
              <a:t>Creating demonstration plots: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39" y="1306286"/>
            <a:ext cx="4429496" cy="50707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Field agents can take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different approaches to demonstration plots.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Experiment with different extension models </a:t>
            </a:r>
            <a:r>
              <a:rPr lang="en-ZA" sz="3200" dirty="0">
                <a:solidFill>
                  <a:srgbClr val="290DB3"/>
                </a:solidFill>
              </a:rPr>
              <a:t>and determine which works best for your groups.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Example: </a:t>
            </a: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rgbClr val="290DB3"/>
                </a:solidFill>
              </a:rPr>
              <a:t>lead farmer approach</a:t>
            </a: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5" y="2099832"/>
            <a:ext cx="4877136" cy="34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53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-4670"/>
            <a:ext cx="8300852" cy="1124712"/>
          </a:xfrm>
        </p:spPr>
        <p:txBody>
          <a:bodyPr anchor="ctr"/>
          <a:lstStyle/>
          <a:p>
            <a:r>
              <a:rPr lang="en-ZA" sz="3600" dirty="0"/>
              <a:t>Creating demonstration plots: Monitoring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3766" y="1120043"/>
            <a:ext cx="8692738" cy="5007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 critical component of farmer training in demonstration plots is to </a:t>
            </a:r>
            <a:r>
              <a:rPr lang="en-ZA" sz="3200" b="1" dirty="0">
                <a:solidFill>
                  <a:srgbClr val="290DB3"/>
                </a:solidFill>
              </a:rPr>
              <a:t>monitor understanding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adoption of the techniques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This monitoring process requires you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Register all your farmer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Note the skills or techniques you are promoting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Create a monitoring plan where you visit the fields of other group members other than the lead farmer or demonstration plot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2342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5" y="-4670"/>
            <a:ext cx="7861465" cy="1124712"/>
          </a:xfrm>
        </p:spPr>
        <p:txBody>
          <a:bodyPr anchor="ctr"/>
          <a:lstStyle/>
          <a:p>
            <a:r>
              <a:rPr lang="en-ZA" sz="3600" dirty="0"/>
              <a:t>Testing new ideas: On-farm trials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8135" y="1120043"/>
            <a:ext cx="9547761" cy="58626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If you and your groups have decided to test or implement some technologies for the first time, </a:t>
            </a:r>
            <a:r>
              <a:rPr lang="en-ZA" sz="3200" b="1" dirty="0">
                <a:solidFill>
                  <a:srgbClr val="290DB3"/>
                </a:solidFill>
              </a:rPr>
              <a:t>on-farm trials </a:t>
            </a:r>
            <a:r>
              <a:rPr lang="en-ZA" sz="3200" dirty="0">
                <a:solidFill>
                  <a:srgbClr val="290DB3"/>
                </a:solidFill>
              </a:rPr>
              <a:t>or </a:t>
            </a:r>
            <a:r>
              <a:rPr lang="en-ZA" sz="3200" b="1" dirty="0">
                <a:solidFill>
                  <a:srgbClr val="290DB3"/>
                </a:solidFill>
              </a:rPr>
              <a:t>pilot projects </a:t>
            </a:r>
            <a:r>
              <a:rPr lang="en-ZA" sz="3200" dirty="0">
                <a:solidFill>
                  <a:srgbClr val="290DB3"/>
                </a:solidFill>
              </a:rPr>
              <a:t>may be a good activity.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On-farm trials: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Enable farmers to identify hypotheses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Decide on possible solutions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Establish trials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Measure the impact of the technology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Ideally, you should also be monitoring </a:t>
            </a:r>
            <a:r>
              <a:rPr lang="en-ZA" sz="3200" b="1" dirty="0">
                <a:solidFill>
                  <a:srgbClr val="290DB3"/>
                </a:solidFill>
              </a:rPr>
              <a:t>farmer group adoption </a:t>
            </a:r>
            <a:r>
              <a:rPr lang="en-ZA" sz="3200" dirty="0">
                <a:solidFill>
                  <a:srgbClr val="290DB3"/>
                </a:solidFill>
              </a:rPr>
              <a:t>of these technologies through your </a:t>
            </a:r>
            <a:r>
              <a:rPr lang="en-ZA" sz="3200" b="1" dirty="0">
                <a:solidFill>
                  <a:srgbClr val="290DB3"/>
                </a:solidFill>
              </a:rPr>
              <a:t>visit log, </a:t>
            </a:r>
            <a:r>
              <a:rPr lang="en-ZA" sz="3200" dirty="0">
                <a:solidFill>
                  <a:srgbClr val="290DB3"/>
                </a:solidFill>
              </a:rPr>
              <a:t>making </a:t>
            </a:r>
            <a:r>
              <a:rPr lang="en-ZA" sz="3200" b="1" dirty="0">
                <a:solidFill>
                  <a:srgbClr val="290DB3"/>
                </a:solidFill>
              </a:rPr>
              <a:t>mid-course adjustments </a:t>
            </a:r>
            <a:r>
              <a:rPr lang="en-ZA" sz="3200" dirty="0">
                <a:solidFill>
                  <a:srgbClr val="290DB3"/>
                </a:solidFill>
              </a:rPr>
              <a:t>as you go.</a:t>
            </a:r>
            <a:endParaRPr lang="en-ZA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440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421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5" y="-4670"/>
            <a:ext cx="7956468" cy="1124712"/>
          </a:xfrm>
        </p:spPr>
        <p:txBody>
          <a:bodyPr anchor="ctr"/>
          <a:lstStyle/>
          <a:p>
            <a:r>
              <a:rPr lang="en-ZA" sz="3600" dirty="0"/>
              <a:t>Skills of natural resources managers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884" y="1120042"/>
            <a:ext cx="5569526" cy="58032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Keeping people </a:t>
            </a:r>
            <a:r>
              <a:rPr lang="en-ZA" sz="3200" b="1" dirty="0">
                <a:solidFill>
                  <a:srgbClr val="290DB3"/>
                </a:solidFill>
              </a:rPr>
              <a:t>enthusiastic</a:t>
            </a:r>
            <a:r>
              <a:rPr lang="en-ZA" sz="3200" dirty="0">
                <a:solidFill>
                  <a:srgbClr val="290DB3"/>
                </a:solidFill>
              </a:rPr>
              <a:t> and getting incentives right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Making sure people take full </a:t>
            </a:r>
            <a:r>
              <a:rPr lang="en-ZA" sz="3200" b="1" dirty="0">
                <a:solidFill>
                  <a:srgbClr val="290DB3"/>
                </a:solidFill>
              </a:rPr>
              <a:t>ownership</a:t>
            </a:r>
            <a:r>
              <a:rPr lang="en-ZA" sz="3200" dirty="0">
                <a:solidFill>
                  <a:srgbClr val="290DB3"/>
                </a:solidFill>
              </a:rPr>
              <a:t> by promoting good </a:t>
            </a:r>
            <a:r>
              <a:rPr lang="en-ZA" sz="3200" b="1" dirty="0">
                <a:solidFill>
                  <a:srgbClr val="290DB3"/>
                </a:solidFill>
              </a:rPr>
              <a:t>leadership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Maintaining </a:t>
            </a:r>
            <a:r>
              <a:rPr lang="en-ZA" sz="3200" b="1" dirty="0">
                <a:solidFill>
                  <a:srgbClr val="290DB3"/>
                </a:solidFill>
              </a:rPr>
              <a:t>work quality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Helping people </a:t>
            </a:r>
            <a:r>
              <a:rPr lang="en-ZA" sz="3200" b="1" dirty="0">
                <a:solidFill>
                  <a:srgbClr val="290DB3"/>
                </a:solidFill>
              </a:rPr>
              <a:t>change behaviors </a:t>
            </a:r>
            <a:r>
              <a:rPr lang="en-ZA" sz="3200" dirty="0">
                <a:solidFill>
                  <a:srgbClr val="290DB3"/>
                </a:solidFill>
              </a:rPr>
              <a:t>that damage natural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Adjusting your project </a:t>
            </a:r>
            <a:r>
              <a:rPr lang="en-ZA" sz="3200" dirty="0">
                <a:solidFill>
                  <a:srgbClr val="290DB3"/>
                </a:solidFill>
              </a:rPr>
              <a:t>based on results through adaptive management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9628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59" y="1389413"/>
            <a:ext cx="4043322" cy="30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1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Geographical scope: Groups of farmers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370578"/>
            <a:ext cx="9362086" cy="580327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Other types of work, e.g.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work requiring a lot of labor, </a:t>
            </a:r>
            <a:r>
              <a:rPr lang="en-ZA" sz="3200" dirty="0">
                <a:solidFill>
                  <a:srgbClr val="290DB3"/>
                </a:solidFill>
              </a:rPr>
              <a:t>may be better handled by groups. These types of work require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several neighboring farmers to cooperate.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2415" y="94704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13" y="3055628"/>
            <a:ext cx="5561443" cy="37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319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" y="-4670"/>
            <a:ext cx="10129651" cy="1124712"/>
          </a:xfrm>
        </p:spPr>
        <p:txBody>
          <a:bodyPr anchor="ctr"/>
          <a:lstStyle/>
          <a:p>
            <a:r>
              <a:rPr lang="en-ZA" sz="3600" dirty="0"/>
              <a:t>Keeping people enthusiastic and getting incentives right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6255" y="1120043"/>
            <a:ext cx="9809018" cy="567264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Ideas to increase motivation and encourage people to adopt new techniques: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 some “</a:t>
            </a:r>
            <a:r>
              <a:rPr lang="en-ZA" sz="3200" b="1" dirty="0">
                <a:solidFill>
                  <a:srgbClr val="290DB3"/>
                </a:solidFill>
              </a:rPr>
              <a:t>quick wins</a:t>
            </a:r>
            <a:r>
              <a:rPr lang="en-ZA" sz="3200" dirty="0">
                <a:solidFill>
                  <a:srgbClr val="290DB3"/>
                </a:solidFill>
              </a:rPr>
              <a:t>,” or activities that will show </a:t>
            </a:r>
            <a:r>
              <a:rPr lang="en-ZA" sz="3200" b="1" dirty="0">
                <a:solidFill>
                  <a:srgbClr val="290DB3"/>
                </a:solidFill>
              </a:rPr>
              <a:t>immediate </a:t>
            </a:r>
            <a:r>
              <a:rPr lang="en-ZA" sz="3200" dirty="0">
                <a:solidFill>
                  <a:srgbClr val="290DB3"/>
                </a:solidFill>
              </a:rPr>
              <a:t>or dramatic </a:t>
            </a:r>
            <a:r>
              <a:rPr lang="en-ZA" sz="3200" b="1" dirty="0">
                <a:solidFill>
                  <a:srgbClr val="290DB3"/>
                </a:solidFill>
              </a:rPr>
              <a:t>results.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sure all members of your farmer groups are involved in designing the project.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Take farmers to see other farmer groups that have successfully implemented the practices you are promoting.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Celebrate a finished job with a </a:t>
            </a:r>
            <a:r>
              <a:rPr lang="en-ZA" sz="3200" b="1" dirty="0">
                <a:solidFill>
                  <a:srgbClr val="290DB3"/>
                </a:solidFill>
              </a:rPr>
              <a:t>launching ceremony </a:t>
            </a:r>
            <a:r>
              <a:rPr lang="en-ZA" sz="3200" dirty="0">
                <a:solidFill>
                  <a:srgbClr val="290DB3"/>
                </a:solidFill>
              </a:rPr>
              <a:t>or give out </a:t>
            </a:r>
            <a:r>
              <a:rPr lang="en-ZA" sz="3200" b="1" dirty="0">
                <a:solidFill>
                  <a:srgbClr val="290DB3"/>
                </a:solidFill>
              </a:rPr>
              <a:t>certificates</a:t>
            </a:r>
            <a:r>
              <a:rPr lang="en-ZA" sz="3200" dirty="0">
                <a:solidFill>
                  <a:srgbClr val="290DB3"/>
                </a:solidFill>
              </a:rPr>
              <a:t> to people who are good adopters.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1573" y="9628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879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Giving away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8134598" cy="53876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Groups should take on activities because they see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short and long-term benefits.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As a facilitator, you should be supporting the process of natural resources management –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not subsidizing all activities through cash or in-kind payments.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Where interventions need to be subsidized,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benefiting communities should be required to contribute to the process, </a:t>
            </a:r>
            <a:r>
              <a:rPr lang="en-ZA" sz="3200" dirty="0">
                <a:solidFill>
                  <a:srgbClr val="290DB3"/>
                </a:solidFill>
              </a:rPr>
              <a:t>e.g. contributing materials, labor and other inputs.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1573" y="9628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7580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1" y="0"/>
            <a:ext cx="8110847" cy="1124712"/>
          </a:xfrm>
        </p:spPr>
        <p:txBody>
          <a:bodyPr anchor="ctr"/>
          <a:lstStyle/>
          <a:p>
            <a:r>
              <a:rPr lang="en-ZA" sz="3600" dirty="0"/>
              <a:t>Good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448" y="1559430"/>
            <a:ext cx="4221682" cy="49482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 good leader is: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Enthusiastic and inspiring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Confident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Purposeful in situations of uncertainty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Calm and composed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Steadfast during emergencies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1573" y="106149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0" y="2417273"/>
            <a:ext cx="5021504" cy="32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608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Good leadership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3610099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 good leader: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Has an exemplary character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Can be trusted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focused and analytical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knowledgeable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committed to excellence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133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1573" y="109755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29" y="2143463"/>
            <a:ext cx="4421098" cy="40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845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70" y="41892"/>
            <a:ext cx="8075221" cy="1124712"/>
          </a:xfrm>
        </p:spPr>
        <p:txBody>
          <a:bodyPr anchor="ctr"/>
          <a:lstStyle/>
          <a:p>
            <a:r>
              <a:rPr lang="en-ZA" sz="3600" dirty="0"/>
              <a:t>Maintaining work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270" y="1120043"/>
            <a:ext cx="4821382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Different people may be responsible for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monitoring the technical quality of the demonstration plots.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Example:</a:t>
            </a:r>
            <a:r>
              <a:rPr lang="en-ZA" sz="3200" dirty="0">
                <a:solidFill>
                  <a:srgbClr val="290DB3"/>
                </a:solidFill>
              </a:rPr>
              <a:t> In a </a:t>
            </a:r>
            <a:r>
              <a:rPr lang="en-ZA" sz="3200" b="1" dirty="0">
                <a:solidFill>
                  <a:srgbClr val="290DB3"/>
                </a:solidFill>
              </a:rPr>
              <a:t>lead farmer approach, </a:t>
            </a:r>
            <a:r>
              <a:rPr lang="en-ZA" sz="3200" dirty="0">
                <a:solidFill>
                  <a:srgbClr val="290DB3"/>
                </a:solidFill>
              </a:rPr>
              <a:t>the farmers with advanced knowledge or agronomy ensures high </a:t>
            </a:r>
            <a:r>
              <a:rPr lang="en-ZA" sz="3200" b="1" dirty="0">
                <a:solidFill>
                  <a:srgbClr val="290DB3"/>
                </a:solidFill>
              </a:rPr>
              <a:t>technical standards, </a:t>
            </a:r>
            <a:r>
              <a:rPr lang="en-ZA" sz="3200" dirty="0">
                <a:solidFill>
                  <a:srgbClr val="290DB3"/>
                </a:solidFill>
              </a:rPr>
              <a:t>while others are responsible for monitoring </a:t>
            </a:r>
            <a:r>
              <a:rPr lang="en-ZA" sz="3200" b="1" dirty="0">
                <a:solidFill>
                  <a:srgbClr val="290DB3"/>
                </a:solidFill>
              </a:rPr>
              <a:t>quality.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379" y="9819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52" y="1787652"/>
            <a:ext cx="4197096" cy="4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3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Helping people to change behavior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399" y="1310048"/>
            <a:ext cx="8616201" cy="53163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Changing behaviour that damages natural resources is a long process.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Consider the following ways to promote 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Find people who have successfully changed a behavior and ask them to share their experiences.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Create demonstration plots that highlight the behavior you want to promote and invite farmers to watch the progress.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Discuss the importance of the behavior at different forums and meetings.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4379" y="9819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1541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-4670"/>
            <a:ext cx="7897091" cy="1124712"/>
          </a:xfrm>
        </p:spPr>
        <p:txBody>
          <a:bodyPr anchor="ctr"/>
          <a:lstStyle/>
          <a:p>
            <a:r>
              <a:rPr lang="en-ZA" sz="3600" dirty="0"/>
              <a:t>Adaptive resource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268" y="1120043"/>
            <a:ext cx="4857008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Because some activities may not work right the first time, you may need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adjust your strategy.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Adjusting your project based on ongoing or preliminary results is called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adaptive management </a:t>
            </a:r>
            <a:r>
              <a:rPr lang="en-ZA" sz="3200" dirty="0">
                <a:solidFill>
                  <a:srgbClr val="290DB3"/>
                </a:solidFill>
              </a:rPr>
              <a:t>and it is a central part in natural resources management programs.</a:t>
            </a:r>
          </a:p>
          <a:p>
            <a:endParaRPr lang="en-ZA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379" y="9819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35" y="1953131"/>
            <a:ext cx="3963271" cy="39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464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7: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Monitoring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939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26685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Create a realistic monitoring plan and develop indicators with farmer groups.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Use a Google Earth maps to monitor key data over time.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Integrate a gender-responsive approach to monitoring impact.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379" y="13088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324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87678"/>
            <a:ext cx="8906494" cy="49675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7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Monitoring is a natural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SMART indicators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Participatory monitoring and evaluation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Monitoring progress by using maps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Ensuring gender equity in your natural resource work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Measuring the value of natural resources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4379" y="128640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44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1" y="-4670"/>
            <a:ext cx="9025246" cy="1124712"/>
          </a:xfrm>
        </p:spPr>
        <p:txBody>
          <a:bodyPr anchor="ctr"/>
          <a:lstStyle/>
          <a:p>
            <a:r>
              <a:rPr lang="en-ZA" sz="3600" dirty="0"/>
              <a:t>Geographical scope: Examples of group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40" y="1445173"/>
            <a:ext cx="4096987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Examples of tasks that require group work: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Building terraces, contour bunds and channels to divert water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Maintaining tree nurseries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Planting woodlots and windbreaks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10518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2642173"/>
            <a:ext cx="5043509" cy="324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191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3" y="185336"/>
            <a:ext cx="7825840" cy="1124712"/>
          </a:xfrm>
        </p:spPr>
        <p:txBody>
          <a:bodyPr anchor="ctr"/>
          <a:lstStyle/>
          <a:p>
            <a:r>
              <a:rPr lang="en-ZA" sz="3600" dirty="0"/>
              <a:t>Monitoring is a natural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9383" y="1310048"/>
            <a:ext cx="9281218" cy="55420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Every time a farmer checks how her crop is growing, she is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monitoring</a:t>
            </a:r>
            <a:r>
              <a:rPr lang="en-ZA" sz="3200" dirty="0">
                <a:solidFill>
                  <a:srgbClr val="290DB3"/>
                </a:solidFill>
              </a:rPr>
              <a:t> it.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If she compares how it was doing for several consecutive months and then considers the reasons why she obtains the results, she is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evaluating her farming.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Monitoring is an excellent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tool to check up on the results of your activities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adjusting future actions.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This is an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essential step </a:t>
            </a:r>
            <a:r>
              <a:rPr lang="en-ZA" sz="3200" dirty="0">
                <a:solidFill>
                  <a:srgbClr val="290DB3"/>
                </a:solidFill>
              </a:rPr>
              <a:t>after you have developed and implemented your natural resources management strategy.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4380" y="113633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9132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67" y="0"/>
            <a:ext cx="7956468" cy="1124712"/>
          </a:xfrm>
        </p:spPr>
        <p:txBody>
          <a:bodyPr anchor="ctr"/>
          <a:lstStyle/>
          <a:p>
            <a:r>
              <a:rPr lang="en-ZA" sz="3600" dirty="0"/>
              <a:t>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66" y="1120043"/>
            <a:ext cx="5403273" cy="560139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Monitoring the implementation of your natural resources management plan involves: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Output indicator: </a:t>
            </a:r>
            <a:r>
              <a:rPr lang="en-ZA" sz="3200" dirty="0">
                <a:solidFill>
                  <a:srgbClr val="290DB3"/>
                </a:solidFill>
              </a:rPr>
              <a:t>Has the technology been built or the practice adopted?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Impact indicator: </a:t>
            </a:r>
            <a:r>
              <a:rPr lang="en-ZA" sz="3200" dirty="0">
                <a:solidFill>
                  <a:srgbClr val="290DB3"/>
                </a:solidFill>
              </a:rPr>
              <a:t>Is there measurable improvement in natural resources management towards meeting the group’s objectives and goals?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379" y="98195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37" y="2008872"/>
            <a:ext cx="4054068" cy="27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31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88" y="-4670"/>
            <a:ext cx="7742712" cy="1124712"/>
          </a:xfrm>
        </p:spPr>
        <p:txBody>
          <a:bodyPr anchor="ctr"/>
          <a:lstStyle/>
          <a:p>
            <a:r>
              <a:rPr lang="en-ZA" sz="3600" dirty="0"/>
              <a:t>Output and impact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88" y="1491028"/>
            <a:ext cx="9239002" cy="486512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output indicator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only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measures if some activity has been done –  </a:t>
            </a:r>
            <a:r>
              <a:rPr lang="en-ZA" sz="3200" dirty="0">
                <a:solidFill>
                  <a:srgbClr val="290DB3"/>
                </a:solidFill>
              </a:rPr>
              <a:t>not the impact of the activity.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Example:</a:t>
            </a:r>
            <a:r>
              <a:rPr lang="en-ZA" sz="3200" dirty="0">
                <a:solidFill>
                  <a:srgbClr val="290DB3"/>
                </a:solidFill>
              </a:rPr>
              <a:t> The number of farmers trained in building rock barriers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impact indicator measures the result of the activity </a:t>
            </a:r>
            <a:r>
              <a:rPr lang="en-ZA" sz="3200" dirty="0">
                <a:solidFill>
                  <a:srgbClr val="290DB3"/>
                </a:solidFill>
              </a:rPr>
              <a:t>or the change that is occurring – whether positive or negative.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Example:</a:t>
            </a:r>
            <a:r>
              <a:rPr lang="en-ZA" sz="3200" dirty="0">
                <a:solidFill>
                  <a:srgbClr val="290DB3"/>
                </a:solidFill>
              </a:rPr>
              <a:t> The percentage change in erosion rate thanks to the rock barriers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4379" y="112821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5291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020" y="-4670"/>
            <a:ext cx="7469580" cy="1124712"/>
          </a:xfrm>
        </p:spPr>
        <p:txBody>
          <a:bodyPr anchor="b"/>
          <a:lstStyle/>
          <a:p>
            <a:r>
              <a:rPr lang="en-ZA" sz="3600" dirty="0"/>
              <a:t>Quantitative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20" y="1413165"/>
            <a:ext cx="8383980" cy="53557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quantitative indicator </a:t>
            </a:r>
            <a:r>
              <a:rPr lang="en-ZA" sz="3200" dirty="0">
                <a:solidFill>
                  <a:srgbClr val="290DB3"/>
                </a:solidFill>
              </a:rPr>
              <a:t>measures </a:t>
            </a:r>
            <a:r>
              <a:rPr lang="en-ZA" sz="3200" b="1" dirty="0">
                <a:solidFill>
                  <a:srgbClr val="290DB3"/>
                </a:solidFill>
              </a:rPr>
              <a:t>change,</a:t>
            </a:r>
            <a:r>
              <a:rPr lang="en-ZA" sz="3200" dirty="0">
                <a:solidFill>
                  <a:srgbClr val="290DB3"/>
                </a:solidFill>
              </a:rPr>
              <a:t> based on </a:t>
            </a:r>
            <a:r>
              <a:rPr lang="en-ZA" sz="3200" b="1" dirty="0">
                <a:solidFill>
                  <a:srgbClr val="290DB3"/>
                </a:solidFill>
              </a:rPr>
              <a:t>percentages </a:t>
            </a:r>
            <a:r>
              <a:rPr lang="en-ZA" sz="3200" dirty="0">
                <a:solidFill>
                  <a:srgbClr val="290DB3"/>
                </a:solidFill>
              </a:rPr>
              <a:t>or</a:t>
            </a:r>
            <a:r>
              <a:rPr lang="en-ZA" sz="3200" b="1" dirty="0">
                <a:solidFill>
                  <a:srgbClr val="290DB3"/>
                </a:solidFill>
              </a:rPr>
              <a:t> absolute numbers.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Quantitative indicators are often based on </a:t>
            </a:r>
            <a:r>
              <a:rPr lang="en-ZA" sz="3200" b="1" dirty="0">
                <a:solidFill>
                  <a:srgbClr val="290DB3"/>
                </a:solidFill>
              </a:rPr>
              <a:t>statistical surveys.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Quantitative data is often collected through: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Measurement (directly measuring and calculating crop yield, level of soil moisture, rainfall)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290DB3"/>
                </a:solidFill>
              </a:rPr>
              <a:t>Written questions in questionnaires or tests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143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2504" y="1228306"/>
            <a:ext cx="96838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3661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0"/>
            <a:ext cx="8051470" cy="1124712"/>
          </a:xfrm>
        </p:spPr>
        <p:txBody>
          <a:bodyPr anchor="ctr"/>
          <a:lstStyle/>
          <a:p>
            <a:r>
              <a:rPr lang="en-ZA" sz="3600" dirty="0"/>
              <a:t>Qualitative indictors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3" y="1365308"/>
            <a:ext cx="8722173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qualitative indicator</a:t>
            </a:r>
            <a:r>
              <a:rPr lang="en-ZA" sz="3200" dirty="0">
                <a:solidFill>
                  <a:srgbClr val="898F0C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focuses on </a:t>
            </a:r>
            <a:r>
              <a:rPr lang="en-ZA" sz="3200" b="1" dirty="0">
                <a:solidFill>
                  <a:srgbClr val="290DB3"/>
                </a:solidFill>
              </a:rPr>
              <a:t>socio-economic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290DB3"/>
                </a:solidFill>
              </a:rPr>
              <a:t>political factors.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Qualitative data can be collected through: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Oral questions (interviews or group discussions)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Pictures (photographs and drawings)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Observations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The data collection you choose will depend 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type of data required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time available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Skills of the staff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Funds available for data collection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4379" y="106072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4121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SMART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52759"/>
            <a:ext cx="2934269" cy="308823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3200" b="1" spc="-11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Specific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200" b="1" spc="-11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Measurable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200" b="1" spc="-11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Achievable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200" b="1" spc="-11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Relevant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200" b="1" spc="-11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Time-bound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145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379" y="126543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35" y="1736291"/>
            <a:ext cx="5779008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094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/>
          <a:lstStyle/>
          <a:p>
            <a:r>
              <a:rPr lang="en-ZA" sz="3600" dirty="0"/>
              <a:t>SMART indicators: Specific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5102349" cy="44649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Indicators should be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clear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specific</a:t>
            </a:r>
            <a:r>
              <a:rPr lang="en-ZA" sz="3200" dirty="0">
                <a:solidFill>
                  <a:srgbClr val="290DB3"/>
                </a:solidFill>
              </a:rPr>
              <a:t> in what they are measuring.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 want to promote a specific technique, state it clearly, e.g. the number of women farmers practicing water harvesting.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146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4379" y="126543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95" y="2743200"/>
            <a:ext cx="4406705" cy="27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126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-4670"/>
            <a:ext cx="8051470" cy="1124712"/>
          </a:xfrm>
        </p:spPr>
        <p:txBody>
          <a:bodyPr anchor="ctr"/>
          <a:lstStyle/>
          <a:p>
            <a:r>
              <a:rPr lang="en-ZA" sz="3600" dirty="0"/>
              <a:t>SMART indicators: Measurable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22514" y="1120042"/>
            <a:ext cx="5818909" cy="58388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You should be able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measure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count data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and it should not be difficult to collect, for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example:</a:t>
            </a:r>
            <a:r>
              <a:rPr lang="en-ZA" sz="3200" dirty="0">
                <a:solidFill>
                  <a:srgbClr val="290DB3"/>
                </a:solidFill>
              </a:rPr>
              <a:t> Do not ask people to count the number of earthworms per hectare. Try instead to count the number in a small, easily measurable area of 1 meter by 1 meter.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Information should not be sensitive </a:t>
            </a:r>
            <a:r>
              <a:rPr lang="en-ZA" sz="3200" dirty="0">
                <a:solidFill>
                  <a:srgbClr val="290DB3"/>
                </a:solidFill>
              </a:rPr>
              <a:t>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confidential,</a:t>
            </a:r>
            <a:r>
              <a:rPr lang="en-ZA" sz="3200" dirty="0">
                <a:solidFill>
                  <a:srgbClr val="290DB3"/>
                </a:solidFill>
              </a:rPr>
              <a:t> such as money or number of cattle.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147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8130" y="96826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21" y="2790701"/>
            <a:ext cx="3149802" cy="23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94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7" y="-4670"/>
            <a:ext cx="7659583" cy="1124712"/>
          </a:xfrm>
        </p:spPr>
        <p:txBody>
          <a:bodyPr anchor="ctr"/>
          <a:lstStyle/>
          <a:p>
            <a:r>
              <a:rPr lang="en-ZA" sz="3600" dirty="0"/>
              <a:t>SMART indicators: Achievable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70017" y="1120043"/>
            <a:ext cx="4678877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groups need to be able to reach the targets set.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Therefore,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indicators need to be realistic, </a:t>
            </a:r>
            <a:r>
              <a:rPr lang="en-ZA" sz="3200" dirty="0">
                <a:solidFill>
                  <a:srgbClr val="290DB3"/>
                </a:solidFill>
              </a:rPr>
              <a:t>based on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time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resources available </a:t>
            </a:r>
            <a:r>
              <a:rPr lang="en-ZA" sz="3200" dirty="0">
                <a:solidFill>
                  <a:srgbClr val="290DB3"/>
                </a:solidFill>
              </a:rPr>
              <a:t>for the project.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Choose goals together with the groups </a:t>
            </a:r>
            <a:r>
              <a:rPr lang="en-ZA" sz="3200" dirty="0">
                <a:solidFill>
                  <a:srgbClr val="290DB3"/>
                </a:solidFill>
              </a:rPr>
              <a:t>to make sure that they indicators are achievable.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148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8130" y="97462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71" y="2755265"/>
            <a:ext cx="4443925" cy="35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205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-4670"/>
            <a:ext cx="7766462" cy="1124712"/>
          </a:xfrm>
        </p:spPr>
        <p:txBody>
          <a:bodyPr anchor="ctr"/>
          <a:lstStyle/>
          <a:p>
            <a:r>
              <a:rPr lang="en-ZA" sz="3600" dirty="0"/>
              <a:t>SMART indicators: Relevant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3139" y="1448934"/>
            <a:ext cx="6044540" cy="542687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Indicators should be linked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 groups’ goals and objectives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Expected results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Activities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Example: </a:t>
            </a:r>
            <a:r>
              <a:rPr lang="en-ZA" sz="3200" dirty="0">
                <a:solidFill>
                  <a:srgbClr val="290DB3"/>
                </a:solidFill>
              </a:rPr>
              <a:t>You do not need to measure water supply for a project if the groups have not identified water as a problem they are addressing.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149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8130" y="97462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40" y="1448934"/>
            <a:ext cx="345033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-4670"/>
            <a:ext cx="9186552" cy="1124712"/>
          </a:xfrm>
        </p:spPr>
        <p:txBody>
          <a:bodyPr anchor="ctr"/>
          <a:lstStyle/>
          <a:p>
            <a:r>
              <a:rPr lang="en-ZA" sz="3600" dirty="0"/>
              <a:t>Geographical scope: Community or watershed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018" y="1318340"/>
            <a:ext cx="4880759" cy="47855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Some types of work need to be planned and carried out by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community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as a whole or even over an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entire watershed.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This type of work directly affects the entire community and requires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community’s participation.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8275" y="95080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77" y="1472922"/>
            <a:ext cx="4144659" cy="28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94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SMART indicators: Time-bound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7245" y="1353787"/>
            <a:ext cx="4106018" cy="489528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Indicators should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relate to the correct period.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Choose a period and measure data during that period </a:t>
            </a:r>
            <a:r>
              <a:rPr lang="en-ZA" sz="3200" b="1" i="1" dirty="0">
                <a:solidFill>
                  <a:srgbClr val="290DB3"/>
                </a:solidFill>
              </a:rPr>
              <a:t>only.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Example: </a:t>
            </a:r>
            <a:r>
              <a:rPr lang="en-ZA" sz="3200" dirty="0">
                <a:solidFill>
                  <a:srgbClr val="290DB3"/>
                </a:solidFill>
              </a:rPr>
              <a:t>Changes in yield from July to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8130" y="97462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85" y="1444783"/>
            <a:ext cx="3150163" cy="4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585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5" y="-4670"/>
            <a:ext cx="7802088" cy="1124712"/>
          </a:xfrm>
        </p:spPr>
        <p:txBody>
          <a:bodyPr anchor="ctr"/>
          <a:lstStyle/>
          <a:p>
            <a:r>
              <a:rPr lang="en-ZA" sz="3600" dirty="0"/>
              <a:t>Participatory monitoring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65" y="1120043"/>
            <a:ext cx="9008087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Farmer groups should be involved in decisions about: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Indicators that will be used for each intervention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each of intervention will be measured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Farmers should also help to: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Collect and record this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Analyze the results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Such a participatory approach: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Helps reduce your workload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Gives more project ownership to the farmers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Allows group to continue with the monitoring even after the project has 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8130" y="92796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42474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ZA" sz="3600" dirty="0"/>
              <a:t>Monitoring progress using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Maps</a:t>
            </a:r>
            <a:r>
              <a:rPr lang="en-ZA" sz="3200" dirty="0">
                <a:solidFill>
                  <a:srgbClr val="290DB3"/>
                </a:solidFill>
              </a:rPr>
              <a:t> are very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helpful for tracking your progress </a:t>
            </a:r>
            <a:r>
              <a:rPr lang="en-ZA" sz="3200" dirty="0">
                <a:solidFill>
                  <a:srgbClr val="290DB3"/>
                </a:solidFill>
              </a:rPr>
              <a:t>as well as for advocacy. For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example, </a:t>
            </a:r>
            <a:r>
              <a:rPr lang="en-ZA" sz="3200" dirty="0">
                <a:solidFill>
                  <a:srgbClr val="290DB3"/>
                </a:solidFill>
              </a:rPr>
              <a:t>you can map the areas where you are doing community-based soil and water conservation work, or the particular locations where you have established demonstration plots.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There are various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computer based tools </a:t>
            </a:r>
            <a:r>
              <a:rPr lang="en-ZA" sz="3200" dirty="0">
                <a:solidFill>
                  <a:srgbClr val="290DB3"/>
                </a:solidFill>
              </a:rPr>
              <a:t>– like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Google Earth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– that you can use to monitor the progress of your natural resources management project(s).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8130" y="13098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82961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450977" cy="1124712"/>
          </a:xfrm>
        </p:spPr>
        <p:txBody>
          <a:bodyPr anchor="ctr"/>
          <a:lstStyle/>
          <a:p>
            <a:r>
              <a:rPr lang="en-ZA" sz="3600" dirty="0"/>
              <a:t>Monitoring progress using maps: Google Earth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2415" y="1021279"/>
            <a:ext cx="9450977" cy="574528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2400" dirty="0">
                <a:solidFill>
                  <a:srgbClr val="290DB3"/>
                </a:solidFill>
              </a:rPr>
              <a:t>Google Earth image showing control and treatment of watersheds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ZA" sz="24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663" y="90531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4" y="1485409"/>
            <a:ext cx="8807218" cy="53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8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83" y="-4670"/>
            <a:ext cx="8870868" cy="1124712"/>
          </a:xfrm>
        </p:spPr>
        <p:txBody>
          <a:bodyPr anchor="ctr"/>
          <a:lstStyle/>
          <a:p>
            <a:r>
              <a:rPr lang="en-ZA" sz="3600" dirty="0"/>
              <a:t>Ensuring gender equity in natural resources work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1120042"/>
            <a:ext cx="8467107" cy="573201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You can use the following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output and impact indictors</a:t>
            </a:r>
            <a:r>
              <a:rPr lang="en-ZA" sz="3200" dirty="0">
                <a:solidFill>
                  <a:srgbClr val="290DB3"/>
                </a:solidFill>
              </a:rPr>
              <a:t> help you track the benefits of your resources  management project to both men and women.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Output indicators: </a:t>
            </a:r>
            <a:r>
              <a:rPr lang="en-ZA" sz="3200" dirty="0">
                <a:solidFill>
                  <a:srgbClr val="290DB3"/>
                </a:solidFill>
              </a:rPr>
              <a:t>Measure participation in or contribution to a certain activity, such as the number of men or women who are trained in a specific technique.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Impact indicators: </a:t>
            </a:r>
            <a:r>
              <a:rPr lang="en-ZA" sz="3200" dirty="0">
                <a:solidFill>
                  <a:srgbClr val="290DB3"/>
                </a:solidFill>
              </a:rPr>
              <a:t>Measure some change related to the roles of men and women, or the relations between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8130" y="89420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47801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88" y="98967"/>
            <a:ext cx="7742712" cy="1124712"/>
          </a:xfrm>
        </p:spPr>
        <p:txBody>
          <a:bodyPr anchor="ctr"/>
          <a:lstStyle/>
          <a:p>
            <a:r>
              <a:rPr lang="en-ZA" sz="3600" dirty="0"/>
              <a:t>Ensuring gender equity in natural resources work: Quantitative indicators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86889" y="1579563"/>
            <a:ext cx="5023262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Quantitative indicators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Amount of time </a:t>
            </a:r>
            <a:r>
              <a:rPr lang="en-ZA" sz="3200" dirty="0">
                <a:solidFill>
                  <a:srgbClr val="290DB3"/>
                </a:solidFill>
              </a:rPr>
              <a:t>women and men take daily to implement natural resources activities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Number of women and men </a:t>
            </a:r>
            <a:r>
              <a:rPr lang="en-ZA" sz="3200" dirty="0">
                <a:solidFill>
                  <a:srgbClr val="290DB3"/>
                </a:solidFill>
              </a:rPr>
              <a:t>using a specific improved technique or a new crop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Amount of land </a:t>
            </a:r>
            <a:r>
              <a:rPr lang="en-ZA" sz="3200" dirty="0">
                <a:solidFill>
                  <a:srgbClr val="290DB3"/>
                </a:solidFill>
              </a:rPr>
              <a:t>accessed by or owned by women and 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71" y="2636323"/>
            <a:ext cx="4063284" cy="30757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78130" y="13791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725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-4670"/>
            <a:ext cx="7730836" cy="1124712"/>
          </a:xfrm>
        </p:spPr>
        <p:txBody>
          <a:bodyPr/>
          <a:lstStyle/>
          <a:p>
            <a:r>
              <a:rPr lang="en-ZA" sz="3600" dirty="0"/>
              <a:t>Ensuring gender equity in natural resources work: Qualitative indicators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765" y="1579563"/>
            <a:ext cx="4607625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Qualitative indicators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Benefits</a:t>
            </a:r>
            <a:r>
              <a:rPr lang="en-ZA" sz="3200" dirty="0">
                <a:solidFill>
                  <a:srgbClr val="290DB3"/>
                </a:solidFill>
              </a:rPr>
              <a:t> women and men derived from their participation in a natural resources project, e.g. prestige, respect, time off, acquired knowledge, etc.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Characteristics</a:t>
            </a:r>
            <a:r>
              <a:rPr lang="en-ZA" sz="3200" dirty="0">
                <a:solidFill>
                  <a:srgbClr val="290DB3"/>
                </a:solidFill>
              </a:rPr>
              <a:t> that women and men prefer in tree or crop varieties.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5631" y="126773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5" y="2525595"/>
            <a:ext cx="4555949" cy="32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558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90" y="43404"/>
            <a:ext cx="9773391" cy="1124712"/>
          </a:xfrm>
        </p:spPr>
        <p:txBody>
          <a:bodyPr anchor="ctr"/>
          <a:lstStyle/>
          <a:p>
            <a:r>
              <a:rPr lang="en-ZA" sz="3600" dirty="0"/>
              <a:t>Measuring the value of natural resources management: Profitability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4390" y="1511929"/>
            <a:ext cx="4833257" cy="55063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basic </a:t>
            </a:r>
            <a:r>
              <a:rPr lang="en-ZA" sz="3200" b="1" dirty="0">
                <a:solidFill>
                  <a:srgbClr val="898F0C"/>
                </a:solidFill>
              </a:rPr>
              <a:t>profitability analysis </a:t>
            </a:r>
            <a:r>
              <a:rPr lang="en-ZA" sz="3200" dirty="0">
                <a:solidFill>
                  <a:srgbClr val="290DB3"/>
                </a:solidFill>
              </a:rPr>
              <a:t>is one way of recording and demonstrating the economic value of natural resources activities.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Bear in mind that benefits and costs are not only about profit. They can be cultural, social or political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5631" y="126773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6" y="1615043"/>
            <a:ext cx="4554897" cy="30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3622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005" y="-4670"/>
            <a:ext cx="9761517" cy="1124712"/>
          </a:xfrm>
        </p:spPr>
        <p:txBody>
          <a:bodyPr/>
          <a:lstStyle/>
          <a:p>
            <a:r>
              <a:rPr lang="en-ZA" sz="3600" dirty="0"/>
              <a:t>Measuring the value of natural resources management: Cost-benefits analysis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0925" y="1579563"/>
            <a:ext cx="5244852" cy="541500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Another way to measure the value of natural resources management is through a simple </a:t>
            </a:r>
            <a:r>
              <a:rPr lang="en-ZA" sz="3200" b="1" dirty="0">
                <a:solidFill>
                  <a:srgbClr val="898F0C"/>
                </a:solidFill>
              </a:rPr>
              <a:t>cost-benefit analysis of impacts.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If people understand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quantified costs and benefits from their actions, </a:t>
            </a:r>
            <a:r>
              <a:rPr lang="en-ZA" sz="3200" dirty="0">
                <a:solidFill>
                  <a:srgbClr val="290DB3"/>
                </a:solidFill>
              </a:rPr>
              <a:t>they can be motivated more easily to continue natural resources work on their 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158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5631" y="126773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30" y="2956957"/>
            <a:ext cx="4001222" cy="24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315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Module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1283"/>
            <a:ext cx="8467106" cy="55552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 this module, you have learned: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community context and how to engage a local community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and engaging stakeholders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Mapping problems and opportunities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a natural resources management plan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Managing human resources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Monitoring the progress of human resources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5631" y="98272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4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-4670"/>
            <a:ext cx="8110847" cy="1124712"/>
          </a:xfrm>
        </p:spPr>
        <p:txBody>
          <a:bodyPr anchor="ctr"/>
          <a:lstStyle/>
          <a:p>
            <a:r>
              <a:rPr lang="en-ZA" sz="3600" dirty="0"/>
              <a:t>Geographical scope: Examples of community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587678"/>
            <a:ext cx="4767689" cy="526438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Examples of work that involves an entire community or watershed: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Filling in large gullies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Keeping livestock out of certain areas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Protecting springs and watercourses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Building small-scale irrigation schemes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128465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3" y="2826523"/>
            <a:ext cx="4025539" cy="40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67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02" y="-4670"/>
            <a:ext cx="8940139" cy="1124712"/>
          </a:xfrm>
        </p:spPr>
        <p:txBody>
          <a:bodyPr anchor="ctr"/>
          <a:lstStyle/>
          <a:p>
            <a:r>
              <a:rPr lang="en-ZA" sz="3600" dirty="0"/>
              <a:t>Geographical scope: District or national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2" y="1363335"/>
            <a:ext cx="8229600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Certain activities need the involvement of the district authority or the national government, including: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Major earthworks that require heavy equipment and professional expertise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Policy changes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Works that require government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1057" y="100842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3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220961"/>
            <a:ext cx="7570266" cy="1124712"/>
          </a:xfrm>
        </p:spPr>
        <p:txBody>
          <a:bodyPr anchor="ctr"/>
          <a:lstStyle/>
          <a:p>
            <a:r>
              <a:rPr lang="en-ZA" sz="3600" dirty="0"/>
              <a:t>Geographical scope: Examples of district or national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9334" y="1587677"/>
            <a:ext cx="3621974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Examples of activities on district or national scale: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Building large dams or big irrigation schemes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Transfer of responsibility for managing forests</a:t>
            </a:r>
          </a:p>
          <a:p>
            <a:endParaRPr lang="en-Z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1057" y="146443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08" y="3253838"/>
            <a:ext cx="5391749" cy="32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-4670"/>
            <a:ext cx="7893049" cy="1124712"/>
          </a:xfrm>
        </p:spPr>
        <p:txBody>
          <a:bodyPr anchor="ctr"/>
          <a:lstStyle/>
          <a:p>
            <a:r>
              <a:rPr lang="en-ZA" sz="3600" dirty="0"/>
              <a:t>Watershed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120043"/>
            <a:ext cx="4864841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People within watersheds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share the same resources, </a:t>
            </a:r>
            <a:r>
              <a:rPr lang="en-ZA" sz="3200" dirty="0">
                <a:solidFill>
                  <a:srgbClr val="290DB3"/>
                </a:solidFill>
              </a:rPr>
              <a:t>which means that, what someone does upstream has an effect downstream.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Therefore, a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watershed approach </a:t>
            </a:r>
            <a:r>
              <a:rPr lang="en-ZA" sz="3200" dirty="0">
                <a:solidFill>
                  <a:srgbClr val="290DB3"/>
                </a:solidFill>
              </a:rPr>
              <a:t>enables communities to: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Focus their efforts to plan and manage their shared resource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95080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88" y="2269035"/>
            <a:ext cx="4447140" cy="33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309193"/>
            <a:ext cx="10382596" cy="691701"/>
          </a:xfrm>
        </p:spPr>
        <p:txBody>
          <a:bodyPr/>
          <a:lstStyle/>
          <a:p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Skills for Marketing and Rural Transformation 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skills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587677"/>
            <a:ext cx="9215845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Skills manuals:</a:t>
            </a:r>
            <a:endParaRPr lang="en-ZA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SMART skills for rural development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Organizing and managing farmer groups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 basics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steps of marketing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innovation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39288" y="122284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48" y="-4670"/>
            <a:ext cx="9019308" cy="1124712"/>
          </a:xfrm>
        </p:spPr>
        <p:txBody>
          <a:bodyPr anchor="ctr"/>
          <a:lstStyle/>
          <a:p>
            <a:r>
              <a:rPr lang="en-ZA" sz="3200" dirty="0"/>
              <a:t>Watershed approach: Advantages and disadvantages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148" y="1379267"/>
            <a:ext cx="8265226" cy="524716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May be a good approach when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watershed areas are easily defined</a:t>
            </a:r>
            <a:r>
              <a:rPr lang="en-ZA" sz="3200" dirty="0">
                <a:solidFill>
                  <a:srgbClr val="290DB3"/>
                </a:solidFill>
              </a:rPr>
              <a:t> (e.g. hilly areas) 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where erosion and water conservation are problems.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Where a watershed crosses administrative boundaries,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coordination </a:t>
            </a:r>
            <a:r>
              <a:rPr lang="en-ZA" sz="3200" dirty="0">
                <a:solidFill>
                  <a:srgbClr val="290DB3"/>
                </a:solidFill>
              </a:rPr>
              <a:t>with different local authorities, private landowners and other community members will be required.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approach also requires good communication </a:t>
            </a:r>
            <a:r>
              <a:rPr lang="en-ZA" sz="3200" dirty="0">
                <a:solidFill>
                  <a:srgbClr val="290DB3"/>
                </a:solidFill>
              </a:rPr>
              <a:t>between people living upstream and those living downstream.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5" y="91894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387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-4670"/>
            <a:ext cx="7696199" cy="1124712"/>
          </a:xfrm>
        </p:spPr>
        <p:txBody>
          <a:bodyPr anchor="ctr"/>
          <a:lstStyle/>
          <a:p>
            <a:r>
              <a:rPr lang="en-ZA" sz="3600" dirty="0"/>
              <a:t>Community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79563"/>
            <a:ext cx="8551222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18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community approach </a:t>
            </a:r>
            <a:r>
              <a:rPr lang="en-ZA" sz="3200" dirty="0">
                <a:solidFill>
                  <a:srgbClr val="290DB3"/>
                </a:solidFill>
              </a:rPr>
              <a:t>refers to managing an area that is defined by the people living in it – even if it covers more than one watershed.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72" y="1120042"/>
            <a:ext cx="5501986" cy="406980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68275" y="91894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135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735985" cy="1124712"/>
          </a:xfrm>
        </p:spPr>
        <p:txBody>
          <a:bodyPr anchor="ctr"/>
          <a:lstStyle/>
          <a:p>
            <a:r>
              <a:rPr lang="en-ZA" sz="3600" dirty="0"/>
              <a:t>Community approach: Advantages and disadvantages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42071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community approach: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Is appropriate when watershed boundaries are difficult to mark or when watershed protection is not a priority.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Makes it easier to plan and manage activities with local authorities.</a:t>
            </a:r>
          </a:p>
          <a:p>
            <a:pPr marL="0" indent="0"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Conflict or management concerns </a:t>
            </a:r>
            <a:r>
              <a:rPr lang="en-ZA" sz="3200" dirty="0">
                <a:solidFill>
                  <a:srgbClr val="290DB3"/>
                </a:solidFill>
              </a:rPr>
              <a:t>may arise if communities span more than one watershed, or if parts of a watershed or community area are owned by landholders who do not wish to participate in your natural resource management efforts.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5" y="91894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8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4670"/>
            <a:ext cx="8001000" cy="1124712"/>
          </a:xfrm>
        </p:spPr>
        <p:txBody>
          <a:bodyPr anchor="ctr"/>
          <a:lstStyle/>
          <a:p>
            <a:r>
              <a:rPr lang="en-ZA" sz="3600" dirty="0"/>
              <a:t>First meetings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2207760"/>
            <a:ext cx="4664034" cy="32905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You are ready for your first meetings if: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You have identified the groups to work with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Determined the scope of your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91894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57" y="1269610"/>
            <a:ext cx="4386539" cy="554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6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ZA" sz="3600" dirty="0"/>
              <a:t>First meetings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98" y="1786375"/>
            <a:ext cx="3986123" cy="433811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During these first meetings, you can: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Introduce the groups to the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Begin discussing what goals in terms of natural resources to achieve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5" y="136449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83" y="2222269"/>
            <a:ext cx="4888213" cy="34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8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6" y="-4670"/>
            <a:ext cx="8061324" cy="1124712"/>
          </a:xfrm>
        </p:spPr>
        <p:txBody>
          <a:bodyPr anchor="ctr"/>
          <a:lstStyle/>
          <a:p>
            <a:r>
              <a:rPr lang="en-ZA" sz="3600" dirty="0"/>
              <a:t>Farmer’s vision and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76" y="1120043"/>
            <a:ext cx="5888140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To work effectively together, farmers need to develop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common goals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regarding crop production and the sustainable management of natural resources.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These goals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must reflect the different voices, needs and interests in the community, </a:t>
            </a:r>
            <a:r>
              <a:rPr lang="en-ZA" sz="3200" dirty="0">
                <a:solidFill>
                  <a:srgbClr val="290DB3"/>
                </a:solidFill>
              </a:rPr>
              <a:t>so that you can help them build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links between these goals and livelihood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8276" y="95093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16" y="2523474"/>
            <a:ext cx="3772199" cy="29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-4670"/>
            <a:ext cx="7805057" cy="1124712"/>
          </a:xfrm>
        </p:spPr>
        <p:txBody>
          <a:bodyPr anchor="ctr"/>
          <a:lstStyle/>
          <a:p>
            <a:r>
              <a:rPr lang="en-ZA" sz="3600" dirty="0"/>
              <a:t>Identifying farmers’ vision: Questions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588" y="1262546"/>
            <a:ext cx="8039595" cy="56963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would you like to improve regarding your land, water, vegetation and other resources?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natural resources do you want to maintain?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does natural resource management fit within the broader livelihood and community goals?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Five years from now, how would you like your community to look: What is the state of the forest, water and soil resources? What natural resource problems have been resolved?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543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200" dirty="0">
                <a:solidFill>
                  <a:srgbClr val="003087"/>
                </a:solidFill>
              </a:rPr>
              <a:t>Identifying farmers’ goals: General goals</a:t>
            </a:r>
            <a:endParaRPr lang="en-ZA" dirty="0">
              <a:solidFill>
                <a:srgbClr val="0030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375911"/>
            <a:ext cx="3983918" cy="47398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Examples of more general goals: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Reduce erosion in the community.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Improve overall production by managing soil fertility.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Stop the decline in firewood and timber.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46" y="2540329"/>
            <a:ext cx="4828805" cy="321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27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95" y="-4670"/>
            <a:ext cx="7612705" cy="1124712"/>
          </a:xfrm>
        </p:spPr>
        <p:txBody>
          <a:bodyPr anchor="ctr"/>
          <a:lstStyle/>
          <a:p>
            <a:r>
              <a:rPr lang="en-ZA" sz="3600" dirty="0">
                <a:solidFill>
                  <a:srgbClr val="003087"/>
                </a:solidFill>
              </a:rPr>
              <a:t>Identifying farmers’ goals: Specific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896" y="1587677"/>
            <a:ext cx="3753224" cy="458749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Examples of more specific goals: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Develop a woodlot to assure a ready supply of firewood and timber.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Maintain reed-beds to make mats and baskets.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9849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20" y="2109659"/>
            <a:ext cx="5333504" cy="35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35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4670"/>
            <a:ext cx="9688286" cy="1124712"/>
          </a:xfrm>
        </p:spPr>
        <p:txBody>
          <a:bodyPr anchor="ctr"/>
          <a:lstStyle/>
          <a:p>
            <a:r>
              <a:rPr lang="en-ZA" sz="3600" dirty="0"/>
              <a:t>Sustainability and community ownership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20043"/>
            <a:ext cx="4121991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Projects are more likely to be sustainable if: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community group sees value in them.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Participants really own the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Take leadership in decision-making about activities as early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91" y="2241156"/>
            <a:ext cx="5380100" cy="35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3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42" y="-4670"/>
            <a:ext cx="7810958" cy="1124712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Purpose of the SMART skills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4676125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800" b="1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https://photos-3.dropbox.com/t/2/AADLEO05HQ1Hfd47LQ6O1ChOIUMosNls9kKG7M_hNuwyVQ/12/486598854/jpeg/32x32/3/1484092800/0/2/INTRO.%20DIBUJO%20075%20COLOR.jpg/EKCa48AEGPIRIAIoAg/o6DVkcj1yuCj9P3KTiBmrvptmT21SXtw3MT8C_RCvWc?size_mode=3&amp;dl=0&amp;size=800x6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63" y="2564851"/>
            <a:ext cx="3886200" cy="39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8417" y="1811165"/>
            <a:ext cx="93458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introduce you to the following five skill areas:</a:t>
            </a:r>
            <a:endParaRPr lang="en-ZA" sz="32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organization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resources management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en-ZA" sz="2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2415" y="150671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1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30576" y="3275676"/>
            <a:ext cx="5810250" cy="2439961"/>
          </a:xfrm>
        </p:spPr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2: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Understanding the community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013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534400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After this lesson, you will be able to:</a:t>
            </a:r>
            <a:endParaRPr lang="en-ZA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Demonstrate an understanding of the biophysical and socioeconomic information in natural resources projects.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Assess some of the participatory rural appraisal tools that you can use to gather biophysical and socioeconomic information.</a:t>
            </a:r>
          </a:p>
          <a:p>
            <a:pPr marL="0" indent="0">
              <a:buNone/>
            </a:pPr>
            <a:endParaRPr lang="en-ZA" sz="28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15083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652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587677"/>
            <a:ext cx="8860971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2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Learning about where you work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Trends in the physical environment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Agroecology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Soils, plants, water and livestock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Vulnerable or high risk areas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Social and economic issues in managing natural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economy and markets</a:t>
            </a:r>
          </a:p>
          <a:p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127417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64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9050722" cy="1124712"/>
          </a:xfrm>
        </p:spPr>
        <p:txBody>
          <a:bodyPr anchor="ctr"/>
          <a:lstStyle/>
          <a:p>
            <a:r>
              <a:rPr lang="en-ZA" sz="3600" dirty="0"/>
              <a:t>Understanding the community where you 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9334" y="1197429"/>
            <a:ext cx="8389663" cy="5569131"/>
          </a:xfrm>
        </p:spPr>
        <p:txBody>
          <a:bodyPr/>
          <a:lstStyle/>
          <a:p>
            <a:pPr marL="0" indent="0">
              <a:buNone/>
            </a:pPr>
            <a:r>
              <a:rPr lang="en-ZA" sz="3200" b="1" dirty="0">
                <a:solidFill>
                  <a:srgbClr val="898F0C"/>
                </a:solidFill>
              </a:rPr>
              <a:t>Try to learn about: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main natural resources and biophysical characteristics of the area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local people value and use their different natural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Men and women’s access to natural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local social and economic conditions that affect natural resources and people’s livelihoods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Key stakeholders that you have to work with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Policies and governance structures that have authority on the use of water, land and forests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48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Trends in the physical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507385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A good way to collect the most important information is to look at </a:t>
            </a:r>
            <a:r>
              <a:rPr lang="en-ZA" sz="3200" b="1" dirty="0">
                <a:solidFill>
                  <a:srgbClr val="290DB3"/>
                </a:solidFill>
              </a:rPr>
              <a:t>opportunities, challenges and trends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Ask farmers: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do you use these resources now?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are the opportunities that these resources offer you in the future?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challenges do these resources present?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are trends over the past five years and ten years?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858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4" y="-4670"/>
            <a:ext cx="7630886" cy="1124712"/>
          </a:xfrm>
        </p:spPr>
        <p:txBody>
          <a:bodyPr anchor="ctr"/>
          <a:lstStyle/>
          <a:p>
            <a:r>
              <a:rPr lang="en-ZA" sz="3600" dirty="0"/>
              <a:t>Agroecology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98714" y="1274421"/>
            <a:ext cx="4495800" cy="395072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Establish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Is the area arid, semi-arid, or humid?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Is the land flat, gently sloping, or hilly?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Are there any wild birds or animals?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1550451"/>
            <a:ext cx="4343099" cy="30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89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Agroecology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4108862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Establish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the land irrigated or non-irrigated?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Have people noticed any changes in overall climate or in the patterns of rainy or dry seasons?</a:t>
            </a:r>
          </a:p>
          <a:p>
            <a:pPr marL="0" indent="0">
              <a:buNone/>
            </a:pPr>
            <a:endParaRPr lang="en-ZA" sz="2400" dirty="0">
              <a:solidFill>
                <a:srgbClr val="290DB3"/>
              </a:solidFill>
            </a:endParaRP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31" y="1695202"/>
            <a:ext cx="3753493" cy="37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42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>
                <a:solidFill>
                  <a:srgbClr val="003087"/>
                </a:solidFill>
              </a:rPr>
              <a:t>Soil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764" y="1449583"/>
            <a:ext cx="5130140" cy="386759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</a:t>
            </a:r>
            <a:r>
              <a:rPr lang="en-ZA" sz="3200" b="1" dirty="0">
                <a:solidFill>
                  <a:srgbClr val="898F0C"/>
                </a:solidFill>
              </a:rPr>
              <a:t>types of soil </a:t>
            </a:r>
            <a:r>
              <a:rPr lang="en-ZA" sz="3200" dirty="0">
                <a:solidFill>
                  <a:srgbClr val="290DB3"/>
                </a:solidFill>
              </a:rPr>
              <a:t>are there?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are the </a:t>
            </a:r>
            <a:r>
              <a:rPr lang="en-ZA" sz="3200" b="1" dirty="0">
                <a:solidFill>
                  <a:srgbClr val="898F0C"/>
                </a:solidFill>
              </a:rPr>
              <a:t>soil characteristics?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</a:t>
            </a:r>
            <a:r>
              <a:rPr lang="en-ZA" sz="3200" b="1" dirty="0">
                <a:solidFill>
                  <a:srgbClr val="898F0C"/>
                </a:solidFill>
              </a:rPr>
              <a:t>deep is the topsoil?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</a:t>
            </a:r>
            <a:r>
              <a:rPr lang="en-ZA" sz="3200" b="1" dirty="0">
                <a:solidFill>
                  <a:srgbClr val="898F0C"/>
                </a:solidFill>
              </a:rPr>
              <a:t>long will the soil hold water?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Is the soil </a:t>
            </a:r>
            <a:r>
              <a:rPr lang="en-ZA" sz="3200" b="1" dirty="0">
                <a:solidFill>
                  <a:srgbClr val="898F0C"/>
                </a:solidFill>
              </a:rPr>
              <a:t>easy to cultivate?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6" y="9284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71" y="1422070"/>
            <a:ext cx="3613226" cy="36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71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>
                <a:solidFill>
                  <a:srgbClr val="003087"/>
                </a:solidFill>
              </a:rPr>
              <a:t>Soil characteristics (Continued)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6" y="1587677"/>
            <a:ext cx="4344588" cy="51788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 </a:t>
            </a:r>
            <a:r>
              <a:rPr lang="en-ZA" sz="3200" b="1" dirty="0">
                <a:solidFill>
                  <a:srgbClr val="898F0C"/>
                </a:solidFill>
              </a:rPr>
              <a:t>soils different in different parts </a:t>
            </a:r>
            <a:r>
              <a:rPr lang="en-ZA" sz="3200" dirty="0">
                <a:solidFill>
                  <a:srgbClr val="290DB3"/>
                </a:solidFill>
              </a:rPr>
              <a:t>of the area?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do farmers do to </a:t>
            </a:r>
            <a:r>
              <a:rPr lang="en-ZA" sz="3200" b="1" dirty="0">
                <a:solidFill>
                  <a:srgbClr val="898F0C"/>
                </a:solidFill>
              </a:rPr>
              <a:t>maintain their soil fertility?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there any </a:t>
            </a:r>
            <a:r>
              <a:rPr lang="en-ZA" sz="3200" b="1" dirty="0">
                <a:solidFill>
                  <a:srgbClr val="898F0C"/>
                </a:solidFill>
              </a:rPr>
              <a:t>signs of soil erosion?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do people do about the erosion?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6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72" y="1986027"/>
            <a:ext cx="4319769" cy="43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43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6" y="-4670"/>
            <a:ext cx="7649404" cy="1124712"/>
          </a:xfrm>
        </p:spPr>
        <p:txBody>
          <a:bodyPr anchor="ctr"/>
          <a:lstStyle/>
          <a:p>
            <a:r>
              <a:rPr lang="en-ZA" sz="3600" dirty="0"/>
              <a:t>Plants: Crops and trees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80196" y="1120042"/>
            <a:ext cx="5393092" cy="525700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Crops: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What crops are growing well on which soils?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Which crops are grown, using which practices?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Trees: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Which tree/plant species do people use and where are they found?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000" dirty="0">
                <a:solidFill>
                  <a:srgbClr val="290DB3"/>
                </a:solidFill>
              </a:rPr>
              <a:t>What types of trees do people plant and where?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98739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08" y="1638794"/>
            <a:ext cx="3756157" cy="36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7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97" y="-4670"/>
            <a:ext cx="7410202" cy="1124712"/>
          </a:xfrm>
        </p:spPr>
        <p:txBody>
          <a:bodyPr anchor="b"/>
          <a:lstStyle/>
          <a:p>
            <a:r>
              <a:rPr lang="en-US" sz="32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2423711"/>
            <a:ext cx="5072732" cy="432577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800" b="1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9397" y="1747410"/>
            <a:ext cx="839585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  <a:cs typeface="Arial" panose="020B0604020202020204" pitchFamily="34" charset="0"/>
              </a:rPr>
              <a:t>Seven lessons: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Engaging the community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Understand the community context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Identifying and engaging stakeholders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Mapping problems and opportunities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Making a natural resources management plan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Managing natural resources projects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Monitoring progress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2415" y="134035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64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Plants: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26920"/>
            <a:ext cx="4132613" cy="40257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the cutting of trees in forests or communal lands controlled and, if so, how and by whom?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has happened to the forests over the last ten years?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9293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19" y="1436915"/>
            <a:ext cx="3883351" cy="38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2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1" y="-4670"/>
            <a:ext cx="8077199" cy="1124712"/>
          </a:xfrm>
        </p:spPr>
        <p:txBody>
          <a:bodyPr anchor="ctr"/>
          <a:lstStyle/>
          <a:p>
            <a:r>
              <a:rPr lang="en-ZA" sz="3600" dirty="0"/>
              <a:t>Water use and watershed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1" y="1120042"/>
            <a:ext cx="6260274" cy="581514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Water use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are the community’s main water sources?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do they use water?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Are water resources increasing or decreasing and why?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Watershed 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 people manage their watershed?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is happening within local watersheds?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Is water lost through too much runoff?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2415" y="9293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3" y="1596143"/>
            <a:ext cx="3241963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4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3657" y="-4670"/>
            <a:ext cx="7815943" cy="1124712"/>
          </a:xfrm>
        </p:spPr>
        <p:txBody>
          <a:bodyPr anchor="ctr"/>
          <a:lstStyle/>
          <a:p>
            <a:r>
              <a:rPr lang="en-ZA" sz="3600" dirty="0"/>
              <a:t>Livestock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13657" y="1413308"/>
            <a:ext cx="5761512" cy="49756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</a:t>
            </a:r>
            <a:r>
              <a:rPr lang="en-ZA" sz="3200" b="1" dirty="0">
                <a:solidFill>
                  <a:srgbClr val="898F0C"/>
                </a:solidFill>
              </a:rPr>
              <a:t>kind of livestock </a:t>
            </a:r>
            <a:r>
              <a:rPr lang="en-ZA" sz="3200" dirty="0">
                <a:solidFill>
                  <a:srgbClr val="290DB3"/>
                </a:solidFill>
              </a:rPr>
              <a:t>do people keep?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 </a:t>
            </a:r>
            <a:r>
              <a:rPr lang="en-ZA" sz="3200" b="1" dirty="0">
                <a:solidFill>
                  <a:srgbClr val="898F0C"/>
                </a:solidFill>
              </a:rPr>
              <a:t>numbers of livestock </a:t>
            </a:r>
            <a:r>
              <a:rPr lang="en-ZA" sz="3200" dirty="0">
                <a:solidFill>
                  <a:srgbClr val="290DB3"/>
                </a:solidFill>
              </a:rPr>
              <a:t>in the area increasing or decreasing?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Which </a:t>
            </a:r>
            <a:r>
              <a:rPr lang="en-ZA" sz="3200" b="1" dirty="0">
                <a:solidFill>
                  <a:srgbClr val="898F0C"/>
                </a:solidFill>
              </a:rPr>
              <a:t>types of animals </a:t>
            </a:r>
            <a:r>
              <a:rPr lang="en-ZA" sz="3200" dirty="0">
                <a:solidFill>
                  <a:srgbClr val="290DB3"/>
                </a:solidFill>
              </a:rPr>
              <a:t>are kept?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is the </a:t>
            </a:r>
            <a:r>
              <a:rPr lang="en-ZA" sz="3200" b="1" dirty="0">
                <a:solidFill>
                  <a:srgbClr val="898F0C"/>
                </a:solidFill>
              </a:rPr>
              <a:t>impact on people </a:t>
            </a:r>
            <a:r>
              <a:rPr lang="en-ZA" sz="3200" dirty="0">
                <a:solidFill>
                  <a:srgbClr val="290DB3"/>
                </a:solidFill>
              </a:rPr>
              <a:t>and the </a:t>
            </a:r>
            <a:r>
              <a:rPr lang="en-ZA" sz="3200" b="1" dirty="0">
                <a:solidFill>
                  <a:srgbClr val="898F0C"/>
                </a:solidFill>
              </a:rPr>
              <a:t>environment?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6550" y="9932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40" y="3040082"/>
            <a:ext cx="3983831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Vulnerable or high risk areas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6088001" cy="51699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In the past ten years,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what natural events</a:t>
            </a:r>
            <a:r>
              <a:rPr lang="en-ZA" sz="3200" dirty="0">
                <a:solidFill>
                  <a:srgbClr val="290DB3"/>
                </a:solidFill>
              </a:rPr>
              <a:t> have threatened natural resources or livelihoods?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these at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risk of happening again?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Is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frequency of natural disasters </a:t>
            </a:r>
            <a:r>
              <a:rPr lang="en-ZA" sz="3200" dirty="0">
                <a:solidFill>
                  <a:srgbClr val="290DB3"/>
                </a:solidFill>
              </a:rPr>
              <a:t>increasing or decreasing?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Which natural disasters </a:t>
            </a:r>
            <a:r>
              <a:rPr lang="en-ZA" sz="3200" dirty="0">
                <a:solidFill>
                  <a:srgbClr val="290DB3"/>
                </a:solidFill>
              </a:rPr>
              <a:t>are occurring?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What might be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cause(s)?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50" y="9932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95" y="2271919"/>
            <a:ext cx="3334176" cy="32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51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351736" cy="1124712"/>
          </a:xfrm>
        </p:spPr>
        <p:txBody>
          <a:bodyPr anchor="ctr"/>
          <a:lstStyle/>
          <a:p>
            <a:r>
              <a:rPr lang="en-ZA" sz="3600" dirty="0"/>
              <a:t>Social and economic issues in managing natural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06188"/>
            <a:ext cx="4686712" cy="525087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Improving the management of natural resources requires an understanding of: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physical environment: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Soils, plants, water, etc.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Social and economic situation: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Economy and markets, policies and governance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51" y="112465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24" y="2443032"/>
            <a:ext cx="4575048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8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The economy and markets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120042"/>
            <a:ext cx="5102349" cy="58863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People’s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economic situation </a:t>
            </a:r>
            <a:r>
              <a:rPr lang="en-ZA" sz="3200" dirty="0">
                <a:solidFill>
                  <a:srgbClr val="290DB3"/>
                </a:solidFill>
              </a:rPr>
              <a:t>may be a driver of how they value natural resource management.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If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agriculture</a:t>
            </a:r>
            <a:r>
              <a:rPr lang="en-ZA" sz="3200" dirty="0">
                <a:solidFill>
                  <a:srgbClr val="290DB3"/>
                </a:solidFill>
              </a:rPr>
              <a:t> is their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main income, </a:t>
            </a:r>
            <a:r>
              <a:rPr lang="en-ZA" sz="3200" dirty="0">
                <a:solidFill>
                  <a:srgbClr val="290DB3"/>
                </a:solidFill>
              </a:rPr>
              <a:t>they can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improve their livelihoods by managing natural resources well.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Farmer groups need to understand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local market potential of their product.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50" y="86962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2" y="2542071"/>
            <a:ext cx="4357000" cy="31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29" y="-4670"/>
            <a:ext cx="7811071" cy="1124712"/>
          </a:xfrm>
        </p:spPr>
        <p:txBody>
          <a:bodyPr anchor="ctr"/>
          <a:lstStyle/>
          <a:p>
            <a:r>
              <a:rPr lang="en-ZA" sz="3600" dirty="0"/>
              <a:t>Policies, laws and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5" y="1579563"/>
            <a:ext cx="3143126" cy="3972151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40135" y="1120043"/>
            <a:ext cx="4933208" cy="562944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Every country has different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policies on managing resources </a:t>
            </a:r>
            <a:r>
              <a:rPr lang="en-ZA" sz="3200" dirty="0">
                <a:solidFill>
                  <a:srgbClr val="290DB3"/>
                </a:solidFill>
              </a:rPr>
              <a:t>and policies can differ quite widely from one resource to the next.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Some governments are quite strict in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enforcing policies, </a:t>
            </a:r>
            <a:r>
              <a:rPr lang="en-ZA" sz="3200" dirty="0">
                <a:solidFill>
                  <a:srgbClr val="290DB3"/>
                </a:solidFill>
              </a:rPr>
              <a:t>while others countries may not apply their laws very strictly or sometimes not at all.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6550" y="9932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" y="1791701"/>
            <a:ext cx="4758601" cy="3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1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66" y="-4670"/>
            <a:ext cx="7755634" cy="1124712"/>
          </a:xfrm>
        </p:spPr>
        <p:txBody>
          <a:bodyPr anchor="ctr"/>
          <a:lstStyle/>
          <a:p>
            <a:r>
              <a:rPr lang="en-ZA" sz="3600" dirty="0"/>
              <a:t>Ownership and control of natural resources: Land tenure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0243" y="1798942"/>
            <a:ext cx="4903026" cy="4091219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Some people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own their own land, </a:t>
            </a:r>
            <a:r>
              <a:rPr lang="en-ZA" sz="3200" dirty="0">
                <a:solidFill>
                  <a:srgbClr val="290DB3"/>
                </a:solidFill>
              </a:rPr>
              <a:t>while others have to use other people’s land to farm.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Land tenure </a:t>
            </a:r>
            <a:r>
              <a:rPr lang="en-ZA" sz="3200" dirty="0">
                <a:solidFill>
                  <a:srgbClr val="290DB3"/>
                </a:solidFill>
              </a:rPr>
              <a:t>and how land is passed from one person to another also vary from place to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6550" y="12984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3" y="2044716"/>
            <a:ext cx="4370118" cy="31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5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756" y="256849"/>
            <a:ext cx="6860843" cy="1124712"/>
          </a:xfrm>
        </p:spPr>
        <p:txBody>
          <a:bodyPr anchor="ctr"/>
          <a:lstStyle/>
          <a:p>
            <a:r>
              <a:rPr lang="en-ZA" sz="3600" dirty="0"/>
              <a:t>Ownership and control of natural resources: Fishing and hunting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757" y="1884561"/>
            <a:ext cx="7320884" cy="31387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Some local communities have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exclusive fishing, hunting or gathering rights.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 other communities, they have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share their resources with nearby communities.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61463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08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580336" cy="1124712"/>
          </a:xfrm>
        </p:spPr>
        <p:txBody>
          <a:bodyPr anchor="ctr"/>
          <a:lstStyle/>
          <a:p>
            <a:r>
              <a:rPr lang="en-ZA" sz="3600" dirty="0"/>
              <a:t>Ownership and control of natural resources: Conflict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2415" y="1833399"/>
            <a:ext cx="4532333" cy="315505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Scarce resources </a:t>
            </a:r>
            <a:r>
              <a:rPr lang="en-ZA" sz="3200" dirty="0">
                <a:solidFill>
                  <a:srgbClr val="290DB3"/>
                </a:solidFill>
              </a:rPr>
              <a:t>may be a great source of conflict.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different groups of people </a:t>
            </a:r>
            <a:r>
              <a:rPr lang="en-ZA" sz="3200" b="1" dirty="0">
                <a:solidFill>
                  <a:srgbClr val="898F0C"/>
                </a:solidFill>
              </a:rPr>
              <a:t>use resources in different ways, </a:t>
            </a:r>
            <a:r>
              <a:rPr lang="en-ZA" sz="3200" dirty="0">
                <a:solidFill>
                  <a:srgbClr val="290DB3"/>
                </a:solidFill>
              </a:rPr>
              <a:t>it may also cause conflict.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33" y="1674440"/>
            <a:ext cx="4924709" cy="363922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10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1: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Engaging the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36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-4670"/>
            <a:ext cx="8044543" cy="1124712"/>
          </a:xfrm>
        </p:spPr>
        <p:txBody>
          <a:bodyPr anchor="ctr"/>
          <a:lstStyle/>
          <a:p>
            <a:r>
              <a:rPr lang="en-ZA" sz="3600" dirty="0"/>
              <a:t>Vulnerable people: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5057" y="1464427"/>
            <a:ext cx="5360720" cy="513825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Vulnerable people usually: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Are the poorest farmers in a community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Have little or no education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Live with disabilities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Are faced with other challenges, e.g. HIV/AIDS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May belong to minority ethnic groups or lower socio-economic classes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3" y="1699785"/>
            <a:ext cx="4268718" cy="35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11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Involved vulnerable people in projects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274422"/>
            <a:ext cx="5696115" cy="562944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Vulnerable people may: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Not have any land, </a:t>
            </a:r>
            <a:r>
              <a:rPr lang="en-ZA" sz="3200" dirty="0">
                <a:solidFill>
                  <a:srgbClr val="290DB3"/>
                </a:solidFill>
              </a:rPr>
              <a:t>or their land may be in the most </a:t>
            </a:r>
            <a:r>
              <a:rPr lang="en-ZA" sz="3200" b="1" dirty="0">
                <a:solidFill>
                  <a:srgbClr val="290DB3"/>
                </a:solidFill>
              </a:rPr>
              <a:t>remote </a:t>
            </a:r>
            <a:r>
              <a:rPr lang="en-ZA" sz="3200" dirty="0">
                <a:solidFill>
                  <a:srgbClr val="290DB3"/>
                </a:solidFill>
              </a:rPr>
              <a:t>places or have the worst soils on the steepest slopes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May not be able to </a:t>
            </a:r>
            <a:r>
              <a:rPr lang="en-ZA" sz="3200" b="1" dirty="0">
                <a:solidFill>
                  <a:srgbClr val="290DB3"/>
                </a:solidFill>
              </a:rPr>
              <a:t>spare time </a:t>
            </a:r>
            <a:r>
              <a:rPr lang="en-ZA" sz="3200" dirty="0">
                <a:solidFill>
                  <a:srgbClr val="290DB3"/>
                </a:solidFill>
              </a:rPr>
              <a:t>to attend discussions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May be s</a:t>
            </a:r>
            <a:r>
              <a:rPr lang="en-ZA" sz="3200" b="1" dirty="0">
                <a:solidFill>
                  <a:srgbClr val="290DB3"/>
                </a:solidFill>
              </a:rPr>
              <a:t>tigmatized</a:t>
            </a:r>
            <a:r>
              <a:rPr lang="en-ZA" sz="3200" dirty="0">
                <a:solidFill>
                  <a:srgbClr val="290DB3"/>
                </a:solidFill>
              </a:rPr>
              <a:t> from participating in events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May need </a:t>
            </a:r>
            <a:r>
              <a:rPr lang="en-ZA" sz="3200" b="1" dirty="0">
                <a:solidFill>
                  <a:srgbClr val="290DB3"/>
                </a:solidFill>
              </a:rPr>
              <a:t>extra help </a:t>
            </a:r>
            <a:r>
              <a:rPr lang="en-ZA" sz="3200" dirty="0">
                <a:solidFill>
                  <a:srgbClr val="290DB3"/>
                </a:solidFill>
              </a:rPr>
              <a:t>in trying out new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65" y="1496291"/>
            <a:ext cx="3665971" cy="24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9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-4670"/>
            <a:ext cx="9566612" cy="1124712"/>
          </a:xfrm>
        </p:spPr>
        <p:txBody>
          <a:bodyPr anchor="ctr"/>
          <a:lstStyle/>
          <a:p>
            <a:r>
              <a:rPr lang="en-ZA" sz="3600" dirty="0"/>
              <a:t>Collecting initial information: Direct observation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120043"/>
            <a:ext cx="5755492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Use your own experience and training </a:t>
            </a:r>
            <a:r>
              <a:rPr lang="en-ZA" sz="3200" dirty="0">
                <a:solidFill>
                  <a:srgbClr val="290DB3"/>
                </a:solidFill>
              </a:rPr>
              <a:t>to identify problems and possible solutions in the area.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Walk around to </a:t>
            </a:r>
            <a:r>
              <a:rPr lang="en-ZA" sz="3200" b="1" dirty="0">
                <a:solidFill>
                  <a:srgbClr val="898F0C"/>
                </a:solidFill>
              </a:rPr>
              <a:t>become familiar with the area</a:t>
            </a:r>
            <a:r>
              <a:rPr lang="en-ZA" sz="3200" dirty="0">
                <a:solidFill>
                  <a:srgbClr val="290DB3"/>
                </a:solidFill>
              </a:rPr>
              <a:t> and its problems.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 visit in the </a:t>
            </a:r>
            <a:r>
              <a:rPr lang="en-ZA" sz="3200" b="1" dirty="0">
                <a:solidFill>
                  <a:srgbClr val="898F0C"/>
                </a:solidFill>
              </a:rPr>
              <a:t>rainy season, </a:t>
            </a:r>
            <a:r>
              <a:rPr lang="en-ZA" sz="3200" dirty="0">
                <a:solidFill>
                  <a:srgbClr val="290DB3"/>
                </a:solidFill>
              </a:rPr>
              <a:t>remember that things may look very different in the </a:t>
            </a:r>
            <a:r>
              <a:rPr lang="en-ZA" sz="3200" b="1" dirty="0">
                <a:solidFill>
                  <a:srgbClr val="898F0C"/>
                </a:solidFill>
              </a:rPr>
              <a:t>dry season.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Examine the soil attentively:</a:t>
            </a:r>
            <a:r>
              <a:rPr lang="en-ZA" sz="3200" dirty="0">
                <a:solidFill>
                  <a:srgbClr val="290DB3"/>
                </a:solidFill>
              </a:rPr>
              <a:t> it can tell you a lot about the area and its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91" y="2263572"/>
            <a:ext cx="3685623" cy="33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2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569450" cy="1124712"/>
          </a:xfrm>
        </p:spPr>
        <p:txBody>
          <a:bodyPr anchor="ctr"/>
          <a:lstStyle/>
          <a:p>
            <a:r>
              <a:rPr lang="en-ZA" sz="3600" dirty="0"/>
              <a:t>Collecting initial information: Talking to local people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402875"/>
            <a:ext cx="5375481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Talk to a wide range of people </a:t>
            </a:r>
            <a:r>
              <a:rPr lang="en-ZA" sz="3200" dirty="0">
                <a:solidFill>
                  <a:srgbClr val="290DB3"/>
                </a:solidFill>
              </a:rPr>
              <a:t>to find out their problems and the solutions they hope for.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Interview people individually, </a:t>
            </a:r>
            <a:r>
              <a:rPr lang="en-ZA" sz="3200" dirty="0">
                <a:solidFill>
                  <a:srgbClr val="290DB3"/>
                </a:solidFill>
              </a:rPr>
              <a:t>in small </a:t>
            </a:r>
            <a:r>
              <a:rPr lang="en-ZA" sz="3200" b="1" dirty="0">
                <a:solidFill>
                  <a:srgbClr val="898F0C"/>
                </a:solidFill>
              </a:rPr>
              <a:t>groups,</a:t>
            </a:r>
            <a:r>
              <a:rPr lang="en-ZA" sz="3200" dirty="0">
                <a:solidFill>
                  <a:srgbClr val="290DB3"/>
                </a:solidFill>
              </a:rPr>
              <a:t> or </a:t>
            </a:r>
            <a:r>
              <a:rPr lang="en-ZA" sz="3200" b="1" dirty="0">
                <a:solidFill>
                  <a:srgbClr val="898F0C"/>
                </a:solidFill>
              </a:rPr>
              <a:t>conduct focus-group discussions.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Make sure </a:t>
            </a:r>
            <a:r>
              <a:rPr lang="en-ZA" sz="3200" b="1" dirty="0">
                <a:solidFill>
                  <a:srgbClr val="898F0C"/>
                </a:solidFill>
              </a:rPr>
              <a:t>you talk to a cross-section of people.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Make sure </a:t>
            </a:r>
            <a:r>
              <a:rPr lang="en-ZA" sz="3200" b="1" dirty="0">
                <a:solidFill>
                  <a:srgbClr val="898F0C"/>
                </a:solidFill>
              </a:rPr>
              <a:t>you meet with local leaders </a:t>
            </a:r>
            <a:r>
              <a:rPr lang="en-ZA" sz="3200" dirty="0">
                <a:solidFill>
                  <a:srgbClr val="290DB3"/>
                </a:solidFill>
              </a:rPr>
              <a:t>before you plan any community meetings.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15" y="2074327"/>
            <a:ext cx="4210485" cy="38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6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-4670"/>
            <a:ext cx="9742713" cy="1124712"/>
          </a:xfrm>
        </p:spPr>
        <p:txBody>
          <a:bodyPr anchor="ctr"/>
          <a:lstStyle/>
          <a:p>
            <a:r>
              <a:rPr lang="en-ZA" sz="3600" dirty="0"/>
              <a:t>Collecting initial information: Key informant interviews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2415" y="1262547"/>
            <a:ext cx="6218628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Find out who are the key individuals and leaders in the community: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Heads of producer or marketing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Heads of women’s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Heads of watershed or water-user committees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Officials from the relevant ministries or local government units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Staff of development organizations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Stakeholders in the private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60" y="1816923"/>
            <a:ext cx="3466091" cy="34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9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49" y="-4670"/>
            <a:ext cx="9573525" cy="1124712"/>
          </a:xfrm>
        </p:spPr>
        <p:txBody>
          <a:bodyPr anchor="ctr"/>
          <a:lstStyle/>
          <a:p>
            <a:r>
              <a:rPr lang="en-ZA" sz="3600" dirty="0"/>
              <a:t>Collecting initial information: Participatory appraisal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4567959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following techniques are helpful: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Transect walks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Seasonal calendars </a:t>
            </a:r>
            <a:r>
              <a:rPr lang="en-ZA" sz="3200" dirty="0">
                <a:solidFill>
                  <a:srgbClr val="290DB3"/>
                </a:solidFill>
              </a:rPr>
              <a:t>are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Some techniques, such as </a:t>
            </a:r>
            <a:r>
              <a:rPr lang="en-ZA" sz="3200" b="1" dirty="0">
                <a:solidFill>
                  <a:srgbClr val="898F0C"/>
                </a:solidFill>
              </a:rPr>
              <a:t>socio-economic analyses, </a:t>
            </a:r>
            <a:r>
              <a:rPr lang="en-ZA" sz="3200" dirty="0">
                <a:solidFill>
                  <a:srgbClr val="290DB3"/>
                </a:solidFill>
              </a:rPr>
              <a:t>may require more time with the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38" y="2074326"/>
            <a:ext cx="4695998" cy="31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38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5" y="-4670"/>
            <a:ext cx="9728652" cy="1124712"/>
          </a:xfrm>
        </p:spPr>
        <p:txBody>
          <a:bodyPr anchor="ctr"/>
          <a:lstStyle/>
          <a:p>
            <a:r>
              <a:rPr lang="en-ZA" sz="3600" dirty="0"/>
              <a:t>Collecting initial information: Secondary information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13668"/>
            <a:ext cx="4401705" cy="381835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Collect information from: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Reports and documents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Maps, satellite and aerial photographs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Official statistics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Other development agencies and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496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36" y="1551412"/>
            <a:ext cx="3733107" cy="37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01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3720"/>
            <a:ext cx="7315200" cy="1124712"/>
          </a:xfrm>
        </p:spPr>
        <p:txBody>
          <a:bodyPr anchor="ctr"/>
          <a:lstStyle/>
          <a:p>
            <a:r>
              <a:rPr lang="en-ZA" sz="3600" dirty="0"/>
              <a:t>Collecting initial information: Secondary information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823769"/>
            <a:ext cx="5284519" cy="458890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You may be able to find the following information: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 the community and local government offices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Through national government ministries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From development organizations</a:t>
            </a:r>
            <a:endParaRPr lang="en-ZA" sz="3200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148075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2" y="1678054"/>
            <a:ext cx="2534975" cy="47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73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" y="-4670"/>
            <a:ext cx="9485416" cy="1124712"/>
          </a:xfrm>
        </p:spPr>
        <p:txBody>
          <a:bodyPr anchor="ctr"/>
          <a:lstStyle/>
          <a:p>
            <a:r>
              <a:rPr lang="en-ZA" sz="3600" dirty="0"/>
              <a:t>Collecting initial information: Transect walks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5013" y="1345674"/>
            <a:ext cx="4904509" cy="46157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transect walk </a:t>
            </a:r>
            <a:r>
              <a:rPr lang="en-ZA" sz="3200" dirty="0">
                <a:solidFill>
                  <a:srgbClr val="290DB3"/>
                </a:solidFill>
              </a:rPr>
              <a:t>is an organized walk across an area during which the participants </a:t>
            </a:r>
            <a:r>
              <a:rPr lang="en-ZA" sz="3200" b="1" dirty="0">
                <a:solidFill>
                  <a:srgbClr val="898F0C"/>
                </a:solidFill>
              </a:rPr>
              <a:t>examine and record the challenges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areas of high potential.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 The </a:t>
            </a:r>
            <a:r>
              <a:rPr lang="en-ZA" sz="3200" b="1" dirty="0">
                <a:solidFill>
                  <a:srgbClr val="898F0C"/>
                </a:solidFill>
              </a:rPr>
              <a:t>route</a:t>
            </a:r>
            <a:r>
              <a:rPr lang="en-ZA" sz="3200" dirty="0">
                <a:solidFill>
                  <a:srgbClr val="290DB3"/>
                </a:solidFill>
              </a:rPr>
              <a:t> for the walk is selected from a </a:t>
            </a:r>
            <a:r>
              <a:rPr lang="en-ZA" sz="3200" b="1" dirty="0">
                <a:solidFill>
                  <a:srgbClr val="290DB3"/>
                </a:solidFill>
              </a:rPr>
              <a:t>natural resource map </a:t>
            </a:r>
            <a:r>
              <a:rPr lang="en-ZA" sz="3200" dirty="0">
                <a:solidFill>
                  <a:srgbClr val="290DB3"/>
                </a:solidFill>
              </a:rPr>
              <a:t>of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10052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76" y="1666009"/>
            <a:ext cx="3975067" cy="39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12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-4670"/>
            <a:ext cx="9808029" cy="1124712"/>
          </a:xfrm>
        </p:spPr>
        <p:txBody>
          <a:bodyPr anchor="ctr"/>
          <a:lstStyle/>
          <a:p>
            <a:r>
              <a:rPr lang="en-ZA" sz="3600" dirty="0"/>
              <a:t>Collecting initial information: Transect diagram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93765" y="1460665"/>
            <a:ext cx="4714505" cy="54032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Use the information collected on the transect walk to create a </a:t>
            </a:r>
            <a:r>
              <a:rPr lang="en-ZA" sz="3200" b="1" dirty="0">
                <a:solidFill>
                  <a:srgbClr val="898F0C"/>
                </a:solidFill>
              </a:rPr>
              <a:t>transect diagram </a:t>
            </a:r>
            <a:r>
              <a:rPr lang="en-ZA" sz="3200" dirty="0">
                <a:solidFill>
                  <a:srgbClr val="290DB3"/>
                </a:solidFill>
              </a:rPr>
              <a:t>that shows: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Water 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Crops, tree types and other vegetation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Soil types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Infrastructure: dams, erosion and waterlogging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50" y="107108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02" y="2191814"/>
            <a:ext cx="4752669" cy="34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3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>
                <a:latin typeface="Calibri" panose="020F0502020204030204" pitchFamily="34" charset="0"/>
              </a:rPr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25" y="1689600"/>
            <a:ext cx="8229600" cy="38561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After this lesson, you will be able to:</a:t>
            </a:r>
            <a:endParaRPr lang="en-ZA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Determine the focus of a project: types of groups, level of groups (plot/farm, watershed or community).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Hold your first meeting to generate ownership about natural resource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3048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5923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Example of a resource map of an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5" y="91670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85" y="1365250"/>
            <a:ext cx="6727829" cy="5400675"/>
          </a:xfrm>
        </p:spPr>
      </p:pic>
    </p:spTree>
    <p:extLst>
      <p:ext uri="{BB962C8B-B14F-4D97-AF65-F5344CB8AC3E}">
        <p14:creationId xmlns:p14="http://schemas.microsoft.com/office/powerpoint/2010/main" val="45413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Example of a transect diagram</a:t>
            </a:r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0417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1" y="1413164"/>
            <a:ext cx="7860667" cy="5532795"/>
          </a:xfrm>
        </p:spPr>
      </p:pic>
    </p:spTree>
    <p:extLst>
      <p:ext uri="{BB962C8B-B14F-4D97-AF65-F5344CB8AC3E}">
        <p14:creationId xmlns:p14="http://schemas.microsoft.com/office/powerpoint/2010/main" val="32936127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5" y="-4670"/>
            <a:ext cx="8011885" cy="1124712"/>
          </a:xfrm>
        </p:spPr>
        <p:txBody>
          <a:bodyPr anchor="ctr"/>
          <a:lstStyle/>
          <a:p>
            <a:r>
              <a:rPr lang="en-ZA" sz="3600" dirty="0"/>
              <a:t>Collecting initial information: Using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5" y="1120042"/>
            <a:ext cx="9590314" cy="57488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There are </a:t>
            </a:r>
            <a:r>
              <a:rPr lang="en-ZA" sz="3200" b="1" dirty="0">
                <a:solidFill>
                  <a:srgbClr val="898F0C"/>
                </a:solidFill>
              </a:rPr>
              <a:t>different types of maps, </a:t>
            </a:r>
            <a:r>
              <a:rPr lang="en-ZA" sz="3200" dirty="0">
                <a:solidFill>
                  <a:srgbClr val="290DB3"/>
                </a:solidFill>
              </a:rPr>
              <a:t>e.g. maps on crop production, land use, soils and erosion and roads and other infrastructure.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topographical map </a:t>
            </a:r>
            <a:r>
              <a:rPr lang="en-ZA" sz="3200" dirty="0">
                <a:solidFill>
                  <a:srgbClr val="290DB3"/>
                </a:solidFill>
              </a:rPr>
              <a:t>is a critical resource for soil and water management, because it shows: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Elevations, slopes, hills and valleys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Rivers, roads and settlements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Satellite and aerial images or maps </a:t>
            </a:r>
            <a:r>
              <a:rPr lang="en-ZA" sz="3200" dirty="0">
                <a:solidFill>
                  <a:srgbClr val="290DB3"/>
                </a:solidFill>
              </a:rPr>
              <a:t>can also help you study the topography and identify physical features, including forest or vegetative cover, or other land use in the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91670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91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2">
                    <a:lumMod val="75000"/>
                  </a:schemeClr>
                </a:solidFill>
              </a:rPr>
              <a:t>Lesson 3: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Identifying and engaging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49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30555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After this lesson, you will be able to:</a:t>
            </a:r>
            <a:endParaRPr lang="en-ZA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 and engage stakeholders: Community leaders, governments, NGOs, or other actors.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Recognize the importance of partnerships.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3067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3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importance of stakeholders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State and local governments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Local people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Learning from stakeholders’ activities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1089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89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-4670"/>
            <a:ext cx="8022771" cy="1124712"/>
          </a:xfrm>
        </p:spPr>
        <p:txBody>
          <a:bodyPr anchor="ctr"/>
          <a:lstStyle/>
          <a:p>
            <a:r>
              <a:rPr lang="en-ZA" sz="3600" dirty="0"/>
              <a:t>The importance of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829" y="1120043"/>
            <a:ext cx="9622971" cy="5791396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sz="800" dirty="0"/>
          </a:p>
          <a:p>
            <a:pPr marL="0" indent="0">
              <a:buNone/>
            </a:pPr>
            <a:endParaRPr lang="en-ZA" sz="1100" dirty="0"/>
          </a:p>
          <a:p>
            <a:pPr marL="0" indent="0">
              <a:buNone/>
            </a:pPr>
            <a:endParaRPr lang="en-ZA" sz="11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2800" b="1" dirty="0">
                <a:solidFill>
                  <a:schemeClr val="accent2">
                    <a:lumMod val="75000"/>
                  </a:schemeClr>
                </a:solidFill>
              </a:rPr>
              <a:t>Stakeholders</a:t>
            </a:r>
            <a:r>
              <a:rPr lang="en-ZA" sz="2800" dirty="0">
                <a:solidFill>
                  <a:srgbClr val="290DB3"/>
                </a:solidFill>
              </a:rPr>
              <a:t> are those individuals, groups or organizations that have an interest or relation to a project or, in this case, a natural resource.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2800" dirty="0">
                <a:solidFill>
                  <a:srgbClr val="290DB3"/>
                </a:solidFill>
              </a:rPr>
              <a:t>Various </a:t>
            </a:r>
            <a:r>
              <a:rPr lang="en-ZA" sz="2800" b="1" dirty="0">
                <a:solidFill>
                  <a:schemeClr val="accent2">
                    <a:lumMod val="75000"/>
                  </a:schemeClr>
                </a:solidFill>
              </a:rPr>
              <a:t>people and organizations outside the community </a:t>
            </a:r>
            <a:r>
              <a:rPr lang="en-ZA" sz="2800" dirty="0">
                <a:solidFill>
                  <a:srgbClr val="290DB3"/>
                </a:solidFill>
              </a:rPr>
              <a:t>may also have an interest in the resource, or they may influence it. They are also stakeholders.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1089" y="10525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1" y="1491649"/>
            <a:ext cx="9293283" cy="27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1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The stakeholder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50977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 stakeholder analysis helps: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You to </a:t>
            </a:r>
            <a:r>
              <a:rPr lang="en-ZA" sz="3200" b="1" dirty="0">
                <a:solidFill>
                  <a:srgbClr val="290DB3"/>
                </a:solidFill>
              </a:rPr>
              <a:t>identify stakeholders </a:t>
            </a:r>
            <a:r>
              <a:rPr lang="en-ZA" sz="3200" dirty="0">
                <a:solidFill>
                  <a:srgbClr val="290DB3"/>
                </a:solidFill>
              </a:rPr>
              <a:t>and to decide how and when they should be involved in your project.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Farmers to </a:t>
            </a:r>
            <a:r>
              <a:rPr lang="en-ZA" sz="3200" b="1" dirty="0">
                <a:solidFill>
                  <a:srgbClr val="290DB3"/>
                </a:solidFill>
              </a:rPr>
              <a:t>note individual landowners</a:t>
            </a:r>
            <a:r>
              <a:rPr lang="en-ZA" sz="3200" dirty="0">
                <a:solidFill>
                  <a:srgbClr val="290DB3"/>
                </a:solidFill>
              </a:rPr>
              <a:t> who could be helpful but, alternatively, could pose a challenge to working in a given community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Farmers to </a:t>
            </a:r>
            <a:r>
              <a:rPr lang="en-ZA" sz="3200" b="1" dirty="0">
                <a:solidFill>
                  <a:srgbClr val="290DB3"/>
                </a:solidFill>
              </a:rPr>
              <a:t>assess</a:t>
            </a:r>
            <a:r>
              <a:rPr lang="en-ZA" sz="3200" dirty="0">
                <a:solidFill>
                  <a:srgbClr val="290DB3"/>
                </a:solidFill>
              </a:rPr>
              <a:t> how </a:t>
            </a:r>
            <a:r>
              <a:rPr lang="en-ZA" sz="3200" b="1" dirty="0">
                <a:solidFill>
                  <a:srgbClr val="290DB3"/>
                </a:solidFill>
              </a:rPr>
              <a:t>groups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organizations </a:t>
            </a:r>
            <a:r>
              <a:rPr lang="en-ZA" sz="3200" dirty="0">
                <a:solidFill>
                  <a:srgbClr val="290DB3"/>
                </a:solidFill>
              </a:rPr>
              <a:t>may support or hinder the implementation of the resource management strategy you develop together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To </a:t>
            </a:r>
            <a:r>
              <a:rPr lang="en-ZA" sz="3200" b="1" dirty="0">
                <a:solidFill>
                  <a:srgbClr val="290DB3"/>
                </a:solidFill>
              </a:rPr>
              <a:t>explore connecting with other organizations </a:t>
            </a:r>
            <a:r>
              <a:rPr lang="en-ZA" sz="3200" dirty="0">
                <a:solidFill>
                  <a:srgbClr val="290DB3"/>
                </a:solidFill>
              </a:rPr>
              <a:t>to scale up your work across a wider area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9792" y="9489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524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1" y="-4670"/>
            <a:ext cx="8003969" cy="1124712"/>
          </a:xfrm>
        </p:spPr>
        <p:txBody>
          <a:bodyPr anchor="ctr"/>
          <a:lstStyle/>
          <a:p>
            <a:r>
              <a:rPr lang="en-ZA" sz="3600" dirty="0"/>
              <a:t>Purpose of the stakeholder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1" y="1120042"/>
            <a:ext cx="9595263" cy="557764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purpose of the stakeholder analysis is to determine: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Who has </a:t>
            </a:r>
            <a:r>
              <a:rPr lang="en-ZA" sz="3200" b="1" dirty="0">
                <a:solidFill>
                  <a:srgbClr val="290DB3"/>
                </a:solidFill>
              </a:rPr>
              <a:t>interest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290DB3"/>
                </a:solidFill>
              </a:rPr>
              <a:t>in</a:t>
            </a:r>
            <a:r>
              <a:rPr lang="en-ZA" sz="3200" dirty="0">
                <a:solidFill>
                  <a:srgbClr val="290DB3"/>
                </a:solidFill>
              </a:rPr>
              <a:t> or </a:t>
            </a:r>
            <a:r>
              <a:rPr lang="en-ZA" sz="3200" b="1" dirty="0">
                <a:solidFill>
                  <a:srgbClr val="290DB3"/>
                </a:solidFill>
              </a:rPr>
              <a:t>influence over the resources </a:t>
            </a:r>
            <a:r>
              <a:rPr lang="en-ZA" sz="3200" dirty="0">
                <a:solidFill>
                  <a:srgbClr val="290DB3"/>
                </a:solidFill>
              </a:rPr>
              <a:t>in the watershed or community area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Who is affected by changes </a:t>
            </a:r>
            <a:r>
              <a:rPr lang="en-ZA" sz="3200" dirty="0">
                <a:solidFill>
                  <a:srgbClr val="290DB3"/>
                </a:solidFill>
              </a:rPr>
              <a:t>in these different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Where are the stakeholders located:</a:t>
            </a:r>
            <a:r>
              <a:rPr lang="en-ZA" sz="3200" dirty="0">
                <a:solidFill>
                  <a:srgbClr val="290DB3"/>
                </a:solidFill>
              </a:rPr>
              <a:t> inside or outside the watershed or community area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How do they currently use the resources </a:t>
            </a:r>
            <a:r>
              <a:rPr lang="en-ZA" sz="3200" dirty="0">
                <a:solidFill>
                  <a:srgbClr val="290DB3"/>
                </a:solidFill>
              </a:rPr>
              <a:t>in question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are their </a:t>
            </a:r>
            <a:r>
              <a:rPr lang="en-ZA" sz="3200" b="1" dirty="0">
                <a:solidFill>
                  <a:srgbClr val="290DB3"/>
                </a:solidFill>
              </a:rPr>
              <a:t>needs or interests for future use </a:t>
            </a:r>
            <a:r>
              <a:rPr lang="en-ZA" sz="3200" dirty="0">
                <a:solidFill>
                  <a:srgbClr val="290DB3"/>
                </a:solidFill>
              </a:rPr>
              <a:t>of these 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do the </a:t>
            </a:r>
            <a:r>
              <a:rPr lang="en-ZA" sz="3200" b="1" dirty="0">
                <a:solidFill>
                  <a:srgbClr val="290DB3"/>
                </a:solidFill>
              </a:rPr>
              <a:t>different stakeholders need to be involved in the resource planning </a:t>
            </a:r>
            <a:r>
              <a:rPr lang="en-ZA" sz="3200" dirty="0">
                <a:solidFill>
                  <a:srgbClr val="290DB3"/>
                </a:solidFill>
              </a:rPr>
              <a:t>and implementation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88633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11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901" y="-4670"/>
            <a:ext cx="8965869" cy="1124712"/>
          </a:xfrm>
        </p:spPr>
        <p:txBody>
          <a:bodyPr anchor="ctr"/>
          <a:lstStyle/>
          <a:p>
            <a:r>
              <a:rPr lang="en-ZA" sz="3600" dirty="0"/>
              <a:t>Stakeholders: State and local governments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61901" y="1120043"/>
            <a:ext cx="8573985" cy="58626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State, local governments and non-governmental organizations are key stakeholders that may play the following roles</a:t>
            </a:r>
            <a:r>
              <a:rPr lang="en-ZA" sz="3200" dirty="0">
                <a:solidFill>
                  <a:srgbClr val="290DB3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Funding</a:t>
            </a:r>
            <a:r>
              <a:rPr lang="en-ZA" sz="3200" dirty="0">
                <a:solidFill>
                  <a:srgbClr val="290DB3"/>
                </a:solidFill>
              </a:rPr>
              <a:t> resource management projects or proving access to funding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Providing </a:t>
            </a:r>
            <a:r>
              <a:rPr lang="en-ZA" sz="3200" b="1" dirty="0">
                <a:solidFill>
                  <a:srgbClr val="290DB3"/>
                </a:solidFill>
              </a:rPr>
              <a:t>consultations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approvals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Planning, implementation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monitoring projects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Enforcing policies </a:t>
            </a:r>
            <a:r>
              <a:rPr lang="en-ZA" sz="3200" dirty="0">
                <a:solidFill>
                  <a:srgbClr val="290DB3"/>
                </a:solidFill>
              </a:rPr>
              <a:t>that restrict pollution or improve infrastructure (e.g. drainage)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Providing regulation </a:t>
            </a:r>
            <a:r>
              <a:rPr lang="en-ZA" sz="3200" dirty="0">
                <a:solidFill>
                  <a:srgbClr val="290DB3"/>
                </a:solidFill>
              </a:rPr>
              <a:t>and political leverage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69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41089" y="88803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8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Lesson 1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Project focus: Groups or individuals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Types of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Geographic scope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Watershed and community approaches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Project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First meetings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Farmers’ vision and goals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Sustainability and community ownership</a:t>
            </a:r>
          </a:p>
          <a:p>
            <a:endParaRPr lang="en-ZA" sz="3200" dirty="0">
              <a:solidFill>
                <a:srgbClr val="290DB3"/>
              </a:solidFill>
            </a:endParaRPr>
          </a:p>
          <a:p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3221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Stakeholders: Local people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399" y="1343824"/>
            <a:ext cx="8407731" cy="523510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As the most important stakeholders in resource management projects, members of the local communities should: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Recognize </a:t>
            </a:r>
            <a:r>
              <a:rPr lang="en-ZA" sz="3200" dirty="0">
                <a:solidFill>
                  <a:srgbClr val="290DB3"/>
                </a:solidFill>
              </a:rPr>
              <a:t>the</a:t>
            </a:r>
            <a:r>
              <a:rPr lang="en-ZA" sz="3200" b="1" dirty="0">
                <a:solidFill>
                  <a:srgbClr val="290DB3"/>
                </a:solidFill>
              </a:rPr>
              <a:t> problems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opportunities </a:t>
            </a:r>
            <a:r>
              <a:rPr lang="en-ZA" sz="3200" dirty="0">
                <a:solidFill>
                  <a:srgbClr val="290DB3"/>
                </a:solidFill>
              </a:rPr>
              <a:t>in their area and agree what to do about them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Work together on </a:t>
            </a:r>
            <a:r>
              <a:rPr lang="en-ZA" sz="3200" b="1" dirty="0">
                <a:solidFill>
                  <a:srgbClr val="290DB3"/>
                </a:solidFill>
              </a:rPr>
              <a:t>long-term projects </a:t>
            </a:r>
            <a:r>
              <a:rPr lang="en-ZA" sz="3200" dirty="0">
                <a:solidFill>
                  <a:srgbClr val="290DB3"/>
                </a:solidFill>
              </a:rPr>
              <a:t>(particularly communities in large areas)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Engage </a:t>
            </a:r>
            <a:r>
              <a:rPr lang="en-ZA" sz="3200" dirty="0">
                <a:solidFill>
                  <a:srgbClr val="290DB3"/>
                </a:solidFill>
              </a:rPr>
              <a:t>with</a:t>
            </a:r>
            <a:r>
              <a:rPr lang="en-ZA" sz="3200" b="1" dirty="0">
                <a:solidFill>
                  <a:srgbClr val="290DB3"/>
                </a:solidFill>
              </a:rPr>
              <a:t> government </a:t>
            </a:r>
            <a:r>
              <a:rPr lang="en-ZA" sz="3200" dirty="0">
                <a:solidFill>
                  <a:srgbClr val="290DB3"/>
                </a:solidFill>
              </a:rPr>
              <a:t>or development organizations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1089" y="88803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571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2" y="-4670"/>
            <a:ext cx="7802088" cy="1124712"/>
          </a:xfrm>
        </p:spPr>
        <p:txBody>
          <a:bodyPr anchor="ctr"/>
          <a:lstStyle/>
          <a:p>
            <a:r>
              <a:rPr lang="en-ZA" sz="3600" dirty="0"/>
              <a:t>Local people: Building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13" y="1389413"/>
            <a:ext cx="5474524" cy="511826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The most challenging aspect of working with local communities is: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Building awareness </a:t>
            </a:r>
            <a:r>
              <a:rPr lang="en-ZA" sz="3200" dirty="0">
                <a:solidFill>
                  <a:srgbClr val="290DB3"/>
                </a:solidFill>
              </a:rPr>
              <a:t>about the critical importance of managing natural resources sustainably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Motivating groups of farmers </a:t>
            </a:r>
            <a:r>
              <a:rPr lang="en-ZA" sz="3200" dirty="0">
                <a:solidFill>
                  <a:srgbClr val="290DB3"/>
                </a:solidFill>
              </a:rPr>
              <a:t>to come together and take action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3562" y="10371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96" y="3253838"/>
            <a:ext cx="4176847" cy="25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05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5" y="-4670"/>
            <a:ext cx="9262753" cy="1124712"/>
          </a:xfrm>
        </p:spPr>
        <p:txBody>
          <a:bodyPr anchor="ctr"/>
          <a:lstStyle/>
          <a:p>
            <a:r>
              <a:rPr lang="en-ZA" sz="3600" dirty="0"/>
              <a:t>Learning from other stakeholders’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792" y="1120042"/>
            <a:ext cx="4865351" cy="4686991"/>
          </a:xfrm>
        </p:spPr>
        <p:txBody>
          <a:bodyPr/>
          <a:lstStyle/>
          <a:p>
            <a:pPr marL="0" indent="0"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Find out about other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resource management initiatives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interventions</a:t>
            </a:r>
            <a:r>
              <a:rPr lang="en-ZA" sz="3200" dirty="0">
                <a:solidFill>
                  <a:srgbClr val="290DB3"/>
                </a:solidFill>
              </a:rPr>
              <a:t> in  your area – e.g. inventions of government, NGOs and local groups – and learn from their successes and mistakes.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1757751"/>
            <a:ext cx="4540451" cy="370489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59792" y="9489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929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4: Mapping problems and </a:t>
            </a:r>
            <a:r>
              <a:rPr lang="en-ZA" dirty="0" err="1">
                <a:solidFill>
                  <a:srgbClr val="898F0C"/>
                </a:solidFill>
              </a:rPr>
              <a:t>opportunties</a:t>
            </a:r>
            <a:endParaRPr lang="en-ZA" dirty="0">
              <a:solidFill>
                <a:srgbClr val="898F0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09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891" y="-4670"/>
            <a:ext cx="7647709" cy="1124712"/>
          </a:xfrm>
        </p:spPr>
        <p:txBody>
          <a:bodyPr anchor="ctr"/>
          <a:lstStyle/>
          <a:p>
            <a:r>
              <a:rPr lang="en-ZA" sz="3600" dirty="0"/>
              <a:t>Outcomes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1891" y="1120043"/>
            <a:ext cx="9286503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Conduct participatory mapping of the resources in an area, taking into account the social factors that influence the way people use and benefit from their resources.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Analyze men’s and women’s roles, responsibilities and preferences about natural resources and their management.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Help communities identify hotspots or problems in natural resource management, as well as areas of high potential.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9792" y="9489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308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629107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4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Mapping resources in a community or watershed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Mapping social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Gendered resource mapping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and prioritizing problems and opportunities in natural resource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natural resource problems or hotspots on watershed and farm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causes of hotspots an problems on farm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areas of high potential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59792" y="9489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034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56" y="-4670"/>
            <a:ext cx="9630888" cy="1124712"/>
          </a:xfrm>
        </p:spPr>
        <p:txBody>
          <a:bodyPr anchor="ctr"/>
          <a:lstStyle/>
          <a:p>
            <a:r>
              <a:rPr lang="en-ZA" sz="3600" dirty="0"/>
              <a:t>Mapping resources in a community or watershed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757" y="1353787"/>
            <a:ext cx="9844643" cy="579952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For field agents and local people,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maps</a:t>
            </a:r>
            <a:r>
              <a:rPr lang="en-ZA" sz="3200" dirty="0">
                <a:solidFill>
                  <a:srgbClr val="290DB3"/>
                </a:solidFill>
              </a:rPr>
              <a:t> are a useful way of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visualizing problems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opportunities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related to natural resources 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planning interventions.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8423" y="106215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85" y="2961980"/>
            <a:ext cx="5385175" cy="399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8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250113"/>
            <a:ext cx="7570266" cy="1124712"/>
          </a:xfrm>
        </p:spPr>
        <p:txBody>
          <a:bodyPr/>
          <a:lstStyle/>
          <a:p>
            <a:r>
              <a:rPr lang="en-ZA" sz="3600" dirty="0"/>
              <a:t>Mapping resources in a community or watershed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2122066"/>
            <a:ext cx="4447056" cy="379184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 local people should be able to identify and map: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Their fields and houses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Key landmarks such as rivers, ponds, hills and valleys.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62" y="2488892"/>
            <a:ext cx="4374074" cy="32350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22415" y="154498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975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1124712"/>
          </a:xfrm>
        </p:spPr>
        <p:txBody>
          <a:bodyPr anchor="ctr"/>
          <a:lstStyle/>
          <a:p>
            <a:r>
              <a:rPr lang="en-ZA" sz="3600" dirty="0"/>
              <a:t>Mapping resources: Method</a:t>
            </a:r>
            <a:endParaRPr lang="en-ZA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93175"/>
            <a:ext cx="7718961" cy="538763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When drawing a map,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collecting information </a:t>
            </a:r>
            <a:r>
              <a:rPr lang="en-ZA" sz="3200" dirty="0">
                <a:solidFill>
                  <a:srgbClr val="290DB3"/>
                </a:solidFill>
              </a:rPr>
              <a:t>on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way in which people perceive their resources </a:t>
            </a:r>
            <a:r>
              <a:rPr lang="en-ZA" sz="3200" dirty="0">
                <a:solidFill>
                  <a:srgbClr val="290DB3"/>
                </a:solidFill>
              </a:rPr>
              <a:t>is more important than accuracy.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Depending on what is available, participants can use: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Markers to draw a map on a large piece of paper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Sticks to draw a map on the ground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Leaves and stones to mark key landmarks (rivers, fields, forests, houses etc.)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6" y="105754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5361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658" y="-4670"/>
            <a:ext cx="6958941" cy="1124712"/>
          </a:xfrm>
        </p:spPr>
        <p:txBody>
          <a:bodyPr anchor="ctr"/>
          <a:lstStyle/>
          <a:p>
            <a:r>
              <a:rPr lang="en-ZA" sz="3600" dirty="0"/>
              <a:t>Mapping resources: Scope of the map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0659" y="1500053"/>
            <a:ext cx="7469580" cy="439010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Maps may cover: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entire community 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Watershed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Part of the village, e.g. a hillside where people wish to control erosion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Individual farms (for planning windbreaks, crop rotations and finding sites for animal housing and compost piles)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416" y="9481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88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896" y="-4670"/>
            <a:ext cx="7457704" cy="1124712"/>
          </a:xfrm>
        </p:spPr>
        <p:txBody>
          <a:bodyPr/>
          <a:lstStyle/>
          <a:p>
            <a:r>
              <a:rPr lang="en-ZA" sz="3600" dirty="0"/>
              <a:t>Determining the project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896" y="1587677"/>
            <a:ext cx="9001496" cy="537126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The first step is to decide: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With whom will you be working: Individuals or groups?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 are working with groups, what kinds of groups?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is the geographic scope of your work: Plot/farm level, micro-watershed level or community level?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Will you be working within watershed boundaries or administrative boundaries?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2415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182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7268"/>
            <a:ext cx="7315200" cy="1124712"/>
          </a:xfrm>
        </p:spPr>
        <p:txBody>
          <a:bodyPr anchor="ctr"/>
          <a:lstStyle/>
          <a:p>
            <a:r>
              <a:rPr lang="en-ZA" sz="3600" dirty="0"/>
              <a:t>Mapping resources: Scope of the map: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90874" y="130888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7" y="1611090"/>
            <a:ext cx="7989585" cy="53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142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-4670"/>
            <a:ext cx="7992093" cy="1124712"/>
          </a:xfrm>
        </p:spPr>
        <p:txBody>
          <a:bodyPr anchor="ctr"/>
          <a:lstStyle/>
          <a:p>
            <a:r>
              <a:rPr lang="en-ZA" sz="3600" dirty="0"/>
              <a:t>Mapping social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07" y="1120043"/>
            <a:ext cx="5058888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In addition to the </a:t>
            </a:r>
            <a:r>
              <a:rPr lang="en-ZA" sz="3200" b="1" dirty="0">
                <a:solidFill>
                  <a:srgbClr val="290DB3"/>
                </a:solidFill>
              </a:rPr>
              <a:t>biophysical characteristics </a:t>
            </a:r>
            <a:r>
              <a:rPr lang="en-ZA" sz="3200" dirty="0">
                <a:solidFill>
                  <a:srgbClr val="290DB3"/>
                </a:solidFill>
              </a:rPr>
              <a:t>of an area, you also need to understand </a:t>
            </a:r>
            <a:r>
              <a:rPr lang="en-ZA" sz="3200" b="1" dirty="0">
                <a:solidFill>
                  <a:srgbClr val="290DB3"/>
                </a:solidFill>
              </a:rPr>
              <a:t>how</a:t>
            </a:r>
            <a:r>
              <a:rPr lang="en-ZA" sz="3200" dirty="0">
                <a:solidFill>
                  <a:srgbClr val="290DB3"/>
                </a:solidFill>
              </a:rPr>
              <a:t> people </a:t>
            </a:r>
            <a:r>
              <a:rPr lang="en-ZA" sz="3200" b="1" dirty="0">
                <a:solidFill>
                  <a:srgbClr val="290DB3"/>
                </a:solidFill>
              </a:rPr>
              <a:t>use the resources.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You can find out: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What resources people value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How they interact with these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What policies guide them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Who has influence over them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2121" y="92887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5" y="2481143"/>
            <a:ext cx="4280267" cy="29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601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-4670"/>
            <a:ext cx="8134597" cy="1124712"/>
          </a:xfrm>
        </p:spPr>
        <p:txBody>
          <a:bodyPr anchor="ctr"/>
          <a:lstStyle/>
          <a:p>
            <a:r>
              <a:rPr lang="en-ZA" sz="3600" dirty="0"/>
              <a:t>Steps in drawing a social resource map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003" y="1120042"/>
            <a:ext cx="9963397" cy="585077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0DB3"/>
              </a:buClr>
              <a:buFont typeface="+mj-lt"/>
              <a:buAutoNum type="arabicPeriod"/>
            </a:pPr>
            <a:r>
              <a:rPr lang="en-ZA" sz="3200" dirty="0">
                <a:solidFill>
                  <a:srgbClr val="290DB3"/>
                </a:solidFill>
              </a:rPr>
              <a:t>Determine the </a:t>
            </a:r>
            <a:r>
              <a:rPr lang="en-ZA" sz="3200" b="1" dirty="0">
                <a:solidFill>
                  <a:srgbClr val="290DB3"/>
                </a:solidFill>
              </a:rPr>
              <a:t>limits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boundaries </a:t>
            </a:r>
            <a:r>
              <a:rPr lang="en-ZA" sz="3200" dirty="0">
                <a:solidFill>
                  <a:srgbClr val="290DB3"/>
                </a:solidFill>
              </a:rPr>
              <a:t>of the mapping area—i.e. the area that the map should cover.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0DB3"/>
              </a:buClr>
              <a:buFont typeface="+mj-lt"/>
              <a:buAutoNum type="arabicPeriod"/>
            </a:pPr>
            <a:r>
              <a:rPr lang="en-ZA" sz="3200" dirty="0">
                <a:solidFill>
                  <a:srgbClr val="290DB3"/>
                </a:solidFill>
              </a:rPr>
              <a:t>Choose a </a:t>
            </a:r>
            <a:r>
              <a:rPr lang="en-ZA" sz="3200" b="1" dirty="0">
                <a:solidFill>
                  <a:srgbClr val="290DB3"/>
                </a:solidFill>
              </a:rPr>
              <a:t>starting point, </a:t>
            </a:r>
            <a:r>
              <a:rPr lang="en-ZA" sz="3200" dirty="0">
                <a:solidFill>
                  <a:srgbClr val="290DB3"/>
                </a:solidFill>
              </a:rPr>
              <a:t>e.g. a river for a watershed or sub-watershed area.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0DB3"/>
              </a:buClr>
              <a:buFont typeface="+mj-lt"/>
              <a:buAutoNum type="arabicPeriod"/>
            </a:pPr>
            <a:r>
              <a:rPr lang="en-ZA" sz="3200" dirty="0">
                <a:solidFill>
                  <a:srgbClr val="290DB3"/>
                </a:solidFill>
              </a:rPr>
              <a:t>Ask the </a:t>
            </a:r>
            <a:r>
              <a:rPr lang="en-ZA" sz="3200" b="1" dirty="0">
                <a:solidFill>
                  <a:srgbClr val="290DB3"/>
                </a:solidFill>
              </a:rPr>
              <a:t>participants</a:t>
            </a:r>
            <a:r>
              <a:rPr lang="en-ZA" sz="3200" dirty="0">
                <a:solidFill>
                  <a:srgbClr val="290DB3"/>
                </a:solidFill>
              </a:rPr>
              <a:t> to </a:t>
            </a:r>
            <a:r>
              <a:rPr lang="en-ZA" sz="3200" b="1" dirty="0">
                <a:solidFill>
                  <a:srgbClr val="290DB3"/>
                </a:solidFill>
              </a:rPr>
              <a:t>mark </a:t>
            </a:r>
            <a:r>
              <a:rPr lang="en-ZA" sz="3200" dirty="0">
                <a:solidFill>
                  <a:srgbClr val="290DB3"/>
                </a:solidFill>
              </a:rPr>
              <a:t>other</a:t>
            </a:r>
            <a:r>
              <a:rPr lang="en-ZA" sz="3200" b="1" dirty="0">
                <a:solidFill>
                  <a:srgbClr val="290DB3"/>
                </a:solidFill>
              </a:rPr>
              <a:t> important resources </a:t>
            </a:r>
            <a:r>
              <a:rPr lang="en-ZA" sz="3200" dirty="0">
                <a:solidFill>
                  <a:srgbClr val="290DB3"/>
                </a:solidFill>
              </a:rPr>
              <a:t>on the map: villages, settlements, landscapes and soils, water resources, problem areas, etc.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0DB3"/>
              </a:buClr>
              <a:buFont typeface="+mj-lt"/>
              <a:buAutoNum type="arabicPeriod"/>
            </a:pPr>
            <a:r>
              <a:rPr lang="en-ZA" sz="3200" dirty="0">
                <a:solidFill>
                  <a:srgbClr val="290DB3"/>
                </a:solidFill>
              </a:rPr>
              <a:t>Ask the participants a series of questions on the way in which they interact with their resources.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0DB3"/>
              </a:buClr>
              <a:buFont typeface="+mj-lt"/>
              <a:buAutoNum type="arabicPeriod"/>
            </a:pPr>
            <a:r>
              <a:rPr lang="en-ZA" sz="3200" dirty="0">
                <a:solidFill>
                  <a:srgbClr val="290DB3"/>
                </a:solidFill>
              </a:rPr>
              <a:t>Ask the participants to discuss and describe what the map shows.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90DB3"/>
              </a:buClr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2504" y="900754"/>
            <a:ext cx="96838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5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4" y="-4670"/>
            <a:ext cx="7683336" cy="1124712"/>
          </a:xfrm>
        </p:spPr>
        <p:txBody>
          <a:bodyPr anchor="ctr"/>
          <a:lstStyle/>
          <a:p>
            <a:r>
              <a:rPr lang="en-ZA" sz="3600" dirty="0"/>
              <a:t>Drawing a social resource map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264" y="1282536"/>
            <a:ext cx="9189749" cy="566453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When drawing a social resource map may, ask questions 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Demographics and vulnerability: </a:t>
            </a:r>
            <a:r>
              <a:rPr lang="en-ZA" sz="3000" dirty="0">
                <a:solidFill>
                  <a:srgbClr val="290DB3"/>
                </a:solidFill>
              </a:rPr>
              <a:t>How many families live in the area, etc.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Important resources: </a:t>
            </a:r>
            <a:r>
              <a:rPr lang="en-ZA" sz="3000" dirty="0">
                <a:solidFill>
                  <a:srgbClr val="290DB3"/>
                </a:solidFill>
              </a:rPr>
              <a:t>How many people use the resources? Which are the hotspots?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Areas of under-utilized potential: </a:t>
            </a:r>
            <a:r>
              <a:rPr lang="en-ZA" sz="3000" dirty="0">
                <a:solidFill>
                  <a:srgbClr val="290DB3"/>
                </a:solidFill>
              </a:rPr>
              <a:t>Which areas have the most potential?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Areas of social concern or potential conflict: </a:t>
            </a:r>
            <a:r>
              <a:rPr lang="en-ZA" sz="3000" dirty="0">
                <a:solidFill>
                  <a:srgbClr val="290DB3"/>
                </a:solidFill>
              </a:rPr>
              <a:t>Which areas are the riskiest?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Leadership: </a:t>
            </a:r>
            <a:r>
              <a:rPr lang="en-ZA" sz="3000" dirty="0">
                <a:solidFill>
                  <a:srgbClr val="290DB3"/>
                </a:solidFill>
              </a:rPr>
              <a:t>Who has access or control over the resources?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59792" y="106112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849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92" y="-4670"/>
            <a:ext cx="7869808" cy="1124712"/>
          </a:xfrm>
        </p:spPr>
        <p:txBody>
          <a:bodyPr anchor="ctr"/>
          <a:lstStyle/>
          <a:p>
            <a:r>
              <a:rPr lang="en-ZA" sz="3600" dirty="0"/>
              <a:t>Gendered resource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792" y="1308782"/>
            <a:ext cx="5403273" cy="55076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It is important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consider the different roles and responsibilities of men and women </a:t>
            </a:r>
            <a:r>
              <a:rPr lang="en-ZA" sz="3200" dirty="0">
                <a:solidFill>
                  <a:srgbClr val="290DB3"/>
                </a:solidFill>
              </a:rPr>
              <a:t>on the farm and in the community and in managing natural resources.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Men and women have different skills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opinions</a:t>
            </a:r>
            <a:r>
              <a:rPr lang="en-ZA" sz="3200" dirty="0">
                <a:solidFill>
                  <a:srgbClr val="290DB3"/>
                </a:solidFill>
              </a:rPr>
              <a:t> as to what is important and they have different roles in decision-making.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9792" y="10020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65" y="1787286"/>
            <a:ext cx="4017540" cy="27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7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41" y="-4670"/>
            <a:ext cx="9357755" cy="1124712"/>
          </a:xfrm>
        </p:spPr>
        <p:txBody>
          <a:bodyPr anchor="ctr"/>
          <a:lstStyle/>
          <a:p>
            <a:r>
              <a:rPr lang="en-ZA" sz="3600" dirty="0"/>
              <a:t>Identifying and prioritizing problems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642" y="1274421"/>
            <a:ext cx="5296395" cy="580327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It is you job to help local people: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Recognize</a:t>
            </a:r>
            <a:r>
              <a:rPr lang="en-ZA" sz="3200" dirty="0">
                <a:solidFill>
                  <a:srgbClr val="290DB3"/>
                </a:solidFill>
              </a:rPr>
              <a:t> their </a:t>
            </a:r>
            <a:r>
              <a:rPr lang="en-ZA" sz="3200" b="1" dirty="0">
                <a:solidFill>
                  <a:srgbClr val="290DB3"/>
                </a:solidFill>
              </a:rPr>
              <a:t>natural resource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Understand the cause </a:t>
            </a:r>
            <a:r>
              <a:rPr lang="en-ZA" sz="3200" dirty="0">
                <a:solidFill>
                  <a:srgbClr val="290DB3"/>
                </a:solidFill>
              </a:rPr>
              <a:t>of the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Realize that they can solve the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Identify possible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Get organized </a:t>
            </a:r>
            <a:r>
              <a:rPr lang="en-ZA" sz="3200" dirty="0">
                <a:solidFill>
                  <a:srgbClr val="290DB3"/>
                </a:solidFill>
              </a:rPr>
              <a:t>to put the identified solutions into effect</a:t>
            </a:r>
          </a:p>
          <a:p>
            <a:pPr marL="0" indent="0"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4060" y="115226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2434443"/>
            <a:ext cx="3858245" cy="30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39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901" y="-4670"/>
            <a:ext cx="7267698" cy="1124712"/>
          </a:xfrm>
        </p:spPr>
        <p:txBody>
          <a:bodyPr anchor="ctr"/>
          <a:lstStyle/>
          <a:p>
            <a:r>
              <a:rPr lang="en-ZA" sz="3600" dirty="0"/>
              <a:t>Watershed level: Hotspots to identify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1901" y="1428802"/>
            <a:ext cx="8300852" cy="56465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Biodiversity hotspot </a:t>
            </a:r>
            <a:r>
              <a:rPr lang="en-ZA" sz="3200" dirty="0">
                <a:solidFill>
                  <a:srgbClr val="290DB3"/>
                </a:solidFill>
              </a:rPr>
              <a:t>is an area with many different species of endangered plants, animals, or insects.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 </a:t>
            </a:r>
            <a:r>
              <a:rPr lang="en-ZA" sz="3200" b="1" dirty="0">
                <a:solidFill>
                  <a:srgbClr val="898F0C"/>
                </a:solidFill>
              </a:rPr>
              <a:t>agro-environmental hotspot </a:t>
            </a:r>
            <a:r>
              <a:rPr lang="en-ZA" sz="3200" dirty="0">
                <a:solidFill>
                  <a:srgbClr val="290DB3"/>
                </a:solidFill>
              </a:rPr>
              <a:t>is an area where human agricultural activities have a detrimental impact on the environment and, thereby, reducing agricultural productivity.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 </a:t>
            </a:r>
            <a:r>
              <a:rPr lang="en-ZA" sz="3200" b="1" dirty="0">
                <a:solidFill>
                  <a:srgbClr val="898F0C"/>
                </a:solidFill>
              </a:rPr>
              <a:t>environmental hotspot </a:t>
            </a:r>
            <a:r>
              <a:rPr lang="en-ZA" sz="3200" dirty="0">
                <a:solidFill>
                  <a:srgbClr val="290DB3"/>
                </a:solidFill>
              </a:rPr>
              <a:t>is an area where any natural resource is at risk, e.g. areas at risk of disasters due to floods, landslides, droughts, or other natural hazards.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76715" y="106102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0612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3" y="-4670"/>
            <a:ext cx="7802087" cy="1124712"/>
          </a:xfrm>
        </p:spPr>
        <p:txBody>
          <a:bodyPr/>
          <a:lstStyle/>
          <a:p>
            <a:r>
              <a:rPr lang="en-ZA" sz="3600" dirty="0"/>
              <a:t>Common signs of hotspots: 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13" y="1579563"/>
            <a:ext cx="4168238" cy="51699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Rills or gullies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Patches of bare, stony soil where the topsoil has been removed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Exposed tree roots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Muddy water in streams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Accumulations of silt in flat areas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7961" y="137893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55" y="2196935"/>
            <a:ext cx="4998027" cy="33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2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-4670"/>
            <a:ext cx="9488384" cy="1124712"/>
          </a:xfrm>
        </p:spPr>
        <p:txBody>
          <a:bodyPr anchor="ctr"/>
          <a:lstStyle/>
          <a:p>
            <a:r>
              <a:rPr lang="en-ZA" sz="3600" dirty="0"/>
              <a:t>Common signs of hotspots: Other water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758" y="1845276"/>
            <a:ext cx="5486400" cy="332494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other water problems: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Yellow or stunted crops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Damaged canals and bunds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Dry wells and springs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Areas at risk of landslides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59" y="1579563"/>
            <a:ext cx="3856373" cy="38563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75311" y="107646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608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" y="-4670"/>
            <a:ext cx="9583387" cy="1124712"/>
          </a:xfrm>
        </p:spPr>
        <p:txBody>
          <a:bodyPr anchor="ctr"/>
          <a:lstStyle/>
          <a:p>
            <a:r>
              <a:rPr lang="en-ZA" sz="3600" dirty="0"/>
              <a:t>Common signs of hotspots: Soil fertility problems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13" y="1579563"/>
            <a:ext cx="5201392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soil fertility problems: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Bare, stony soil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Poor crop growth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Abandoned fields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Certain types of weeds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Evidence of burning fields to clear brush</a:t>
            </a:r>
          </a:p>
          <a:p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8" y="2148298"/>
            <a:ext cx="3301340" cy="33013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52964" y="101806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55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6" y="-4670"/>
            <a:ext cx="9820894" cy="1124712"/>
          </a:xfrm>
        </p:spPr>
        <p:txBody>
          <a:bodyPr anchor="ctr"/>
          <a:lstStyle/>
          <a:p>
            <a:r>
              <a:rPr lang="en-ZA" sz="3600" dirty="0"/>
              <a:t>Reasons for choosing to work with organized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06" y="1262547"/>
            <a:ext cx="5545777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Many tasks can be tackled only by groups, farm families or by the community as a whole.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Working with groups lets you reach more people than if you were to visit individual farmers.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Organized groups are likely to be more effective than the same number of unorganized individuals working independently.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3" y="2503790"/>
            <a:ext cx="4109092" cy="3146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92482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34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4" y="-4670"/>
            <a:ext cx="9524011" cy="1124712"/>
          </a:xfrm>
        </p:spPr>
        <p:txBody>
          <a:bodyPr anchor="ctr"/>
          <a:lstStyle/>
          <a:p>
            <a:r>
              <a:rPr lang="en-ZA" sz="3600" dirty="0"/>
              <a:t>Common signs of hotspots: Deforestation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011" y="1579563"/>
            <a:ext cx="4868884" cy="529625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deforestation: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Tree stumps and trees with branches hacked off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Land covered with bushes or coarse grasses that cannot be used for grazing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Hills with trees only in small areas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Evidence of charcoal making</a:t>
            </a:r>
          </a:p>
          <a:p>
            <a:endParaRPr lang="en-ZA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7961" y="105565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99" y="2327606"/>
            <a:ext cx="3764435" cy="37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97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" y="177626"/>
            <a:ext cx="9464633" cy="1124712"/>
          </a:xfrm>
        </p:spPr>
        <p:txBody>
          <a:bodyPr anchor="ctr"/>
          <a:lstStyle/>
          <a:p>
            <a:r>
              <a:rPr lang="en-ZA" sz="3600" dirty="0"/>
              <a:t>Common signs of hotspots: Loss of native habitat and declining 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13" y="1828944"/>
            <a:ext cx="4892634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loss of native habitat and declining biodiversity: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Trends in land cover of native habitats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Changes in the number of different plant or animal species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Loss of forests or bush, replaced by houses or fields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7961" y="14492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04" y="3373758"/>
            <a:ext cx="3922151" cy="35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577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3878"/>
            <a:ext cx="8953995" cy="1124712"/>
          </a:xfrm>
        </p:spPr>
        <p:txBody>
          <a:bodyPr anchor="ctr"/>
          <a:lstStyle/>
          <a:p>
            <a:r>
              <a:rPr lang="en-ZA" sz="3600" dirty="0"/>
              <a:t>Farm level: Identifying natural resource problems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42549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If you are working on farm level—rather than income watershed level—you will look more closely at some natural resource problems, in order to </a:t>
            </a:r>
            <a:r>
              <a:rPr lang="en-ZA" sz="3200" b="1" dirty="0">
                <a:solidFill>
                  <a:srgbClr val="290DB3"/>
                </a:solidFill>
              </a:rPr>
              <a:t>help the farmers/farmer groups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 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address natural resource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Increase production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Increase organic matter production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7961" y="126641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052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-4670"/>
            <a:ext cx="9286504" cy="1124712"/>
          </a:xfrm>
        </p:spPr>
        <p:txBody>
          <a:bodyPr anchor="ctr"/>
          <a:lstStyle/>
          <a:p>
            <a:r>
              <a:rPr lang="en-ZA" sz="3600" dirty="0"/>
              <a:t>Causes of low crop productivity: Insufficient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019" y="1452552"/>
            <a:ext cx="5237018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insufficient water: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Wilting plants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Soil is not moist below the surface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Presence of certain pests such as spider mites that feed 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drought-stressed plants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Plants may die, starting from the tops of the plants, or the outsides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7961" y="109755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48" y="1760220"/>
            <a:ext cx="3963924" cy="39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004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10" y="130628"/>
            <a:ext cx="9642762" cy="1124712"/>
          </a:xfrm>
        </p:spPr>
        <p:txBody>
          <a:bodyPr anchor="ctr"/>
          <a:lstStyle/>
          <a:p>
            <a:r>
              <a:rPr lang="en-ZA" sz="3600" dirty="0"/>
              <a:t>Causes of low crop productivity: Soil fertility problems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009" y="1472539"/>
            <a:ext cx="4465122" cy="551015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soil fertility problems: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Bare, stony soil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Thin topsoil and/or few soil animals in topsoil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On slopes, a higher level of soil on one side of tree trunks or fence posts than the downslope side, which may indicate loss of topsoil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5637" y="130835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60" y="2860963"/>
            <a:ext cx="4999512" cy="33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372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698"/>
            <a:ext cx="7315200" cy="1124712"/>
          </a:xfrm>
        </p:spPr>
        <p:txBody>
          <a:bodyPr/>
          <a:lstStyle/>
          <a:p>
            <a:r>
              <a:rPr lang="en-ZA" sz="3600" dirty="0"/>
              <a:t>Causes of low crop productivity: Soil fertility problems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93392"/>
            <a:ext cx="8229600" cy="33961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soil fertility problems:</a:t>
            </a:r>
            <a:endParaRPr lang="en-ZA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Discolored leaves that show nutrient deficiencies, such as not having enough nitrogen, phosphorous or potassium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Dried or burned leaves, which may indicate improper fertilizer application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95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7961" y="14117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944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5" y="-4670"/>
            <a:ext cx="9559637" cy="1124712"/>
          </a:xfrm>
        </p:spPr>
        <p:txBody>
          <a:bodyPr/>
          <a:lstStyle/>
          <a:p>
            <a:r>
              <a:rPr lang="en-ZA" sz="3600" dirty="0"/>
              <a:t>Causes of low crop productivity: Signs of soil fertility problems</a:t>
            </a:r>
            <a:endParaRPr lang="en-ZA" sz="32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037034"/>
              </p:ext>
            </p:extLst>
          </p:nvPr>
        </p:nvGraphicFramePr>
        <p:xfrm>
          <a:off x="380008" y="1587501"/>
          <a:ext cx="9203378" cy="386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5818">
                <a:tc rowSpan="4">
                  <a:txBody>
                    <a:bodyPr/>
                    <a:lstStyle/>
                    <a:p>
                      <a:endParaRPr lang="en-ZA" dirty="0">
                        <a:solidFill>
                          <a:srgbClr val="290DB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ZA" sz="3200" b="0" dirty="0">
                          <a:solidFill>
                            <a:srgbClr val="290DB3"/>
                          </a:solidFill>
                        </a:rPr>
                        <a:t>Healthy leaf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81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3200" dirty="0">
                          <a:solidFill>
                            <a:srgbClr val="290DB3"/>
                          </a:solidFill>
                        </a:rPr>
                        <a:t>Nitrogen deficiency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81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3200" dirty="0">
                          <a:solidFill>
                            <a:srgbClr val="290DB3"/>
                          </a:solidFill>
                        </a:rPr>
                        <a:t>Phosphorous</a:t>
                      </a:r>
                      <a:r>
                        <a:rPr lang="en-ZA" sz="3200" baseline="0" dirty="0">
                          <a:solidFill>
                            <a:srgbClr val="290DB3"/>
                          </a:solidFill>
                        </a:rPr>
                        <a:t> deficiency</a:t>
                      </a:r>
                      <a:endParaRPr lang="en-ZA" sz="3200" dirty="0">
                        <a:solidFill>
                          <a:srgbClr val="290DB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818">
                <a:tc vMerge="1">
                  <a:txBody>
                    <a:bodyPr/>
                    <a:lstStyle/>
                    <a:p>
                      <a:endParaRPr lang="en-ZA" dirty="0">
                        <a:solidFill>
                          <a:srgbClr val="290DB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ZA" sz="3200" dirty="0">
                          <a:solidFill>
                            <a:srgbClr val="290DB3"/>
                          </a:solidFill>
                        </a:rPr>
                        <a:t>Potassium deficiency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DB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5" y="1705974"/>
            <a:ext cx="3480299" cy="335492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57961" y="119354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6" y="1705974"/>
            <a:ext cx="3522015" cy="34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099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200212"/>
            <a:ext cx="9595262" cy="1124712"/>
          </a:xfrm>
        </p:spPr>
        <p:txBody>
          <a:bodyPr/>
          <a:lstStyle/>
          <a:p>
            <a:r>
              <a:rPr lang="en-ZA" sz="3600" dirty="0"/>
              <a:t>Causes of low crop productivity: Plant pests and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38" y="1579563"/>
            <a:ext cx="5189518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Signs of plant pests and diseases: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Low yields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Discolored or shrivelled leaves or roots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Visible pests s of plant pests and diseases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You may need to consult a local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agronomist</a:t>
            </a:r>
            <a:r>
              <a:rPr lang="en-ZA" sz="3200" dirty="0">
                <a:solidFill>
                  <a:srgbClr val="290DB3"/>
                </a:solidFill>
              </a:rPr>
              <a:t> help you identify and identify these issues.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7961" y="141174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96" y="2707574"/>
            <a:ext cx="3740886" cy="37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176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39" y="-4670"/>
            <a:ext cx="9417133" cy="1124712"/>
          </a:xfrm>
        </p:spPr>
        <p:txBody>
          <a:bodyPr anchor="ctr"/>
          <a:lstStyle/>
          <a:p>
            <a:r>
              <a:rPr lang="en-ZA" sz="3600" dirty="0"/>
              <a:t>Identifying causes of hotspots and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140" y="1120043"/>
            <a:ext cx="4417621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During your first meetings, you identify: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natural resource management goals of the farmer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potential of these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Causes and contributing factors that hinder productivity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3755" y="93673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64" y="2367647"/>
            <a:ext cx="4528912" cy="31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570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42" y="-4670"/>
            <a:ext cx="9227126" cy="1124712"/>
          </a:xfrm>
        </p:spPr>
        <p:txBody>
          <a:bodyPr/>
          <a:lstStyle/>
          <a:p>
            <a:r>
              <a:rPr lang="en-ZA" sz="3600" dirty="0"/>
              <a:t>Identifying causes of hotspots and problems: The problem tree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5642" y="1587677"/>
            <a:ext cx="9072748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The next step is to determine the cause of the problems resulting from poor natural resource management, for which the </a:t>
            </a:r>
            <a:r>
              <a:rPr lang="en-ZA" sz="3200" b="1" dirty="0">
                <a:solidFill>
                  <a:srgbClr val="290DB3"/>
                </a:solidFill>
              </a:rPr>
              <a:t>problem tree analysis </a:t>
            </a:r>
            <a:r>
              <a:rPr lang="en-ZA" sz="3200" dirty="0">
                <a:solidFill>
                  <a:srgbClr val="290DB3"/>
                </a:solidFill>
              </a:rPr>
              <a:t>is an excellent tool.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Problem trees are diagrams that show: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The </a:t>
            </a:r>
            <a:r>
              <a:rPr lang="en-ZA" sz="3200" b="1" dirty="0">
                <a:solidFill>
                  <a:srgbClr val="290DB3"/>
                </a:solidFill>
              </a:rPr>
              <a:t>anatomy </a:t>
            </a:r>
            <a:r>
              <a:rPr lang="en-ZA" sz="3200" dirty="0">
                <a:solidFill>
                  <a:srgbClr val="290DB3"/>
                </a:solidFill>
              </a:rPr>
              <a:t>of a particular </a:t>
            </a:r>
            <a:r>
              <a:rPr lang="en-ZA" sz="3200" b="1" dirty="0">
                <a:solidFill>
                  <a:srgbClr val="290DB3"/>
                </a:solidFill>
              </a:rPr>
              <a:t>issue</a:t>
            </a:r>
            <a:r>
              <a:rPr lang="en-ZA" sz="3200" dirty="0">
                <a:solidFill>
                  <a:srgbClr val="290DB3"/>
                </a:solidFill>
              </a:rPr>
              <a:t>, e.g. river pollution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ZA" sz="3200" dirty="0">
                <a:solidFill>
                  <a:srgbClr val="290DB3"/>
                </a:solidFill>
              </a:rPr>
              <a:t>A distinction between the </a:t>
            </a:r>
            <a:r>
              <a:rPr lang="en-ZA" sz="3200" b="1" dirty="0">
                <a:solidFill>
                  <a:srgbClr val="290DB3"/>
                </a:solidFill>
              </a:rPr>
              <a:t>causes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effects </a:t>
            </a:r>
            <a:r>
              <a:rPr lang="en-ZA" sz="3200" dirty="0">
                <a:solidFill>
                  <a:srgbClr val="290DB3"/>
                </a:solidFill>
              </a:rPr>
              <a:t>of the problem or issue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Such a diagram helps you to identify the </a:t>
            </a:r>
            <a:r>
              <a:rPr lang="en-ZA" sz="3200" b="1" dirty="0">
                <a:solidFill>
                  <a:srgbClr val="290DB3"/>
                </a:solidFill>
              </a:rPr>
              <a:t>key areas </a:t>
            </a:r>
            <a:r>
              <a:rPr lang="en-ZA" sz="3200" dirty="0">
                <a:solidFill>
                  <a:srgbClr val="290DB3"/>
                </a:solidFill>
              </a:rPr>
              <a:t>on which to devote time and resources.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3755" y="134954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731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003087"/>
      </a:dk2>
      <a:lt2>
        <a:srgbClr val="F2F2F2"/>
      </a:lt2>
      <a:accent1>
        <a:srgbClr val="585858"/>
      </a:accent1>
      <a:accent2>
        <a:srgbClr val="B7BF10"/>
      </a:accent2>
      <a:accent3>
        <a:srgbClr val="00B388"/>
      </a:accent3>
      <a:accent4>
        <a:srgbClr val="00B5E2"/>
      </a:accent4>
      <a:accent5>
        <a:srgbClr val="A7A7A7"/>
      </a:accent5>
      <a:accent6>
        <a:srgbClr val="F79646"/>
      </a:accent6>
      <a:hlink>
        <a:srgbClr val="00B5E2"/>
      </a:hlink>
      <a:folHlink>
        <a:srgbClr val="00B5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Category xmlns="9c2bb3a3-222a-4cff-9775-f3a8807de443">Presentation Templates</Category>
    <Include_x0020_in_x0020_Site_x0020_Index xmlns="b4e4be8c-aae4-4fdd-b2d1-ab6d4aae907d">true</Include_x0020_in_x0020_Site_x0020_Index>
    <Description_x0020_Text xmlns="b4e4be8c-aae4-4fdd-b2d1-ab6d4aae907d">English language version of the CRS PowerPoint template in the Fresh palette.</Description_x0020_Text>
    <Geography xmlns="b4e4be8c-aae4-4fdd-b2d1-ab6d4aae907d">None</Geography>
    <Topic xmlns="b4e4be8c-aae4-4fdd-b2d1-ab6d4aae907d">Brand Materials</Topic>
    <CRS_x0020_Region xmlns="b4e4be8c-aae4-4fdd-b2d1-ab6d4aae907d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170D39CB26E45808F72C1C4D9CE7F" ma:contentTypeVersion="3" ma:contentTypeDescription="Create a new document." ma:contentTypeScope="" ma:versionID="54e93787f9ce371d32b6747ca463a90b">
  <xsd:schema xmlns:xsd="http://www.w3.org/2001/XMLSchema" xmlns:xs="http://www.w3.org/2001/XMLSchema" xmlns:p="http://schemas.microsoft.com/office/2006/metadata/properties" xmlns:ns1="http://schemas.microsoft.com/sharepoint/v3" xmlns:ns2="b4e4be8c-aae4-4fdd-b2d1-ab6d4aae907d" xmlns:ns4="9c2bb3a3-222a-4cff-9775-f3a8807de443" targetNamespace="http://schemas.microsoft.com/office/2006/metadata/properties" ma:root="true" ma:fieldsID="155a8f0275fa0ad5d430fac8d9ebf4e0" ns1:_="" ns2:_="" ns4:_="">
    <xsd:import namespace="http://schemas.microsoft.com/sharepoint/v3"/>
    <xsd:import namespace="b4e4be8c-aae4-4fdd-b2d1-ab6d4aae907d"/>
    <xsd:import namespace="9c2bb3a3-222a-4cff-9775-f3a8807de443"/>
    <xsd:element name="properties">
      <xsd:complexType>
        <xsd:sequence>
          <xsd:element name="documentManagement">
            <xsd:complexType>
              <xsd:all>
                <xsd:element ref="ns2:Description_x0020_Text"/>
                <xsd:element ref="ns2:CRS_x0020_Region" minOccurs="0"/>
                <xsd:element ref="ns2:Geography" minOccurs="0"/>
                <xsd:element ref="ns1:Language" minOccurs="0"/>
                <xsd:element ref="ns2:Topic" minOccurs="0"/>
                <xsd:element ref="ns2:Include_x0020_in_x0020_Site_x0020_Index" minOccurs="0"/>
                <xsd:element ref="ns4:Category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  <xsd:element name="PublishingStartDate" ma:index="16" nillable="true" ma:displayName="Scheduling Start Date" ma:internalName="PublishingStartDate">
      <xsd:simpleType>
        <xsd:restriction base="dms:Unknown"/>
      </xsd:simpleType>
    </xsd:element>
    <xsd:element name="PublishingExpirationDate" ma:index="17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4be8c-aae4-4fdd-b2d1-ab6d4aae907d" elementFormDefault="qualified">
    <xsd:import namespace="http://schemas.microsoft.com/office/2006/documentManagement/types"/>
    <xsd:import namespace="http://schemas.microsoft.com/office/infopath/2007/PartnerControls"/>
    <xsd:element name="Description_x0020_Text" ma:index="2" ma:displayName="Description Text" ma:internalName="Description_x0020_Text" ma:readOnly="false">
      <xsd:simpleType>
        <xsd:restriction base="dms:Note">
          <xsd:maxLength value="255"/>
        </xsd:restriction>
      </xsd:simpleType>
    </xsd:element>
    <xsd:element name="CRS_x0020_Region" ma:index="3" nillable="true" ma:displayName="CRS Region" ma:list="{532a098f-89e0-40d6-9d5f-15c3167b398d}" ma:internalName="CRS_x0020_Region" ma:showField="Column2" ma:web="b4e4be8c-aae4-4fdd-b2d1-ab6d4aae907d">
      <xsd:simpleType>
        <xsd:restriction base="dms:Lookup"/>
      </xsd:simpleType>
    </xsd:element>
    <xsd:element name="Geography" ma:index="4" nillable="true" ma:displayName="Geography" ma:default="None" ma:format="Dropdown" ma:internalName="Geography" ma:readOnly="false">
      <xsd:simpleType>
        <xsd:restriction base="dms:Choice">
          <xsd:enumeration value="None"/>
          <xsd:enumeration value="Afghanistan"/>
          <xsd:enumeration value="Africa"/>
          <xsd:enumeration value="Albania"/>
          <xsd:enumeration value="Angola"/>
          <xsd:enumeration value="Argentina"/>
          <xsd:enumeration value="Armenia"/>
          <xsd:enumeration value="Azerbaijan"/>
          <xsd:enumeration value="Baltimore"/>
          <xsd:enumeration value="Bangladesh"/>
          <xsd:enumeration value="Belize"/>
          <xsd:enumeration value="Benin"/>
          <xsd:enumeration value="Bolivia"/>
          <xsd:enumeration value="Bosnia And Herzegovina"/>
          <xsd:enumeration value="Botswana"/>
          <xsd:enumeration value="Brazil"/>
          <xsd:enumeration value="Bulgaria"/>
          <xsd:enumeration value="Burkina Faso"/>
          <xsd:enumeration value="Burma"/>
          <xsd:enumeration value="Burundi"/>
          <xsd:enumeration value="Cambodia"/>
          <xsd:enumeration value="Cameroon"/>
          <xsd:enumeration value="CARO"/>
          <xsd:enumeration value="Central African Republic"/>
          <xsd:enumeration value="Chad"/>
          <xsd:enumeration value="China"/>
          <xsd:enumeration value="Colombia"/>
          <xsd:enumeration value="Congo"/>
          <xsd:enumeration value="Costa Rica"/>
          <xsd:enumeration value="Croatia"/>
          <xsd:enumeration value="Cuba"/>
          <xsd:enumeration value="CWA"/>
          <xsd:enumeration value="Democratic Republic of Congo"/>
          <xsd:enumeration value="Djibouti"/>
          <xsd:enumeration value="Dominican Republic"/>
          <xsd:enumeration value="DR Congo"/>
          <xsd:enumeration value="EARO"/>
          <xsd:enumeration value="East &amp; South Asia"/>
          <xsd:enumeration value="Ecuador"/>
          <xsd:enumeration value="Egypt"/>
          <xsd:enumeration value="El Salvador"/>
          <xsd:enumeration value="EMECA"/>
          <xsd:enumeration value="Equatorial Guinea"/>
          <xsd:enumeration value="Eritrea"/>
          <xsd:enumeration value="ESA"/>
          <xsd:enumeration value="Ethiopia"/>
          <xsd:enumeration value="France"/>
          <xsd:enumeration value="Gambia"/>
          <xsd:enumeration value="Gaza"/>
          <xsd:enumeration value="Geneva"/>
          <xsd:enumeration value="Georgia"/>
          <xsd:enumeration value="Ghana"/>
          <xsd:enumeration value="Global"/>
          <xsd:enumeration value="Great Britain"/>
          <xsd:enumeration value="Guatemala"/>
          <xsd:enumeration value="Guinea Bissau"/>
          <xsd:enumeration value="Guinea-Conakry"/>
          <xsd:enumeration value="Guyana"/>
          <xsd:enumeration value="Haiti"/>
          <xsd:enumeration value="Headquarters"/>
          <xsd:enumeration value="Honduras"/>
          <xsd:enumeration value="India"/>
          <xsd:enumeration value="Indonesia"/>
          <xsd:enumeration value="Iran"/>
          <xsd:enumeration value="Iraq"/>
          <xsd:enumeration value="Jamaica"/>
          <xsd:enumeration value="Jordan"/>
          <xsd:enumeration value="Jwbg"/>
          <xsd:enumeration value="Kenya"/>
          <xsd:enumeration value="Kinshasa"/>
          <xsd:enumeration value="Kosovo"/>
          <xsd:enumeration value="Kyrgyzstan"/>
          <xsd:enumeration value="LACRO"/>
          <xsd:enumeration value="Lao PDR"/>
          <xsd:enumeration value="Laos"/>
          <xsd:enumeration value="Lebanon"/>
          <xsd:enumeration value="Lesotho"/>
          <xsd:enumeration value="Liberia"/>
          <xsd:enumeration value="Macedonia"/>
          <xsd:enumeration value="Madagascar"/>
          <xsd:enumeration value="Malawi"/>
          <xsd:enumeration value="Mali"/>
          <xsd:enumeration value="Mauritania"/>
          <xsd:enumeration value="Mexico"/>
          <xsd:enumeration value="Moldova"/>
          <xsd:enumeration value="Morocco"/>
          <xsd:enumeration value="Nepal"/>
          <xsd:enumeration value="Nicaragua"/>
          <xsd:enumeration value="Niger"/>
          <xsd:enumeration value="Nigeria"/>
          <xsd:enumeration value="North Korea"/>
          <xsd:enumeration value="Northern Sudan"/>
          <xsd:enumeration value="Pakistan"/>
          <xsd:enumeration value="Papua New Guinea (The Pacific)"/>
          <xsd:enumeration value="Peru"/>
          <xsd:enumeration value="Philippines"/>
          <xsd:enumeration value="Romania"/>
          <xsd:enumeration value="Rwanda"/>
          <xsd:enumeration value="SARO"/>
          <xsd:enumeration value="Senegal"/>
          <xsd:enumeration value="Serbia"/>
          <xsd:enumeration value="Serbia And Montenegro"/>
          <xsd:enumeration value="Sierra Leone"/>
          <xsd:enumeration value="Somalia"/>
          <xsd:enumeration value="Sothern Africa"/>
          <xsd:enumeration value="South Africa"/>
          <xsd:enumeration value="South Sudan"/>
          <xsd:enumeration value="Sri Lanka"/>
          <xsd:enumeration value="Sudan"/>
          <xsd:enumeration value="SWA"/>
          <xsd:enumeration value="Swaziland"/>
          <xsd:enumeration value="Syria"/>
          <xsd:enumeration value="Tanzania"/>
          <xsd:enumeration value="Thailand"/>
          <xsd:enumeration value="The Gambia"/>
          <xsd:enumeration value="Timor-Leste"/>
          <xsd:enumeration value="Togo"/>
          <xsd:enumeration value="Tpc Cambodia"/>
          <xsd:enumeration value="Turkey"/>
          <xsd:enumeration value="Uganda"/>
          <xsd:enumeration value="United Kingdom"/>
          <xsd:enumeration value="United States"/>
          <xsd:enumeration value="Venezuela"/>
          <xsd:enumeration value="Vietnam"/>
          <xsd:enumeration value="Zambia"/>
          <xsd:enumeration value="Zimbabwe"/>
        </xsd:restriction>
      </xsd:simpleType>
    </xsd:element>
    <xsd:element name="Topic" ma:index="6" nillable="true" ma:displayName="Topic" ma:default="None" ma:description="CRS Custom Column" ma:format="Dropdown" ma:internalName="Topic" ma:readOnly="false">
      <xsd:simpleType>
        <xsd:union memberTypes="dms:Text">
          <xsd:simpleType>
            <xsd:restriction base="dms:Choice">
              <xsd:enumeration value="Please Select"/>
              <xsd:enumeration value="Administration"/>
              <xsd:enumeration value="Awareness"/>
              <xsd:enumeration value="Business Development"/>
              <xsd:enumeration value="Committee"/>
              <xsd:enumeration value="Commodities"/>
              <xsd:enumeration value="Communications"/>
              <xsd:enumeration value="Compliance"/>
              <xsd:enumeration value="Emergency"/>
              <xsd:enumeration value="Event"/>
              <xsd:enumeration value="Finance"/>
              <xsd:enumeration value="Fund Raising"/>
              <xsd:enumeration value="Human Resources"/>
              <xsd:enumeration value="Information/Communication Technology"/>
              <xsd:enumeration value="Leadership"/>
              <xsd:enumeration value="Legal"/>
              <xsd:enumeration value="Management Quality"/>
              <xsd:enumeration value="Marketing"/>
              <xsd:enumeration value="Partnership"/>
              <xsd:enumeration value="Procurement"/>
              <xsd:enumeration value="Program Quality"/>
              <xsd:enumeration value="Programming"/>
              <xsd:enumeration value="Publications"/>
              <xsd:enumeration value="Report"/>
              <xsd:enumeration value="Security"/>
              <xsd:enumeration value="Stakeholder Collaboration"/>
              <xsd:enumeration value="Strategy"/>
              <xsd:enumeration value="Training"/>
              <xsd:enumeration value="None"/>
            </xsd:restriction>
          </xsd:simpleType>
        </xsd:union>
      </xsd:simpleType>
    </xsd:element>
    <xsd:element name="Include_x0020_in_x0020_Site_x0020_Index" ma:index="8" nillable="true" ma:displayName="Include in Site Index" ma:default="0" ma:description="CRS Custom Column - By checking the box the item will be included in the site index for CRS Global. Check the box if you want to share this document with CRS staff" ma:internalName="Include_x0020_in_x0020_Site_x0020_Index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bb3a3-222a-4cff-9775-f3a8807de443" elementFormDefault="qualified">
    <xsd:import namespace="http://schemas.microsoft.com/office/2006/documentManagement/types"/>
    <xsd:import namespace="http://schemas.microsoft.com/office/infopath/2007/PartnerControls"/>
    <xsd:element name="Category" ma:index="15" ma:displayName="Category" ma:default="Core Brand Assets" ma:format="Dropdown" ma:internalName="Category" ma:readOnly="false">
      <xsd:simpleType>
        <xsd:restriction base="dms:Choice">
          <xsd:enumeration value="Core Brand Assets"/>
          <xsd:enumeration value="References/Guidelines"/>
          <xsd:enumeration value="Presentation Templates"/>
          <xsd:enumeration value="Embed (System use only)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7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65E357-16C2-42AA-BA66-C198FBF08C1D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9c2bb3a3-222a-4cff-9775-f3a8807de443"/>
    <ds:schemaRef ds:uri="b4e4be8c-aae4-4fdd-b2d1-ab6d4aae907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791A98-1501-4D33-8EB9-747BCFC12C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e4be8c-aae4-4fdd-b2d1-ab6d4aae907d"/>
    <ds:schemaRef ds:uri="9c2bb3a3-222a-4cff-9775-f3a8807de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D1BB83-2743-4187-8F8D-8FB6437944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17368</TotalTime>
  <Words>7691</Words>
  <Application>Microsoft Office PowerPoint</Application>
  <PresentationFormat>Custom</PresentationFormat>
  <Paragraphs>928</Paragraphs>
  <Slides>159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3" baseType="lpstr">
      <vt:lpstr>Arial</vt:lpstr>
      <vt:lpstr>Calibri</vt:lpstr>
      <vt:lpstr>Courier New</vt:lpstr>
      <vt:lpstr>Office Theme</vt:lpstr>
      <vt:lpstr>Managing natural resources</vt:lpstr>
      <vt:lpstr>Skills for Marketing and Rural Transformation (SMART skills)</vt:lpstr>
      <vt:lpstr>Purpose of the SMART skills series</vt:lpstr>
      <vt:lpstr>Manual content</vt:lpstr>
      <vt:lpstr>Lesson 1: Engaging the community</vt:lpstr>
      <vt:lpstr>Outcomes</vt:lpstr>
      <vt:lpstr>Overview</vt:lpstr>
      <vt:lpstr>Determining the project focus</vt:lpstr>
      <vt:lpstr>Reasons for choosing to work with organized groups</vt:lpstr>
      <vt:lpstr>Working with individuals</vt:lpstr>
      <vt:lpstr>Types of groups</vt:lpstr>
      <vt:lpstr>Geographical scope: Individual farms</vt:lpstr>
      <vt:lpstr>Geographical scope: Groups of farmers</vt:lpstr>
      <vt:lpstr>Geographical scope: Examples of group work</vt:lpstr>
      <vt:lpstr>Geographical scope: Community or watershed</vt:lpstr>
      <vt:lpstr>Geographical scope: Examples of community work</vt:lpstr>
      <vt:lpstr>Geographical scope: District or national</vt:lpstr>
      <vt:lpstr>Geographical scope: Examples of district or national activities</vt:lpstr>
      <vt:lpstr>Watershed approach</vt:lpstr>
      <vt:lpstr>Watershed approach: Advantages and disadvantages</vt:lpstr>
      <vt:lpstr>Community approach</vt:lpstr>
      <vt:lpstr>Community approach: Advantages and disadvantages</vt:lpstr>
      <vt:lpstr>First meetings</vt:lpstr>
      <vt:lpstr>First meetings (Continued)</vt:lpstr>
      <vt:lpstr>Farmer’s vision and goals</vt:lpstr>
      <vt:lpstr>Identifying farmers’ vision: Questions to ask</vt:lpstr>
      <vt:lpstr>Identifying farmers’ goals: General goals</vt:lpstr>
      <vt:lpstr>Identifying farmers’ goals: Specific goals</vt:lpstr>
      <vt:lpstr>Sustainability and community ownership</vt:lpstr>
      <vt:lpstr>Lesson 2: Understanding the community context</vt:lpstr>
      <vt:lpstr>Outcomes</vt:lpstr>
      <vt:lpstr>Overview</vt:lpstr>
      <vt:lpstr>Understanding the community where you work</vt:lpstr>
      <vt:lpstr>Trends in the physical environment</vt:lpstr>
      <vt:lpstr>Agroecology</vt:lpstr>
      <vt:lpstr>Agroecology (Continued)</vt:lpstr>
      <vt:lpstr>Soil characteristics</vt:lpstr>
      <vt:lpstr>Soil characteristics (Continued)</vt:lpstr>
      <vt:lpstr>Plants: Crops and trees</vt:lpstr>
      <vt:lpstr>Plants: Trees</vt:lpstr>
      <vt:lpstr>Water use and watershed management</vt:lpstr>
      <vt:lpstr>Livestock</vt:lpstr>
      <vt:lpstr>Vulnerable or high risk areas</vt:lpstr>
      <vt:lpstr>Social and economic issues in managing natural resources</vt:lpstr>
      <vt:lpstr>The economy and markets</vt:lpstr>
      <vt:lpstr>Policies, laws and institutions</vt:lpstr>
      <vt:lpstr>Ownership and control of natural resources: Land tenure</vt:lpstr>
      <vt:lpstr>Ownership and control of natural resources: Fishing and hunting rights</vt:lpstr>
      <vt:lpstr>Ownership and control of natural resources: Conflict</vt:lpstr>
      <vt:lpstr>Vulnerable people: Characteristics</vt:lpstr>
      <vt:lpstr>Involved vulnerable people in projects</vt:lpstr>
      <vt:lpstr>Collecting initial information: Direct observation</vt:lpstr>
      <vt:lpstr>Collecting initial information: Talking to local people</vt:lpstr>
      <vt:lpstr>Collecting initial information: Key informant interviews</vt:lpstr>
      <vt:lpstr>Collecting initial information: Participatory appraisal</vt:lpstr>
      <vt:lpstr>Collecting initial information: Secondary information</vt:lpstr>
      <vt:lpstr>Collecting initial information: Secondary information (Continued)</vt:lpstr>
      <vt:lpstr>Collecting initial information: Transect walks</vt:lpstr>
      <vt:lpstr>Collecting initial information: Transect diagram</vt:lpstr>
      <vt:lpstr>Example of a resource map of an area</vt:lpstr>
      <vt:lpstr>Example of a transect diagram</vt:lpstr>
      <vt:lpstr>Collecting initial information: Using maps</vt:lpstr>
      <vt:lpstr>Lesson 3: Identifying and engaging stakeholders</vt:lpstr>
      <vt:lpstr>Outcomes</vt:lpstr>
      <vt:lpstr>Overview</vt:lpstr>
      <vt:lpstr>The importance of stakeholders</vt:lpstr>
      <vt:lpstr>The stakeholder analysis</vt:lpstr>
      <vt:lpstr>Purpose of the stakeholder analysis</vt:lpstr>
      <vt:lpstr>Stakeholders: State and local governments</vt:lpstr>
      <vt:lpstr>Stakeholders: Local people</vt:lpstr>
      <vt:lpstr>Local people: Building awareness</vt:lpstr>
      <vt:lpstr>Learning from other stakeholders’ activities</vt:lpstr>
      <vt:lpstr>Lesson 4: Mapping problems and opportunties</vt:lpstr>
      <vt:lpstr>Outcomes</vt:lpstr>
      <vt:lpstr>Overview</vt:lpstr>
      <vt:lpstr>Mapping resources in a community or watershed</vt:lpstr>
      <vt:lpstr>Mapping resources in a community or watershed (Continued)</vt:lpstr>
      <vt:lpstr>Mapping resources: Method</vt:lpstr>
      <vt:lpstr>Mapping resources: Scope of the map</vt:lpstr>
      <vt:lpstr>Mapping resources: Scope of the map: Example</vt:lpstr>
      <vt:lpstr>Mapping social data</vt:lpstr>
      <vt:lpstr>Steps in drawing a social resource map</vt:lpstr>
      <vt:lpstr>Drawing a social resource map</vt:lpstr>
      <vt:lpstr>Gendered resource mapping</vt:lpstr>
      <vt:lpstr>Identifying and prioritizing problems and opportunities</vt:lpstr>
      <vt:lpstr>Watershed level: Hotspots to identify</vt:lpstr>
      <vt:lpstr>Common signs of hotspots: Erosion</vt:lpstr>
      <vt:lpstr>Common signs of hotspots: Other water problems</vt:lpstr>
      <vt:lpstr>Common signs of hotspots: Soil fertility problems</vt:lpstr>
      <vt:lpstr>Common signs of hotspots: Deforestation</vt:lpstr>
      <vt:lpstr>Common signs of hotspots: Loss of native habitat and declining biodiversity</vt:lpstr>
      <vt:lpstr>Farm level: Identifying natural resource problems</vt:lpstr>
      <vt:lpstr>Causes of low crop productivity: Insufficient water</vt:lpstr>
      <vt:lpstr>Causes of low crop productivity: Soil fertility problems</vt:lpstr>
      <vt:lpstr>Causes of low crop productivity: Soil fertility problems (Continued)</vt:lpstr>
      <vt:lpstr>Causes of low crop productivity: Signs of soil fertility problems</vt:lpstr>
      <vt:lpstr>Causes of low crop productivity: Plant pests and diseases</vt:lpstr>
      <vt:lpstr>Identifying causes of hotspots and problems</vt:lpstr>
      <vt:lpstr>Identifying causes of hotspots and problems: The problem tree analysis</vt:lpstr>
      <vt:lpstr>Example of a problem tree</vt:lpstr>
      <vt:lpstr>A cause or a contributing factors?</vt:lpstr>
      <vt:lpstr>Areas of high potential</vt:lpstr>
      <vt:lpstr>Lesson 5: Making a natural resources management plan</vt:lpstr>
      <vt:lpstr>Outcomes</vt:lpstr>
      <vt:lpstr>Overview</vt:lpstr>
      <vt:lpstr>Selecting the right techniques</vt:lpstr>
      <vt:lpstr>Finding and choosing solutions</vt:lpstr>
      <vt:lpstr>Types of solutions: Vegetation or biological solutions</vt:lpstr>
      <vt:lpstr>Types of solutions: Infrastructure or physical solutions</vt:lpstr>
      <vt:lpstr>Types of solutions: Social solutions</vt:lpstr>
      <vt:lpstr>The solution to “Not do”</vt:lpstr>
      <vt:lpstr>Building on local knowledge</vt:lpstr>
      <vt:lpstr>Choosing solutions that you can support</vt:lpstr>
      <vt:lpstr>Issues that farmer groups cannot address on their own</vt:lpstr>
      <vt:lpstr>Watershed-level interventions</vt:lpstr>
      <vt:lpstr>Stakeholder check</vt:lpstr>
      <vt:lpstr>Making a natural resources management action plan</vt:lpstr>
      <vt:lpstr>Budgeting for activities</vt:lpstr>
      <vt:lpstr>Lesson 6: Managing natural resources projects</vt:lpstr>
      <vt:lpstr>Outcomes</vt:lpstr>
      <vt:lpstr>Overview</vt:lpstr>
      <vt:lpstr>Roles of natural resources managers</vt:lpstr>
      <vt:lpstr>Training farmers in new technologies</vt:lpstr>
      <vt:lpstr>Example of a new technology: Using an A-frame level</vt:lpstr>
      <vt:lpstr>Creating demonstration plots: Purpose</vt:lpstr>
      <vt:lpstr>Creating demonstration plots: Approach</vt:lpstr>
      <vt:lpstr>Creating demonstration plots: Monitoring</vt:lpstr>
      <vt:lpstr>Testing new ideas: On-farm trials</vt:lpstr>
      <vt:lpstr>Skills of natural resources managers</vt:lpstr>
      <vt:lpstr>Keeping people enthusiastic and getting incentives right</vt:lpstr>
      <vt:lpstr>Giving away inputs</vt:lpstr>
      <vt:lpstr>Good leadership</vt:lpstr>
      <vt:lpstr>Good leadership (Continued)</vt:lpstr>
      <vt:lpstr>Maintaining work quality</vt:lpstr>
      <vt:lpstr>Helping people to change behavior</vt:lpstr>
      <vt:lpstr>Adaptive resource management</vt:lpstr>
      <vt:lpstr>Lesson 7: Monitoring progress</vt:lpstr>
      <vt:lpstr>Outcomes</vt:lpstr>
      <vt:lpstr>Overview</vt:lpstr>
      <vt:lpstr>Monitoring is a natural process</vt:lpstr>
      <vt:lpstr>Indicators</vt:lpstr>
      <vt:lpstr>Output and impact indicators</vt:lpstr>
      <vt:lpstr>Quantitative indicators</vt:lpstr>
      <vt:lpstr>Qualitative indictors</vt:lpstr>
      <vt:lpstr>SMART Indicators</vt:lpstr>
      <vt:lpstr>SMART indicators: Specific</vt:lpstr>
      <vt:lpstr>SMART indicators: Measurable</vt:lpstr>
      <vt:lpstr>SMART indicators: Achievable</vt:lpstr>
      <vt:lpstr>SMART indicators: Relevant</vt:lpstr>
      <vt:lpstr>SMART indicators: Time-bound</vt:lpstr>
      <vt:lpstr>Participatory monitoring and evaluation</vt:lpstr>
      <vt:lpstr>Monitoring progress using maps</vt:lpstr>
      <vt:lpstr>Monitoring progress using maps: Google Earth</vt:lpstr>
      <vt:lpstr>Ensuring gender equity in natural resources work</vt:lpstr>
      <vt:lpstr>Ensuring gender equity in natural resources work: Quantitative indicators</vt:lpstr>
      <vt:lpstr>Ensuring gender equity in natural resources work: Qualitative indicators</vt:lpstr>
      <vt:lpstr>Measuring the value of natural resources management: Profitability analysis</vt:lpstr>
      <vt:lpstr>Measuring the value of natural resources management: Cost-benefits analysis</vt:lpstr>
      <vt:lpstr>Module summary</vt:lpstr>
    </vt:vector>
  </TitlesOfParts>
  <Company>Catholic Relief Services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CRS PPT Fresh Template Eng MK1471 22Sep14</dc:title>
  <dc:creator>Pause for Thought</dc:creator>
  <cp:lastModifiedBy>Hoppenjan, Troy</cp:lastModifiedBy>
  <cp:revision>247</cp:revision>
  <dcterms:created xsi:type="dcterms:W3CDTF">2014-08-13T11:43:29Z</dcterms:created>
  <dcterms:modified xsi:type="dcterms:W3CDTF">2017-03-28T19:02:08Z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0x010100F14170D39CB26E45808F72C1C4D9CE7F</vt:lpwstr>
  </property>
</Properties>
</file>