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 id="2147483660" r:id="rId2"/>
    <p:sldMasterId id="2147483682" r:id="rId3"/>
  </p:sldMasterIdLst>
  <p:notesMasterIdLst>
    <p:notesMasterId r:id="rId37"/>
  </p:notesMasterIdLst>
  <p:sldIdLst>
    <p:sldId id="257" r:id="rId4"/>
    <p:sldId id="258" r:id="rId5"/>
    <p:sldId id="492" r:id="rId6"/>
    <p:sldId id="292" r:id="rId7"/>
    <p:sldId id="467" r:id="rId8"/>
    <p:sldId id="468" r:id="rId9"/>
    <p:sldId id="480" r:id="rId10"/>
    <p:sldId id="496" r:id="rId11"/>
    <p:sldId id="497" r:id="rId12"/>
    <p:sldId id="498" r:id="rId13"/>
    <p:sldId id="499" r:id="rId14"/>
    <p:sldId id="483" r:id="rId15"/>
    <p:sldId id="514" r:id="rId16"/>
    <p:sldId id="485" r:id="rId17"/>
    <p:sldId id="515" r:id="rId18"/>
    <p:sldId id="500" r:id="rId19"/>
    <p:sldId id="516" r:id="rId20"/>
    <p:sldId id="517" r:id="rId21"/>
    <p:sldId id="488" r:id="rId22"/>
    <p:sldId id="506" r:id="rId23"/>
    <p:sldId id="507" r:id="rId24"/>
    <p:sldId id="512" r:id="rId25"/>
    <p:sldId id="502" r:id="rId26"/>
    <p:sldId id="508" r:id="rId27"/>
    <p:sldId id="509" r:id="rId28"/>
    <p:sldId id="491" r:id="rId29"/>
    <p:sldId id="503" r:id="rId30"/>
    <p:sldId id="513" r:id="rId31"/>
    <p:sldId id="510" r:id="rId32"/>
    <p:sldId id="504" r:id="rId33"/>
    <p:sldId id="505" r:id="rId34"/>
    <p:sldId id="511"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9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39"/>
  </p:normalViewPr>
  <p:slideViewPr>
    <p:cSldViewPr snapToGrid="0" snapToObjects="1">
      <p:cViewPr varScale="1">
        <p:scale>
          <a:sx n="114" d="100"/>
          <a:sy n="114" d="100"/>
        </p:scale>
        <p:origin x="4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AB318-0E51-2C44-8D7C-2FF2EF1E72FA}" type="datetimeFigureOut">
              <a:rPr lang="en-US" smtClean="0"/>
              <a:t>6/1/2020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CF633-CBE3-A040-8DA9-03C337DB5F86}" type="slidenum">
              <a:rPr lang="en-US" smtClean="0"/>
              <a:t>‹#›</a:t>
            </a:fld>
            <a:endParaRPr lang="en-US"/>
          </a:p>
        </p:txBody>
      </p:sp>
    </p:spTree>
    <p:extLst>
      <p:ext uri="{BB962C8B-B14F-4D97-AF65-F5344CB8AC3E}">
        <p14:creationId xmlns:p14="http://schemas.microsoft.com/office/powerpoint/2010/main" val="22418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3" name="Google Shape;153;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359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154D62-D7A5-D248-8B93-7A8623E1000B}" type="slidenum">
              <a:rPr lang="en-US" smtClean="0"/>
              <a:pPr/>
              <a:t>26</a:t>
            </a:fld>
            <a:endParaRPr lang="en-US"/>
          </a:p>
        </p:txBody>
      </p:sp>
    </p:spTree>
    <p:extLst>
      <p:ext uri="{BB962C8B-B14F-4D97-AF65-F5344CB8AC3E}">
        <p14:creationId xmlns:p14="http://schemas.microsoft.com/office/powerpoint/2010/main" val="3124703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8" name="Google Shape;328;p3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3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4" name="Google Shape;1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9710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154D62-D7A5-D248-8B93-7A8623E1000B}" type="slidenum">
              <a:rPr lang="en-US" smtClean="0"/>
              <a:pPr/>
              <a:t>3</a:t>
            </a:fld>
            <a:endParaRPr lang="en-US"/>
          </a:p>
        </p:txBody>
      </p:sp>
    </p:spTree>
    <p:extLst>
      <p:ext uri="{BB962C8B-B14F-4D97-AF65-F5344CB8AC3E}">
        <p14:creationId xmlns:p14="http://schemas.microsoft.com/office/powerpoint/2010/main" val="42318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To interpret any index of seed access, we must first understand the meaning of seed access.</a:t>
            </a:r>
          </a:p>
          <a:p>
            <a:r>
              <a:rPr lang="en-US" sz="1200" kern="1200" dirty="0">
                <a:solidFill>
                  <a:schemeClr val="tx1"/>
                </a:solidFill>
                <a:effectLst/>
                <a:latin typeface="+mn-lt"/>
                <a:ea typeface="+mn-ea"/>
                <a:cs typeface="+mn-cs"/>
              </a:rPr>
              <a:t>A farmer with access to seed has the resources to acquire the plant reproductive material she or he wants to plant; </a:t>
            </a:r>
          </a:p>
          <a:p>
            <a:r>
              <a:rPr lang="en-US" sz="1200" kern="1200" dirty="0">
                <a:solidFill>
                  <a:schemeClr val="tx1"/>
                </a:solidFill>
                <a:effectLst/>
                <a:latin typeface="+mn-lt"/>
                <a:ea typeface="+mn-ea"/>
                <a:cs typeface="+mn-cs"/>
              </a:rPr>
              <a:t>access is farmer-specific and determined by whether an individual farmer has entitlements to adequate financial or social capital. </a:t>
            </a:r>
          </a:p>
          <a:p>
            <a:r>
              <a:rPr lang="en-US" sz="1200" kern="1200" dirty="0">
                <a:solidFill>
                  <a:schemeClr val="tx1"/>
                </a:solidFill>
                <a:effectLst/>
                <a:latin typeface="+mn-lt"/>
                <a:ea typeface="+mn-ea"/>
                <a:cs typeface="+mn-cs"/>
              </a:rPr>
              <a:t>By contrast, seed availability refers only to the quantity of seed in a spatial (proximity) and temporal (seasonal) sense [1]. </a:t>
            </a:r>
          </a:p>
          <a:p>
            <a:r>
              <a:rPr lang="en-US" sz="1200" kern="1200" dirty="0">
                <a:solidFill>
                  <a:schemeClr val="tx1"/>
                </a:solidFill>
                <a:effectLst/>
                <a:latin typeface="+mn-lt"/>
                <a:ea typeface="+mn-ea"/>
                <a:cs typeface="+mn-cs"/>
              </a:rPr>
              <a:t>On markets, access to the crop genetic resources embodied in seed means that the value to the farmer of a set of available and known traits is above the costs of acquisition. This implies that a farmer can afford the seed, is informed about the seed’s quality, and that has a choice (some measure of diversity) in the marketplace [2]. </a:t>
            </a:r>
          </a:p>
          <a:p>
            <a:r>
              <a:rPr lang="en-US" sz="1200" kern="1200" dirty="0">
                <a:solidFill>
                  <a:schemeClr val="tx1"/>
                </a:solidFill>
                <a:effectLst/>
                <a:latin typeface="+mn-lt"/>
                <a:ea typeface="+mn-ea"/>
                <a:cs typeface="+mn-cs"/>
              </a:rPr>
              <a:t>Seed quality encompasses physical and variety attributes that are observable and unobservable. </a:t>
            </a:r>
          </a:p>
          <a:p>
            <a:r>
              <a:rPr lang="en-US" sz="1200" kern="1200" dirty="0">
                <a:solidFill>
                  <a:schemeClr val="tx1"/>
                </a:solidFill>
                <a:effectLst/>
                <a:latin typeface="+mn-lt"/>
                <a:ea typeface="+mn-ea"/>
                <a:cs typeface="+mn-cs"/>
              </a:rPr>
              <a:t>Choice implies an element of diversity in the marketplace.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D154D62-D7A5-D248-8B93-7A8623E1000B}" type="slidenum">
              <a:rPr lang="en-US" smtClean="0"/>
              <a:pPr/>
              <a:t>12</a:t>
            </a:fld>
            <a:endParaRPr lang="en-US"/>
          </a:p>
        </p:txBody>
      </p:sp>
    </p:spTree>
    <p:extLst>
      <p:ext uri="{BB962C8B-B14F-4D97-AF65-F5344CB8AC3E}">
        <p14:creationId xmlns:p14="http://schemas.microsoft.com/office/powerpoint/2010/main" val="975444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154D62-D7A5-D248-8B93-7A8623E1000B}" type="slidenum">
              <a:rPr lang="en-US" smtClean="0"/>
              <a:pPr/>
              <a:t>13</a:t>
            </a:fld>
            <a:endParaRPr lang="en-US"/>
          </a:p>
        </p:txBody>
      </p:sp>
    </p:spTree>
    <p:extLst>
      <p:ext uri="{BB962C8B-B14F-4D97-AF65-F5344CB8AC3E}">
        <p14:creationId xmlns:p14="http://schemas.microsoft.com/office/powerpoint/2010/main" val="2447876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465795">
              <a:defRPr/>
            </a:pPr>
            <a:r>
              <a:rPr lang="en-US" dirty="0"/>
              <a:t>ASI—a</a:t>
            </a:r>
            <a:r>
              <a:rPr lang="en-US" baseline="0" dirty="0"/>
              <a:t> wide range or sources of data, uses a weighted scorecard where weights are assigned by in a matrix by measurement area and category. For example, of the categories, performance carries the heaviest weight. </a:t>
            </a:r>
            <a:r>
              <a:rPr lang="en-US" dirty="0"/>
              <a:t>qualitative research approach was chosen to derive conclusions from the data” because “the interpretative approach is better suited to descriptive research.” Moreover, “the possible subjectivity in the interpretation and analysis of qualitative findings is mitigated by carrying out peer reviews throughout the research process”. The 2019 report states that “for verification purposes, the researchers conduct an extensive quantitative and qualitative check of each indicator for each company. Scoring is carried out according to scoring guidelines approved by the Supervisory Board.</a:t>
            </a:r>
            <a:r>
              <a:rPr lang="en-US" dirty="0">
                <a:effectLst/>
              </a:rPr>
              <a:t> </a:t>
            </a:r>
          </a:p>
          <a:p>
            <a:pPr defTabSz="465795">
              <a:defRPr/>
            </a:pPr>
            <a:endParaRPr lang="en-US" dirty="0">
              <a:effectLst/>
            </a:endParaRPr>
          </a:p>
          <a:p>
            <a:pPr defTabSz="465795">
              <a:defRPr/>
            </a:pPr>
            <a:r>
              <a:rPr lang="en-US" dirty="0"/>
              <a:t>Per </a:t>
            </a:r>
            <a:r>
              <a:rPr lang="en-US" u="sng" dirty="0"/>
              <a:t>topic </a:t>
            </a:r>
            <a:r>
              <a:rPr lang="en-US" dirty="0"/>
              <a:t>(e.g., seed) of the EBA, a country receives an overall distance to frontier score and a country rank based on the score. </a:t>
            </a:r>
            <a:r>
              <a:rPr lang="en-US" u="sng" dirty="0"/>
              <a:t>Point </a:t>
            </a:r>
            <a:r>
              <a:rPr lang="en-US" dirty="0"/>
              <a:t>scores for seed are binary with a few exceptions.</a:t>
            </a:r>
            <a:r>
              <a:rPr lang="en-US" baseline="30000" dirty="0"/>
              <a:t> </a:t>
            </a:r>
            <a:r>
              <a:rPr lang="en-US" dirty="0"/>
              <a:t>Distance-to-frontier is calculated in two steps: a) linear transformation to rescale component indicators across all countries; and b) scores for each of the </a:t>
            </a:r>
            <a:r>
              <a:rPr lang="en-US" u="sng" dirty="0"/>
              <a:t>three indicators</a:t>
            </a:r>
            <a:r>
              <a:rPr lang="en-US" dirty="0"/>
              <a:t> in each country are aggregated through simple averaging into one distance to frontier score per topic. Efficiency points (time and cost of registration) are listed separately after the three indicators (plant breeding, variety registration, seed quality control) as part of the seed regulatory frontier. The overall score ranges on a scale of 0 to 100 (the higher the better)</a:t>
            </a:r>
          </a:p>
          <a:p>
            <a:pPr defTabSz="465795">
              <a:defRPr/>
            </a:pPr>
            <a:endParaRPr lang="en-US" dirty="0"/>
          </a:p>
          <a:p>
            <a:r>
              <a:rPr lang="en-US" dirty="0"/>
              <a:t>TASAI data are collected by academics and seed industry experts, and include secondary and primary sources such as industry surveys, key informants and consulting experts.  The TASAI index also combines qualitative and quantitative measurement in </a:t>
            </a:r>
            <a:r>
              <a:rPr lang="en-US" u="sng" dirty="0"/>
              <a:t>separate indicators</a:t>
            </a:r>
            <a:r>
              <a:rPr lang="en-US" dirty="0"/>
              <a:t> that are grouped not for calculation but for interpretation.  Rankings, report cards, and distance-to-frontier techniques were recommended [2]. Briefs on individual countries do not appear to include distance-to-frontier measures, although an online Appendix includes overall scores (out of 100) for some indicators. Quantitative measurement depends on the indicator (counts, percentages or shares, ratio, </a:t>
            </a:r>
            <a:r>
              <a:rPr lang="en-US" dirty="0" err="1"/>
              <a:t>Herfindahl</a:t>
            </a:r>
            <a:r>
              <a:rPr lang="en-US" dirty="0"/>
              <a:t> index of industry concentration). The </a:t>
            </a:r>
            <a:r>
              <a:rPr lang="en-US" dirty="0" err="1"/>
              <a:t>Herfindahl</a:t>
            </a:r>
            <a:r>
              <a:rPr lang="en-US" dirty="0"/>
              <a:t> index of the TASAI includes only the top 4 companies. Covering all listed companies, expressed in terms of percentages and then subtracted from 1, we would have a Simpson index of diversity. Disaggregation by volume of sales categories would provide even more information.</a:t>
            </a:r>
          </a:p>
          <a:p>
            <a:pPr defTabSz="465795">
              <a:defRPr/>
            </a:pPr>
            <a:endParaRPr lang="en-US" dirty="0"/>
          </a:p>
        </p:txBody>
      </p:sp>
      <p:sp>
        <p:nvSpPr>
          <p:cNvPr id="4" name="Slide Number Placeholder 3"/>
          <p:cNvSpPr>
            <a:spLocks noGrp="1"/>
          </p:cNvSpPr>
          <p:nvPr>
            <p:ph type="sldNum" sz="quarter" idx="10"/>
          </p:nvPr>
        </p:nvSpPr>
        <p:spPr/>
        <p:txBody>
          <a:bodyPr/>
          <a:lstStyle/>
          <a:p>
            <a:fld id="{DD154D62-D7A5-D248-8B93-7A8623E1000B}" type="slidenum">
              <a:rPr lang="en-US" smtClean="0"/>
              <a:pPr/>
              <a:t>15</a:t>
            </a:fld>
            <a:endParaRPr lang="en-US"/>
          </a:p>
        </p:txBody>
      </p:sp>
    </p:spTree>
    <p:extLst>
      <p:ext uri="{BB962C8B-B14F-4D97-AF65-F5344CB8AC3E}">
        <p14:creationId xmlns:p14="http://schemas.microsoft.com/office/powerpoint/2010/main" val="152891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154D62-D7A5-D248-8B93-7A8623E1000B}" type="slidenum">
              <a:rPr lang="en-US" smtClean="0"/>
              <a:pPr/>
              <a:t>17</a:t>
            </a:fld>
            <a:endParaRPr lang="en-US"/>
          </a:p>
        </p:txBody>
      </p:sp>
    </p:spTree>
    <p:extLst>
      <p:ext uri="{BB962C8B-B14F-4D97-AF65-F5344CB8AC3E}">
        <p14:creationId xmlns:p14="http://schemas.microsoft.com/office/powerpoint/2010/main" val="403084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154D62-D7A5-D248-8B93-7A8623E1000B}" type="slidenum">
              <a:rPr lang="en-US" smtClean="0"/>
              <a:pPr/>
              <a:t>18</a:t>
            </a:fld>
            <a:endParaRPr lang="en-US"/>
          </a:p>
        </p:txBody>
      </p:sp>
    </p:spTree>
    <p:extLst>
      <p:ext uri="{BB962C8B-B14F-4D97-AF65-F5344CB8AC3E}">
        <p14:creationId xmlns:p14="http://schemas.microsoft.com/office/powerpoint/2010/main" val="2259159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D154D62-D7A5-D248-8B93-7A8623E1000B}" type="slidenum">
              <a:rPr lang="en-US" smtClean="0"/>
              <a:pPr/>
              <a:t>19</a:t>
            </a:fld>
            <a:endParaRPr lang="en-US"/>
          </a:p>
        </p:txBody>
      </p:sp>
    </p:spTree>
    <p:extLst>
      <p:ext uri="{BB962C8B-B14F-4D97-AF65-F5344CB8AC3E}">
        <p14:creationId xmlns:p14="http://schemas.microsoft.com/office/powerpoint/2010/main" val="3093452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_2">
  <p:cSld name="Title Slide_2">
    <p:spTree>
      <p:nvGrpSpPr>
        <p:cNvPr id="1" name="Shape 87"/>
        <p:cNvGrpSpPr/>
        <p:nvPr/>
      </p:nvGrpSpPr>
      <p:grpSpPr>
        <a:xfrm>
          <a:off x="0" y="0"/>
          <a:ext cx="0" cy="0"/>
          <a:chOff x="0" y="0"/>
          <a:chExt cx="0" cy="0"/>
        </a:xfrm>
      </p:grpSpPr>
      <p:sp>
        <p:nvSpPr>
          <p:cNvPr id="88" name="Google Shape;88;p13"/>
          <p:cNvSpPr/>
          <p:nvPr/>
        </p:nvSpPr>
        <p:spPr>
          <a:xfrm>
            <a:off x="0" y="0"/>
            <a:ext cx="12192000" cy="13965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89" name="Google Shape;89;p13"/>
          <p:cNvSpPr/>
          <p:nvPr/>
        </p:nvSpPr>
        <p:spPr>
          <a:xfrm>
            <a:off x="0" y="1335903"/>
            <a:ext cx="12192000" cy="552209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90" name="Google Shape;90;p13"/>
          <p:cNvSpPr txBox="1">
            <a:spLocks noGrp="1"/>
          </p:cNvSpPr>
          <p:nvPr>
            <p:ph type="ctrTitle"/>
          </p:nvPr>
        </p:nvSpPr>
        <p:spPr>
          <a:xfrm>
            <a:off x="838200" y="1828800"/>
            <a:ext cx="10611852" cy="1808437"/>
          </a:xfrm>
          <a:prstGeom prst="rect">
            <a:avLst/>
          </a:prstGeom>
          <a:noFill/>
          <a:ln>
            <a:noFill/>
          </a:ln>
          <a:effectLst>
            <a:outerShdw blurRad="63500" sx="102000" sy="102000" algn="ctr" rotWithShape="0">
              <a:schemeClr val="dk1">
                <a:alpha val="48627"/>
              </a:schemeClr>
            </a:outerShdw>
          </a:effectLst>
        </p:spPr>
        <p:txBody>
          <a:bodyPr spcFirstLastPara="1" wrap="square" lIns="91425" tIns="91425" rIns="91425" bIns="91425" anchor="b" anchorCtr="0"/>
          <a:lstStyle>
            <a:lvl1pPr marR="0" lvl="0" algn="l" rtl="0">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91" name="Google Shape;91;p13"/>
          <p:cNvSpPr txBox="1">
            <a:spLocks noGrp="1"/>
          </p:cNvSpPr>
          <p:nvPr>
            <p:ph type="subTitle" idx="1"/>
          </p:nvPr>
        </p:nvSpPr>
        <p:spPr>
          <a:xfrm>
            <a:off x="838200" y="3797780"/>
            <a:ext cx="9049752" cy="475976"/>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MT Regular"/>
                <a:ea typeface="Gill Sans MT Regular"/>
                <a:cs typeface="Gill Sans MT Regular"/>
                <a:sym typeface="Cabin"/>
              </a:defRPr>
            </a:lvl1pPr>
            <a:lvl2pPr marR="0" lvl="1" algn="ctr" rtl="0">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rtl="0">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r>
              <a:rPr lang="en-US"/>
              <a:t>Click to edit Master subtitle style</a:t>
            </a:r>
            <a:endParaRPr dirty="0"/>
          </a:p>
        </p:txBody>
      </p:sp>
      <p:sp>
        <p:nvSpPr>
          <p:cNvPr id="92" name="Google Shape;92;p13"/>
          <p:cNvSpPr txBox="1">
            <a:spLocks noGrp="1"/>
          </p:cNvSpPr>
          <p:nvPr>
            <p:ph type="dt" idx="10"/>
          </p:nvPr>
        </p:nvSpPr>
        <p:spPr>
          <a:xfrm>
            <a:off x="838200" y="5654675"/>
            <a:ext cx="2687052"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lt1"/>
                </a:solidFill>
                <a:latin typeface="Gill Sans MT Regular"/>
                <a:ea typeface="Gill Sans MT Regular"/>
                <a:cs typeface="Gill Sans MT Regular"/>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lang="en-US" dirty="0"/>
          </a:p>
        </p:txBody>
      </p:sp>
      <p:pic>
        <p:nvPicPr>
          <p:cNvPr id="9" name="Picture 8">
            <a:extLst>
              <a:ext uri="{FF2B5EF4-FFF2-40B4-BE49-F238E27FC236}">
                <a16:creationId xmlns:a16="http://schemas.microsoft.com/office/drawing/2014/main" id="{308783BE-9F36-1945-A577-8AD5F2081C7E}"/>
              </a:ext>
            </a:extLst>
          </p:cNvPr>
          <p:cNvPicPr>
            <a:picLocks noChangeAspect="1"/>
          </p:cNvPicPr>
          <p:nvPr userDrawn="1"/>
        </p:nvPicPr>
        <p:blipFill>
          <a:blip r:embed="rId2"/>
          <a:stretch>
            <a:fillRect/>
          </a:stretch>
        </p:blipFill>
        <p:spPr>
          <a:xfrm>
            <a:off x="274320" y="423422"/>
            <a:ext cx="3242619" cy="549694"/>
          </a:xfrm>
          <a:prstGeom prst="rect">
            <a:avLst/>
          </a:prstGeom>
        </p:spPr>
      </p:pic>
    </p:spTree>
    <p:extLst>
      <p:ext uri="{BB962C8B-B14F-4D97-AF65-F5344CB8AC3E}">
        <p14:creationId xmlns:p14="http://schemas.microsoft.com/office/powerpoint/2010/main" val="1768003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Slide_2">
  <p:cSld name="Content Slide_2">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tx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4" name="Google Shape;44;p6"/>
          <p:cNvSpPr txBox="1">
            <a:spLocks noGrp="1"/>
          </p:cNvSpPr>
          <p:nvPr>
            <p:ph type="body" idx="1"/>
          </p:nvPr>
        </p:nvSpPr>
        <p:spPr>
          <a:xfrm>
            <a:off x="838200"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45" name="Google Shape;45;p6"/>
          <p:cNvSpPr txBox="1">
            <a:spLocks noGrp="1"/>
          </p:cNvSpPr>
          <p:nvPr>
            <p:ph type="body" idx="2"/>
          </p:nvPr>
        </p:nvSpPr>
        <p:spPr>
          <a:xfrm>
            <a:off x="6096000"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47" name="Google Shape;47;p6"/>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98048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_3">
  <p:cSld name="Content Slide_3">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tx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0" name="Google Shape;50;p7"/>
          <p:cNvSpPr txBox="1">
            <a:spLocks noGrp="1"/>
          </p:cNvSpPr>
          <p:nvPr>
            <p:ph type="body" idx="1"/>
          </p:nvPr>
        </p:nvSpPr>
        <p:spPr>
          <a:xfrm>
            <a:off x="838200" y="2448232"/>
            <a:ext cx="5105400" cy="3306097"/>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1" name="Google Shape;51;p7"/>
          <p:cNvSpPr txBox="1">
            <a:spLocks noGrp="1"/>
          </p:cNvSpPr>
          <p:nvPr>
            <p:ph type="body" idx="2"/>
          </p:nvPr>
        </p:nvSpPr>
        <p:spPr>
          <a:xfrm>
            <a:off x="6096000" y="2448232"/>
            <a:ext cx="5105400" cy="3306097"/>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2" name="Google Shape;52;p7"/>
          <p:cNvSpPr txBox="1">
            <a:spLocks noGrp="1"/>
          </p:cNvSpPr>
          <p:nvPr>
            <p:ph type="body" idx="3"/>
          </p:nvPr>
        </p:nvSpPr>
        <p:spPr>
          <a:xfrm>
            <a:off x="838200" y="1493921"/>
            <a:ext cx="10363200" cy="88490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4" name="Google Shape;54;p7"/>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149784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_4">
  <p:cSld name="Content Slide_4">
    <p:spTree>
      <p:nvGrpSpPr>
        <p:cNvPr id="1" name="Shape 55"/>
        <p:cNvGrpSpPr/>
        <p:nvPr/>
      </p:nvGrpSpPr>
      <p:grpSpPr>
        <a:xfrm>
          <a:off x="0" y="0"/>
          <a:ext cx="0" cy="0"/>
          <a:chOff x="0" y="0"/>
          <a:chExt cx="0" cy="0"/>
        </a:xfrm>
      </p:grpSpPr>
      <p:sp>
        <p:nvSpPr>
          <p:cNvPr id="56" name="Google Shape;56;p8"/>
          <p:cNvSpPr>
            <a:spLocks noGrp="1"/>
          </p:cNvSpPr>
          <p:nvPr>
            <p:ph type="pic" idx="2"/>
          </p:nvPr>
        </p:nvSpPr>
        <p:spPr>
          <a:xfrm>
            <a:off x="6096000" y="0"/>
            <a:ext cx="6096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1200"/>
              <a:buFont typeface="Arial"/>
              <a:buNone/>
              <a:defRPr sz="12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7" name="Google Shape;57;p8"/>
          <p:cNvSpPr txBox="1">
            <a:spLocks noGrp="1"/>
          </p:cNvSpPr>
          <p:nvPr>
            <p:ph type="title"/>
          </p:nvPr>
        </p:nvSpPr>
        <p:spPr>
          <a:xfrm>
            <a:off x="838200" y="160337"/>
            <a:ext cx="5410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tx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8" name="Google Shape;58;p8"/>
          <p:cNvSpPr txBox="1">
            <a:spLocks noGrp="1"/>
          </p:cNvSpPr>
          <p:nvPr>
            <p:ph type="body" idx="1"/>
          </p:nvPr>
        </p:nvSpPr>
        <p:spPr>
          <a:xfrm>
            <a:off x="838200"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60" name="Google Shape;60;p8"/>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lt1"/>
                </a:solidFill>
                <a:latin typeface="Cabin"/>
                <a:ea typeface="Cabin"/>
                <a:cs typeface="Cabin"/>
                <a:sym typeface="Cabin"/>
              </a:defRPr>
            </a:lvl2pPr>
            <a:lvl3pPr marL="0" marR="0" lvl="2" indent="0" algn="r" rtl="0">
              <a:spcBef>
                <a:spcPts val="0"/>
              </a:spcBef>
              <a:buNone/>
              <a:defRPr sz="1050" b="0" i="0" u="none" strike="noStrike" cap="none">
                <a:solidFill>
                  <a:schemeClr val="lt1"/>
                </a:solidFill>
                <a:latin typeface="Cabin"/>
                <a:ea typeface="Cabin"/>
                <a:cs typeface="Cabin"/>
                <a:sym typeface="Cabin"/>
              </a:defRPr>
            </a:lvl3pPr>
            <a:lvl4pPr marL="0" marR="0" lvl="3" indent="0" algn="r" rtl="0">
              <a:spcBef>
                <a:spcPts val="0"/>
              </a:spcBef>
              <a:buNone/>
              <a:defRPr sz="1050" b="0" i="0" u="none" strike="noStrike" cap="none">
                <a:solidFill>
                  <a:schemeClr val="lt1"/>
                </a:solidFill>
                <a:latin typeface="Cabin"/>
                <a:ea typeface="Cabin"/>
                <a:cs typeface="Cabin"/>
                <a:sym typeface="Cabin"/>
              </a:defRPr>
            </a:lvl4pPr>
            <a:lvl5pPr marL="0" marR="0" lvl="4" indent="0" algn="r" rtl="0">
              <a:spcBef>
                <a:spcPts val="0"/>
              </a:spcBef>
              <a:buNone/>
              <a:defRPr sz="1050" b="0" i="0" u="none" strike="noStrike" cap="none">
                <a:solidFill>
                  <a:schemeClr val="lt1"/>
                </a:solidFill>
                <a:latin typeface="Cabin"/>
                <a:ea typeface="Cabin"/>
                <a:cs typeface="Cabin"/>
                <a:sym typeface="Cabin"/>
              </a:defRPr>
            </a:lvl5pPr>
            <a:lvl6pPr marL="0" marR="0" lvl="5" indent="0" algn="r" rtl="0">
              <a:spcBef>
                <a:spcPts val="0"/>
              </a:spcBef>
              <a:buNone/>
              <a:defRPr sz="1050" b="0" i="0" u="none" strike="noStrike" cap="none">
                <a:solidFill>
                  <a:schemeClr val="lt1"/>
                </a:solidFill>
                <a:latin typeface="Cabin"/>
                <a:ea typeface="Cabin"/>
                <a:cs typeface="Cabin"/>
                <a:sym typeface="Cabin"/>
              </a:defRPr>
            </a:lvl6pPr>
            <a:lvl7pPr marL="0" marR="0" lvl="6" indent="0" algn="r" rtl="0">
              <a:spcBef>
                <a:spcPts val="0"/>
              </a:spcBef>
              <a:buNone/>
              <a:defRPr sz="1050" b="0" i="0" u="none" strike="noStrike" cap="none">
                <a:solidFill>
                  <a:schemeClr val="lt1"/>
                </a:solidFill>
                <a:latin typeface="Cabin"/>
                <a:ea typeface="Cabin"/>
                <a:cs typeface="Cabin"/>
                <a:sym typeface="Cabin"/>
              </a:defRPr>
            </a:lvl7pPr>
            <a:lvl8pPr marL="0" marR="0" lvl="7" indent="0" algn="r" rtl="0">
              <a:spcBef>
                <a:spcPts val="0"/>
              </a:spcBef>
              <a:buNone/>
              <a:defRPr sz="1050" b="0" i="0" u="none" strike="noStrike" cap="none">
                <a:solidFill>
                  <a:schemeClr val="lt1"/>
                </a:solidFill>
                <a:latin typeface="Cabin"/>
                <a:ea typeface="Cabin"/>
                <a:cs typeface="Cabin"/>
                <a:sym typeface="Cabin"/>
              </a:defRPr>
            </a:lvl8pPr>
            <a:lvl9pPr marL="0" marR="0" lvl="8" indent="0" algn="r" rtl="0">
              <a:spcBef>
                <a:spcPts val="0"/>
              </a:spcBef>
              <a:buNone/>
              <a:defRPr sz="1050" b="0" i="0" u="none" strike="noStrike" cap="none">
                <a:solidFill>
                  <a:schemeClr val="lt1"/>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42051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_5">
  <p:cSld name="Content Slide_5">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6284258" y="160337"/>
            <a:ext cx="5410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tx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3" name="Google Shape;63;p9"/>
          <p:cNvSpPr txBox="1">
            <a:spLocks noGrp="1"/>
          </p:cNvSpPr>
          <p:nvPr>
            <p:ph type="body" idx="1"/>
          </p:nvPr>
        </p:nvSpPr>
        <p:spPr>
          <a:xfrm>
            <a:off x="6284258"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64" name="Google Shape;64;p9"/>
          <p:cNvSpPr>
            <a:spLocks noGrp="1"/>
          </p:cNvSpPr>
          <p:nvPr>
            <p:ph type="pic" idx="2"/>
          </p:nvPr>
        </p:nvSpPr>
        <p:spPr>
          <a:xfrm>
            <a:off x="0" y="0"/>
            <a:ext cx="6096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1200"/>
              <a:buFont typeface="Arial"/>
              <a:buNone/>
              <a:defRPr sz="12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67" name="Google Shape;67;p9"/>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673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_6">
  <p:cSld name="Content Slide_6">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tx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1" name="Google Shape;71;p10"/>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71052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_2">
  <p:cSld name="Divider_2">
    <p:spTree>
      <p:nvGrpSpPr>
        <p:cNvPr id="1" name="Shape 72"/>
        <p:cNvGrpSpPr/>
        <p:nvPr/>
      </p:nvGrpSpPr>
      <p:grpSpPr>
        <a:xfrm>
          <a:off x="0" y="0"/>
          <a:ext cx="0" cy="0"/>
          <a:chOff x="0" y="0"/>
          <a:chExt cx="0" cy="0"/>
        </a:xfrm>
      </p:grpSpPr>
      <p:sp>
        <p:nvSpPr>
          <p:cNvPr id="73" name="Google Shape;73;p11"/>
          <p:cNvSpPr/>
          <p:nvPr/>
        </p:nvSpPr>
        <p:spPr>
          <a:xfrm>
            <a:off x="0" y="0"/>
            <a:ext cx="12192000" cy="6858000"/>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74" name="Google Shape;74;p11"/>
          <p:cNvSpPr txBox="1">
            <a:spLocks noGrp="1"/>
          </p:cNvSpPr>
          <p:nvPr>
            <p:ph type="title"/>
          </p:nvPr>
        </p:nvSpPr>
        <p:spPr>
          <a:xfrm>
            <a:off x="830179" y="1835185"/>
            <a:ext cx="105156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5" name="Google Shape;75;p11"/>
          <p:cNvSpPr txBox="1">
            <a:spLocks noGrp="1"/>
          </p:cNvSpPr>
          <p:nvPr>
            <p:ph type="body" idx="1"/>
          </p:nvPr>
        </p:nvSpPr>
        <p:spPr>
          <a:xfrm>
            <a:off x="830179" y="3345025"/>
            <a:ext cx="6186488" cy="1925638"/>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1000"/>
              </a:spcBef>
              <a:spcAft>
                <a:spcPts val="0"/>
              </a:spcAft>
              <a:buClr>
                <a:schemeClr val="lt1"/>
              </a:buClr>
              <a:buSzPts val="2000"/>
              <a:buFont typeface="Arial"/>
              <a:buChar char="–"/>
              <a:defRPr sz="2000" b="0" i="0" u="none" strike="noStrike" cap="none">
                <a:solidFill>
                  <a:schemeClr val="lt1"/>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77" name="Google Shape;77;p11"/>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79" name="Google Shape;79;p11"/>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lt1"/>
                </a:solidFill>
                <a:latin typeface="Cabin"/>
                <a:ea typeface="Cabin"/>
                <a:cs typeface="Cabin"/>
                <a:sym typeface="Cabin"/>
              </a:defRPr>
            </a:lvl2pPr>
            <a:lvl3pPr marL="0" marR="0" lvl="2" indent="0" algn="r" rtl="0">
              <a:spcBef>
                <a:spcPts val="0"/>
              </a:spcBef>
              <a:buNone/>
              <a:defRPr sz="1050" b="0" i="0" u="none" strike="noStrike" cap="none">
                <a:solidFill>
                  <a:schemeClr val="lt1"/>
                </a:solidFill>
                <a:latin typeface="Cabin"/>
                <a:ea typeface="Cabin"/>
                <a:cs typeface="Cabin"/>
                <a:sym typeface="Cabin"/>
              </a:defRPr>
            </a:lvl3pPr>
            <a:lvl4pPr marL="0" marR="0" lvl="3" indent="0" algn="r" rtl="0">
              <a:spcBef>
                <a:spcPts val="0"/>
              </a:spcBef>
              <a:buNone/>
              <a:defRPr sz="1050" b="0" i="0" u="none" strike="noStrike" cap="none">
                <a:solidFill>
                  <a:schemeClr val="lt1"/>
                </a:solidFill>
                <a:latin typeface="Cabin"/>
                <a:ea typeface="Cabin"/>
                <a:cs typeface="Cabin"/>
                <a:sym typeface="Cabin"/>
              </a:defRPr>
            </a:lvl4pPr>
            <a:lvl5pPr marL="0" marR="0" lvl="4" indent="0" algn="r" rtl="0">
              <a:spcBef>
                <a:spcPts val="0"/>
              </a:spcBef>
              <a:buNone/>
              <a:defRPr sz="1050" b="0" i="0" u="none" strike="noStrike" cap="none">
                <a:solidFill>
                  <a:schemeClr val="lt1"/>
                </a:solidFill>
                <a:latin typeface="Cabin"/>
                <a:ea typeface="Cabin"/>
                <a:cs typeface="Cabin"/>
                <a:sym typeface="Cabin"/>
              </a:defRPr>
            </a:lvl5pPr>
            <a:lvl6pPr marL="0" marR="0" lvl="5" indent="0" algn="r" rtl="0">
              <a:spcBef>
                <a:spcPts val="0"/>
              </a:spcBef>
              <a:buNone/>
              <a:defRPr sz="1050" b="0" i="0" u="none" strike="noStrike" cap="none">
                <a:solidFill>
                  <a:schemeClr val="lt1"/>
                </a:solidFill>
                <a:latin typeface="Cabin"/>
                <a:ea typeface="Cabin"/>
                <a:cs typeface="Cabin"/>
                <a:sym typeface="Cabin"/>
              </a:defRPr>
            </a:lvl6pPr>
            <a:lvl7pPr marL="0" marR="0" lvl="6" indent="0" algn="r" rtl="0">
              <a:spcBef>
                <a:spcPts val="0"/>
              </a:spcBef>
              <a:buNone/>
              <a:defRPr sz="1050" b="0" i="0" u="none" strike="noStrike" cap="none">
                <a:solidFill>
                  <a:schemeClr val="lt1"/>
                </a:solidFill>
                <a:latin typeface="Cabin"/>
                <a:ea typeface="Cabin"/>
                <a:cs typeface="Cabin"/>
                <a:sym typeface="Cabin"/>
              </a:defRPr>
            </a:lvl7pPr>
            <a:lvl8pPr marL="0" marR="0" lvl="7" indent="0" algn="r" rtl="0">
              <a:spcBef>
                <a:spcPts val="0"/>
              </a:spcBef>
              <a:buNone/>
              <a:defRPr sz="1050" b="0" i="0" u="none" strike="noStrike" cap="none">
                <a:solidFill>
                  <a:schemeClr val="lt1"/>
                </a:solidFill>
                <a:latin typeface="Cabin"/>
                <a:ea typeface="Cabin"/>
                <a:cs typeface="Cabin"/>
                <a:sym typeface="Cabin"/>
              </a:defRPr>
            </a:lvl8pPr>
            <a:lvl9pPr marL="0" marR="0" lvl="8" indent="0" algn="r" rtl="0">
              <a:spcBef>
                <a:spcPts val="0"/>
              </a:spcBef>
              <a:buNone/>
              <a:defRPr sz="1050" b="0" i="0" u="none" strike="noStrike" cap="none">
                <a:solidFill>
                  <a:schemeClr val="lt1"/>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96409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_2" userDrawn="1">
  <p:cSld name="1_Divider_2">
    <p:spTree>
      <p:nvGrpSpPr>
        <p:cNvPr id="1" name="Shape 111"/>
        <p:cNvGrpSpPr/>
        <p:nvPr/>
      </p:nvGrpSpPr>
      <p:grpSpPr>
        <a:xfrm>
          <a:off x="0" y="0"/>
          <a:ext cx="0" cy="0"/>
          <a:chOff x="0" y="0"/>
          <a:chExt cx="0" cy="0"/>
        </a:xfrm>
      </p:grpSpPr>
      <p:sp>
        <p:nvSpPr>
          <p:cNvPr id="112" name="Google Shape;112;p17"/>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116" name="Google Shape;116;p17"/>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9" name="Google Shape;330;p42">
            <a:extLst>
              <a:ext uri="{FF2B5EF4-FFF2-40B4-BE49-F238E27FC236}">
                <a16:creationId xmlns:a16="http://schemas.microsoft.com/office/drawing/2014/main" id="{F7A4BE52-68CF-CB47-B5D2-7FCA9848994F}"/>
              </a:ext>
            </a:extLst>
          </p:cNvPr>
          <p:cNvSpPr txBox="1">
            <a:spLocks noGrp="1"/>
          </p:cNvSpPr>
          <p:nvPr>
            <p:ph type="title"/>
          </p:nvPr>
        </p:nvSpPr>
        <p:spPr>
          <a:xfrm>
            <a:off x="3533335" y="3982077"/>
            <a:ext cx="5125330" cy="778527"/>
          </a:xfrm>
          <a:prstGeom prst="rect">
            <a:avLst/>
          </a:prstGeom>
          <a:noFill/>
          <a:ln>
            <a:noFill/>
          </a:ln>
        </p:spPr>
        <p:txBody>
          <a:bodyPr spcFirstLastPara="1" wrap="square" lIns="91425" tIns="45700" rIns="91425" bIns="45700" anchor="b" anchorCtr="0">
            <a:noAutofit/>
          </a:bodyPr>
          <a:lstStyle>
            <a:lvl1pPr>
              <a:defRPr b="0" i="0">
                <a:solidFill>
                  <a:schemeClr val="bg1"/>
                </a:solidFill>
                <a:latin typeface="Gill Sans MT" panose="020B0502020104020203" pitchFamily="34" charset="77"/>
                <a:cs typeface="Gill Sans Heavy" panose="020B0502020104020203" pitchFamily="34" charset="-79"/>
              </a:defRPr>
            </a:lvl1pPr>
          </a:lstStyle>
          <a:p>
            <a:pPr marL="0" marR="0" lvl="0" indent="0" algn="ctr" rtl="0">
              <a:lnSpc>
                <a:spcPct val="90000"/>
              </a:lnSpc>
              <a:spcBef>
                <a:spcPts val="0"/>
              </a:spcBef>
              <a:spcAft>
                <a:spcPts val="0"/>
              </a:spcAft>
              <a:buClr>
                <a:schemeClr val="lt1"/>
              </a:buClr>
              <a:buSzPts val="4400"/>
              <a:buFont typeface="Cabin"/>
              <a:buNone/>
            </a:pPr>
            <a:r>
              <a:rPr lang="en-US" sz="3000" dirty="0" err="1">
                <a:ea typeface="Cabin"/>
                <a:cs typeface="Cabin"/>
              </a:rPr>
              <a:t>www.feedthefuture.gov</a:t>
            </a:r>
            <a:endParaRPr sz="3000" u="none" strike="noStrike" cap="none" dirty="0">
              <a:solidFill>
                <a:schemeClr val="lt1"/>
              </a:solidFill>
              <a:ea typeface="Cabin"/>
              <a:cs typeface="Cabin"/>
              <a:sym typeface="Cabin"/>
            </a:endParaRPr>
          </a:p>
        </p:txBody>
      </p:sp>
      <p:pic>
        <p:nvPicPr>
          <p:cNvPr id="11" name="Picture 10" descr="vertical RGB white.eps">
            <a:extLst>
              <a:ext uri="{FF2B5EF4-FFF2-40B4-BE49-F238E27FC236}">
                <a16:creationId xmlns:a16="http://schemas.microsoft.com/office/drawing/2014/main" id="{2C66530A-4ECC-7844-982B-13278821B3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157" y="1411325"/>
            <a:ext cx="4955688" cy="2307716"/>
          </a:xfrm>
          <a:prstGeom prst="rect">
            <a:avLst/>
          </a:prstGeom>
        </p:spPr>
      </p:pic>
      <p:pic>
        <p:nvPicPr>
          <p:cNvPr id="3" name="Picture 2">
            <a:extLst>
              <a:ext uri="{FF2B5EF4-FFF2-40B4-BE49-F238E27FC236}">
                <a16:creationId xmlns:a16="http://schemas.microsoft.com/office/drawing/2014/main" id="{C2693A14-0CEB-3A4D-9A36-56584672950F}"/>
              </a:ext>
            </a:extLst>
          </p:cNvPr>
          <p:cNvPicPr>
            <a:picLocks noChangeAspect="1"/>
          </p:cNvPicPr>
          <p:nvPr userDrawn="1"/>
        </p:nvPicPr>
        <p:blipFill>
          <a:blip r:embed="rId3"/>
          <a:stretch>
            <a:fillRect/>
          </a:stretch>
        </p:blipFill>
        <p:spPr>
          <a:xfrm>
            <a:off x="6342509" y="5844769"/>
            <a:ext cx="313315" cy="313315"/>
          </a:xfrm>
          <a:prstGeom prst="rect">
            <a:avLst/>
          </a:prstGeom>
        </p:spPr>
      </p:pic>
      <p:pic>
        <p:nvPicPr>
          <p:cNvPr id="5" name="Picture 4">
            <a:extLst>
              <a:ext uri="{FF2B5EF4-FFF2-40B4-BE49-F238E27FC236}">
                <a16:creationId xmlns:a16="http://schemas.microsoft.com/office/drawing/2014/main" id="{E9188DA6-063D-6344-BD14-ADB1EB2BD2C0}"/>
              </a:ext>
            </a:extLst>
          </p:cNvPr>
          <p:cNvPicPr>
            <a:picLocks noChangeAspect="1"/>
          </p:cNvPicPr>
          <p:nvPr userDrawn="1"/>
        </p:nvPicPr>
        <p:blipFill>
          <a:blip r:embed="rId4"/>
          <a:stretch>
            <a:fillRect/>
          </a:stretch>
        </p:blipFill>
        <p:spPr>
          <a:xfrm>
            <a:off x="3892955" y="5855982"/>
            <a:ext cx="290888" cy="290888"/>
          </a:xfrm>
          <a:prstGeom prst="rect">
            <a:avLst/>
          </a:prstGeom>
        </p:spPr>
      </p:pic>
      <p:sp>
        <p:nvSpPr>
          <p:cNvPr id="10" name="Google Shape;330;p42">
            <a:extLst>
              <a:ext uri="{FF2B5EF4-FFF2-40B4-BE49-F238E27FC236}">
                <a16:creationId xmlns:a16="http://schemas.microsoft.com/office/drawing/2014/main" id="{47F891E9-808A-AE48-9632-08F411A707F6}"/>
              </a:ext>
            </a:extLst>
          </p:cNvPr>
          <p:cNvSpPr txBox="1">
            <a:spLocks/>
          </p:cNvSpPr>
          <p:nvPr userDrawn="1"/>
        </p:nvSpPr>
        <p:spPr>
          <a:xfrm>
            <a:off x="4331532" y="5912506"/>
            <a:ext cx="1896844" cy="2540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Cabin"/>
              <a:buNone/>
              <a:defRPr sz="3200" b="0" i="0" u="none" strike="noStrike" cap="none">
                <a:solidFill>
                  <a:schemeClr val="bg1"/>
                </a:solidFill>
                <a:latin typeface="Gill Sans MT" panose="020B0502020104020203" pitchFamily="34" charset="77"/>
                <a:ea typeface="Cabin"/>
                <a:cs typeface="Gill Sans Heavy" panose="020B0502020104020203" pitchFamily="34" charset="-79"/>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400"/>
            </a:pPr>
            <a:r>
              <a:rPr lang="en-US" sz="1400" kern="0" spc="100" baseline="0" dirty="0">
                <a:cs typeface="Cabin"/>
              </a:rPr>
              <a:t>FEEDTHEFUTURE</a:t>
            </a:r>
            <a:endParaRPr lang="en-US" sz="1400" kern="0" spc="100" baseline="0" dirty="0">
              <a:solidFill>
                <a:schemeClr val="lt1"/>
              </a:solidFill>
              <a:cs typeface="Cabin"/>
            </a:endParaRPr>
          </a:p>
        </p:txBody>
      </p:sp>
      <p:sp>
        <p:nvSpPr>
          <p:cNvPr id="12" name="Google Shape;330;p42">
            <a:extLst>
              <a:ext uri="{FF2B5EF4-FFF2-40B4-BE49-F238E27FC236}">
                <a16:creationId xmlns:a16="http://schemas.microsoft.com/office/drawing/2014/main" id="{49528AA3-62C0-DE4E-B21D-6C1398A386BE}"/>
              </a:ext>
            </a:extLst>
          </p:cNvPr>
          <p:cNvSpPr txBox="1">
            <a:spLocks/>
          </p:cNvSpPr>
          <p:nvPr userDrawn="1"/>
        </p:nvSpPr>
        <p:spPr>
          <a:xfrm>
            <a:off x="6727335" y="5912506"/>
            <a:ext cx="1896844" cy="2540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Cabin"/>
              <a:buNone/>
              <a:defRPr sz="3200" b="0" i="0" u="none" strike="noStrike" cap="none">
                <a:solidFill>
                  <a:schemeClr val="bg1"/>
                </a:solidFill>
                <a:latin typeface="Gill Sans MT" panose="020B0502020104020203" pitchFamily="34" charset="77"/>
                <a:ea typeface="Cabin"/>
                <a:cs typeface="Gill Sans Heavy" panose="020B0502020104020203" pitchFamily="34" charset="-79"/>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400"/>
            </a:pPr>
            <a:r>
              <a:rPr lang="en-US" sz="1400" kern="0" spc="100" baseline="0" dirty="0">
                <a:cs typeface="Cabin"/>
              </a:rPr>
              <a:t>FEEDTHEFUTURE</a:t>
            </a:r>
            <a:endParaRPr lang="en-US" sz="1400" kern="0" spc="100" baseline="0" dirty="0">
              <a:solidFill>
                <a:schemeClr val="lt1"/>
              </a:solidFill>
              <a:cs typeface="Cabin"/>
            </a:endParaRPr>
          </a:p>
        </p:txBody>
      </p:sp>
    </p:spTree>
    <p:extLst>
      <p:ext uri="{BB962C8B-B14F-4D97-AF65-F5344CB8AC3E}">
        <p14:creationId xmlns:p14="http://schemas.microsoft.com/office/powerpoint/2010/main" val="163022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_1" preserve="1">
  <p:cSld name="Title Slide_1">
    <p:spTree>
      <p:nvGrpSpPr>
        <p:cNvPr id="1" name="Shape 16"/>
        <p:cNvGrpSpPr/>
        <p:nvPr/>
      </p:nvGrpSpPr>
      <p:grpSpPr>
        <a:xfrm>
          <a:off x="0" y="0"/>
          <a:ext cx="0" cy="0"/>
          <a:chOff x="0" y="0"/>
          <a:chExt cx="0" cy="0"/>
        </a:xfrm>
      </p:grpSpPr>
      <p:sp>
        <p:nvSpPr>
          <p:cNvPr id="17" name="Google Shape;17;p2"/>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18" name="Google Shape;18;p2"/>
          <p:cNvSpPr txBox="1">
            <a:spLocks noGrp="1"/>
          </p:cNvSpPr>
          <p:nvPr>
            <p:ph type="ctrTitle"/>
          </p:nvPr>
        </p:nvSpPr>
        <p:spPr>
          <a:xfrm>
            <a:off x="838200" y="1828800"/>
            <a:ext cx="10611852" cy="1811513"/>
          </a:xfrm>
          <a:prstGeom prst="rect">
            <a:avLst/>
          </a:prstGeom>
          <a:noFill/>
          <a:ln>
            <a:noFill/>
          </a:ln>
        </p:spPr>
        <p:txBody>
          <a:bodyPr spcFirstLastPara="1" wrap="square" lIns="91425" tIns="91425" rIns="91425" bIns="91425" anchor="b" anchorCtr="0"/>
          <a:lstStyle>
            <a:lvl1pPr marR="0" lvl="0" algn="l" rtl="0">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9" name="Google Shape;19;p2"/>
          <p:cNvSpPr txBox="1">
            <a:spLocks noGrp="1"/>
          </p:cNvSpPr>
          <p:nvPr>
            <p:ph type="subTitle" idx="1"/>
          </p:nvPr>
        </p:nvSpPr>
        <p:spPr>
          <a:xfrm>
            <a:off x="838200" y="3657234"/>
            <a:ext cx="9049752" cy="475976"/>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MT Regular"/>
                <a:ea typeface="Gill Sans MT Regular"/>
                <a:cs typeface="Gill Sans MT Regular"/>
                <a:sym typeface="Cabin"/>
              </a:defRPr>
            </a:lvl1pPr>
            <a:lvl2pPr marR="0" lvl="1" algn="ctr" rtl="0">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rtl="0">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endParaRPr dirty="0"/>
          </a:p>
        </p:txBody>
      </p:sp>
      <p:sp>
        <p:nvSpPr>
          <p:cNvPr id="20" name="Google Shape;20;p2"/>
          <p:cNvSpPr txBox="1">
            <a:spLocks noGrp="1"/>
          </p:cNvSpPr>
          <p:nvPr>
            <p:ph type="dt" idx="10"/>
          </p:nvPr>
        </p:nvSpPr>
        <p:spPr>
          <a:xfrm>
            <a:off x="838200" y="5654675"/>
            <a:ext cx="2687052"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lt1"/>
                </a:solidFill>
                <a:latin typeface="Gill Sans MT Regular"/>
                <a:ea typeface="Gill Sans MT Regular"/>
                <a:cs typeface="Gill Sans MT Regular"/>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lang="en-US" dirty="0"/>
          </a:p>
        </p:txBody>
      </p:sp>
      <p:pic>
        <p:nvPicPr>
          <p:cNvPr id="9" name="Picture 8">
            <a:extLst>
              <a:ext uri="{FF2B5EF4-FFF2-40B4-BE49-F238E27FC236}">
                <a16:creationId xmlns:a16="http://schemas.microsoft.com/office/drawing/2014/main" id="{7B8194D0-62A1-3B4E-B35C-EE8B61B807EB}"/>
              </a:ext>
            </a:extLst>
          </p:cNvPr>
          <p:cNvPicPr>
            <a:picLocks noChangeAspect="1"/>
          </p:cNvPicPr>
          <p:nvPr userDrawn="1"/>
        </p:nvPicPr>
        <p:blipFill>
          <a:blip r:embed="rId2"/>
          <a:stretch>
            <a:fillRect/>
          </a:stretch>
        </p:blipFill>
        <p:spPr>
          <a:xfrm>
            <a:off x="274325" y="422392"/>
            <a:ext cx="3242609" cy="549694"/>
          </a:xfrm>
          <a:prstGeom prst="rect">
            <a:avLst/>
          </a:prstGeom>
        </p:spPr>
      </p:pic>
    </p:spTree>
    <p:extLst>
      <p:ext uri="{BB962C8B-B14F-4D97-AF65-F5344CB8AC3E}">
        <p14:creationId xmlns:p14="http://schemas.microsoft.com/office/powerpoint/2010/main" val="3962071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_1" preserve="1">
  <p:cSld name="Divider_1">
    <p:spTree>
      <p:nvGrpSpPr>
        <p:cNvPr id="1" name="Shape 22"/>
        <p:cNvGrpSpPr/>
        <p:nvPr/>
      </p:nvGrpSpPr>
      <p:grpSpPr>
        <a:xfrm>
          <a:off x="0" y="0"/>
          <a:ext cx="0" cy="0"/>
          <a:chOff x="0" y="0"/>
          <a:chExt cx="0" cy="0"/>
        </a:xfrm>
      </p:grpSpPr>
      <p:sp>
        <p:nvSpPr>
          <p:cNvPr id="23" name="Google Shape;23;p3"/>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24" name="Google Shape;24;p3"/>
          <p:cNvSpPr txBox="1">
            <a:spLocks noGrp="1"/>
          </p:cNvSpPr>
          <p:nvPr>
            <p:ph type="title"/>
          </p:nvPr>
        </p:nvSpPr>
        <p:spPr>
          <a:xfrm>
            <a:off x="838200" y="1828800"/>
            <a:ext cx="10515600" cy="1325563"/>
          </a:xfrm>
          <a:prstGeom prst="rect">
            <a:avLst/>
          </a:prstGeom>
          <a:noFill/>
          <a:ln>
            <a:noFill/>
          </a:ln>
          <a:effectLst>
            <a:outerShdw blurRad="584200" dist="76200" dir="2700000" algn="tl" rotWithShape="0">
              <a:srgbClr val="000000">
                <a:alpha val="20000"/>
              </a:srgbClr>
            </a:outerShdw>
          </a:effectLst>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5" name="Google Shape;25;p3"/>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lt1"/>
              </a:buClr>
              <a:buSzPts val="2000"/>
              <a:buFont typeface="Arial" panose="020B0604020202020204" pitchFamily="34" charset="0"/>
              <a:buChar char="•"/>
              <a:defRPr sz="2000" b="0" i="0" u="none" strike="noStrike" cap="none">
                <a:solidFill>
                  <a:schemeClr val="lt1"/>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26" name="Google Shape;26;p3"/>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29" name="Google Shape;29;p3"/>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lt1"/>
                </a:solidFill>
                <a:latin typeface="Cabin"/>
                <a:ea typeface="Cabin"/>
                <a:cs typeface="Cabin"/>
                <a:sym typeface="Cabin"/>
              </a:defRPr>
            </a:lvl2pPr>
            <a:lvl3pPr marL="0" marR="0" lvl="2" indent="0" algn="r" rtl="0">
              <a:spcBef>
                <a:spcPts val="0"/>
              </a:spcBef>
              <a:buNone/>
              <a:defRPr sz="1050" b="0" i="0" u="none" strike="noStrike" cap="none">
                <a:solidFill>
                  <a:schemeClr val="lt1"/>
                </a:solidFill>
                <a:latin typeface="Cabin"/>
                <a:ea typeface="Cabin"/>
                <a:cs typeface="Cabin"/>
                <a:sym typeface="Cabin"/>
              </a:defRPr>
            </a:lvl3pPr>
            <a:lvl4pPr marL="0" marR="0" lvl="3" indent="0" algn="r" rtl="0">
              <a:spcBef>
                <a:spcPts val="0"/>
              </a:spcBef>
              <a:buNone/>
              <a:defRPr sz="1050" b="0" i="0" u="none" strike="noStrike" cap="none">
                <a:solidFill>
                  <a:schemeClr val="lt1"/>
                </a:solidFill>
                <a:latin typeface="Cabin"/>
                <a:ea typeface="Cabin"/>
                <a:cs typeface="Cabin"/>
                <a:sym typeface="Cabin"/>
              </a:defRPr>
            </a:lvl4pPr>
            <a:lvl5pPr marL="0" marR="0" lvl="4" indent="0" algn="r" rtl="0">
              <a:spcBef>
                <a:spcPts val="0"/>
              </a:spcBef>
              <a:buNone/>
              <a:defRPr sz="1050" b="0" i="0" u="none" strike="noStrike" cap="none">
                <a:solidFill>
                  <a:schemeClr val="lt1"/>
                </a:solidFill>
                <a:latin typeface="Cabin"/>
                <a:ea typeface="Cabin"/>
                <a:cs typeface="Cabin"/>
                <a:sym typeface="Cabin"/>
              </a:defRPr>
            </a:lvl5pPr>
            <a:lvl6pPr marL="0" marR="0" lvl="5" indent="0" algn="r" rtl="0">
              <a:spcBef>
                <a:spcPts val="0"/>
              </a:spcBef>
              <a:buNone/>
              <a:defRPr sz="1050" b="0" i="0" u="none" strike="noStrike" cap="none">
                <a:solidFill>
                  <a:schemeClr val="lt1"/>
                </a:solidFill>
                <a:latin typeface="Cabin"/>
                <a:ea typeface="Cabin"/>
                <a:cs typeface="Cabin"/>
                <a:sym typeface="Cabin"/>
              </a:defRPr>
            </a:lvl6pPr>
            <a:lvl7pPr marL="0" marR="0" lvl="6" indent="0" algn="r" rtl="0">
              <a:spcBef>
                <a:spcPts val="0"/>
              </a:spcBef>
              <a:buNone/>
              <a:defRPr sz="1050" b="0" i="0" u="none" strike="noStrike" cap="none">
                <a:solidFill>
                  <a:schemeClr val="lt1"/>
                </a:solidFill>
                <a:latin typeface="Cabin"/>
                <a:ea typeface="Cabin"/>
                <a:cs typeface="Cabin"/>
                <a:sym typeface="Cabin"/>
              </a:defRPr>
            </a:lvl7pPr>
            <a:lvl8pPr marL="0" marR="0" lvl="7" indent="0" algn="r" rtl="0">
              <a:spcBef>
                <a:spcPts val="0"/>
              </a:spcBef>
              <a:buNone/>
              <a:defRPr sz="1050" b="0" i="0" u="none" strike="noStrike" cap="none">
                <a:solidFill>
                  <a:schemeClr val="lt1"/>
                </a:solidFill>
                <a:latin typeface="Cabin"/>
                <a:ea typeface="Cabin"/>
                <a:cs typeface="Cabin"/>
                <a:sym typeface="Cabin"/>
              </a:defRPr>
            </a:lvl8pPr>
            <a:lvl9pPr marL="0" marR="0" lvl="8" indent="0" algn="r" rtl="0">
              <a:spcBef>
                <a:spcPts val="0"/>
              </a:spcBef>
              <a:buNone/>
              <a:defRPr sz="1050" b="0" i="0" u="none" strike="noStrike" cap="none">
                <a:solidFill>
                  <a:schemeClr val="lt1"/>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96973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_2" preserve="1">
  <p:cSld name="Title Slide_2">
    <p:spTree>
      <p:nvGrpSpPr>
        <p:cNvPr id="1" name="Shape 30"/>
        <p:cNvGrpSpPr/>
        <p:nvPr/>
      </p:nvGrpSpPr>
      <p:grpSpPr>
        <a:xfrm>
          <a:off x="0" y="0"/>
          <a:ext cx="0" cy="0"/>
          <a:chOff x="0" y="0"/>
          <a:chExt cx="0" cy="0"/>
        </a:xfrm>
      </p:grpSpPr>
      <p:sp>
        <p:nvSpPr>
          <p:cNvPr id="31" name="Google Shape;31;p4"/>
          <p:cNvSpPr/>
          <p:nvPr/>
        </p:nvSpPr>
        <p:spPr>
          <a:xfrm>
            <a:off x="0" y="0"/>
            <a:ext cx="12192000" cy="133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32" name="Google Shape;32;p4"/>
          <p:cNvSpPr/>
          <p:nvPr/>
        </p:nvSpPr>
        <p:spPr>
          <a:xfrm>
            <a:off x="0" y="1335903"/>
            <a:ext cx="12192000" cy="55220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33" name="Google Shape;33;p4"/>
          <p:cNvSpPr txBox="1">
            <a:spLocks noGrp="1"/>
          </p:cNvSpPr>
          <p:nvPr>
            <p:ph type="ctrTitle"/>
          </p:nvPr>
        </p:nvSpPr>
        <p:spPr>
          <a:xfrm>
            <a:off x="838200" y="1828800"/>
            <a:ext cx="10611852" cy="1808437"/>
          </a:xfrm>
          <a:prstGeom prst="rect">
            <a:avLst/>
          </a:prstGeom>
          <a:noFill/>
          <a:ln>
            <a:noFill/>
          </a:ln>
          <a:effectLst>
            <a:outerShdw blurRad="63500" sx="102000" sy="102000" algn="ctr" rotWithShape="0">
              <a:schemeClr val="dk1">
                <a:alpha val="48627"/>
              </a:schemeClr>
            </a:outerShdw>
          </a:effectLst>
        </p:spPr>
        <p:txBody>
          <a:bodyPr spcFirstLastPara="1" wrap="square" lIns="91425" tIns="91425" rIns="91425" bIns="91425" anchor="b" anchorCtr="0"/>
          <a:lstStyle>
            <a:lvl1pPr marR="0" lvl="0" algn="l" rtl="0">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4" name="Google Shape;34;p4"/>
          <p:cNvSpPr txBox="1">
            <a:spLocks noGrp="1"/>
          </p:cNvSpPr>
          <p:nvPr>
            <p:ph type="subTitle" idx="1"/>
          </p:nvPr>
        </p:nvSpPr>
        <p:spPr>
          <a:xfrm>
            <a:off x="838200" y="3797780"/>
            <a:ext cx="9049752" cy="475976"/>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MT Regular"/>
                <a:ea typeface="Gill Sans MT Regular"/>
                <a:cs typeface="Gill Sans MT Regular"/>
                <a:sym typeface="Cabin"/>
              </a:defRPr>
            </a:lvl1pPr>
            <a:lvl2pPr marR="0" lvl="1" algn="ctr" rtl="0">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rtl="0">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endParaRPr dirty="0"/>
          </a:p>
        </p:txBody>
      </p:sp>
      <p:sp>
        <p:nvSpPr>
          <p:cNvPr id="35" name="Google Shape;35;p4"/>
          <p:cNvSpPr txBox="1">
            <a:spLocks noGrp="1"/>
          </p:cNvSpPr>
          <p:nvPr>
            <p:ph type="dt" idx="10"/>
          </p:nvPr>
        </p:nvSpPr>
        <p:spPr>
          <a:xfrm>
            <a:off x="838200" y="5654675"/>
            <a:ext cx="2687052"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lt1"/>
                </a:solidFill>
                <a:latin typeface="Gill Sans MT Regular"/>
                <a:ea typeface="Gill Sans MT Regular"/>
                <a:cs typeface="Gill Sans MT Regular"/>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lang="en-US" dirty="0"/>
          </a:p>
        </p:txBody>
      </p:sp>
      <p:pic>
        <p:nvPicPr>
          <p:cNvPr id="10" name="Picture 9">
            <a:extLst>
              <a:ext uri="{FF2B5EF4-FFF2-40B4-BE49-F238E27FC236}">
                <a16:creationId xmlns:a16="http://schemas.microsoft.com/office/drawing/2014/main" id="{0D5E30A9-1D91-B144-9A9B-8ED335626486}"/>
              </a:ext>
            </a:extLst>
          </p:cNvPr>
          <p:cNvPicPr>
            <a:picLocks noChangeAspect="1"/>
          </p:cNvPicPr>
          <p:nvPr userDrawn="1"/>
        </p:nvPicPr>
        <p:blipFill>
          <a:blip r:embed="rId2"/>
          <a:stretch>
            <a:fillRect/>
          </a:stretch>
        </p:blipFill>
        <p:spPr>
          <a:xfrm>
            <a:off x="274325" y="421019"/>
            <a:ext cx="3242609" cy="549694"/>
          </a:xfrm>
          <a:prstGeom prst="rect">
            <a:avLst/>
          </a:prstGeom>
        </p:spPr>
      </p:pic>
    </p:spTree>
    <p:extLst>
      <p:ext uri="{BB962C8B-B14F-4D97-AF65-F5344CB8AC3E}">
        <p14:creationId xmlns:p14="http://schemas.microsoft.com/office/powerpoint/2010/main" val="285908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_1" type="obj">
  <p:cSld name="Content Slide_1">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2"/>
              </a:buClr>
              <a:buSzPts val="3200"/>
              <a:buFont typeface="Cabin"/>
              <a:buNone/>
              <a:defRPr sz="3200" b="0" i="0" u="none" strike="noStrike" cap="none">
                <a:solidFill>
                  <a:schemeClr val="dk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96" name="Google Shape;96;p14"/>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pPr lvl="0"/>
            <a:r>
              <a:rPr lang="en-US"/>
              <a:t>Click to edit Master text styles</a:t>
            </a:r>
          </a:p>
        </p:txBody>
      </p:sp>
      <p:sp>
        <p:nvSpPr>
          <p:cNvPr id="98" name="Google Shape;98;p14"/>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00472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_1" type="obj" preserve="1">
  <p:cSld name="Content Slide_1">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5"/>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41" name="Google Shape;41;p5"/>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62822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_2" preserve="1">
  <p:cSld name="Content Slide_2">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44" name="Google Shape;44;p6"/>
          <p:cNvSpPr txBox="1">
            <a:spLocks noGrp="1"/>
          </p:cNvSpPr>
          <p:nvPr>
            <p:ph type="body" idx="1"/>
          </p:nvPr>
        </p:nvSpPr>
        <p:spPr>
          <a:xfrm>
            <a:off x="838200"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45" name="Google Shape;45;p6"/>
          <p:cNvSpPr txBox="1">
            <a:spLocks noGrp="1"/>
          </p:cNvSpPr>
          <p:nvPr>
            <p:ph type="body" idx="2"/>
          </p:nvPr>
        </p:nvSpPr>
        <p:spPr>
          <a:xfrm>
            <a:off x="6096000"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47" name="Google Shape;47;p6"/>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7270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Slide_3" preserve="1">
  <p:cSld name="Content Slide_3">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0" name="Google Shape;50;p7"/>
          <p:cNvSpPr txBox="1">
            <a:spLocks noGrp="1"/>
          </p:cNvSpPr>
          <p:nvPr>
            <p:ph type="body" idx="1"/>
          </p:nvPr>
        </p:nvSpPr>
        <p:spPr>
          <a:xfrm>
            <a:off x="838200" y="2448232"/>
            <a:ext cx="5105400" cy="3306097"/>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1" name="Google Shape;51;p7"/>
          <p:cNvSpPr txBox="1">
            <a:spLocks noGrp="1"/>
          </p:cNvSpPr>
          <p:nvPr>
            <p:ph type="body" idx="2"/>
          </p:nvPr>
        </p:nvSpPr>
        <p:spPr>
          <a:xfrm>
            <a:off x="6096000" y="2448232"/>
            <a:ext cx="5105400" cy="3306097"/>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2" name="Google Shape;52;p7"/>
          <p:cNvSpPr txBox="1">
            <a:spLocks noGrp="1"/>
          </p:cNvSpPr>
          <p:nvPr>
            <p:ph type="body" idx="3"/>
          </p:nvPr>
        </p:nvSpPr>
        <p:spPr>
          <a:xfrm>
            <a:off x="838200" y="1493921"/>
            <a:ext cx="10363200" cy="88490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4" name="Google Shape;54;p7"/>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135912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Slide_4" preserve="1">
  <p:cSld name="Content Slide_4">
    <p:spTree>
      <p:nvGrpSpPr>
        <p:cNvPr id="1" name="Shape 55"/>
        <p:cNvGrpSpPr/>
        <p:nvPr/>
      </p:nvGrpSpPr>
      <p:grpSpPr>
        <a:xfrm>
          <a:off x="0" y="0"/>
          <a:ext cx="0" cy="0"/>
          <a:chOff x="0" y="0"/>
          <a:chExt cx="0" cy="0"/>
        </a:xfrm>
      </p:grpSpPr>
      <p:sp>
        <p:nvSpPr>
          <p:cNvPr id="56" name="Google Shape;56;p8"/>
          <p:cNvSpPr>
            <a:spLocks noGrp="1"/>
          </p:cNvSpPr>
          <p:nvPr>
            <p:ph type="pic" idx="2"/>
          </p:nvPr>
        </p:nvSpPr>
        <p:spPr>
          <a:xfrm>
            <a:off x="6096000" y="0"/>
            <a:ext cx="6096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1200"/>
              <a:buFont typeface="Arial"/>
              <a:buNone/>
              <a:defRPr sz="12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57" name="Google Shape;57;p8"/>
          <p:cNvSpPr txBox="1">
            <a:spLocks noGrp="1"/>
          </p:cNvSpPr>
          <p:nvPr>
            <p:ph type="title"/>
          </p:nvPr>
        </p:nvSpPr>
        <p:spPr>
          <a:xfrm>
            <a:off x="838200" y="160337"/>
            <a:ext cx="5410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58" name="Google Shape;58;p8"/>
          <p:cNvSpPr txBox="1">
            <a:spLocks noGrp="1"/>
          </p:cNvSpPr>
          <p:nvPr>
            <p:ph type="body" idx="1"/>
          </p:nvPr>
        </p:nvSpPr>
        <p:spPr>
          <a:xfrm>
            <a:off x="838200"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60" name="Google Shape;60;p8"/>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lt1"/>
                </a:solidFill>
                <a:latin typeface="Cabin"/>
                <a:ea typeface="Cabin"/>
                <a:cs typeface="Cabin"/>
                <a:sym typeface="Cabin"/>
              </a:defRPr>
            </a:lvl2pPr>
            <a:lvl3pPr marL="0" marR="0" lvl="2" indent="0" algn="r" rtl="0">
              <a:spcBef>
                <a:spcPts val="0"/>
              </a:spcBef>
              <a:buNone/>
              <a:defRPr sz="1050" b="0" i="0" u="none" strike="noStrike" cap="none">
                <a:solidFill>
                  <a:schemeClr val="lt1"/>
                </a:solidFill>
                <a:latin typeface="Cabin"/>
                <a:ea typeface="Cabin"/>
                <a:cs typeface="Cabin"/>
                <a:sym typeface="Cabin"/>
              </a:defRPr>
            </a:lvl3pPr>
            <a:lvl4pPr marL="0" marR="0" lvl="3" indent="0" algn="r" rtl="0">
              <a:spcBef>
                <a:spcPts val="0"/>
              </a:spcBef>
              <a:buNone/>
              <a:defRPr sz="1050" b="0" i="0" u="none" strike="noStrike" cap="none">
                <a:solidFill>
                  <a:schemeClr val="lt1"/>
                </a:solidFill>
                <a:latin typeface="Cabin"/>
                <a:ea typeface="Cabin"/>
                <a:cs typeface="Cabin"/>
                <a:sym typeface="Cabin"/>
              </a:defRPr>
            </a:lvl4pPr>
            <a:lvl5pPr marL="0" marR="0" lvl="4" indent="0" algn="r" rtl="0">
              <a:spcBef>
                <a:spcPts val="0"/>
              </a:spcBef>
              <a:buNone/>
              <a:defRPr sz="1050" b="0" i="0" u="none" strike="noStrike" cap="none">
                <a:solidFill>
                  <a:schemeClr val="lt1"/>
                </a:solidFill>
                <a:latin typeface="Cabin"/>
                <a:ea typeface="Cabin"/>
                <a:cs typeface="Cabin"/>
                <a:sym typeface="Cabin"/>
              </a:defRPr>
            </a:lvl5pPr>
            <a:lvl6pPr marL="0" marR="0" lvl="5" indent="0" algn="r" rtl="0">
              <a:spcBef>
                <a:spcPts val="0"/>
              </a:spcBef>
              <a:buNone/>
              <a:defRPr sz="1050" b="0" i="0" u="none" strike="noStrike" cap="none">
                <a:solidFill>
                  <a:schemeClr val="lt1"/>
                </a:solidFill>
                <a:latin typeface="Cabin"/>
                <a:ea typeface="Cabin"/>
                <a:cs typeface="Cabin"/>
                <a:sym typeface="Cabin"/>
              </a:defRPr>
            </a:lvl6pPr>
            <a:lvl7pPr marL="0" marR="0" lvl="6" indent="0" algn="r" rtl="0">
              <a:spcBef>
                <a:spcPts val="0"/>
              </a:spcBef>
              <a:buNone/>
              <a:defRPr sz="1050" b="0" i="0" u="none" strike="noStrike" cap="none">
                <a:solidFill>
                  <a:schemeClr val="lt1"/>
                </a:solidFill>
                <a:latin typeface="Cabin"/>
                <a:ea typeface="Cabin"/>
                <a:cs typeface="Cabin"/>
                <a:sym typeface="Cabin"/>
              </a:defRPr>
            </a:lvl7pPr>
            <a:lvl8pPr marL="0" marR="0" lvl="7" indent="0" algn="r" rtl="0">
              <a:spcBef>
                <a:spcPts val="0"/>
              </a:spcBef>
              <a:buNone/>
              <a:defRPr sz="1050" b="0" i="0" u="none" strike="noStrike" cap="none">
                <a:solidFill>
                  <a:schemeClr val="lt1"/>
                </a:solidFill>
                <a:latin typeface="Cabin"/>
                <a:ea typeface="Cabin"/>
                <a:cs typeface="Cabin"/>
                <a:sym typeface="Cabin"/>
              </a:defRPr>
            </a:lvl8pPr>
            <a:lvl9pPr marL="0" marR="0" lvl="8" indent="0" algn="r" rtl="0">
              <a:spcBef>
                <a:spcPts val="0"/>
              </a:spcBef>
              <a:buNone/>
              <a:defRPr sz="1050" b="0" i="0" u="none" strike="noStrike" cap="none">
                <a:solidFill>
                  <a:schemeClr val="lt1"/>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17846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lide_5" preserve="1">
  <p:cSld name="Content Slide_5">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6284258" y="160337"/>
            <a:ext cx="5410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3" name="Google Shape;63;p9"/>
          <p:cNvSpPr txBox="1">
            <a:spLocks noGrp="1"/>
          </p:cNvSpPr>
          <p:nvPr>
            <p:ph type="body" idx="1"/>
          </p:nvPr>
        </p:nvSpPr>
        <p:spPr>
          <a:xfrm>
            <a:off x="6284258" y="1825625"/>
            <a:ext cx="51054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64" name="Google Shape;64;p9"/>
          <p:cNvSpPr>
            <a:spLocks noGrp="1"/>
          </p:cNvSpPr>
          <p:nvPr>
            <p:ph type="pic" idx="2"/>
          </p:nvPr>
        </p:nvSpPr>
        <p:spPr>
          <a:xfrm>
            <a:off x="0" y="0"/>
            <a:ext cx="6096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1200"/>
              <a:buFont typeface="Arial"/>
              <a:buNone/>
              <a:defRPr sz="12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67" name="Google Shape;67;p9"/>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1615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_6" preserve="1">
  <p:cSld name="Content Slide_6">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1" name="Google Shape;71;p10"/>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77007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_2" preserve="1">
  <p:cSld name="Divider_2">
    <p:spTree>
      <p:nvGrpSpPr>
        <p:cNvPr id="1" name="Shape 72"/>
        <p:cNvGrpSpPr/>
        <p:nvPr/>
      </p:nvGrpSpPr>
      <p:grpSpPr>
        <a:xfrm>
          <a:off x="0" y="0"/>
          <a:ext cx="0" cy="0"/>
          <a:chOff x="0" y="0"/>
          <a:chExt cx="0" cy="0"/>
        </a:xfrm>
      </p:grpSpPr>
      <p:sp>
        <p:nvSpPr>
          <p:cNvPr id="73" name="Google Shape;73;p11"/>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74" name="Google Shape;74;p11"/>
          <p:cNvSpPr txBox="1">
            <a:spLocks noGrp="1"/>
          </p:cNvSpPr>
          <p:nvPr>
            <p:ph type="title"/>
          </p:nvPr>
        </p:nvSpPr>
        <p:spPr>
          <a:xfrm>
            <a:off x="830179" y="1835185"/>
            <a:ext cx="105156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5" name="Google Shape;75;p11"/>
          <p:cNvSpPr txBox="1">
            <a:spLocks noGrp="1"/>
          </p:cNvSpPr>
          <p:nvPr>
            <p:ph type="body" idx="1"/>
          </p:nvPr>
        </p:nvSpPr>
        <p:spPr>
          <a:xfrm>
            <a:off x="830179" y="3345025"/>
            <a:ext cx="6186488" cy="1925638"/>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lt1"/>
              </a:buClr>
              <a:buSzPts val="2000"/>
              <a:buFont typeface="Arial" panose="020B0604020202020204" pitchFamily="34" charset="0"/>
              <a:buChar char="•"/>
              <a:defRPr sz="2000" b="0" i="0" u="none" strike="noStrike" cap="none">
                <a:solidFill>
                  <a:schemeClr val="lt1"/>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77" name="Google Shape;77;p11"/>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79" name="Google Shape;79;p11"/>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lt1"/>
                </a:solidFill>
                <a:latin typeface="Cabin"/>
                <a:ea typeface="Cabin"/>
                <a:cs typeface="Cabin"/>
                <a:sym typeface="Cabin"/>
              </a:defRPr>
            </a:lvl2pPr>
            <a:lvl3pPr marL="0" marR="0" lvl="2" indent="0" algn="r" rtl="0">
              <a:spcBef>
                <a:spcPts val="0"/>
              </a:spcBef>
              <a:buNone/>
              <a:defRPr sz="1050" b="0" i="0" u="none" strike="noStrike" cap="none">
                <a:solidFill>
                  <a:schemeClr val="lt1"/>
                </a:solidFill>
                <a:latin typeface="Cabin"/>
                <a:ea typeface="Cabin"/>
                <a:cs typeface="Cabin"/>
                <a:sym typeface="Cabin"/>
              </a:defRPr>
            </a:lvl3pPr>
            <a:lvl4pPr marL="0" marR="0" lvl="3" indent="0" algn="r" rtl="0">
              <a:spcBef>
                <a:spcPts val="0"/>
              </a:spcBef>
              <a:buNone/>
              <a:defRPr sz="1050" b="0" i="0" u="none" strike="noStrike" cap="none">
                <a:solidFill>
                  <a:schemeClr val="lt1"/>
                </a:solidFill>
                <a:latin typeface="Cabin"/>
                <a:ea typeface="Cabin"/>
                <a:cs typeface="Cabin"/>
                <a:sym typeface="Cabin"/>
              </a:defRPr>
            </a:lvl4pPr>
            <a:lvl5pPr marL="0" marR="0" lvl="4" indent="0" algn="r" rtl="0">
              <a:spcBef>
                <a:spcPts val="0"/>
              </a:spcBef>
              <a:buNone/>
              <a:defRPr sz="1050" b="0" i="0" u="none" strike="noStrike" cap="none">
                <a:solidFill>
                  <a:schemeClr val="lt1"/>
                </a:solidFill>
                <a:latin typeface="Cabin"/>
                <a:ea typeface="Cabin"/>
                <a:cs typeface="Cabin"/>
                <a:sym typeface="Cabin"/>
              </a:defRPr>
            </a:lvl5pPr>
            <a:lvl6pPr marL="0" marR="0" lvl="5" indent="0" algn="r" rtl="0">
              <a:spcBef>
                <a:spcPts val="0"/>
              </a:spcBef>
              <a:buNone/>
              <a:defRPr sz="1050" b="0" i="0" u="none" strike="noStrike" cap="none">
                <a:solidFill>
                  <a:schemeClr val="lt1"/>
                </a:solidFill>
                <a:latin typeface="Cabin"/>
                <a:ea typeface="Cabin"/>
                <a:cs typeface="Cabin"/>
                <a:sym typeface="Cabin"/>
              </a:defRPr>
            </a:lvl6pPr>
            <a:lvl7pPr marL="0" marR="0" lvl="6" indent="0" algn="r" rtl="0">
              <a:spcBef>
                <a:spcPts val="0"/>
              </a:spcBef>
              <a:buNone/>
              <a:defRPr sz="1050" b="0" i="0" u="none" strike="noStrike" cap="none">
                <a:solidFill>
                  <a:schemeClr val="lt1"/>
                </a:solidFill>
                <a:latin typeface="Cabin"/>
                <a:ea typeface="Cabin"/>
                <a:cs typeface="Cabin"/>
                <a:sym typeface="Cabin"/>
              </a:defRPr>
            </a:lvl7pPr>
            <a:lvl8pPr marL="0" marR="0" lvl="7" indent="0" algn="r" rtl="0">
              <a:spcBef>
                <a:spcPts val="0"/>
              </a:spcBef>
              <a:buNone/>
              <a:defRPr sz="1050" b="0" i="0" u="none" strike="noStrike" cap="none">
                <a:solidFill>
                  <a:schemeClr val="lt1"/>
                </a:solidFill>
                <a:latin typeface="Cabin"/>
                <a:ea typeface="Cabin"/>
                <a:cs typeface="Cabin"/>
                <a:sym typeface="Cabin"/>
              </a:defRPr>
            </a:lvl8pPr>
            <a:lvl9pPr marL="0" marR="0" lvl="8" indent="0" algn="r" rtl="0">
              <a:spcBef>
                <a:spcPts val="0"/>
              </a:spcBef>
              <a:buNone/>
              <a:defRPr sz="1050" b="0" i="0" u="none" strike="noStrike" cap="none">
                <a:solidFill>
                  <a:schemeClr val="lt1"/>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7227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_1">
  <p:cSld name="Title Slide_1">
    <p:spTree>
      <p:nvGrpSpPr>
        <p:cNvPr id="1" name="Shape 137"/>
        <p:cNvGrpSpPr/>
        <p:nvPr/>
      </p:nvGrpSpPr>
      <p:grpSpPr>
        <a:xfrm>
          <a:off x="0" y="0"/>
          <a:ext cx="0" cy="0"/>
          <a:chOff x="0" y="0"/>
          <a:chExt cx="0" cy="0"/>
        </a:xfrm>
      </p:grpSpPr>
      <p:sp>
        <p:nvSpPr>
          <p:cNvPr id="138" name="Google Shape;138;p21"/>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r>
              <a:rPr lang="en-US"/>
              <a:t>Click icon to add picture</a:t>
            </a:r>
            <a:endParaRPr dirty="0"/>
          </a:p>
        </p:txBody>
      </p:sp>
      <p:sp>
        <p:nvSpPr>
          <p:cNvPr id="139" name="Google Shape;139;p21"/>
          <p:cNvSpPr txBox="1">
            <a:spLocks noGrp="1"/>
          </p:cNvSpPr>
          <p:nvPr>
            <p:ph type="ctrTitle"/>
          </p:nvPr>
        </p:nvSpPr>
        <p:spPr>
          <a:xfrm>
            <a:off x="838200" y="1828800"/>
            <a:ext cx="10611852" cy="1811513"/>
          </a:xfrm>
          <a:prstGeom prst="rect">
            <a:avLst/>
          </a:prstGeom>
          <a:noFill/>
          <a:ln>
            <a:noFill/>
          </a:ln>
        </p:spPr>
        <p:txBody>
          <a:bodyPr spcFirstLastPara="1" wrap="square" lIns="91425" tIns="91425" rIns="91425" bIns="91425" anchor="b" anchorCtr="0"/>
          <a:lstStyle>
            <a:lvl1pPr marR="0" lvl="0" algn="l" rtl="0">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140" name="Google Shape;140;p21"/>
          <p:cNvSpPr txBox="1">
            <a:spLocks noGrp="1"/>
          </p:cNvSpPr>
          <p:nvPr>
            <p:ph type="subTitle" idx="1"/>
          </p:nvPr>
        </p:nvSpPr>
        <p:spPr>
          <a:xfrm>
            <a:off x="838200" y="3657234"/>
            <a:ext cx="9049752" cy="475976"/>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MT Regular"/>
                <a:ea typeface="Gill Sans MT Regular"/>
                <a:cs typeface="Gill Sans MT Regular"/>
                <a:sym typeface="Cabin"/>
              </a:defRPr>
            </a:lvl1pPr>
            <a:lvl2pPr marR="0" lvl="1" algn="ctr" rtl="0">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rtl="0">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r>
              <a:rPr lang="en-US"/>
              <a:t>Click to edit Master subtitle style</a:t>
            </a:r>
            <a:endParaRPr dirty="0"/>
          </a:p>
        </p:txBody>
      </p:sp>
      <p:sp>
        <p:nvSpPr>
          <p:cNvPr id="141" name="Google Shape;141;p21"/>
          <p:cNvSpPr txBox="1">
            <a:spLocks noGrp="1"/>
          </p:cNvSpPr>
          <p:nvPr>
            <p:ph type="dt" idx="10"/>
          </p:nvPr>
        </p:nvSpPr>
        <p:spPr>
          <a:xfrm>
            <a:off x="838200" y="5654675"/>
            <a:ext cx="2687052"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lt1"/>
                </a:solidFill>
                <a:latin typeface="Gill Sans MT Regular"/>
                <a:ea typeface="Gill Sans MT Regular"/>
                <a:cs typeface="Gill Sans MT Regular"/>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lang="en-US" dirty="0"/>
          </a:p>
        </p:txBody>
      </p:sp>
      <p:pic>
        <p:nvPicPr>
          <p:cNvPr id="7" name="Picture 6">
            <a:extLst>
              <a:ext uri="{FF2B5EF4-FFF2-40B4-BE49-F238E27FC236}">
                <a16:creationId xmlns:a16="http://schemas.microsoft.com/office/drawing/2014/main" id="{3FE119B7-BA31-A14A-A9AF-5DF93C5704EC}"/>
              </a:ext>
            </a:extLst>
          </p:cNvPr>
          <p:cNvPicPr>
            <a:picLocks noChangeAspect="1"/>
          </p:cNvPicPr>
          <p:nvPr userDrawn="1"/>
        </p:nvPicPr>
        <p:blipFill>
          <a:blip r:embed="rId2"/>
          <a:stretch>
            <a:fillRect/>
          </a:stretch>
        </p:blipFill>
        <p:spPr>
          <a:xfrm>
            <a:off x="274325" y="422392"/>
            <a:ext cx="3242609" cy="549694"/>
          </a:xfrm>
          <a:prstGeom prst="rect">
            <a:avLst/>
          </a:prstGeom>
        </p:spPr>
      </p:pic>
    </p:spTree>
    <p:extLst>
      <p:ext uri="{BB962C8B-B14F-4D97-AF65-F5344CB8AC3E}">
        <p14:creationId xmlns:p14="http://schemas.microsoft.com/office/powerpoint/2010/main" val="4211323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_1">
  <p:cSld name="Divider_1">
    <p:spTree>
      <p:nvGrpSpPr>
        <p:cNvPr id="1" name="Shape 143"/>
        <p:cNvGrpSpPr/>
        <p:nvPr/>
      </p:nvGrpSpPr>
      <p:grpSpPr>
        <a:xfrm>
          <a:off x="0" y="0"/>
          <a:ext cx="0" cy="0"/>
          <a:chOff x="0" y="0"/>
          <a:chExt cx="0" cy="0"/>
        </a:xfrm>
      </p:grpSpPr>
      <p:sp>
        <p:nvSpPr>
          <p:cNvPr id="144" name="Google Shape;144;p22"/>
          <p:cNvSpPr>
            <a:spLocks noGrp="1"/>
          </p:cNvSpPr>
          <p:nvPr>
            <p:ph type="pic" idx="2"/>
          </p:nvPr>
        </p:nvSpPr>
        <p:spPr>
          <a:xfrm>
            <a:off x="0" y="0"/>
            <a:ext cx="12192000" cy="6858000"/>
          </a:xfrm>
          <a:prstGeom prst="rect">
            <a:avLst/>
          </a:prstGeom>
          <a:solidFill>
            <a:srgbClr val="D8D8D8"/>
          </a:solid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accent2"/>
              </a:buClr>
              <a:buSzPts val="2000"/>
              <a:buFont typeface="Arial"/>
              <a:buNone/>
              <a:defRPr sz="2000" b="0" i="0" u="none" strike="noStrike" cap="none">
                <a:solidFill>
                  <a:schemeClr val="accent2"/>
                </a:solidFill>
                <a:latin typeface="Gill Sans MT Regular"/>
                <a:ea typeface="Gill Sans MT Regular"/>
                <a:cs typeface="Gill Sans MT Regular"/>
                <a:sym typeface="Cabin"/>
              </a:defRPr>
            </a:lvl1pPr>
            <a:lvl2pPr marR="0" lvl="1"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R="0" lvl="2"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R="0" lvl="3"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R="0" lvl="4"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r>
              <a:rPr lang="en-US"/>
              <a:t>Click icon to add picture</a:t>
            </a:r>
            <a:endParaRPr dirty="0"/>
          </a:p>
        </p:txBody>
      </p:sp>
      <p:sp>
        <p:nvSpPr>
          <p:cNvPr id="145" name="Google Shape;145;p22"/>
          <p:cNvSpPr txBox="1">
            <a:spLocks noGrp="1"/>
          </p:cNvSpPr>
          <p:nvPr>
            <p:ph type="title"/>
          </p:nvPr>
        </p:nvSpPr>
        <p:spPr>
          <a:xfrm>
            <a:off x="838200" y="1828800"/>
            <a:ext cx="10515600" cy="1325563"/>
          </a:xfrm>
          <a:prstGeom prst="rect">
            <a:avLst/>
          </a:prstGeom>
          <a:noFill/>
          <a:ln>
            <a:noFill/>
          </a:ln>
          <a:effectLst>
            <a:outerShdw blurRad="584200" dist="76200" dir="2700000" algn="tl" rotWithShape="0">
              <a:srgbClr val="000000">
                <a:alpha val="20000"/>
              </a:srgbClr>
            </a:outerShdw>
          </a:effectLst>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Cabin"/>
              <a:buNone/>
              <a:defRPr sz="44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146" name="Google Shape;146;p22"/>
          <p:cNvSpPr txBox="1">
            <a:spLocks noGrp="1"/>
          </p:cNvSpPr>
          <p:nvPr>
            <p:ph type="body" idx="1"/>
          </p:nvPr>
        </p:nvSpPr>
        <p:spPr>
          <a:xfrm>
            <a:off x="838200" y="3345025"/>
            <a:ext cx="6186488" cy="1925638"/>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lt1"/>
              </a:buClr>
              <a:buSzPts val="2000"/>
              <a:buFont typeface="Arial" panose="020B0604020202020204" pitchFamily="34" charset="0"/>
              <a:buChar char="•"/>
              <a:defRPr sz="2000" b="0" i="0" u="none" strike="noStrike" cap="none">
                <a:solidFill>
                  <a:schemeClr val="lt1"/>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lt1"/>
              </a:buClr>
              <a:buSzPts val="2000"/>
              <a:buFont typeface="Arial"/>
              <a:buChar char="–"/>
              <a:defRPr sz="2000" b="0" i="0" u="none" strike="noStrike" cap="none">
                <a:solidFill>
                  <a:schemeClr val="lt1"/>
                </a:solidFill>
                <a:latin typeface="Cabin"/>
                <a:ea typeface="Cabin"/>
                <a:cs typeface="Cabin"/>
                <a:sym typeface="Cabin"/>
              </a:defRPr>
            </a:lvl2pPr>
            <a:lvl3pPr marL="1371600" marR="0" lvl="2"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3pPr>
            <a:lvl4pPr marL="1828800" marR="0" lvl="3"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4pPr>
            <a:lvl5pPr marL="2286000" marR="0" lvl="4" indent="-330200" algn="l" rtl="0">
              <a:lnSpc>
                <a:spcPct val="100000"/>
              </a:lnSpc>
              <a:spcBef>
                <a:spcPts val="500"/>
              </a:spcBef>
              <a:spcAft>
                <a:spcPts val="0"/>
              </a:spcAft>
              <a:buClr>
                <a:schemeClr val="lt1"/>
              </a:buClr>
              <a:buSzPts val="1600"/>
              <a:buFont typeface="Arial"/>
              <a:buChar char="+"/>
              <a:defRPr sz="1600" b="0" i="0" u="none" strike="noStrike" cap="none">
                <a:solidFill>
                  <a:schemeClr val="lt1"/>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pPr lvl="0"/>
            <a:r>
              <a:rPr lang="en-US"/>
              <a:t>Click to edit Master text styles</a:t>
            </a:r>
          </a:p>
        </p:txBody>
      </p:sp>
      <p:sp>
        <p:nvSpPr>
          <p:cNvPr id="147" name="Google Shape;147;p22"/>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150" name="Google Shape;150;p22"/>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lt1"/>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lt1"/>
                </a:solidFill>
                <a:latin typeface="Cabin"/>
                <a:ea typeface="Cabin"/>
                <a:cs typeface="Cabin"/>
                <a:sym typeface="Cabin"/>
              </a:defRPr>
            </a:lvl2pPr>
            <a:lvl3pPr marL="0" marR="0" lvl="2" indent="0" algn="r" rtl="0">
              <a:spcBef>
                <a:spcPts val="0"/>
              </a:spcBef>
              <a:buNone/>
              <a:defRPr sz="1050" b="0" i="0" u="none" strike="noStrike" cap="none">
                <a:solidFill>
                  <a:schemeClr val="lt1"/>
                </a:solidFill>
                <a:latin typeface="Cabin"/>
                <a:ea typeface="Cabin"/>
                <a:cs typeface="Cabin"/>
                <a:sym typeface="Cabin"/>
              </a:defRPr>
            </a:lvl3pPr>
            <a:lvl4pPr marL="0" marR="0" lvl="3" indent="0" algn="r" rtl="0">
              <a:spcBef>
                <a:spcPts val="0"/>
              </a:spcBef>
              <a:buNone/>
              <a:defRPr sz="1050" b="0" i="0" u="none" strike="noStrike" cap="none">
                <a:solidFill>
                  <a:schemeClr val="lt1"/>
                </a:solidFill>
                <a:latin typeface="Cabin"/>
                <a:ea typeface="Cabin"/>
                <a:cs typeface="Cabin"/>
                <a:sym typeface="Cabin"/>
              </a:defRPr>
            </a:lvl4pPr>
            <a:lvl5pPr marL="0" marR="0" lvl="4" indent="0" algn="r" rtl="0">
              <a:spcBef>
                <a:spcPts val="0"/>
              </a:spcBef>
              <a:buNone/>
              <a:defRPr sz="1050" b="0" i="0" u="none" strike="noStrike" cap="none">
                <a:solidFill>
                  <a:schemeClr val="lt1"/>
                </a:solidFill>
                <a:latin typeface="Cabin"/>
                <a:ea typeface="Cabin"/>
                <a:cs typeface="Cabin"/>
                <a:sym typeface="Cabin"/>
              </a:defRPr>
            </a:lvl5pPr>
            <a:lvl6pPr marL="0" marR="0" lvl="5" indent="0" algn="r" rtl="0">
              <a:spcBef>
                <a:spcPts val="0"/>
              </a:spcBef>
              <a:buNone/>
              <a:defRPr sz="1050" b="0" i="0" u="none" strike="noStrike" cap="none">
                <a:solidFill>
                  <a:schemeClr val="lt1"/>
                </a:solidFill>
                <a:latin typeface="Cabin"/>
                <a:ea typeface="Cabin"/>
                <a:cs typeface="Cabin"/>
                <a:sym typeface="Cabin"/>
              </a:defRPr>
            </a:lvl6pPr>
            <a:lvl7pPr marL="0" marR="0" lvl="6" indent="0" algn="r" rtl="0">
              <a:spcBef>
                <a:spcPts val="0"/>
              </a:spcBef>
              <a:buNone/>
              <a:defRPr sz="1050" b="0" i="0" u="none" strike="noStrike" cap="none">
                <a:solidFill>
                  <a:schemeClr val="lt1"/>
                </a:solidFill>
                <a:latin typeface="Cabin"/>
                <a:ea typeface="Cabin"/>
                <a:cs typeface="Cabin"/>
                <a:sym typeface="Cabin"/>
              </a:defRPr>
            </a:lvl7pPr>
            <a:lvl8pPr marL="0" marR="0" lvl="7" indent="0" algn="r" rtl="0">
              <a:spcBef>
                <a:spcPts val="0"/>
              </a:spcBef>
              <a:buNone/>
              <a:defRPr sz="1050" b="0" i="0" u="none" strike="noStrike" cap="none">
                <a:solidFill>
                  <a:schemeClr val="lt1"/>
                </a:solidFill>
                <a:latin typeface="Cabin"/>
                <a:ea typeface="Cabin"/>
                <a:cs typeface="Cabin"/>
                <a:sym typeface="Cabin"/>
              </a:defRPr>
            </a:lvl8pPr>
            <a:lvl9pPr marL="0" marR="0" lvl="8" indent="0" algn="r" rtl="0">
              <a:spcBef>
                <a:spcPts val="0"/>
              </a:spcBef>
              <a:buNone/>
              <a:defRPr sz="1050" b="0" i="0" u="none" strike="noStrike" cap="none">
                <a:solidFill>
                  <a:schemeClr val="lt1"/>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8629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_2" preserve="1" userDrawn="1">
  <p:cSld name="Closing slide">
    <p:spTree>
      <p:nvGrpSpPr>
        <p:cNvPr id="1" name="Shape 111"/>
        <p:cNvGrpSpPr/>
        <p:nvPr/>
      </p:nvGrpSpPr>
      <p:grpSpPr>
        <a:xfrm>
          <a:off x="0" y="0"/>
          <a:ext cx="0" cy="0"/>
          <a:chOff x="0" y="0"/>
          <a:chExt cx="0" cy="0"/>
        </a:xfrm>
      </p:grpSpPr>
      <p:sp>
        <p:nvSpPr>
          <p:cNvPr id="112" name="Google Shape;112;p17"/>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116" name="Google Shape;116;p17"/>
          <p:cNvSpPr/>
          <p:nvPr/>
        </p:nvSpPr>
        <p:spPr>
          <a:xfrm>
            <a:off x="228600" y="224589"/>
            <a:ext cx="11734800" cy="6408822"/>
          </a:xfrm>
          <a:prstGeom prst="rect">
            <a:avLst/>
          </a:prstGeom>
          <a:noFill/>
          <a:ln w="317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6" name="Google Shape;330;p42">
            <a:extLst>
              <a:ext uri="{FF2B5EF4-FFF2-40B4-BE49-F238E27FC236}">
                <a16:creationId xmlns:a16="http://schemas.microsoft.com/office/drawing/2014/main" id="{5DA02972-692E-F24B-8D2C-503FAB9CFB49}"/>
              </a:ext>
            </a:extLst>
          </p:cNvPr>
          <p:cNvSpPr txBox="1">
            <a:spLocks noGrp="1"/>
          </p:cNvSpPr>
          <p:nvPr>
            <p:ph type="title"/>
          </p:nvPr>
        </p:nvSpPr>
        <p:spPr>
          <a:xfrm>
            <a:off x="3533335" y="3982077"/>
            <a:ext cx="5125330" cy="778527"/>
          </a:xfrm>
          <a:prstGeom prst="rect">
            <a:avLst/>
          </a:prstGeom>
          <a:noFill/>
          <a:ln>
            <a:noFill/>
          </a:ln>
        </p:spPr>
        <p:txBody>
          <a:bodyPr spcFirstLastPara="1" wrap="square" lIns="91425" tIns="45700" rIns="91425" bIns="45700" anchor="b" anchorCtr="0">
            <a:noAutofit/>
          </a:bodyPr>
          <a:lstStyle>
            <a:lvl1pPr>
              <a:defRPr b="0" i="0">
                <a:solidFill>
                  <a:schemeClr val="bg1"/>
                </a:solidFill>
                <a:latin typeface="Gill Sans MT" panose="020B0502020104020203" pitchFamily="34" charset="77"/>
                <a:cs typeface="Gill Sans Heavy" panose="020B0502020104020203" pitchFamily="34" charset="-79"/>
              </a:defRPr>
            </a:lvl1pPr>
          </a:lstStyle>
          <a:p>
            <a:pPr marL="0" marR="0" lvl="0" indent="0" algn="ctr" rtl="0">
              <a:lnSpc>
                <a:spcPct val="90000"/>
              </a:lnSpc>
              <a:spcBef>
                <a:spcPts val="0"/>
              </a:spcBef>
              <a:spcAft>
                <a:spcPts val="0"/>
              </a:spcAft>
              <a:buClr>
                <a:schemeClr val="lt1"/>
              </a:buClr>
              <a:buSzPts val="4400"/>
              <a:buFont typeface="Cabin"/>
              <a:buNone/>
            </a:pPr>
            <a:r>
              <a:rPr lang="en-US" sz="3000"/>
              <a:t>Click to edit Master title style</a:t>
            </a:r>
            <a:endParaRPr sz="3000" u="none" strike="noStrike" cap="none" dirty="0">
              <a:solidFill>
                <a:schemeClr val="lt1"/>
              </a:solidFill>
              <a:ea typeface="Cabin"/>
              <a:cs typeface="Cabin"/>
              <a:sym typeface="Cabin"/>
            </a:endParaRPr>
          </a:p>
        </p:txBody>
      </p:sp>
      <p:pic>
        <p:nvPicPr>
          <p:cNvPr id="7" name="Picture 6" descr="vertical RGB white.eps">
            <a:extLst>
              <a:ext uri="{FF2B5EF4-FFF2-40B4-BE49-F238E27FC236}">
                <a16:creationId xmlns:a16="http://schemas.microsoft.com/office/drawing/2014/main" id="{4529AC7C-A8E4-E142-B76D-3A6FAC184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157" y="1411325"/>
            <a:ext cx="4955688" cy="2307716"/>
          </a:xfrm>
          <a:prstGeom prst="rect">
            <a:avLst/>
          </a:prstGeom>
        </p:spPr>
      </p:pic>
      <p:pic>
        <p:nvPicPr>
          <p:cNvPr id="8" name="Picture 7">
            <a:extLst>
              <a:ext uri="{FF2B5EF4-FFF2-40B4-BE49-F238E27FC236}">
                <a16:creationId xmlns:a16="http://schemas.microsoft.com/office/drawing/2014/main" id="{11E3BF9F-BA32-4646-8F5C-4DA0FB18F3EE}"/>
              </a:ext>
            </a:extLst>
          </p:cNvPr>
          <p:cNvPicPr>
            <a:picLocks noChangeAspect="1"/>
          </p:cNvPicPr>
          <p:nvPr userDrawn="1"/>
        </p:nvPicPr>
        <p:blipFill>
          <a:blip r:embed="rId3"/>
          <a:stretch>
            <a:fillRect/>
          </a:stretch>
        </p:blipFill>
        <p:spPr>
          <a:xfrm>
            <a:off x="6342509" y="5844769"/>
            <a:ext cx="313315" cy="313315"/>
          </a:xfrm>
          <a:prstGeom prst="rect">
            <a:avLst/>
          </a:prstGeom>
        </p:spPr>
      </p:pic>
      <p:pic>
        <p:nvPicPr>
          <p:cNvPr id="10" name="Picture 9">
            <a:extLst>
              <a:ext uri="{FF2B5EF4-FFF2-40B4-BE49-F238E27FC236}">
                <a16:creationId xmlns:a16="http://schemas.microsoft.com/office/drawing/2014/main" id="{135E0B33-EA05-2840-8FAC-EE67A1F0B438}"/>
              </a:ext>
            </a:extLst>
          </p:cNvPr>
          <p:cNvPicPr>
            <a:picLocks noChangeAspect="1"/>
          </p:cNvPicPr>
          <p:nvPr userDrawn="1"/>
        </p:nvPicPr>
        <p:blipFill>
          <a:blip r:embed="rId4"/>
          <a:stretch>
            <a:fillRect/>
          </a:stretch>
        </p:blipFill>
        <p:spPr>
          <a:xfrm>
            <a:off x="3892955" y="5855982"/>
            <a:ext cx="290888" cy="290888"/>
          </a:xfrm>
          <a:prstGeom prst="rect">
            <a:avLst/>
          </a:prstGeom>
        </p:spPr>
      </p:pic>
      <p:sp>
        <p:nvSpPr>
          <p:cNvPr id="12" name="Google Shape;330;p42">
            <a:extLst>
              <a:ext uri="{FF2B5EF4-FFF2-40B4-BE49-F238E27FC236}">
                <a16:creationId xmlns:a16="http://schemas.microsoft.com/office/drawing/2014/main" id="{6DA4313D-7F9F-B04B-8BBF-50FDB0AF8CD6}"/>
              </a:ext>
            </a:extLst>
          </p:cNvPr>
          <p:cNvSpPr txBox="1">
            <a:spLocks/>
          </p:cNvSpPr>
          <p:nvPr userDrawn="1"/>
        </p:nvSpPr>
        <p:spPr>
          <a:xfrm>
            <a:off x="4331532" y="5912506"/>
            <a:ext cx="1896844" cy="2540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Cabin"/>
              <a:buNone/>
              <a:defRPr sz="3200" b="0" i="0" u="none" strike="noStrike" cap="none">
                <a:solidFill>
                  <a:schemeClr val="bg1"/>
                </a:solidFill>
                <a:latin typeface="Gill Sans MT" panose="020B0502020104020203" pitchFamily="34" charset="77"/>
                <a:ea typeface="Cabin"/>
                <a:cs typeface="Gill Sans Heavy" panose="020B0502020104020203" pitchFamily="34" charset="-79"/>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400"/>
            </a:pPr>
            <a:r>
              <a:rPr lang="en-US" sz="1400" kern="0" spc="100" baseline="0" dirty="0">
                <a:cs typeface="Cabin"/>
              </a:rPr>
              <a:t>FEEDTHEFUTURE</a:t>
            </a:r>
            <a:endParaRPr lang="en-US" sz="1400" kern="0" spc="100" baseline="0" dirty="0">
              <a:solidFill>
                <a:schemeClr val="lt1"/>
              </a:solidFill>
              <a:cs typeface="Cabin"/>
            </a:endParaRPr>
          </a:p>
        </p:txBody>
      </p:sp>
      <p:sp>
        <p:nvSpPr>
          <p:cNvPr id="13" name="Google Shape;330;p42">
            <a:extLst>
              <a:ext uri="{FF2B5EF4-FFF2-40B4-BE49-F238E27FC236}">
                <a16:creationId xmlns:a16="http://schemas.microsoft.com/office/drawing/2014/main" id="{E67D0FF6-6B62-0141-A536-9857E149C769}"/>
              </a:ext>
            </a:extLst>
          </p:cNvPr>
          <p:cNvSpPr txBox="1">
            <a:spLocks/>
          </p:cNvSpPr>
          <p:nvPr userDrawn="1"/>
        </p:nvSpPr>
        <p:spPr>
          <a:xfrm>
            <a:off x="6727335" y="5912506"/>
            <a:ext cx="1896844" cy="2540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200"/>
              <a:buFont typeface="Cabin"/>
              <a:buNone/>
              <a:defRPr sz="3200" b="0" i="0" u="none" strike="noStrike" cap="none">
                <a:solidFill>
                  <a:schemeClr val="bg1"/>
                </a:solidFill>
                <a:latin typeface="Gill Sans MT" panose="020B0502020104020203" pitchFamily="34" charset="77"/>
                <a:ea typeface="Cabin"/>
                <a:cs typeface="Gill Sans Heavy" panose="020B0502020104020203" pitchFamily="34" charset="-79"/>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Clr>
                <a:schemeClr val="lt1"/>
              </a:buClr>
              <a:buSzPts val="4400"/>
            </a:pPr>
            <a:r>
              <a:rPr lang="en-US" sz="1400" kern="0" spc="100" baseline="0" dirty="0">
                <a:cs typeface="Cabin"/>
              </a:rPr>
              <a:t>FEEDTHEFUTURE</a:t>
            </a:r>
            <a:endParaRPr lang="en-US" sz="1400" kern="0" spc="100" baseline="0" dirty="0">
              <a:solidFill>
                <a:schemeClr val="lt1"/>
              </a:solidFill>
              <a:cs typeface="Cabin"/>
            </a:endParaRPr>
          </a:p>
        </p:txBody>
      </p:sp>
    </p:spTree>
    <p:extLst>
      <p:ext uri="{BB962C8B-B14F-4D97-AF65-F5344CB8AC3E}">
        <p14:creationId xmlns:p14="http://schemas.microsoft.com/office/powerpoint/2010/main" val="2384999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extBox 9"/>
          <p:cNvSpPr txBox="1"/>
          <p:nvPr userDrawn="1"/>
        </p:nvSpPr>
        <p:spPr>
          <a:xfrm>
            <a:off x="478345" y="6611159"/>
            <a:ext cx="9634699" cy="230832"/>
          </a:xfrm>
          <a:prstGeom prst="rect">
            <a:avLst/>
          </a:prstGeom>
          <a:noFill/>
          <a:ln w="12700" cap="sq" cmpd="sng">
            <a:noFill/>
            <a:prstDash val="solid"/>
          </a:ln>
        </p:spPr>
        <p:txBody>
          <a:bodyPr wrap="square" rtlCol="0" anchor="t" anchorCtr="0">
            <a:spAutoFit/>
          </a:bodyPr>
          <a:lstStyle/>
          <a:p>
            <a:r>
              <a:rPr lang="en-US" sz="900" b="0" i="1" dirty="0">
                <a:solidFill>
                  <a:schemeClr val="bg1"/>
                </a:solidFill>
                <a:latin typeface="Arial"/>
                <a:cs typeface="Arial"/>
              </a:rPr>
              <a:t>Photo</a:t>
            </a:r>
            <a:r>
              <a:rPr lang="en-US" sz="900" b="0" i="1" baseline="0" dirty="0">
                <a:solidFill>
                  <a:schemeClr val="bg1"/>
                </a:solidFill>
                <a:latin typeface="Arial"/>
                <a:cs typeface="Arial"/>
              </a:rPr>
              <a:t> Credit Goes Here</a:t>
            </a:r>
            <a:endParaRPr lang="en-US" sz="900" b="0" i="1" dirty="0">
              <a:solidFill>
                <a:schemeClr val="bg1"/>
              </a:solidFill>
              <a:latin typeface="Arial"/>
              <a:cs typeface="Arial"/>
            </a:endParaRPr>
          </a:p>
        </p:txBody>
      </p:sp>
      <p:sp>
        <p:nvSpPr>
          <p:cNvPr id="15" name="Text Placeholder 14"/>
          <p:cNvSpPr>
            <a:spLocks noGrp="1"/>
          </p:cNvSpPr>
          <p:nvPr>
            <p:ph type="body" sz="quarter" idx="12" hasCustomPrompt="1"/>
          </p:nvPr>
        </p:nvSpPr>
        <p:spPr>
          <a:xfrm>
            <a:off x="617143" y="5723098"/>
            <a:ext cx="6697133" cy="260350"/>
          </a:xfrm>
          <a:prstGeom prst="rect">
            <a:avLst/>
          </a:prstGeom>
        </p:spPr>
        <p:txBody>
          <a:bodyPr/>
          <a:lstStyle>
            <a:lvl1pPr marL="0" indent="0">
              <a:buNone/>
              <a:defRPr sz="1000" i="1" baseline="0">
                <a:solidFill>
                  <a:schemeClr val="bg1"/>
                </a:solidFill>
                <a:latin typeface="Arial" panose="020B0604020202020204" pitchFamily="34" charset="0"/>
                <a:cs typeface="Arial" panose="020B0604020202020204" pitchFamily="34" charset="0"/>
              </a:defRPr>
            </a:lvl1pPr>
          </a:lstStyle>
          <a:p>
            <a:pPr lvl="0"/>
            <a:r>
              <a:rPr lang="en-US" dirty="0"/>
              <a:t>Photo credit: Name/Organization</a:t>
            </a:r>
          </a:p>
        </p:txBody>
      </p:sp>
      <p:sp>
        <p:nvSpPr>
          <p:cNvPr id="17" name="Text Placeholder 16"/>
          <p:cNvSpPr>
            <a:spLocks noGrp="1"/>
          </p:cNvSpPr>
          <p:nvPr>
            <p:ph type="body" sz="quarter" idx="13" hasCustomPrompt="1"/>
          </p:nvPr>
        </p:nvSpPr>
        <p:spPr>
          <a:xfrm>
            <a:off x="603253" y="5175084"/>
            <a:ext cx="10915649" cy="268287"/>
          </a:xfrm>
          <a:prstGeom prst="rect">
            <a:avLst/>
          </a:prstGeom>
        </p:spPr>
        <p:txBody>
          <a:bodyPr/>
          <a:lstStyle>
            <a:lvl1pPr marL="0" indent="0">
              <a:buNone/>
              <a:defRPr sz="1500" b="1" baseline="0">
                <a:solidFill>
                  <a:schemeClr val="bg1"/>
                </a:solidFill>
                <a:latin typeface="Arial" panose="020B0604020202020204" pitchFamily="34" charset="0"/>
                <a:cs typeface="Arial" panose="020B0604020202020204" pitchFamily="34" charset="0"/>
              </a:defRPr>
            </a:lvl1pPr>
          </a:lstStyle>
          <a:p>
            <a:pPr lvl="0"/>
            <a:r>
              <a:rPr lang="en-US" dirty="0"/>
              <a:t>Subhead goes here</a:t>
            </a:r>
          </a:p>
        </p:txBody>
      </p:sp>
      <p:sp>
        <p:nvSpPr>
          <p:cNvPr id="19" name="Text Placeholder 18"/>
          <p:cNvSpPr>
            <a:spLocks noGrp="1"/>
          </p:cNvSpPr>
          <p:nvPr>
            <p:ph type="body" sz="quarter" idx="14" hasCustomPrompt="1"/>
          </p:nvPr>
        </p:nvSpPr>
        <p:spPr>
          <a:xfrm>
            <a:off x="1362458" y="3829050"/>
            <a:ext cx="9453033" cy="1195388"/>
          </a:xfrm>
          <a:prstGeom prst="rect">
            <a:avLst/>
          </a:prstGeom>
        </p:spPr>
        <p:txBody>
          <a:bodyPr/>
          <a:lstStyle>
            <a:lvl1pPr marL="0" indent="0" algn="ctr">
              <a:buNone/>
              <a:defRPr sz="3400" baseline="0">
                <a:solidFill>
                  <a:schemeClr val="bg1">
                    <a:lumMod val="85000"/>
                  </a:schemeClr>
                </a:solidFill>
                <a:latin typeface="Arial" panose="020B0604020202020204" pitchFamily="34" charset="0"/>
                <a:cs typeface="Arial" panose="020B0604020202020204" pitchFamily="34" charset="0"/>
              </a:defRPr>
            </a:lvl1pPr>
          </a:lstStyle>
          <a:p>
            <a:pPr lvl="0"/>
            <a:r>
              <a:rPr lang="en-US" dirty="0"/>
              <a:t>TITLE OF PRESENTATION GOES HERE AND HERE</a:t>
            </a:r>
          </a:p>
        </p:txBody>
      </p:sp>
    </p:spTree>
    <p:extLst>
      <p:ext uri="{BB962C8B-B14F-4D97-AF65-F5344CB8AC3E}">
        <p14:creationId xmlns:p14="http://schemas.microsoft.com/office/powerpoint/2010/main" val="387738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Header and Left Justified Tex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auto">
          <a:xfrm>
            <a:off x="597388" y="1156444"/>
            <a:ext cx="10972800" cy="597049"/>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0" numCol="1" anchor="t" anchorCtr="0" compatLnSpc="1">
            <a:prstTxWarp prst="textNoShape">
              <a:avLst/>
            </a:prstTxWarp>
          </a:bodyPr>
          <a:lstStyle>
            <a:lvl1pPr>
              <a:defRPr sz="3200" cap="all" baseline="0">
                <a:solidFill>
                  <a:srgbClr val="D37D28"/>
                </a:solidFill>
                <a:latin typeface="Arial" panose="020B0604020202020204" pitchFamily="34" charset="0"/>
                <a:cs typeface="Arial" panose="020B0604020202020204" pitchFamily="34" charset="0"/>
              </a:defRPr>
            </a:lvl1pPr>
          </a:lstStyle>
          <a:p>
            <a:r>
              <a:rPr lang="en-US" altLang="en-US" dirty="0"/>
              <a:t>HEADER HERE</a:t>
            </a:r>
          </a:p>
        </p:txBody>
      </p:sp>
      <p:sp>
        <p:nvSpPr>
          <p:cNvPr id="8" name="Text Placeholder 7"/>
          <p:cNvSpPr>
            <a:spLocks noGrp="1"/>
          </p:cNvSpPr>
          <p:nvPr>
            <p:ph type="body" sz="quarter" idx="10"/>
          </p:nvPr>
        </p:nvSpPr>
        <p:spPr>
          <a:xfrm>
            <a:off x="817035" y="2087563"/>
            <a:ext cx="10801351" cy="3291840"/>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1287976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_2">
  <p:cSld name="Title Slide_2">
    <p:spTree>
      <p:nvGrpSpPr>
        <p:cNvPr id="1" name="Shape 30"/>
        <p:cNvGrpSpPr/>
        <p:nvPr/>
      </p:nvGrpSpPr>
      <p:grpSpPr>
        <a:xfrm>
          <a:off x="0" y="0"/>
          <a:ext cx="0" cy="0"/>
          <a:chOff x="0" y="0"/>
          <a:chExt cx="0" cy="0"/>
        </a:xfrm>
      </p:grpSpPr>
      <p:sp>
        <p:nvSpPr>
          <p:cNvPr id="31" name="Google Shape;31;p4"/>
          <p:cNvSpPr/>
          <p:nvPr/>
        </p:nvSpPr>
        <p:spPr>
          <a:xfrm>
            <a:off x="0" y="0"/>
            <a:ext cx="12192000" cy="133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32" name="Google Shape;32;p4"/>
          <p:cNvSpPr/>
          <p:nvPr/>
        </p:nvSpPr>
        <p:spPr>
          <a:xfrm>
            <a:off x="0" y="1335903"/>
            <a:ext cx="12192000" cy="5522097"/>
          </a:xfrm>
          <a:prstGeom prst="rect">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33" name="Google Shape;33;p4"/>
          <p:cNvSpPr txBox="1">
            <a:spLocks noGrp="1"/>
          </p:cNvSpPr>
          <p:nvPr>
            <p:ph type="ctrTitle"/>
          </p:nvPr>
        </p:nvSpPr>
        <p:spPr>
          <a:xfrm>
            <a:off x="838200" y="1828800"/>
            <a:ext cx="10611852" cy="1808437"/>
          </a:xfrm>
          <a:prstGeom prst="rect">
            <a:avLst/>
          </a:prstGeom>
          <a:noFill/>
          <a:ln>
            <a:noFill/>
          </a:ln>
          <a:effectLst>
            <a:outerShdw blurRad="63500" sx="102000" sy="102000" algn="ctr" rotWithShape="0">
              <a:schemeClr val="dk1">
                <a:alpha val="48627"/>
              </a:schemeClr>
            </a:outerShdw>
          </a:effectLst>
        </p:spPr>
        <p:txBody>
          <a:bodyPr spcFirstLastPara="1" wrap="square" lIns="91425" tIns="91425" rIns="91425" bIns="91425" anchor="b" anchorCtr="0"/>
          <a:lstStyle>
            <a:lvl1pPr marR="0" lvl="0" algn="l" rtl="0">
              <a:lnSpc>
                <a:spcPct val="70000"/>
              </a:lnSpc>
              <a:spcBef>
                <a:spcPts val="0"/>
              </a:spcBef>
              <a:spcAft>
                <a:spcPts val="0"/>
              </a:spcAft>
              <a:buClr>
                <a:schemeClr val="lt1"/>
              </a:buClr>
              <a:buSzPts val="6000"/>
              <a:buFont typeface="Cabin"/>
              <a:buNone/>
              <a:defRPr sz="6000" b="0" i="0" u="none" strike="noStrike" cap="none">
                <a:solidFill>
                  <a:schemeClr val="lt1"/>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4" name="Google Shape;34;p4"/>
          <p:cNvSpPr txBox="1">
            <a:spLocks noGrp="1"/>
          </p:cNvSpPr>
          <p:nvPr>
            <p:ph type="subTitle" idx="1"/>
          </p:nvPr>
        </p:nvSpPr>
        <p:spPr>
          <a:xfrm>
            <a:off x="838200" y="3797780"/>
            <a:ext cx="9049752" cy="475976"/>
          </a:xfrm>
          <a:prstGeom prst="rect">
            <a:avLst/>
          </a:prstGeom>
          <a:noFill/>
          <a:ln>
            <a:noFill/>
          </a:ln>
        </p:spPr>
        <p:txBody>
          <a:bodyPr spcFirstLastPara="1" wrap="square" lIns="91425" tIns="91425" rIns="91425" bIns="91425" anchor="t" anchorCtr="0"/>
          <a:lstStyle>
            <a:lvl1pPr marR="0" lvl="0" algn="l" rtl="0">
              <a:lnSpc>
                <a:spcPct val="100000"/>
              </a:lnSpc>
              <a:spcBef>
                <a:spcPts val="1000"/>
              </a:spcBef>
              <a:spcAft>
                <a:spcPts val="0"/>
              </a:spcAft>
              <a:buClr>
                <a:schemeClr val="lt1"/>
              </a:buClr>
              <a:buSzPts val="2400"/>
              <a:buFont typeface="Arial"/>
              <a:buNone/>
              <a:defRPr sz="2400" b="0" i="0" u="none" strike="noStrike" cap="none">
                <a:solidFill>
                  <a:schemeClr val="lt1"/>
                </a:solidFill>
                <a:latin typeface="Gill Sans MT Regular"/>
                <a:ea typeface="Gill Sans MT Regular"/>
                <a:cs typeface="Gill Sans MT Regular"/>
                <a:sym typeface="Cabin"/>
              </a:defRPr>
            </a:lvl1pPr>
            <a:lvl2pPr marR="0" lvl="1" algn="ctr" rtl="0">
              <a:lnSpc>
                <a:spcPct val="100000"/>
              </a:lnSpc>
              <a:spcBef>
                <a:spcPts val="500"/>
              </a:spcBef>
              <a:spcAft>
                <a:spcPts val="0"/>
              </a:spcAft>
              <a:buClr>
                <a:schemeClr val="accent2"/>
              </a:buClr>
              <a:buSzPts val="2000"/>
              <a:buFont typeface="Arial"/>
              <a:buNone/>
              <a:defRPr sz="2000" b="0" i="0" u="none" strike="noStrike" cap="none">
                <a:solidFill>
                  <a:schemeClr val="accent2"/>
                </a:solidFill>
                <a:latin typeface="Cabin"/>
                <a:ea typeface="Cabin"/>
                <a:cs typeface="Cabin"/>
                <a:sym typeface="Cabin"/>
              </a:defRPr>
            </a:lvl2pPr>
            <a:lvl3pPr marR="0" lvl="2" algn="ctr" rtl="0">
              <a:lnSpc>
                <a:spcPct val="100000"/>
              </a:lnSpc>
              <a:spcBef>
                <a:spcPts val="500"/>
              </a:spcBef>
              <a:spcAft>
                <a:spcPts val="0"/>
              </a:spcAft>
              <a:buClr>
                <a:schemeClr val="accent2"/>
              </a:buClr>
              <a:buSzPts val="1800"/>
              <a:buFont typeface="Arial"/>
              <a:buNone/>
              <a:defRPr sz="1800" b="0" i="0" u="none" strike="noStrike" cap="none">
                <a:solidFill>
                  <a:schemeClr val="accent2"/>
                </a:solidFill>
                <a:latin typeface="Cabin"/>
                <a:ea typeface="Cabin"/>
                <a:cs typeface="Cabin"/>
                <a:sym typeface="Cabin"/>
              </a:defRPr>
            </a:lvl3pPr>
            <a:lvl4pPr marR="0" lvl="3"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4pPr>
            <a:lvl5pPr marR="0" lvl="4" algn="ctr" rtl="0">
              <a:lnSpc>
                <a:spcPct val="100000"/>
              </a:lnSpc>
              <a:spcBef>
                <a:spcPts val="500"/>
              </a:spcBef>
              <a:spcAft>
                <a:spcPts val="0"/>
              </a:spcAft>
              <a:buClr>
                <a:schemeClr val="accent2"/>
              </a:buClr>
              <a:buSzPts val="1600"/>
              <a:buFont typeface="Arial"/>
              <a:buNone/>
              <a:defRPr sz="1600" b="0" i="0" u="none" strike="noStrike" cap="none">
                <a:solidFill>
                  <a:schemeClr val="accent2"/>
                </a:solidFill>
                <a:latin typeface="Cabin"/>
                <a:ea typeface="Cabin"/>
                <a:cs typeface="Cabin"/>
                <a:sym typeface="Cabin"/>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bin"/>
                <a:ea typeface="Cabin"/>
                <a:cs typeface="Cabin"/>
                <a:sym typeface="Cabin"/>
              </a:defRPr>
            </a:lvl9pPr>
          </a:lstStyle>
          <a:p>
            <a:endParaRPr dirty="0"/>
          </a:p>
        </p:txBody>
      </p:sp>
      <p:sp>
        <p:nvSpPr>
          <p:cNvPr id="35" name="Google Shape;35;p4"/>
          <p:cNvSpPr txBox="1">
            <a:spLocks noGrp="1"/>
          </p:cNvSpPr>
          <p:nvPr>
            <p:ph type="dt" idx="10"/>
          </p:nvPr>
        </p:nvSpPr>
        <p:spPr>
          <a:xfrm>
            <a:off x="838200" y="5654675"/>
            <a:ext cx="2687052"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400" b="0" i="0" u="none" strike="noStrike" cap="none">
                <a:solidFill>
                  <a:schemeClr val="lt1"/>
                </a:solidFill>
                <a:latin typeface="Gill Sans MT Regular"/>
                <a:ea typeface="Gill Sans MT Regular"/>
                <a:cs typeface="Gill Sans MT Regular"/>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lang="en-US" dirty="0"/>
          </a:p>
        </p:txBody>
      </p:sp>
      <p:pic>
        <p:nvPicPr>
          <p:cNvPr id="10" name="Picture 9">
            <a:extLst>
              <a:ext uri="{FF2B5EF4-FFF2-40B4-BE49-F238E27FC236}">
                <a16:creationId xmlns:a16="http://schemas.microsoft.com/office/drawing/2014/main" id="{CD5BEBF5-C8A8-F74D-B80F-DA466DE4DEBE}"/>
              </a:ext>
            </a:extLst>
          </p:cNvPr>
          <p:cNvPicPr>
            <a:picLocks noChangeAspect="1"/>
          </p:cNvPicPr>
          <p:nvPr userDrawn="1"/>
        </p:nvPicPr>
        <p:blipFill>
          <a:blip r:embed="rId2"/>
          <a:stretch>
            <a:fillRect/>
          </a:stretch>
        </p:blipFill>
        <p:spPr>
          <a:xfrm>
            <a:off x="274325" y="423422"/>
            <a:ext cx="3242609" cy="549694"/>
          </a:xfrm>
          <a:prstGeom prst="rect">
            <a:avLst/>
          </a:prstGeom>
        </p:spPr>
      </p:pic>
    </p:spTree>
    <p:extLst>
      <p:ext uri="{BB962C8B-B14F-4D97-AF65-F5344CB8AC3E}">
        <p14:creationId xmlns:p14="http://schemas.microsoft.com/office/powerpoint/2010/main" val="82656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Slide_1" type="obj">
  <p:cSld name="Content Slide_1">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tx2"/>
                </a:solidFill>
                <a:latin typeface="Gill Sans MT Regular"/>
                <a:ea typeface="Gill Sans MT Regular"/>
                <a:cs typeface="Gill Sans MT Regular"/>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9" name="Google Shape;39;p5"/>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lstStyle>
            <a:lvl1pPr marL="274320" marR="0" lvl="0" indent="-274320" algn="l" rtl="0">
              <a:lnSpc>
                <a:spcPct val="100000"/>
              </a:lnSpc>
              <a:spcBef>
                <a:spcPts val="1000"/>
              </a:spcBef>
              <a:spcAft>
                <a:spcPts val="0"/>
              </a:spcAft>
              <a:buClr>
                <a:schemeClr val="accent2"/>
              </a:buClr>
              <a:buSzPts val="2000"/>
              <a:buFont typeface="Arial" panose="020B0604020202020204" pitchFamily="34" charset="0"/>
              <a:buChar char="•"/>
              <a:defRPr sz="2000" b="0" i="0" u="none" strike="noStrike" cap="none">
                <a:solidFill>
                  <a:schemeClr val="accent2"/>
                </a:solidFill>
                <a:latin typeface="Gill Sans MT Regular"/>
                <a:ea typeface="Gill Sans MT Regular"/>
                <a:cs typeface="Gill Sans MT Regular"/>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41" name="Google Shape;41;p5"/>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9801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2"/>
              </a:buClr>
              <a:buSzPts val="3200"/>
              <a:buFont typeface="Cabin"/>
              <a:buNone/>
              <a:defRPr sz="3200" b="0" i="0" u="none" strike="noStrike" cap="none">
                <a:solidFill>
                  <a:schemeClr val="dk2"/>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82" name="Google Shape;82;p12"/>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1000"/>
              </a:spcBef>
              <a:spcAft>
                <a:spcPts val="0"/>
              </a:spcAft>
              <a:buClr>
                <a:schemeClr val="accent2"/>
              </a:buClr>
              <a:buSzPts val="2000"/>
              <a:buFont typeface="Arial"/>
              <a:buChar char="–"/>
              <a:defRPr sz="2000" b="1" i="0" u="none" strike="noStrike" cap="none">
                <a:solidFill>
                  <a:schemeClr val="accent2"/>
                </a:solidFill>
                <a:latin typeface="Cabin"/>
                <a:ea typeface="Cabin"/>
                <a:cs typeface="Cabin"/>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dirty="0"/>
          </a:p>
        </p:txBody>
      </p:sp>
      <p:sp>
        <p:nvSpPr>
          <p:cNvPr id="84" name="Google Shape;84;p12"/>
          <p:cNvSpPr/>
          <p:nvPr/>
        </p:nvSpPr>
        <p:spPr>
          <a:xfrm>
            <a:off x="228600" y="224589"/>
            <a:ext cx="11734800" cy="6408822"/>
          </a:xfrm>
          <a:prstGeom prst="rect">
            <a:avLst/>
          </a:prstGeom>
          <a:noFill/>
          <a:ln w="317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86" name="Google Shape;86;p12"/>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25943306"/>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80" r:id="rId3"/>
    <p:sldLayoutId id="2147483681" r:id="rId4"/>
    <p:sldLayoutId id="2147483693" r:id="rId5"/>
    <p:sldLayoutId id="2147483695" r:id="rId6"/>
    <p:sldLayoutId id="2147483696" r:id="rId7"/>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Gill Sans MT Regular"/>
          <a:ea typeface="Gill Sans MT Regular"/>
          <a:cs typeface="Gill Sans Heavy" panose="020B0502020104020203" pitchFamily="34" charset="-79"/>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1600"/>
        </a:spcAft>
        <a:buClr>
          <a:srgbClr val="000000"/>
        </a:buClr>
        <a:buFont typeface="Arial"/>
        <a:defRPr sz="1400" b="0" i="0" u="none" strike="noStrike" cap="none">
          <a:solidFill>
            <a:srgbClr val="000000"/>
          </a:solidFill>
          <a:latin typeface="Gill Sans MT Regular"/>
          <a:ea typeface="Gill Sans MT Regular"/>
          <a:cs typeface="Gill Sans Heavy" panose="020B0502020104020203" pitchFamily="34" charset="-79"/>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Click to add title</a:t>
            </a:r>
            <a:endParaRPr dirty="0"/>
          </a:p>
        </p:txBody>
      </p:sp>
      <p:sp>
        <p:nvSpPr>
          <p:cNvPr id="11" name="Google Shape;11;p1"/>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1000"/>
              </a:spcBef>
              <a:spcAft>
                <a:spcPts val="0"/>
              </a:spcAft>
              <a:buClr>
                <a:schemeClr val="accent2"/>
              </a:buClr>
              <a:buSzPts val="2000"/>
              <a:buFont typeface="Arial"/>
              <a:buChar char="–"/>
              <a:defRPr sz="2000" b="1" i="0" u="none" strike="noStrike" cap="none">
                <a:solidFill>
                  <a:schemeClr val="accent2"/>
                </a:solidFill>
                <a:latin typeface="Cabin"/>
                <a:ea typeface="Cabin"/>
                <a:cs typeface="Cabin"/>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r>
              <a:rPr lang="en-US" dirty="0"/>
              <a:t>Click to add text</a:t>
            </a:r>
            <a:endParaRPr dirty="0"/>
          </a:p>
        </p:txBody>
      </p:sp>
      <p:sp>
        <p:nvSpPr>
          <p:cNvPr id="13" name="Google Shape;13;p1"/>
          <p:cNvSpPr/>
          <p:nvPr/>
        </p:nvSpPr>
        <p:spPr>
          <a:xfrm>
            <a:off x="228600" y="224589"/>
            <a:ext cx="11734800" cy="6408822"/>
          </a:xfrm>
          <a:prstGeom prst="rect">
            <a:avLst/>
          </a:prstGeom>
          <a:noFill/>
          <a:ln w="3175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15" name="Google Shape;15;p1"/>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03973940"/>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9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2"/>
          </a:solidFill>
          <a:latin typeface="Gill Sans MT Regular"/>
          <a:ea typeface="Gill Sans MT Regular"/>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Regular"/>
          <a:ea typeface="Gill Sans MT Regular"/>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54242" y="160421"/>
            <a:ext cx="10363200" cy="132556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accent1"/>
              </a:buClr>
              <a:buSzPts val="3200"/>
              <a:buFont typeface="Cabin"/>
              <a:buNone/>
              <a:defRPr sz="3200" b="0" i="0" u="none" strike="noStrike" cap="none">
                <a:solidFill>
                  <a:schemeClr val="accent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363200" cy="4194175"/>
          </a:xfrm>
          <a:prstGeom prst="rect">
            <a:avLst/>
          </a:prstGeom>
          <a:noFill/>
          <a:ln>
            <a:noFill/>
          </a:ln>
        </p:spPr>
        <p:txBody>
          <a:bodyPr spcFirstLastPara="1" wrap="square" lIns="91425" tIns="91425" rIns="91425" bIns="91425" anchor="t" anchorCtr="0"/>
          <a:lstStyle>
            <a:lvl1pPr marL="457200" marR="0" lvl="0" indent="-355600" algn="l" rtl="0">
              <a:lnSpc>
                <a:spcPct val="100000"/>
              </a:lnSpc>
              <a:spcBef>
                <a:spcPts val="1000"/>
              </a:spcBef>
              <a:spcAft>
                <a:spcPts val="0"/>
              </a:spcAft>
              <a:buClr>
                <a:schemeClr val="accent2"/>
              </a:buClr>
              <a:buSzPts val="2000"/>
              <a:buFont typeface="Arial"/>
              <a:buChar char="–"/>
              <a:defRPr sz="2000" b="1" i="0" u="none" strike="noStrike" cap="none">
                <a:solidFill>
                  <a:schemeClr val="accent2"/>
                </a:solidFill>
                <a:latin typeface="Cabin"/>
                <a:ea typeface="Cabin"/>
                <a:cs typeface="Cabin"/>
                <a:sym typeface="Cabin"/>
              </a:defRPr>
            </a:lvl1pPr>
            <a:lvl2pPr marL="914400" marR="0" lvl="1" indent="-355600" algn="l" rtl="0">
              <a:lnSpc>
                <a:spcPct val="100000"/>
              </a:lnSpc>
              <a:spcBef>
                <a:spcPts val="500"/>
              </a:spcBef>
              <a:spcAft>
                <a:spcPts val="0"/>
              </a:spcAft>
              <a:buClr>
                <a:schemeClr val="accent2"/>
              </a:buClr>
              <a:buSzPts val="2000"/>
              <a:buFont typeface="Arial"/>
              <a:buChar char="–"/>
              <a:defRPr sz="2000" b="0" i="0" u="none" strike="noStrike" cap="none">
                <a:solidFill>
                  <a:schemeClr val="accent2"/>
                </a:solidFill>
                <a:latin typeface="Cabin"/>
                <a:ea typeface="Cabin"/>
                <a:cs typeface="Cabin"/>
                <a:sym typeface="Cabin"/>
              </a:defRPr>
            </a:lvl2pPr>
            <a:lvl3pPr marL="1371600" marR="0" lvl="2"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3pPr>
            <a:lvl4pPr marL="1828800" marR="0" lvl="3"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4pPr>
            <a:lvl5pPr marL="2286000" marR="0" lvl="4" indent="-330200" algn="l" rtl="0">
              <a:lnSpc>
                <a:spcPct val="100000"/>
              </a:lnSpc>
              <a:spcBef>
                <a:spcPts val="500"/>
              </a:spcBef>
              <a:spcAft>
                <a:spcPts val="0"/>
              </a:spcAft>
              <a:buClr>
                <a:schemeClr val="accent2"/>
              </a:buClr>
              <a:buSzPts val="1600"/>
              <a:buFont typeface="Arial"/>
              <a:buChar char="+"/>
              <a:defRPr sz="1600" b="0" i="0" u="none" strike="noStrike" cap="none">
                <a:solidFill>
                  <a:schemeClr val="accent2"/>
                </a:solidFill>
                <a:latin typeface="Cabin"/>
                <a:ea typeface="Cabin"/>
                <a:cs typeface="Cabin"/>
                <a:sym typeface="Cab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r>
              <a:rPr lang="en-US" dirty="0"/>
              <a:t>Click to add text</a:t>
            </a:r>
            <a:endParaRPr dirty="0"/>
          </a:p>
        </p:txBody>
      </p:sp>
      <p:sp>
        <p:nvSpPr>
          <p:cNvPr id="13" name="Google Shape;13;p1"/>
          <p:cNvSpPr/>
          <p:nvPr/>
        </p:nvSpPr>
        <p:spPr>
          <a:xfrm>
            <a:off x="228600" y="224589"/>
            <a:ext cx="11734800" cy="6408822"/>
          </a:xfrm>
          <a:prstGeom prst="rect">
            <a:avLst/>
          </a:prstGeom>
          <a:noFill/>
          <a:ln w="317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ill Sans MT Regular"/>
              <a:ea typeface="Cabin"/>
              <a:cs typeface="Cabin"/>
              <a:sym typeface="Cabin"/>
            </a:endParaRPr>
          </a:p>
        </p:txBody>
      </p:sp>
      <p:sp>
        <p:nvSpPr>
          <p:cNvPr id="15" name="Google Shape;15;p1"/>
          <p:cNvSpPr txBox="1">
            <a:spLocks noGrp="1"/>
          </p:cNvSpPr>
          <p:nvPr>
            <p:ph type="sldNum" idx="12"/>
          </p:nvPr>
        </p:nvSpPr>
        <p:spPr>
          <a:xfrm>
            <a:off x="11416554" y="6388435"/>
            <a:ext cx="542364" cy="1186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chemeClr val="accent2"/>
                </a:solidFill>
                <a:latin typeface="Gill Sans MT Regular"/>
                <a:ea typeface="Gill Sans MT Regular"/>
                <a:cs typeface="Gill Sans MT Regular"/>
                <a:sym typeface="Cabin"/>
              </a:defRPr>
            </a:lvl1pPr>
            <a:lvl2pPr marL="0" marR="0" lvl="1" indent="0" algn="r" rtl="0">
              <a:spcBef>
                <a:spcPts val="0"/>
              </a:spcBef>
              <a:buNone/>
              <a:defRPr sz="1050" b="0" i="0" u="none" strike="noStrike" cap="none">
                <a:solidFill>
                  <a:schemeClr val="accent2"/>
                </a:solidFill>
                <a:latin typeface="Cabin"/>
                <a:ea typeface="Cabin"/>
                <a:cs typeface="Cabin"/>
                <a:sym typeface="Cabin"/>
              </a:defRPr>
            </a:lvl2pPr>
            <a:lvl3pPr marL="0" marR="0" lvl="2" indent="0" algn="r" rtl="0">
              <a:spcBef>
                <a:spcPts val="0"/>
              </a:spcBef>
              <a:buNone/>
              <a:defRPr sz="1050" b="0" i="0" u="none" strike="noStrike" cap="none">
                <a:solidFill>
                  <a:schemeClr val="accent2"/>
                </a:solidFill>
                <a:latin typeface="Cabin"/>
                <a:ea typeface="Cabin"/>
                <a:cs typeface="Cabin"/>
                <a:sym typeface="Cabin"/>
              </a:defRPr>
            </a:lvl3pPr>
            <a:lvl4pPr marL="0" marR="0" lvl="3" indent="0" algn="r" rtl="0">
              <a:spcBef>
                <a:spcPts val="0"/>
              </a:spcBef>
              <a:buNone/>
              <a:defRPr sz="1050" b="0" i="0" u="none" strike="noStrike" cap="none">
                <a:solidFill>
                  <a:schemeClr val="accent2"/>
                </a:solidFill>
                <a:latin typeface="Cabin"/>
                <a:ea typeface="Cabin"/>
                <a:cs typeface="Cabin"/>
                <a:sym typeface="Cabin"/>
              </a:defRPr>
            </a:lvl4pPr>
            <a:lvl5pPr marL="0" marR="0" lvl="4" indent="0" algn="r" rtl="0">
              <a:spcBef>
                <a:spcPts val="0"/>
              </a:spcBef>
              <a:buNone/>
              <a:defRPr sz="1050" b="0" i="0" u="none" strike="noStrike" cap="none">
                <a:solidFill>
                  <a:schemeClr val="accent2"/>
                </a:solidFill>
                <a:latin typeface="Cabin"/>
                <a:ea typeface="Cabin"/>
                <a:cs typeface="Cabin"/>
                <a:sym typeface="Cabin"/>
              </a:defRPr>
            </a:lvl5pPr>
            <a:lvl6pPr marL="0" marR="0" lvl="5" indent="0" algn="r" rtl="0">
              <a:spcBef>
                <a:spcPts val="0"/>
              </a:spcBef>
              <a:buNone/>
              <a:defRPr sz="1050" b="0" i="0" u="none" strike="noStrike" cap="none">
                <a:solidFill>
                  <a:schemeClr val="accent2"/>
                </a:solidFill>
                <a:latin typeface="Cabin"/>
                <a:ea typeface="Cabin"/>
                <a:cs typeface="Cabin"/>
                <a:sym typeface="Cabin"/>
              </a:defRPr>
            </a:lvl6pPr>
            <a:lvl7pPr marL="0" marR="0" lvl="6" indent="0" algn="r" rtl="0">
              <a:spcBef>
                <a:spcPts val="0"/>
              </a:spcBef>
              <a:buNone/>
              <a:defRPr sz="1050" b="0" i="0" u="none" strike="noStrike" cap="none">
                <a:solidFill>
                  <a:schemeClr val="accent2"/>
                </a:solidFill>
                <a:latin typeface="Cabin"/>
                <a:ea typeface="Cabin"/>
                <a:cs typeface="Cabin"/>
                <a:sym typeface="Cabin"/>
              </a:defRPr>
            </a:lvl7pPr>
            <a:lvl8pPr marL="0" marR="0" lvl="7" indent="0" algn="r" rtl="0">
              <a:spcBef>
                <a:spcPts val="0"/>
              </a:spcBef>
              <a:buNone/>
              <a:defRPr sz="1050" b="0" i="0" u="none" strike="noStrike" cap="none">
                <a:solidFill>
                  <a:schemeClr val="accent2"/>
                </a:solidFill>
                <a:latin typeface="Cabin"/>
                <a:ea typeface="Cabin"/>
                <a:cs typeface="Cabin"/>
                <a:sym typeface="Cabin"/>
              </a:defRPr>
            </a:lvl8pPr>
            <a:lvl9pPr marL="0" marR="0" lvl="8" indent="0" algn="r" rtl="0">
              <a:spcBef>
                <a:spcPts val="0"/>
              </a:spcBef>
              <a:buNone/>
              <a:defRPr sz="1050" b="0" i="0" u="none" strike="noStrike" cap="none">
                <a:solidFill>
                  <a:schemeClr val="accent2"/>
                </a:solidFill>
                <a:latin typeface="Cabin"/>
                <a:ea typeface="Cabin"/>
                <a:cs typeface="Cabin"/>
                <a:sym typeface="Cabin"/>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4676699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MT Regular"/>
          <a:ea typeface="Gill Sans MT Regular"/>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Gill Sans MT Regular"/>
          <a:ea typeface="Gill Sans MT Regular"/>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msmale@msu.edu"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mailto:Bhramar.dey@crs.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3"/>
          <p:cNvPicPr preferRelativeResize="0">
            <a:picLocks noGrp="1"/>
          </p:cNvPicPr>
          <p:nvPr>
            <p:ph type="pic" idx="2"/>
          </p:nvPr>
        </p:nvPicPr>
        <p:blipFill rotWithShape="1">
          <a:blip r:embed="rId3">
            <a:alphaModFix/>
          </a:blip>
          <a:srcRect/>
          <a:stretch/>
        </p:blipFill>
        <p:spPr>
          <a:xfrm flipH="1">
            <a:off x="0" y="0"/>
            <a:ext cx="12192000" cy="6858000"/>
          </a:xfrm>
          <a:prstGeom prst="rect">
            <a:avLst/>
          </a:prstGeom>
          <a:solidFill>
            <a:srgbClr val="D8D8D8"/>
          </a:solidFill>
          <a:ln>
            <a:noFill/>
          </a:ln>
        </p:spPr>
      </p:pic>
      <p:sp>
        <p:nvSpPr>
          <p:cNvPr id="156" name="Google Shape;156;p23"/>
          <p:cNvSpPr/>
          <p:nvPr/>
        </p:nvSpPr>
        <p:spPr>
          <a:xfrm>
            <a:off x="0" y="0"/>
            <a:ext cx="8811394" cy="6858000"/>
          </a:xfrm>
          <a:prstGeom prst="rect">
            <a:avLst/>
          </a:prstGeom>
          <a:gradFill>
            <a:gsLst>
              <a:gs pos="0">
                <a:srgbClr val="000000">
                  <a:alpha val="4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u="none" strike="noStrike" kern="0" cap="none" spc="0" normalizeH="0" baseline="0" noProof="0" dirty="0">
              <a:ln>
                <a:noFill/>
              </a:ln>
              <a:solidFill>
                <a:srgbClr val="FFFFFF"/>
              </a:solidFill>
              <a:effectLst/>
              <a:uLnTx/>
              <a:uFillTx/>
              <a:latin typeface="Gill Sans MT Regular"/>
              <a:ea typeface="Cabin"/>
              <a:cs typeface="Cabin"/>
              <a:sym typeface="Cabin"/>
            </a:endParaRPr>
          </a:p>
        </p:txBody>
      </p:sp>
      <p:sp>
        <p:nvSpPr>
          <p:cNvPr id="157" name="Google Shape;157;p23"/>
          <p:cNvSpPr txBox="1">
            <a:spLocks noGrp="1"/>
          </p:cNvSpPr>
          <p:nvPr>
            <p:ph type="ctrTitle"/>
          </p:nvPr>
        </p:nvSpPr>
        <p:spPr>
          <a:xfrm>
            <a:off x="743952" y="2555327"/>
            <a:ext cx="10706100" cy="1747345"/>
          </a:xfrm>
          <a:prstGeom prst="rect">
            <a:avLst/>
          </a:prstGeom>
          <a:noFill/>
          <a:ln>
            <a:noFill/>
          </a:ln>
        </p:spPr>
        <p:txBody>
          <a:bodyPr spcFirstLastPara="1" wrap="square" lIns="91425" tIns="45700" rIns="91425" bIns="45700" anchor="b" anchorCtr="0">
            <a:noAutofit/>
          </a:bodyPr>
          <a:lstStyle/>
          <a:p>
            <a:pPr marL="0" marR="0" lvl="0" indent="0" algn="l" rtl="0">
              <a:lnSpc>
                <a:spcPct val="70000"/>
              </a:lnSpc>
              <a:spcBef>
                <a:spcPts val="0"/>
              </a:spcBef>
              <a:spcAft>
                <a:spcPts val="0"/>
              </a:spcAft>
              <a:buClr>
                <a:schemeClr val="lt1"/>
              </a:buClr>
              <a:buSzPts val="8000"/>
              <a:buFont typeface="Cabin"/>
              <a:buNone/>
            </a:pPr>
            <a:r>
              <a:rPr lang="en-US" sz="8000" u="none" strike="noStrike" cap="none" dirty="0">
                <a:solidFill>
                  <a:schemeClr val="lt1"/>
                </a:solidFill>
                <a:ea typeface="Cabin"/>
                <a:cs typeface="Cabin"/>
                <a:sym typeface="Cabin"/>
              </a:rPr>
              <a:t>FEE</a:t>
            </a:r>
            <a:r>
              <a:rPr lang="en-US" sz="8000" u="none" strike="noStrike" cap="none" spc="-600" dirty="0">
                <a:solidFill>
                  <a:schemeClr val="lt1"/>
                </a:solidFill>
                <a:ea typeface="Cabin"/>
                <a:cs typeface="Cabin"/>
                <a:sym typeface="Cabin"/>
              </a:rPr>
              <a:t>D</a:t>
            </a:r>
            <a:r>
              <a:rPr lang="en-US" sz="8000" u="none" strike="noStrike" cap="none" dirty="0">
                <a:solidFill>
                  <a:schemeClr val="lt1"/>
                </a:solidFill>
                <a:ea typeface="Cabin"/>
                <a:cs typeface="Cabin"/>
                <a:sym typeface="Cabin"/>
              </a:rPr>
              <a:t> THE </a:t>
            </a:r>
            <a:br>
              <a:rPr lang="en-US" sz="8000" u="none" strike="noStrike" cap="none" dirty="0">
                <a:solidFill>
                  <a:schemeClr val="lt1"/>
                </a:solidFill>
                <a:ea typeface="Cabin"/>
                <a:cs typeface="Cabin"/>
                <a:sym typeface="Cabin"/>
              </a:rPr>
            </a:br>
            <a:r>
              <a:rPr lang="en-US" sz="8000" u="none" strike="noStrike" cap="none" dirty="0">
                <a:solidFill>
                  <a:schemeClr val="lt1"/>
                </a:solidFill>
                <a:ea typeface="Cabin"/>
                <a:cs typeface="Cabin"/>
                <a:sym typeface="Cabin"/>
              </a:rPr>
              <a:t>FUTURE</a:t>
            </a:r>
            <a:endParaRPr sz="8000" u="none" strike="noStrike" cap="none" dirty="0">
              <a:solidFill>
                <a:schemeClr val="lt1"/>
              </a:solidFill>
              <a:ea typeface="Cabin"/>
              <a:cs typeface="Cabin"/>
              <a:sym typeface="Cabin"/>
            </a:endParaRPr>
          </a:p>
        </p:txBody>
      </p:sp>
      <p:sp>
        <p:nvSpPr>
          <p:cNvPr id="160" name="Google Shape;160;p23"/>
          <p:cNvSpPr txBox="1">
            <a:spLocks noGrp="1"/>
          </p:cNvSpPr>
          <p:nvPr>
            <p:ph type="dt" idx="10"/>
          </p:nvPr>
        </p:nvSpPr>
        <p:spPr>
          <a:xfrm>
            <a:off x="829882" y="4951686"/>
            <a:ext cx="2687052"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kern="0" dirty="0">
                <a:solidFill>
                  <a:srgbClr val="FFFFFF"/>
                </a:solidFill>
                <a:ea typeface="Cabin"/>
                <a:cs typeface="Cabin"/>
              </a:rPr>
              <a:t>MAY 2020</a:t>
            </a:r>
            <a:endParaRPr kumimoji="0" sz="1400" u="none" strike="noStrike" kern="0" cap="none" spc="0" normalizeH="0" baseline="0" noProof="0" dirty="0">
              <a:ln>
                <a:noFill/>
              </a:ln>
              <a:solidFill>
                <a:srgbClr val="FFFFFF"/>
              </a:solidFill>
              <a:effectLst/>
              <a:uLnTx/>
              <a:uFillTx/>
              <a:ea typeface="Cabin"/>
              <a:cs typeface="Cabin"/>
              <a:sym typeface="Cabin"/>
            </a:endParaRPr>
          </a:p>
        </p:txBody>
      </p:sp>
      <p:pic>
        <p:nvPicPr>
          <p:cNvPr id="10" name="Picture 9">
            <a:extLst>
              <a:ext uri="{FF2B5EF4-FFF2-40B4-BE49-F238E27FC236}">
                <a16:creationId xmlns:a16="http://schemas.microsoft.com/office/drawing/2014/main" id="{7A9D1377-3C62-F944-BAE9-4B6ADC458C02}"/>
              </a:ext>
            </a:extLst>
          </p:cNvPr>
          <p:cNvPicPr>
            <a:picLocks noChangeAspect="1"/>
          </p:cNvPicPr>
          <p:nvPr/>
        </p:nvPicPr>
        <p:blipFill>
          <a:blip r:embed="rId4"/>
          <a:stretch>
            <a:fillRect/>
          </a:stretch>
        </p:blipFill>
        <p:spPr>
          <a:xfrm>
            <a:off x="274325" y="560605"/>
            <a:ext cx="3242609" cy="549694"/>
          </a:xfrm>
          <a:prstGeom prst="rect">
            <a:avLst/>
          </a:prstGeom>
        </p:spPr>
      </p:pic>
    </p:spTree>
    <p:extLst>
      <p:ext uri="{BB962C8B-B14F-4D97-AF65-F5344CB8AC3E}">
        <p14:creationId xmlns:p14="http://schemas.microsoft.com/office/powerpoint/2010/main" val="27510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0686-5374-4672-9D1C-239F7C9AD744}"/>
              </a:ext>
            </a:extLst>
          </p:cNvPr>
          <p:cNvSpPr>
            <a:spLocks noGrp="1"/>
          </p:cNvSpPr>
          <p:nvPr>
            <p:ph type="title"/>
          </p:nvPr>
        </p:nvSpPr>
        <p:spPr/>
        <p:txBody>
          <a:bodyPr/>
          <a:lstStyle/>
          <a:p>
            <a:r>
              <a:rPr lang="en-US" dirty="0">
                <a:solidFill>
                  <a:schemeClr val="tx2"/>
                </a:solidFill>
              </a:rPr>
              <a:t>Workshop outline</a:t>
            </a:r>
          </a:p>
        </p:txBody>
      </p:sp>
      <p:sp>
        <p:nvSpPr>
          <p:cNvPr id="3" name="Text Placeholder 2">
            <a:extLst>
              <a:ext uri="{FF2B5EF4-FFF2-40B4-BE49-F238E27FC236}">
                <a16:creationId xmlns:a16="http://schemas.microsoft.com/office/drawing/2014/main" id="{65079C9A-CAEC-4B72-83D3-0B2447676464}"/>
              </a:ext>
            </a:extLst>
          </p:cNvPr>
          <p:cNvSpPr>
            <a:spLocks noGrp="1"/>
          </p:cNvSpPr>
          <p:nvPr>
            <p:ph type="body" sz="quarter" idx="10"/>
          </p:nvPr>
        </p:nvSpPr>
        <p:spPr/>
        <p:txBody>
          <a:bodyPr/>
          <a:lstStyle/>
          <a:p>
            <a:pPr marL="342900" indent="-342900">
              <a:buAutoNum type="arabicPeriod"/>
            </a:pPr>
            <a:r>
              <a:rPr lang="en-US" sz="2400" dirty="0"/>
              <a:t>Overview of the metrics – ASI, EBA, TASAI</a:t>
            </a:r>
          </a:p>
          <a:p>
            <a:pPr marL="342900" indent="-342900">
              <a:buAutoNum type="arabicPeriod"/>
            </a:pPr>
            <a:r>
              <a:rPr lang="en-US" sz="2400" dirty="0"/>
              <a:t>A comparative summary of findings</a:t>
            </a:r>
          </a:p>
          <a:p>
            <a:pPr marL="342900" indent="-342900">
              <a:buAutoNum type="arabicPeriod"/>
            </a:pPr>
            <a:r>
              <a:rPr lang="en-US" sz="2400" dirty="0"/>
              <a:t>Thoughts on improving existing metrics</a:t>
            </a:r>
          </a:p>
          <a:p>
            <a:pPr marL="342900" indent="-342900">
              <a:buAutoNum type="arabicPeriod"/>
            </a:pPr>
            <a:r>
              <a:rPr lang="en-US" sz="2400" dirty="0"/>
              <a:t>Approach to analyzing current gaps in metrics</a:t>
            </a:r>
          </a:p>
          <a:p>
            <a:pPr marL="342900" indent="-342900">
              <a:buAutoNum type="arabicPeriod"/>
            </a:pPr>
            <a:r>
              <a:rPr lang="en-US" sz="2400" dirty="0"/>
              <a:t>Discuss approach to address gaps – </a:t>
            </a:r>
            <a:r>
              <a:rPr lang="en-US" sz="2400" dirty="0" err="1"/>
              <a:t>eg</a:t>
            </a:r>
            <a:r>
              <a:rPr lang="en-US" sz="2400" dirty="0"/>
              <a:t>. metrics, data sources, etc.</a:t>
            </a:r>
          </a:p>
          <a:p>
            <a:pPr marL="342900" indent="-342900">
              <a:buAutoNum type="arabicPeriod"/>
            </a:pPr>
            <a:r>
              <a:rPr lang="en-US" sz="2400" i="1" dirty="0">
                <a:solidFill>
                  <a:srgbClr val="C00000"/>
                </a:solidFill>
              </a:rPr>
              <a:t>Brainstorming session! </a:t>
            </a:r>
          </a:p>
          <a:p>
            <a:pPr marL="342900" indent="-342900">
              <a:buAutoNum type="arabicPeriod"/>
            </a:pPr>
            <a:r>
              <a:rPr lang="en-US" sz="2400" dirty="0"/>
              <a:t>Conclusions and next steps</a:t>
            </a:r>
          </a:p>
          <a:p>
            <a:pPr marL="342900" indent="-342900">
              <a:buAutoNum type="arabicPeriod"/>
            </a:pPr>
            <a:endParaRPr lang="en-US" sz="2400" dirty="0"/>
          </a:p>
          <a:p>
            <a:endParaRPr lang="en-US" sz="2400" dirty="0"/>
          </a:p>
          <a:p>
            <a:pPr marL="342900" indent="-342900">
              <a:buAutoNum type="arabicPeriod"/>
            </a:pPr>
            <a:endParaRPr lang="en-US" sz="2400" dirty="0"/>
          </a:p>
          <a:p>
            <a:pPr marL="342900" indent="-342900">
              <a:buAutoNum type="arabicPeriod"/>
            </a:pPr>
            <a:endParaRPr lang="en-US" sz="2400" dirty="0"/>
          </a:p>
          <a:p>
            <a:pPr marL="342900" indent="-342900">
              <a:buAutoNum type="arabicPeriod"/>
            </a:pPr>
            <a:endParaRPr lang="en-US" sz="2400" dirty="0"/>
          </a:p>
          <a:p>
            <a:pPr marL="342900" indent="-342900">
              <a:buAutoNum type="arabicPeriod"/>
            </a:pPr>
            <a:endParaRPr lang="en-US" sz="2400" dirty="0"/>
          </a:p>
        </p:txBody>
      </p:sp>
    </p:spTree>
    <p:extLst>
      <p:ext uri="{BB962C8B-B14F-4D97-AF65-F5344CB8AC3E}">
        <p14:creationId xmlns:p14="http://schemas.microsoft.com/office/powerpoint/2010/main" val="1423259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8EF0-7BED-401A-AA97-6A6A3680C442}"/>
              </a:ext>
            </a:extLst>
          </p:cNvPr>
          <p:cNvSpPr>
            <a:spLocks noGrp="1"/>
          </p:cNvSpPr>
          <p:nvPr>
            <p:ph type="title"/>
          </p:nvPr>
        </p:nvSpPr>
        <p:spPr>
          <a:xfrm>
            <a:off x="597388" y="1156444"/>
            <a:ext cx="10972800" cy="4490212"/>
          </a:xfrm>
          <a:solidFill>
            <a:schemeClr val="accent3">
              <a:lumMod val="20000"/>
              <a:lumOff val="80000"/>
            </a:schemeClr>
          </a:solidFill>
        </p:spPr>
        <p:txBody>
          <a:bodyPr/>
          <a:lstStyle/>
          <a:p>
            <a:r>
              <a:rPr lang="en-US" sz="4800" dirty="0">
                <a:solidFill>
                  <a:srgbClr val="C00000"/>
                </a:solidFill>
              </a:rPr>
              <a:t>Overview of metrics</a:t>
            </a:r>
          </a:p>
        </p:txBody>
      </p:sp>
    </p:spTree>
    <p:extLst>
      <p:ext uri="{BB962C8B-B14F-4D97-AF65-F5344CB8AC3E}">
        <p14:creationId xmlns:p14="http://schemas.microsoft.com/office/powerpoint/2010/main" val="1688434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mj-lt"/>
              </a:rPr>
              <a:t>What is meant by seed access?</a:t>
            </a:r>
          </a:p>
        </p:txBody>
      </p:sp>
      <p:sp>
        <p:nvSpPr>
          <p:cNvPr id="3" name="Text Placeholder 2"/>
          <p:cNvSpPr>
            <a:spLocks noGrp="1"/>
          </p:cNvSpPr>
          <p:nvPr>
            <p:ph type="body" sz="quarter" idx="10"/>
          </p:nvPr>
        </p:nvSpPr>
        <p:spPr>
          <a:xfrm>
            <a:off x="817035" y="2492679"/>
            <a:ext cx="10801351" cy="2886724"/>
          </a:xfrm>
        </p:spPr>
        <p:txBody>
          <a:bodyPr/>
          <a:lstStyle/>
          <a:p>
            <a:pPr algn="ctr"/>
            <a:r>
              <a:rPr lang="en-US" sz="2400" b="1" dirty="0">
                <a:latin typeface="+mn-lt"/>
              </a:rPr>
              <a:t>A farmer with access to seed has the entitlements needed to acquire </a:t>
            </a:r>
          </a:p>
          <a:p>
            <a:pPr algn="ctr"/>
            <a:r>
              <a:rPr lang="en-US" sz="2400" b="1" dirty="0">
                <a:latin typeface="+mn-lt"/>
              </a:rPr>
              <a:t>the plant reproductive material she or he wants</a:t>
            </a:r>
          </a:p>
          <a:p>
            <a:pPr algn="ctr"/>
            <a:endParaRPr lang="en-US" sz="2400" b="1" dirty="0">
              <a:latin typeface="+mn-lt"/>
            </a:endParaRPr>
          </a:p>
          <a:p>
            <a:pPr marL="2171700" lvl="4" indent="-342900">
              <a:buFont typeface="Arial" panose="020B0604020202020204" pitchFamily="34" charset="0"/>
              <a:buChar char="•"/>
            </a:pPr>
            <a:r>
              <a:rPr lang="en-US" dirty="0">
                <a:latin typeface="+mn-lt"/>
              </a:rPr>
              <a:t>Choice implies some diversity in the marketplace</a:t>
            </a:r>
          </a:p>
          <a:p>
            <a:pPr marL="2171700" lvl="4" indent="-342900">
              <a:buFont typeface="Arial" panose="020B0604020202020204" pitchFamily="34" charset="0"/>
              <a:buChar char="•"/>
            </a:pPr>
            <a:r>
              <a:rPr lang="en-US" dirty="0">
                <a:latin typeface="+mn-lt"/>
              </a:rPr>
              <a:t>Seed availability refers only to </a:t>
            </a:r>
            <a:r>
              <a:rPr lang="en-US" i="1" dirty="0">
                <a:latin typeface="+mn-lt"/>
              </a:rPr>
              <a:t>quantity</a:t>
            </a:r>
            <a:r>
              <a:rPr lang="en-US" dirty="0">
                <a:latin typeface="+mn-lt"/>
              </a:rPr>
              <a:t> in a given space and time</a:t>
            </a:r>
          </a:p>
          <a:p>
            <a:pPr marL="2171700" lvl="4" indent="-342900">
              <a:buFont typeface="Arial" panose="020B0604020202020204" pitchFamily="34" charset="0"/>
              <a:buChar char="•"/>
            </a:pPr>
            <a:r>
              <a:rPr lang="en-US" dirty="0">
                <a:latin typeface="+mn-lt"/>
              </a:rPr>
              <a:t>Access to the genetic resources embodied in seed refers to </a:t>
            </a:r>
            <a:r>
              <a:rPr lang="en-US" i="1" dirty="0">
                <a:latin typeface="+mn-lt"/>
              </a:rPr>
              <a:t>quality</a:t>
            </a:r>
            <a:r>
              <a:rPr lang="en-US" dirty="0">
                <a:latin typeface="+mn-lt"/>
              </a:rPr>
              <a:t>, </a:t>
            </a:r>
          </a:p>
          <a:p>
            <a:pPr lvl="4"/>
            <a:r>
              <a:rPr lang="en-US" dirty="0">
                <a:latin typeface="+mn-lt"/>
              </a:rPr>
              <a:t>      including physical and variety attributes </a:t>
            </a:r>
          </a:p>
        </p:txBody>
      </p:sp>
      <p:sp>
        <p:nvSpPr>
          <p:cNvPr id="4" name="Rectangle 3"/>
          <p:cNvSpPr/>
          <p:nvPr/>
        </p:nvSpPr>
        <p:spPr>
          <a:xfrm>
            <a:off x="4063260" y="5594502"/>
            <a:ext cx="2489784" cy="400110"/>
          </a:xfrm>
          <a:prstGeom prst="rect">
            <a:avLst/>
          </a:prstGeom>
        </p:spPr>
        <p:txBody>
          <a:bodyPr wrap="none">
            <a:spAutoFit/>
          </a:bodyPr>
          <a:lstStyle/>
          <a:p>
            <a:r>
              <a:rPr lang="en-US" sz="1000" dirty="0">
                <a:ea typeface="Calibri" panose="020F0502020204030204" pitchFamily="34" charset="0"/>
                <a:cs typeface="Arial" panose="020B0604020202020204" pitchFamily="34" charset="0"/>
              </a:rPr>
              <a:t>McGuire, S. and L. Sperling (2011)</a:t>
            </a:r>
          </a:p>
          <a:p>
            <a:r>
              <a:rPr lang="en-US" sz="1000" dirty="0">
                <a:cs typeface="Arial" panose="020B0604020202020204" pitchFamily="34" charset="0"/>
              </a:rPr>
              <a:t>Lipper, L., L. Anderson, and T. Dalton  (2010)</a:t>
            </a:r>
          </a:p>
        </p:txBody>
      </p:sp>
    </p:spTree>
    <p:extLst>
      <p:ext uri="{BB962C8B-B14F-4D97-AF65-F5344CB8AC3E}">
        <p14:creationId xmlns:p14="http://schemas.microsoft.com/office/powerpoint/2010/main" val="12723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34" y="1257877"/>
            <a:ext cx="10972800" cy="597049"/>
          </a:xfrm>
        </p:spPr>
        <p:txBody>
          <a:bodyPr/>
          <a:lstStyle/>
          <a:p>
            <a:r>
              <a:rPr lang="en-US" dirty="0">
                <a:solidFill>
                  <a:schemeClr val="tx2"/>
                </a:solidFill>
                <a:latin typeface="+mj-lt"/>
              </a:rPr>
              <a:t>STATED Aims</a:t>
            </a:r>
          </a:p>
        </p:txBody>
      </p:sp>
      <p:sp>
        <p:nvSpPr>
          <p:cNvPr id="9" name="Rectangle 2"/>
          <p:cNvSpPr>
            <a:spLocks noChangeArrowheads="1"/>
          </p:cNvSpPr>
          <p:nvPr/>
        </p:nvSpPr>
        <p:spPr bwMode="auto">
          <a:xfrm>
            <a:off x="3132138" y="3349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nvGraphicFramePr>
        <p:xfrm>
          <a:off x="1227909" y="1854926"/>
          <a:ext cx="9494369" cy="3467605"/>
        </p:xfrm>
        <a:graphic>
          <a:graphicData uri="http://schemas.openxmlformats.org/drawingml/2006/table">
            <a:tbl>
              <a:tblPr firstRow="1" bandRow="1">
                <a:tableStyleId>{8EC20E35-A176-4012-BC5E-935CFFF8708E}</a:tableStyleId>
              </a:tblPr>
              <a:tblGrid>
                <a:gridCol w="959908">
                  <a:extLst>
                    <a:ext uri="{9D8B030D-6E8A-4147-A177-3AD203B41FA5}">
                      <a16:colId xmlns:a16="http://schemas.microsoft.com/office/drawing/2014/main" val="2840887635"/>
                    </a:ext>
                  </a:extLst>
                </a:gridCol>
                <a:gridCol w="8534461">
                  <a:extLst>
                    <a:ext uri="{9D8B030D-6E8A-4147-A177-3AD203B41FA5}">
                      <a16:colId xmlns:a16="http://schemas.microsoft.com/office/drawing/2014/main" val="433818327"/>
                    </a:ext>
                  </a:extLst>
                </a:gridCol>
              </a:tblGrid>
              <a:tr h="791733">
                <a:tc>
                  <a:txBody>
                    <a:bodyPr/>
                    <a:lstStyle/>
                    <a:p>
                      <a:pPr marL="0" marR="0" algn="l" defTabSz="457200" rtl="0" eaLnBrk="1" latinLnBrk="0" hangingPunct="1">
                        <a:lnSpc>
                          <a:spcPct val="150000"/>
                        </a:lnSpc>
                        <a:spcBef>
                          <a:spcPts val="0"/>
                        </a:spcBef>
                        <a:spcAft>
                          <a:spcPts val="0"/>
                        </a:spcAft>
                      </a:pPr>
                      <a:r>
                        <a:rPr lang="en-US" sz="2400" kern="1200" dirty="0"/>
                        <a:t>Index</a:t>
                      </a:r>
                      <a:endParaRPr lang="en-US" sz="2400" b="1" kern="1200" dirty="0">
                        <a:solidFill>
                          <a:schemeClr val="lt1"/>
                        </a:solidFill>
                        <a:latin typeface="+mn-lt"/>
                        <a:ea typeface="+mn-ea"/>
                        <a:cs typeface="+mn-cs"/>
                      </a:endParaRPr>
                    </a:p>
                  </a:txBody>
                  <a:tcPr marL="68580" marR="68580" marT="0" marB="0"/>
                </a:tc>
                <a:tc>
                  <a:txBody>
                    <a:bodyPr/>
                    <a:lstStyle/>
                    <a:p>
                      <a:pPr marL="0" marR="0" algn="l" defTabSz="457200" rtl="0" eaLnBrk="1" latinLnBrk="0" hangingPunct="1">
                        <a:lnSpc>
                          <a:spcPct val="150000"/>
                        </a:lnSpc>
                        <a:spcBef>
                          <a:spcPts val="0"/>
                        </a:spcBef>
                        <a:spcAft>
                          <a:spcPts val="0"/>
                        </a:spcAft>
                      </a:pPr>
                      <a:endParaRPr lang="en-US" sz="24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2401395414"/>
                  </a:ext>
                </a:extLst>
              </a:tr>
              <a:tr h="1051615">
                <a:tc>
                  <a:txBody>
                    <a:bodyPr/>
                    <a:lstStyle/>
                    <a:p>
                      <a:pPr marL="0" marR="0">
                        <a:lnSpc>
                          <a:spcPct val="107000"/>
                        </a:lnSpc>
                        <a:spcBef>
                          <a:spcPts val="0"/>
                        </a:spcBef>
                        <a:spcAft>
                          <a:spcPts val="0"/>
                        </a:spcAft>
                      </a:pPr>
                      <a:r>
                        <a:rPr lang="en-US" sz="1800" dirty="0">
                          <a:effectLst/>
                        </a:rPr>
                        <a:t>ASI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0" dirty="0">
                          <a:effectLst/>
                          <a:latin typeface="+mj-lt"/>
                          <a:ea typeface="Calibri" panose="020F0502020204030204" pitchFamily="34" charset="0"/>
                          <a:cs typeface="Times New Roman" panose="02020603050405020304" pitchFamily="18" charset="0"/>
                        </a:rPr>
                        <a:t>“Measures</a:t>
                      </a:r>
                      <a:r>
                        <a:rPr lang="en-US" sz="1800" b="0" baseline="0" dirty="0">
                          <a:effectLst/>
                          <a:latin typeface="+mj-lt"/>
                          <a:ea typeface="Calibri" panose="020F0502020204030204" pitchFamily="34" charset="0"/>
                          <a:cs typeface="Times New Roman" panose="02020603050405020304" pitchFamily="18" charset="0"/>
                        </a:rPr>
                        <a:t> and compares the efforts of world’s leading seed companies to enhance the productivity of smallholder farmers…ranks companies against each other rather than an absolute, ideal state”</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124965"/>
                  </a:ext>
                </a:extLst>
              </a:tr>
              <a:tr h="710888">
                <a:tc>
                  <a:txBody>
                    <a:bodyPr/>
                    <a:lstStyle/>
                    <a:p>
                      <a:pPr marL="0" marR="0">
                        <a:lnSpc>
                          <a:spcPct val="107000"/>
                        </a:lnSpc>
                        <a:spcBef>
                          <a:spcPts val="0"/>
                        </a:spcBef>
                        <a:spcAft>
                          <a:spcPts val="0"/>
                        </a:spcAft>
                      </a:pPr>
                      <a:r>
                        <a:rPr lang="en-US" sz="1800">
                          <a:effectLst/>
                        </a:rPr>
                        <a:t>EBA</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0" dirty="0">
                          <a:effectLst/>
                          <a:latin typeface="+mj-lt"/>
                          <a:ea typeface="Calibri" panose="020F0502020204030204" pitchFamily="34" charset="0"/>
                          <a:cs typeface="Times New Roman" panose="02020603050405020304" pitchFamily="18" charset="0"/>
                        </a:rPr>
                        <a:t>“Improving</a:t>
                      </a:r>
                      <a:r>
                        <a:rPr lang="en-US" sz="1800" b="0" baseline="0" dirty="0">
                          <a:effectLst/>
                          <a:latin typeface="+mj-lt"/>
                          <a:ea typeface="Calibri" panose="020F0502020204030204" pitchFamily="34" charset="0"/>
                          <a:cs typeface="Times New Roman" panose="02020603050405020304" pitchFamily="18" charset="0"/>
                        </a:rPr>
                        <a:t> knowledge and understanding of the business environment in agriculture and strengthen information base…for policy dialogue…pre-conditions for access to seed”</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0118817"/>
                  </a:ext>
                </a:extLst>
              </a:tr>
              <a:tr h="765038">
                <a:tc>
                  <a:txBody>
                    <a:bodyPr/>
                    <a:lstStyle/>
                    <a:p>
                      <a:pPr marL="0" marR="0">
                        <a:lnSpc>
                          <a:spcPct val="107000"/>
                        </a:lnSpc>
                        <a:spcBef>
                          <a:spcPts val="0"/>
                        </a:spcBef>
                        <a:spcAft>
                          <a:spcPts val="0"/>
                        </a:spcAft>
                      </a:pPr>
                      <a:r>
                        <a:rPr lang="en-US" sz="1800" dirty="0">
                          <a:effectLst/>
                        </a:rPr>
                        <a:t>TASAI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b="0" dirty="0">
                          <a:effectLst/>
                          <a:latin typeface="+mj-lt"/>
                          <a:ea typeface="Calibri" panose="020F0502020204030204" pitchFamily="34" charset="0"/>
                          <a:cs typeface="Times New Roman" panose="02020603050405020304" pitchFamily="18" charset="0"/>
                        </a:rPr>
                        <a:t>“Promote</a:t>
                      </a:r>
                      <a:r>
                        <a:rPr lang="en-US" sz="1800" b="0" baseline="0" dirty="0">
                          <a:effectLst/>
                          <a:latin typeface="+mj-lt"/>
                          <a:ea typeface="Calibri" panose="020F0502020204030204" pitchFamily="34" charset="0"/>
                          <a:cs typeface="Times New Roman" panose="02020603050405020304" pitchFamily="18" charset="0"/>
                        </a:rPr>
                        <a:t> the creation and maintenance of enabling environments for competitive seed systems serving smallholder farmers” </a:t>
                      </a:r>
                      <a:endParaRPr lang="en-US" sz="18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3847607"/>
                  </a:ext>
                </a:extLst>
              </a:tr>
            </a:tbl>
          </a:graphicData>
        </a:graphic>
      </p:graphicFrame>
    </p:spTree>
    <p:extLst>
      <p:ext uri="{BB962C8B-B14F-4D97-AF65-F5344CB8AC3E}">
        <p14:creationId xmlns:p14="http://schemas.microsoft.com/office/powerpoint/2010/main" val="622348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634" y="1257877"/>
            <a:ext cx="10972800" cy="597049"/>
          </a:xfrm>
        </p:spPr>
        <p:txBody>
          <a:bodyPr/>
          <a:lstStyle/>
          <a:p>
            <a:r>
              <a:rPr lang="en-US" dirty="0">
                <a:solidFill>
                  <a:schemeClr val="tx2"/>
                </a:solidFill>
                <a:latin typeface="+mj-lt"/>
              </a:rPr>
              <a:t>PROPERTIES</a:t>
            </a:r>
          </a:p>
        </p:txBody>
      </p:sp>
      <p:sp>
        <p:nvSpPr>
          <p:cNvPr id="9" name="Rectangle 2"/>
          <p:cNvSpPr>
            <a:spLocks noChangeArrowheads="1"/>
          </p:cNvSpPr>
          <p:nvPr/>
        </p:nvSpPr>
        <p:spPr bwMode="auto">
          <a:xfrm>
            <a:off x="3132138" y="3349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nvGraphicFramePr>
        <p:xfrm>
          <a:off x="1227910" y="1854926"/>
          <a:ext cx="10342278" cy="3630115"/>
        </p:xfrm>
        <a:graphic>
          <a:graphicData uri="http://schemas.openxmlformats.org/drawingml/2006/table">
            <a:tbl>
              <a:tblPr firstRow="1" bandRow="1">
                <a:tableStyleId>{8EC20E35-A176-4012-BC5E-935CFFF8708E}</a:tableStyleId>
              </a:tblPr>
              <a:tblGrid>
                <a:gridCol w="1240309">
                  <a:extLst>
                    <a:ext uri="{9D8B030D-6E8A-4147-A177-3AD203B41FA5}">
                      <a16:colId xmlns:a16="http://schemas.microsoft.com/office/drawing/2014/main" val="2840887635"/>
                    </a:ext>
                  </a:extLst>
                </a:gridCol>
                <a:gridCol w="1489827">
                  <a:extLst>
                    <a:ext uri="{9D8B030D-6E8A-4147-A177-3AD203B41FA5}">
                      <a16:colId xmlns:a16="http://schemas.microsoft.com/office/drawing/2014/main" val="2723470129"/>
                    </a:ext>
                  </a:extLst>
                </a:gridCol>
                <a:gridCol w="1423851">
                  <a:extLst>
                    <a:ext uri="{9D8B030D-6E8A-4147-A177-3AD203B41FA5}">
                      <a16:colId xmlns:a16="http://schemas.microsoft.com/office/drawing/2014/main" val="3968631783"/>
                    </a:ext>
                  </a:extLst>
                </a:gridCol>
                <a:gridCol w="2481943">
                  <a:extLst>
                    <a:ext uri="{9D8B030D-6E8A-4147-A177-3AD203B41FA5}">
                      <a16:colId xmlns:a16="http://schemas.microsoft.com/office/drawing/2014/main" val="1309725797"/>
                    </a:ext>
                  </a:extLst>
                </a:gridCol>
                <a:gridCol w="1867989">
                  <a:extLst>
                    <a:ext uri="{9D8B030D-6E8A-4147-A177-3AD203B41FA5}">
                      <a16:colId xmlns:a16="http://schemas.microsoft.com/office/drawing/2014/main" val="3778699566"/>
                    </a:ext>
                  </a:extLst>
                </a:gridCol>
                <a:gridCol w="1838359">
                  <a:extLst>
                    <a:ext uri="{9D8B030D-6E8A-4147-A177-3AD203B41FA5}">
                      <a16:colId xmlns:a16="http://schemas.microsoft.com/office/drawing/2014/main" val="4084766131"/>
                    </a:ext>
                  </a:extLst>
                </a:gridCol>
              </a:tblGrid>
              <a:tr h="715083">
                <a:tc>
                  <a:txBody>
                    <a:bodyPr/>
                    <a:lstStyle/>
                    <a:p>
                      <a:pPr marL="0" marR="0" algn="l" defTabSz="457200" rtl="0" eaLnBrk="1" latinLnBrk="0" hangingPunct="1">
                        <a:lnSpc>
                          <a:spcPct val="150000"/>
                        </a:lnSpc>
                        <a:spcBef>
                          <a:spcPts val="0"/>
                        </a:spcBef>
                        <a:spcAft>
                          <a:spcPts val="0"/>
                        </a:spcAft>
                      </a:pPr>
                      <a:r>
                        <a:rPr lang="en-US" sz="2400" kern="1200" dirty="0"/>
                        <a:t>Index</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Subject</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Scale</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Geography</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Crops</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Format</a:t>
                      </a:r>
                      <a:endParaRPr lang="en-US" sz="24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2401395414"/>
                  </a:ext>
                </a:extLst>
              </a:tr>
              <a:tr h="1296597">
                <a:tc>
                  <a:txBody>
                    <a:bodyPr/>
                    <a:lstStyle/>
                    <a:p>
                      <a:pPr marL="0" marR="0">
                        <a:lnSpc>
                          <a:spcPct val="107000"/>
                        </a:lnSpc>
                        <a:spcBef>
                          <a:spcPts val="0"/>
                        </a:spcBef>
                        <a:spcAft>
                          <a:spcPts val="0"/>
                        </a:spcAft>
                      </a:pPr>
                      <a:r>
                        <a:rPr lang="en-US" sz="1800" dirty="0">
                          <a:effectLst/>
                        </a:rPr>
                        <a:t>ASI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Company</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Global or regional</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Latin America</a:t>
                      </a:r>
                      <a:r>
                        <a:rPr lang="en-US" sz="1800">
                          <a:effectLst/>
                        </a:rPr>
                        <a:t>, </a:t>
                      </a:r>
                    </a:p>
                    <a:p>
                      <a:pPr marL="0" marR="0">
                        <a:lnSpc>
                          <a:spcPct val="107000"/>
                        </a:lnSpc>
                        <a:spcBef>
                          <a:spcPts val="0"/>
                        </a:spcBef>
                        <a:spcAft>
                          <a:spcPts val="0"/>
                        </a:spcAft>
                      </a:pPr>
                      <a:r>
                        <a:rPr lang="en-US" sz="1800">
                          <a:effectLst/>
                        </a:rPr>
                        <a:t>W, E </a:t>
                      </a:r>
                      <a:r>
                        <a:rPr lang="en-US" sz="1800" dirty="0">
                          <a:effectLst/>
                        </a:rPr>
                        <a:t>&amp; Southern Africa</a:t>
                      </a:r>
                      <a:r>
                        <a:rPr lang="en-US" sz="1800">
                          <a:effectLst/>
                        </a:rPr>
                        <a:t>, </a:t>
                      </a:r>
                    </a:p>
                    <a:p>
                      <a:pPr marL="0" marR="0">
                        <a:lnSpc>
                          <a:spcPct val="107000"/>
                        </a:lnSpc>
                        <a:spcBef>
                          <a:spcPts val="0"/>
                        </a:spcBef>
                        <a:spcAft>
                          <a:spcPts val="0"/>
                        </a:spcAft>
                      </a:pPr>
                      <a:r>
                        <a:rPr lang="en-US" sz="1800">
                          <a:effectLst/>
                        </a:rPr>
                        <a:t>South </a:t>
                      </a:r>
                      <a:r>
                        <a:rPr lang="en-US" sz="1800" dirty="0">
                          <a:effectLst/>
                        </a:rPr>
                        <a:t>&amp; Southeast Asia</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Food crops</a:t>
                      </a:r>
                    </a:p>
                    <a:p>
                      <a:pPr marL="0" marR="0">
                        <a:lnSpc>
                          <a:spcPct val="107000"/>
                        </a:lnSpc>
                        <a:spcBef>
                          <a:spcPts val="0"/>
                        </a:spcBef>
                        <a:spcAft>
                          <a:spcPts val="0"/>
                        </a:spcAft>
                      </a:pPr>
                      <a:r>
                        <a:rPr lang="en-US" sz="1800" dirty="0">
                          <a:effectLst/>
                        </a:rPr>
                        <a:t>(field, vegetable), </a:t>
                      </a:r>
                    </a:p>
                    <a:p>
                      <a:pPr marL="0" marR="0">
                        <a:lnSpc>
                          <a:spcPct val="107000"/>
                        </a:lnSpc>
                        <a:spcBef>
                          <a:spcPts val="0"/>
                        </a:spcBef>
                        <a:spcAft>
                          <a:spcPts val="0"/>
                        </a:spcAft>
                      </a:pPr>
                      <a:r>
                        <a:rPr lang="en-US" sz="1800" dirty="0">
                          <a:effectLst/>
                        </a:rPr>
                        <a:t>some local species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59 indicators, </a:t>
                      </a:r>
                    </a:p>
                    <a:p>
                      <a:pPr marL="0" marR="0">
                        <a:lnSpc>
                          <a:spcPct val="107000"/>
                        </a:lnSpc>
                        <a:spcBef>
                          <a:spcPts val="0"/>
                        </a:spcBef>
                        <a:spcAft>
                          <a:spcPts val="0"/>
                        </a:spcAft>
                      </a:pPr>
                      <a:r>
                        <a:rPr lang="en-US" sz="1800" dirty="0">
                          <a:effectLst/>
                        </a:rPr>
                        <a:t>7 measurement areas, </a:t>
                      </a:r>
                    </a:p>
                    <a:p>
                      <a:pPr marL="0" marR="0">
                        <a:lnSpc>
                          <a:spcPct val="107000"/>
                        </a:lnSpc>
                        <a:spcBef>
                          <a:spcPts val="0"/>
                        </a:spcBef>
                        <a:spcAft>
                          <a:spcPts val="0"/>
                        </a:spcAft>
                      </a:pPr>
                      <a:r>
                        <a:rPr lang="en-US" sz="1800" dirty="0">
                          <a:effectLst/>
                        </a:rPr>
                        <a:t>4 categories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124965"/>
                  </a:ext>
                </a:extLst>
              </a:tr>
              <a:tr h="776640">
                <a:tc>
                  <a:txBody>
                    <a:bodyPr/>
                    <a:lstStyle/>
                    <a:p>
                      <a:pPr marL="0" marR="0">
                        <a:lnSpc>
                          <a:spcPct val="107000"/>
                        </a:lnSpc>
                        <a:spcBef>
                          <a:spcPts val="0"/>
                        </a:spcBef>
                        <a:spcAft>
                          <a:spcPts val="0"/>
                        </a:spcAft>
                      </a:pPr>
                      <a:r>
                        <a:rPr lang="en-US" sz="1800">
                          <a:effectLst/>
                        </a:rPr>
                        <a:t>EBA</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Government </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National</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80 countries,</a:t>
                      </a:r>
                    </a:p>
                    <a:p>
                      <a:pPr marL="0" marR="0">
                        <a:lnSpc>
                          <a:spcPct val="107000"/>
                        </a:lnSpc>
                        <a:spcBef>
                          <a:spcPts val="0"/>
                        </a:spcBef>
                        <a:spcAft>
                          <a:spcPts val="0"/>
                        </a:spcAft>
                      </a:pPr>
                      <a:r>
                        <a:rPr lang="en-US" sz="1800" dirty="0">
                          <a:effectLst/>
                        </a:rPr>
                        <a:t>including  high income</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Maize (hybrid)</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3 indicators, </a:t>
                      </a:r>
                    </a:p>
                    <a:p>
                      <a:pPr marL="0" marR="0">
                        <a:lnSpc>
                          <a:spcPct val="107000"/>
                        </a:lnSpc>
                        <a:spcBef>
                          <a:spcPts val="0"/>
                        </a:spcBef>
                        <a:spcAft>
                          <a:spcPts val="0"/>
                        </a:spcAft>
                      </a:pPr>
                      <a:r>
                        <a:rPr lang="en-US" sz="1800" dirty="0">
                          <a:effectLst/>
                        </a:rPr>
                        <a:t>32 points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0118817"/>
                  </a:ext>
                </a:extLst>
              </a:tr>
              <a:tr h="690973">
                <a:tc>
                  <a:txBody>
                    <a:bodyPr/>
                    <a:lstStyle/>
                    <a:p>
                      <a:pPr marL="0" marR="0">
                        <a:lnSpc>
                          <a:spcPct val="107000"/>
                        </a:lnSpc>
                        <a:spcBef>
                          <a:spcPts val="0"/>
                        </a:spcBef>
                        <a:spcAft>
                          <a:spcPts val="0"/>
                        </a:spcAft>
                      </a:pPr>
                      <a:r>
                        <a:rPr lang="en-US" sz="1800" dirty="0">
                          <a:effectLst/>
                        </a:rPr>
                        <a:t>TASAI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Country </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800" dirty="0">
                          <a:effectLst/>
                        </a:rPr>
                        <a:t>National</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Sub-Saharan Africa</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Focus crops </a:t>
                      </a:r>
                    </a:p>
                    <a:p>
                      <a:pPr marL="0" marR="0">
                        <a:lnSpc>
                          <a:spcPct val="107000"/>
                        </a:lnSpc>
                        <a:spcBef>
                          <a:spcPts val="0"/>
                        </a:spcBef>
                        <a:spcAft>
                          <a:spcPts val="0"/>
                        </a:spcAft>
                      </a:pPr>
                      <a:r>
                        <a:rPr lang="en-US" sz="1800" dirty="0">
                          <a:effectLst/>
                        </a:rPr>
                        <a:t>4 per country</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20 indicators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3847607"/>
                  </a:ext>
                </a:extLst>
              </a:tr>
            </a:tbl>
          </a:graphicData>
        </a:graphic>
      </p:graphicFrame>
    </p:spTree>
    <p:extLst>
      <p:ext uri="{BB962C8B-B14F-4D97-AF65-F5344CB8AC3E}">
        <p14:creationId xmlns:p14="http://schemas.microsoft.com/office/powerpoint/2010/main" val="3102636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mj-lt"/>
              </a:rPr>
              <a:t>methods</a:t>
            </a:r>
          </a:p>
        </p:txBody>
      </p:sp>
      <p:sp>
        <p:nvSpPr>
          <p:cNvPr id="9" name="Rectangle 2"/>
          <p:cNvSpPr>
            <a:spLocks noChangeArrowheads="1"/>
          </p:cNvSpPr>
          <p:nvPr/>
        </p:nvSpPr>
        <p:spPr bwMode="auto">
          <a:xfrm>
            <a:off x="3132138" y="3349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nvGraphicFramePr>
        <p:xfrm>
          <a:off x="1267096" y="1753493"/>
          <a:ext cx="9862458" cy="4634041"/>
        </p:xfrm>
        <a:graphic>
          <a:graphicData uri="http://schemas.openxmlformats.org/drawingml/2006/table">
            <a:tbl>
              <a:tblPr firstRow="1" bandRow="1">
                <a:tableStyleId>{073A0DAA-6AF3-43AB-8588-CEC1D06C72B9}</a:tableStyleId>
              </a:tblPr>
              <a:tblGrid>
                <a:gridCol w="889085">
                  <a:extLst>
                    <a:ext uri="{9D8B030D-6E8A-4147-A177-3AD203B41FA5}">
                      <a16:colId xmlns:a16="http://schemas.microsoft.com/office/drawing/2014/main" val="2840887635"/>
                    </a:ext>
                  </a:extLst>
                </a:gridCol>
                <a:gridCol w="3243741">
                  <a:extLst>
                    <a:ext uri="{9D8B030D-6E8A-4147-A177-3AD203B41FA5}">
                      <a16:colId xmlns:a16="http://schemas.microsoft.com/office/drawing/2014/main" val="2723470129"/>
                    </a:ext>
                  </a:extLst>
                </a:gridCol>
                <a:gridCol w="3019667">
                  <a:extLst>
                    <a:ext uri="{9D8B030D-6E8A-4147-A177-3AD203B41FA5}">
                      <a16:colId xmlns:a16="http://schemas.microsoft.com/office/drawing/2014/main" val="3968631783"/>
                    </a:ext>
                  </a:extLst>
                </a:gridCol>
                <a:gridCol w="2709965">
                  <a:extLst>
                    <a:ext uri="{9D8B030D-6E8A-4147-A177-3AD203B41FA5}">
                      <a16:colId xmlns:a16="http://schemas.microsoft.com/office/drawing/2014/main" val="1309725797"/>
                    </a:ext>
                  </a:extLst>
                </a:gridCol>
              </a:tblGrid>
              <a:tr h="654238">
                <a:tc>
                  <a:txBody>
                    <a:bodyPr/>
                    <a:lstStyle/>
                    <a:p>
                      <a:pPr marL="0" marR="0" algn="l" defTabSz="457200" rtl="0" eaLnBrk="1" latinLnBrk="0" hangingPunct="1">
                        <a:lnSpc>
                          <a:spcPct val="150000"/>
                        </a:lnSpc>
                        <a:spcBef>
                          <a:spcPts val="0"/>
                        </a:spcBef>
                        <a:spcAft>
                          <a:spcPts val="0"/>
                        </a:spcAft>
                      </a:pPr>
                      <a:r>
                        <a:rPr lang="en-US" sz="2400" kern="1200" dirty="0"/>
                        <a:t>Index</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Data</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Calculation</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Scoring</a:t>
                      </a:r>
                      <a:endParaRPr lang="en-US" sz="24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2401395414"/>
                  </a:ext>
                </a:extLst>
              </a:tr>
              <a:tr h="1563773">
                <a:tc>
                  <a:txBody>
                    <a:bodyPr/>
                    <a:lstStyle/>
                    <a:p>
                      <a:pPr marL="0" marR="0">
                        <a:lnSpc>
                          <a:spcPct val="107000"/>
                        </a:lnSpc>
                        <a:spcBef>
                          <a:spcPts val="0"/>
                        </a:spcBef>
                        <a:spcAft>
                          <a:spcPts val="0"/>
                        </a:spcAft>
                      </a:pPr>
                      <a:r>
                        <a:rPr lang="en-US" sz="1800" dirty="0">
                          <a:effectLst/>
                        </a:rPr>
                        <a:t>ASI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kern="1200" dirty="0">
                          <a:effectLst/>
                        </a:rPr>
                        <a:t>farmers, companies, policymakers and experts;  selection of companies based on seed revenues; </a:t>
                      </a:r>
                    </a:p>
                    <a:p>
                      <a:pPr marL="0" marR="0" algn="ctr">
                        <a:lnSpc>
                          <a:spcPct val="107000"/>
                        </a:lnSpc>
                        <a:spcBef>
                          <a:spcPts val="0"/>
                        </a:spcBef>
                        <a:spcAft>
                          <a:spcPts val="0"/>
                        </a:spcAft>
                      </a:pPr>
                      <a:r>
                        <a:rPr lang="en-US" sz="1800" kern="1200" dirty="0">
                          <a:effectLst/>
                        </a:rPr>
                        <a:t>global now regional</a:t>
                      </a:r>
                      <a:endParaRPr lang="en-US" sz="1800" b="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dirty="0">
                          <a:effectLst/>
                        </a:rPr>
                        <a:t>weighted</a:t>
                      </a:r>
                      <a:r>
                        <a:rPr lang="en-US" sz="1800" baseline="0" dirty="0">
                          <a:effectLst/>
                        </a:rPr>
                        <a:t> scorecard; </a:t>
                      </a:r>
                    </a:p>
                    <a:p>
                      <a:pPr marL="0" marR="0" algn="ctr">
                        <a:lnSpc>
                          <a:spcPct val="107000"/>
                        </a:lnSpc>
                        <a:spcBef>
                          <a:spcPts val="0"/>
                        </a:spcBef>
                        <a:spcAft>
                          <a:spcPts val="0"/>
                        </a:spcAft>
                      </a:pPr>
                      <a:r>
                        <a:rPr lang="en-US" sz="1800" baseline="0" dirty="0">
                          <a:effectLst/>
                        </a:rPr>
                        <a:t>matrix of area by category</a:t>
                      </a:r>
                    </a:p>
                    <a:p>
                      <a:pPr marL="0" marR="0" algn="ctr">
                        <a:lnSpc>
                          <a:spcPct val="107000"/>
                        </a:lnSpc>
                        <a:spcBef>
                          <a:spcPts val="0"/>
                        </a:spcBef>
                        <a:spcAft>
                          <a:spcPts val="0"/>
                        </a:spcAft>
                      </a:pPr>
                      <a:r>
                        <a:rPr lang="en-US" sz="1800" baseline="0" dirty="0">
                          <a:effectLst/>
                        </a:rPr>
                        <a:t>performance 60%</a:t>
                      </a:r>
                    </a:p>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defTabSz="457200" rtl="0" eaLnBrk="1" latinLnBrk="0" hangingPunct="1">
                        <a:lnSpc>
                          <a:spcPct val="107000"/>
                        </a:lnSpc>
                        <a:spcBef>
                          <a:spcPts val="0"/>
                        </a:spcBef>
                        <a:spcAft>
                          <a:spcPts val="0"/>
                        </a:spcAft>
                      </a:pPr>
                      <a:r>
                        <a:rPr lang="en-US" sz="1800" kern="1200" dirty="0">
                          <a:effectLst/>
                        </a:rPr>
                        <a:t>qualitative, peer review; </a:t>
                      </a:r>
                    </a:p>
                    <a:p>
                      <a:pPr marL="0" marR="0" algn="ctr" defTabSz="457200" rtl="0" eaLnBrk="1" latinLnBrk="0" hangingPunct="1">
                        <a:lnSpc>
                          <a:spcPct val="107000"/>
                        </a:lnSpc>
                        <a:spcBef>
                          <a:spcPts val="0"/>
                        </a:spcBef>
                        <a:spcAft>
                          <a:spcPts val="0"/>
                        </a:spcAft>
                      </a:pPr>
                      <a:r>
                        <a:rPr lang="en-US" sz="1800" kern="1200" dirty="0">
                          <a:effectLst/>
                        </a:rPr>
                        <a:t>scoring follows guidelines approved by </a:t>
                      </a:r>
                    </a:p>
                    <a:p>
                      <a:pPr marL="0" marR="0" algn="ctr" defTabSz="457200" rtl="0" eaLnBrk="1" latinLnBrk="0" hangingPunct="1">
                        <a:lnSpc>
                          <a:spcPct val="107000"/>
                        </a:lnSpc>
                        <a:spcBef>
                          <a:spcPts val="0"/>
                        </a:spcBef>
                        <a:spcAft>
                          <a:spcPts val="0"/>
                        </a:spcAft>
                      </a:pPr>
                      <a:r>
                        <a:rPr lang="en-US" sz="1800" kern="1200" dirty="0">
                          <a:effectLst/>
                        </a:rPr>
                        <a:t>Supervisory Board</a:t>
                      </a:r>
                    </a:p>
                    <a:p>
                      <a:pPr marL="0" marR="0" algn="ctr" defTabSz="457200" rtl="0" eaLnBrk="1" latinLnBrk="0" hangingPunct="1">
                        <a:lnSpc>
                          <a:spcPct val="107000"/>
                        </a:lnSpc>
                        <a:spcBef>
                          <a:spcPts val="0"/>
                        </a:spcBef>
                        <a:spcAft>
                          <a:spcPts val="0"/>
                        </a:spcAft>
                      </a:pPr>
                      <a:r>
                        <a:rPr lang="en-US" sz="1800" kern="1200" dirty="0">
                          <a:effectLst/>
                        </a:rPr>
                        <a:t>?</a:t>
                      </a:r>
                      <a:endParaRPr lang="en-US" sz="1800" b="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183124965"/>
                  </a:ext>
                </a:extLst>
              </a:tr>
              <a:tr h="996841">
                <a:tc>
                  <a:txBody>
                    <a:bodyPr/>
                    <a:lstStyle/>
                    <a:p>
                      <a:pPr marL="0" marR="0">
                        <a:lnSpc>
                          <a:spcPct val="107000"/>
                        </a:lnSpc>
                        <a:spcBef>
                          <a:spcPts val="0"/>
                        </a:spcBef>
                        <a:spcAft>
                          <a:spcPts val="0"/>
                        </a:spcAft>
                      </a:pPr>
                      <a:r>
                        <a:rPr lang="en-US" sz="1800" dirty="0">
                          <a:effectLst/>
                        </a:rPr>
                        <a:t>EBA</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1800" kern="1200" dirty="0">
                          <a:effectLst/>
                        </a:rPr>
                        <a:t>hypothetical, standardized case to ensure comparability</a:t>
                      </a:r>
                    </a:p>
                    <a:p>
                      <a:pPr marL="0" marR="0" algn="ctr">
                        <a:lnSpc>
                          <a:spcPct val="107000"/>
                        </a:lnSpc>
                        <a:spcBef>
                          <a:spcPts val="0"/>
                        </a:spcBef>
                        <a:spcAft>
                          <a:spcPts val="0"/>
                        </a:spcAft>
                      </a:pPr>
                      <a:r>
                        <a:rPr lang="en-US" sz="1800" kern="1200" dirty="0">
                          <a:effectLst/>
                        </a:rPr>
                        <a:t> across countries; </a:t>
                      </a:r>
                    </a:p>
                    <a:p>
                      <a:pPr marL="0" marR="0" algn="ctr">
                        <a:lnSpc>
                          <a:spcPct val="107000"/>
                        </a:lnSpc>
                        <a:spcBef>
                          <a:spcPts val="0"/>
                        </a:spcBef>
                        <a:spcAft>
                          <a:spcPts val="0"/>
                        </a:spcAft>
                      </a:pPr>
                      <a:r>
                        <a:rPr lang="en-US" sz="1800" kern="1200" dirty="0">
                          <a:effectLst/>
                        </a:rPr>
                        <a:t>administered to  experts</a:t>
                      </a:r>
                      <a:endParaRPr lang="en-US" sz="1800" b="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1800" dirty="0">
                          <a:effectLst/>
                        </a:rPr>
                        <a:t>distance-to-frontier and country rank per topic</a:t>
                      </a:r>
                      <a:r>
                        <a:rPr lang="en-US" sz="1800" baseline="0" dirty="0">
                          <a:effectLst/>
                        </a:rPr>
                        <a:t>,</a:t>
                      </a:r>
                    </a:p>
                    <a:p>
                      <a:pPr marL="0" marR="0" algn="ctr">
                        <a:lnSpc>
                          <a:spcPct val="107000"/>
                        </a:lnSpc>
                        <a:spcBef>
                          <a:spcPts val="0"/>
                        </a:spcBef>
                        <a:spcAft>
                          <a:spcPts val="0"/>
                        </a:spcAft>
                      </a:pPr>
                      <a:r>
                        <a:rPr lang="en-US" sz="1800" baseline="0" dirty="0">
                          <a:effectLst/>
                        </a:rPr>
                        <a:t> linear transform to rescale</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1800" dirty="0">
                          <a:effectLst/>
                        </a:rPr>
                        <a:t>point</a:t>
                      </a:r>
                      <a:r>
                        <a:rPr lang="en-US" sz="1800" baseline="0" dirty="0">
                          <a:effectLst/>
                        </a:rPr>
                        <a:t> scores  mostly binary, efficiency points </a:t>
                      </a:r>
                    </a:p>
                    <a:p>
                      <a:pPr marL="0" marR="0" algn="ctr">
                        <a:lnSpc>
                          <a:spcPct val="107000"/>
                        </a:lnSpc>
                        <a:spcBef>
                          <a:spcPts val="0"/>
                        </a:spcBef>
                        <a:spcAft>
                          <a:spcPts val="0"/>
                        </a:spcAft>
                      </a:pPr>
                      <a:r>
                        <a:rPr lang="en-US" sz="1800" baseline="0" dirty="0">
                          <a:effectLst/>
                        </a:rPr>
                        <a:t>(time and cost) </a:t>
                      </a:r>
                    </a:p>
                    <a:p>
                      <a:pPr marL="0" marR="0" algn="ctr">
                        <a:lnSpc>
                          <a:spcPct val="107000"/>
                        </a:lnSpc>
                        <a:spcBef>
                          <a:spcPts val="0"/>
                        </a:spcBef>
                        <a:spcAft>
                          <a:spcPts val="0"/>
                        </a:spcAft>
                      </a:pPr>
                      <a:r>
                        <a:rPr lang="en-US" sz="1800" baseline="0" dirty="0">
                          <a:effectLst/>
                        </a:rPr>
                        <a:t>measured separately</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400118817"/>
                  </a:ext>
                </a:extLst>
              </a:tr>
              <a:tr h="886884">
                <a:tc>
                  <a:txBody>
                    <a:bodyPr/>
                    <a:lstStyle/>
                    <a:p>
                      <a:pPr marL="0" marR="0">
                        <a:lnSpc>
                          <a:spcPct val="107000"/>
                        </a:lnSpc>
                        <a:spcBef>
                          <a:spcPts val="0"/>
                        </a:spcBef>
                        <a:spcAft>
                          <a:spcPts val="0"/>
                        </a:spcAft>
                      </a:pPr>
                      <a:r>
                        <a:rPr lang="en-US" sz="1800" dirty="0">
                          <a:effectLst/>
                        </a:rPr>
                        <a:t>TASAI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baseline="0" dirty="0">
                          <a:effectLst/>
                        </a:rPr>
                        <a:t>industry surveys, secondary data, expert key informants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dirty="0">
                          <a:effectLst/>
                        </a:rPr>
                        <a:t>qualitative</a:t>
                      </a:r>
                      <a:r>
                        <a:rPr lang="en-US" sz="1800" baseline="0" dirty="0">
                          <a:effectLst/>
                        </a:rPr>
                        <a:t> (perceptions) and quantitative </a:t>
                      </a:r>
                    </a:p>
                    <a:p>
                      <a:pPr marL="0" marR="0" algn="ctr">
                        <a:lnSpc>
                          <a:spcPct val="107000"/>
                        </a:lnSpc>
                        <a:spcBef>
                          <a:spcPts val="0"/>
                        </a:spcBef>
                        <a:spcAft>
                          <a:spcPts val="0"/>
                        </a:spcAft>
                      </a:pPr>
                      <a:r>
                        <a:rPr lang="en-US" sz="1800" baseline="0" dirty="0">
                          <a:effectLst/>
                        </a:rPr>
                        <a:t>(count, ratio, %, </a:t>
                      </a:r>
                      <a:r>
                        <a:rPr lang="en-US" sz="1800" baseline="0" dirty="0" err="1">
                          <a:effectLst/>
                        </a:rPr>
                        <a:t>Herfindahl</a:t>
                      </a:r>
                      <a:r>
                        <a:rPr lang="en-US" sz="1800" baseline="0" dirty="0">
                          <a:effectLst/>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baseline="0" dirty="0">
                          <a:effectLst/>
                        </a:rPr>
                        <a:t>scoring by indicator; </a:t>
                      </a:r>
                    </a:p>
                    <a:p>
                      <a:pPr marL="0" marR="0" algn="ctr">
                        <a:lnSpc>
                          <a:spcPct val="107000"/>
                        </a:lnSpc>
                        <a:spcBef>
                          <a:spcPts val="0"/>
                        </a:spcBef>
                        <a:spcAft>
                          <a:spcPts val="0"/>
                        </a:spcAft>
                      </a:pPr>
                      <a:r>
                        <a:rPr lang="en-US" sz="1800" baseline="0" dirty="0">
                          <a:effectLst/>
                        </a:rPr>
                        <a:t>no overall score; </a:t>
                      </a:r>
                    </a:p>
                    <a:p>
                      <a:pPr marL="0" marR="0" algn="ctr">
                        <a:lnSpc>
                          <a:spcPct val="107000"/>
                        </a:lnSpc>
                        <a:spcBef>
                          <a:spcPts val="0"/>
                        </a:spcBef>
                        <a:spcAft>
                          <a:spcPts val="0"/>
                        </a:spcAft>
                      </a:pPr>
                      <a:r>
                        <a:rPr lang="en-US" sz="1800" baseline="0" dirty="0">
                          <a:effectLst/>
                        </a:rPr>
                        <a:t>opinions graded</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163847607"/>
                  </a:ext>
                </a:extLst>
              </a:tr>
            </a:tbl>
          </a:graphicData>
        </a:graphic>
      </p:graphicFrame>
    </p:spTree>
    <p:extLst>
      <p:ext uri="{BB962C8B-B14F-4D97-AF65-F5344CB8AC3E}">
        <p14:creationId xmlns:p14="http://schemas.microsoft.com/office/powerpoint/2010/main" val="207030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8EF0-7BED-401A-AA97-6A6A3680C442}"/>
              </a:ext>
            </a:extLst>
          </p:cNvPr>
          <p:cNvSpPr>
            <a:spLocks noGrp="1"/>
          </p:cNvSpPr>
          <p:nvPr>
            <p:ph type="title"/>
          </p:nvPr>
        </p:nvSpPr>
        <p:spPr>
          <a:xfrm>
            <a:off x="597388" y="1156444"/>
            <a:ext cx="10972800" cy="4490212"/>
          </a:xfrm>
          <a:solidFill>
            <a:schemeClr val="accent3">
              <a:lumMod val="20000"/>
              <a:lumOff val="80000"/>
            </a:schemeClr>
          </a:solidFill>
        </p:spPr>
        <p:txBody>
          <a:bodyPr/>
          <a:lstStyle/>
          <a:p>
            <a:r>
              <a:rPr lang="en-US" sz="4800" dirty="0">
                <a:solidFill>
                  <a:srgbClr val="C00000"/>
                </a:solidFill>
              </a:rPr>
              <a:t>Summary of findings</a:t>
            </a:r>
          </a:p>
        </p:txBody>
      </p:sp>
    </p:spTree>
    <p:extLst>
      <p:ext uri="{BB962C8B-B14F-4D97-AF65-F5344CB8AC3E}">
        <p14:creationId xmlns:p14="http://schemas.microsoft.com/office/powerpoint/2010/main" val="20518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mj-lt"/>
              </a:rPr>
              <a:t>OVERLAP</a:t>
            </a:r>
          </a:p>
        </p:txBody>
      </p:sp>
      <p:sp>
        <p:nvSpPr>
          <p:cNvPr id="3" name="Text Placeholder 2"/>
          <p:cNvSpPr>
            <a:spLocks noGrp="1"/>
          </p:cNvSpPr>
          <p:nvPr>
            <p:ph type="body" sz="quarter" idx="10"/>
          </p:nvPr>
        </p:nvSpPr>
        <p:spPr>
          <a:xfrm>
            <a:off x="817035" y="3056709"/>
            <a:ext cx="10801351" cy="2322694"/>
          </a:xfrm>
        </p:spPr>
        <p:txBody>
          <a:bodyPr/>
          <a:lstStyle/>
          <a:p>
            <a:pPr algn="ctr"/>
            <a:r>
              <a:rPr lang="en-US" b="1" dirty="0"/>
              <a:t>There is no redundancy because the perspective, scale, scope, and measurement differ. </a:t>
            </a:r>
          </a:p>
          <a:p>
            <a:pPr algn="ctr"/>
            <a:r>
              <a:rPr lang="en-US" b="1" dirty="0"/>
              <a:t>The seed indexes complement each other.</a:t>
            </a:r>
            <a:endParaRPr lang="en-US" dirty="0"/>
          </a:p>
        </p:txBody>
      </p:sp>
    </p:spTree>
    <p:extLst>
      <p:ext uri="{BB962C8B-B14F-4D97-AF65-F5344CB8AC3E}">
        <p14:creationId xmlns:p14="http://schemas.microsoft.com/office/powerpoint/2010/main" val="351314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mj-lt"/>
              </a:rPr>
              <a:t>Uniqueness </a:t>
            </a:r>
          </a:p>
        </p:txBody>
      </p:sp>
      <p:sp>
        <p:nvSpPr>
          <p:cNvPr id="3" name="Text Placeholder 2"/>
          <p:cNvSpPr>
            <a:spLocks noGrp="1"/>
          </p:cNvSpPr>
          <p:nvPr>
            <p:ph type="body" sz="quarter" idx="10"/>
          </p:nvPr>
        </p:nvSpPr>
        <p:spPr>
          <a:xfrm>
            <a:off x="1653436" y="2126752"/>
            <a:ext cx="9916752" cy="3291840"/>
          </a:xfrm>
        </p:spPr>
        <p:txBody>
          <a:bodyPr/>
          <a:lstStyle/>
          <a:p>
            <a:r>
              <a:rPr lang="en-US" b="1" dirty="0"/>
              <a:t>Examples</a:t>
            </a:r>
          </a:p>
          <a:p>
            <a:pPr marL="2171700" lvl="4" indent="-342900">
              <a:buFont typeface="Arial" panose="020B0604020202020204" pitchFamily="34" charset="0"/>
              <a:buChar char="•"/>
            </a:pPr>
            <a:r>
              <a:rPr lang="en-US" dirty="0">
                <a:latin typeface="+mn-lt"/>
              </a:rPr>
              <a:t>ASI: Genetic resources, including the international treaty, and farmers’ exemption</a:t>
            </a:r>
          </a:p>
          <a:p>
            <a:pPr marL="2171700" lvl="4" indent="-342900">
              <a:buFont typeface="Arial" panose="020B0604020202020204" pitchFamily="34" charset="0"/>
              <a:buChar char="•"/>
            </a:pPr>
            <a:r>
              <a:rPr lang="en-US" dirty="0">
                <a:latin typeface="+mn-lt"/>
              </a:rPr>
              <a:t>ASI: Variety diversity, neglected and underutilized species</a:t>
            </a:r>
          </a:p>
          <a:p>
            <a:pPr marL="2171700" lvl="4" indent="-342900">
              <a:buFont typeface="Arial" panose="020B0604020202020204" pitchFamily="34" charset="0"/>
              <a:buChar char="•"/>
            </a:pPr>
            <a:r>
              <a:rPr lang="en-US" dirty="0">
                <a:latin typeface="+mn-lt"/>
              </a:rPr>
              <a:t>ASI: Programs for women and youth; breeder collaboration with farmer associations/NGOs </a:t>
            </a:r>
          </a:p>
          <a:p>
            <a:pPr marL="2171700" lvl="4" indent="-342900">
              <a:buFont typeface="Arial" panose="020B0604020202020204" pitchFamily="34" charset="0"/>
              <a:buChar char="•"/>
            </a:pPr>
            <a:r>
              <a:rPr lang="en-US" dirty="0">
                <a:latin typeface="+mn-lt"/>
              </a:rPr>
              <a:t>TASAI: industry competitiveness </a:t>
            </a:r>
          </a:p>
          <a:p>
            <a:pPr marL="2171700" lvl="4" indent="-342900">
              <a:buFont typeface="Arial" panose="020B0604020202020204" pitchFamily="34" charset="0"/>
              <a:buChar char="•"/>
            </a:pPr>
            <a:r>
              <a:rPr lang="en-US" dirty="0">
                <a:latin typeface="+mn-lt"/>
              </a:rPr>
              <a:t>TASAI: smart subsidy distortions</a:t>
            </a:r>
          </a:p>
          <a:p>
            <a:pPr marL="2171700" lvl="4" indent="-342900">
              <a:buFont typeface="Arial" panose="020B0604020202020204" pitchFamily="34" charset="0"/>
              <a:buChar char="•"/>
            </a:pPr>
            <a:r>
              <a:rPr lang="en-US" dirty="0">
                <a:latin typeface="+mn-lt"/>
              </a:rPr>
              <a:t>EBA: detailed checklist for good regulatory practice</a:t>
            </a:r>
          </a:p>
          <a:p>
            <a:pPr lvl="4"/>
            <a:endParaRPr lang="en-US" dirty="0">
              <a:latin typeface="+mn-lt"/>
            </a:endParaRPr>
          </a:p>
          <a:p>
            <a:pPr lvl="4"/>
            <a:r>
              <a:rPr lang="en-US" dirty="0">
                <a:latin typeface="+mn-lt"/>
              </a:rPr>
              <a:t> </a:t>
            </a:r>
          </a:p>
        </p:txBody>
      </p:sp>
    </p:spTree>
    <p:extLst>
      <p:ext uri="{BB962C8B-B14F-4D97-AF65-F5344CB8AC3E}">
        <p14:creationId xmlns:p14="http://schemas.microsoft.com/office/powerpoint/2010/main" val="1400841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325" y="1337637"/>
            <a:ext cx="10972800" cy="597049"/>
          </a:xfrm>
        </p:spPr>
        <p:txBody>
          <a:bodyPr/>
          <a:lstStyle/>
          <a:p>
            <a:r>
              <a:rPr lang="en-US" dirty="0">
                <a:solidFill>
                  <a:schemeClr val="tx2"/>
                </a:solidFill>
                <a:latin typeface="+mj-lt"/>
              </a:rPr>
              <a:t>Limitations and advantages</a:t>
            </a:r>
          </a:p>
        </p:txBody>
      </p:sp>
      <p:sp>
        <p:nvSpPr>
          <p:cNvPr id="9" name="Rectangle 2"/>
          <p:cNvSpPr>
            <a:spLocks noChangeArrowheads="1"/>
          </p:cNvSpPr>
          <p:nvPr/>
        </p:nvSpPr>
        <p:spPr bwMode="auto">
          <a:xfrm>
            <a:off x="3132138" y="3349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b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nvGraphicFramePr>
        <p:xfrm>
          <a:off x="1763485" y="1934686"/>
          <a:ext cx="8255726" cy="3788993"/>
        </p:xfrm>
        <a:graphic>
          <a:graphicData uri="http://schemas.openxmlformats.org/drawingml/2006/table">
            <a:tbl>
              <a:tblPr firstRow="1" bandRow="1">
                <a:tableStyleId>{073A0DAA-6AF3-43AB-8588-CEC1D06C72B9}</a:tableStyleId>
              </a:tblPr>
              <a:tblGrid>
                <a:gridCol w="948794">
                  <a:extLst>
                    <a:ext uri="{9D8B030D-6E8A-4147-A177-3AD203B41FA5}">
                      <a16:colId xmlns:a16="http://schemas.microsoft.com/office/drawing/2014/main" val="2840887635"/>
                    </a:ext>
                  </a:extLst>
                </a:gridCol>
                <a:gridCol w="3688521">
                  <a:extLst>
                    <a:ext uri="{9D8B030D-6E8A-4147-A177-3AD203B41FA5}">
                      <a16:colId xmlns:a16="http://schemas.microsoft.com/office/drawing/2014/main" val="2723470129"/>
                    </a:ext>
                  </a:extLst>
                </a:gridCol>
                <a:gridCol w="3618411">
                  <a:extLst>
                    <a:ext uri="{9D8B030D-6E8A-4147-A177-3AD203B41FA5}">
                      <a16:colId xmlns:a16="http://schemas.microsoft.com/office/drawing/2014/main" val="2856783863"/>
                    </a:ext>
                  </a:extLst>
                </a:gridCol>
              </a:tblGrid>
              <a:tr h="654238">
                <a:tc>
                  <a:txBody>
                    <a:bodyPr/>
                    <a:lstStyle/>
                    <a:p>
                      <a:pPr marL="0" marR="0" algn="l" defTabSz="457200" rtl="0" eaLnBrk="1" latinLnBrk="0" hangingPunct="1">
                        <a:lnSpc>
                          <a:spcPct val="150000"/>
                        </a:lnSpc>
                        <a:spcBef>
                          <a:spcPts val="0"/>
                        </a:spcBef>
                        <a:spcAft>
                          <a:spcPts val="0"/>
                        </a:spcAft>
                      </a:pPr>
                      <a:r>
                        <a:rPr lang="en-US" sz="2400" kern="1200" dirty="0"/>
                        <a:t>Index</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kern="1200" dirty="0"/>
                        <a:t>Limitation</a:t>
                      </a:r>
                      <a:endParaRPr lang="en-US" sz="2400" b="1" kern="1200" dirty="0">
                        <a:solidFill>
                          <a:schemeClr val="lt1"/>
                        </a:solidFill>
                        <a:latin typeface="+mn-lt"/>
                        <a:ea typeface="+mn-ea"/>
                        <a:cs typeface="+mn-cs"/>
                      </a:endParaRPr>
                    </a:p>
                  </a:txBody>
                  <a:tcPr marL="68580" marR="68580" marT="0" marB="0"/>
                </a:tc>
                <a:tc>
                  <a:txBody>
                    <a:bodyPr/>
                    <a:lstStyle/>
                    <a:p>
                      <a:pPr marL="0" marR="0" algn="ctr" defTabSz="457200" rtl="0" eaLnBrk="1" latinLnBrk="0" hangingPunct="1">
                        <a:lnSpc>
                          <a:spcPct val="150000"/>
                        </a:lnSpc>
                        <a:spcBef>
                          <a:spcPts val="0"/>
                        </a:spcBef>
                        <a:spcAft>
                          <a:spcPts val="0"/>
                        </a:spcAft>
                      </a:pPr>
                      <a:r>
                        <a:rPr lang="en-US" sz="2400" b="1" kern="1200" dirty="0">
                          <a:solidFill>
                            <a:schemeClr val="lt1"/>
                          </a:solidFill>
                          <a:latin typeface="+mn-lt"/>
                          <a:ea typeface="+mn-ea"/>
                          <a:cs typeface="+mn-cs"/>
                        </a:rPr>
                        <a:t>Advantage</a:t>
                      </a:r>
                    </a:p>
                  </a:txBody>
                  <a:tcPr marL="68580" marR="68580" marT="0" marB="0"/>
                </a:tc>
                <a:extLst>
                  <a:ext uri="{0D108BD9-81ED-4DB2-BD59-A6C34878D82A}">
                    <a16:rowId xmlns:a16="http://schemas.microsoft.com/office/drawing/2014/main" val="2401395414"/>
                  </a:ext>
                </a:extLst>
              </a:tr>
              <a:tr h="1680943">
                <a:tc>
                  <a:txBody>
                    <a:bodyPr/>
                    <a:lstStyle/>
                    <a:p>
                      <a:pPr marL="0" marR="0">
                        <a:lnSpc>
                          <a:spcPct val="107000"/>
                        </a:lnSpc>
                        <a:spcBef>
                          <a:spcPts val="0"/>
                        </a:spcBef>
                        <a:spcAft>
                          <a:spcPts val="0"/>
                        </a:spcAft>
                      </a:pPr>
                      <a:r>
                        <a:rPr lang="en-US" sz="1800" dirty="0">
                          <a:effectLst/>
                        </a:rPr>
                        <a:t>ASI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kern="1200" dirty="0">
                          <a:effectLst/>
                        </a:rPr>
                        <a:t>scoring</a:t>
                      </a:r>
                      <a:r>
                        <a:rPr lang="en-US" sz="1800" kern="1200" baseline="0" dirty="0">
                          <a:effectLst/>
                        </a:rPr>
                        <a:t> of individual indicators and assignation of weights not transparent; </a:t>
                      </a:r>
                    </a:p>
                    <a:p>
                      <a:pPr marL="0" marR="0" algn="ctr">
                        <a:lnSpc>
                          <a:spcPct val="107000"/>
                        </a:lnSpc>
                        <a:spcBef>
                          <a:spcPts val="0"/>
                        </a:spcBef>
                        <a:spcAft>
                          <a:spcPts val="0"/>
                        </a:spcAft>
                      </a:pPr>
                      <a:r>
                        <a:rPr lang="en-US" sz="1800" kern="1200" baseline="0" dirty="0">
                          <a:effectLst/>
                        </a:rPr>
                        <a:t>no smaller than regional company</a:t>
                      </a:r>
                    </a:p>
                    <a:p>
                      <a:pPr marL="0" marR="0" algn="ctr">
                        <a:lnSpc>
                          <a:spcPct val="107000"/>
                        </a:lnSpc>
                        <a:spcBef>
                          <a:spcPts val="0"/>
                        </a:spcBef>
                        <a:spcAft>
                          <a:spcPts val="0"/>
                        </a:spcAft>
                      </a:pPr>
                      <a:endParaRPr lang="en-US" sz="1800" b="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kern="1200" dirty="0">
                          <a:effectLst/>
                        </a:rPr>
                        <a:t>broad scope; extensive</a:t>
                      </a:r>
                      <a:r>
                        <a:rPr lang="en-US" sz="1800" kern="1200" baseline="0" dirty="0">
                          <a:effectLst/>
                        </a:rPr>
                        <a:t> documentation</a:t>
                      </a:r>
                      <a:endParaRPr lang="en-US" sz="1800" b="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183124965"/>
                  </a:ext>
                </a:extLst>
              </a:tr>
              <a:tr h="376063">
                <a:tc>
                  <a:txBody>
                    <a:bodyPr/>
                    <a:lstStyle/>
                    <a:p>
                      <a:pPr marL="0" marR="0">
                        <a:lnSpc>
                          <a:spcPct val="107000"/>
                        </a:lnSpc>
                        <a:spcBef>
                          <a:spcPts val="0"/>
                        </a:spcBef>
                        <a:spcAft>
                          <a:spcPts val="0"/>
                        </a:spcAft>
                      </a:pPr>
                      <a:r>
                        <a:rPr lang="en-US" sz="1800" dirty="0">
                          <a:effectLst/>
                        </a:rPr>
                        <a:t>EBA</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1800" kern="1200" baseline="0" dirty="0">
                          <a:effectLst/>
                        </a:rPr>
                        <a:t>narrow scope, no quality measurement </a:t>
                      </a:r>
                      <a:endParaRPr lang="en-US" sz="1800" b="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ctr">
                        <a:lnSpc>
                          <a:spcPct val="107000"/>
                        </a:lnSpc>
                        <a:spcBef>
                          <a:spcPts val="0"/>
                        </a:spcBef>
                        <a:spcAft>
                          <a:spcPts val="0"/>
                        </a:spcAft>
                      </a:pPr>
                      <a:r>
                        <a:rPr lang="en-US" sz="1800" kern="1200" dirty="0">
                          <a:effectLst/>
                        </a:rPr>
                        <a:t>simple, </a:t>
                      </a:r>
                      <a:r>
                        <a:rPr lang="en-US" sz="1800" kern="1200" baseline="0" dirty="0">
                          <a:effectLst/>
                        </a:rPr>
                        <a:t>comparable</a:t>
                      </a:r>
                      <a:endParaRPr lang="en-US" sz="1800" b="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400118817"/>
                  </a:ext>
                </a:extLst>
              </a:tr>
              <a:tr h="886884">
                <a:tc>
                  <a:txBody>
                    <a:bodyPr/>
                    <a:lstStyle/>
                    <a:p>
                      <a:pPr marL="0" marR="0">
                        <a:lnSpc>
                          <a:spcPct val="107000"/>
                        </a:lnSpc>
                        <a:spcBef>
                          <a:spcPts val="0"/>
                        </a:spcBef>
                        <a:spcAft>
                          <a:spcPts val="0"/>
                        </a:spcAft>
                      </a:pPr>
                      <a:r>
                        <a:rPr lang="en-US" sz="1800" dirty="0">
                          <a:effectLst/>
                        </a:rPr>
                        <a:t>TASAI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dirty="0">
                          <a:effectLst/>
                        </a:rPr>
                        <a:t>individual indicators could</a:t>
                      </a:r>
                      <a:r>
                        <a:rPr lang="en-US" sz="1800" baseline="0" dirty="0">
                          <a:effectLst/>
                        </a:rPr>
                        <a:t> be improved; opinion bias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07000"/>
                        </a:lnSpc>
                        <a:spcBef>
                          <a:spcPts val="0"/>
                        </a:spcBef>
                        <a:spcAft>
                          <a:spcPts val="0"/>
                        </a:spcAft>
                      </a:pPr>
                      <a:r>
                        <a:rPr lang="en-US" sz="1800" dirty="0">
                          <a:effectLst/>
                        </a:rPr>
                        <a:t>farther</a:t>
                      </a:r>
                      <a:r>
                        <a:rPr lang="en-US" sz="1800" baseline="0" dirty="0">
                          <a:effectLst/>
                        </a:rPr>
                        <a:t> down the value chain then ASI or EBA</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163847607"/>
                  </a:ext>
                </a:extLst>
              </a:tr>
            </a:tbl>
          </a:graphicData>
        </a:graphic>
      </p:graphicFrame>
    </p:spTree>
    <p:extLst>
      <p:ext uri="{BB962C8B-B14F-4D97-AF65-F5344CB8AC3E}">
        <p14:creationId xmlns:p14="http://schemas.microsoft.com/office/powerpoint/2010/main" val="3667869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ctrTitle"/>
          </p:nvPr>
        </p:nvSpPr>
        <p:spPr>
          <a:xfrm>
            <a:off x="790074" y="2374926"/>
            <a:ext cx="10611852" cy="2108147"/>
          </a:xfrm>
          <a:prstGeom prst="rect">
            <a:avLst/>
          </a:prstGeom>
          <a:noFill/>
          <a:ln>
            <a:noFill/>
          </a:ln>
          <a:effectLst>
            <a:outerShdw blurRad="63500" sx="102000" sy="102000" algn="ctr" rotWithShape="0">
              <a:schemeClr val="dk1">
                <a:alpha val="48627"/>
              </a:schemeClr>
            </a:outerShdw>
          </a:effectLst>
        </p:spPr>
        <p:txBody>
          <a:bodyPr spcFirstLastPara="1" wrap="square" lIns="91425" tIns="45700" rIns="91425" bIns="45700" anchor="b" anchorCtr="0">
            <a:noAutofit/>
          </a:bodyPr>
          <a:lstStyle/>
          <a:p>
            <a:pPr marL="0" marR="0" lvl="0" indent="0" algn="l" rtl="0">
              <a:lnSpc>
                <a:spcPct val="70000"/>
              </a:lnSpc>
              <a:spcBef>
                <a:spcPts val="0"/>
              </a:spcBef>
              <a:spcAft>
                <a:spcPts val="0"/>
              </a:spcAft>
              <a:buClr>
                <a:schemeClr val="lt1"/>
              </a:buClr>
              <a:buSzPts val="6000"/>
              <a:buFont typeface="Cabin"/>
              <a:buNone/>
            </a:pPr>
            <a:r>
              <a:rPr lang="en-US" sz="6000" u="none" strike="noStrike" cap="none" dirty="0">
                <a:solidFill>
                  <a:schemeClr val="lt1"/>
                </a:solidFill>
                <a:ea typeface="Cabin"/>
                <a:cs typeface="Cabin"/>
                <a:sym typeface="Cabin"/>
              </a:rPr>
              <a:t>FEED THE FUTURE </a:t>
            </a:r>
            <a:r>
              <a:rPr lang="en-US" dirty="0">
                <a:ea typeface="Cabin"/>
                <a:cs typeface="Cabin"/>
              </a:rPr>
              <a:t>GLOBAL SUPPORTING SEED SYSTEMS FOR DEVELOPMENT – S34D</a:t>
            </a:r>
            <a:endParaRPr sz="6000" u="none" strike="noStrike" cap="none" dirty="0">
              <a:solidFill>
                <a:schemeClr val="lt1"/>
              </a:solidFill>
              <a:ea typeface="Cabin"/>
              <a:cs typeface="Cabin"/>
              <a:sym typeface="Cabin"/>
            </a:endParaRPr>
          </a:p>
        </p:txBody>
      </p:sp>
    </p:spTree>
    <p:extLst>
      <p:ext uri="{BB962C8B-B14F-4D97-AF65-F5344CB8AC3E}">
        <p14:creationId xmlns:p14="http://schemas.microsoft.com/office/powerpoint/2010/main" val="409421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2581-5E37-4521-B62C-1F77D92F1F6D}"/>
              </a:ext>
            </a:extLst>
          </p:cNvPr>
          <p:cNvSpPr>
            <a:spLocks noGrp="1"/>
          </p:cNvSpPr>
          <p:nvPr>
            <p:ph type="title"/>
          </p:nvPr>
        </p:nvSpPr>
        <p:spPr/>
        <p:txBody>
          <a:bodyPr/>
          <a:lstStyle/>
          <a:p>
            <a:r>
              <a:rPr lang="en-US" dirty="0">
                <a:solidFill>
                  <a:schemeClr val="tx2"/>
                </a:solidFill>
              </a:rPr>
              <a:t>Improving existing metrics – few thoughts</a:t>
            </a:r>
          </a:p>
        </p:txBody>
      </p:sp>
      <p:graphicFrame>
        <p:nvGraphicFramePr>
          <p:cNvPr id="4" name="Table 3">
            <a:extLst>
              <a:ext uri="{FF2B5EF4-FFF2-40B4-BE49-F238E27FC236}">
                <a16:creationId xmlns:a16="http://schemas.microsoft.com/office/drawing/2014/main" id="{9A99E686-2999-47BD-833E-04495969DDD8}"/>
              </a:ext>
            </a:extLst>
          </p:cNvPr>
          <p:cNvGraphicFramePr>
            <a:graphicFrameLocks noGrp="1"/>
          </p:cNvGraphicFramePr>
          <p:nvPr/>
        </p:nvGraphicFramePr>
        <p:xfrm>
          <a:off x="785925" y="1819588"/>
          <a:ext cx="10347130" cy="3790521"/>
        </p:xfrm>
        <a:graphic>
          <a:graphicData uri="http://schemas.openxmlformats.org/drawingml/2006/table">
            <a:tbl>
              <a:tblPr firstRow="1" bandRow="1">
                <a:tableStyleId>{073A0DAA-6AF3-43AB-8588-CEC1D06C72B9}</a:tableStyleId>
              </a:tblPr>
              <a:tblGrid>
                <a:gridCol w="10347130">
                  <a:extLst>
                    <a:ext uri="{9D8B030D-6E8A-4147-A177-3AD203B41FA5}">
                      <a16:colId xmlns:a16="http://schemas.microsoft.com/office/drawing/2014/main" val="1871448173"/>
                    </a:ext>
                  </a:extLst>
                </a:gridCol>
              </a:tblGrid>
              <a:tr h="541503">
                <a:tc>
                  <a:txBody>
                    <a:bodyPr/>
                    <a:lstStyle/>
                    <a:p>
                      <a:pPr algn="ctr"/>
                      <a:r>
                        <a:rPr lang="en-US" dirty="0"/>
                        <a:t>TASAI</a:t>
                      </a:r>
                    </a:p>
                  </a:txBody>
                  <a:tcPr/>
                </a:tc>
                <a:extLst>
                  <a:ext uri="{0D108BD9-81ED-4DB2-BD59-A6C34878D82A}">
                    <a16:rowId xmlns:a16="http://schemas.microsoft.com/office/drawing/2014/main" val="275496311"/>
                  </a:ext>
                </a:extLst>
              </a:tr>
              <a:tr h="541503">
                <a:tc>
                  <a:txBody>
                    <a:bodyPr/>
                    <a:lstStyle/>
                    <a:p>
                      <a:r>
                        <a:rPr lang="en-US" dirty="0"/>
                        <a:t>1. Normalizing certain variables so they can be compared across countries </a:t>
                      </a:r>
                      <a:r>
                        <a:rPr lang="en-US" i="0" dirty="0"/>
                        <a:t>(</a:t>
                      </a:r>
                      <a:r>
                        <a:rPr lang="en-US" i="1" dirty="0"/>
                        <a:t># of active breeders, varieties</a:t>
                      </a:r>
                      <a:r>
                        <a:rPr lang="en-US" dirty="0"/>
                        <a:t>)</a:t>
                      </a:r>
                    </a:p>
                  </a:txBody>
                  <a:tcPr/>
                </a:tc>
                <a:extLst>
                  <a:ext uri="{0D108BD9-81ED-4DB2-BD59-A6C34878D82A}">
                    <a16:rowId xmlns:a16="http://schemas.microsoft.com/office/drawing/2014/main" val="3277961313"/>
                  </a:ext>
                </a:extLst>
              </a:tr>
              <a:tr h="541503">
                <a:tc>
                  <a:txBody>
                    <a:bodyPr/>
                    <a:lstStyle/>
                    <a:p>
                      <a:r>
                        <a:rPr lang="en-US" dirty="0"/>
                        <a:t>2. Distinguishing between private seed companies and parastatals when deriving scores </a:t>
                      </a:r>
                      <a:r>
                        <a:rPr lang="en-US" i="1" dirty="0"/>
                        <a:t>(TZ:</a:t>
                      </a:r>
                      <a:r>
                        <a:rPr lang="en-US" i="1" baseline="0" dirty="0"/>
                        <a:t> ASA included)</a:t>
                      </a:r>
                      <a:endParaRPr lang="en-US" dirty="0"/>
                    </a:p>
                  </a:txBody>
                  <a:tcPr/>
                </a:tc>
                <a:extLst>
                  <a:ext uri="{0D108BD9-81ED-4DB2-BD59-A6C34878D82A}">
                    <a16:rowId xmlns:a16="http://schemas.microsoft.com/office/drawing/2014/main" val="3320927113"/>
                  </a:ext>
                </a:extLst>
              </a:tr>
              <a:tr h="541503">
                <a:tc>
                  <a:txBody>
                    <a:bodyPr/>
                    <a:lstStyle/>
                    <a:p>
                      <a:r>
                        <a:rPr lang="en-US" dirty="0"/>
                        <a:t>3. Methodology used to derive scores often based on industry self-reporting </a:t>
                      </a:r>
                      <a:r>
                        <a:rPr lang="en-US" i="0" dirty="0"/>
                        <a:t>(</a:t>
                      </a:r>
                      <a:r>
                        <a:rPr lang="en-US" i="1" dirty="0"/>
                        <a:t>use weights</a:t>
                      </a:r>
                      <a:r>
                        <a:rPr lang="en-US" i="0" dirty="0"/>
                        <a:t>) </a:t>
                      </a:r>
                    </a:p>
                  </a:txBody>
                  <a:tcPr/>
                </a:tc>
                <a:extLst>
                  <a:ext uri="{0D108BD9-81ED-4DB2-BD59-A6C34878D82A}">
                    <a16:rowId xmlns:a16="http://schemas.microsoft.com/office/drawing/2014/main" val="3833338309"/>
                  </a:ext>
                </a:extLst>
              </a:tr>
              <a:tr h="541503">
                <a:tc>
                  <a:txBody>
                    <a:bodyPr/>
                    <a:lstStyle/>
                    <a:p>
                      <a:r>
                        <a:rPr lang="en-US" dirty="0"/>
                        <a:t>4. Top seed companies include all companies (</a:t>
                      </a:r>
                      <a:r>
                        <a:rPr lang="en-US" i="1" dirty="0"/>
                        <a:t>include breakdown between domestic private sector vs others</a:t>
                      </a:r>
                      <a:r>
                        <a:rPr lang="en-US" dirty="0"/>
                        <a:t>)</a:t>
                      </a:r>
                    </a:p>
                  </a:txBody>
                  <a:tcPr/>
                </a:tc>
                <a:extLst>
                  <a:ext uri="{0D108BD9-81ED-4DB2-BD59-A6C34878D82A}">
                    <a16:rowId xmlns:a16="http://schemas.microsoft.com/office/drawing/2014/main" val="2954719646"/>
                  </a:ext>
                </a:extLst>
              </a:tr>
              <a:tr h="541503">
                <a:tc>
                  <a:txBody>
                    <a:bodyPr/>
                    <a:lstStyle/>
                    <a:p>
                      <a:r>
                        <a:rPr lang="en-US" dirty="0"/>
                        <a:t>5. Adequacy of seed inspector is reported at national level (</a:t>
                      </a:r>
                      <a:r>
                        <a:rPr lang="en-US" i="1" dirty="0"/>
                        <a:t>counts reported by agro-ecological zones</a:t>
                      </a:r>
                      <a:r>
                        <a:rPr lang="en-US" dirty="0"/>
                        <a:t>)</a:t>
                      </a:r>
                    </a:p>
                  </a:txBody>
                  <a:tcPr/>
                </a:tc>
                <a:extLst>
                  <a:ext uri="{0D108BD9-81ED-4DB2-BD59-A6C34878D82A}">
                    <a16:rowId xmlns:a16="http://schemas.microsoft.com/office/drawing/2014/main" val="375470100"/>
                  </a:ext>
                </a:extLst>
              </a:tr>
              <a:tr h="541503">
                <a:tc>
                  <a:txBody>
                    <a:bodyPr/>
                    <a:lstStyle/>
                    <a:p>
                      <a:r>
                        <a:rPr lang="en-US" dirty="0"/>
                        <a:t>6. </a:t>
                      </a:r>
                      <a:r>
                        <a:rPr lang="en-US" dirty="0" err="1"/>
                        <a:t>Herfindahl</a:t>
                      </a:r>
                      <a:r>
                        <a:rPr lang="en-US" dirty="0"/>
                        <a:t> index</a:t>
                      </a:r>
                      <a:r>
                        <a:rPr lang="en-US" baseline="0" dirty="0"/>
                        <a:t> on count (</a:t>
                      </a:r>
                      <a:r>
                        <a:rPr lang="en-US" i="1" baseline="0" dirty="0"/>
                        <a:t>shares and converted to Simpson diversity index</a:t>
                      </a:r>
                      <a:r>
                        <a:rPr lang="en-US" baseline="0" dirty="0"/>
                        <a:t>) </a:t>
                      </a:r>
                      <a:endParaRPr lang="en-US" dirty="0"/>
                    </a:p>
                  </a:txBody>
                  <a:tcPr/>
                </a:tc>
                <a:extLst>
                  <a:ext uri="{0D108BD9-81ED-4DB2-BD59-A6C34878D82A}">
                    <a16:rowId xmlns:a16="http://schemas.microsoft.com/office/drawing/2014/main" val="872141201"/>
                  </a:ext>
                </a:extLst>
              </a:tr>
            </a:tbl>
          </a:graphicData>
        </a:graphic>
      </p:graphicFrame>
    </p:spTree>
    <p:extLst>
      <p:ext uri="{BB962C8B-B14F-4D97-AF65-F5344CB8AC3E}">
        <p14:creationId xmlns:p14="http://schemas.microsoft.com/office/powerpoint/2010/main" val="345486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4928-2276-40B3-8715-8A7E20E172FD}"/>
              </a:ext>
            </a:extLst>
          </p:cNvPr>
          <p:cNvSpPr>
            <a:spLocks noGrp="1"/>
          </p:cNvSpPr>
          <p:nvPr>
            <p:ph type="title"/>
          </p:nvPr>
        </p:nvSpPr>
        <p:spPr/>
        <p:txBody>
          <a:bodyPr/>
          <a:lstStyle/>
          <a:p>
            <a:r>
              <a:rPr lang="en-US" dirty="0">
                <a:solidFill>
                  <a:schemeClr val="tx2"/>
                </a:solidFill>
              </a:rPr>
              <a:t>Improving existing metrics – few thoughts </a:t>
            </a:r>
            <a:endParaRPr lang="en-US" dirty="0"/>
          </a:p>
        </p:txBody>
      </p:sp>
      <p:graphicFrame>
        <p:nvGraphicFramePr>
          <p:cNvPr id="4" name="Table 3">
            <a:extLst>
              <a:ext uri="{FF2B5EF4-FFF2-40B4-BE49-F238E27FC236}">
                <a16:creationId xmlns:a16="http://schemas.microsoft.com/office/drawing/2014/main" id="{33C6EB37-A568-41EB-9956-63ABF330A8B0}"/>
              </a:ext>
            </a:extLst>
          </p:cNvPr>
          <p:cNvGraphicFramePr>
            <a:graphicFrameLocks noGrp="1"/>
          </p:cNvGraphicFramePr>
          <p:nvPr/>
        </p:nvGraphicFramePr>
        <p:xfrm>
          <a:off x="932668" y="2192866"/>
          <a:ext cx="10385572" cy="2889465"/>
        </p:xfrm>
        <a:graphic>
          <a:graphicData uri="http://schemas.openxmlformats.org/drawingml/2006/table">
            <a:tbl>
              <a:tblPr firstRow="1" bandRow="1">
                <a:tableStyleId>{073A0DAA-6AF3-43AB-8588-CEC1D06C72B9}</a:tableStyleId>
              </a:tblPr>
              <a:tblGrid>
                <a:gridCol w="10385572">
                  <a:extLst>
                    <a:ext uri="{9D8B030D-6E8A-4147-A177-3AD203B41FA5}">
                      <a16:colId xmlns:a16="http://schemas.microsoft.com/office/drawing/2014/main" val="3980678316"/>
                    </a:ext>
                  </a:extLst>
                </a:gridCol>
              </a:tblGrid>
              <a:tr h="415081">
                <a:tc>
                  <a:txBody>
                    <a:bodyPr/>
                    <a:lstStyle/>
                    <a:p>
                      <a:pPr algn="ctr"/>
                      <a:r>
                        <a:rPr lang="en-US" dirty="0"/>
                        <a:t>EBA </a:t>
                      </a:r>
                    </a:p>
                  </a:txBody>
                  <a:tcPr/>
                </a:tc>
                <a:extLst>
                  <a:ext uri="{0D108BD9-81ED-4DB2-BD59-A6C34878D82A}">
                    <a16:rowId xmlns:a16="http://schemas.microsoft.com/office/drawing/2014/main" val="2354685548"/>
                  </a:ext>
                </a:extLst>
              </a:tr>
              <a:tr h="459103">
                <a:tc>
                  <a:txBody>
                    <a:bodyPr/>
                    <a:lstStyle/>
                    <a:p>
                      <a:r>
                        <a:rPr lang="en-US" dirty="0"/>
                        <a:t>1. Focus is on access for seed companies to gain access (</a:t>
                      </a:r>
                      <a:r>
                        <a:rPr lang="en-US" i="1" dirty="0"/>
                        <a:t>include farmer cooperatives, other seed producers</a:t>
                      </a:r>
                      <a:r>
                        <a:rPr lang="en-US" dirty="0"/>
                        <a:t>)</a:t>
                      </a:r>
                    </a:p>
                  </a:txBody>
                  <a:tcPr/>
                </a:tc>
                <a:extLst>
                  <a:ext uri="{0D108BD9-81ED-4DB2-BD59-A6C34878D82A}">
                    <a16:rowId xmlns:a16="http://schemas.microsoft.com/office/drawing/2014/main" val="2023144671"/>
                  </a:ext>
                </a:extLst>
              </a:tr>
              <a:tr h="66156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 </a:t>
                      </a:r>
                      <a:r>
                        <a:rPr lang="en-US" sz="1800" kern="1200" dirty="0">
                          <a:effectLst/>
                        </a:rPr>
                        <a:t>Exceptions to DUS (distinct, uniform, stable) and VCU (value in cultivation and use) testing regulations: (</a:t>
                      </a:r>
                      <a:r>
                        <a:rPr lang="en-US" sz="1800" i="1" kern="1200" dirty="0">
                          <a:effectLst/>
                        </a:rPr>
                        <a:t>e.g., only for publicly bred? Permitting farmer testing? Exempting some crops?</a:t>
                      </a:r>
                      <a:r>
                        <a:rPr lang="en-US" sz="1800" i="0" kern="1200" dirty="0">
                          <a:effectLst/>
                        </a:rPr>
                        <a:t>)</a:t>
                      </a:r>
                      <a:endParaRPr lang="en-US" sz="1800" i="0" kern="1200" dirty="0">
                        <a:solidFill>
                          <a:schemeClr val="dk1"/>
                        </a:solidFill>
                        <a:effectLst/>
                        <a:latin typeface="+mn-lt"/>
                        <a:ea typeface="+mn-ea"/>
                        <a:cs typeface="+mn-cs"/>
                      </a:endParaRPr>
                    </a:p>
                  </a:txBody>
                  <a:tcPr/>
                </a:tc>
                <a:extLst>
                  <a:ext uri="{0D108BD9-81ED-4DB2-BD59-A6C34878D82A}">
                    <a16:rowId xmlns:a16="http://schemas.microsoft.com/office/drawing/2014/main" val="3648889741"/>
                  </a:ext>
                </a:extLst>
              </a:tr>
              <a:tr h="490962">
                <a:tc>
                  <a:txBody>
                    <a:bodyPr/>
                    <a:lstStyle/>
                    <a:p>
                      <a:r>
                        <a:rPr lang="en-US" dirty="0"/>
                        <a:t>3. Includes whether VRC includes the private sector (</a:t>
                      </a:r>
                      <a:r>
                        <a:rPr lang="en-US" i="1" dirty="0"/>
                        <a:t>include other actors</a:t>
                      </a:r>
                      <a:r>
                        <a:rPr lang="en-US" i="1" baseline="0" dirty="0"/>
                        <a:t> such as</a:t>
                      </a:r>
                      <a:r>
                        <a:rPr lang="en-US" i="1" dirty="0"/>
                        <a:t> informal seed system</a:t>
                      </a:r>
                      <a:r>
                        <a:rPr lang="en-US" dirty="0"/>
                        <a:t>)</a:t>
                      </a:r>
                    </a:p>
                  </a:txBody>
                  <a:tcPr/>
                </a:tc>
                <a:extLst>
                  <a:ext uri="{0D108BD9-81ED-4DB2-BD59-A6C34878D82A}">
                    <a16:rowId xmlns:a16="http://schemas.microsoft.com/office/drawing/2014/main" val="3780368141"/>
                  </a:ext>
                </a:extLst>
              </a:tr>
              <a:tr h="447675">
                <a:tc>
                  <a:txBody>
                    <a:bodyPr/>
                    <a:lstStyle/>
                    <a:p>
                      <a:r>
                        <a:rPr lang="en-US" dirty="0"/>
                        <a:t>4. Re-phrasing indicators to capture information accurately (</a:t>
                      </a:r>
                      <a:r>
                        <a:rPr lang="en-US" i="1" dirty="0"/>
                        <a:t>ex: frequency of variety catalogue update</a:t>
                      </a:r>
                      <a:r>
                        <a:rPr lang="en-US" dirty="0"/>
                        <a:t>)</a:t>
                      </a:r>
                    </a:p>
                  </a:txBody>
                  <a:tcPr/>
                </a:tc>
                <a:extLst>
                  <a:ext uri="{0D108BD9-81ED-4DB2-BD59-A6C34878D82A}">
                    <a16:rowId xmlns:a16="http://schemas.microsoft.com/office/drawing/2014/main" val="1586058304"/>
                  </a:ext>
                </a:extLst>
              </a:tr>
              <a:tr h="415081">
                <a:tc>
                  <a:txBody>
                    <a:bodyPr/>
                    <a:lstStyle/>
                    <a:p>
                      <a:r>
                        <a:rPr lang="en-US" dirty="0"/>
                        <a:t>5. Only maize is used for certain indicators (</a:t>
                      </a:r>
                      <a:r>
                        <a:rPr lang="en-US" i="1" dirty="0"/>
                        <a:t>expanding reporting beyond maize</a:t>
                      </a:r>
                      <a:r>
                        <a:rPr lang="en-US" dirty="0"/>
                        <a:t>)</a:t>
                      </a:r>
                    </a:p>
                  </a:txBody>
                  <a:tcPr/>
                </a:tc>
                <a:extLst>
                  <a:ext uri="{0D108BD9-81ED-4DB2-BD59-A6C34878D82A}">
                    <a16:rowId xmlns:a16="http://schemas.microsoft.com/office/drawing/2014/main" val="100186405"/>
                  </a:ext>
                </a:extLst>
              </a:tr>
            </a:tbl>
          </a:graphicData>
        </a:graphic>
      </p:graphicFrame>
    </p:spTree>
    <p:extLst>
      <p:ext uri="{BB962C8B-B14F-4D97-AF65-F5344CB8AC3E}">
        <p14:creationId xmlns:p14="http://schemas.microsoft.com/office/powerpoint/2010/main" val="173680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4928-2276-40B3-8715-8A7E20E172FD}"/>
              </a:ext>
            </a:extLst>
          </p:cNvPr>
          <p:cNvSpPr>
            <a:spLocks noGrp="1"/>
          </p:cNvSpPr>
          <p:nvPr>
            <p:ph type="title"/>
          </p:nvPr>
        </p:nvSpPr>
        <p:spPr/>
        <p:txBody>
          <a:bodyPr/>
          <a:lstStyle/>
          <a:p>
            <a:r>
              <a:rPr lang="en-US" dirty="0">
                <a:solidFill>
                  <a:schemeClr val="tx2"/>
                </a:solidFill>
              </a:rPr>
              <a:t>Improving existing metrics – few thoughts </a:t>
            </a:r>
            <a:endParaRPr lang="en-US" dirty="0"/>
          </a:p>
        </p:txBody>
      </p:sp>
      <p:graphicFrame>
        <p:nvGraphicFramePr>
          <p:cNvPr id="4" name="Table 3">
            <a:extLst>
              <a:ext uri="{FF2B5EF4-FFF2-40B4-BE49-F238E27FC236}">
                <a16:creationId xmlns:a16="http://schemas.microsoft.com/office/drawing/2014/main" id="{33C6EB37-A568-41EB-9956-63ABF330A8B0}"/>
              </a:ext>
            </a:extLst>
          </p:cNvPr>
          <p:cNvGraphicFramePr>
            <a:graphicFrameLocks noGrp="1"/>
          </p:cNvGraphicFramePr>
          <p:nvPr/>
        </p:nvGraphicFramePr>
        <p:xfrm>
          <a:off x="891002" y="2488141"/>
          <a:ext cx="10385572" cy="2188634"/>
        </p:xfrm>
        <a:graphic>
          <a:graphicData uri="http://schemas.openxmlformats.org/drawingml/2006/table">
            <a:tbl>
              <a:tblPr firstRow="1" bandRow="1">
                <a:tableStyleId>{073A0DAA-6AF3-43AB-8588-CEC1D06C72B9}</a:tableStyleId>
              </a:tblPr>
              <a:tblGrid>
                <a:gridCol w="10385572">
                  <a:extLst>
                    <a:ext uri="{9D8B030D-6E8A-4147-A177-3AD203B41FA5}">
                      <a16:colId xmlns:a16="http://schemas.microsoft.com/office/drawing/2014/main" val="3980678316"/>
                    </a:ext>
                  </a:extLst>
                </a:gridCol>
              </a:tblGrid>
              <a:tr h="561772">
                <a:tc>
                  <a:txBody>
                    <a:bodyPr/>
                    <a:lstStyle/>
                    <a:p>
                      <a:pPr algn="ctr"/>
                      <a:r>
                        <a:rPr lang="en-US" dirty="0"/>
                        <a:t>ASI </a:t>
                      </a:r>
                    </a:p>
                  </a:txBody>
                  <a:tcPr/>
                </a:tc>
                <a:extLst>
                  <a:ext uri="{0D108BD9-81ED-4DB2-BD59-A6C34878D82A}">
                    <a16:rowId xmlns:a16="http://schemas.microsoft.com/office/drawing/2014/main" val="2354685548"/>
                  </a:ext>
                </a:extLst>
              </a:tr>
              <a:tr h="544004">
                <a:tc>
                  <a:txBody>
                    <a:bodyPr/>
                    <a:lstStyle/>
                    <a:p>
                      <a:r>
                        <a:rPr lang="en-US" dirty="0"/>
                        <a:t>1. G</a:t>
                      </a:r>
                      <a:r>
                        <a:rPr lang="en-US" baseline="0" dirty="0"/>
                        <a:t>lobal company with regional or national interests is only subject of indicators (</a:t>
                      </a:r>
                      <a:r>
                        <a:rPr lang="en-US" b="0" i="1" baseline="0" dirty="0"/>
                        <a:t>introduce others?)</a:t>
                      </a:r>
                      <a:endParaRPr lang="en-US" b="0" i="1" dirty="0"/>
                    </a:p>
                  </a:txBody>
                  <a:tcPr/>
                </a:tc>
                <a:extLst>
                  <a:ext uri="{0D108BD9-81ED-4DB2-BD59-A6C34878D82A}">
                    <a16:rowId xmlns:a16="http://schemas.microsoft.com/office/drawing/2014/main" val="2023144671"/>
                  </a:ext>
                </a:extLst>
              </a:tr>
              <a:tr h="5285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 Scoring of individual</a:t>
                      </a:r>
                      <a:r>
                        <a:rPr lang="en-US" baseline="0" dirty="0"/>
                        <a:t> indicators not transparent (</a:t>
                      </a:r>
                      <a:r>
                        <a:rPr lang="en-US" i="1" baseline="0" dirty="0"/>
                        <a:t>report in methods?</a:t>
                      </a:r>
                      <a:r>
                        <a:rPr lang="en-US" baseline="0" dirty="0"/>
                        <a:t>)</a:t>
                      </a:r>
                      <a:endParaRPr lang="en-US" sz="1800" kern="1200" dirty="0">
                        <a:solidFill>
                          <a:schemeClr val="dk1"/>
                        </a:solidFill>
                        <a:effectLst/>
                        <a:latin typeface="+mn-lt"/>
                        <a:ea typeface="+mn-ea"/>
                        <a:cs typeface="+mn-cs"/>
                      </a:endParaRPr>
                    </a:p>
                  </a:txBody>
                  <a:tcPr/>
                </a:tc>
                <a:extLst>
                  <a:ext uri="{0D108BD9-81ED-4DB2-BD59-A6C34878D82A}">
                    <a16:rowId xmlns:a16="http://schemas.microsoft.com/office/drawing/2014/main" val="3648889741"/>
                  </a:ext>
                </a:extLst>
              </a:tr>
              <a:tr h="554320">
                <a:tc>
                  <a:txBody>
                    <a:bodyPr/>
                    <a:lstStyle/>
                    <a:p>
                      <a:r>
                        <a:rPr lang="en-US" dirty="0"/>
                        <a:t>3. Metrics</a:t>
                      </a:r>
                      <a:r>
                        <a:rPr lang="en-US" baseline="0" dirty="0"/>
                        <a:t> are by company (</a:t>
                      </a:r>
                      <a:r>
                        <a:rPr lang="en-US" i="1" baseline="0" dirty="0"/>
                        <a:t>introduce national metrics, such as national seed production?</a:t>
                      </a:r>
                      <a:r>
                        <a:rPr lang="en-US" i="0" baseline="0" dirty="0"/>
                        <a:t>)</a:t>
                      </a:r>
                      <a:endParaRPr lang="en-US" i="0" dirty="0"/>
                    </a:p>
                  </a:txBody>
                  <a:tcPr/>
                </a:tc>
                <a:extLst>
                  <a:ext uri="{0D108BD9-81ED-4DB2-BD59-A6C34878D82A}">
                    <a16:rowId xmlns:a16="http://schemas.microsoft.com/office/drawing/2014/main" val="3780368141"/>
                  </a:ext>
                </a:extLst>
              </a:tr>
            </a:tbl>
          </a:graphicData>
        </a:graphic>
      </p:graphicFrame>
    </p:spTree>
    <p:extLst>
      <p:ext uri="{BB962C8B-B14F-4D97-AF65-F5344CB8AC3E}">
        <p14:creationId xmlns:p14="http://schemas.microsoft.com/office/powerpoint/2010/main" val="912369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8EF0-7BED-401A-AA97-6A6A3680C442}"/>
              </a:ext>
            </a:extLst>
          </p:cNvPr>
          <p:cNvSpPr>
            <a:spLocks noGrp="1"/>
          </p:cNvSpPr>
          <p:nvPr>
            <p:ph type="title"/>
          </p:nvPr>
        </p:nvSpPr>
        <p:spPr>
          <a:xfrm>
            <a:off x="597388" y="1156444"/>
            <a:ext cx="10972800" cy="4490212"/>
          </a:xfrm>
          <a:solidFill>
            <a:schemeClr val="accent3">
              <a:lumMod val="20000"/>
              <a:lumOff val="80000"/>
            </a:schemeClr>
          </a:solidFill>
        </p:spPr>
        <p:txBody>
          <a:bodyPr/>
          <a:lstStyle/>
          <a:p>
            <a:r>
              <a:rPr lang="en-US" sz="4800" dirty="0">
                <a:solidFill>
                  <a:srgbClr val="C00000"/>
                </a:solidFill>
              </a:rPr>
              <a:t>Approach to analyzing </a:t>
            </a:r>
            <a:br>
              <a:rPr lang="en-US" sz="4800" dirty="0">
                <a:solidFill>
                  <a:srgbClr val="C00000"/>
                </a:solidFill>
              </a:rPr>
            </a:br>
            <a:r>
              <a:rPr lang="en-US" sz="4800" dirty="0">
                <a:solidFill>
                  <a:srgbClr val="C00000"/>
                </a:solidFill>
              </a:rPr>
              <a:t>gaps in metrics</a:t>
            </a:r>
          </a:p>
        </p:txBody>
      </p:sp>
    </p:spTree>
    <p:extLst>
      <p:ext uri="{BB962C8B-B14F-4D97-AF65-F5344CB8AC3E}">
        <p14:creationId xmlns:p14="http://schemas.microsoft.com/office/powerpoint/2010/main" val="1369137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01EBA4A-F3F0-405F-AE40-577814F97764}"/>
              </a:ext>
            </a:extLst>
          </p:cNvPr>
          <p:cNvGraphicFramePr>
            <a:graphicFrameLocks noGrp="1"/>
          </p:cNvGraphicFramePr>
          <p:nvPr>
            <p:extLst>
              <p:ext uri="{D42A27DB-BD31-4B8C-83A1-F6EECF244321}">
                <p14:modId xmlns:p14="http://schemas.microsoft.com/office/powerpoint/2010/main" val="173483745"/>
              </p:ext>
            </p:extLst>
          </p:nvPr>
        </p:nvGraphicFramePr>
        <p:xfrm>
          <a:off x="268448" y="1266422"/>
          <a:ext cx="11618753" cy="4717565"/>
        </p:xfrm>
        <a:graphic>
          <a:graphicData uri="http://schemas.openxmlformats.org/drawingml/2006/table">
            <a:tbl>
              <a:tblPr firstRow="1" bandRow="1">
                <a:tableStyleId>{5C22544A-7EE6-4342-B048-85BDC9FD1C3A}</a:tableStyleId>
              </a:tblPr>
              <a:tblGrid>
                <a:gridCol w="909378">
                  <a:extLst>
                    <a:ext uri="{9D8B030D-6E8A-4147-A177-3AD203B41FA5}">
                      <a16:colId xmlns:a16="http://schemas.microsoft.com/office/drawing/2014/main" val="4259547461"/>
                    </a:ext>
                  </a:extLst>
                </a:gridCol>
                <a:gridCol w="3405329">
                  <a:extLst>
                    <a:ext uri="{9D8B030D-6E8A-4147-A177-3AD203B41FA5}">
                      <a16:colId xmlns:a16="http://schemas.microsoft.com/office/drawing/2014/main" val="2196653687"/>
                    </a:ext>
                  </a:extLst>
                </a:gridCol>
                <a:gridCol w="1828430">
                  <a:extLst>
                    <a:ext uri="{9D8B030D-6E8A-4147-A177-3AD203B41FA5}">
                      <a16:colId xmlns:a16="http://schemas.microsoft.com/office/drawing/2014/main" val="860273792"/>
                    </a:ext>
                  </a:extLst>
                </a:gridCol>
                <a:gridCol w="1704062">
                  <a:extLst>
                    <a:ext uri="{9D8B030D-6E8A-4147-A177-3AD203B41FA5}">
                      <a16:colId xmlns:a16="http://schemas.microsoft.com/office/drawing/2014/main" val="3009082030"/>
                    </a:ext>
                  </a:extLst>
                </a:gridCol>
                <a:gridCol w="2706151">
                  <a:extLst>
                    <a:ext uri="{9D8B030D-6E8A-4147-A177-3AD203B41FA5}">
                      <a16:colId xmlns:a16="http://schemas.microsoft.com/office/drawing/2014/main" val="928514910"/>
                    </a:ext>
                  </a:extLst>
                </a:gridCol>
                <a:gridCol w="1065403">
                  <a:extLst>
                    <a:ext uri="{9D8B030D-6E8A-4147-A177-3AD203B41FA5}">
                      <a16:colId xmlns:a16="http://schemas.microsoft.com/office/drawing/2014/main" val="146153481"/>
                    </a:ext>
                  </a:extLst>
                </a:gridCol>
              </a:tblGrid>
              <a:tr h="9685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j-lt"/>
                          <a:ea typeface="Calibri" panose="020F0502020204030204" pitchFamily="34" charset="0"/>
                          <a:cs typeface="Times New Roman" panose="02020603050405020304" pitchFamily="18" charset="0"/>
                        </a:rPr>
                        <a:t>Domains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kern="1200" dirty="0">
                        <a:solidFill>
                          <a:srgbClr val="FFFFFF"/>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j-lt"/>
                          <a:ea typeface="Calibri" panose="020F0502020204030204" pitchFamily="34" charset="0"/>
                          <a:cs typeface="Times New Roman" panose="02020603050405020304" pitchFamily="18" charset="0"/>
                        </a:rPr>
                        <a:t>Policy, Legal, and Regulatory System</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j-lt"/>
                          <a:ea typeface="Calibri" panose="020F0502020204030204" pitchFamily="34" charset="0"/>
                          <a:cs typeface="Times New Roman" panose="02020603050405020304" pitchFamily="18" charset="0"/>
                        </a:rPr>
                        <a:t>R&amp;D Systems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j-lt"/>
                          <a:ea typeface="Calibri" panose="020F0502020204030204" pitchFamily="34" charset="0"/>
                          <a:cs typeface="Times New Roman" panose="02020603050405020304" pitchFamily="18" charset="0"/>
                        </a:rPr>
                        <a:t>Seed Quantity  &amp; Quality</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rgbClr val="FFFFFF"/>
                          </a:solidFill>
                          <a:effectLst/>
                          <a:latin typeface="+mj-lt"/>
                          <a:ea typeface="Calibri" panose="020F0502020204030204" pitchFamily="34" charset="0"/>
                          <a:cs typeface="Times New Roman" panose="02020603050405020304" pitchFamily="18" charset="0"/>
                        </a:rPr>
                        <a:t>Market Systems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rgbClr val="FFFFFF"/>
                        </a:solidFill>
                        <a:effectLst/>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rgbClr val="FFFFFF"/>
                          </a:solidFill>
                          <a:effectLst/>
                          <a:latin typeface="+mj-lt"/>
                          <a:ea typeface="Calibri" panose="020F0502020204030204" pitchFamily="34" charset="0"/>
                          <a:cs typeface="Times New Roman" panose="02020603050405020304" pitchFamily="18" charset="0"/>
                        </a:rPr>
                        <a:t>Use / Adoption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rgbClr val="FFFFFF"/>
                        </a:solidFill>
                        <a:effectLst/>
                        <a:latin typeface="+mj-lt"/>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844594056"/>
                  </a:ext>
                </a:extLst>
              </a:tr>
              <a:tr h="34965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TASAI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Time it takes to import seed from neighboring countries (7)</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Length of variety release process (10)</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Status of seed policy framework (11)</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Quality of regulatory system (12)</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Adequacy of seed inspectors (13)</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Quality of national seed trade associations (17)</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Efforts to stamp out fake seed (14)</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600" kern="1200" dirty="0">
                          <a:solidFill>
                            <a:schemeClr val="dk1"/>
                          </a:solidFill>
                          <a:effectLst/>
                          <a:latin typeface="+mn-lt"/>
                          <a:ea typeface="+mn-ea"/>
                          <a:cs typeface="+mn-cs"/>
                        </a:rPr>
                        <a:t>Use of smart subsidies (15)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 of active breeders (1)</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Availability of foundation seed (3)</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 of varieties released in last 3 years (2)</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Percent of varieties with climate-smart features (5)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kern="1200" dirty="0">
                        <a:solidFill>
                          <a:srgbClr val="FFFFFF"/>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Availability of seed in small package (19)</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Average age of varieties sold (4)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kern="1200" dirty="0">
                        <a:solidFill>
                          <a:srgbClr val="FFFFFF"/>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 of active crop seed companies (6)</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Availability of extension services for smallholder farmers (16)</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Concentration of rural </a:t>
                      </a:r>
                      <a:r>
                        <a:rPr lang="en-US" sz="1600" kern="1200" dirty="0" err="1">
                          <a:solidFill>
                            <a:schemeClr val="dk1"/>
                          </a:solidFill>
                          <a:effectLst/>
                          <a:latin typeface="+mn-lt"/>
                          <a:ea typeface="+mn-ea"/>
                          <a:cs typeface="+mn-cs"/>
                        </a:rPr>
                        <a:t>agro</a:t>
                      </a:r>
                      <a:r>
                        <a:rPr lang="en-US" sz="1600" kern="1200" dirty="0">
                          <a:solidFill>
                            <a:schemeClr val="dk1"/>
                          </a:solidFill>
                          <a:effectLst/>
                          <a:latin typeface="+mn-lt"/>
                          <a:ea typeface="+mn-ea"/>
                          <a:cs typeface="+mn-cs"/>
                        </a:rPr>
                        <a:t>-dealer network (18)</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Market share of top 4 companies (8)</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Market share of current or past government parastatal (9)</a:t>
                      </a:r>
                    </a:p>
                    <a:p>
                      <a:pPr marL="285750" lvl="0" indent="-285750">
                        <a:buFont typeface="Arial" panose="020B0604020202020204" pitchFamily="34" charset="0"/>
                        <a:buChar char="•"/>
                      </a:pPr>
                      <a:r>
                        <a:rPr lang="en-US" sz="1600" kern="1200" dirty="0">
                          <a:solidFill>
                            <a:schemeClr val="dk1"/>
                          </a:solidFill>
                          <a:effectLst/>
                          <a:latin typeface="+mn-lt"/>
                          <a:ea typeface="+mn-ea"/>
                          <a:cs typeface="+mn-cs"/>
                        </a:rPr>
                        <a:t>Seed-to-grain price ratios at planting time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b="1" kern="1200" dirty="0">
                        <a:solidFill>
                          <a:srgbClr val="FFFFFF"/>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77295"/>
                  </a:ext>
                </a:extLst>
              </a:tr>
            </a:tbl>
          </a:graphicData>
        </a:graphic>
      </p:graphicFrame>
    </p:spTree>
    <p:extLst>
      <p:ext uri="{BB962C8B-B14F-4D97-AF65-F5344CB8AC3E}">
        <p14:creationId xmlns:p14="http://schemas.microsoft.com/office/powerpoint/2010/main" val="1680533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01EBA4A-F3F0-405F-AE40-577814F97764}"/>
              </a:ext>
            </a:extLst>
          </p:cNvPr>
          <p:cNvGraphicFramePr>
            <a:graphicFrameLocks noGrp="1"/>
          </p:cNvGraphicFramePr>
          <p:nvPr>
            <p:extLst>
              <p:ext uri="{D42A27DB-BD31-4B8C-83A1-F6EECF244321}">
                <p14:modId xmlns:p14="http://schemas.microsoft.com/office/powerpoint/2010/main" val="4001329222"/>
              </p:ext>
            </p:extLst>
          </p:nvPr>
        </p:nvGraphicFramePr>
        <p:xfrm>
          <a:off x="298490" y="1080430"/>
          <a:ext cx="11595020" cy="5335715"/>
        </p:xfrm>
        <a:graphic>
          <a:graphicData uri="http://schemas.openxmlformats.org/drawingml/2006/table">
            <a:tbl>
              <a:tblPr firstRow="1" bandRow="1">
                <a:tableStyleId>{5C22544A-7EE6-4342-B048-85BDC9FD1C3A}</a:tableStyleId>
              </a:tblPr>
              <a:tblGrid>
                <a:gridCol w="704041">
                  <a:extLst>
                    <a:ext uri="{9D8B030D-6E8A-4147-A177-3AD203B41FA5}">
                      <a16:colId xmlns:a16="http://schemas.microsoft.com/office/drawing/2014/main" val="4259547461"/>
                    </a:ext>
                  </a:extLst>
                </a:gridCol>
                <a:gridCol w="4442340">
                  <a:extLst>
                    <a:ext uri="{9D8B030D-6E8A-4147-A177-3AD203B41FA5}">
                      <a16:colId xmlns:a16="http://schemas.microsoft.com/office/drawing/2014/main" val="2196653687"/>
                    </a:ext>
                  </a:extLst>
                </a:gridCol>
                <a:gridCol w="4151176">
                  <a:extLst>
                    <a:ext uri="{9D8B030D-6E8A-4147-A177-3AD203B41FA5}">
                      <a16:colId xmlns:a16="http://schemas.microsoft.com/office/drawing/2014/main" val="860273792"/>
                    </a:ext>
                  </a:extLst>
                </a:gridCol>
                <a:gridCol w="2297463">
                  <a:extLst>
                    <a:ext uri="{9D8B030D-6E8A-4147-A177-3AD203B41FA5}">
                      <a16:colId xmlns:a16="http://schemas.microsoft.com/office/drawing/2014/main" val="3009082030"/>
                    </a:ext>
                  </a:extLst>
                </a:gridCol>
              </a:tblGrid>
              <a:tr h="4451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Domains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Policy, Legal, and Regulatory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R&amp;D Systems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Seed Quantity  &amp; Quality</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844594056"/>
                  </a:ext>
                </a:extLst>
              </a:tr>
              <a:tr h="45732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EBA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DUS testing data from other countries’ authorities is accepted as official data for registration</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The law establishes a VRC in a country</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The composition of the legally mandated VRC includes the private sector</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The frequency of VRC meetings</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A variety can be commercialized immediately after the decision of the VRC</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A catalog listing new registered varieties is publicly available online</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The variety catalog specifies </a:t>
                      </a:r>
                      <a:r>
                        <a:rPr lang="en-US" sz="1200" kern="1200" dirty="0" err="1">
                          <a:solidFill>
                            <a:schemeClr val="dk1"/>
                          </a:solidFill>
                          <a:effectLst/>
                          <a:latin typeface="+mn-lt"/>
                          <a:ea typeface="+mn-ea"/>
                          <a:cs typeface="+mn-cs"/>
                        </a:rPr>
                        <a:t>agro</a:t>
                      </a:r>
                      <a:r>
                        <a:rPr lang="en-US" sz="1200" kern="1200" dirty="0">
                          <a:solidFill>
                            <a:schemeClr val="dk1"/>
                          </a:solidFill>
                          <a:effectLst/>
                          <a:latin typeface="+mn-lt"/>
                          <a:ea typeface="+mn-ea"/>
                          <a:cs typeface="+mn-cs"/>
                        </a:rPr>
                        <a:t>-ecological zones suitable for the variety</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The frequency with which variety catalog is updated</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Time to register a new maize variety</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Cost required to register a new maize variety</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There is a legal framework for the accreditation of private seed companies and/or third parties for the performance of certification activities</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Private seed companies and/or third parties (non-governmental institutions) are accredited in practice for the performance of certification activities</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Seed certification activities that can be performed by an accredited seed company / third party</a:t>
                      </a:r>
                    </a:p>
                    <a:p>
                      <a:pPr marL="285750" lvl="0" indent="-285750" algn="l" defTabSz="457200" rtl="0" eaLnBrk="1" latinLnBrk="0" hangingPunct="1">
                        <a:buFont typeface="Arial" panose="020B0604020202020204" pitchFamily="34" charset="0"/>
                        <a:buChar char="•"/>
                      </a:pPr>
                      <a:r>
                        <a:rPr lang="en-US" sz="1200" kern="1200" dirty="0">
                          <a:solidFill>
                            <a:schemeClr val="dk1"/>
                          </a:solidFill>
                          <a:effectLst/>
                          <a:latin typeface="+mn-lt"/>
                          <a:ea typeface="+mn-ea"/>
                          <a:cs typeface="+mn-cs"/>
                        </a:rPr>
                        <a:t>The competent public authority is required to perform post-control tests on certified seed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Regulation governing plant breeders’ rights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Duration of PBR in years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Conditions to benefit from PBR do not differ between national &amp; foreign applicants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List of protected </a:t>
                      </a:r>
                      <a:r>
                        <a:rPr lang="en-US" sz="1200" kern="1200" dirty="0" err="1">
                          <a:solidFill>
                            <a:schemeClr val="dk1"/>
                          </a:solidFill>
                          <a:effectLst/>
                          <a:latin typeface="+mn-lt"/>
                          <a:ea typeface="+mn-ea"/>
                          <a:cs typeface="+mn-cs"/>
                        </a:rPr>
                        <a:t>vars</a:t>
                      </a:r>
                      <a:r>
                        <a:rPr lang="en-US" sz="1200" kern="1200" dirty="0">
                          <a:solidFill>
                            <a:schemeClr val="dk1"/>
                          </a:solidFill>
                          <a:effectLst/>
                          <a:latin typeface="+mn-lt"/>
                          <a:ea typeface="+mn-ea"/>
                          <a:cs typeface="+mn-cs"/>
                        </a:rPr>
                        <a:t> publicly available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Companies are legally allowed to produce breeder/pre-basic seed of local public </a:t>
                      </a:r>
                      <a:r>
                        <a:rPr lang="en-US" sz="1200" kern="1200" dirty="0" err="1">
                          <a:solidFill>
                            <a:schemeClr val="dk1"/>
                          </a:solidFill>
                          <a:effectLst/>
                          <a:latin typeface="+mn-lt"/>
                          <a:ea typeface="+mn-ea"/>
                          <a:cs typeface="+mn-cs"/>
                        </a:rPr>
                        <a:t>vars</a:t>
                      </a:r>
                      <a:r>
                        <a:rPr lang="en-US" sz="1200" kern="1200" dirty="0">
                          <a:solidFill>
                            <a:schemeClr val="dk1"/>
                          </a:solidFill>
                          <a:effectLst/>
                          <a:latin typeface="+mn-lt"/>
                          <a:ea typeface="+mn-ea"/>
                          <a:cs typeface="+mn-cs"/>
                        </a:rPr>
                        <a:t> for use in the domestic market</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Companies are legally allowed to produce foundation/basic seed of local public </a:t>
                      </a:r>
                      <a:r>
                        <a:rPr lang="en-US" sz="1200" kern="1200" dirty="0" err="1">
                          <a:solidFill>
                            <a:schemeClr val="dk1"/>
                          </a:solidFill>
                          <a:effectLst/>
                          <a:latin typeface="+mn-lt"/>
                          <a:ea typeface="+mn-ea"/>
                          <a:cs typeface="+mn-cs"/>
                        </a:rPr>
                        <a:t>vars</a:t>
                      </a:r>
                      <a:r>
                        <a:rPr lang="en-US" sz="1200" kern="1200" dirty="0">
                          <a:solidFill>
                            <a:schemeClr val="dk1"/>
                          </a:solidFill>
                          <a:effectLst/>
                          <a:latin typeface="+mn-lt"/>
                          <a:ea typeface="+mn-ea"/>
                          <a:cs typeface="+mn-cs"/>
                        </a:rPr>
                        <a:t> for use in domestic markets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Companies are obtaining access to germplasm preserved in publicly managed gene banks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PBR can be licensed to another party for production and sale of delivery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There are public research institutes in the country that license public varieties to companies for production and sale in the domestic market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Companies importing germplasm for the development of new varieties are required to undergo government testing (other than phytosanitary tests)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Plant breeders are required to ensure the traceability of the plant reproductive material used</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Time in years during which plant breeders are legally obliged to keep the traceability records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There is an official fee schedule for seed certification activities performed by the competent public authority</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A minimum percentage of certified seed must be subject to post-control tests</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The competent public authority is required to take measures in the case of noncompliance with the varietal purity standards</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Seed containers must be labeled</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Seed container labels must provide information </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a:solidFill>
                            <a:schemeClr val="dk1"/>
                          </a:solidFill>
                          <a:effectLst/>
                          <a:latin typeface="+mn-lt"/>
                          <a:ea typeface="+mn-ea"/>
                          <a:cs typeface="+mn-cs"/>
                        </a:rPr>
                        <a:t>There is a penalty for the fraudulent sale of mislabeled seed bags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77295"/>
                  </a:ext>
                </a:extLst>
              </a:tr>
            </a:tbl>
          </a:graphicData>
        </a:graphic>
      </p:graphicFrame>
    </p:spTree>
    <p:extLst>
      <p:ext uri="{BB962C8B-B14F-4D97-AF65-F5344CB8AC3E}">
        <p14:creationId xmlns:p14="http://schemas.microsoft.com/office/powerpoint/2010/main" val="869650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388" y="1089332"/>
            <a:ext cx="10972800" cy="597049"/>
          </a:xfrm>
        </p:spPr>
        <p:txBody>
          <a:bodyPr/>
          <a:lstStyle/>
          <a:p>
            <a:r>
              <a:rPr lang="en-US" dirty="0">
                <a:solidFill>
                  <a:schemeClr val="tx2"/>
                </a:solidFill>
                <a:latin typeface="+mj-lt"/>
              </a:rPr>
              <a:t>Major Gaps</a:t>
            </a:r>
          </a:p>
        </p:txBody>
      </p:sp>
      <p:sp>
        <p:nvSpPr>
          <p:cNvPr id="3" name="Text Placeholder 2"/>
          <p:cNvSpPr>
            <a:spLocks noGrp="1"/>
          </p:cNvSpPr>
          <p:nvPr>
            <p:ph type="body" sz="quarter" idx="10"/>
          </p:nvPr>
        </p:nvSpPr>
        <p:spPr>
          <a:xfrm>
            <a:off x="692809" y="1619269"/>
            <a:ext cx="10993055" cy="4445971"/>
          </a:xfrm>
        </p:spPr>
        <p:txBody>
          <a:bodyPr/>
          <a:lstStyle/>
          <a:p>
            <a:r>
              <a:rPr lang="en-US" sz="1600" b="1" dirty="0"/>
              <a:t>Understanding of seed system role in context of national developmental goals and agricultural transformation</a:t>
            </a:r>
          </a:p>
          <a:p>
            <a:r>
              <a:rPr lang="en-US" sz="1600" b="1" dirty="0"/>
              <a:t>Demand creation: </a:t>
            </a:r>
          </a:p>
          <a:p>
            <a:pPr marL="2171700" lvl="4" indent="-342900">
              <a:buFont typeface="Arial" panose="020B0604020202020204" pitchFamily="34" charset="0"/>
              <a:buChar char="•"/>
            </a:pPr>
            <a:r>
              <a:rPr lang="en-US" sz="1800" dirty="0">
                <a:latin typeface="+mn-lt"/>
              </a:rPr>
              <a:t>Smallholder farmers are the stated object but not the stated subject of any of the indicators in any of the three indexes</a:t>
            </a:r>
          </a:p>
          <a:p>
            <a:pPr marL="2171700" lvl="4" indent="-342900">
              <a:buFont typeface="Arial" panose="020B0604020202020204" pitchFamily="34" charset="0"/>
              <a:buChar char="•"/>
            </a:pPr>
            <a:r>
              <a:rPr lang="en-US" sz="1800" dirty="0">
                <a:latin typeface="+mn-lt"/>
              </a:rPr>
              <a:t>Smallholder heterogeneity and inclusion challenges not recognized</a:t>
            </a:r>
          </a:p>
          <a:p>
            <a:pPr marL="2171700" lvl="4" indent="-342900">
              <a:buFont typeface="Arial" panose="020B0604020202020204" pitchFamily="34" charset="0"/>
              <a:buChar char="•"/>
            </a:pPr>
            <a:r>
              <a:rPr lang="en-US" sz="1800" dirty="0">
                <a:latin typeface="+mn-lt"/>
              </a:rPr>
              <a:t>Linkages among formal and informal systems absent</a:t>
            </a:r>
          </a:p>
          <a:p>
            <a:pPr marL="2171700" lvl="4" indent="-342900">
              <a:buFont typeface="Arial" panose="020B0604020202020204" pitchFamily="34" charset="0"/>
              <a:buChar char="•"/>
            </a:pPr>
            <a:r>
              <a:rPr lang="en-US" sz="1800" dirty="0">
                <a:latin typeface="+mn-lt"/>
              </a:rPr>
              <a:t>ECR information is absent</a:t>
            </a:r>
          </a:p>
          <a:p>
            <a:pPr>
              <a:tabLst>
                <a:tab pos="3487738" algn="l"/>
                <a:tab pos="3605213" algn="l"/>
              </a:tabLst>
            </a:pPr>
            <a:r>
              <a:rPr lang="en-US" sz="1600" b="1" dirty="0"/>
              <a:t>Supply diversification:</a:t>
            </a:r>
          </a:p>
          <a:p>
            <a:pPr marL="2171700" lvl="4" indent="-342900">
              <a:buFont typeface="Arial" panose="020B0604020202020204" pitchFamily="34" charset="0"/>
              <a:buChar char="•"/>
            </a:pPr>
            <a:r>
              <a:rPr lang="en-US" sz="1800" dirty="0">
                <a:latin typeface="+mn-lt"/>
              </a:rPr>
              <a:t>Differentiation of companies by volume of sales, size of employees etc.</a:t>
            </a:r>
          </a:p>
          <a:p>
            <a:pPr marL="2171700" lvl="4" indent="-342900">
              <a:buFont typeface="Arial" panose="020B0604020202020204" pitchFamily="34" charset="0"/>
              <a:buChar char="•"/>
            </a:pPr>
            <a:r>
              <a:rPr lang="en-US" sz="1800" dirty="0">
                <a:latin typeface="+mn-lt"/>
              </a:rPr>
              <a:t>Production of different qualities of seed (QDS, TFL), and crop portfolios</a:t>
            </a:r>
          </a:p>
          <a:p>
            <a:pPr marL="2171700" lvl="4" indent="-342900">
              <a:buFont typeface="Arial" panose="020B0604020202020204" pitchFamily="34" charset="0"/>
              <a:buChar char="•"/>
            </a:pPr>
            <a:r>
              <a:rPr lang="en-US" sz="1800" dirty="0">
                <a:latin typeface="+mn-lt"/>
              </a:rPr>
              <a:t>Emergency, free seed and other distortions</a:t>
            </a:r>
          </a:p>
          <a:p>
            <a:endParaRPr lang="en-US" sz="1600" b="1" dirty="0">
              <a:solidFill>
                <a:srgbClr val="FF0000"/>
              </a:solidFill>
              <a:highlight>
                <a:srgbClr val="FFFF00"/>
              </a:highlight>
              <a:latin typeface="+mn-lt"/>
            </a:endParaRPr>
          </a:p>
          <a:p>
            <a:r>
              <a:rPr lang="en-US" sz="1600" b="1" dirty="0">
                <a:solidFill>
                  <a:srgbClr val="FF0000"/>
                </a:solidFill>
                <a:highlight>
                  <a:srgbClr val="FFFF00"/>
                </a:highlight>
                <a:latin typeface="+mn-lt"/>
              </a:rPr>
              <a:t>Very little information is available downstream as we move down the seed value chain. No information on adoption.  How do we know we are moving the needle?</a:t>
            </a:r>
          </a:p>
        </p:txBody>
      </p:sp>
    </p:spTree>
    <p:extLst>
      <p:ext uri="{BB962C8B-B14F-4D97-AF65-F5344CB8AC3E}">
        <p14:creationId xmlns:p14="http://schemas.microsoft.com/office/powerpoint/2010/main" val="1354569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8EF0-7BED-401A-AA97-6A6A3680C442}"/>
              </a:ext>
            </a:extLst>
          </p:cNvPr>
          <p:cNvSpPr>
            <a:spLocks noGrp="1"/>
          </p:cNvSpPr>
          <p:nvPr>
            <p:ph type="title"/>
          </p:nvPr>
        </p:nvSpPr>
        <p:spPr>
          <a:xfrm>
            <a:off x="597388" y="1156444"/>
            <a:ext cx="10972800" cy="4490212"/>
          </a:xfrm>
          <a:solidFill>
            <a:schemeClr val="accent3">
              <a:lumMod val="20000"/>
              <a:lumOff val="80000"/>
            </a:schemeClr>
          </a:solidFill>
        </p:spPr>
        <p:txBody>
          <a:bodyPr/>
          <a:lstStyle/>
          <a:p>
            <a:r>
              <a:rPr lang="en-US" sz="4800" dirty="0">
                <a:solidFill>
                  <a:srgbClr val="C00000"/>
                </a:solidFill>
              </a:rPr>
              <a:t>Suggestions on </a:t>
            </a:r>
            <a:br>
              <a:rPr lang="en-US" sz="4800" dirty="0">
                <a:solidFill>
                  <a:srgbClr val="C00000"/>
                </a:solidFill>
              </a:rPr>
            </a:br>
            <a:r>
              <a:rPr lang="en-US" sz="4800" dirty="0">
                <a:solidFill>
                  <a:srgbClr val="C00000"/>
                </a:solidFill>
              </a:rPr>
              <a:t>addressing gaps</a:t>
            </a:r>
          </a:p>
        </p:txBody>
      </p:sp>
    </p:spTree>
    <p:extLst>
      <p:ext uri="{BB962C8B-B14F-4D97-AF65-F5344CB8AC3E}">
        <p14:creationId xmlns:p14="http://schemas.microsoft.com/office/powerpoint/2010/main" val="4172664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38B1-7FD3-4C87-A407-A2E7EDC72506}"/>
              </a:ext>
            </a:extLst>
          </p:cNvPr>
          <p:cNvSpPr>
            <a:spLocks noGrp="1"/>
          </p:cNvSpPr>
          <p:nvPr>
            <p:ph type="title"/>
          </p:nvPr>
        </p:nvSpPr>
        <p:spPr>
          <a:xfrm>
            <a:off x="597388" y="1382688"/>
            <a:ext cx="4879586" cy="597049"/>
          </a:xfrm>
        </p:spPr>
        <p:txBody>
          <a:bodyPr/>
          <a:lstStyle/>
          <a:p>
            <a:r>
              <a:rPr lang="en-US" sz="2400" dirty="0">
                <a:solidFill>
                  <a:schemeClr val="tx2"/>
                </a:solidFill>
              </a:rPr>
              <a:t>Literature consulted</a:t>
            </a:r>
          </a:p>
        </p:txBody>
      </p:sp>
      <p:sp>
        <p:nvSpPr>
          <p:cNvPr id="3" name="Text Placeholder 2">
            <a:extLst>
              <a:ext uri="{FF2B5EF4-FFF2-40B4-BE49-F238E27FC236}">
                <a16:creationId xmlns:a16="http://schemas.microsoft.com/office/drawing/2014/main" id="{37A68211-D934-46EB-BEC8-568CFA87F19F}"/>
              </a:ext>
            </a:extLst>
          </p:cNvPr>
          <p:cNvSpPr>
            <a:spLocks noGrp="1"/>
          </p:cNvSpPr>
          <p:nvPr>
            <p:ph type="body" sz="quarter" idx="10"/>
          </p:nvPr>
        </p:nvSpPr>
        <p:spPr>
          <a:xfrm>
            <a:off x="694487" y="1899891"/>
            <a:ext cx="4782487" cy="4593188"/>
          </a:xfrm>
          <a:ln>
            <a:solidFill>
              <a:schemeClr val="tx1"/>
            </a:solidFill>
          </a:ln>
        </p:spPr>
        <p:txBody>
          <a:bodyPr/>
          <a:lstStyle/>
          <a:p>
            <a:pPr marL="342900" indent="-342900">
              <a:buAutoNum type="arabicPeriod"/>
            </a:pPr>
            <a:r>
              <a:rPr lang="en-US" i="1" dirty="0"/>
              <a:t>Review of the status and trends of seed policies and seed laws</a:t>
            </a:r>
            <a:r>
              <a:rPr lang="en-US" dirty="0"/>
              <a:t> (UN FAO; 2018)</a:t>
            </a:r>
          </a:p>
          <a:p>
            <a:pPr marL="342900" indent="-342900">
              <a:buAutoNum type="arabicPeriod"/>
            </a:pPr>
            <a:r>
              <a:rPr lang="en-US" i="1" dirty="0"/>
              <a:t>Access to foundation seed of varieties in the public domain </a:t>
            </a:r>
            <a:r>
              <a:rPr lang="en-US" dirty="0"/>
              <a:t>(ISSD KIT Working Papers; 2017-5)</a:t>
            </a:r>
          </a:p>
          <a:p>
            <a:pPr marL="342900" indent="-342900">
              <a:buAutoNum type="arabicPeriod"/>
            </a:pPr>
            <a:r>
              <a:rPr lang="en-US" i="1" dirty="0"/>
              <a:t>The support for farmer-led seed systems in African seed laws </a:t>
            </a:r>
            <a:r>
              <a:rPr lang="en-US" dirty="0"/>
              <a:t>(ISSD KIT Working Papers; 2017-9)</a:t>
            </a:r>
          </a:p>
          <a:p>
            <a:pPr marL="342900" indent="-342900">
              <a:buAutoNum type="arabicPeriod"/>
            </a:pPr>
            <a:r>
              <a:rPr lang="en-US" i="1" dirty="0"/>
              <a:t>Effective seed quality assurance </a:t>
            </a:r>
            <a:r>
              <a:rPr lang="en-US" dirty="0"/>
              <a:t>(ISSD KIT Working Papers; 2017-2)</a:t>
            </a:r>
          </a:p>
          <a:p>
            <a:pPr marL="342900" indent="-342900">
              <a:buAutoNum type="arabicPeriod"/>
            </a:pPr>
            <a:r>
              <a:rPr lang="en-US" i="1" dirty="0"/>
              <a:t>Understanding and strengthening informal seed markets </a:t>
            </a:r>
            <a:r>
              <a:rPr lang="en-US" dirty="0"/>
              <a:t>(Sperling &amp; McGuire; 2010)</a:t>
            </a:r>
          </a:p>
        </p:txBody>
      </p:sp>
      <p:sp>
        <p:nvSpPr>
          <p:cNvPr id="4" name="Title 1">
            <a:extLst>
              <a:ext uri="{FF2B5EF4-FFF2-40B4-BE49-F238E27FC236}">
                <a16:creationId xmlns:a16="http://schemas.microsoft.com/office/drawing/2014/main" id="{CA92897A-8EB7-46E1-997D-72018007F7F6}"/>
              </a:ext>
            </a:extLst>
          </p:cNvPr>
          <p:cNvSpPr txBox="1">
            <a:spLocks/>
          </p:cNvSpPr>
          <p:nvPr/>
        </p:nvSpPr>
        <p:spPr bwMode="auto">
          <a:xfrm>
            <a:off x="6698101" y="1382688"/>
            <a:ext cx="4879586" cy="597049"/>
          </a:xfrm>
          <a:prstGeom prst="rect">
            <a:avLst/>
          </a:prstGeom>
          <a:noFill/>
          <a:ln w="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0" numCol="1" anchor="t" anchorCtr="0" compatLnSpc="1">
            <a:prstTxWarp prst="textNoShape">
              <a:avLst/>
            </a:prstTxWarp>
          </a:bodyPr>
          <a:lstStyle>
            <a:lvl1pPr algn="ctr" defTabSz="457200" rtl="0" eaLnBrk="1" latinLnBrk="0" hangingPunct="1">
              <a:spcBef>
                <a:spcPct val="0"/>
              </a:spcBef>
              <a:buNone/>
              <a:defRPr sz="3200" kern="1200" cap="all" baseline="0">
                <a:solidFill>
                  <a:srgbClr val="D37D28"/>
                </a:solidFill>
                <a:latin typeface="Arial" panose="020B0604020202020204" pitchFamily="34" charset="0"/>
                <a:ea typeface="+mj-ea"/>
                <a:cs typeface="Arial" panose="020B0604020202020204" pitchFamily="34" charset="0"/>
              </a:defRPr>
            </a:lvl1pPr>
          </a:lstStyle>
          <a:p>
            <a:r>
              <a:rPr lang="en-US" sz="2400" dirty="0">
                <a:solidFill>
                  <a:schemeClr val="tx2"/>
                </a:solidFill>
              </a:rPr>
              <a:t>Key insights</a:t>
            </a:r>
          </a:p>
        </p:txBody>
      </p:sp>
      <p:sp>
        <p:nvSpPr>
          <p:cNvPr id="5" name="Text Placeholder 2">
            <a:extLst>
              <a:ext uri="{FF2B5EF4-FFF2-40B4-BE49-F238E27FC236}">
                <a16:creationId xmlns:a16="http://schemas.microsoft.com/office/drawing/2014/main" id="{CED5ABCB-0F14-43BE-9CE8-B88F98E6B7FC}"/>
              </a:ext>
            </a:extLst>
          </p:cNvPr>
          <p:cNvSpPr txBox="1">
            <a:spLocks/>
          </p:cNvSpPr>
          <p:nvPr/>
        </p:nvSpPr>
        <p:spPr>
          <a:xfrm>
            <a:off x="6861188" y="1899890"/>
            <a:ext cx="4782487" cy="4593187"/>
          </a:xfrm>
          <a:prstGeom prst="rect">
            <a:avLst/>
          </a:prstGeom>
          <a:ln>
            <a:solidFill>
              <a:schemeClr val="tx1"/>
            </a:solidFill>
          </a:ln>
        </p:spPr>
        <p:txBody>
          <a:bodyPr/>
          <a:lstStyle>
            <a:lvl1pPr marL="0" indent="0" algn="l" defTabSz="457200" rtl="0" eaLnBrk="1" latinLnBrk="0" hangingPunct="1">
              <a:spcBef>
                <a:spcPct val="20000"/>
              </a:spcBef>
              <a:buFont typeface="Arial"/>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2800" kern="1200">
                <a:solidFill>
                  <a:schemeClr val="tx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ct val="20000"/>
              </a:spcBef>
              <a:buFont typeface="Arial"/>
              <a:buNone/>
              <a:defRPr sz="2400" kern="1200">
                <a:solidFill>
                  <a:schemeClr val="tx1"/>
                </a:solidFill>
                <a:latin typeface="Arial" panose="020B0604020202020204" pitchFamily="34" charset="0"/>
                <a:ea typeface="+mn-ea"/>
                <a:cs typeface="Arial" panose="020B0604020202020204" pitchFamily="34" charset="0"/>
              </a:defRPr>
            </a:lvl3pPr>
            <a:lvl4pPr marL="137160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q"/>
            </a:pPr>
            <a:r>
              <a:rPr lang="en-US" dirty="0"/>
              <a:t>Legal, policy, and regulatory understanding of farmer-led system is important</a:t>
            </a:r>
          </a:p>
          <a:p>
            <a:pPr marL="285750" indent="-285750">
              <a:buFont typeface="Wingdings" panose="05000000000000000000" pitchFamily="2" charset="2"/>
              <a:buChar char="q"/>
            </a:pPr>
            <a:r>
              <a:rPr lang="en-US" dirty="0"/>
              <a:t>Information about effectiveness of certification systems is needed</a:t>
            </a:r>
          </a:p>
          <a:p>
            <a:pPr marL="285750" indent="-285750">
              <a:buFont typeface="Wingdings" panose="05000000000000000000" pitchFamily="2" charset="2"/>
              <a:buChar char="q"/>
            </a:pPr>
            <a:r>
              <a:rPr lang="en-US" dirty="0"/>
              <a:t>Access to EGS</a:t>
            </a:r>
          </a:p>
          <a:p>
            <a:pPr marL="285750" indent="-285750">
              <a:buFont typeface="Wingdings" panose="05000000000000000000" pitchFamily="2" charset="2"/>
              <a:buChar char="q"/>
            </a:pPr>
            <a:r>
              <a:rPr lang="en-US" dirty="0"/>
              <a:t>Grain movement by traders can reveal a lot about local markets</a:t>
            </a:r>
          </a:p>
          <a:p>
            <a:pPr marL="285750" indent="-285750">
              <a:buFont typeface="Wingdings" panose="05000000000000000000" pitchFamily="2" charset="2"/>
              <a:buChar char="q"/>
            </a:pPr>
            <a:r>
              <a:rPr lang="en-US" dirty="0"/>
              <a:t>Parameters on local markets to assess farmers’ preferences (demand side)</a:t>
            </a:r>
          </a:p>
          <a:p>
            <a:endParaRPr lang="en-US" dirty="0"/>
          </a:p>
        </p:txBody>
      </p:sp>
      <p:sp>
        <p:nvSpPr>
          <p:cNvPr id="6" name="Arrow: Chevron 5">
            <a:extLst>
              <a:ext uri="{FF2B5EF4-FFF2-40B4-BE49-F238E27FC236}">
                <a16:creationId xmlns:a16="http://schemas.microsoft.com/office/drawing/2014/main" id="{BEA966D1-BD02-402B-8AEF-3A4146134AEA}"/>
              </a:ext>
            </a:extLst>
          </p:cNvPr>
          <p:cNvSpPr/>
          <p:nvPr/>
        </p:nvSpPr>
        <p:spPr>
          <a:xfrm>
            <a:off x="5476974" y="2853163"/>
            <a:ext cx="1384214" cy="2686639"/>
          </a:xfrm>
          <a:prstGeom prst="chevron">
            <a:avLst/>
          </a:prstGeom>
          <a:solidFill>
            <a:schemeClr val="tx2">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72053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51B85-A0C3-4DCC-8376-935415BBA9A5}"/>
              </a:ext>
            </a:extLst>
          </p:cNvPr>
          <p:cNvSpPr>
            <a:spLocks noGrp="1"/>
          </p:cNvSpPr>
          <p:nvPr>
            <p:ph type="title"/>
          </p:nvPr>
        </p:nvSpPr>
        <p:spPr>
          <a:xfrm>
            <a:off x="597388" y="1062176"/>
            <a:ext cx="10972800" cy="597049"/>
          </a:xfrm>
        </p:spPr>
        <p:txBody>
          <a:bodyPr/>
          <a:lstStyle/>
          <a:p>
            <a:r>
              <a:rPr lang="en-US" sz="2800" dirty="0">
                <a:solidFill>
                  <a:schemeClr val="tx2"/>
                </a:solidFill>
              </a:rPr>
              <a:t>Suggested metrics to address gaps - discussion</a:t>
            </a:r>
          </a:p>
        </p:txBody>
      </p:sp>
      <p:graphicFrame>
        <p:nvGraphicFramePr>
          <p:cNvPr id="4" name="Table 3">
            <a:extLst>
              <a:ext uri="{FF2B5EF4-FFF2-40B4-BE49-F238E27FC236}">
                <a16:creationId xmlns:a16="http://schemas.microsoft.com/office/drawing/2014/main" id="{5838E475-8B79-4534-BD1F-3E332DF1BA15}"/>
              </a:ext>
            </a:extLst>
          </p:cNvPr>
          <p:cNvGraphicFramePr>
            <a:graphicFrameLocks noGrp="1"/>
          </p:cNvGraphicFramePr>
          <p:nvPr>
            <p:extLst>
              <p:ext uri="{D42A27DB-BD31-4B8C-83A1-F6EECF244321}">
                <p14:modId xmlns:p14="http://schemas.microsoft.com/office/powerpoint/2010/main" val="323409074"/>
              </p:ext>
            </p:extLst>
          </p:nvPr>
        </p:nvGraphicFramePr>
        <p:xfrm>
          <a:off x="399425" y="1587097"/>
          <a:ext cx="11368726" cy="4663440"/>
        </p:xfrm>
        <a:graphic>
          <a:graphicData uri="http://schemas.openxmlformats.org/drawingml/2006/table">
            <a:tbl>
              <a:tblPr firstRow="1" bandRow="1">
                <a:tableStyleId>{5C22544A-7EE6-4342-B048-85BDC9FD1C3A}</a:tableStyleId>
              </a:tblPr>
              <a:tblGrid>
                <a:gridCol w="2705493">
                  <a:extLst>
                    <a:ext uri="{9D8B030D-6E8A-4147-A177-3AD203B41FA5}">
                      <a16:colId xmlns:a16="http://schemas.microsoft.com/office/drawing/2014/main" val="2196653687"/>
                    </a:ext>
                  </a:extLst>
                </a:gridCol>
                <a:gridCol w="1687398">
                  <a:extLst>
                    <a:ext uri="{9D8B030D-6E8A-4147-A177-3AD203B41FA5}">
                      <a16:colId xmlns:a16="http://schemas.microsoft.com/office/drawing/2014/main" val="860273792"/>
                    </a:ext>
                  </a:extLst>
                </a:gridCol>
                <a:gridCol w="1932495">
                  <a:extLst>
                    <a:ext uri="{9D8B030D-6E8A-4147-A177-3AD203B41FA5}">
                      <a16:colId xmlns:a16="http://schemas.microsoft.com/office/drawing/2014/main" val="3009082030"/>
                    </a:ext>
                  </a:extLst>
                </a:gridCol>
                <a:gridCol w="3050785">
                  <a:extLst>
                    <a:ext uri="{9D8B030D-6E8A-4147-A177-3AD203B41FA5}">
                      <a16:colId xmlns:a16="http://schemas.microsoft.com/office/drawing/2014/main" val="928514910"/>
                    </a:ext>
                  </a:extLst>
                </a:gridCol>
                <a:gridCol w="1992555">
                  <a:extLst>
                    <a:ext uri="{9D8B030D-6E8A-4147-A177-3AD203B41FA5}">
                      <a16:colId xmlns:a16="http://schemas.microsoft.com/office/drawing/2014/main" val="146153481"/>
                    </a:ext>
                  </a:extLst>
                </a:gridCol>
              </a:tblGrid>
              <a:tr h="69363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Policy, Legal, and Regulatory System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R&amp;D Systems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Seed Quantity  &amp; Quality</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Market Systems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rgbClr val="FFFFFF"/>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Use / Adoption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kern="1200" dirty="0">
                        <a:solidFill>
                          <a:srgbClr val="FFFFFF"/>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844594056"/>
                  </a:ext>
                </a:extLst>
              </a:tr>
              <a:tr h="3629872">
                <a:tc>
                  <a:txBody>
                    <a:bodyPr/>
                    <a:lstStyle/>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400" kern="1200" dirty="0">
                          <a:solidFill>
                            <a:schemeClr val="dk1"/>
                          </a:solidFill>
                          <a:effectLst/>
                          <a:latin typeface="+mn-lt"/>
                          <a:ea typeface="+mn-ea"/>
                          <a:cs typeface="+mn-cs"/>
                        </a:rPr>
                        <a:t>Is there a quality standard other than certified seed?</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400" kern="1200" dirty="0">
                          <a:solidFill>
                            <a:schemeClr val="dk1"/>
                          </a:solidFill>
                          <a:effectLst/>
                          <a:latin typeface="+mn-lt"/>
                          <a:ea typeface="+mn-ea"/>
                          <a:cs typeface="+mn-cs"/>
                        </a:rPr>
                        <a:t>Are farmers’ varieties included in the variety release system?</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400" kern="1200" dirty="0">
                          <a:solidFill>
                            <a:schemeClr val="dk1"/>
                          </a:solidFill>
                          <a:effectLst/>
                          <a:latin typeface="+mn-lt"/>
                          <a:ea typeface="+mn-ea"/>
                          <a:cs typeface="+mn-cs"/>
                        </a:rPr>
                        <a:t>Does national legislation allow for local sale and exchange within farmer-led seed systems?</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400" kern="1200" dirty="0">
                          <a:solidFill>
                            <a:schemeClr val="dk1"/>
                          </a:solidFill>
                          <a:effectLst/>
                          <a:latin typeface="+mn-lt"/>
                          <a:ea typeface="+mn-ea"/>
                          <a:cs typeface="+mn-cs"/>
                        </a:rPr>
                        <a:t>Are farmers represented in the – VRC; national performance trial tech committee?</a:t>
                      </a:r>
                    </a:p>
                    <a:p>
                      <a:pPr marL="285750" marR="0" lvl="0" indent="-285750" algn="l" defTabSz="457200" rtl="0" eaLnBrk="1" latinLnBrk="0" hangingPunct="1">
                        <a:lnSpc>
                          <a:spcPct val="107000"/>
                        </a:lnSpc>
                        <a:spcBef>
                          <a:spcPts val="0"/>
                        </a:spcBef>
                        <a:spcAft>
                          <a:spcPts val="0"/>
                        </a:spcAft>
                        <a:buFont typeface="Arial" panose="020B0604020202020204" pitchFamily="34" charset="0"/>
                        <a:buChar char="•"/>
                        <a:tabLst>
                          <a:tab pos="228600" algn="l"/>
                        </a:tabLst>
                      </a:pPr>
                      <a:r>
                        <a:rPr lang="en-US" sz="1400" kern="1200" dirty="0">
                          <a:solidFill>
                            <a:schemeClr val="dk1"/>
                          </a:solidFill>
                          <a:effectLst/>
                          <a:latin typeface="+mn-lt"/>
                          <a:ea typeface="+mn-ea"/>
                          <a:cs typeface="+mn-cs"/>
                        </a:rPr>
                        <a:t>Comparison of the costs for the seed producers for QDS vs Certified (as % of retail price)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Calibri" panose="020F0502020204030204" pitchFamily="34" charset="0"/>
                          <a:cs typeface="Times New Roman" panose="02020603050405020304" pitchFamily="18" charset="0"/>
                        </a:rPr>
                        <a:t>Access to foundation seed for non-commercialized crops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Calibri" panose="020F0502020204030204" pitchFamily="34" charset="0"/>
                          <a:cs typeface="Times New Roman" panose="02020603050405020304" pitchFamily="18" charset="0"/>
                        </a:rPr>
                        <a:t>Do specific crop strategies/product profiles exist with the NARs?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Calibri" panose="020F0502020204030204" pitchFamily="34" charset="0"/>
                          <a:cs typeface="Times New Roman" panose="02020603050405020304" pitchFamily="18" charset="0"/>
                        </a:rPr>
                        <a:t>% share of varieties listed in the  official variety catalogue that had access to breeder seed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Calibri" panose="020F0502020204030204" pitchFamily="34" charset="0"/>
                          <a:cs typeface="Times New Roman" panose="02020603050405020304" pitchFamily="18" charset="0"/>
                        </a:rPr>
                        <a:t>Capacity building programs for private sector to produce foundation seed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tx1"/>
                          </a:solidFill>
                          <a:effectLst/>
                          <a:latin typeface="Calibri" panose="020F0502020204030204" pitchFamily="34" charset="0"/>
                          <a:cs typeface="Times New Roman" panose="02020603050405020304" pitchFamily="18" charset="0"/>
                        </a:rPr>
                        <a:t>Crop-variety portfolio of seed companies and producer orgs by geography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How is the sale of non-certified seeds considered?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Percent share of seed produced by seed companies sold to large institutional buyers.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Share of seed produced by domestic private sector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Share of costs borne by farmers for seed inspection and certification (for QDS/TFL)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Seed/grain price ratio from local traders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Do traders group varieties by AEZs?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dk1"/>
                          </a:solidFill>
                          <a:effectLst/>
                          <a:latin typeface="+mn-lt"/>
                          <a:ea typeface="+mn-ea"/>
                          <a:cs typeface="+mn-cs"/>
                        </a:rPr>
                        <a:t>Do traders access new and modern varieties from formal sector players?</a:t>
                      </a:r>
                    </a:p>
                    <a:p>
                      <a:pPr marL="285750" lvl="0" indent="-285750">
                        <a:buFont typeface="Arial" panose="020B0604020202020204" pitchFamily="34" charset="0"/>
                        <a:buChar char="•"/>
                      </a:pPr>
                      <a:endParaRPr lang="en-US" sz="140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US" sz="1400" kern="1200" dirty="0">
                          <a:solidFill>
                            <a:schemeClr val="dk1"/>
                          </a:solidFill>
                          <a:effectLst/>
                          <a:latin typeface="+mn-lt"/>
                          <a:ea typeface="+mn-ea"/>
                          <a:cs typeface="+mn-cs"/>
                        </a:rPr>
                        <a:t>Adoption rates by seed type, agroecology, farm size (spatial; gender)</a:t>
                      </a:r>
                    </a:p>
                    <a:p>
                      <a:pPr marL="171450" indent="-171450">
                        <a:buFont typeface="Arial" panose="020B0604020202020204" pitchFamily="34" charset="0"/>
                        <a:buChar char="•"/>
                      </a:pPr>
                      <a:r>
                        <a:rPr lang="en-US" sz="1400" kern="1200" dirty="0">
                          <a:solidFill>
                            <a:schemeClr val="dk1"/>
                          </a:solidFill>
                          <a:effectLst/>
                          <a:latin typeface="+mn-lt"/>
                          <a:ea typeface="+mn-ea"/>
                          <a:cs typeface="+mn-cs"/>
                        </a:rPr>
                        <a:t>Area-weighted average variety age in farmers’ fields (temporal, adjusted for spatial; gender) </a:t>
                      </a:r>
                    </a:p>
                    <a:p>
                      <a:pPr marL="171450" indent="-171450">
                        <a:buFont typeface="Arial" panose="020B0604020202020204" pitchFamily="34" charset="0"/>
                        <a:buChar char="•"/>
                      </a:pPr>
                      <a:r>
                        <a:rPr lang="en-US" sz="1400" kern="1200" dirty="0">
                          <a:solidFill>
                            <a:schemeClr val="dk1"/>
                          </a:solidFill>
                          <a:effectLst/>
                          <a:latin typeface="+mn-lt"/>
                          <a:ea typeface="+mn-ea"/>
                          <a:cs typeface="+mn-cs"/>
                        </a:rPr>
                        <a:t>Proportion of farmers using own harvest vs seeds from the local market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kern="1200" dirty="0">
                        <a:solidFill>
                          <a:srgbClr val="FFFFFF"/>
                        </a:solidFill>
                        <a:effectLst/>
                        <a:latin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977295"/>
                  </a:ext>
                </a:extLst>
              </a:tr>
            </a:tbl>
          </a:graphicData>
        </a:graphic>
      </p:graphicFrame>
    </p:spTree>
    <p:extLst>
      <p:ext uri="{BB962C8B-B14F-4D97-AF65-F5344CB8AC3E}">
        <p14:creationId xmlns:p14="http://schemas.microsoft.com/office/powerpoint/2010/main" val="43169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32709" y="5086225"/>
            <a:ext cx="8071267" cy="739541"/>
          </a:xfrm>
        </p:spPr>
        <p:txBody>
          <a:bodyPr/>
          <a:lstStyle/>
          <a:p>
            <a:r>
              <a:rPr lang="en-US" sz="1600" dirty="0">
                <a:latin typeface="Gill Sans" panose="020B0502020104020203" pitchFamily="34" charset="0"/>
              </a:rPr>
              <a:t>June 20, 2019 - Washington DC</a:t>
            </a:r>
          </a:p>
          <a:p>
            <a:pPr marL="342900" indent="-342900">
              <a:buAutoNum type="arabicPeriod"/>
            </a:pPr>
            <a:r>
              <a:rPr lang="en-US" sz="1600" i="1" dirty="0">
                <a:latin typeface="Gill Sans" panose="020B0502020104020203" pitchFamily="34" charset="0"/>
                <a:hlinkClick r:id="rId3"/>
              </a:rPr>
              <a:t>msmale@msu.edu</a:t>
            </a:r>
            <a:r>
              <a:rPr lang="en-US" sz="1600" i="1" dirty="0">
                <a:latin typeface="Gill Sans" panose="020B0502020104020203" pitchFamily="34" charset="0"/>
              </a:rPr>
              <a:t> (MSU / S34D Consultant)</a:t>
            </a:r>
          </a:p>
          <a:p>
            <a:pPr marL="342900" indent="-342900">
              <a:buAutoNum type="arabicPeriod"/>
            </a:pPr>
            <a:r>
              <a:rPr lang="en-US" sz="1600" i="1" dirty="0">
                <a:latin typeface="Gill Sans" panose="020B0502020104020203" pitchFamily="34" charset="0"/>
                <a:hlinkClick r:id="rId4"/>
              </a:rPr>
              <a:t>Bhramar.dey@crs.org</a:t>
            </a:r>
            <a:r>
              <a:rPr lang="en-US" sz="1600" i="1" dirty="0">
                <a:latin typeface="Gill Sans" panose="020B0502020104020203" pitchFamily="34" charset="0"/>
              </a:rPr>
              <a:t> (CRS / S34D Senior Technical Advisor)</a:t>
            </a:r>
          </a:p>
        </p:txBody>
      </p:sp>
      <p:sp>
        <p:nvSpPr>
          <p:cNvPr id="6" name="Rectangle 5">
            <a:extLst>
              <a:ext uri="{FF2B5EF4-FFF2-40B4-BE49-F238E27FC236}">
                <a16:creationId xmlns:a16="http://schemas.microsoft.com/office/drawing/2014/main" id="{6A6F9317-F242-484A-BCF2-0DEA2F161DC4}"/>
              </a:ext>
            </a:extLst>
          </p:cNvPr>
          <p:cNvSpPr/>
          <p:nvPr/>
        </p:nvSpPr>
        <p:spPr>
          <a:xfrm>
            <a:off x="718439" y="2266125"/>
            <a:ext cx="10755121" cy="1409617"/>
          </a:xfrm>
          <a:prstGeom prst="rect">
            <a:avLst/>
          </a:prstGeom>
        </p:spPr>
        <p:txBody>
          <a:bodyPr wrap="square">
            <a:spAutoFit/>
          </a:bodyPr>
          <a:lstStyle/>
          <a:p>
            <a:pPr algn="ctr">
              <a:lnSpc>
                <a:spcPct val="107000"/>
              </a:lnSpc>
            </a:pPr>
            <a:r>
              <a:rPr lang="en-US" sz="4000" b="1" dirty="0">
                <a:latin typeface="+mj-lt"/>
                <a:ea typeface="Times New Roman" panose="02020603050405020304" pitchFamily="18" charset="0"/>
                <a:cs typeface="Times New Roman" panose="02020603050405020304" pitchFamily="18" charset="0"/>
              </a:rPr>
              <a:t>Metrics for Seed Systems – A Comparative Review of ASI, EBA, and TASAI</a:t>
            </a:r>
            <a:endParaRPr lang="en-US" sz="40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F185D5A-7119-487A-BF4A-F1EFDD3DE575}"/>
              </a:ext>
            </a:extLst>
          </p:cNvPr>
          <p:cNvSpPr txBox="1"/>
          <p:nvPr/>
        </p:nvSpPr>
        <p:spPr>
          <a:xfrm>
            <a:off x="4794439" y="4514035"/>
            <a:ext cx="4908884" cy="369332"/>
          </a:xfrm>
          <a:prstGeom prst="rect">
            <a:avLst/>
          </a:prstGeom>
          <a:noFill/>
        </p:spPr>
        <p:txBody>
          <a:bodyPr wrap="square" rtlCol="0">
            <a:spAutoFit/>
          </a:bodyPr>
          <a:lstStyle/>
          <a:p>
            <a:r>
              <a:rPr lang="en-US" i="1" dirty="0"/>
              <a:t>Melinda Smale</a:t>
            </a:r>
            <a:r>
              <a:rPr lang="en-US" i="1" baseline="30000" dirty="0"/>
              <a:t>1</a:t>
            </a:r>
            <a:r>
              <a:rPr lang="en-US" i="1" dirty="0"/>
              <a:t> &amp; Bhramar Dey</a:t>
            </a:r>
            <a:r>
              <a:rPr lang="en-US" i="1" baseline="30000" dirty="0"/>
              <a:t>2</a:t>
            </a:r>
            <a:endParaRPr lang="en-US" i="1" dirty="0"/>
          </a:p>
        </p:txBody>
      </p:sp>
    </p:spTree>
    <p:extLst>
      <p:ext uri="{BB962C8B-B14F-4D97-AF65-F5344CB8AC3E}">
        <p14:creationId xmlns:p14="http://schemas.microsoft.com/office/powerpoint/2010/main" val="524225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8EF0-7BED-401A-AA97-6A6A3680C442}"/>
              </a:ext>
            </a:extLst>
          </p:cNvPr>
          <p:cNvSpPr>
            <a:spLocks noGrp="1"/>
          </p:cNvSpPr>
          <p:nvPr>
            <p:ph type="title"/>
          </p:nvPr>
        </p:nvSpPr>
        <p:spPr>
          <a:xfrm>
            <a:off x="597388" y="1156444"/>
            <a:ext cx="10972800" cy="840136"/>
          </a:xfrm>
          <a:solidFill>
            <a:schemeClr val="accent3">
              <a:lumMod val="20000"/>
              <a:lumOff val="80000"/>
            </a:schemeClr>
          </a:solidFill>
        </p:spPr>
        <p:txBody>
          <a:bodyPr/>
          <a:lstStyle/>
          <a:p>
            <a:r>
              <a:rPr lang="en-US" sz="4800" dirty="0">
                <a:solidFill>
                  <a:srgbClr val="C00000"/>
                </a:solidFill>
              </a:rPr>
              <a:t>discussion</a:t>
            </a:r>
          </a:p>
        </p:txBody>
      </p:sp>
      <p:sp>
        <p:nvSpPr>
          <p:cNvPr id="3" name="TextBox 2">
            <a:extLst>
              <a:ext uri="{FF2B5EF4-FFF2-40B4-BE49-F238E27FC236}">
                <a16:creationId xmlns:a16="http://schemas.microsoft.com/office/drawing/2014/main" id="{9C1CE3A5-E3FD-424B-99DB-86007F1AD407}"/>
              </a:ext>
            </a:extLst>
          </p:cNvPr>
          <p:cNvSpPr txBox="1"/>
          <p:nvPr/>
        </p:nvSpPr>
        <p:spPr>
          <a:xfrm>
            <a:off x="796954" y="2466363"/>
            <a:ext cx="10863743" cy="2308324"/>
          </a:xfrm>
          <a:prstGeom prst="rect">
            <a:avLst/>
          </a:prstGeom>
          <a:noFill/>
        </p:spPr>
        <p:txBody>
          <a:bodyPr wrap="square" rtlCol="0">
            <a:spAutoFit/>
          </a:bodyPr>
          <a:lstStyle/>
          <a:p>
            <a:pPr marL="342900" indent="-342900">
              <a:buAutoNum type="arabicPeriod"/>
            </a:pPr>
            <a:r>
              <a:rPr lang="en-US" sz="2400" dirty="0"/>
              <a:t>Are these the right gaps?</a:t>
            </a:r>
          </a:p>
          <a:p>
            <a:pPr marL="342900" indent="-342900">
              <a:buAutoNum type="arabicPeriod"/>
            </a:pPr>
            <a:r>
              <a:rPr lang="en-US" sz="2400" dirty="0"/>
              <a:t>Can we validate the suggested metrics? What else?</a:t>
            </a:r>
          </a:p>
          <a:p>
            <a:pPr marL="342900" indent="-342900">
              <a:buAutoNum type="arabicPeriod"/>
            </a:pPr>
            <a:r>
              <a:rPr lang="en-US" sz="2400" dirty="0"/>
              <a:t>How can we as a community address these gaps? (define metrics, measurement methods, data sources, collection, reporting)</a:t>
            </a:r>
          </a:p>
          <a:p>
            <a:pPr marL="342900" indent="-342900">
              <a:buAutoNum type="arabicPeriod"/>
            </a:pPr>
            <a:r>
              <a:rPr lang="en-US" sz="2400" dirty="0"/>
              <a:t>What can we do as a community of donors, implementers, and national stakeholders?</a:t>
            </a:r>
          </a:p>
        </p:txBody>
      </p:sp>
    </p:spTree>
    <p:extLst>
      <p:ext uri="{BB962C8B-B14F-4D97-AF65-F5344CB8AC3E}">
        <p14:creationId xmlns:p14="http://schemas.microsoft.com/office/powerpoint/2010/main" val="1386134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8EF0-7BED-401A-AA97-6A6A3680C442}"/>
              </a:ext>
            </a:extLst>
          </p:cNvPr>
          <p:cNvSpPr>
            <a:spLocks noGrp="1"/>
          </p:cNvSpPr>
          <p:nvPr>
            <p:ph type="title"/>
          </p:nvPr>
        </p:nvSpPr>
        <p:spPr>
          <a:xfrm>
            <a:off x="597388" y="1156444"/>
            <a:ext cx="10972800" cy="757197"/>
          </a:xfrm>
          <a:solidFill>
            <a:schemeClr val="accent3">
              <a:lumMod val="20000"/>
              <a:lumOff val="80000"/>
            </a:schemeClr>
          </a:solidFill>
        </p:spPr>
        <p:txBody>
          <a:bodyPr/>
          <a:lstStyle/>
          <a:p>
            <a:r>
              <a:rPr lang="en-US" sz="4800" dirty="0">
                <a:solidFill>
                  <a:srgbClr val="C00000"/>
                </a:solidFill>
              </a:rPr>
              <a:t>Conclusions </a:t>
            </a:r>
          </a:p>
        </p:txBody>
      </p:sp>
      <p:sp>
        <p:nvSpPr>
          <p:cNvPr id="3" name="TextBox 2">
            <a:extLst>
              <a:ext uri="{FF2B5EF4-FFF2-40B4-BE49-F238E27FC236}">
                <a16:creationId xmlns:a16="http://schemas.microsoft.com/office/drawing/2014/main" id="{0ECD0696-AFC5-4CCF-AC6F-FC410023383E}"/>
              </a:ext>
            </a:extLst>
          </p:cNvPr>
          <p:cNvSpPr txBox="1"/>
          <p:nvPr/>
        </p:nvSpPr>
        <p:spPr>
          <a:xfrm>
            <a:off x="875655" y="1913641"/>
            <a:ext cx="10578517" cy="4401205"/>
          </a:xfrm>
          <a:prstGeom prst="rect">
            <a:avLst/>
          </a:prstGeom>
          <a:noFill/>
        </p:spPr>
        <p:txBody>
          <a:bodyPr wrap="square" rtlCol="0">
            <a:spAutoFit/>
          </a:bodyPr>
          <a:lstStyle/>
          <a:p>
            <a:pPr marL="457200" indent="-457200">
              <a:buFont typeface="Arial" panose="020B0604020202020204" pitchFamily="34" charset="0"/>
              <a:buChar char="•"/>
            </a:pPr>
            <a:r>
              <a:rPr lang="en-US" sz="2000" dirty="0"/>
              <a:t>It is clear the three indices are unique and do not conflict with each other</a:t>
            </a:r>
          </a:p>
          <a:p>
            <a:pPr marL="457200" indent="-457200">
              <a:buFont typeface="Arial" panose="020B0604020202020204" pitchFamily="34" charset="0"/>
              <a:buChar char="•"/>
            </a:pPr>
            <a:r>
              <a:rPr lang="en-US" sz="2000" dirty="0"/>
              <a:t>We are not creating a fourth body of work with new indices</a:t>
            </a:r>
          </a:p>
          <a:p>
            <a:pPr marL="457200" indent="-457200">
              <a:buFont typeface="Arial" panose="020B0604020202020204" pitchFamily="34" charset="0"/>
              <a:buChar char="•"/>
            </a:pPr>
            <a:r>
              <a:rPr lang="en-US" sz="2000" dirty="0"/>
              <a:t>There is much to TASAI in its country reports, which when combined with EBA metrics provide information at country levels that may not be known to many in-country stakeholders</a:t>
            </a:r>
          </a:p>
          <a:p>
            <a:pPr marL="457200" indent="-457200">
              <a:buFont typeface="Arial" panose="020B0604020202020204" pitchFamily="34" charset="0"/>
              <a:buChar char="•"/>
            </a:pPr>
            <a:r>
              <a:rPr lang="en-US" sz="2000" dirty="0"/>
              <a:t>A quick regional comparison for ASI could be useful (outreach to learn more about methods)</a:t>
            </a:r>
          </a:p>
          <a:p>
            <a:pPr marL="457200" indent="-457200">
              <a:buFont typeface="Arial" panose="020B0604020202020204" pitchFamily="34" charset="0"/>
              <a:buChar char="•"/>
            </a:pPr>
            <a:r>
              <a:rPr lang="en-US" sz="2000" dirty="0"/>
              <a:t>Efforts from both TASAI and EBA are underway to fill in some of the gaps that S34D’s research independently identified – which means many aspects of gaps identified here are naturally validated with use-cases</a:t>
            </a:r>
          </a:p>
          <a:p>
            <a:pPr marL="457200" indent="-457200">
              <a:buFont typeface="Arial" panose="020B0604020202020204" pitchFamily="34" charset="0"/>
              <a:buChar char="•"/>
            </a:pPr>
            <a:r>
              <a:rPr lang="en-US" sz="2000" dirty="0"/>
              <a:t>S34D will continue to work with EBA and TASAI to provide detailed comments on indicators and methods</a:t>
            </a:r>
          </a:p>
          <a:p>
            <a:pPr marL="457200" indent="-457200">
              <a:buFont typeface="Arial" panose="020B0604020202020204" pitchFamily="34" charset="0"/>
              <a:buChar char="•"/>
            </a:pPr>
            <a:r>
              <a:rPr lang="en-US" sz="2000" dirty="0"/>
              <a:t>S34D activities will bring out information and data elements on informal markets, grain traders (where they are, what types of “potential seeds they move”, and institutional buyers of seeds (who, how much, where)</a:t>
            </a:r>
          </a:p>
          <a:p>
            <a:pPr marL="457200" indent="-457200">
              <a:buFont typeface="Arial" panose="020B0604020202020204" pitchFamily="34" charset="0"/>
              <a:buChar char="•"/>
            </a:pPr>
            <a:endParaRPr lang="en-US" sz="2000" dirty="0"/>
          </a:p>
        </p:txBody>
      </p:sp>
    </p:spTree>
    <p:extLst>
      <p:ext uri="{BB962C8B-B14F-4D97-AF65-F5344CB8AC3E}">
        <p14:creationId xmlns:p14="http://schemas.microsoft.com/office/powerpoint/2010/main" val="400716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390B5-6CBC-438F-8D06-EEDF0B94CFFD}"/>
              </a:ext>
            </a:extLst>
          </p:cNvPr>
          <p:cNvSpPr>
            <a:spLocks noGrp="1"/>
          </p:cNvSpPr>
          <p:nvPr>
            <p:ph type="title"/>
          </p:nvPr>
        </p:nvSpPr>
        <p:spPr>
          <a:xfrm>
            <a:off x="1016854" y="855498"/>
            <a:ext cx="10158291" cy="1013106"/>
          </a:xfrm>
        </p:spPr>
        <p:txBody>
          <a:bodyPr/>
          <a:lstStyle/>
          <a:p>
            <a:pPr algn="l"/>
            <a:r>
              <a:rPr lang="en-US" sz="2800" i="1" dirty="0">
                <a:solidFill>
                  <a:schemeClr val="tx1"/>
                </a:solidFill>
              </a:rPr>
              <a:t>A big thank you to </a:t>
            </a:r>
            <a:r>
              <a:rPr lang="en-US" sz="2800" i="1" dirty="0">
                <a:solidFill>
                  <a:schemeClr val="tx1"/>
                </a:solidFill>
                <a:highlight>
                  <a:srgbClr val="FFFF00"/>
                </a:highlight>
              </a:rPr>
              <a:t>Michael </a:t>
            </a:r>
            <a:r>
              <a:rPr lang="en-US" sz="2800" i="1" dirty="0" err="1">
                <a:solidFill>
                  <a:schemeClr val="tx1"/>
                </a:solidFill>
                <a:highlight>
                  <a:srgbClr val="FFFF00"/>
                </a:highlight>
              </a:rPr>
              <a:t>wilcox</a:t>
            </a:r>
            <a:r>
              <a:rPr lang="en-US" sz="2800" i="1" dirty="0">
                <a:solidFill>
                  <a:schemeClr val="tx1"/>
                </a:solidFill>
                <a:highlight>
                  <a:srgbClr val="FFFF00"/>
                </a:highlight>
              </a:rPr>
              <a:t> </a:t>
            </a:r>
            <a:r>
              <a:rPr lang="en-US" sz="2800" i="1" dirty="0">
                <a:solidFill>
                  <a:schemeClr val="tx1"/>
                </a:solidFill>
              </a:rPr>
              <a:t>for providing excellent research assistance on this activity!</a:t>
            </a:r>
          </a:p>
        </p:txBody>
      </p:sp>
      <p:pic>
        <p:nvPicPr>
          <p:cNvPr id="3" name="Picture 2">
            <a:extLst>
              <a:ext uri="{FF2B5EF4-FFF2-40B4-BE49-F238E27FC236}">
                <a16:creationId xmlns:a16="http://schemas.microsoft.com/office/drawing/2014/main" id="{8AEBE257-A0BB-4A31-B319-E16E7491D64E}"/>
              </a:ext>
            </a:extLst>
          </p:cNvPr>
          <p:cNvPicPr>
            <a:picLocks noChangeAspect="1"/>
          </p:cNvPicPr>
          <p:nvPr/>
        </p:nvPicPr>
        <p:blipFill>
          <a:blip r:embed="rId2"/>
          <a:stretch>
            <a:fillRect/>
          </a:stretch>
        </p:blipFill>
        <p:spPr>
          <a:xfrm>
            <a:off x="3056359" y="1801599"/>
            <a:ext cx="6079280" cy="4559461"/>
          </a:xfrm>
          <a:prstGeom prst="rect">
            <a:avLst/>
          </a:prstGeom>
        </p:spPr>
      </p:pic>
    </p:spTree>
    <p:extLst>
      <p:ext uri="{BB962C8B-B14F-4D97-AF65-F5344CB8AC3E}">
        <p14:creationId xmlns:p14="http://schemas.microsoft.com/office/powerpoint/2010/main" val="3840556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2"/>
          <p:cNvSpPr txBox="1">
            <a:spLocks noGrp="1"/>
          </p:cNvSpPr>
          <p:nvPr>
            <p:ph type="title"/>
          </p:nvPr>
        </p:nvSpPr>
        <p:spPr>
          <a:xfrm>
            <a:off x="3533335" y="3906576"/>
            <a:ext cx="5125330" cy="77852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4400"/>
              <a:buFont typeface="Cabin"/>
              <a:buNone/>
            </a:pPr>
            <a:r>
              <a:rPr lang="en-US" sz="3000" dirty="0">
                <a:ea typeface="Cabin"/>
                <a:cs typeface="Cabin"/>
              </a:rPr>
              <a:t>www.feedthefuture.gov</a:t>
            </a:r>
            <a:endParaRPr sz="3000" u="none" strike="noStrike" cap="none" dirty="0">
              <a:solidFill>
                <a:schemeClr val="lt1"/>
              </a:solidFill>
              <a:ea typeface="Cabin"/>
              <a:cs typeface="Cabin"/>
              <a:sym typeface="Cabin"/>
            </a:endParaRPr>
          </a:p>
        </p:txBody>
      </p:sp>
    </p:spTree>
    <p:extLst>
      <p:ext uri="{BB962C8B-B14F-4D97-AF65-F5344CB8AC3E}">
        <p14:creationId xmlns:p14="http://schemas.microsoft.com/office/powerpoint/2010/main" val="4152987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2F06-0FF0-4463-B479-9BC88F88A8FF}"/>
              </a:ext>
            </a:extLst>
          </p:cNvPr>
          <p:cNvSpPr>
            <a:spLocks noGrp="1"/>
          </p:cNvSpPr>
          <p:nvPr>
            <p:ph type="title"/>
          </p:nvPr>
        </p:nvSpPr>
        <p:spPr/>
        <p:txBody>
          <a:bodyPr/>
          <a:lstStyle/>
          <a:p>
            <a:pPr algn="ctr"/>
            <a:r>
              <a:rPr lang="en-US" dirty="0"/>
              <a:t>S34D Consortium Partners</a:t>
            </a:r>
          </a:p>
        </p:txBody>
      </p:sp>
      <p:sp>
        <p:nvSpPr>
          <p:cNvPr id="4" name="Slide Number Placeholder 3">
            <a:extLst>
              <a:ext uri="{FF2B5EF4-FFF2-40B4-BE49-F238E27FC236}">
                <a16:creationId xmlns:a16="http://schemas.microsoft.com/office/drawing/2014/main" id="{5EE98359-3BD4-458E-BC70-1CB134964954}"/>
              </a:ext>
            </a:extLst>
          </p:cNvPr>
          <p:cNvSpPr>
            <a:spLocks noGrp="1"/>
          </p:cNvSpPr>
          <p:nvPr>
            <p:ph type="sldNum" idx="12"/>
          </p:nvPr>
        </p:nvSpPr>
        <p:spPr/>
        <p:txBody>
          <a:bodyPr/>
          <a:lstStyle/>
          <a:p>
            <a:fld id="{00000000-1234-1234-1234-123412341234}" type="slidenum">
              <a:rPr lang="en-US" smtClean="0"/>
              <a:pPr/>
              <a:t>4</a:t>
            </a:fld>
            <a:endParaRPr lang="en-US" dirty="0"/>
          </a:p>
        </p:txBody>
      </p:sp>
      <p:pic>
        <p:nvPicPr>
          <p:cNvPr id="5" name="Picture 4">
            <a:extLst>
              <a:ext uri="{FF2B5EF4-FFF2-40B4-BE49-F238E27FC236}">
                <a16:creationId xmlns:a16="http://schemas.microsoft.com/office/drawing/2014/main" id="{6A5EDB4E-0259-4D23-AEAD-33F2764AA951}"/>
              </a:ext>
            </a:extLst>
          </p:cNvPr>
          <p:cNvPicPr>
            <a:picLocks noChangeAspect="1"/>
          </p:cNvPicPr>
          <p:nvPr/>
        </p:nvPicPr>
        <p:blipFill>
          <a:blip r:embed="rId2"/>
          <a:stretch>
            <a:fillRect/>
          </a:stretch>
        </p:blipFill>
        <p:spPr>
          <a:xfrm>
            <a:off x="2596632" y="2351922"/>
            <a:ext cx="6998736" cy="2154156"/>
          </a:xfrm>
          <a:prstGeom prst="rect">
            <a:avLst/>
          </a:prstGeom>
        </p:spPr>
      </p:pic>
    </p:spTree>
    <p:extLst>
      <p:ext uri="{BB962C8B-B14F-4D97-AF65-F5344CB8AC3E}">
        <p14:creationId xmlns:p14="http://schemas.microsoft.com/office/powerpoint/2010/main" val="116573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0B7E-AE37-4AF3-B5CA-56D9819F3FD7}"/>
              </a:ext>
            </a:extLst>
          </p:cNvPr>
          <p:cNvSpPr>
            <a:spLocks noGrp="1"/>
          </p:cNvSpPr>
          <p:nvPr>
            <p:ph type="title"/>
          </p:nvPr>
        </p:nvSpPr>
        <p:spPr/>
        <p:txBody>
          <a:bodyPr/>
          <a:lstStyle/>
          <a:p>
            <a:pPr algn="ctr"/>
            <a:r>
              <a:rPr lang="en-US" dirty="0"/>
              <a:t>S34D Quick Facts</a:t>
            </a:r>
          </a:p>
        </p:txBody>
      </p:sp>
      <p:sp>
        <p:nvSpPr>
          <p:cNvPr id="3" name="Text Placeholder 2">
            <a:extLst>
              <a:ext uri="{FF2B5EF4-FFF2-40B4-BE49-F238E27FC236}">
                <a16:creationId xmlns:a16="http://schemas.microsoft.com/office/drawing/2014/main" id="{5C576403-1BB8-4CED-B059-87D90AE355FA}"/>
              </a:ext>
            </a:extLst>
          </p:cNvPr>
          <p:cNvSpPr>
            <a:spLocks noGrp="1"/>
          </p:cNvSpPr>
          <p:nvPr>
            <p:ph type="body" idx="1"/>
          </p:nvPr>
        </p:nvSpPr>
        <p:spPr>
          <a:xfrm>
            <a:off x="838200" y="1825625"/>
            <a:ext cx="5688435" cy="4194175"/>
          </a:xfrm>
        </p:spPr>
        <p:txBody>
          <a:bodyPr/>
          <a:lstStyle/>
          <a:p>
            <a:r>
              <a:rPr lang="en-US" dirty="0">
                <a:solidFill>
                  <a:srgbClr val="4799B5"/>
                </a:solidFill>
              </a:rPr>
              <a:t>Life of Activity</a:t>
            </a:r>
            <a:r>
              <a:rPr lang="en-US" dirty="0">
                <a:solidFill>
                  <a:schemeClr val="tx1"/>
                </a:solidFill>
              </a:rPr>
              <a:t>:</a:t>
            </a:r>
            <a:r>
              <a:rPr lang="en-US" dirty="0">
                <a:solidFill>
                  <a:srgbClr val="4799B5"/>
                </a:solidFill>
              </a:rPr>
              <a:t> </a:t>
            </a:r>
            <a:r>
              <a:rPr lang="en-US" dirty="0"/>
              <a:t>2018 – 2023</a:t>
            </a:r>
          </a:p>
          <a:p>
            <a:r>
              <a:rPr lang="en-US" dirty="0">
                <a:solidFill>
                  <a:srgbClr val="4799B5"/>
                </a:solidFill>
              </a:rPr>
              <a:t>Sponsors</a:t>
            </a:r>
            <a:r>
              <a:rPr lang="en-US" dirty="0">
                <a:solidFill>
                  <a:schemeClr val="tx1"/>
                </a:solidFill>
              </a:rPr>
              <a:t>:</a:t>
            </a:r>
            <a:r>
              <a:rPr lang="en-US" dirty="0">
                <a:solidFill>
                  <a:srgbClr val="4799B5"/>
                </a:solidFill>
              </a:rPr>
              <a:t> </a:t>
            </a:r>
            <a:r>
              <a:rPr lang="en-US" dirty="0"/>
              <a:t>Feed the Future through RFS / USAID through OFDA</a:t>
            </a:r>
          </a:p>
          <a:p>
            <a:r>
              <a:rPr lang="en-US" dirty="0">
                <a:solidFill>
                  <a:srgbClr val="4799B5"/>
                </a:solidFill>
              </a:rPr>
              <a:t>Consortium</a:t>
            </a:r>
            <a:r>
              <a:rPr lang="en-US" dirty="0"/>
              <a:t>: Catholic Relief Services, CIAT/PABRA, IFDC, Opportunity International, Purdue University, Agri-Experience</a:t>
            </a:r>
          </a:p>
          <a:p>
            <a:r>
              <a:rPr lang="en-US" dirty="0">
                <a:solidFill>
                  <a:srgbClr val="4799B5"/>
                </a:solidFill>
              </a:rPr>
              <a:t>Key Partners</a:t>
            </a:r>
            <a:r>
              <a:rPr lang="en-US" dirty="0">
                <a:solidFill>
                  <a:schemeClr val="tx1"/>
                </a:solidFill>
              </a:rPr>
              <a:t>:</a:t>
            </a:r>
            <a:r>
              <a:rPr lang="en-US" dirty="0">
                <a:solidFill>
                  <a:srgbClr val="4799B5"/>
                </a:solidFill>
              </a:rPr>
              <a:t> </a:t>
            </a:r>
            <a:r>
              <a:rPr lang="en-US" dirty="0"/>
              <a:t>PIATA; AVISA; ISSD Africa; TASAI; Seeds2B, IITA</a:t>
            </a:r>
          </a:p>
          <a:p>
            <a:r>
              <a:rPr lang="en-US" dirty="0">
                <a:solidFill>
                  <a:srgbClr val="4799B5"/>
                </a:solidFill>
              </a:rPr>
              <a:t>Service Providers</a:t>
            </a:r>
            <a:r>
              <a:rPr lang="en-US" dirty="0">
                <a:solidFill>
                  <a:schemeClr val="tx1"/>
                </a:solidFill>
              </a:rPr>
              <a:t>:</a:t>
            </a:r>
            <a:r>
              <a:rPr lang="en-US" dirty="0"/>
              <a:t> Dimagi, Kuza, New Markets Lab</a:t>
            </a:r>
          </a:p>
          <a:p>
            <a:r>
              <a:rPr lang="en-US" dirty="0">
                <a:solidFill>
                  <a:srgbClr val="4799B5"/>
                </a:solidFill>
              </a:rPr>
              <a:t>Geography</a:t>
            </a:r>
            <a:r>
              <a:rPr lang="en-US" dirty="0"/>
              <a:t>: Global—responding to any USAID Mission’s request</a:t>
            </a:r>
          </a:p>
          <a:p>
            <a:endParaRPr lang="en-US" dirty="0"/>
          </a:p>
        </p:txBody>
      </p:sp>
      <p:sp>
        <p:nvSpPr>
          <p:cNvPr id="4" name="Slide Number Placeholder 3">
            <a:extLst>
              <a:ext uri="{FF2B5EF4-FFF2-40B4-BE49-F238E27FC236}">
                <a16:creationId xmlns:a16="http://schemas.microsoft.com/office/drawing/2014/main" id="{A81F5FB8-B88C-4EE2-A956-75B7E5016133}"/>
              </a:ext>
            </a:extLst>
          </p:cNvPr>
          <p:cNvSpPr>
            <a:spLocks noGrp="1"/>
          </p:cNvSpPr>
          <p:nvPr>
            <p:ph type="sldNum" idx="12"/>
          </p:nvPr>
        </p:nvSpPr>
        <p:spPr/>
        <p:txBody>
          <a:bodyPr/>
          <a:lstStyle/>
          <a:p>
            <a:fld id="{00000000-1234-1234-1234-123412341234}" type="slidenum">
              <a:rPr lang="en-US" smtClean="0"/>
              <a:pPr/>
              <a:t>5</a:t>
            </a:fld>
            <a:endParaRPr lang="en-US" dirty="0"/>
          </a:p>
        </p:txBody>
      </p:sp>
      <p:pic>
        <p:nvPicPr>
          <p:cNvPr id="6" name="Picture 5" descr="C:\Users\Bhramar.Dey\AppData\Local\Microsoft\Windows\INetCache\Content.Word\Woman with beans.jpg">
            <a:extLst>
              <a:ext uri="{FF2B5EF4-FFF2-40B4-BE49-F238E27FC236}">
                <a16:creationId xmlns:a16="http://schemas.microsoft.com/office/drawing/2014/main" id="{B0384476-BFE4-4BD5-BE79-6EB96BD9495E}"/>
              </a:ext>
            </a:extLst>
          </p:cNvPr>
          <p:cNvPicPr/>
          <p:nvPr/>
        </p:nvPicPr>
        <p:blipFill rotWithShape="1">
          <a:blip r:embed="rId2" cstate="print">
            <a:extLst>
              <a:ext uri="{28A0092B-C50C-407E-A947-70E740481C1C}">
                <a14:useLocalDpi xmlns:a14="http://schemas.microsoft.com/office/drawing/2010/main" val="0"/>
              </a:ext>
            </a:extLst>
          </a:blip>
          <a:srcRect r="13747"/>
          <a:stretch/>
        </p:blipFill>
        <p:spPr bwMode="auto">
          <a:xfrm>
            <a:off x="6879562" y="2166590"/>
            <a:ext cx="4915360" cy="3760931"/>
          </a:xfrm>
          <a:prstGeom prst="rect">
            <a:avLst/>
          </a:prstGeom>
          <a:ln>
            <a:noFill/>
          </a:ln>
          <a:effectLst>
            <a:outerShdw algn="tl" rotWithShape="0">
              <a:srgbClr val="000000">
                <a:alpha val="70000"/>
              </a:srgbClr>
            </a:outerShdw>
          </a:effectLst>
        </p:spPr>
      </p:pic>
    </p:spTree>
    <p:extLst>
      <p:ext uri="{BB962C8B-B14F-4D97-AF65-F5344CB8AC3E}">
        <p14:creationId xmlns:p14="http://schemas.microsoft.com/office/powerpoint/2010/main" val="1640211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9B0C-0A32-4B36-BC90-B254483C8D5E}"/>
              </a:ext>
            </a:extLst>
          </p:cNvPr>
          <p:cNvSpPr>
            <a:spLocks noGrp="1"/>
          </p:cNvSpPr>
          <p:nvPr>
            <p:ph type="title"/>
          </p:nvPr>
        </p:nvSpPr>
        <p:spPr/>
        <p:txBody>
          <a:bodyPr/>
          <a:lstStyle/>
          <a:p>
            <a:pPr algn="ctr"/>
            <a:r>
              <a:rPr lang="en-US" dirty="0"/>
              <a:t>Activity Goal &amp; Vision</a:t>
            </a:r>
          </a:p>
        </p:txBody>
      </p:sp>
      <p:sp>
        <p:nvSpPr>
          <p:cNvPr id="3" name="Text Placeholder 2">
            <a:extLst>
              <a:ext uri="{FF2B5EF4-FFF2-40B4-BE49-F238E27FC236}">
                <a16:creationId xmlns:a16="http://schemas.microsoft.com/office/drawing/2014/main" id="{96E48CAD-77D7-4AEB-A1C2-C54B561E054B}"/>
              </a:ext>
            </a:extLst>
          </p:cNvPr>
          <p:cNvSpPr>
            <a:spLocks noGrp="1"/>
          </p:cNvSpPr>
          <p:nvPr>
            <p:ph type="body" idx="1"/>
          </p:nvPr>
        </p:nvSpPr>
        <p:spPr/>
        <p:txBody>
          <a:bodyPr/>
          <a:lstStyle/>
          <a:p>
            <a:r>
              <a:rPr lang="en-US" dirty="0"/>
              <a:t>S34D’s global experts in formal and informal seed systems, and humanitarian and emergency aid programming provide technical assistance that complement ongoing host government and USAID investments. </a:t>
            </a:r>
          </a:p>
          <a:p>
            <a:r>
              <a:rPr lang="en-US" dirty="0"/>
              <a:t>S34D is unique in that we operate on the interface between the different systems.</a:t>
            </a:r>
          </a:p>
          <a:p>
            <a:r>
              <a:rPr lang="en-US" dirty="0"/>
              <a:t>The Technical Assistance will address identified needs and gaps in the seed system and will strengthen the seed system to meet the agriculture-led inclusive economic growth objectives from the host government and USAID.</a:t>
            </a:r>
          </a:p>
          <a:p>
            <a:r>
              <a:rPr lang="en-US" dirty="0"/>
              <a:t>S34D’s vision is improved choices for farmers to access quality seeds for resilient livelihoods.</a:t>
            </a:r>
          </a:p>
          <a:p>
            <a:r>
              <a:rPr lang="en-US" dirty="0"/>
              <a:t>S34D’s goal is to improve the functioning of seed system through customized services to upgrade seed systems.</a:t>
            </a:r>
          </a:p>
        </p:txBody>
      </p:sp>
      <p:sp>
        <p:nvSpPr>
          <p:cNvPr id="4" name="Slide Number Placeholder 3">
            <a:extLst>
              <a:ext uri="{FF2B5EF4-FFF2-40B4-BE49-F238E27FC236}">
                <a16:creationId xmlns:a16="http://schemas.microsoft.com/office/drawing/2014/main" id="{CF3EF54C-CA9D-4B9E-A2FD-B2C47A2F7E0C}"/>
              </a:ext>
            </a:extLst>
          </p:cNvPr>
          <p:cNvSpPr>
            <a:spLocks noGrp="1"/>
          </p:cNvSpPr>
          <p:nvPr>
            <p:ph type="sldNum" idx="12"/>
          </p:nvPr>
        </p:nvSpPr>
        <p:spPr/>
        <p:txBody>
          <a:bodyPr/>
          <a:lstStyle/>
          <a:p>
            <a:fld id="{00000000-1234-1234-1234-123412341234}" type="slidenum">
              <a:rPr lang="en-US" smtClean="0"/>
              <a:pPr/>
              <a:t>6</a:t>
            </a:fld>
            <a:endParaRPr lang="en-US" dirty="0"/>
          </a:p>
        </p:txBody>
      </p:sp>
    </p:spTree>
    <p:extLst>
      <p:ext uri="{BB962C8B-B14F-4D97-AF65-F5344CB8AC3E}">
        <p14:creationId xmlns:p14="http://schemas.microsoft.com/office/powerpoint/2010/main" val="337151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latin typeface="+mj-lt"/>
              </a:rPr>
              <a:t>introduction</a:t>
            </a:r>
          </a:p>
        </p:txBody>
      </p:sp>
      <p:pic>
        <p:nvPicPr>
          <p:cNvPr id="4" name="Picture 3">
            <a:extLst>
              <a:ext uri="{FF2B5EF4-FFF2-40B4-BE49-F238E27FC236}">
                <a16:creationId xmlns:a16="http://schemas.microsoft.com/office/drawing/2014/main" id="{ECAFE9B2-32A6-4FC0-8AA9-3870E5D82F98}"/>
              </a:ext>
            </a:extLst>
          </p:cNvPr>
          <p:cNvPicPr>
            <a:picLocks noChangeAspect="1"/>
          </p:cNvPicPr>
          <p:nvPr/>
        </p:nvPicPr>
        <p:blipFill rotWithShape="1">
          <a:blip r:embed="rId2"/>
          <a:srcRect l="40037" r="21097" b="54707"/>
          <a:stretch/>
        </p:blipFill>
        <p:spPr>
          <a:xfrm>
            <a:off x="636757" y="2169609"/>
            <a:ext cx="2456897" cy="1643415"/>
          </a:xfrm>
          <a:prstGeom prst="rect">
            <a:avLst/>
          </a:prstGeom>
        </p:spPr>
      </p:pic>
      <p:pic>
        <p:nvPicPr>
          <p:cNvPr id="5" name="Picture 4">
            <a:extLst>
              <a:ext uri="{FF2B5EF4-FFF2-40B4-BE49-F238E27FC236}">
                <a16:creationId xmlns:a16="http://schemas.microsoft.com/office/drawing/2014/main" id="{3CF41175-9FE1-4BA4-914A-FA236EBA41C2}"/>
              </a:ext>
            </a:extLst>
          </p:cNvPr>
          <p:cNvPicPr>
            <a:picLocks noChangeAspect="1"/>
          </p:cNvPicPr>
          <p:nvPr/>
        </p:nvPicPr>
        <p:blipFill rotWithShape="1">
          <a:blip r:embed="rId3"/>
          <a:srcRect l="7641" t="34514" r="8438" b="33900"/>
          <a:stretch/>
        </p:blipFill>
        <p:spPr>
          <a:xfrm>
            <a:off x="4198428" y="2003768"/>
            <a:ext cx="7371760" cy="1849742"/>
          </a:xfrm>
          <a:prstGeom prst="rect">
            <a:avLst/>
          </a:prstGeom>
        </p:spPr>
      </p:pic>
      <p:pic>
        <p:nvPicPr>
          <p:cNvPr id="7" name="Graphic 6" descr="Euro">
            <a:extLst>
              <a:ext uri="{FF2B5EF4-FFF2-40B4-BE49-F238E27FC236}">
                <a16:creationId xmlns:a16="http://schemas.microsoft.com/office/drawing/2014/main" id="{F0B7D40B-561C-44EA-B865-2655A52FCA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2636" y="4581068"/>
            <a:ext cx="776855" cy="776855"/>
          </a:xfrm>
          <a:prstGeom prst="rect">
            <a:avLst/>
          </a:prstGeom>
        </p:spPr>
      </p:pic>
      <p:pic>
        <p:nvPicPr>
          <p:cNvPr id="11" name="Graphic 10" descr="Dollar">
            <a:extLst>
              <a:ext uri="{FF2B5EF4-FFF2-40B4-BE49-F238E27FC236}">
                <a16:creationId xmlns:a16="http://schemas.microsoft.com/office/drawing/2014/main" id="{8092B21F-BD08-4548-B83B-407770F360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644" y="4497976"/>
            <a:ext cx="914400" cy="914400"/>
          </a:xfrm>
          <a:prstGeom prst="rect">
            <a:avLst/>
          </a:prstGeom>
        </p:spPr>
      </p:pic>
      <p:pic>
        <p:nvPicPr>
          <p:cNvPr id="13" name="Graphic 12" descr="Pound">
            <a:extLst>
              <a:ext uri="{FF2B5EF4-FFF2-40B4-BE49-F238E27FC236}">
                <a16:creationId xmlns:a16="http://schemas.microsoft.com/office/drawing/2014/main" id="{CA2DD6F8-E391-4B6F-9C25-195C67A898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2502" y="4530816"/>
            <a:ext cx="830430" cy="830430"/>
          </a:xfrm>
          <a:prstGeom prst="rect">
            <a:avLst/>
          </a:prstGeom>
        </p:spPr>
      </p:pic>
      <p:sp>
        <p:nvSpPr>
          <p:cNvPr id="15" name="Rectangle 14">
            <a:extLst>
              <a:ext uri="{FF2B5EF4-FFF2-40B4-BE49-F238E27FC236}">
                <a16:creationId xmlns:a16="http://schemas.microsoft.com/office/drawing/2014/main" id="{CE04E15E-13B0-4D16-84F0-40DF3E3FDA14}"/>
              </a:ext>
            </a:extLst>
          </p:cNvPr>
          <p:cNvSpPr/>
          <p:nvPr/>
        </p:nvSpPr>
        <p:spPr>
          <a:xfrm>
            <a:off x="636757" y="4366943"/>
            <a:ext cx="1972809" cy="117646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raphic 16" descr="Gauge">
            <a:extLst>
              <a:ext uri="{FF2B5EF4-FFF2-40B4-BE49-F238E27FC236}">
                <a16:creationId xmlns:a16="http://schemas.microsoft.com/office/drawing/2014/main" id="{A1B666F0-8075-435A-BE67-6A680B8B3D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30092" y="3881796"/>
            <a:ext cx="1912965" cy="1610283"/>
          </a:xfrm>
          <a:prstGeom prst="rect">
            <a:avLst/>
          </a:prstGeom>
        </p:spPr>
      </p:pic>
      <p:pic>
        <p:nvPicPr>
          <p:cNvPr id="19" name="Graphic 18" descr="Business Growth">
            <a:extLst>
              <a:ext uri="{FF2B5EF4-FFF2-40B4-BE49-F238E27FC236}">
                <a16:creationId xmlns:a16="http://schemas.microsoft.com/office/drawing/2014/main" id="{B8EB9ADC-9392-4952-8595-9FC3A38763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56548" y="3998356"/>
            <a:ext cx="1913640" cy="1913640"/>
          </a:xfrm>
          <a:prstGeom prst="rect">
            <a:avLst/>
          </a:prstGeom>
        </p:spPr>
      </p:pic>
      <p:pic>
        <p:nvPicPr>
          <p:cNvPr id="22" name="Picture 21">
            <a:extLst>
              <a:ext uri="{FF2B5EF4-FFF2-40B4-BE49-F238E27FC236}">
                <a16:creationId xmlns:a16="http://schemas.microsoft.com/office/drawing/2014/main" id="{4EF2B597-B6AB-4B0B-96AC-859E0A171FB7}"/>
              </a:ext>
            </a:extLst>
          </p:cNvPr>
          <p:cNvPicPr>
            <a:picLocks noChangeAspect="1"/>
          </p:cNvPicPr>
          <p:nvPr/>
        </p:nvPicPr>
        <p:blipFill>
          <a:blip r:embed="rId14"/>
          <a:stretch>
            <a:fillRect/>
          </a:stretch>
        </p:blipFill>
        <p:spPr>
          <a:xfrm>
            <a:off x="4797296" y="4103785"/>
            <a:ext cx="2403622" cy="1796255"/>
          </a:xfrm>
          <a:prstGeom prst="rect">
            <a:avLst/>
          </a:prstGeom>
        </p:spPr>
      </p:pic>
      <p:pic>
        <p:nvPicPr>
          <p:cNvPr id="23" name="Picture 22">
            <a:extLst>
              <a:ext uri="{FF2B5EF4-FFF2-40B4-BE49-F238E27FC236}">
                <a16:creationId xmlns:a16="http://schemas.microsoft.com/office/drawing/2014/main" id="{55F9E187-6A5C-4E16-A28F-886226427FC1}"/>
              </a:ext>
            </a:extLst>
          </p:cNvPr>
          <p:cNvPicPr>
            <a:picLocks noChangeAspect="1"/>
          </p:cNvPicPr>
          <p:nvPr/>
        </p:nvPicPr>
        <p:blipFill>
          <a:blip r:embed="rId15"/>
          <a:stretch>
            <a:fillRect/>
          </a:stretch>
        </p:blipFill>
        <p:spPr>
          <a:xfrm>
            <a:off x="7422606" y="4186564"/>
            <a:ext cx="1720931" cy="1630695"/>
          </a:xfrm>
          <a:prstGeom prst="rect">
            <a:avLst/>
          </a:prstGeom>
        </p:spPr>
      </p:pic>
    </p:spTree>
    <p:extLst>
      <p:ext uri="{BB962C8B-B14F-4D97-AF65-F5344CB8AC3E}">
        <p14:creationId xmlns:p14="http://schemas.microsoft.com/office/powerpoint/2010/main" val="297683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7A768-8E23-4F1B-BAF0-0E8C748D412E}"/>
              </a:ext>
            </a:extLst>
          </p:cNvPr>
          <p:cNvPicPr>
            <a:picLocks noChangeAspect="1"/>
          </p:cNvPicPr>
          <p:nvPr/>
        </p:nvPicPr>
        <p:blipFill>
          <a:blip r:embed="rId2"/>
          <a:stretch>
            <a:fillRect/>
          </a:stretch>
        </p:blipFill>
        <p:spPr>
          <a:xfrm>
            <a:off x="1838226" y="1163033"/>
            <a:ext cx="8553252" cy="4811204"/>
          </a:xfrm>
          <a:prstGeom prst="rect">
            <a:avLst/>
          </a:prstGeom>
        </p:spPr>
      </p:pic>
    </p:spTree>
    <p:extLst>
      <p:ext uri="{BB962C8B-B14F-4D97-AF65-F5344CB8AC3E}">
        <p14:creationId xmlns:p14="http://schemas.microsoft.com/office/powerpoint/2010/main" val="2172467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FE67-319D-4679-8DE5-A69552AD70D4}"/>
              </a:ext>
            </a:extLst>
          </p:cNvPr>
          <p:cNvSpPr>
            <a:spLocks noGrp="1"/>
          </p:cNvSpPr>
          <p:nvPr>
            <p:ph type="title"/>
          </p:nvPr>
        </p:nvSpPr>
        <p:spPr/>
        <p:txBody>
          <a:bodyPr/>
          <a:lstStyle/>
          <a:p>
            <a:r>
              <a:rPr lang="en-US" dirty="0">
                <a:solidFill>
                  <a:schemeClr val="tx2"/>
                </a:solidFill>
              </a:rPr>
              <a:t>Objectives of the workshop</a:t>
            </a:r>
          </a:p>
        </p:txBody>
      </p:sp>
      <p:sp>
        <p:nvSpPr>
          <p:cNvPr id="3" name="Text Placeholder 2">
            <a:extLst>
              <a:ext uri="{FF2B5EF4-FFF2-40B4-BE49-F238E27FC236}">
                <a16:creationId xmlns:a16="http://schemas.microsoft.com/office/drawing/2014/main" id="{A7005235-54C2-498D-B790-18B931C473AC}"/>
              </a:ext>
            </a:extLst>
          </p:cNvPr>
          <p:cNvSpPr>
            <a:spLocks noGrp="1"/>
          </p:cNvSpPr>
          <p:nvPr>
            <p:ph type="body" sz="quarter" idx="10"/>
          </p:nvPr>
        </p:nvSpPr>
        <p:spPr>
          <a:xfrm>
            <a:off x="875478" y="2040428"/>
            <a:ext cx="10416619" cy="3342278"/>
          </a:xfrm>
        </p:spPr>
        <p:txBody>
          <a:bodyPr/>
          <a:lstStyle/>
          <a:p>
            <a:pPr marL="285750" indent="-285750">
              <a:buFont typeface="Arial" panose="020B0604020202020204" pitchFamily="34" charset="0"/>
              <a:buChar char="•"/>
            </a:pPr>
            <a:r>
              <a:rPr lang="en-US" sz="2800" dirty="0"/>
              <a:t>Share our summaries and recommendations</a:t>
            </a:r>
          </a:p>
          <a:p>
            <a:pPr marL="285750" indent="-285750">
              <a:buFont typeface="Arial" panose="020B0604020202020204" pitchFamily="34" charset="0"/>
              <a:buChar char="•"/>
            </a:pPr>
            <a:r>
              <a:rPr lang="en-US" sz="2800" dirty="0"/>
              <a:t>Validate our understanding about the metrics </a:t>
            </a:r>
          </a:p>
          <a:p>
            <a:pPr marL="285750" indent="-285750">
              <a:buFont typeface="Arial" panose="020B0604020202020204" pitchFamily="34" charset="0"/>
              <a:buChar char="•"/>
            </a:pPr>
            <a:r>
              <a:rPr lang="en-US" sz="2800" dirty="0"/>
              <a:t>Arrive at a shared understanding of the current gaps</a:t>
            </a:r>
          </a:p>
          <a:p>
            <a:pPr marL="285750" indent="-285750">
              <a:buFont typeface="Arial" panose="020B0604020202020204" pitchFamily="34" charset="0"/>
              <a:buChar char="•"/>
            </a:pPr>
            <a:r>
              <a:rPr lang="en-US" sz="2800" dirty="0"/>
              <a:t>Discuss approaches to strengthen existing metrics</a:t>
            </a:r>
          </a:p>
          <a:p>
            <a:pPr marL="285750" indent="-285750">
              <a:buFont typeface="Arial" panose="020B0604020202020204" pitchFamily="34" charset="0"/>
              <a:buChar char="•"/>
            </a:pPr>
            <a:r>
              <a:rPr lang="en-US" sz="2800" dirty="0"/>
              <a:t>Derive next steps to address key gaps as a community-of-practice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965178931"/>
      </p:ext>
    </p:extLst>
  </p:cSld>
  <p:clrMapOvr>
    <a:masterClrMapping/>
  </p:clrMapOvr>
</p:sld>
</file>

<file path=ppt/theme/theme1.xml><?xml version="1.0" encoding="utf-8"?>
<a:theme xmlns:a="http://schemas.openxmlformats.org/drawingml/2006/main" name="508C Blue Theme">
  <a:themeElements>
    <a:clrScheme name="Feed the Future 2018 1">
      <a:dk1>
        <a:srgbClr val="000000"/>
      </a:dk1>
      <a:lt1>
        <a:srgbClr val="FFFFFF"/>
      </a:lt1>
      <a:dk2>
        <a:srgbClr val="237C9A"/>
      </a:dk2>
      <a:lt2>
        <a:srgbClr val="518324"/>
      </a:lt2>
      <a:accent1>
        <a:srgbClr val="C25700"/>
      </a:accent1>
      <a:accent2>
        <a:srgbClr val="403B33"/>
      </a:accent2>
      <a:accent3>
        <a:srgbClr val="E6E7E8"/>
      </a:accent3>
      <a:accent4>
        <a:srgbClr val="E6E7E8"/>
      </a:accent4>
      <a:accent5>
        <a:srgbClr val="E6E8E8"/>
      </a:accent5>
      <a:accent6>
        <a:srgbClr val="E6E7E8"/>
      </a:accent6>
      <a:hlink>
        <a:srgbClr val="237C9A"/>
      </a:hlink>
      <a:folHlink>
        <a:srgbClr val="237C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C Green Theme">
  <a:themeElements>
    <a:clrScheme name="Feed the Future 2018 1">
      <a:dk1>
        <a:srgbClr val="000000"/>
      </a:dk1>
      <a:lt1>
        <a:srgbClr val="FFFFFF"/>
      </a:lt1>
      <a:dk2>
        <a:srgbClr val="237C9A"/>
      </a:dk2>
      <a:lt2>
        <a:srgbClr val="518324"/>
      </a:lt2>
      <a:accent1>
        <a:srgbClr val="C25700"/>
      </a:accent1>
      <a:accent2>
        <a:srgbClr val="403B33"/>
      </a:accent2>
      <a:accent3>
        <a:srgbClr val="E6E7E8"/>
      </a:accent3>
      <a:accent4>
        <a:srgbClr val="E6E7E8"/>
      </a:accent4>
      <a:accent5>
        <a:srgbClr val="E6E8E8"/>
      </a:accent5>
      <a:accent6>
        <a:srgbClr val="E6E7E8"/>
      </a:accent6>
      <a:hlink>
        <a:srgbClr val="237C9A"/>
      </a:hlink>
      <a:folHlink>
        <a:srgbClr val="237C9A"/>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08C Orange Theme">
  <a:themeElements>
    <a:clrScheme name="Feed the Future 2018 1">
      <a:dk1>
        <a:srgbClr val="000000"/>
      </a:dk1>
      <a:lt1>
        <a:srgbClr val="FFFFFF"/>
      </a:lt1>
      <a:dk2>
        <a:srgbClr val="237C9A"/>
      </a:dk2>
      <a:lt2>
        <a:srgbClr val="518324"/>
      </a:lt2>
      <a:accent1>
        <a:srgbClr val="C25700"/>
      </a:accent1>
      <a:accent2>
        <a:srgbClr val="403B33"/>
      </a:accent2>
      <a:accent3>
        <a:srgbClr val="E6E7E8"/>
      </a:accent3>
      <a:accent4>
        <a:srgbClr val="E6E7E8"/>
      </a:accent4>
      <a:accent5>
        <a:srgbClr val="E6E8E8"/>
      </a:accent5>
      <a:accent6>
        <a:srgbClr val="E6E7E8"/>
      </a:accent6>
      <a:hlink>
        <a:srgbClr val="237C9A"/>
      </a:hlink>
      <a:folHlink>
        <a:srgbClr val="237C9A"/>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S34D updated ppt template 4.1.20</Template>
  <TotalTime>5</TotalTime>
  <Words>3155</Words>
  <Application>Microsoft Office PowerPoint</Application>
  <PresentationFormat>Widescreen</PresentationFormat>
  <Paragraphs>334</Paragraphs>
  <Slides>33</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Arial</vt:lpstr>
      <vt:lpstr>Cabin</vt:lpstr>
      <vt:lpstr>Calibri</vt:lpstr>
      <vt:lpstr>Gill Sans</vt:lpstr>
      <vt:lpstr>Gill Sans MT</vt:lpstr>
      <vt:lpstr>Gill Sans MT Regular</vt:lpstr>
      <vt:lpstr>Times New Roman</vt:lpstr>
      <vt:lpstr>Wingdings</vt:lpstr>
      <vt:lpstr>508C Blue Theme</vt:lpstr>
      <vt:lpstr>508C Green Theme</vt:lpstr>
      <vt:lpstr>508C Orange Theme</vt:lpstr>
      <vt:lpstr>FEED THE  FUTURE</vt:lpstr>
      <vt:lpstr>FEED THE FUTURE GLOBAL SUPPORTING SEED SYSTEMS FOR DEVELOPMENT – S34D</vt:lpstr>
      <vt:lpstr>PowerPoint Presentation</vt:lpstr>
      <vt:lpstr>S34D Consortium Partners</vt:lpstr>
      <vt:lpstr>S34D Quick Facts</vt:lpstr>
      <vt:lpstr>Activity Goal &amp; Vision</vt:lpstr>
      <vt:lpstr>introduction</vt:lpstr>
      <vt:lpstr>PowerPoint Presentation</vt:lpstr>
      <vt:lpstr>Objectives of the workshop</vt:lpstr>
      <vt:lpstr>Workshop outline</vt:lpstr>
      <vt:lpstr>Overview of metrics</vt:lpstr>
      <vt:lpstr>What is meant by seed access?</vt:lpstr>
      <vt:lpstr>STATED Aims</vt:lpstr>
      <vt:lpstr>PROPERTIES</vt:lpstr>
      <vt:lpstr>methods</vt:lpstr>
      <vt:lpstr>Summary of findings</vt:lpstr>
      <vt:lpstr>OVERLAP</vt:lpstr>
      <vt:lpstr>Uniqueness </vt:lpstr>
      <vt:lpstr>Limitations and advantages</vt:lpstr>
      <vt:lpstr>Improving existing metrics – few thoughts</vt:lpstr>
      <vt:lpstr>Improving existing metrics – few thoughts </vt:lpstr>
      <vt:lpstr>Improving existing metrics – few thoughts </vt:lpstr>
      <vt:lpstr>Approach to analyzing  gaps in metrics</vt:lpstr>
      <vt:lpstr>PowerPoint Presentation</vt:lpstr>
      <vt:lpstr>PowerPoint Presentation</vt:lpstr>
      <vt:lpstr>Major Gaps</vt:lpstr>
      <vt:lpstr>Suggestions on  addressing gaps</vt:lpstr>
      <vt:lpstr>Literature consulted</vt:lpstr>
      <vt:lpstr>Suggested metrics to address gaps - discussion</vt:lpstr>
      <vt:lpstr>discussion</vt:lpstr>
      <vt:lpstr>Conclusions </vt:lpstr>
      <vt:lpstr>A big thank you to Michael wilcox for providing excellent research assistance on this activity!</vt:lpstr>
      <vt:lpstr>www.feedthefuture.gov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 THE  FUTURE</dc:title>
  <dc:creator>Kalb, Nathan</dc:creator>
  <cp:lastModifiedBy>Kalb, Nathan</cp:lastModifiedBy>
  <cp:revision>9</cp:revision>
  <dcterms:created xsi:type="dcterms:W3CDTF">2020-06-01T12:51:34Z</dcterms:created>
  <dcterms:modified xsi:type="dcterms:W3CDTF">2020-06-01T12:59:31Z</dcterms:modified>
</cp:coreProperties>
</file>