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60" r:id="rId2"/>
    <p:sldMasterId id="2147483682" r:id="rId3"/>
  </p:sldMasterIdLst>
  <p:notesMasterIdLst>
    <p:notesMasterId r:id="rId44"/>
  </p:notesMasterIdLst>
  <p:sldIdLst>
    <p:sldId id="257" r:id="rId4"/>
    <p:sldId id="258" r:id="rId5"/>
    <p:sldId id="292" r:id="rId6"/>
    <p:sldId id="521" r:id="rId7"/>
    <p:sldId id="531" r:id="rId8"/>
    <p:sldId id="467" r:id="rId9"/>
    <p:sldId id="468" r:id="rId10"/>
    <p:sldId id="527" r:id="rId11"/>
    <p:sldId id="528" r:id="rId12"/>
    <p:sldId id="481" r:id="rId13"/>
    <p:sldId id="542" r:id="rId14"/>
    <p:sldId id="482" r:id="rId15"/>
    <p:sldId id="533" r:id="rId16"/>
    <p:sldId id="484" r:id="rId17"/>
    <p:sldId id="523" r:id="rId18"/>
    <p:sldId id="486" r:id="rId19"/>
    <p:sldId id="488" r:id="rId20"/>
    <p:sldId id="489" r:id="rId21"/>
    <p:sldId id="535" r:id="rId22"/>
    <p:sldId id="536" r:id="rId23"/>
    <p:sldId id="493" r:id="rId24"/>
    <p:sldId id="494" r:id="rId25"/>
    <p:sldId id="496" r:id="rId26"/>
    <p:sldId id="524" r:id="rId27"/>
    <p:sldId id="498" r:id="rId28"/>
    <p:sldId id="499" r:id="rId29"/>
    <p:sldId id="500" r:id="rId30"/>
    <p:sldId id="501" r:id="rId31"/>
    <p:sldId id="503" r:id="rId32"/>
    <p:sldId id="506" r:id="rId33"/>
    <p:sldId id="525" r:id="rId34"/>
    <p:sldId id="509" r:id="rId35"/>
    <p:sldId id="510" r:id="rId36"/>
    <p:sldId id="511" r:id="rId37"/>
    <p:sldId id="513" r:id="rId38"/>
    <p:sldId id="514" r:id="rId39"/>
    <p:sldId id="543" r:id="rId40"/>
    <p:sldId id="541" r:id="rId41"/>
    <p:sldId id="540" r:id="rId42"/>
    <p:sldId id="2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p:normalViewPr>
  <p:slideViewPr>
    <p:cSldViewPr snapToGrid="0" snapToObject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AB318-0E51-2C44-8D7C-2FF2EF1E72FA}"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CF633-CBE3-A040-8DA9-03C337DB5F86}" type="slidenum">
              <a:rPr lang="en-US" smtClean="0"/>
              <a:t>‹#›</a:t>
            </a:fld>
            <a:endParaRPr lang="en-US"/>
          </a:p>
        </p:txBody>
      </p:sp>
    </p:spTree>
    <p:extLst>
      <p:ext uri="{BB962C8B-B14F-4D97-AF65-F5344CB8AC3E}">
        <p14:creationId xmlns:p14="http://schemas.microsoft.com/office/powerpoint/2010/main" val="22418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3" name="Google Shape;153;p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35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4" name="Google Shape;1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5971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8" name="Google Shape;328;p3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34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2">
  <p:cSld name="Title Slide_2">
    <p:spTree>
      <p:nvGrpSpPr>
        <p:cNvPr id="1" name="Shape 87"/>
        <p:cNvGrpSpPr/>
        <p:nvPr/>
      </p:nvGrpSpPr>
      <p:grpSpPr>
        <a:xfrm>
          <a:off x="0" y="0"/>
          <a:ext cx="0" cy="0"/>
          <a:chOff x="0" y="0"/>
          <a:chExt cx="0" cy="0"/>
        </a:xfrm>
      </p:grpSpPr>
      <p:sp>
        <p:nvSpPr>
          <p:cNvPr id="88" name="Google Shape;88;p13"/>
          <p:cNvSpPr/>
          <p:nvPr/>
        </p:nvSpPr>
        <p:spPr>
          <a:xfrm>
            <a:off x="0" y="0"/>
            <a:ext cx="12192000" cy="1396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89" name="Google Shape;89;p13"/>
          <p:cNvSpPr/>
          <p:nvPr/>
        </p:nvSpPr>
        <p:spPr>
          <a:xfrm>
            <a:off x="0" y="1335903"/>
            <a:ext cx="12192000" cy="55220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90" name="Google Shape;90;p13"/>
          <p:cNvSpPr txBox="1">
            <a:spLocks noGrp="1"/>
          </p:cNvSpPr>
          <p:nvPr>
            <p:ph type="ctrTitle"/>
          </p:nvPr>
        </p:nvSpPr>
        <p:spPr>
          <a:xfrm>
            <a:off x="838200" y="1828800"/>
            <a:ext cx="10611852" cy="1808437"/>
          </a:xfrm>
          <a:prstGeom prst="rect">
            <a:avLst/>
          </a:prstGeom>
          <a:noFill/>
          <a:ln>
            <a:noFill/>
          </a:ln>
          <a:effectLst>
            <a:outerShdw blurRad="63500" sx="102000" sy="102000" algn="ctr" rotWithShape="0">
              <a:schemeClr val="dk1">
                <a:alpha val="48627"/>
              </a:schemeClr>
            </a:outerShdw>
          </a:effectLst>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91" name="Google Shape;91;p13"/>
          <p:cNvSpPr txBox="1">
            <a:spLocks noGrp="1"/>
          </p:cNvSpPr>
          <p:nvPr>
            <p:ph type="subTitle" idx="1"/>
          </p:nvPr>
        </p:nvSpPr>
        <p:spPr>
          <a:xfrm>
            <a:off x="838200" y="3797780"/>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r>
              <a:rPr lang="en-US"/>
              <a:t>Click to edit Master subtitle style</a:t>
            </a:r>
            <a:endParaRPr dirty="0"/>
          </a:p>
        </p:txBody>
      </p:sp>
      <p:sp>
        <p:nvSpPr>
          <p:cNvPr id="92" name="Google Shape;92;p13"/>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9" name="Picture 8">
            <a:extLst>
              <a:ext uri="{FF2B5EF4-FFF2-40B4-BE49-F238E27FC236}">
                <a16:creationId xmlns:a16="http://schemas.microsoft.com/office/drawing/2014/main" id="{308783BE-9F36-1945-A577-8AD5F2081C7E}"/>
              </a:ext>
            </a:extLst>
          </p:cNvPr>
          <p:cNvPicPr>
            <a:picLocks noChangeAspect="1"/>
          </p:cNvPicPr>
          <p:nvPr userDrawn="1"/>
        </p:nvPicPr>
        <p:blipFill>
          <a:blip r:embed="rId2"/>
          <a:stretch>
            <a:fillRect/>
          </a:stretch>
        </p:blipFill>
        <p:spPr>
          <a:xfrm>
            <a:off x="274320" y="423422"/>
            <a:ext cx="3242619" cy="549694"/>
          </a:xfrm>
          <a:prstGeom prst="rect">
            <a:avLst/>
          </a:prstGeom>
        </p:spPr>
      </p:pic>
    </p:spTree>
    <p:extLst>
      <p:ext uri="{BB962C8B-B14F-4D97-AF65-F5344CB8AC3E}">
        <p14:creationId xmlns:p14="http://schemas.microsoft.com/office/powerpoint/2010/main" val="176800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_2">
  <p:cSld name="Content Slide_2">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tx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4" name="Google Shape;44;p6"/>
          <p:cNvSpPr txBox="1">
            <a:spLocks noGrp="1"/>
          </p:cNvSpPr>
          <p:nvPr>
            <p:ph type="body" idx="1"/>
          </p:nvPr>
        </p:nvSpPr>
        <p:spPr>
          <a:xfrm>
            <a:off x="8382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5" name="Google Shape;45;p6"/>
          <p:cNvSpPr txBox="1">
            <a:spLocks noGrp="1"/>
          </p:cNvSpPr>
          <p:nvPr>
            <p:ph type="body" idx="2"/>
          </p:nvPr>
        </p:nvSpPr>
        <p:spPr>
          <a:xfrm>
            <a:off x="60960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7" name="Google Shape;47;p6"/>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98048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_3">
  <p:cSld name="Content Slide_3">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tx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0" name="Google Shape;50;p7"/>
          <p:cNvSpPr txBox="1">
            <a:spLocks noGrp="1"/>
          </p:cNvSpPr>
          <p:nvPr>
            <p:ph type="body" idx="1"/>
          </p:nvPr>
        </p:nvSpPr>
        <p:spPr>
          <a:xfrm>
            <a:off x="838200" y="2448232"/>
            <a:ext cx="5105400" cy="3306097"/>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1" name="Google Shape;51;p7"/>
          <p:cNvSpPr txBox="1">
            <a:spLocks noGrp="1"/>
          </p:cNvSpPr>
          <p:nvPr>
            <p:ph type="body" idx="2"/>
          </p:nvPr>
        </p:nvSpPr>
        <p:spPr>
          <a:xfrm>
            <a:off x="6096000" y="2448232"/>
            <a:ext cx="5105400" cy="3306097"/>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2" name="Google Shape;52;p7"/>
          <p:cNvSpPr txBox="1">
            <a:spLocks noGrp="1"/>
          </p:cNvSpPr>
          <p:nvPr>
            <p:ph type="body" idx="3"/>
          </p:nvPr>
        </p:nvSpPr>
        <p:spPr>
          <a:xfrm>
            <a:off x="838200" y="1493921"/>
            <a:ext cx="10363200" cy="88490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4" name="Google Shape;54;p7"/>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4978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_4">
  <p:cSld name="Content Slide_4">
    <p:spTree>
      <p:nvGrpSpPr>
        <p:cNvPr id="1" name="Shape 55"/>
        <p:cNvGrpSpPr/>
        <p:nvPr/>
      </p:nvGrpSpPr>
      <p:grpSpPr>
        <a:xfrm>
          <a:off x="0" y="0"/>
          <a:ext cx="0" cy="0"/>
          <a:chOff x="0" y="0"/>
          <a:chExt cx="0" cy="0"/>
        </a:xfrm>
      </p:grpSpPr>
      <p:sp>
        <p:nvSpPr>
          <p:cNvPr id="56" name="Google Shape;56;p8"/>
          <p:cNvSpPr>
            <a:spLocks noGrp="1"/>
          </p:cNvSpPr>
          <p:nvPr>
            <p:ph type="pic" idx="2"/>
          </p:nvPr>
        </p:nvSpPr>
        <p:spPr>
          <a:xfrm>
            <a:off x="6096000" y="0"/>
            <a:ext cx="6096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7" name="Google Shape;57;p8"/>
          <p:cNvSpPr txBox="1">
            <a:spLocks noGrp="1"/>
          </p:cNvSpPr>
          <p:nvPr>
            <p:ph type="title"/>
          </p:nvPr>
        </p:nvSpPr>
        <p:spPr>
          <a:xfrm>
            <a:off x="838200" y="160337"/>
            <a:ext cx="5410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tx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8" name="Google Shape;58;p8"/>
          <p:cNvSpPr txBox="1">
            <a:spLocks noGrp="1"/>
          </p:cNvSpPr>
          <p:nvPr>
            <p:ph type="body" idx="1"/>
          </p:nvPr>
        </p:nvSpPr>
        <p:spPr>
          <a:xfrm>
            <a:off x="8382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0" name="Google Shape;60;p8"/>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42051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_5">
  <p:cSld name="Content Slide_5">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284258" y="160337"/>
            <a:ext cx="5410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tx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3" name="Google Shape;63;p9"/>
          <p:cNvSpPr txBox="1">
            <a:spLocks noGrp="1"/>
          </p:cNvSpPr>
          <p:nvPr>
            <p:ph type="body" idx="1"/>
          </p:nvPr>
        </p:nvSpPr>
        <p:spPr>
          <a:xfrm>
            <a:off x="6284258"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4" name="Google Shape;64;p9"/>
          <p:cNvSpPr>
            <a:spLocks noGrp="1"/>
          </p:cNvSpPr>
          <p:nvPr>
            <p:ph type="pic" idx="2"/>
          </p:nvPr>
        </p:nvSpPr>
        <p:spPr>
          <a:xfrm>
            <a:off x="0" y="0"/>
            <a:ext cx="6096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7" name="Google Shape;67;p9"/>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673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_6">
  <p:cSld name="Content Slide_6">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tx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1" name="Google Shape;71;p10"/>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71052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_2">
  <p:cSld name="Divider_2">
    <p:spTree>
      <p:nvGrpSpPr>
        <p:cNvPr id="1" name="Shape 72"/>
        <p:cNvGrpSpPr/>
        <p:nvPr/>
      </p:nvGrpSpPr>
      <p:grpSpPr>
        <a:xfrm>
          <a:off x="0" y="0"/>
          <a:ext cx="0" cy="0"/>
          <a:chOff x="0" y="0"/>
          <a:chExt cx="0" cy="0"/>
        </a:xfrm>
      </p:grpSpPr>
      <p:sp>
        <p:nvSpPr>
          <p:cNvPr id="73" name="Google Shape;73;p11"/>
          <p:cNvSpPr/>
          <p:nvPr/>
        </p:nvSpPr>
        <p:spPr>
          <a:xfrm>
            <a:off x="0" y="0"/>
            <a:ext cx="12192000" cy="6858000"/>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74" name="Google Shape;74;p11"/>
          <p:cNvSpPr txBox="1">
            <a:spLocks noGrp="1"/>
          </p:cNvSpPr>
          <p:nvPr>
            <p:ph type="title"/>
          </p:nvPr>
        </p:nvSpPr>
        <p:spPr>
          <a:xfrm>
            <a:off x="830179" y="1835185"/>
            <a:ext cx="105156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5" name="Google Shape;75;p11"/>
          <p:cNvSpPr txBox="1">
            <a:spLocks noGrp="1"/>
          </p:cNvSpPr>
          <p:nvPr>
            <p:ph type="body" idx="1"/>
          </p:nvPr>
        </p:nvSpPr>
        <p:spPr>
          <a:xfrm>
            <a:off x="830179" y="3345025"/>
            <a:ext cx="6186488" cy="1925638"/>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lt1"/>
              </a:buClr>
              <a:buSzPts val="2000"/>
              <a:buFont typeface="Arial"/>
              <a:buChar char="–"/>
              <a:defRPr sz="2000" b="0" i="0" u="none" strike="noStrike" cap="none">
                <a:solidFill>
                  <a:schemeClr val="lt1"/>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77" name="Google Shape;77;p11"/>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79" name="Google Shape;79;p11"/>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9640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_2" userDrawn="1">
  <p:cSld name="1_Divider_2">
    <p:spTree>
      <p:nvGrpSpPr>
        <p:cNvPr id="1" name="Shape 111"/>
        <p:cNvGrpSpPr/>
        <p:nvPr/>
      </p:nvGrpSpPr>
      <p:grpSpPr>
        <a:xfrm>
          <a:off x="0" y="0"/>
          <a:ext cx="0" cy="0"/>
          <a:chOff x="0" y="0"/>
          <a:chExt cx="0" cy="0"/>
        </a:xfrm>
      </p:grpSpPr>
      <p:sp>
        <p:nvSpPr>
          <p:cNvPr id="112" name="Google Shape;112;p1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16" name="Google Shape;116;p17"/>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9" name="Google Shape;330;p42">
            <a:extLst>
              <a:ext uri="{FF2B5EF4-FFF2-40B4-BE49-F238E27FC236}">
                <a16:creationId xmlns:a16="http://schemas.microsoft.com/office/drawing/2014/main" id="{F7A4BE52-68CF-CB47-B5D2-7FCA9848994F}"/>
              </a:ext>
            </a:extLst>
          </p:cNvPr>
          <p:cNvSpPr txBox="1">
            <a:spLocks noGrp="1"/>
          </p:cNvSpPr>
          <p:nvPr>
            <p:ph type="title"/>
          </p:nvPr>
        </p:nvSpPr>
        <p:spPr>
          <a:xfrm>
            <a:off x="3533335" y="3982077"/>
            <a:ext cx="5125330" cy="778527"/>
          </a:xfrm>
          <a:prstGeom prst="rect">
            <a:avLst/>
          </a:prstGeom>
          <a:noFill/>
          <a:ln>
            <a:noFill/>
          </a:ln>
        </p:spPr>
        <p:txBody>
          <a:bodyPr spcFirstLastPara="1" wrap="square" lIns="91425" tIns="45700" rIns="91425" bIns="45700" anchor="b" anchorCtr="0">
            <a:noAutofit/>
          </a:bodyPr>
          <a:lstStyle>
            <a:lvl1pPr>
              <a:defRPr b="0" i="0">
                <a:solidFill>
                  <a:schemeClr val="bg1"/>
                </a:solidFill>
                <a:latin typeface="Gill Sans MT" panose="020B0502020104020203" pitchFamily="34" charset="77"/>
                <a:cs typeface="Gill Sans Heavy" panose="020B0502020104020203" pitchFamily="34" charset="-79"/>
              </a:defRPr>
            </a:lvl1pPr>
          </a:lstStyle>
          <a:p>
            <a:pPr marL="0" marR="0" lvl="0" indent="0" algn="ctr" rtl="0">
              <a:lnSpc>
                <a:spcPct val="90000"/>
              </a:lnSpc>
              <a:spcBef>
                <a:spcPts val="0"/>
              </a:spcBef>
              <a:spcAft>
                <a:spcPts val="0"/>
              </a:spcAft>
              <a:buClr>
                <a:schemeClr val="lt1"/>
              </a:buClr>
              <a:buSzPts val="4400"/>
              <a:buFont typeface="Cabin"/>
              <a:buNone/>
            </a:pPr>
            <a:r>
              <a:rPr lang="en-US" sz="3000" dirty="0" err="1">
                <a:ea typeface="Cabin"/>
                <a:cs typeface="Cabin"/>
              </a:rPr>
              <a:t>www.feedthefuture.gov</a:t>
            </a:r>
            <a:endParaRPr sz="3000" u="none" strike="noStrike" cap="none" dirty="0">
              <a:solidFill>
                <a:schemeClr val="lt1"/>
              </a:solidFill>
              <a:ea typeface="Cabin"/>
              <a:cs typeface="Cabin"/>
              <a:sym typeface="Cabin"/>
            </a:endParaRPr>
          </a:p>
        </p:txBody>
      </p:sp>
      <p:pic>
        <p:nvPicPr>
          <p:cNvPr id="11" name="Picture 10" descr="vertical RGB white.eps">
            <a:extLst>
              <a:ext uri="{FF2B5EF4-FFF2-40B4-BE49-F238E27FC236}">
                <a16:creationId xmlns:a16="http://schemas.microsoft.com/office/drawing/2014/main" id="{2C66530A-4ECC-7844-982B-13278821B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157" y="1411325"/>
            <a:ext cx="4955688" cy="2307716"/>
          </a:xfrm>
          <a:prstGeom prst="rect">
            <a:avLst/>
          </a:prstGeom>
        </p:spPr>
      </p:pic>
      <p:pic>
        <p:nvPicPr>
          <p:cNvPr id="3" name="Picture 2">
            <a:extLst>
              <a:ext uri="{FF2B5EF4-FFF2-40B4-BE49-F238E27FC236}">
                <a16:creationId xmlns:a16="http://schemas.microsoft.com/office/drawing/2014/main" id="{C2693A14-0CEB-3A4D-9A36-56584672950F}"/>
              </a:ext>
            </a:extLst>
          </p:cNvPr>
          <p:cNvPicPr>
            <a:picLocks noChangeAspect="1"/>
          </p:cNvPicPr>
          <p:nvPr userDrawn="1"/>
        </p:nvPicPr>
        <p:blipFill>
          <a:blip r:embed="rId3"/>
          <a:stretch>
            <a:fillRect/>
          </a:stretch>
        </p:blipFill>
        <p:spPr>
          <a:xfrm>
            <a:off x="6342509" y="5844769"/>
            <a:ext cx="313315" cy="313315"/>
          </a:xfrm>
          <a:prstGeom prst="rect">
            <a:avLst/>
          </a:prstGeom>
        </p:spPr>
      </p:pic>
      <p:pic>
        <p:nvPicPr>
          <p:cNvPr id="5" name="Picture 4">
            <a:extLst>
              <a:ext uri="{FF2B5EF4-FFF2-40B4-BE49-F238E27FC236}">
                <a16:creationId xmlns:a16="http://schemas.microsoft.com/office/drawing/2014/main" id="{E9188DA6-063D-6344-BD14-ADB1EB2BD2C0}"/>
              </a:ext>
            </a:extLst>
          </p:cNvPr>
          <p:cNvPicPr>
            <a:picLocks noChangeAspect="1"/>
          </p:cNvPicPr>
          <p:nvPr userDrawn="1"/>
        </p:nvPicPr>
        <p:blipFill>
          <a:blip r:embed="rId4"/>
          <a:stretch>
            <a:fillRect/>
          </a:stretch>
        </p:blipFill>
        <p:spPr>
          <a:xfrm>
            <a:off x="3892955" y="5855982"/>
            <a:ext cx="290888" cy="290888"/>
          </a:xfrm>
          <a:prstGeom prst="rect">
            <a:avLst/>
          </a:prstGeom>
        </p:spPr>
      </p:pic>
      <p:sp>
        <p:nvSpPr>
          <p:cNvPr id="10" name="Google Shape;330;p42">
            <a:extLst>
              <a:ext uri="{FF2B5EF4-FFF2-40B4-BE49-F238E27FC236}">
                <a16:creationId xmlns:a16="http://schemas.microsoft.com/office/drawing/2014/main" id="{47F891E9-808A-AE48-9632-08F411A707F6}"/>
              </a:ext>
            </a:extLst>
          </p:cNvPr>
          <p:cNvSpPr txBox="1">
            <a:spLocks/>
          </p:cNvSpPr>
          <p:nvPr userDrawn="1"/>
        </p:nvSpPr>
        <p:spPr>
          <a:xfrm>
            <a:off x="4331532" y="5912506"/>
            <a:ext cx="1896844" cy="2540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Cabin"/>
              <a:buNone/>
              <a:defRPr sz="3200" b="0" i="0" u="none" strike="noStrike" cap="none">
                <a:solidFill>
                  <a:schemeClr val="bg1"/>
                </a:solidFill>
                <a:latin typeface="Gill Sans MT" panose="020B0502020104020203" pitchFamily="34" charset="77"/>
                <a:ea typeface="Cabin"/>
                <a:cs typeface="Gill Sans Heavy" panose="020B0502020104020203" pitchFamily="34" charset="-79"/>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4400"/>
            </a:pPr>
            <a:r>
              <a:rPr lang="en-US" sz="1400" kern="0" spc="100" baseline="0" dirty="0">
                <a:cs typeface="Cabin"/>
              </a:rPr>
              <a:t>FEEDTHEFUTURE</a:t>
            </a:r>
            <a:endParaRPr lang="en-US" sz="1400" kern="0" spc="100" baseline="0" dirty="0">
              <a:solidFill>
                <a:schemeClr val="lt1"/>
              </a:solidFill>
              <a:cs typeface="Cabin"/>
            </a:endParaRPr>
          </a:p>
        </p:txBody>
      </p:sp>
      <p:sp>
        <p:nvSpPr>
          <p:cNvPr id="12" name="Google Shape;330;p42">
            <a:extLst>
              <a:ext uri="{FF2B5EF4-FFF2-40B4-BE49-F238E27FC236}">
                <a16:creationId xmlns:a16="http://schemas.microsoft.com/office/drawing/2014/main" id="{49528AA3-62C0-DE4E-B21D-6C1398A386BE}"/>
              </a:ext>
            </a:extLst>
          </p:cNvPr>
          <p:cNvSpPr txBox="1">
            <a:spLocks/>
          </p:cNvSpPr>
          <p:nvPr userDrawn="1"/>
        </p:nvSpPr>
        <p:spPr>
          <a:xfrm>
            <a:off x="6727335" y="5912506"/>
            <a:ext cx="1896844" cy="2540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Cabin"/>
              <a:buNone/>
              <a:defRPr sz="3200" b="0" i="0" u="none" strike="noStrike" cap="none">
                <a:solidFill>
                  <a:schemeClr val="bg1"/>
                </a:solidFill>
                <a:latin typeface="Gill Sans MT" panose="020B0502020104020203" pitchFamily="34" charset="77"/>
                <a:ea typeface="Cabin"/>
                <a:cs typeface="Gill Sans Heavy" panose="020B0502020104020203" pitchFamily="34" charset="-79"/>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4400"/>
            </a:pPr>
            <a:r>
              <a:rPr lang="en-US" sz="1400" kern="0" spc="100" baseline="0" dirty="0">
                <a:cs typeface="Cabin"/>
              </a:rPr>
              <a:t>FEEDTHEFUTURE</a:t>
            </a:r>
            <a:endParaRPr lang="en-US" sz="1400" kern="0" spc="100" baseline="0" dirty="0">
              <a:solidFill>
                <a:schemeClr val="lt1"/>
              </a:solidFill>
              <a:cs typeface="Cabin"/>
            </a:endParaRPr>
          </a:p>
        </p:txBody>
      </p:sp>
    </p:spTree>
    <p:extLst>
      <p:ext uri="{BB962C8B-B14F-4D97-AF65-F5344CB8AC3E}">
        <p14:creationId xmlns:p14="http://schemas.microsoft.com/office/powerpoint/2010/main" val="163022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_1" preserve="1">
  <p:cSld name="Title Slide_1">
    <p:spTree>
      <p:nvGrpSpPr>
        <p:cNvPr id="1" name="Shape 16"/>
        <p:cNvGrpSpPr/>
        <p:nvPr/>
      </p:nvGrpSpPr>
      <p:grpSpPr>
        <a:xfrm>
          <a:off x="0" y="0"/>
          <a:ext cx="0" cy="0"/>
          <a:chOff x="0" y="0"/>
          <a:chExt cx="0" cy="0"/>
        </a:xfrm>
      </p:grpSpPr>
      <p:sp>
        <p:nvSpPr>
          <p:cNvPr id="17" name="Google Shape;17;p2"/>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18" name="Google Shape;18;p2"/>
          <p:cNvSpPr txBox="1">
            <a:spLocks noGrp="1"/>
          </p:cNvSpPr>
          <p:nvPr>
            <p:ph type="ctrTitle"/>
          </p:nvPr>
        </p:nvSpPr>
        <p:spPr>
          <a:xfrm>
            <a:off x="838200" y="1828800"/>
            <a:ext cx="10611852" cy="1811513"/>
          </a:xfrm>
          <a:prstGeom prst="rect">
            <a:avLst/>
          </a:prstGeom>
          <a:noFill/>
          <a:ln>
            <a:noFill/>
          </a:ln>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9" name="Google Shape;19;p2"/>
          <p:cNvSpPr txBox="1">
            <a:spLocks noGrp="1"/>
          </p:cNvSpPr>
          <p:nvPr>
            <p:ph type="subTitle" idx="1"/>
          </p:nvPr>
        </p:nvSpPr>
        <p:spPr>
          <a:xfrm>
            <a:off x="838200" y="3657234"/>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dirty="0"/>
          </a:p>
        </p:txBody>
      </p:sp>
      <p:sp>
        <p:nvSpPr>
          <p:cNvPr id="20" name="Google Shape;20;p2"/>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9" name="Picture 8">
            <a:extLst>
              <a:ext uri="{FF2B5EF4-FFF2-40B4-BE49-F238E27FC236}">
                <a16:creationId xmlns:a16="http://schemas.microsoft.com/office/drawing/2014/main" id="{7B8194D0-62A1-3B4E-B35C-EE8B61B807EB}"/>
              </a:ext>
            </a:extLst>
          </p:cNvPr>
          <p:cNvPicPr>
            <a:picLocks noChangeAspect="1"/>
          </p:cNvPicPr>
          <p:nvPr userDrawn="1"/>
        </p:nvPicPr>
        <p:blipFill>
          <a:blip r:embed="rId2"/>
          <a:stretch>
            <a:fillRect/>
          </a:stretch>
        </p:blipFill>
        <p:spPr>
          <a:xfrm>
            <a:off x="274325" y="422392"/>
            <a:ext cx="3242609" cy="549694"/>
          </a:xfrm>
          <a:prstGeom prst="rect">
            <a:avLst/>
          </a:prstGeom>
        </p:spPr>
      </p:pic>
    </p:spTree>
    <p:extLst>
      <p:ext uri="{BB962C8B-B14F-4D97-AF65-F5344CB8AC3E}">
        <p14:creationId xmlns:p14="http://schemas.microsoft.com/office/powerpoint/2010/main" val="396207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_1" preserve="1">
  <p:cSld name="Divider_1">
    <p:spTree>
      <p:nvGrpSpPr>
        <p:cNvPr id="1" name="Shape 22"/>
        <p:cNvGrpSpPr/>
        <p:nvPr/>
      </p:nvGrpSpPr>
      <p:grpSpPr>
        <a:xfrm>
          <a:off x="0" y="0"/>
          <a:ext cx="0" cy="0"/>
          <a:chOff x="0" y="0"/>
          <a:chExt cx="0" cy="0"/>
        </a:xfrm>
      </p:grpSpPr>
      <p:sp>
        <p:nvSpPr>
          <p:cNvPr id="23" name="Google Shape;23;p3"/>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24" name="Google Shape;24;p3"/>
          <p:cNvSpPr txBox="1">
            <a:spLocks noGrp="1"/>
          </p:cNvSpPr>
          <p:nvPr>
            <p:ph type="title"/>
          </p:nvPr>
        </p:nvSpPr>
        <p:spPr>
          <a:xfrm>
            <a:off x="838200" y="1828800"/>
            <a:ext cx="10515600" cy="1325563"/>
          </a:xfrm>
          <a:prstGeom prst="rect">
            <a:avLst/>
          </a:prstGeom>
          <a:noFill/>
          <a:ln>
            <a:noFill/>
          </a:ln>
          <a:effectLst>
            <a:outerShdw blurRad="584200" dist="76200" dir="2700000" algn="tl" rotWithShape="0">
              <a:srgbClr val="000000">
                <a:alpha val="20000"/>
              </a:srgbClr>
            </a:outerShdw>
          </a:effectLst>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5" name="Google Shape;25;p3"/>
          <p:cNvSpPr txBox="1">
            <a:spLocks noGrp="1"/>
          </p:cNvSpPr>
          <p:nvPr>
            <p:ph type="body" idx="1"/>
          </p:nvPr>
        </p:nvSpPr>
        <p:spPr>
          <a:xfrm>
            <a:off x="838200" y="3345025"/>
            <a:ext cx="6186488" cy="1925638"/>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lt1"/>
              </a:buClr>
              <a:buSzPts val="2000"/>
              <a:buFont typeface="Arial" panose="020B0604020202020204" pitchFamily="34" charset="0"/>
              <a:buChar char="•"/>
              <a:defRPr sz="2000" b="0" i="0" u="none" strike="noStrike" cap="none">
                <a:solidFill>
                  <a:schemeClr val="lt1"/>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26" name="Google Shape;26;p3"/>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29" name="Google Shape;29;p3"/>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96973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_2" preserve="1">
  <p:cSld name="Title Slide_2">
    <p:spTree>
      <p:nvGrpSpPr>
        <p:cNvPr id="1" name="Shape 30"/>
        <p:cNvGrpSpPr/>
        <p:nvPr/>
      </p:nvGrpSpPr>
      <p:grpSpPr>
        <a:xfrm>
          <a:off x="0" y="0"/>
          <a:ext cx="0" cy="0"/>
          <a:chOff x="0" y="0"/>
          <a:chExt cx="0" cy="0"/>
        </a:xfrm>
      </p:grpSpPr>
      <p:sp>
        <p:nvSpPr>
          <p:cNvPr id="31" name="Google Shape;31;p4"/>
          <p:cNvSpPr/>
          <p:nvPr/>
        </p:nvSpPr>
        <p:spPr>
          <a:xfrm>
            <a:off x="0" y="0"/>
            <a:ext cx="12192000" cy="133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32" name="Google Shape;32;p4"/>
          <p:cNvSpPr/>
          <p:nvPr/>
        </p:nvSpPr>
        <p:spPr>
          <a:xfrm>
            <a:off x="0" y="1335903"/>
            <a:ext cx="12192000" cy="552209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33" name="Google Shape;33;p4"/>
          <p:cNvSpPr txBox="1">
            <a:spLocks noGrp="1"/>
          </p:cNvSpPr>
          <p:nvPr>
            <p:ph type="ctrTitle"/>
          </p:nvPr>
        </p:nvSpPr>
        <p:spPr>
          <a:xfrm>
            <a:off x="838200" y="1828800"/>
            <a:ext cx="10611852" cy="1808437"/>
          </a:xfrm>
          <a:prstGeom prst="rect">
            <a:avLst/>
          </a:prstGeom>
          <a:noFill/>
          <a:ln>
            <a:noFill/>
          </a:ln>
          <a:effectLst>
            <a:outerShdw blurRad="63500" sx="102000" sy="102000" algn="ctr" rotWithShape="0">
              <a:schemeClr val="dk1">
                <a:alpha val="48627"/>
              </a:schemeClr>
            </a:outerShdw>
          </a:effectLst>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4" name="Google Shape;34;p4"/>
          <p:cNvSpPr txBox="1">
            <a:spLocks noGrp="1"/>
          </p:cNvSpPr>
          <p:nvPr>
            <p:ph type="subTitle" idx="1"/>
          </p:nvPr>
        </p:nvSpPr>
        <p:spPr>
          <a:xfrm>
            <a:off x="838200" y="3797780"/>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dirty="0"/>
          </a:p>
        </p:txBody>
      </p:sp>
      <p:sp>
        <p:nvSpPr>
          <p:cNvPr id="35" name="Google Shape;35;p4"/>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10" name="Picture 9">
            <a:extLst>
              <a:ext uri="{FF2B5EF4-FFF2-40B4-BE49-F238E27FC236}">
                <a16:creationId xmlns:a16="http://schemas.microsoft.com/office/drawing/2014/main" id="{0D5E30A9-1D91-B144-9A9B-8ED335626486}"/>
              </a:ext>
            </a:extLst>
          </p:cNvPr>
          <p:cNvPicPr>
            <a:picLocks noChangeAspect="1"/>
          </p:cNvPicPr>
          <p:nvPr userDrawn="1"/>
        </p:nvPicPr>
        <p:blipFill>
          <a:blip r:embed="rId2"/>
          <a:stretch>
            <a:fillRect/>
          </a:stretch>
        </p:blipFill>
        <p:spPr>
          <a:xfrm>
            <a:off x="274325" y="421019"/>
            <a:ext cx="3242609" cy="549694"/>
          </a:xfrm>
          <a:prstGeom prst="rect">
            <a:avLst/>
          </a:prstGeom>
        </p:spPr>
      </p:pic>
    </p:spTree>
    <p:extLst>
      <p:ext uri="{BB962C8B-B14F-4D97-AF65-F5344CB8AC3E}">
        <p14:creationId xmlns:p14="http://schemas.microsoft.com/office/powerpoint/2010/main" val="285908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_1" type="obj">
  <p:cSld name="Content Slide_1">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96" name="Google Shape;96;p14"/>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lvl="0"/>
            <a:r>
              <a:rPr lang="en-US"/>
              <a:t>Click to edit Master text styles</a:t>
            </a:r>
          </a:p>
        </p:txBody>
      </p:sp>
      <p:sp>
        <p:nvSpPr>
          <p:cNvPr id="98" name="Google Shape;98;p14"/>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0047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_1" type="obj" preserve="1">
  <p:cSld name="Content Slide_1">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9" name="Google Shape;39;p5"/>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1" name="Google Shape;41;p5"/>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62822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_2" preserve="1">
  <p:cSld name="Content Slide_2">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4" name="Google Shape;44;p6"/>
          <p:cNvSpPr txBox="1">
            <a:spLocks noGrp="1"/>
          </p:cNvSpPr>
          <p:nvPr>
            <p:ph type="body" idx="1"/>
          </p:nvPr>
        </p:nvSpPr>
        <p:spPr>
          <a:xfrm>
            <a:off x="8382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5" name="Google Shape;45;p6"/>
          <p:cNvSpPr txBox="1">
            <a:spLocks noGrp="1"/>
          </p:cNvSpPr>
          <p:nvPr>
            <p:ph type="body" idx="2"/>
          </p:nvPr>
        </p:nvSpPr>
        <p:spPr>
          <a:xfrm>
            <a:off x="60960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7" name="Google Shape;47;p6"/>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7270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_3" preserve="1">
  <p:cSld name="Content Slide_3">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0" name="Google Shape;50;p7"/>
          <p:cNvSpPr txBox="1">
            <a:spLocks noGrp="1"/>
          </p:cNvSpPr>
          <p:nvPr>
            <p:ph type="body" idx="1"/>
          </p:nvPr>
        </p:nvSpPr>
        <p:spPr>
          <a:xfrm>
            <a:off x="838200" y="2448232"/>
            <a:ext cx="5105400" cy="3306097"/>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1" name="Google Shape;51;p7"/>
          <p:cNvSpPr txBox="1">
            <a:spLocks noGrp="1"/>
          </p:cNvSpPr>
          <p:nvPr>
            <p:ph type="body" idx="2"/>
          </p:nvPr>
        </p:nvSpPr>
        <p:spPr>
          <a:xfrm>
            <a:off x="6096000" y="2448232"/>
            <a:ext cx="5105400" cy="3306097"/>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2" name="Google Shape;52;p7"/>
          <p:cNvSpPr txBox="1">
            <a:spLocks noGrp="1"/>
          </p:cNvSpPr>
          <p:nvPr>
            <p:ph type="body" idx="3"/>
          </p:nvPr>
        </p:nvSpPr>
        <p:spPr>
          <a:xfrm>
            <a:off x="838200" y="1493921"/>
            <a:ext cx="10363200" cy="88490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4" name="Google Shape;54;p7"/>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3591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_4" preserve="1">
  <p:cSld name="Content Slide_4">
    <p:spTree>
      <p:nvGrpSpPr>
        <p:cNvPr id="1" name="Shape 55"/>
        <p:cNvGrpSpPr/>
        <p:nvPr/>
      </p:nvGrpSpPr>
      <p:grpSpPr>
        <a:xfrm>
          <a:off x="0" y="0"/>
          <a:ext cx="0" cy="0"/>
          <a:chOff x="0" y="0"/>
          <a:chExt cx="0" cy="0"/>
        </a:xfrm>
      </p:grpSpPr>
      <p:sp>
        <p:nvSpPr>
          <p:cNvPr id="56" name="Google Shape;56;p8"/>
          <p:cNvSpPr>
            <a:spLocks noGrp="1"/>
          </p:cNvSpPr>
          <p:nvPr>
            <p:ph type="pic" idx="2"/>
          </p:nvPr>
        </p:nvSpPr>
        <p:spPr>
          <a:xfrm>
            <a:off x="6096000" y="0"/>
            <a:ext cx="6096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7" name="Google Shape;57;p8"/>
          <p:cNvSpPr txBox="1">
            <a:spLocks noGrp="1"/>
          </p:cNvSpPr>
          <p:nvPr>
            <p:ph type="title"/>
          </p:nvPr>
        </p:nvSpPr>
        <p:spPr>
          <a:xfrm>
            <a:off x="838200" y="160337"/>
            <a:ext cx="5410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8" name="Google Shape;58;p8"/>
          <p:cNvSpPr txBox="1">
            <a:spLocks noGrp="1"/>
          </p:cNvSpPr>
          <p:nvPr>
            <p:ph type="body" idx="1"/>
          </p:nvPr>
        </p:nvSpPr>
        <p:spPr>
          <a:xfrm>
            <a:off x="8382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0" name="Google Shape;60;p8"/>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17846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_5" preserve="1">
  <p:cSld name="Content Slide_5">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284258" y="160337"/>
            <a:ext cx="5410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3" name="Google Shape;63;p9"/>
          <p:cNvSpPr txBox="1">
            <a:spLocks noGrp="1"/>
          </p:cNvSpPr>
          <p:nvPr>
            <p:ph type="body" idx="1"/>
          </p:nvPr>
        </p:nvSpPr>
        <p:spPr>
          <a:xfrm>
            <a:off x="6284258"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4" name="Google Shape;64;p9"/>
          <p:cNvSpPr>
            <a:spLocks noGrp="1"/>
          </p:cNvSpPr>
          <p:nvPr>
            <p:ph type="pic" idx="2"/>
          </p:nvPr>
        </p:nvSpPr>
        <p:spPr>
          <a:xfrm>
            <a:off x="0" y="0"/>
            <a:ext cx="6096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7" name="Google Shape;67;p9"/>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16156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_6" preserve="1">
  <p:cSld name="Content Slide_6">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1" name="Google Shape;71;p10"/>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77007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_2" preserve="1">
  <p:cSld name="Divider_2">
    <p:spTree>
      <p:nvGrpSpPr>
        <p:cNvPr id="1" name="Shape 72"/>
        <p:cNvGrpSpPr/>
        <p:nvPr/>
      </p:nvGrpSpPr>
      <p:grpSpPr>
        <a:xfrm>
          <a:off x="0" y="0"/>
          <a:ext cx="0" cy="0"/>
          <a:chOff x="0" y="0"/>
          <a:chExt cx="0" cy="0"/>
        </a:xfrm>
      </p:grpSpPr>
      <p:sp>
        <p:nvSpPr>
          <p:cNvPr id="73" name="Google Shape;73;p1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74" name="Google Shape;74;p11"/>
          <p:cNvSpPr txBox="1">
            <a:spLocks noGrp="1"/>
          </p:cNvSpPr>
          <p:nvPr>
            <p:ph type="title"/>
          </p:nvPr>
        </p:nvSpPr>
        <p:spPr>
          <a:xfrm>
            <a:off x="830179" y="1835185"/>
            <a:ext cx="105156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5" name="Google Shape;75;p11"/>
          <p:cNvSpPr txBox="1">
            <a:spLocks noGrp="1"/>
          </p:cNvSpPr>
          <p:nvPr>
            <p:ph type="body" idx="1"/>
          </p:nvPr>
        </p:nvSpPr>
        <p:spPr>
          <a:xfrm>
            <a:off x="830179" y="3345025"/>
            <a:ext cx="6186488" cy="1925638"/>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lt1"/>
              </a:buClr>
              <a:buSzPts val="2000"/>
              <a:buFont typeface="Arial" panose="020B0604020202020204" pitchFamily="34" charset="0"/>
              <a:buChar char="•"/>
              <a:defRPr sz="2000" b="0" i="0" u="none" strike="noStrike" cap="none">
                <a:solidFill>
                  <a:schemeClr val="lt1"/>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77" name="Google Shape;77;p11"/>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79" name="Google Shape;79;p11"/>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47227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1">
  <p:cSld name="Title Slide_1">
    <p:spTree>
      <p:nvGrpSpPr>
        <p:cNvPr id="1" name="Shape 137"/>
        <p:cNvGrpSpPr/>
        <p:nvPr/>
      </p:nvGrpSpPr>
      <p:grpSpPr>
        <a:xfrm>
          <a:off x="0" y="0"/>
          <a:ext cx="0" cy="0"/>
          <a:chOff x="0" y="0"/>
          <a:chExt cx="0" cy="0"/>
        </a:xfrm>
      </p:grpSpPr>
      <p:sp>
        <p:nvSpPr>
          <p:cNvPr id="138" name="Google Shape;138;p21"/>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r>
              <a:rPr lang="en-US"/>
              <a:t>Click icon to add picture</a:t>
            </a:r>
            <a:endParaRPr dirty="0"/>
          </a:p>
        </p:txBody>
      </p:sp>
      <p:sp>
        <p:nvSpPr>
          <p:cNvPr id="139" name="Google Shape;139;p21"/>
          <p:cNvSpPr txBox="1">
            <a:spLocks noGrp="1"/>
          </p:cNvSpPr>
          <p:nvPr>
            <p:ph type="ctrTitle"/>
          </p:nvPr>
        </p:nvSpPr>
        <p:spPr>
          <a:xfrm>
            <a:off x="838200" y="1828800"/>
            <a:ext cx="10611852" cy="1811513"/>
          </a:xfrm>
          <a:prstGeom prst="rect">
            <a:avLst/>
          </a:prstGeom>
          <a:noFill/>
          <a:ln>
            <a:noFill/>
          </a:ln>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140" name="Google Shape;140;p21"/>
          <p:cNvSpPr txBox="1">
            <a:spLocks noGrp="1"/>
          </p:cNvSpPr>
          <p:nvPr>
            <p:ph type="subTitle" idx="1"/>
          </p:nvPr>
        </p:nvSpPr>
        <p:spPr>
          <a:xfrm>
            <a:off x="838200" y="3657234"/>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r>
              <a:rPr lang="en-US"/>
              <a:t>Click to edit Master subtitle style</a:t>
            </a:r>
            <a:endParaRPr dirty="0"/>
          </a:p>
        </p:txBody>
      </p:sp>
      <p:sp>
        <p:nvSpPr>
          <p:cNvPr id="141" name="Google Shape;141;p21"/>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7" name="Picture 6">
            <a:extLst>
              <a:ext uri="{FF2B5EF4-FFF2-40B4-BE49-F238E27FC236}">
                <a16:creationId xmlns:a16="http://schemas.microsoft.com/office/drawing/2014/main" id="{3FE119B7-BA31-A14A-A9AF-5DF93C5704EC}"/>
              </a:ext>
            </a:extLst>
          </p:cNvPr>
          <p:cNvPicPr>
            <a:picLocks noChangeAspect="1"/>
          </p:cNvPicPr>
          <p:nvPr userDrawn="1"/>
        </p:nvPicPr>
        <p:blipFill>
          <a:blip r:embed="rId2"/>
          <a:stretch>
            <a:fillRect/>
          </a:stretch>
        </p:blipFill>
        <p:spPr>
          <a:xfrm>
            <a:off x="274325" y="422392"/>
            <a:ext cx="3242609" cy="549694"/>
          </a:xfrm>
          <a:prstGeom prst="rect">
            <a:avLst/>
          </a:prstGeom>
        </p:spPr>
      </p:pic>
    </p:spTree>
    <p:extLst>
      <p:ext uri="{BB962C8B-B14F-4D97-AF65-F5344CB8AC3E}">
        <p14:creationId xmlns:p14="http://schemas.microsoft.com/office/powerpoint/2010/main" val="42113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_1">
  <p:cSld name="Divider_1">
    <p:spTree>
      <p:nvGrpSpPr>
        <p:cNvPr id="1" name="Shape 143"/>
        <p:cNvGrpSpPr/>
        <p:nvPr/>
      </p:nvGrpSpPr>
      <p:grpSpPr>
        <a:xfrm>
          <a:off x="0" y="0"/>
          <a:ext cx="0" cy="0"/>
          <a:chOff x="0" y="0"/>
          <a:chExt cx="0" cy="0"/>
        </a:xfrm>
      </p:grpSpPr>
      <p:sp>
        <p:nvSpPr>
          <p:cNvPr id="144" name="Google Shape;144;p22"/>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r>
              <a:rPr lang="en-US"/>
              <a:t>Click icon to add picture</a:t>
            </a:r>
            <a:endParaRPr dirty="0"/>
          </a:p>
        </p:txBody>
      </p:sp>
      <p:sp>
        <p:nvSpPr>
          <p:cNvPr id="145" name="Google Shape;145;p22"/>
          <p:cNvSpPr txBox="1">
            <a:spLocks noGrp="1"/>
          </p:cNvSpPr>
          <p:nvPr>
            <p:ph type="title"/>
          </p:nvPr>
        </p:nvSpPr>
        <p:spPr>
          <a:xfrm>
            <a:off x="838200" y="1828800"/>
            <a:ext cx="10515600" cy="1325563"/>
          </a:xfrm>
          <a:prstGeom prst="rect">
            <a:avLst/>
          </a:prstGeom>
          <a:noFill/>
          <a:ln>
            <a:noFill/>
          </a:ln>
          <a:effectLst>
            <a:outerShdw blurRad="584200" dist="76200" dir="2700000" algn="tl" rotWithShape="0">
              <a:srgbClr val="000000">
                <a:alpha val="20000"/>
              </a:srgbClr>
            </a:outerShdw>
          </a:effectLst>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146" name="Google Shape;146;p22"/>
          <p:cNvSpPr txBox="1">
            <a:spLocks noGrp="1"/>
          </p:cNvSpPr>
          <p:nvPr>
            <p:ph type="body" idx="1"/>
          </p:nvPr>
        </p:nvSpPr>
        <p:spPr>
          <a:xfrm>
            <a:off x="838200" y="3345025"/>
            <a:ext cx="6186488" cy="1925638"/>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lt1"/>
              </a:buClr>
              <a:buSzPts val="2000"/>
              <a:buFont typeface="Arial" panose="020B0604020202020204" pitchFamily="34" charset="0"/>
              <a:buChar char="•"/>
              <a:defRPr sz="2000" b="0" i="0" u="none" strike="noStrike" cap="none">
                <a:solidFill>
                  <a:schemeClr val="lt1"/>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lvl="0"/>
            <a:r>
              <a:rPr lang="en-US"/>
              <a:t>Click to edit Master text styles</a:t>
            </a:r>
          </a:p>
        </p:txBody>
      </p:sp>
      <p:sp>
        <p:nvSpPr>
          <p:cNvPr id="147" name="Google Shape;147;p22"/>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50" name="Google Shape;150;p22"/>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629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_2" preserve="1" userDrawn="1">
  <p:cSld name="Closing slide">
    <p:spTree>
      <p:nvGrpSpPr>
        <p:cNvPr id="1" name="Shape 111"/>
        <p:cNvGrpSpPr/>
        <p:nvPr/>
      </p:nvGrpSpPr>
      <p:grpSpPr>
        <a:xfrm>
          <a:off x="0" y="0"/>
          <a:ext cx="0" cy="0"/>
          <a:chOff x="0" y="0"/>
          <a:chExt cx="0" cy="0"/>
        </a:xfrm>
      </p:grpSpPr>
      <p:sp>
        <p:nvSpPr>
          <p:cNvPr id="112" name="Google Shape;112;p1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16" name="Google Shape;116;p17"/>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6" name="Google Shape;330;p42">
            <a:extLst>
              <a:ext uri="{FF2B5EF4-FFF2-40B4-BE49-F238E27FC236}">
                <a16:creationId xmlns:a16="http://schemas.microsoft.com/office/drawing/2014/main" id="{5DA02972-692E-F24B-8D2C-503FAB9CFB49}"/>
              </a:ext>
            </a:extLst>
          </p:cNvPr>
          <p:cNvSpPr txBox="1">
            <a:spLocks noGrp="1"/>
          </p:cNvSpPr>
          <p:nvPr>
            <p:ph type="title"/>
          </p:nvPr>
        </p:nvSpPr>
        <p:spPr>
          <a:xfrm>
            <a:off x="3533335" y="3982077"/>
            <a:ext cx="5125330" cy="778527"/>
          </a:xfrm>
          <a:prstGeom prst="rect">
            <a:avLst/>
          </a:prstGeom>
          <a:noFill/>
          <a:ln>
            <a:noFill/>
          </a:ln>
        </p:spPr>
        <p:txBody>
          <a:bodyPr spcFirstLastPara="1" wrap="square" lIns="91425" tIns="45700" rIns="91425" bIns="45700" anchor="b" anchorCtr="0">
            <a:noAutofit/>
          </a:bodyPr>
          <a:lstStyle>
            <a:lvl1pPr>
              <a:defRPr b="0" i="0">
                <a:solidFill>
                  <a:schemeClr val="bg1"/>
                </a:solidFill>
                <a:latin typeface="Gill Sans MT" panose="020B0502020104020203" pitchFamily="34" charset="77"/>
                <a:cs typeface="Gill Sans Heavy" panose="020B0502020104020203" pitchFamily="34" charset="-79"/>
              </a:defRPr>
            </a:lvl1pPr>
          </a:lstStyle>
          <a:p>
            <a:pPr marL="0" marR="0" lvl="0" indent="0" algn="ctr" rtl="0">
              <a:lnSpc>
                <a:spcPct val="90000"/>
              </a:lnSpc>
              <a:spcBef>
                <a:spcPts val="0"/>
              </a:spcBef>
              <a:spcAft>
                <a:spcPts val="0"/>
              </a:spcAft>
              <a:buClr>
                <a:schemeClr val="lt1"/>
              </a:buClr>
              <a:buSzPts val="4400"/>
              <a:buFont typeface="Cabin"/>
              <a:buNone/>
            </a:pPr>
            <a:r>
              <a:rPr lang="en-US" sz="3000"/>
              <a:t>Click to edit Master title style</a:t>
            </a:r>
            <a:endParaRPr sz="3000" u="none" strike="noStrike" cap="none" dirty="0">
              <a:solidFill>
                <a:schemeClr val="lt1"/>
              </a:solidFill>
              <a:ea typeface="Cabin"/>
              <a:cs typeface="Cabin"/>
              <a:sym typeface="Cabin"/>
            </a:endParaRPr>
          </a:p>
        </p:txBody>
      </p:sp>
      <p:pic>
        <p:nvPicPr>
          <p:cNvPr id="7" name="Picture 6" descr="vertical RGB white.eps">
            <a:extLst>
              <a:ext uri="{FF2B5EF4-FFF2-40B4-BE49-F238E27FC236}">
                <a16:creationId xmlns:a16="http://schemas.microsoft.com/office/drawing/2014/main" id="{4529AC7C-A8E4-E142-B76D-3A6FAC184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157" y="1411325"/>
            <a:ext cx="4955688" cy="2307716"/>
          </a:xfrm>
          <a:prstGeom prst="rect">
            <a:avLst/>
          </a:prstGeom>
        </p:spPr>
      </p:pic>
      <p:pic>
        <p:nvPicPr>
          <p:cNvPr id="8" name="Picture 7">
            <a:extLst>
              <a:ext uri="{FF2B5EF4-FFF2-40B4-BE49-F238E27FC236}">
                <a16:creationId xmlns:a16="http://schemas.microsoft.com/office/drawing/2014/main" id="{11E3BF9F-BA32-4646-8F5C-4DA0FB18F3EE}"/>
              </a:ext>
            </a:extLst>
          </p:cNvPr>
          <p:cNvPicPr>
            <a:picLocks noChangeAspect="1"/>
          </p:cNvPicPr>
          <p:nvPr userDrawn="1"/>
        </p:nvPicPr>
        <p:blipFill>
          <a:blip r:embed="rId3"/>
          <a:stretch>
            <a:fillRect/>
          </a:stretch>
        </p:blipFill>
        <p:spPr>
          <a:xfrm>
            <a:off x="6342509" y="5844769"/>
            <a:ext cx="313315" cy="313315"/>
          </a:xfrm>
          <a:prstGeom prst="rect">
            <a:avLst/>
          </a:prstGeom>
        </p:spPr>
      </p:pic>
      <p:pic>
        <p:nvPicPr>
          <p:cNvPr id="10" name="Picture 9">
            <a:extLst>
              <a:ext uri="{FF2B5EF4-FFF2-40B4-BE49-F238E27FC236}">
                <a16:creationId xmlns:a16="http://schemas.microsoft.com/office/drawing/2014/main" id="{135E0B33-EA05-2840-8FAC-EE67A1F0B438}"/>
              </a:ext>
            </a:extLst>
          </p:cNvPr>
          <p:cNvPicPr>
            <a:picLocks noChangeAspect="1"/>
          </p:cNvPicPr>
          <p:nvPr userDrawn="1"/>
        </p:nvPicPr>
        <p:blipFill>
          <a:blip r:embed="rId4"/>
          <a:stretch>
            <a:fillRect/>
          </a:stretch>
        </p:blipFill>
        <p:spPr>
          <a:xfrm>
            <a:off x="3892955" y="5855982"/>
            <a:ext cx="290888" cy="290888"/>
          </a:xfrm>
          <a:prstGeom prst="rect">
            <a:avLst/>
          </a:prstGeom>
        </p:spPr>
      </p:pic>
      <p:sp>
        <p:nvSpPr>
          <p:cNvPr id="12" name="Google Shape;330;p42">
            <a:extLst>
              <a:ext uri="{FF2B5EF4-FFF2-40B4-BE49-F238E27FC236}">
                <a16:creationId xmlns:a16="http://schemas.microsoft.com/office/drawing/2014/main" id="{6DA4313D-7F9F-B04B-8BBF-50FDB0AF8CD6}"/>
              </a:ext>
            </a:extLst>
          </p:cNvPr>
          <p:cNvSpPr txBox="1">
            <a:spLocks/>
          </p:cNvSpPr>
          <p:nvPr userDrawn="1"/>
        </p:nvSpPr>
        <p:spPr>
          <a:xfrm>
            <a:off x="4331532" y="5912506"/>
            <a:ext cx="1896844" cy="2540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Cabin"/>
              <a:buNone/>
              <a:defRPr sz="3200" b="0" i="0" u="none" strike="noStrike" cap="none">
                <a:solidFill>
                  <a:schemeClr val="bg1"/>
                </a:solidFill>
                <a:latin typeface="Gill Sans MT" panose="020B0502020104020203" pitchFamily="34" charset="77"/>
                <a:ea typeface="Cabin"/>
                <a:cs typeface="Gill Sans Heavy" panose="020B0502020104020203" pitchFamily="34" charset="-79"/>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4400"/>
            </a:pPr>
            <a:r>
              <a:rPr lang="en-US" sz="1400" kern="0" spc="100" baseline="0" dirty="0">
                <a:cs typeface="Cabin"/>
              </a:rPr>
              <a:t>FEEDTHEFUTURE</a:t>
            </a:r>
            <a:endParaRPr lang="en-US" sz="1400" kern="0" spc="100" baseline="0" dirty="0">
              <a:solidFill>
                <a:schemeClr val="lt1"/>
              </a:solidFill>
              <a:cs typeface="Cabin"/>
            </a:endParaRPr>
          </a:p>
        </p:txBody>
      </p:sp>
      <p:sp>
        <p:nvSpPr>
          <p:cNvPr id="13" name="Google Shape;330;p42">
            <a:extLst>
              <a:ext uri="{FF2B5EF4-FFF2-40B4-BE49-F238E27FC236}">
                <a16:creationId xmlns:a16="http://schemas.microsoft.com/office/drawing/2014/main" id="{E67D0FF6-6B62-0141-A536-9857E149C769}"/>
              </a:ext>
            </a:extLst>
          </p:cNvPr>
          <p:cNvSpPr txBox="1">
            <a:spLocks/>
          </p:cNvSpPr>
          <p:nvPr userDrawn="1"/>
        </p:nvSpPr>
        <p:spPr>
          <a:xfrm>
            <a:off x="6727335" y="5912506"/>
            <a:ext cx="1896844" cy="2540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Cabin"/>
              <a:buNone/>
              <a:defRPr sz="3200" b="0" i="0" u="none" strike="noStrike" cap="none">
                <a:solidFill>
                  <a:schemeClr val="bg1"/>
                </a:solidFill>
                <a:latin typeface="Gill Sans MT" panose="020B0502020104020203" pitchFamily="34" charset="77"/>
                <a:ea typeface="Cabin"/>
                <a:cs typeface="Gill Sans Heavy" panose="020B0502020104020203" pitchFamily="34" charset="-79"/>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4400"/>
            </a:pPr>
            <a:r>
              <a:rPr lang="en-US" sz="1400" kern="0" spc="100" baseline="0" dirty="0">
                <a:cs typeface="Cabin"/>
              </a:rPr>
              <a:t>FEEDTHEFUTURE</a:t>
            </a:r>
            <a:endParaRPr lang="en-US" sz="1400" kern="0" spc="100" baseline="0" dirty="0">
              <a:solidFill>
                <a:schemeClr val="lt1"/>
              </a:solidFill>
              <a:cs typeface="Cabin"/>
            </a:endParaRPr>
          </a:p>
        </p:txBody>
      </p:sp>
    </p:spTree>
    <p:extLst>
      <p:ext uri="{BB962C8B-B14F-4D97-AF65-F5344CB8AC3E}">
        <p14:creationId xmlns:p14="http://schemas.microsoft.com/office/powerpoint/2010/main" val="238499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44"/>
            <a:ext cx="109728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17035" y="2087563"/>
            <a:ext cx="10801351"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93770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97388" y="1156444"/>
            <a:ext cx="109728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40520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_2">
  <p:cSld name="Title Slide_2">
    <p:spTree>
      <p:nvGrpSpPr>
        <p:cNvPr id="1" name="Shape 30"/>
        <p:cNvGrpSpPr/>
        <p:nvPr/>
      </p:nvGrpSpPr>
      <p:grpSpPr>
        <a:xfrm>
          <a:off x="0" y="0"/>
          <a:ext cx="0" cy="0"/>
          <a:chOff x="0" y="0"/>
          <a:chExt cx="0" cy="0"/>
        </a:xfrm>
      </p:grpSpPr>
      <p:sp>
        <p:nvSpPr>
          <p:cNvPr id="31" name="Google Shape;31;p4"/>
          <p:cNvSpPr/>
          <p:nvPr/>
        </p:nvSpPr>
        <p:spPr>
          <a:xfrm>
            <a:off x="0" y="0"/>
            <a:ext cx="12192000" cy="133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32" name="Google Shape;32;p4"/>
          <p:cNvSpPr/>
          <p:nvPr/>
        </p:nvSpPr>
        <p:spPr>
          <a:xfrm>
            <a:off x="0" y="1335903"/>
            <a:ext cx="12192000" cy="5522097"/>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33" name="Google Shape;33;p4"/>
          <p:cNvSpPr txBox="1">
            <a:spLocks noGrp="1"/>
          </p:cNvSpPr>
          <p:nvPr>
            <p:ph type="ctrTitle"/>
          </p:nvPr>
        </p:nvSpPr>
        <p:spPr>
          <a:xfrm>
            <a:off x="838200" y="1828800"/>
            <a:ext cx="10611852" cy="1808437"/>
          </a:xfrm>
          <a:prstGeom prst="rect">
            <a:avLst/>
          </a:prstGeom>
          <a:noFill/>
          <a:ln>
            <a:noFill/>
          </a:ln>
          <a:effectLst>
            <a:outerShdw blurRad="63500" sx="102000" sy="102000" algn="ctr" rotWithShape="0">
              <a:schemeClr val="dk1">
                <a:alpha val="48627"/>
              </a:schemeClr>
            </a:outerShdw>
          </a:effectLst>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4" name="Google Shape;34;p4"/>
          <p:cNvSpPr txBox="1">
            <a:spLocks noGrp="1"/>
          </p:cNvSpPr>
          <p:nvPr>
            <p:ph type="subTitle" idx="1"/>
          </p:nvPr>
        </p:nvSpPr>
        <p:spPr>
          <a:xfrm>
            <a:off x="838200" y="3797780"/>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dirty="0"/>
          </a:p>
        </p:txBody>
      </p:sp>
      <p:sp>
        <p:nvSpPr>
          <p:cNvPr id="35" name="Google Shape;35;p4"/>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10" name="Picture 9">
            <a:extLst>
              <a:ext uri="{FF2B5EF4-FFF2-40B4-BE49-F238E27FC236}">
                <a16:creationId xmlns:a16="http://schemas.microsoft.com/office/drawing/2014/main" id="{CD5BEBF5-C8A8-F74D-B80F-DA466DE4DEBE}"/>
              </a:ext>
            </a:extLst>
          </p:cNvPr>
          <p:cNvPicPr>
            <a:picLocks noChangeAspect="1"/>
          </p:cNvPicPr>
          <p:nvPr userDrawn="1"/>
        </p:nvPicPr>
        <p:blipFill>
          <a:blip r:embed="rId2"/>
          <a:stretch>
            <a:fillRect/>
          </a:stretch>
        </p:blipFill>
        <p:spPr>
          <a:xfrm>
            <a:off x="274325" y="423422"/>
            <a:ext cx="3242609" cy="549694"/>
          </a:xfrm>
          <a:prstGeom prst="rect">
            <a:avLst/>
          </a:prstGeom>
        </p:spPr>
      </p:pic>
    </p:spTree>
    <p:extLst>
      <p:ext uri="{BB962C8B-B14F-4D97-AF65-F5344CB8AC3E}">
        <p14:creationId xmlns:p14="http://schemas.microsoft.com/office/powerpoint/2010/main" val="82656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_1" type="obj">
  <p:cSld name="Content Slide_1">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tx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9" name="Google Shape;39;p5"/>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1" name="Google Shape;41;p5"/>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9801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2" name="Google Shape;82;p12"/>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84" name="Google Shape;84;p12"/>
          <p:cNvSpPr/>
          <p:nvPr/>
        </p:nvSpPr>
        <p:spPr>
          <a:xfrm>
            <a:off x="228600" y="224589"/>
            <a:ext cx="11734800" cy="6408822"/>
          </a:xfrm>
          <a:prstGeom prst="rect">
            <a:avLst/>
          </a:prstGeom>
          <a:noFill/>
          <a:ln w="317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86" name="Google Shape;86;p12"/>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25943306"/>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80" r:id="rId3"/>
    <p:sldLayoutId id="2147483681" r:id="rId4"/>
    <p:sldLayoutId id="2147483693" r:id="rId5"/>
    <p:sldLayoutId id="2147483695" r:id="rId6"/>
    <p:sldLayoutId id="2147483696"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Gill Sans MT Regular"/>
          <a:ea typeface="Gill Sans MT Regular"/>
          <a:cs typeface="Gill Sans Heavy" panose="020B0502020104020203" pitchFamily="34" charset="-79"/>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1600"/>
        </a:spcAft>
        <a:buClr>
          <a:srgbClr val="000000"/>
        </a:buClr>
        <a:buFont typeface="Arial"/>
        <a:defRPr sz="1400" b="0" i="0" u="none" strike="noStrike" cap="none">
          <a:solidFill>
            <a:srgbClr val="000000"/>
          </a:solidFill>
          <a:latin typeface="Gill Sans MT Regular"/>
          <a:ea typeface="Gill Sans MT Regular"/>
          <a:cs typeface="Gill Sans Heavy" panose="020B0502020104020203" pitchFamily="34" charset="-79"/>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Click to add title</a:t>
            </a:r>
            <a:endParaRPr dirty="0"/>
          </a:p>
        </p:txBody>
      </p:sp>
      <p:sp>
        <p:nvSpPr>
          <p:cNvPr id="11" name="Google Shape;11;p1"/>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r>
              <a:rPr lang="en-US" dirty="0"/>
              <a:t>Click to add text</a:t>
            </a:r>
            <a:endParaRPr dirty="0"/>
          </a:p>
        </p:txBody>
      </p:sp>
      <p:sp>
        <p:nvSpPr>
          <p:cNvPr id="13" name="Google Shape;13;p1"/>
          <p:cNvSpPr/>
          <p:nvPr/>
        </p:nvSpPr>
        <p:spPr>
          <a:xfrm>
            <a:off x="228600" y="224589"/>
            <a:ext cx="11734800" cy="6408822"/>
          </a:xfrm>
          <a:prstGeom prst="rect">
            <a:avLst/>
          </a:prstGeom>
          <a:noFill/>
          <a:ln w="31750" cap="flat" cmpd="sng">
            <a:solidFill>
              <a:schemeClr val="tx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5" name="Google Shape;15;p1"/>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0397394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9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2"/>
          </a:solidFill>
          <a:latin typeface="Gill Sans MT Regular"/>
          <a:ea typeface="Gill Sans MT Regular"/>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Regular"/>
          <a:ea typeface="Gill Sans MT Regular"/>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r>
              <a:rPr lang="en-US" dirty="0"/>
              <a:t>Click to add text</a:t>
            </a:r>
            <a:endParaRPr dirty="0"/>
          </a:p>
        </p:txBody>
      </p:sp>
      <p:sp>
        <p:nvSpPr>
          <p:cNvPr id="13" name="Google Shape;13;p1"/>
          <p:cNvSpPr/>
          <p:nvPr/>
        </p:nvSpPr>
        <p:spPr>
          <a:xfrm>
            <a:off x="228600" y="224589"/>
            <a:ext cx="11734800" cy="6408822"/>
          </a:xfrm>
          <a:prstGeom prst="rect">
            <a:avLst/>
          </a:prstGeom>
          <a:noFill/>
          <a:ln w="317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5" name="Google Shape;15;p1"/>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4676699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Regular"/>
          <a:ea typeface="Gill Sans MT Regular"/>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Gill Sans MT Regular"/>
          <a:ea typeface="Gill Sans MT Regular"/>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newmarketslab.org/abou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hyperlink" Target="https://www.aracari.com/blog/stories/a-guide-to-peruvian-potatoes/" TargetMode="External"/><Relationship Id="rId4" Type="http://schemas.openxmlformats.org/officeDocument/2006/relationships/hyperlink" Target="https://www.panoramas.pitt.edu/health-and-society/meet-%E2%80%98potato-guardians%E2%80%99-working-peru%E2%80%99s-highlands-promote-crop-diversity-fa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3"/>
          <p:cNvPicPr preferRelativeResize="0">
            <a:picLocks noGrp="1"/>
          </p:cNvPicPr>
          <p:nvPr>
            <p:ph type="pic" idx="2"/>
          </p:nvPr>
        </p:nvPicPr>
        <p:blipFill rotWithShape="1">
          <a:blip r:embed="rId3">
            <a:alphaModFix/>
          </a:blip>
          <a:srcRect/>
          <a:stretch/>
        </p:blipFill>
        <p:spPr>
          <a:xfrm flipH="1">
            <a:off x="0" y="0"/>
            <a:ext cx="12192000" cy="6858000"/>
          </a:xfrm>
          <a:prstGeom prst="rect">
            <a:avLst/>
          </a:prstGeom>
          <a:solidFill>
            <a:srgbClr val="D8D8D8"/>
          </a:solidFill>
          <a:ln>
            <a:noFill/>
          </a:ln>
        </p:spPr>
      </p:pic>
      <p:sp>
        <p:nvSpPr>
          <p:cNvPr id="156" name="Google Shape;156;p23"/>
          <p:cNvSpPr/>
          <p:nvPr/>
        </p:nvSpPr>
        <p:spPr>
          <a:xfrm>
            <a:off x="0" y="0"/>
            <a:ext cx="8811394" cy="6858000"/>
          </a:xfrm>
          <a:prstGeom prst="rect">
            <a:avLst/>
          </a:prstGeom>
          <a:gradFill>
            <a:gsLst>
              <a:gs pos="0">
                <a:srgbClr val="000000">
                  <a:alpha val="48627"/>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u="none" strike="noStrike" kern="0" cap="none" spc="0" normalizeH="0" baseline="0" noProof="0" dirty="0">
              <a:ln>
                <a:noFill/>
              </a:ln>
              <a:solidFill>
                <a:srgbClr val="FFFFFF"/>
              </a:solidFill>
              <a:effectLst/>
              <a:uLnTx/>
              <a:uFillTx/>
              <a:latin typeface="Gill Sans MT Regular"/>
              <a:ea typeface="Cabin"/>
              <a:cs typeface="Cabin"/>
              <a:sym typeface="Cabin"/>
            </a:endParaRPr>
          </a:p>
        </p:txBody>
      </p:sp>
      <p:sp>
        <p:nvSpPr>
          <p:cNvPr id="157" name="Google Shape;157;p23"/>
          <p:cNvSpPr txBox="1">
            <a:spLocks noGrp="1"/>
          </p:cNvSpPr>
          <p:nvPr>
            <p:ph type="ctrTitle"/>
          </p:nvPr>
        </p:nvSpPr>
        <p:spPr>
          <a:xfrm>
            <a:off x="743952" y="2555327"/>
            <a:ext cx="10706100" cy="1747345"/>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SzPts val="8000"/>
              <a:buFont typeface="Cabin"/>
              <a:buNone/>
            </a:pPr>
            <a:r>
              <a:rPr lang="en-US" sz="8000" u="none" strike="noStrike" cap="none" dirty="0">
                <a:solidFill>
                  <a:schemeClr val="lt1"/>
                </a:solidFill>
                <a:ea typeface="Cabin"/>
                <a:cs typeface="Cabin"/>
                <a:sym typeface="Cabin"/>
              </a:rPr>
              <a:t>FEE</a:t>
            </a:r>
            <a:r>
              <a:rPr lang="en-US" sz="8000" u="none" strike="noStrike" cap="none" spc="-600" dirty="0">
                <a:solidFill>
                  <a:schemeClr val="lt1"/>
                </a:solidFill>
                <a:ea typeface="Cabin"/>
                <a:cs typeface="Cabin"/>
                <a:sym typeface="Cabin"/>
              </a:rPr>
              <a:t>D</a:t>
            </a:r>
            <a:r>
              <a:rPr lang="en-US" sz="8000" u="none" strike="noStrike" cap="none" dirty="0">
                <a:solidFill>
                  <a:schemeClr val="lt1"/>
                </a:solidFill>
                <a:ea typeface="Cabin"/>
                <a:cs typeface="Cabin"/>
                <a:sym typeface="Cabin"/>
              </a:rPr>
              <a:t> THE </a:t>
            </a:r>
            <a:br>
              <a:rPr lang="en-US" sz="8000" u="none" strike="noStrike" cap="none" dirty="0">
                <a:solidFill>
                  <a:schemeClr val="lt1"/>
                </a:solidFill>
                <a:ea typeface="Cabin"/>
                <a:cs typeface="Cabin"/>
                <a:sym typeface="Cabin"/>
              </a:rPr>
            </a:br>
            <a:r>
              <a:rPr lang="en-US" sz="8000" u="none" strike="noStrike" cap="none" dirty="0">
                <a:solidFill>
                  <a:schemeClr val="lt1"/>
                </a:solidFill>
                <a:ea typeface="Cabin"/>
                <a:cs typeface="Cabin"/>
                <a:sym typeface="Cabin"/>
              </a:rPr>
              <a:t>FUTURE</a:t>
            </a:r>
            <a:endParaRPr sz="8000" u="none" strike="noStrike" cap="none" dirty="0">
              <a:solidFill>
                <a:schemeClr val="lt1"/>
              </a:solidFill>
              <a:ea typeface="Cabin"/>
              <a:cs typeface="Cabin"/>
              <a:sym typeface="Cabin"/>
            </a:endParaRPr>
          </a:p>
        </p:txBody>
      </p:sp>
      <p:sp>
        <p:nvSpPr>
          <p:cNvPr id="158" name="Google Shape;158;p23"/>
          <p:cNvSpPr txBox="1">
            <a:spLocks noGrp="1"/>
          </p:cNvSpPr>
          <p:nvPr>
            <p:ph type="subTitle" idx="1"/>
          </p:nvPr>
        </p:nvSpPr>
        <p:spPr>
          <a:xfrm>
            <a:off x="829882" y="4475710"/>
            <a:ext cx="9144000" cy="4759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u="none" strike="noStrike" cap="none" dirty="0">
                <a:solidFill>
                  <a:schemeClr val="lt1"/>
                </a:solidFill>
                <a:ea typeface="Cabin"/>
                <a:cs typeface="Cabin"/>
                <a:sym typeface="Cabin"/>
              </a:rPr>
              <a:t>S34D &amp; NML WEBINAR</a:t>
            </a:r>
            <a:endParaRPr sz="2400" u="none" strike="noStrike" cap="none" dirty="0">
              <a:solidFill>
                <a:schemeClr val="lt1"/>
              </a:solidFill>
              <a:ea typeface="Cabin"/>
              <a:cs typeface="Cabin"/>
              <a:sym typeface="Cabin"/>
            </a:endParaRPr>
          </a:p>
        </p:txBody>
      </p:sp>
      <p:sp>
        <p:nvSpPr>
          <p:cNvPr id="160" name="Google Shape;160;p23"/>
          <p:cNvSpPr txBox="1">
            <a:spLocks noGrp="1"/>
          </p:cNvSpPr>
          <p:nvPr>
            <p:ph type="dt" idx="10"/>
          </p:nvPr>
        </p:nvSpPr>
        <p:spPr>
          <a:xfrm>
            <a:off x="829882" y="4951686"/>
            <a:ext cx="2687052"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kern="0" dirty="0">
                <a:solidFill>
                  <a:srgbClr val="FFFFFF"/>
                </a:solidFill>
                <a:ea typeface="Cabin"/>
                <a:cs typeface="Cabin"/>
              </a:rPr>
              <a:t>MARCH 2020</a:t>
            </a:r>
            <a:endParaRPr kumimoji="0" sz="1400" u="none" strike="noStrike" kern="0" cap="none" spc="0" normalizeH="0" baseline="0" noProof="0" dirty="0">
              <a:ln>
                <a:noFill/>
              </a:ln>
              <a:solidFill>
                <a:srgbClr val="FFFFFF"/>
              </a:solidFill>
              <a:effectLst/>
              <a:uLnTx/>
              <a:uFillTx/>
              <a:ea typeface="Cabin"/>
              <a:cs typeface="Cabin"/>
              <a:sym typeface="Cabin"/>
            </a:endParaRPr>
          </a:p>
        </p:txBody>
      </p:sp>
      <p:pic>
        <p:nvPicPr>
          <p:cNvPr id="10" name="Picture 9">
            <a:extLst>
              <a:ext uri="{FF2B5EF4-FFF2-40B4-BE49-F238E27FC236}">
                <a16:creationId xmlns:a16="http://schemas.microsoft.com/office/drawing/2014/main" id="{7A9D1377-3C62-F944-BAE9-4B6ADC458C02}"/>
              </a:ext>
            </a:extLst>
          </p:cNvPr>
          <p:cNvPicPr>
            <a:picLocks noChangeAspect="1"/>
          </p:cNvPicPr>
          <p:nvPr/>
        </p:nvPicPr>
        <p:blipFill>
          <a:blip r:embed="rId4"/>
          <a:stretch>
            <a:fillRect/>
          </a:stretch>
        </p:blipFill>
        <p:spPr>
          <a:xfrm>
            <a:off x="274325" y="560605"/>
            <a:ext cx="3242609" cy="549694"/>
          </a:xfrm>
          <a:prstGeom prst="rect">
            <a:avLst/>
          </a:prstGeom>
        </p:spPr>
      </p:pic>
    </p:spTree>
    <p:extLst>
      <p:ext uri="{BB962C8B-B14F-4D97-AF65-F5344CB8AC3E}">
        <p14:creationId xmlns:p14="http://schemas.microsoft.com/office/powerpoint/2010/main" val="27510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B43BB6-A9C6-46A8-847D-722697D97894}"/>
              </a:ext>
            </a:extLst>
          </p:cNvPr>
          <p:cNvSpPr txBox="1">
            <a:spLocks/>
          </p:cNvSpPr>
          <p:nvPr/>
        </p:nvSpPr>
        <p:spPr>
          <a:xfrm>
            <a:off x="396757" y="1733604"/>
            <a:ext cx="11235919" cy="425781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000" b="1" i="0" u="none" strike="noStrike" kern="1200" cap="none" spc="0" normalizeH="0" baseline="0" noProof="0" dirty="0">
                <a:ln>
                  <a:noFill/>
                </a:ln>
                <a:solidFill>
                  <a:schemeClr val="tx2"/>
                </a:solidFill>
                <a:effectLst/>
                <a:uLnTx/>
                <a:uFillTx/>
                <a:latin typeface="Arial" panose="020B0604020202020204" pitchFamily="34" charset="0"/>
              </a:rPr>
              <a:t>Study Area </a:t>
            </a:r>
            <a:r>
              <a:rPr lang="en-US" b="1" dirty="0">
                <a:solidFill>
                  <a:schemeClr val="tx2"/>
                </a:solidFill>
                <a:latin typeface="Arial" panose="020B0604020202020204" pitchFamily="34" charset="0"/>
              </a:rPr>
              <a:t>#1</a:t>
            </a:r>
            <a:r>
              <a:rPr kumimoji="0" lang="en-US" sz="2000" b="1" i="0" u="none" strike="noStrike" kern="1200" cap="none" spc="0" normalizeH="0" baseline="0" noProof="0" dirty="0">
                <a:ln>
                  <a:noFill/>
                </a:ln>
                <a:solidFill>
                  <a:schemeClr val="tx2"/>
                </a:solidFill>
                <a:effectLst/>
                <a:uLnTx/>
                <a:uFillTx/>
                <a:latin typeface="Arial" panose="020B0604020202020204" pitchFamily="34" charset="0"/>
              </a:rPr>
              <a:t>: Extending Market Frontiers </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rPr>
              <a:t>Directly impacts whether farmers can access seed of the right quality and variety at the right price in order to increase on-farm productivity</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rPr>
              <a:t>Flexible approaches can connect the informal seed sector with broader seed system</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000" b="1" i="0" u="none" strike="noStrike" kern="1200" cap="none" spc="0" normalizeH="0" baseline="0" noProof="0" dirty="0">
                <a:ln>
                  <a:noFill/>
                </a:ln>
                <a:solidFill>
                  <a:schemeClr val="tx2"/>
                </a:solidFill>
                <a:effectLst/>
                <a:uLnTx/>
                <a:uFillTx/>
                <a:latin typeface="Arial" panose="020B0604020202020204" pitchFamily="34" charset="0"/>
              </a:rPr>
              <a:t>Study Area </a:t>
            </a:r>
            <a:r>
              <a:rPr lang="en-US" b="1" dirty="0">
                <a:solidFill>
                  <a:schemeClr val="tx2"/>
                </a:solidFill>
                <a:latin typeface="Arial" panose="020B0604020202020204" pitchFamily="34" charset="0"/>
              </a:rPr>
              <a:t>#2</a:t>
            </a:r>
            <a:r>
              <a:rPr kumimoji="0" lang="en-US" sz="2000" b="1" i="0" u="none" strike="noStrike" kern="1200" cap="none" spc="0" normalizeH="0" baseline="0" noProof="0" dirty="0">
                <a:ln>
                  <a:noFill/>
                </a:ln>
                <a:solidFill>
                  <a:schemeClr val="tx2"/>
                </a:solidFill>
                <a:effectLst/>
                <a:uLnTx/>
                <a:uFillTx/>
                <a:latin typeface="Arial" panose="020B0604020202020204" pitchFamily="34" charset="0"/>
              </a:rPr>
              <a:t>: Liberalizing Seed Quality Control Mechanisms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rPr>
              <a:t>Focuses on assuring the quality of seeds in the market</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rPr>
              <a:t>Flexible approaches can guarantee quality of seed in the market while encouraging market entry for high quality traditional varieties</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000" b="1" i="0" u="none" strike="noStrike" kern="1200" cap="none" spc="0" normalizeH="0" baseline="0" noProof="0" dirty="0">
                <a:ln>
                  <a:noFill/>
                </a:ln>
                <a:solidFill>
                  <a:schemeClr val="tx2"/>
                </a:solidFill>
                <a:effectLst/>
                <a:uLnTx/>
                <a:uFillTx/>
                <a:latin typeface="Arial" panose="020B0604020202020204" pitchFamily="34" charset="0"/>
              </a:rPr>
              <a:t>Study Area </a:t>
            </a:r>
            <a:r>
              <a:rPr lang="en-US" b="1" dirty="0">
                <a:solidFill>
                  <a:schemeClr val="tx2"/>
                </a:solidFill>
                <a:latin typeface="Arial" panose="020B0604020202020204" pitchFamily="34" charset="0"/>
              </a:rPr>
              <a:t>#3</a:t>
            </a:r>
            <a:r>
              <a:rPr kumimoji="0" lang="en-US" sz="2000" b="1" i="0" u="none" strike="noStrike" kern="1200" cap="none" spc="0" normalizeH="0" baseline="0" noProof="0" dirty="0">
                <a:ln>
                  <a:noFill/>
                </a:ln>
                <a:solidFill>
                  <a:schemeClr val="tx2"/>
                </a:solidFill>
                <a:effectLst/>
                <a:uLnTx/>
                <a:uFillTx/>
                <a:latin typeface="Arial" panose="020B0604020202020204" pitchFamily="34" charset="0"/>
              </a:rPr>
              <a:t>: Improving Seed Counterfeiting Approaches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rPr>
              <a:t>Focuses on preventing counterfeit seeds in the market</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rPr>
              <a:t>Good regulatory practices, use of technology, and consumer protection can increase the effectiveness of these measures</a:t>
            </a:r>
          </a:p>
        </p:txBody>
      </p:sp>
      <p:sp>
        <p:nvSpPr>
          <p:cNvPr id="6" name="Title 1">
            <a:extLst>
              <a:ext uri="{FF2B5EF4-FFF2-40B4-BE49-F238E27FC236}">
                <a16:creationId xmlns:a16="http://schemas.microsoft.com/office/drawing/2014/main" id="{3707128B-72C6-465E-895E-C4E888C9F500}"/>
              </a:ext>
            </a:extLst>
          </p:cNvPr>
          <p:cNvSpPr txBox="1">
            <a:spLocks/>
          </p:cNvSpPr>
          <p:nvPr/>
        </p:nvSpPr>
        <p:spPr bwMode="auto">
          <a:xfrm>
            <a:off x="3679103" y="1084280"/>
            <a:ext cx="4833793" cy="513578"/>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Study areas</a:t>
            </a:r>
            <a:endParaRPr lang="en-US" dirty="0"/>
          </a:p>
        </p:txBody>
      </p:sp>
    </p:spTree>
    <p:extLst>
      <p:ext uri="{BB962C8B-B14F-4D97-AF65-F5344CB8AC3E}">
        <p14:creationId xmlns:p14="http://schemas.microsoft.com/office/powerpoint/2010/main" val="269670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808D-4533-4BD2-8A47-FD3455DB8A8C}"/>
              </a:ext>
            </a:extLst>
          </p:cNvPr>
          <p:cNvSpPr>
            <a:spLocks noGrp="1"/>
          </p:cNvSpPr>
          <p:nvPr>
            <p:ph type="title"/>
          </p:nvPr>
        </p:nvSpPr>
        <p:spPr>
          <a:xfrm>
            <a:off x="597388" y="1155207"/>
            <a:ext cx="10972800" cy="597049"/>
          </a:xfrm>
        </p:spPr>
        <p:txBody>
          <a:bodyPr/>
          <a:lstStyle/>
          <a:p>
            <a:r>
              <a:rPr lang="en-US" dirty="0"/>
              <a:t>Study design methodology</a:t>
            </a:r>
          </a:p>
        </p:txBody>
      </p:sp>
      <p:sp>
        <p:nvSpPr>
          <p:cNvPr id="3" name="Text Placeholder 2">
            <a:extLst>
              <a:ext uri="{FF2B5EF4-FFF2-40B4-BE49-F238E27FC236}">
                <a16:creationId xmlns:a16="http://schemas.microsoft.com/office/drawing/2014/main" id="{DB050127-5FE5-4919-AB11-9FEBD4ED31EE}"/>
              </a:ext>
            </a:extLst>
          </p:cNvPr>
          <p:cNvSpPr>
            <a:spLocks noGrp="1"/>
          </p:cNvSpPr>
          <p:nvPr>
            <p:ph type="body" sz="quarter" idx="10"/>
          </p:nvPr>
        </p:nvSpPr>
        <p:spPr>
          <a:xfrm>
            <a:off x="817035" y="1610686"/>
            <a:ext cx="10801351" cy="4415541"/>
          </a:xfrm>
        </p:spPr>
        <p:txBody>
          <a:bodyPr/>
          <a:lstStyle/>
          <a:p>
            <a:pPr marL="285750" indent="-285750">
              <a:buFont typeface="Wingdings" pitchFamily="2" charset="2"/>
              <a:buChar char="q"/>
            </a:pPr>
            <a:r>
              <a:rPr lang="en-US" sz="2400" dirty="0"/>
              <a:t> </a:t>
            </a:r>
            <a:r>
              <a:rPr lang="en-US" sz="2200" dirty="0"/>
              <a:t>Evaluated study areas based on  (1) literature and legal review of relevant elements of the legal and regulatory framework in key countries; (2) evaluation of how these elements correspond to farmers’ abilities and needs (Visser, 2016); and (3) qualitative assessment of regulatory design and implementation (NML, 2019).</a:t>
            </a:r>
          </a:p>
          <a:p>
            <a:pPr marL="285750" indent="-285750">
              <a:buFont typeface="Wingdings" pitchFamily="2" charset="2"/>
              <a:buChar char="q"/>
            </a:pPr>
            <a:r>
              <a:rPr lang="en-US" sz="2200" dirty="0"/>
              <a:t>Validated approach to study areas and findings through semi-structured interviews with key industry experts (Amy Azania, Ian Barker, Colin Christensen, Bram de Jonge, Bert Visser, Geoffrey Otim, Dieudonne Baributsa, Duncan Onduru, Melinda Smale, </a:t>
            </a:r>
            <a:r>
              <a:rPr lang="en-US" sz="2400" dirty="0"/>
              <a:t>Neils Louwaars, </a:t>
            </a:r>
            <a:r>
              <a:rPr lang="en-US" sz="2200" dirty="0"/>
              <a:t>Shawn McGuire, Robert Tripp)</a:t>
            </a:r>
          </a:p>
          <a:p>
            <a:pPr marL="285750" indent="-285750">
              <a:buFont typeface="Wingdings" pitchFamily="2" charset="2"/>
              <a:buChar char="q"/>
            </a:pPr>
            <a:r>
              <a:rPr lang="en-US" sz="2200" dirty="0"/>
              <a:t>Country examples and case studies chosen based on flexibility in regulatory systems corresponding to farmers’ needs and unique regulatory design elements.  </a:t>
            </a:r>
            <a:endParaRPr lang="en-US" sz="2400" dirty="0"/>
          </a:p>
          <a:p>
            <a:pPr marL="285750" indent="-285750">
              <a:buFont typeface="Wingdings" pitchFamily="2" charset="2"/>
              <a:buChar char="q"/>
            </a:pPr>
            <a:endParaRPr lang="en-US" sz="2400" dirty="0"/>
          </a:p>
        </p:txBody>
      </p:sp>
    </p:spTree>
    <p:extLst>
      <p:ext uri="{BB962C8B-B14F-4D97-AF65-F5344CB8AC3E}">
        <p14:creationId xmlns:p14="http://schemas.microsoft.com/office/powerpoint/2010/main" val="197462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72F7DB-34D5-4A68-BE02-0F9CEBE84168}"/>
              </a:ext>
            </a:extLst>
          </p:cNvPr>
          <p:cNvPicPr>
            <a:picLocks noChangeAspect="1"/>
          </p:cNvPicPr>
          <p:nvPr/>
        </p:nvPicPr>
        <p:blipFill>
          <a:blip r:embed="rId2"/>
          <a:stretch>
            <a:fillRect/>
          </a:stretch>
        </p:blipFill>
        <p:spPr>
          <a:xfrm>
            <a:off x="2327563" y="1735885"/>
            <a:ext cx="8031105" cy="4834597"/>
          </a:xfrm>
          <a:prstGeom prst="rect">
            <a:avLst/>
          </a:prstGeom>
        </p:spPr>
      </p:pic>
      <p:sp>
        <p:nvSpPr>
          <p:cNvPr id="4" name="Title 1">
            <a:extLst>
              <a:ext uri="{FF2B5EF4-FFF2-40B4-BE49-F238E27FC236}">
                <a16:creationId xmlns:a16="http://schemas.microsoft.com/office/drawing/2014/main" id="{465D5EA5-3D9B-4A4C-A00E-32D5415933D1}"/>
              </a:ext>
            </a:extLst>
          </p:cNvPr>
          <p:cNvSpPr txBox="1">
            <a:spLocks/>
          </p:cNvSpPr>
          <p:nvPr/>
        </p:nvSpPr>
        <p:spPr bwMode="auto">
          <a:xfrm>
            <a:off x="2327563" y="1084979"/>
            <a:ext cx="7536873" cy="513578"/>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Seed Regulatory Value Chain</a:t>
            </a:r>
          </a:p>
        </p:txBody>
      </p:sp>
    </p:spTree>
    <p:extLst>
      <p:ext uri="{BB962C8B-B14F-4D97-AF65-F5344CB8AC3E}">
        <p14:creationId xmlns:p14="http://schemas.microsoft.com/office/powerpoint/2010/main" val="93061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E08F0-B6CD-410A-9724-B3794CF03310}"/>
              </a:ext>
            </a:extLst>
          </p:cNvPr>
          <p:cNvPicPr>
            <a:picLocks noChangeAspect="1"/>
          </p:cNvPicPr>
          <p:nvPr/>
        </p:nvPicPr>
        <p:blipFill>
          <a:blip r:embed="rId2"/>
          <a:stretch>
            <a:fillRect/>
          </a:stretch>
        </p:blipFill>
        <p:spPr>
          <a:xfrm>
            <a:off x="2579768" y="1480008"/>
            <a:ext cx="6356842" cy="5194169"/>
          </a:xfrm>
          <a:prstGeom prst="rect">
            <a:avLst/>
          </a:prstGeom>
        </p:spPr>
      </p:pic>
      <p:sp>
        <p:nvSpPr>
          <p:cNvPr id="7" name="TextBox 6">
            <a:extLst>
              <a:ext uri="{FF2B5EF4-FFF2-40B4-BE49-F238E27FC236}">
                <a16:creationId xmlns:a16="http://schemas.microsoft.com/office/drawing/2014/main" id="{52DA9A9A-D4B7-4487-A740-6641B1ED999B}"/>
              </a:ext>
            </a:extLst>
          </p:cNvPr>
          <p:cNvSpPr txBox="1"/>
          <p:nvPr/>
        </p:nvSpPr>
        <p:spPr>
          <a:xfrm>
            <a:off x="9181708" y="4242063"/>
            <a:ext cx="2809188" cy="1785104"/>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 2020 Kuhlmann, Dey, Garces Escobar, and Abregu, “regulatory elements” </a:t>
            </a:r>
          </a:p>
          <a:p>
            <a:pPr marL="0" marR="0" lvl="0" indent="0" algn="just" defTabSz="3429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imes New Roman" panose="02020603050405020304" pitchFamily="18" charset="0"/>
                <a:cs typeface="Times New Roman" panose="02020603050405020304" pitchFamily="18" charset="0"/>
              </a:rPr>
              <a:t>A</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dapted from New Markets Lab, “Legal Guide to Strengthen Tanzania's Seed and Input Markets” (April 2016); and “Farmers’ Abilities” adapted from Visser, Bert,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Summary of the Impact of National Seed Legislation on the Functioning of Small-Scale Farmers’ Seed Systems in Peru, Vietnam and Zimbabwe</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December 2015 and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Study Into Seeds Laws in Selected Developing Countries</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Oxfam, March 16, 2016.</a:t>
            </a:r>
          </a:p>
        </p:txBody>
      </p:sp>
      <p:sp>
        <p:nvSpPr>
          <p:cNvPr id="8" name="Title 1">
            <a:extLst>
              <a:ext uri="{FF2B5EF4-FFF2-40B4-BE49-F238E27FC236}">
                <a16:creationId xmlns:a16="http://schemas.microsoft.com/office/drawing/2014/main" id="{8F575ECF-9D9A-49C7-8A84-4E42D004FA1F}"/>
              </a:ext>
            </a:extLst>
          </p:cNvPr>
          <p:cNvSpPr txBox="1">
            <a:spLocks/>
          </p:cNvSpPr>
          <p:nvPr/>
        </p:nvSpPr>
        <p:spPr bwMode="auto">
          <a:xfrm>
            <a:off x="177800" y="1083301"/>
            <a:ext cx="11684000" cy="714810"/>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400" dirty="0">
                <a:ea typeface="Calibri" panose="020F0502020204030204" pitchFamily="34" charset="0"/>
              </a:rPr>
              <a:t>Relationship Between Regulatory Elements &amp; seed systems</a:t>
            </a:r>
          </a:p>
        </p:txBody>
      </p:sp>
    </p:spTree>
    <p:extLst>
      <p:ext uri="{BB962C8B-B14F-4D97-AF65-F5344CB8AC3E}">
        <p14:creationId xmlns:p14="http://schemas.microsoft.com/office/powerpoint/2010/main" val="142496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04E63CEF-0D58-4E27-9194-82BC12B744C7}"/>
              </a:ext>
            </a:extLst>
          </p:cNvPr>
          <p:cNvSpPr txBox="1">
            <a:spLocks/>
          </p:cNvSpPr>
          <p:nvPr/>
        </p:nvSpPr>
        <p:spPr>
          <a:xfrm>
            <a:off x="681379" y="2153988"/>
            <a:ext cx="8999516" cy="378343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Regulatory Design Dimensions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System Design (Comprehensive, Differentiated, or Market-Led)</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Regulatory Philosophy (Ex Ante or Ex Post)</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Degree of Regulatory Flexibility (adaptability to diverse stakeholders and needs in the market) </a:t>
            </a:r>
          </a:p>
          <a:p>
            <a:pPr marL="342900" marR="0" lvl="1"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Regulatory Implementation Dimensions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Efficiency (time, cost, and number of steps)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Regulatory Preconditions (”gateways” to move from one regulatory process to another; common in ex ante systems)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Engagement of private sector and civil society</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Effectiveness (alignment with policy goals)</a:t>
            </a:r>
          </a:p>
          <a:p>
            <a:pPr marL="349250" marR="0" lvl="1" indent="0" algn="l" defTabSz="914400" rtl="0" eaLnBrk="1" fontAlgn="auto" latinLnBrk="0" hangingPunct="1">
              <a:lnSpc>
                <a:spcPct val="100000"/>
              </a:lnSpc>
              <a:spcBef>
                <a:spcPts val="600"/>
              </a:spcBef>
              <a:spcAft>
                <a:spcPts val="0"/>
              </a:spcAft>
              <a:buClr>
                <a:srgbClr val="A2C816">
                  <a:lumMod val="50000"/>
                </a:srgbClr>
              </a:buClr>
              <a:buSzTx/>
              <a:buNone/>
              <a:tabLst/>
              <a:defRPr/>
            </a:pPr>
            <a:endPar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349250" marR="0" lvl="1" indent="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None/>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Source:  New Markets Lab</a:t>
            </a:r>
            <a:r>
              <a:rPr kumimoji="0" lang="en-US" sz="1600" b="0" i="1"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 Approach to Legal and Regulatory Reform, </a:t>
            </a: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2019, available at </a:t>
            </a:r>
            <a:r>
              <a:rPr kumimoji="0" lang="en-US" sz="1600" b="0" i="0" u="sng"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hlinkClick r:id="rId2"/>
              </a:rPr>
              <a:t>https://www.newmarketslab.org/about</a:t>
            </a: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 </a:t>
            </a:r>
          </a:p>
        </p:txBody>
      </p:sp>
      <p:sp>
        <p:nvSpPr>
          <p:cNvPr id="5" name="Title 1">
            <a:extLst>
              <a:ext uri="{FF2B5EF4-FFF2-40B4-BE49-F238E27FC236}">
                <a16:creationId xmlns:a16="http://schemas.microsoft.com/office/drawing/2014/main" id="{F83719A4-A2BF-4ACB-930D-68EDD3FBD8B3}"/>
              </a:ext>
            </a:extLst>
          </p:cNvPr>
          <p:cNvSpPr txBox="1">
            <a:spLocks/>
          </p:cNvSpPr>
          <p:nvPr/>
        </p:nvSpPr>
        <p:spPr bwMode="auto">
          <a:xfrm>
            <a:off x="1155583" y="1078452"/>
            <a:ext cx="9880833" cy="103743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Methodology for Assessing Legal and Regulatory Design</a:t>
            </a:r>
          </a:p>
        </p:txBody>
      </p:sp>
    </p:spTree>
    <p:extLst>
      <p:ext uri="{BB962C8B-B14F-4D97-AF65-F5344CB8AC3E}">
        <p14:creationId xmlns:p14="http://schemas.microsoft.com/office/powerpoint/2010/main" val="350134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A52BE7-DE33-49FB-ADBD-8722BBEE8A32}"/>
              </a:ext>
            </a:extLst>
          </p:cNvPr>
          <p:cNvSpPr txBox="1">
            <a:spLocks/>
          </p:cNvSpPr>
          <p:nvPr/>
        </p:nvSpPr>
        <p:spPr bwMode="auto">
          <a:xfrm>
            <a:off x="2564954" y="2989133"/>
            <a:ext cx="8099040" cy="1003887"/>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solidFill>
                  <a:schemeClr val="tx2"/>
                </a:solidFill>
                <a:ea typeface="Calibri" panose="020F0502020204030204" pitchFamily="34" charset="0"/>
              </a:rPr>
              <a:t>Study area #1: Extending Market Frontiers  </a:t>
            </a:r>
            <a:endParaRPr lang="en-US" dirty="0">
              <a:solidFill>
                <a:schemeClr val="tx2"/>
              </a:solidFill>
            </a:endParaRPr>
          </a:p>
        </p:txBody>
      </p:sp>
    </p:spTree>
    <p:extLst>
      <p:ext uri="{BB962C8B-B14F-4D97-AF65-F5344CB8AC3E}">
        <p14:creationId xmlns:p14="http://schemas.microsoft.com/office/powerpoint/2010/main" val="383248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5438D3-E2C3-4A58-B8D6-94FBA0FABF90}"/>
              </a:ext>
            </a:extLst>
          </p:cNvPr>
          <p:cNvSpPr txBox="1">
            <a:spLocks/>
          </p:cNvSpPr>
          <p:nvPr/>
        </p:nvSpPr>
        <p:spPr bwMode="auto">
          <a:xfrm>
            <a:off x="622168" y="1075725"/>
            <a:ext cx="10935093" cy="507387"/>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Study area # 1: Extending Market Frontiers  </a:t>
            </a:r>
            <a:endParaRPr lang="en-US" dirty="0"/>
          </a:p>
        </p:txBody>
      </p:sp>
      <p:grpSp>
        <p:nvGrpSpPr>
          <p:cNvPr id="7" name="Group 6">
            <a:extLst>
              <a:ext uri="{FF2B5EF4-FFF2-40B4-BE49-F238E27FC236}">
                <a16:creationId xmlns:a16="http://schemas.microsoft.com/office/drawing/2014/main" id="{0B5AA448-8F1A-4E55-95F8-3381CE68AD65}"/>
              </a:ext>
            </a:extLst>
          </p:cNvPr>
          <p:cNvGrpSpPr/>
          <p:nvPr/>
        </p:nvGrpSpPr>
        <p:grpSpPr>
          <a:xfrm>
            <a:off x="2328421" y="1668545"/>
            <a:ext cx="6537491" cy="5090473"/>
            <a:chOff x="182920" y="2230269"/>
            <a:chExt cx="6492160" cy="5470941"/>
          </a:xfrm>
        </p:grpSpPr>
        <p:sp>
          <p:nvSpPr>
            <p:cNvPr id="8" name="Chevron 77">
              <a:extLst>
                <a:ext uri="{FF2B5EF4-FFF2-40B4-BE49-F238E27FC236}">
                  <a16:creationId xmlns:a16="http://schemas.microsoft.com/office/drawing/2014/main" id="{46EEFBBD-2122-4BBB-888B-DB508F1C8103}"/>
                </a:ext>
              </a:extLst>
            </p:cNvPr>
            <p:cNvSpPr>
              <a:spLocks/>
            </p:cNvSpPr>
            <p:nvPr/>
          </p:nvSpPr>
          <p:spPr bwMode="ltGray">
            <a:xfrm>
              <a:off x="238756" y="2540053"/>
              <a:ext cx="1005840" cy="1005840"/>
            </a:xfrm>
            <a:prstGeom prst="ellipse">
              <a:avLst/>
            </a:prstGeom>
            <a:solidFill>
              <a:srgbClr val="44546A">
                <a:lumMod val="60000"/>
                <a:lumOff val="40000"/>
              </a:srgbClr>
            </a:solidFill>
            <a:ln w="3175" cap="flat" cmpd="sng" algn="ctr">
              <a:noFill/>
              <a:prstDash val="solid"/>
              <a:miter lim="800000"/>
            </a:ln>
            <a:effectLst/>
          </p:spPr>
          <p:txBody>
            <a:bodyPr wrap="none" lIns="38576" tIns="38576" rIns="38576" bIns="38576"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Scope of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Policy, Law,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and Regulation</a:t>
              </a:r>
            </a:p>
          </p:txBody>
        </p:sp>
        <p:sp>
          <p:nvSpPr>
            <p:cNvPr id="9" name="Left Bracket 8">
              <a:extLst>
                <a:ext uri="{FF2B5EF4-FFF2-40B4-BE49-F238E27FC236}">
                  <a16:creationId xmlns:a16="http://schemas.microsoft.com/office/drawing/2014/main" id="{EE432863-B925-4F0E-8A86-BC50269DA245}"/>
                </a:ext>
              </a:extLst>
            </p:cNvPr>
            <p:cNvSpPr/>
            <p:nvPr/>
          </p:nvSpPr>
          <p:spPr>
            <a:xfrm rot="5400000">
              <a:off x="3335791" y="-634809"/>
              <a:ext cx="45719" cy="6351461"/>
            </a:xfrm>
            <a:prstGeom prst="leftBracket">
              <a:avLst/>
            </a:prstGeom>
            <a:noFill/>
            <a:ln w="6350" cap="flat" cmpd="sng" algn="ctr">
              <a:solidFill>
                <a:srgbClr val="1D9A7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id="{AE839EF7-E1AC-40FA-A983-5A0D9FA64444}"/>
                </a:ext>
              </a:extLst>
            </p:cNvPr>
            <p:cNvSpPr txBox="1"/>
            <p:nvPr/>
          </p:nvSpPr>
          <p:spPr>
            <a:xfrm>
              <a:off x="2175064" y="2230269"/>
              <a:ext cx="2440059" cy="297702"/>
            </a:xfrm>
            <a:prstGeom prst="rect">
              <a:avLst/>
            </a:prstGeom>
            <a:noFill/>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rPr>
                <a:t>Regulatory Elements</a:t>
              </a:r>
            </a:p>
          </p:txBody>
        </p:sp>
        <p:sp>
          <p:nvSpPr>
            <p:cNvPr id="11" name="Chevron 78">
              <a:extLst>
                <a:ext uri="{FF2B5EF4-FFF2-40B4-BE49-F238E27FC236}">
                  <a16:creationId xmlns:a16="http://schemas.microsoft.com/office/drawing/2014/main" id="{59DB78B0-6A00-49CF-A64F-6C38C62FA474}"/>
                </a:ext>
              </a:extLst>
            </p:cNvPr>
            <p:cNvSpPr>
              <a:spLocks/>
            </p:cNvSpPr>
            <p:nvPr/>
          </p:nvSpPr>
          <p:spPr bwMode="ltGray">
            <a:xfrm>
              <a:off x="4470582" y="2540053"/>
              <a:ext cx="1005840" cy="1005840"/>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Quality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Assurance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Mechanisms</a:t>
              </a:r>
            </a:p>
          </p:txBody>
        </p:sp>
        <p:sp>
          <p:nvSpPr>
            <p:cNvPr id="12" name="Chevron 79">
              <a:extLst>
                <a:ext uri="{FF2B5EF4-FFF2-40B4-BE49-F238E27FC236}">
                  <a16:creationId xmlns:a16="http://schemas.microsoft.com/office/drawing/2014/main" id="{DDD8F1E9-E6A1-428B-B3E5-81F3011113FB}"/>
                </a:ext>
              </a:extLst>
            </p:cNvPr>
            <p:cNvSpPr>
              <a:spLocks/>
            </p:cNvSpPr>
            <p:nvPr/>
          </p:nvSpPr>
          <p:spPr bwMode="ltGray">
            <a:xfrm>
              <a:off x="5528540" y="2540053"/>
              <a:ext cx="1005840" cy="1005840"/>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Counterfeiting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Measures</a:t>
              </a:r>
            </a:p>
          </p:txBody>
        </p:sp>
        <p:sp>
          <p:nvSpPr>
            <p:cNvPr id="13" name="Chevron 77">
              <a:extLst>
                <a:ext uri="{FF2B5EF4-FFF2-40B4-BE49-F238E27FC236}">
                  <a16:creationId xmlns:a16="http://schemas.microsoft.com/office/drawing/2014/main" id="{DAFCCBDD-C99B-4934-AC6E-A9AC1DEA12C8}"/>
                </a:ext>
              </a:extLst>
            </p:cNvPr>
            <p:cNvSpPr>
              <a:spLocks/>
            </p:cNvSpPr>
            <p:nvPr/>
          </p:nvSpPr>
          <p:spPr bwMode="ltGray">
            <a:xfrm>
              <a:off x="1296714" y="2540053"/>
              <a:ext cx="1005840" cy="1005840"/>
            </a:xfrm>
            <a:prstGeom prst="ellipse">
              <a:avLst/>
            </a:prstGeom>
            <a:solidFill>
              <a:srgbClr val="1D9A78">
                <a:lumMod val="60000"/>
                <a:lumOff val="40000"/>
              </a:srgbClr>
            </a:solidFill>
            <a:ln w="3175" cap="flat" cmpd="sng" algn="ctr">
              <a:noFill/>
              <a:prstDash val="solid"/>
              <a:miter lim="800000"/>
            </a:ln>
            <a:effectLst/>
          </p:spPr>
          <p:txBody>
            <a:bodyPr wrap="none" lIns="68580" tIns="68580" rIns="68580" bIns="68580" rtlCol="0" anchor="ctr" anchorCtr="0"/>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Intellectual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Property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Rights &amp;</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Plant Breeders’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Rights</a:t>
              </a:r>
            </a:p>
          </p:txBody>
        </p:sp>
        <p:sp>
          <p:nvSpPr>
            <p:cNvPr id="14" name="Chevron 78">
              <a:extLst>
                <a:ext uri="{FF2B5EF4-FFF2-40B4-BE49-F238E27FC236}">
                  <a16:creationId xmlns:a16="http://schemas.microsoft.com/office/drawing/2014/main" id="{E2479595-9E94-4C6F-89CD-DF29665AC9DB}"/>
                </a:ext>
              </a:extLst>
            </p:cNvPr>
            <p:cNvSpPr>
              <a:spLocks/>
            </p:cNvSpPr>
            <p:nvPr/>
          </p:nvSpPr>
          <p:spPr bwMode="ltGray">
            <a:xfrm>
              <a:off x="2354670" y="2540053"/>
              <a:ext cx="1005840" cy="1005840"/>
            </a:xfrm>
            <a:prstGeom prst="ellipse">
              <a:avLst/>
            </a:prstGeom>
            <a:solidFill>
              <a:srgbClr val="8BC145">
                <a:lumMod val="60000"/>
                <a:lumOff val="40000"/>
              </a:srgbClr>
            </a:solidFill>
            <a:ln w="3175" cap="flat" cmpd="sng" algn="ctr">
              <a:noFill/>
              <a:prstDash val="solid"/>
              <a:miter lim="800000"/>
            </a:ln>
            <a:effectLst/>
          </p:spPr>
          <p:txBody>
            <a:bodyPr wrap="none" lIns="68580" tIns="68580" bIns="68580" rtlCol="0" anchor="ctr">
              <a:noAutofit/>
            </a:bodyP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Variety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Release and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Registration</a:t>
              </a:r>
            </a:p>
          </p:txBody>
        </p:sp>
        <p:sp>
          <p:nvSpPr>
            <p:cNvPr id="15" name="Chevron 79">
              <a:extLst>
                <a:ext uri="{FF2B5EF4-FFF2-40B4-BE49-F238E27FC236}">
                  <a16:creationId xmlns:a16="http://schemas.microsoft.com/office/drawing/2014/main" id="{4686B32F-DE44-4F7E-B0A2-1C8F9E124DC1}"/>
                </a:ext>
              </a:extLst>
            </p:cNvPr>
            <p:cNvSpPr>
              <a:spLocks/>
            </p:cNvSpPr>
            <p:nvPr/>
          </p:nvSpPr>
          <p:spPr bwMode="ltGray">
            <a:xfrm>
              <a:off x="3412626" y="2540053"/>
              <a:ext cx="1005840" cy="1005840"/>
            </a:xfrm>
            <a:prstGeom prst="ellipse">
              <a:avLst/>
            </a:prstGeom>
            <a:solidFill>
              <a:srgbClr val="36AFCE">
                <a:lumMod val="60000"/>
                <a:lumOff val="40000"/>
              </a:srgbClr>
            </a:solidFill>
            <a:ln w="3175" cap="flat" cmpd="sng" algn="ctr">
              <a:no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Registration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of Actors and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Venues</a:t>
              </a:r>
            </a:p>
          </p:txBody>
        </p:sp>
        <p:grpSp>
          <p:nvGrpSpPr>
            <p:cNvPr id="16" name="Group 15">
              <a:extLst>
                <a:ext uri="{FF2B5EF4-FFF2-40B4-BE49-F238E27FC236}">
                  <a16:creationId xmlns:a16="http://schemas.microsoft.com/office/drawing/2014/main" id="{700139A0-7B07-4340-87B6-B4576B1B5DB9}"/>
                </a:ext>
              </a:extLst>
            </p:cNvPr>
            <p:cNvGrpSpPr/>
            <p:nvPr/>
          </p:nvGrpSpPr>
          <p:grpSpPr>
            <a:xfrm>
              <a:off x="329142" y="5090192"/>
              <a:ext cx="6345938" cy="2485913"/>
              <a:chOff x="-1560807" y="2385567"/>
              <a:chExt cx="11281667" cy="4419400"/>
            </a:xfrm>
          </p:grpSpPr>
          <p:grpSp>
            <p:nvGrpSpPr>
              <p:cNvPr id="46" name="Group 45">
                <a:extLst>
                  <a:ext uri="{FF2B5EF4-FFF2-40B4-BE49-F238E27FC236}">
                    <a16:creationId xmlns:a16="http://schemas.microsoft.com/office/drawing/2014/main" id="{50412921-0CE4-4F20-BA52-4C98176CA65F}"/>
                  </a:ext>
                </a:extLst>
              </p:cNvPr>
              <p:cNvGrpSpPr/>
              <p:nvPr/>
            </p:nvGrpSpPr>
            <p:grpSpPr>
              <a:xfrm>
                <a:off x="574328" y="2385567"/>
                <a:ext cx="5387020" cy="4419400"/>
                <a:chOff x="574328" y="2052440"/>
                <a:chExt cx="5387020" cy="4419400"/>
              </a:xfrm>
            </p:grpSpPr>
            <p:sp>
              <p:nvSpPr>
                <p:cNvPr id="53" name="Freeform 63">
                  <a:extLst>
                    <a:ext uri="{FF2B5EF4-FFF2-40B4-BE49-F238E27FC236}">
                      <a16:creationId xmlns:a16="http://schemas.microsoft.com/office/drawing/2014/main" id="{14345A62-F978-4E84-BF5D-30011B5C9B25}"/>
                    </a:ext>
                  </a:extLst>
                </p:cNvPr>
                <p:cNvSpPr>
                  <a:spLocks/>
                </p:cNvSpPr>
                <p:nvPr/>
              </p:nvSpPr>
              <p:spPr bwMode="auto">
                <a:xfrm>
                  <a:off x="574328" y="2052440"/>
                  <a:ext cx="3697999" cy="1736713"/>
                </a:xfrm>
                <a:custGeom>
                  <a:avLst/>
                  <a:gdLst/>
                  <a:ahLst/>
                  <a:cxnLst>
                    <a:cxn ang="0">
                      <a:pos x="0" y="563"/>
                    </a:cxn>
                    <a:cxn ang="0">
                      <a:pos x="1031" y="563"/>
                    </a:cxn>
                    <a:cxn ang="0">
                      <a:pos x="1195" y="715"/>
                    </a:cxn>
                    <a:cxn ang="0">
                      <a:pos x="1222" y="680"/>
                    </a:cxn>
                    <a:cxn ang="0">
                      <a:pos x="1251" y="648"/>
                    </a:cxn>
                    <a:cxn ang="0">
                      <a:pos x="1283" y="617"/>
                    </a:cxn>
                    <a:cxn ang="0">
                      <a:pos x="1317" y="590"/>
                    </a:cxn>
                    <a:cxn ang="0">
                      <a:pos x="1351" y="568"/>
                    </a:cxn>
                    <a:cxn ang="0">
                      <a:pos x="1386" y="550"/>
                    </a:cxn>
                    <a:cxn ang="0">
                      <a:pos x="1425" y="535"/>
                    </a:cxn>
                    <a:cxn ang="0">
                      <a:pos x="1463" y="523"/>
                    </a:cxn>
                    <a:cxn ang="0">
                      <a:pos x="1503" y="514"/>
                    </a:cxn>
                    <a:cxn ang="0">
                      <a:pos x="1527" y="660"/>
                    </a:cxn>
                    <a:cxn ang="0">
                      <a:pos x="1698" y="307"/>
                    </a:cxn>
                    <a:cxn ang="0">
                      <a:pos x="1441" y="0"/>
                    </a:cxn>
                    <a:cxn ang="0">
                      <a:pos x="1442" y="127"/>
                    </a:cxn>
                    <a:cxn ang="0">
                      <a:pos x="0" y="127"/>
                    </a:cxn>
                    <a:cxn ang="0">
                      <a:pos x="0" y="563"/>
                    </a:cxn>
                  </a:cxnLst>
                  <a:rect l="0" t="0" r="r" b="b"/>
                  <a:pathLst>
                    <a:path w="1699" h="716">
                      <a:moveTo>
                        <a:pt x="0" y="563"/>
                      </a:moveTo>
                      <a:lnTo>
                        <a:pt x="1031" y="563"/>
                      </a:lnTo>
                      <a:lnTo>
                        <a:pt x="1195" y="715"/>
                      </a:lnTo>
                      <a:lnTo>
                        <a:pt x="1222" y="680"/>
                      </a:lnTo>
                      <a:lnTo>
                        <a:pt x="1251" y="648"/>
                      </a:lnTo>
                      <a:lnTo>
                        <a:pt x="1283" y="617"/>
                      </a:lnTo>
                      <a:lnTo>
                        <a:pt x="1317" y="590"/>
                      </a:lnTo>
                      <a:lnTo>
                        <a:pt x="1351" y="568"/>
                      </a:lnTo>
                      <a:lnTo>
                        <a:pt x="1386" y="550"/>
                      </a:lnTo>
                      <a:lnTo>
                        <a:pt x="1425" y="535"/>
                      </a:lnTo>
                      <a:lnTo>
                        <a:pt x="1463" y="523"/>
                      </a:lnTo>
                      <a:lnTo>
                        <a:pt x="1503" y="514"/>
                      </a:lnTo>
                      <a:lnTo>
                        <a:pt x="1527" y="660"/>
                      </a:lnTo>
                      <a:lnTo>
                        <a:pt x="1698" y="307"/>
                      </a:lnTo>
                      <a:lnTo>
                        <a:pt x="1441" y="0"/>
                      </a:lnTo>
                      <a:lnTo>
                        <a:pt x="1442" y="127"/>
                      </a:lnTo>
                      <a:lnTo>
                        <a:pt x="0" y="127"/>
                      </a:lnTo>
                      <a:lnTo>
                        <a:pt x="0" y="563"/>
                      </a:lnTo>
                    </a:path>
                  </a:pathLst>
                </a:custGeom>
                <a:solidFill>
                  <a:srgbClr val="36AFCE"/>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54" name="Freeform 64">
                  <a:extLst>
                    <a:ext uri="{FF2B5EF4-FFF2-40B4-BE49-F238E27FC236}">
                      <a16:creationId xmlns:a16="http://schemas.microsoft.com/office/drawing/2014/main" id="{1EAB2984-0AFA-41D7-9857-7F5DB0BE84ED}"/>
                    </a:ext>
                  </a:extLst>
                </p:cNvPr>
                <p:cNvSpPr>
                  <a:spLocks/>
                </p:cNvSpPr>
                <p:nvPr/>
              </p:nvSpPr>
              <p:spPr bwMode="auto">
                <a:xfrm>
                  <a:off x="4004608" y="2341084"/>
                  <a:ext cx="1860971" cy="1520836"/>
                </a:xfrm>
                <a:custGeom>
                  <a:avLst/>
                  <a:gdLst/>
                  <a:ahLst/>
                  <a:cxnLst>
                    <a:cxn ang="0">
                      <a:pos x="190" y="625"/>
                    </a:cxn>
                    <a:cxn ang="0">
                      <a:pos x="647" y="626"/>
                    </a:cxn>
                    <a:cxn ang="0">
                      <a:pos x="720" y="512"/>
                    </a:cxn>
                    <a:cxn ang="0">
                      <a:pos x="788" y="398"/>
                    </a:cxn>
                    <a:cxn ang="0">
                      <a:pos x="854" y="279"/>
                    </a:cxn>
                    <a:cxn ang="0">
                      <a:pos x="717" y="351"/>
                    </a:cxn>
                    <a:cxn ang="0">
                      <a:pos x="682" y="307"/>
                    </a:cxn>
                    <a:cxn ang="0">
                      <a:pos x="645" y="264"/>
                    </a:cxn>
                    <a:cxn ang="0">
                      <a:pos x="603" y="224"/>
                    </a:cxn>
                    <a:cxn ang="0">
                      <a:pos x="558" y="187"/>
                    </a:cxn>
                    <a:cxn ang="0">
                      <a:pos x="511" y="153"/>
                    </a:cxn>
                    <a:cxn ang="0">
                      <a:pos x="460" y="122"/>
                    </a:cxn>
                    <a:cxn ang="0">
                      <a:pos x="408" y="94"/>
                    </a:cxn>
                    <a:cxn ang="0">
                      <a:pos x="354" y="69"/>
                    </a:cxn>
                    <a:cxn ang="0">
                      <a:pos x="298" y="49"/>
                    </a:cxn>
                    <a:cxn ang="0">
                      <a:pos x="240" y="31"/>
                    </a:cxn>
                    <a:cxn ang="0">
                      <a:pos x="182" y="17"/>
                    </a:cxn>
                    <a:cxn ang="0">
                      <a:pos x="122" y="7"/>
                    </a:cxn>
                    <a:cxn ang="0">
                      <a:pos x="61" y="1"/>
                    </a:cxn>
                    <a:cxn ang="0">
                      <a:pos x="0" y="0"/>
                    </a:cxn>
                    <a:cxn ang="0">
                      <a:pos x="162" y="181"/>
                    </a:cxn>
                    <a:cxn ang="0">
                      <a:pos x="62" y="392"/>
                    </a:cxn>
                    <a:cxn ang="0">
                      <a:pos x="103" y="399"/>
                    </a:cxn>
                    <a:cxn ang="0">
                      <a:pos x="143" y="411"/>
                    </a:cxn>
                    <a:cxn ang="0">
                      <a:pos x="182" y="426"/>
                    </a:cxn>
                    <a:cxn ang="0">
                      <a:pos x="218" y="444"/>
                    </a:cxn>
                    <a:cxn ang="0">
                      <a:pos x="253" y="466"/>
                    </a:cxn>
                    <a:cxn ang="0">
                      <a:pos x="285" y="490"/>
                    </a:cxn>
                    <a:cxn ang="0">
                      <a:pos x="315" y="516"/>
                    </a:cxn>
                    <a:cxn ang="0">
                      <a:pos x="343" y="545"/>
                    </a:cxn>
                    <a:cxn ang="0">
                      <a:pos x="190" y="625"/>
                    </a:cxn>
                  </a:cxnLst>
                  <a:rect l="0" t="0" r="r" b="b"/>
                  <a:pathLst>
                    <a:path w="855" h="627">
                      <a:moveTo>
                        <a:pt x="190" y="625"/>
                      </a:moveTo>
                      <a:lnTo>
                        <a:pt x="647" y="626"/>
                      </a:lnTo>
                      <a:lnTo>
                        <a:pt x="720" y="512"/>
                      </a:lnTo>
                      <a:lnTo>
                        <a:pt x="788" y="398"/>
                      </a:lnTo>
                      <a:lnTo>
                        <a:pt x="854" y="279"/>
                      </a:lnTo>
                      <a:lnTo>
                        <a:pt x="717" y="351"/>
                      </a:lnTo>
                      <a:lnTo>
                        <a:pt x="682" y="307"/>
                      </a:lnTo>
                      <a:lnTo>
                        <a:pt x="645" y="264"/>
                      </a:lnTo>
                      <a:lnTo>
                        <a:pt x="603" y="224"/>
                      </a:lnTo>
                      <a:lnTo>
                        <a:pt x="558" y="187"/>
                      </a:lnTo>
                      <a:lnTo>
                        <a:pt x="511" y="153"/>
                      </a:lnTo>
                      <a:lnTo>
                        <a:pt x="460" y="122"/>
                      </a:lnTo>
                      <a:lnTo>
                        <a:pt x="408" y="94"/>
                      </a:lnTo>
                      <a:lnTo>
                        <a:pt x="354" y="69"/>
                      </a:lnTo>
                      <a:lnTo>
                        <a:pt x="298" y="49"/>
                      </a:lnTo>
                      <a:lnTo>
                        <a:pt x="240" y="31"/>
                      </a:lnTo>
                      <a:lnTo>
                        <a:pt x="182" y="17"/>
                      </a:lnTo>
                      <a:lnTo>
                        <a:pt x="122" y="7"/>
                      </a:lnTo>
                      <a:lnTo>
                        <a:pt x="61" y="1"/>
                      </a:lnTo>
                      <a:lnTo>
                        <a:pt x="0" y="0"/>
                      </a:lnTo>
                      <a:lnTo>
                        <a:pt x="162" y="181"/>
                      </a:lnTo>
                      <a:lnTo>
                        <a:pt x="62" y="392"/>
                      </a:lnTo>
                      <a:lnTo>
                        <a:pt x="103" y="399"/>
                      </a:lnTo>
                      <a:lnTo>
                        <a:pt x="143" y="411"/>
                      </a:lnTo>
                      <a:lnTo>
                        <a:pt x="182" y="426"/>
                      </a:lnTo>
                      <a:lnTo>
                        <a:pt x="218" y="444"/>
                      </a:lnTo>
                      <a:lnTo>
                        <a:pt x="253" y="466"/>
                      </a:lnTo>
                      <a:lnTo>
                        <a:pt x="285" y="490"/>
                      </a:lnTo>
                      <a:lnTo>
                        <a:pt x="315" y="516"/>
                      </a:lnTo>
                      <a:lnTo>
                        <a:pt x="343" y="545"/>
                      </a:lnTo>
                      <a:lnTo>
                        <a:pt x="190" y="625"/>
                      </a:lnTo>
                    </a:path>
                  </a:pathLst>
                </a:custGeom>
                <a:solidFill>
                  <a:srgbClr val="B74919"/>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55" name="Freeform 65">
                  <a:extLst>
                    <a:ext uri="{FF2B5EF4-FFF2-40B4-BE49-F238E27FC236}">
                      <a16:creationId xmlns:a16="http://schemas.microsoft.com/office/drawing/2014/main" id="{195C319D-FF96-4ADD-A4ED-D36E2F84C72A}"/>
                    </a:ext>
                  </a:extLst>
                </p:cNvPr>
                <p:cNvSpPr>
                  <a:spLocks/>
                </p:cNvSpPr>
                <p:nvPr/>
              </p:nvSpPr>
              <p:spPr bwMode="auto">
                <a:xfrm>
                  <a:off x="4533516" y="3459274"/>
                  <a:ext cx="1427832" cy="1826459"/>
                </a:xfrm>
                <a:custGeom>
                  <a:avLst/>
                  <a:gdLst/>
                  <a:ahLst/>
                  <a:cxnLst>
                    <a:cxn ang="0">
                      <a:pos x="202" y="752"/>
                    </a:cxn>
                    <a:cxn ang="0">
                      <a:pos x="655" y="744"/>
                    </a:cxn>
                    <a:cxn ang="0">
                      <a:pos x="514" y="671"/>
                    </a:cxn>
                    <a:cxn ang="0">
                      <a:pos x="541" y="623"/>
                    </a:cxn>
                    <a:cxn ang="0">
                      <a:pos x="564" y="573"/>
                    </a:cxn>
                    <a:cxn ang="0">
                      <a:pos x="584" y="523"/>
                    </a:cxn>
                    <a:cxn ang="0">
                      <a:pos x="596" y="470"/>
                    </a:cxn>
                    <a:cxn ang="0">
                      <a:pos x="608" y="417"/>
                    </a:cxn>
                    <a:cxn ang="0">
                      <a:pos x="614" y="364"/>
                    </a:cxn>
                    <a:cxn ang="0">
                      <a:pos x="616" y="311"/>
                    </a:cxn>
                    <a:cxn ang="0">
                      <a:pos x="614" y="257"/>
                    </a:cxn>
                    <a:cxn ang="0">
                      <a:pos x="607" y="204"/>
                    </a:cxn>
                    <a:cxn ang="0">
                      <a:pos x="596" y="151"/>
                    </a:cxn>
                    <a:cxn ang="0">
                      <a:pos x="582" y="99"/>
                    </a:cxn>
                    <a:cxn ang="0">
                      <a:pos x="562" y="49"/>
                    </a:cxn>
                    <a:cxn ang="0">
                      <a:pos x="539" y="0"/>
                    </a:cxn>
                    <a:cxn ang="0">
                      <a:pos x="419" y="193"/>
                    </a:cxn>
                    <a:cxn ang="0">
                      <a:pos x="160" y="189"/>
                    </a:cxn>
                    <a:cxn ang="0">
                      <a:pos x="171" y="224"/>
                    </a:cxn>
                    <a:cxn ang="0">
                      <a:pos x="178" y="261"/>
                    </a:cxn>
                    <a:cxn ang="0">
                      <a:pos x="181" y="298"/>
                    </a:cxn>
                    <a:cxn ang="0">
                      <a:pos x="180" y="335"/>
                    </a:cxn>
                    <a:cxn ang="0">
                      <a:pos x="176" y="372"/>
                    </a:cxn>
                    <a:cxn ang="0">
                      <a:pos x="167" y="408"/>
                    </a:cxn>
                    <a:cxn ang="0">
                      <a:pos x="156" y="444"/>
                    </a:cxn>
                    <a:cxn ang="0">
                      <a:pos x="139" y="477"/>
                    </a:cxn>
                    <a:cxn ang="0">
                      <a:pos x="0" y="409"/>
                    </a:cxn>
                    <a:cxn ang="0">
                      <a:pos x="202" y="752"/>
                    </a:cxn>
                  </a:cxnLst>
                  <a:rect l="0" t="0" r="r" b="b"/>
                  <a:pathLst>
                    <a:path w="656" h="753">
                      <a:moveTo>
                        <a:pt x="202" y="752"/>
                      </a:moveTo>
                      <a:lnTo>
                        <a:pt x="655" y="744"/>
                      </a:lnTo>
                      <a:lnTo>
                        <a:pt x="514" y="671"/>
                      </a:lnTo>
                      <a:lnTo>
                        <a:pt x="541" y="623"/>
                      </a:lnTo>
                      <a:lnTo>
                        <a:pt x="564" y="573"/>
                      </a:lnTo>
                      <a:lnTo>
                        <a:pt x="584" y="523"/>
                      </a:lnTo>
                      <a:lnTo>
                        <a:pt x="596" y="470"/>
                      </a:lnTo>
                      <a:lnTo>
                        <a:pt x="608" y="417"/>
                      </a:lnTo>
                      <a:lnTo>
                        <a:pt x="614" y="364"/>
                      </a:lnTo>
                      <a:lnTo>
                        <a:pt x="616" y="311"/>
                      </a:lnTo>
                      <a:lnTo>
                        <a:pt x="614" y="257"/>
                      </a:lnTo>
                      <a:lnTo>
                        <a:pt x="607" y="204"/>
                      </a:lnTo>
                      <a:lnTo>
                        <a:pt x="596" y="151"/>
                      </a:lnTo>
                      <a:lnTo>
                        <a:pt x="582" y="99"/>
                      </a:lnTo>
                      <a:lnTo>
                        <a:pt x="562" y="49"/>
                      </a:lnTo>
                      <a:lnTo>
                        <a:pt x="539" y="0"/>
                      </a:lnTo>
                      <a:lnTo>
                        <a:pt x="419" y="193"/>
                      </a:lnTo>
                      <a:lnTo>
                        <a:pt x="160" y="189"/>
                      </a:lnTo>
                      <a:lnTo>
                        <a:pt x="171" y="224"/>
                      </a:lnTo>
                      <a:lnTo>
                        <a:pt x="178" y="261"/>
                      </a:lnTo>
                      <a:lnTo>
                        <a:pt x="181" y="298"/>
                      </a:lnTo>
                      <a:lnTo>
                        <a:pt x="180" y="335"/>
                      </a:lnTo>
                      <a:lnTo>
                        <a:pt x="176" y="372"/>
                      </a:lnTo>
                      <a:lnTo>
                        <a:pt x="167" y="408"/>
                      </a:lnTo>
                      <a:lnTo>
                        <a:pt x="156" y="444"/>
                      </a:lnTo>
                      <a:lnTo>
                        <a:pt x="139" y="477"/>
                      </a:lnTo>
                      <a:lnTo>
                        <a:pt x="0" y="409"/>
                      </a:lnTo>
                      <a:lnTo>
                        <a:pt x="202" y="752"/>
                      </a:lnTo>
                    </a:path>
                  </a:pathLst>
                </a:custGeom>
                <a:solidFill>
                  <a:srgbClr val="F19D19"/>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56" name="Freeform 66">
                  <a:extLst>
                    <a:ext uri="{FF2B5EF4-FFF2-40B4-BE49-F238E27FC236}">
                      <a16:creationId xmlns:a16="http://schemas.microsoft.com/office/drawing/2014/main" id="{13B91260-E3B1-44ED-8260-C3B5AE93D262}"/>
                    </a:ext>
                  </a:extLst>
                </p:cNvPr>
                <p:cNvSpPr>
                  <a:spLocks/>
                </p:cNvSpPr>
                <p:nvPr/>
              </p:nvSpPr>
              <p:spPr bwMode="auto">
                <a:xfrm>
                  <a:off x="3634591" y="4798192"/>
                  <a:ext cx="1871853" cy="1673648"/>
                </a:xfrm>
                <a:custGeom>
                  <a:avLst/>
                  <a:gdLst/>
                  <a:ahLst/>
                  <a:cxnLst>
                    <a:cxn ang="0">
                      <a:pos x="0" y="344"/>
                    </a:cxn>
                    <a:cxn ang="0">
                      <a:pos x="215" y="689"/>
                    </a:cxn>
                    <a:cxn ang="0">
                      <a:pos x="215" y="531"/>
                    </a:cxn>
                    <a:cxn ang="0">
                      <a:pos x="272" y="526"/>
                    </a:cxn>
                    <a:cxn ang="0">
                      <a:pos x="330" y="517"/>
                    </a:cxn>
                    <a:cxn ang="0">
                      <a:pos x="387" y="506"/>
                    </a:cxn>
                    <a:cxn ang="0">
                      <a:pos x="442" y="491"/>
                    </a:cxn>
                    <a:cxn ang="0">
                      <a:pos x="496" y="472"/>
                    </a:cxn>
                    <a:cxn ang="0">
                      <a:pos x="549" y="451"/>
                    </a:cxn>
                    <a:cxn ang="0">
                      <a:pos x="599" y="426"/>
                    </a:cxn>
                    <a:cxn ang="0">
                      <a:pos x="650" y="399"/>
                    </a:cxn>
                    <a:cxn ang="0">
                      <a:pos x="695" y="367"/>
                    </a:cxn>
                    <a:cxn ang="0">
                      <a:pos x="741" y="334"/>
                    </a:cxn>
                    <a:cxn ang="0">
                      <a:pos x="783" y="297"/>
                    </a:cxn>
                    <a:cxn ang="0">
                      <a:pos x="823" y="257"/>
                    </a:cxn>
                    <a:cxn ang="0">
                      <a:pos x="859" y="217"/>
                    </a:cxn>
                    <a:cxn ang="0">
                      <a:pos x="598" y="229"/>
                    </a:cxn>
                    <a:cxn ang="0">
                      <a:pos x="480" y="23"/>
                    </a:cxn>
                    <a:cxn ang="0">
                      <a:pos x="456" y="44"/>
                    </a:cxn>
                    <a:cxn ang="0">
                      <a:pos x="429" y="64"/>
                    </a:cxn>
                    <a:cxn ang="0">
                      <a:pos x="397" y="83"/>
                    </a:cxn>
                    <a:cxn ang="0">
                      <a:pos x="364" y="102"/>
                    </a:cxn>
                    <a:cxn ang="0">
                      <a:pos x="328" y="116"/>
                    </a:cxn>
                    <a:cxn ang="0">
                      <a:pos x="292" y="128"/>
                    </a:cxn>
                    <a:cxn ang="0">
                      <a:pos x="255" y="137"/>
                    </a:cxn>
                    <a:cxn ang="0">
                      <a:pos x="215" y="143"/>
                    </a:cxn>
                    <a:cxn ang="0">
                      <a:pos x="215" y="0"/>
                    </a:cxn>
                    <a:cxn ang="0">
                      <a:pos x="0" y="344"/>
                    </a:cxn>
                  </a:cxnLst>
                  <a:rect l="0" t="0" r="r" b="b"/>
                  <a:pathLst>
                    <a:path w="860" h="690">
                      <a:moveTo>
                        <a:pt x="0" y="344"/>
                      </a:moveTo>
                      <a:lnTo>
                        <a:pt x="215" y="689"/>
                      </a:lnTo>
                      <a:lnTo>
                        <a:pt x="215" y="531"/>
                      </a:lnTo>
                      <a:lnTo>
                        <a:pt x="272" y="526"/>
                      </a:lnTo>
                      <a:lnTo>
                        <a:pt x="330" y="517"/>
                      </a:lnTo>
                      <a:lnTo>
                        <a:pt x="387" y="506"/>
                      </a:lnTo>
                      <a:lnTo>
                        <a:pt x="442" y="491"/>
                      </a:lnTo>
                      <a:lnTo>
                        <a:pt x="496" y="472"/>
                      </a:lnTo>
                      <a:lnTo>
                        <a:pt x="549" y="451"/>
                      </a:lnTo>
                      <a:lnTo>
                        <a:pt x="599" y="426"/>
                      </a:lnTo>
                      <a:lnTo>
                        <a:pt x="650" y="399"/>
                      </a:lnTo>
                      <a:lnTo>
                        <a:pt x="695" y="367"/>
                      </a:lnTo>
                      <a:lnTo>
                        <a:pt x="741" y="334"/>
                      </a:lnTo>
                      <a:lnTo>
                        <a:pt x="783" y="297"/>
                      </a:lnTo>
                      <a:lnTo>
                        <a:pt x="823" y="257"/>
                      </a:lnTo>
                      <a:lnTo>
                        <a:pt x="859" y="217"/>
                      </a:lnTo>
                      <a:lnTo>
                        <a:pt x="598" y="229"/>
                      </a:lnTo>
                      <a:lnTo>
                        <a:pt x="480" y="23"/>
                      </a:lnTo>
                      <a:lnTo>
                        <a:pt x="456" y="44"/>
                      </a:lnTo>
                      <a:lnTo>
                        <a:pt x="429" y="64"/>
                      </a:lnTo>
                      <a:lnTo>
                        <a:pt x="397" y="83"/>
                      </a:lnTo>
                      <a:lnTo>
                        <a:pt x="364" y="102"/>
                      </a:lnTo>
                      <a:lnTo>
                        <a:pt x="328" y="116"/>
                      </a:lnTo>
                      <a:lnTo>
                        <a:pt x="292" y="128"/>
                      </a:lnTo>
                      <a:lnTo>
                        <a:pt x="255" y="137"/>
                      </a:lnTo>
                      <a:lnTo>
                        <a:pt x="215" y="143"/>
                      </a:lnTo>
                      <a:lnTo>
                        <a:pt x="215" y="0"/>
                      </a:lnTo>
                      <a:lnTo>
                        <a:pt x="0" y="344"/>
                      </a:lnTo>
                    </a:path>
                  </a:pathLst>
                </a:custGeom>
                <a:solidFill>
                  <a:srgbClr val="8BC145"/>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57" name="Freeform 67">
                  <a:extLst>
                    <a:ext uri="{FF2B5EF4-FFF2-40B4-BE49-F238E27FC236}">
                      <a16:creationId xmlns:a16="http://schemas.microsoft.com/office/drawing/2014/main" id="{4F37EC4E-9C07-4CE6-9DE4-6A03E091B2ED}"/>
                    </a:ext>
                  </a:extLst>
                </p:cNvPr>
                <p:cNvSpPr>
                  <a:spLocks/>
                </p:cNvSpPr>
                <p:nvPr/>
              </p:nvSpPr>
              <p:spPr bwMode="auto">
                <a:xfrm>
                  <a:off x="2054398" y="4592018"/>
                  <a:ext cx="1776084" cy="1494155"/>
                </a:xfrm>
                <a:custGeom>
                  <a:avLst/>
                  <a:gdLst/>
                  <a:ahLst/>
                  <a:cxnLst>
                    <a:cxn ang="0">
                      <a:pos x="286" y="0"/>
                    </a:cxn>
                    <a:cxn ang="0">
                      <a:pos x="0" y="310"/>
                    </a:cxn>
                    <a:cxn ang="0">
                      <a:pos x="159" y="257"/>
                    </a:cxn>
                    <a:cxn ang="0">
                      <a:pos x="193" y="303"/>
                    </a:cxn>
                    <a:cxn ang="0">
                      <a:pos x="232" y="345"/>
                    </a:cxn>
                    <a:cxn ang="0">
                      <a:pos x="272" y="385"/>
                    </a:cxn>
                    <a:cxn ang="0">
                      <a:pos x="315" y="422"/>
                    </a:cxn>
                    <a:cxn ang="0">
                      <a:pos x="362" y="457"/>
                    </a:cxn>
                    <a:cxn ang="0">
                      <a:pos x="411" y="488"/>
                    </a:cxn>
                    <a:cxn ang="0">
                      <a:pos x="463" y="517"/>
                    </a:cxn>
                    <a:cxn ang="0">
                      <a:pos x="515" y="542"/>
                    </a:cxn>
                    <a:cxn ang="0">
                      <a:pos x="572" y="564"/>
                    </a:cxn>
                    <a:cxn ang="0">
                      <a:pos x="628" y="582"/>
                    </a:cxn>
                    <a:cxn ang="0">
                      <a:pos x="688" y="597"/>
                    </a:cxn>
                    <a:cxn ang="0">
                      <a:pos x="746" y="607"/>
                    </a:cxn>
                    <a:cxn ang="0">
                      <a:pos x="806" y="615"/>
                    </a:cxn>
                    <a:cxn ang="0">
                      <a:pos x="689" y="435"/>
                    </a:cxn>
                    <a:cxn ang="0">
                      <a:pos x="815" y="225"/>
                    </a:cxn>
                    <a:cxn ang="0">
                      <a:pos x="772" y="217"/>
                    </a:cxn>
                    <a:cxn ang="0">
                      <a:pos x="731" y="205"/>
                    </a:cxn>
                    <a:cxn ang="0">
                      <a:pos x="690" y="188"/>
                    </a:cxn>
                    <a:cxn ang="0">
                      <a:pos x="653" y="169"/>
                    </a:cxn>
                    <a:cxn ang="0">
                      <a:pos x="617" y="145"/>
                    </a:cxn>
                    <a:cxn ang="0">
                      <a:pos x="585" y="120"/>
                    </a:cxn>
                    <a:cxn ang="0">
                      <a:pos x="721" y="74"/>
                    </a:cxn>
                    <a:cxn ang="0">
                      <a:pos x="286" y="0"/>
                    </a:cxn>
                  </a:cxnLst>
                  <a:rect l="0" t="0" r="r" b="b"/>
                  <a:pathLst>
                    <a:path w="816" h="616">
                      <a:moveTo>
                        <a:pt x="286" y="0"/>
                      </a:moveTo>
                      <a:lnTo>
                        <a:pt x="0" y="310"/>
                      </a:lnTo>
                      <a:lnTo>
                        <a:pt x="159" y="257"/>
                      </a:lnTo>
                      <a:lnTo>
                        <a:pt x="193" y="303"/>
                      </a:lnTo>
                      <a:lnTo>
                        <a:pt x="232" y="345"/>
                      </a:lnTo>
                      <a:lnTo>
                        <a:pt x="272" y="385"/>
                      </a:lnTo>
                      <a:lnTo>
                        <a:pt x="315" y="422"/>
                      </a:lnTo>
                      <a:lnTo>
                        <a:pt x="362" y="457"/>
                      </a:lnTo>
                      <a:lnTo>
                        <a:pt x="411" y="488"/>
                      </a:lnTo>
                      <a:lnTo>
                        <a:pt x="463" y="517"/>
                      </a:lnTo>
                      <a:lnTo>
                        <a:pt x="515" y="542"/>
                      </a:lnTo>
                      <a:lnTo>
                        <a:pt x="572" y="564"/>
                      </a:lnTo>
                      <a:lnTo>
                        <a:pt x="628" y="582"/>
                      </a:lnTo>
                      <a:lnTo>
                        <a:pt x="688" y="597"/>
                      </a:lnTo>
                      <a:lnTo>
                        <a:pt x="746" y="607"/>
                      </a:lnTo>
                      <a:lnTo>
                        <a:pt x="806" y="615"/>
                      </a:lnTo>
                      <a:lnTo>
                        <a:pt x="689" y="435"/>
                      </a:lnTo>
                      <a:lnTo>
                        <a:pt x="815" y="225"/>
                      </a:lnTo>
                      <a:lnTo>
                        <a:pt x="772" y="217"/>
                      </a:lnTo>
                      <a:lnTo>
                        <a:pt x="731" y="205"/>
                      </a:lnTo>
                      <a:lnTo>
                        <a:pt x="690" y="188"/>
                      </a:lnTo>
                      <a:lnTo>
                        <a:pt x="653" y="169"/>
                      </a:lnTo>
                      <a:lnTo>
                        <a:pt x="617" y="145"/>
                      </a:lnTo>
                      <a:lnTo>
                        <a:pt x="585" y="120"/>
                      </a:lnTo>
                      <a:lnTo>
                        <a:pt x="721" y="74"/>
                      </a:lnTo>
                      <a:lnTo>
                        <a:pt x="286" y="0"/>
                      </a:lnTo>
                    </a:path>
                  </a:pathLst>
                </a:custGeom>
                <a:solidFill>
                  <a:srgbClr val="EB8C00"/>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58" name="Isosceles Triangle 57">
                  <a:extLst>
                    <a:ext uri="{FF2B5EF4-FFF2-40B4-BE49-F238E27FC236}">
                      <a16:creationId xmlns:a16="http://schemas.microsoft.com/office/drawing/2014/main" id="{FF1C05AC-5AFA-4CC5-B300-05316A54ACFB}"/>
                    </a:ext>
                  </a:extLst>
                </p:cNvPr>
                <p:cNvSpPr/>
                <p:nvPr/>
              </p:nvSpPr>
              <p:spPr bwMode="ltGray">
                <a:xfrm rot="1993259">
                  <a:off x="1763463" y="3244957"/>
                  <a:ext cx="2212404" cy="666405"/>
                </a:xfrm>
                <a:prstGeom prst="triangle">
                  <a:avLst>
                    <a:gd name="adj" fmla="val 45577"/>
                  </a:avLst>
                </a:prstGeom>
                <a:solidFill>
                  <a:srgbClr val="E7E6E6"/>
                </a:solidFill>
                <a:ln w="3175"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white"/>
                    </a:solidFill>
                    <a:effectLst/>
                    <a:uLnTx/>
                    <a:uFillTx/>
                    <a:latin typeface="Georgia" pitchFamily="18" charset="0"/>
                  </a:endParaRPr>
                </a:p>
              </p:txBody>
            </p:sp>
            <p:sp>
              <p:nvSpPr>
                <p:cNvPr id="59" name="Freeform 68">
                  <a:extLst>
                    <a:ext uri="{FF2B5EF4-FFF2-40B4-BE49-F238E27FC236}">
                      <a16:creationId xmlns:a16="http://schemas.microsoft.com/office/drawing/2014/main" id="{C1A6E613-312D-4308-A484-8F52E330157A}"/>
                    </a:ext>
                  </a:extLst>
                </p:cNvPr>
                <p:cNvSpPr>
                  <a:spLocks/>
                </p:cNvSpPr>
                <p:nvPr/>
              </p:nvSpPr>
              <p:spPr bwMode="auto">
                <a:xfrm>
                  <a:off x="1956452" y="3313740"/>
                  <a:ext cx="1453951" cy="1663945"/>
                </a:xfrm>
                <a:custGeom>
                  <a:avLst/>
                  <a:gdLst/>
                  <a:ahLst/>
                  <a:cxnLst>
                    <a:cxn ang="0">
                      <a:pos x="440" y="0"/>
                    </a:cxn>
                    <a:cxn ang="0">
                      <a:pos x="0" y="0"/>
                    </a:cxn>
                    <a:cxn ang="0">
                      <a:pos x="137" y="72"/>
                    </a:cxn>
                    <a:cxn ang="0">
                      <a:pos x="118" y="121"/>
                    </a:cxn>
                    <a:cxn ang="0">
                      <a:pos x="100" y="171"/>
                    </a:cxn>
                    <a:cxn ang="0">
                      <a:pos x="87" y="223"/>
                    </a:cxn>
                    <a:cxn ang="0">
                      <a:pos x="77" y="275"/>
                    </a:cxn>
                    <a:cxn ang="0">
                      <a:pos x="72" y="327"/>
                    </a:cxn>
                    <a:cxn ang="0">
                      <a:pos x="71" y="379"/>
                    </a:cxn>
                    <a:cxn ang="0">
                      <a:pos x="73" y="431"/>
                    </a:cxn>
                    <a:cxn ang="0">
                      <a:pos x="80" y="483"/>
                    </a:cxn>
                    <a:cxn ang="0">
                      <a:pos x="91" y="536"/>
                    </a:cxn>
                    <a:cxn ang="0">
                      <a:pos x="105" y="587"/>
                    </a:cxn>
                    <a:cxn ang="0">
                      <a:pos x="123" y="636"/>
                    </a:cxn>
                    <a:cxn ang="0">
                      <a:pos x="145" y="685"/>
                    </a:cxn>
                    <a:cxn ang="0">
                      <a:pos x="318" y="498"/>
                    </a:cxn>
                    <a:cxn ang="0">
                      <a:pos x="541" y="530"/>
                    </a:cxn>
                    <a:cxn ang="0">
                      <a:pos x="525" y="494"/>
                    </a:cxn>
                    <a:cxn ang="0">
                      <a:pos x="514" y="458"/>
                    </a:cxn>
                    <a:cxn ang="0">
                      <a:pos x="507" y="420"/>
                    </a:cxn>
                    <a:cxn ang="0">
                      <a:pos x="503" y="382"/>
                    </a:cxn>
                    <a:cxn ang="0">
                      <a:pos x="503" y="343"/>
                    </a:cxn>
                    <a:cxn ang="0">
                      <a:pos x="509" y="305"/>
                    </a:cxn>
                    <a:cxn ang="0">
                      <a:pos x="518" y="268"/>
                    </a:cxn>
                    <a:cxn ang="0">
                      <a:pos x="667" y="345"/>
                    </a:cxn>
                    <a:cxn ang="0">
                      <a:pos x="440" y="0"/>
                    </a:cxn>
                  </a:cxnLst>
                  <a:rect l="0" t="0" r="r" b="b"/>
                  <a:pathLst>
                    <a:path w="668" h="686">
                      <a:moveTo>
                        <a:pt x="440" y="0"/>
                      </a:moveTo>
                      <a:lnTo>
                        <a:pt x="0" y="0"/>
                      </a:lnTo>
                      <a:lnTo>
                        <a:pt x="137" y="72"/>
                      </a:lnTo>
                      <a:lnTo>
                        <a:pt x="118" y="121"/>
                      </a:lnTo>
                      <a:lnTo>
                        <a:pt x="100" y="171"/>
                      </a:lnTo>
                      <a:lnTo>
                        <a:pt x="87" y="223"/>
                      </a:lnTo>
                      <a:lnTo>
                        <a:pt x="77" y="275"/>
                      </a:lnTo>
                      <a:lnTo>
                        <a:pt x="72" y="327"/>
                      </a:lnTo>
                      <a:lnTo>
                        <a:pt x="71" y="379"/>
                      </a:lnTo>
                      <a:lnTo>
                        <a:pt x="73" y="431"/>
                      </a:lnTo>
                      <a:lnTo>
                        <a:pt x="80" y="483"/>
                      </a:lnTo>
                      <a:lnTo>
                        <a:pt x="91" y="536"/>
                      </a:lnTo>
                      <a:lnTo>
                        <a:pt x="105" y="587"/>
                      </a:lnTo>
                      <a:lnTo>
                        <a:pt x="123" y="636"/>
                      </a:lnTo>
                      <a:lnTo>
                        <a:pt x="145" y="685"/>
                      </a:lnTo>
                      <a:lnTo>
                        <a:pt x="318" y="498"/>
                      </a:lnTo>
                      <a:lnTo>
                        <a:pt x="541" y="530"/>
                      </a:lnTo>
                      <a:lnTo>
                        <a:pt x="525" y="494"/>
                      </a:lnTo>
                      <a:lnTo>
                        <a:pt x="514" y="458"/>
                      </a:lnTo>
                      <a:lnTo>
                        <a:pt x="507" y="420"/>
                      </a:lnTo>
                      <a:lnTo>
                        <a:pt x="503" y="382"/>
                      </a:lnTo>
                      <a:lnTo>
                        <a:pt x="503" y="343"/>
                      </a:lnTo>
                      <a:lnTo>
                        <a:pt x="509" y="305"/>
                      </a:lnTo>
                      <a:lnTo>
                        <a:pt x="518" y="268"/>
                      </a:lnTo>
                      <a:lnTo>
                        <a:pt x="667" y="345"/>
                      </a:lnTo>
                      <a:lnTo>
                        <a:pt x="440" y="0"/>
                      </a:lnTo>
                    </a:path>
                  </a:pathLst>
                </a:custGeom>
                <a:solidFill>
                  <a:srgbClr val="1D9A78"/>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sp>
            <p:nvSpPr>
              <p:cNvPr id="47" name="Rectangle 46">
                <a:extLst>
                  <a:ext uri="{FF2B5EF4-FFF2-40B4-BE49-F238E27FC236}">
                    <a16:creationId xmlns:a16="http://schemas.microsoft.com/office/drawing/2014/main" id="{347E07A7-313F-451B-AD9B-C582BFCA88D3}"/>
                  </a:ext>
                </a:extLst>
              </p:cNvPr>
              <p:cNvSpPr>
                <a:spLocks noChangeArrowheads="1"/>
              </p:cNvSpPr>
              <p:nvPr/>
            </p:nvSpPr>
            <p:spPr bwMode="auto">
              <a:xfrm>
                <a:off x="4828217" y="2674209"/>
                <a:ext cx="3194526" cy="868815"/>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to select, breed, and register</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varieties</a:t>
                </a:r>
              </a:p>
            </p:txBody>
          </p:sp>
          <p:sp>
            <p:nvSpPr>
              <p:cNvPr id="48" name="Rectangle 47">
                <a:extLst>
                  <a:ext uri="{FF2B5EF4-FFF2-40B4-BE49-F238E27FC236}">
                    <a16:creationId xmlns:a16="http://schemas.microsoft.com/office/drawing/2014/main" id="{357B9098-12D4-49DB-BA6A-9DA9692608C2}"/>
                  </a:ext>
                </a:extLst>
              </p:cNvPr>
              <p:cNvSpPr>
                <a:spLocks noChangeArrowheads="1"/>
              </p:cNvSpPr>
              <p:nvPr/>
            </p:nvSpPr>
            <p:spPr bwMode="auto">
              <a:xfrm>
                <a:off x="1040655" y="2589753"/>
                <a:ext cx="2215920" cy="868815"/>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to access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breeding material</a:t>
                </a:r>
              </a:p>
            </p:txBody>
          </p:sp>
          <p:sp>
            <p:nvSpPr>
              <p:cNvPr id="49" name="Rectangle 48">
                <a:extLst>
                  <a:ext uri="{FF2B5EF4-FFF2-40B4-BE49-F238E27FC236}">
                    <a16:creationId xmlns:a16="http://schemas.microsoft.com/office/drawing/2014/main" id="{63848E42-EA16-4A31-921E-A9B116785674}"/>
                  </a:ext>
                </a:extLst>
              </p:cNvPr>
              <p:cNvSpPr>
                <a:spLocks noChangeArrowheads="1"/>
              </p:cNvSpPr>
              <p:nvPr/>
            </p:nvSpPr>
            <p:spPr bwMode="auto">
              <a:xfrm>
                <a:off x="4751876" y="5980758"/>
                <a:ext cx="4271832" cy="604190"/>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save, reuse, and exchange farm-saved seeds</a:t>
                </a:r>
                <a:endParaRPr kumimoji="0" lang="en-GB" sz="9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50" name="Rectangle 49">
                <a:extLst>
                  <a:ext uri="{FF2B5EF4-FFF2-40B4-BE49-F238E27FC236}">
                    <a16:creationId xmlns:a16="http://schemas.microsoft.com/office/drawing/2014/main" id="{16647DF7-B585-47C8-B5AA-9FA923D2D863}"/>
                  </a:ext>
                </a:extLst>
              </p:cNvPr>
              <p:cNvSpPr>
                <a:spLocks noChangeArrowheads="1"/>
              </p:cNvSpPr>
              <p:nvPr/>
            </p:nvSpPr>
            <p:spPr bwMode="auto">
              <a:xfrm>
                <a:off x="-588083" y="5850316"/>
                <a:ext cx="3759763" cy="604190"/>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establish  farmer seed enterprises</a:t>
                </a:r>
              </a:p>
            </p:txBody>
          </p:sp>
          <p:sp>
            <p:nvSpPr>
              <p:cNvPr id="51" name="Rectangle 50">
                <a:extLst>
                  <a:ext uri="{FF2B5EF4-FFF2-40B4-BE49-F238E27FC236}">
                    <a16:creationId xmlns:a16="http://schemas.microsoft.com/office/drawing/2014/main" id="{32B1C2BE-D705-4206-993C-FF177A436EA2}"/>
                  </a:ext>
                </a:extLst>
              </p:cNvPr>
              <p:cNvSpPr>
                <a:spLocks noChangeArrowheads="1"/>
              </p:cNvSpPr>
              <p:nvPr/>
            </p:nvSpPr>
            <p:spPr bwMode="auto">
              <a:xfrm>
                <a:off x="5449026" y="4514888"/>
                <a:ext cx="4271834" cy="868815"/>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acquire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the seeds of their choice through trade, barter, or exchange</a:t>
                </a:r>
              </a:p>
            </p:txBody>
          </p:sp>
          <p:sp>
            <p:nvSpPr>
              <p:cNvPr id="52" name="Rectangle 51">
                <a:extLst>
                  <a:ext uri="{FF2B5EF4-FFF2-40B4-BE49-F238E27FC236}">
                    <a16:creationId xmlns:a16="http://schemas.microsoft.com/office/drawing/2014/main" id="{04931CBB-92BE-4F44-9DE1-327962A58217}"/>
                  </a:ext>
                </a:extLst>
              </p:cNvPr>
              <p:cNvSpPr>
                <a:spLocks noChangeArrowheads="1"/>
              </p:cNvSpPr>
              <p:nvPr/>
            </p:nvSpPr>
            <p:spPr bwMode="auto">
              <a:xfrm>
                <a:off x="-1560807" y="4132565"/>
                <a:ext cx="4080607" cy="604190"/>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sell varieties locally and commercialize them more broadly</a:t>
                </a:r>
              </a:p>
            </p:txBody>
          </p:sp>
        </p:grpSp>
        <p:sp>
          <p:nvSpPr>
            <p:cNvPr id="17" name="Oval 16">
              <a:extLst>
                <a:ext uri="{FF2B5EF4-FFF2-40B4-BE49-F238E27FC236}">
                  <a16:creationId xmlns:a16="http://schemas.microsoft.com/office/drawing/2014/main" id="{93A5F3E1-7133-43FA-AE69-21C6EA01E9AE}"/>
                </a:ext>
              </a:extLst>
            </p:cNvPr>
            <p:cNvSpPr/>
            <p:nvPr/>
          </p:nvSpPr>
          <p:spPr>
            <a:xfrm>
              <a:off x="706697" y="6446325"/>
              <a:ext cx="182880" cy="182880"/>
            </a:xfrm>
            <a:prstGeom prst="ellipse">
              <a:avLst/>
            </a:prstGeom>
            <a:solidFill>
              <a:srgbClr val="44546A">
                <a:lumMod val="60000"/>
                <a:lumOff val="40000"/>
              </a:srgbClr>
            </a:solidFill>
            <a:ln w="12700" cap="flat" cmpd="sng" algn="ctr">
              <a:solidFill>
                <a:srgbClr val="44546A">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8" name="Oval 17">
              <a:extLst>
                <a:ext uri="{FF2B5EF4-FFF2-40B4-BE49-F238E27FC236}">
                  <a16:creationId xmlns:a16="http://schemas.microsoft.com/office/drawing/2014/main" id="{E4D9D91A-38EF-4E5A-9CD3-6946CC7C8C60}"/>
                </a:ext>
              </a:extLst>
            </p:cNvPr>
            <p:cNvSpPr/>
            <p:nvPr/>
          </p:nvSpPr>
          <p:spPr>
            <a:xfrm>
              <a:off x="944175" y="6446325"/>
              <a:ext cx="182880" cy="182880"/>
            </a:xfrm>
            <a:prstGeom prst="ellipse">
              <a:avLst/>
            </a:prstGeom>
            <a:solidFill>
              <a:srgbClr val="1D9A78">
                <a:lumMod val="60000"/>
                <a:lumOff val="40000"/>
              </a:srgbClr>
            </a:solidFill>
            <a:ln w="12700" cap="flat" cmpd="sng" algn="ctr">
              <a:solidFill>
                <a:srgbClr val="1D9A78">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9" name="Oval 18">
              <a:extLst>
                <a:ext uri="{FF2B5EF4-FFF2-40B4-BE49-F238E27FC236}">
                  <a16:creationId xmlns:a16="http://schemas.microsoft.com/office/drawing/2014/main" id="{6DFF4558-4F1D-4C54-8B27-886B506D508A}"/>
                </a:ext>
              </a:extLst>
            </p:cNvPr>
            <p:cNvSpPr/>
            <p:nvPr/>
          </p:nvSpPr>
          <p:spPr>
            <a:xfrm>
              <a:off x="1181653" y="6446325"/>
              <a:ext cx="182880" cy="182880"/>
            </a:xfrm>
            <a:prstGeom prst="ellipse">
              <a:avLst/>
            </a:prstGeom>
            <a:solidFill>
              <a:srgbClr val="8BC145">
                <a:lumMod val="60000"/>
                <a:lumOff val="40000"/>
              </a:srgbClr>
            </a:solidFill>
            <a:ln w="12700" cap="flat" cmpd="sng" algn="ctr">
              <a:solidFill>
                <a:srgbClr val="8BC145">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0" name="Oval 19">
              <a:extLst>
                <a:ext uri="{FF2B5EF4-FFF2-40B4-BE49-F238E27FC236}">
                  <a16:creationId xmlns:a16="http://schemas.microsoft.com/office/drawing/2014/main" id="{2F577ADB-274B-480A-94E5-7652F792463A}"/>
                </a:ext>
              </a:extLst>
            </p:cNvPr>
            <p:cNvSpPr/>
            <p:nvPr/>
          </p:nvSpPr>
          <p:spPr>
            <a:xfrm>
              <a:off x="1419131" y="6446325"/>
              <a:ext cx="182880" cy="182880"/>
            </a:xfrm>
            <a:prstGeom prst="ellipse">
              <a:avLst/>
            </a:prstGeom>
            <a:solidFill>
              <a:srgbClr val="36AFCE">
                <a:lumMod val="60000"/>
                <a:lumOff val="40000"/>
              </a:srgbClr>
            </a:solidFill>
            <a:ln w="12700" cap="flat" cmpd="sng" algn="ctr">
              <a:solidFill>
                <a:srgbClr val="36AFCE">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1" name="Oval 20">
              <a:extLst>
                <a:ext uri="{FF2B5EF4-FFF2-40B4-BE49-F238E27FC236}">
                  <a16:creationId xmlns:a16="http://schemas.microsoft.com/office/drawing/2014/main" id="{3EC2DCC1-2DB2-4048-B9D5-E7BC9982C6E2}"/>
                </a:ext>
              </a:extLst>
            </p:cNvPr>
            <p:cNvSpPr/>
            <p:nvPr/>
          </p:nvSpPr>
          <p:spPr>
            <a:xfrm>
              <a:off x="1656609" y="644632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2" name="Oval 21">
              <a:extLst>
                <a:ext uri="{FF2B5EF4-FFF2-40B4-BE49-F238E27FC236}">
                  <a16:creationId xmlns:a16="http://schemas.microsoft.com/office/drawing/2014/main" id="{DFAC5E65-22ED-4A7B-B4F9-1E1CDA2F1114}"/>
                </a:ext>
              </a:extLst>
            </p:cNvPr>
            <p:cNvSpPr/>
            <p:nvPr/>
          </p:nvSpPr>
          <p:spPr>
            <a:xfrm>
              <a:off x="2260252" y="4927159"/>
              <a:ext cx="182880" cy="182880"/>
            </a:xfrm>
            <a:prstGeom prst="ellipse">
              <a:avLst/>
            </a:prstGeom>
            <a:solidFill>
              <a:srgbClr val="1D9A78">
                <a:lumMod val="60000"/>
                <a:lumOff val="40000"/>
              </a:srgbClr>
            </a:solidFill>
            <a:ln w="12700" cap="flat" cmpd="sng" algn="ctr">
              <a:solidFill>
                <a:srgbClr val="1D9A78">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3" name="Oval 22">
              <a:extLst>
                <a:ext uri="{FF2B5EF4-FFF2-40B4-BE49-F238E27FC236}">
                  <a16:creationId xmlns:a16="http://schemas.microsoft.com/office/drawing/2014/main" id="{1362F219-BABD-45E8-88D1-573EF9366137}"/>
                </a:ext>
              </a:extLst>
            </p:cNvPr>
            <p:cNvSpPr/>
            <p:nvPr/>
          </p:nvSpPr>
          <p:spPr>
            <a:xfrm>
              <a:off x="5017442" y="7518330"/>
              <a:ext cx="182880" cy="182880"/>
            </a:xfrm>
            <a:prstGeom prst="ellipse">
              <a:avLst/>
            </a:prstGeom>
            <a:solidFill>
              <a:srgbClr val="1D9A78">
                <a:lumMod val="60000"/>
                <a:lumOff val="40000"/>
              </a:srgbClr>
            </a:solidFill>
            <a:ln w="12700" cap="flat" cmpd="sng" algn="ctr">
              <a:solidFill>
                <a:srgbClr val="1D9A78">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4" name="Oval 23">
              <a:extLst>
                <a:ext uri="{FF2B5EF4-FFF2-40B4-BE49-F238E27FC236}">
                  <a16:creationId xmlns:a16="http://schemas.microsoft.com/office/drawing/2014/main" id="{25C4699A-F09C-4AD9-9912-8D5BBE260C9C}"/>
                </a:ext>
              </a:extLst>
            </p:cNvPr>
            <p:cNvSpPr/>
            <p:nvPr/>
          </p:nvSpPr>
          <p:spPr>
            <a:xfrm>
              <a:off x="4685624" y="4996737"/>
              <a:ext cx="182880" cy="182880"/>
            </a:xfrm>
            <a:prstGeom prst="ellipse">
              <a:avLst/>
            </a:prstGeom>
            <a:solidFill>
              <a:srgbClr val="36AFCE">
                <a:lumMod val="60000"/>
                <a:lumOff val="40000"/>
              </a:srgbClr>
            </a:solidFill>
            <a:ln w="12700" cap="flat" cmpd="sng" algn="ctr">
              <a:solidFill>
                <a:srgbClr val="36AFCE">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5" name="Oval 24">
              <a:extLst>
                <a:ext uri="{FF2B5EF4-FFF2-40B4-BE49-F238E27FC236}">
                  <a16:creationId xmlns:a16="http://schemas.microsoft.com/office/drawing/2014/main" id="{BE21B1CB-62B1-462B-AE28-A0B22E6EC0C0}"/>
                </a:ext>
              </a:extLst>
            </p:cNvPr>
            <p:cNvSpPr/>
            <p:nvPr/>
          </p:nvSpPr>
          <p:spPr>
            <a:xfrm>
              <a:off x="4917626" y="4996737"/>
              <a:ext cx="182880" cy="182880"/>
            </a:xfrm>
            <a:prstGeom prst="ellipse">
              <a:avLst/>
            </a:prstGeom>
            <a:solidFill>
              <a:srgbClr val="8BC145">
                <a:lumMod val="60000"/>
                <a:lumOff val="40000"/>
              </a:srgbClr>
            </a:solidFill>
            <a:ln w="12700" cap="flat" cmpd="sng" algn="ctr">
              <a:solidFill>
                <a:srgbClr val="8BC145">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6" name="Oval 25">
              <a:extLst>
                <a:ext uri="{FF2B5EF4-FFF2-40B4-BE49-F238E27FC236}">
                  <a16:creationId xmlns:a16="http://schemas.microsoft.com/office/drawing/2014/main" id="{EF0B1642-A844-4051-8A24-8FCB95B63A5C}"/>
                </a:ext>
              </a:extLst>
            </p:cNvPr>
            <p:cNvSpPr/>
            <p:nvPr/>
          </p:nvSpPr>
          <p:spPr>
            <a:xfrm>
              <a:off x="4953091" y="6070398"/>
              <a:ext cx="182880" cy="182880"/>
            </a:xfrm>
            <a:prstGeom prst="ellipse">
              <a:avLst/>
            </a:prstGeom>
            <a:solidFill>
              <a:srgbClr val="44546A">
                <a:lumMod val="60000"/>
                <a:lumOff val="40000"/>
              </a:srgbClr>
            </a:solidFill>
            <a:ln w="12700" cap="flat" cmpd="sng" algn="ctr">
              <a:solidFill>
                <a:srgbClr val="44546A">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7" name="Oval 26">
              <a:extLst>
                <a:ext uri="{FF2B5EF4-FFF2-40B4-BE49-F238E27FC236}">
                  <a16:creationId xmlns:a16="http://schemas.microsoft.com/office/drawing/2014/main" id="{E35A02DB-4DA2-4D49-ADAF-838CBDFDD5AD}"/>
                </a:ext>
              </a:extLst>
            </p:cNvPr>
            <p:cNvSpPr/>
            <p:nvPr/>
          </p:nvSpPr>
          <p:spPr>
            <a:xfrm>
              <a:off x="5684390" y="6070398"/>
              <a:ext cx="182880" cy="182880"/>
            </a:xfrm>
            <a:prstGeom prst="ellipse">
              <a:avLst/>
            </a:prstGeom>
            <a:solidFill>
              <a:srgbClr val="36AFCE">
                <a:lumMod val="60000"/>
                <a:lumOff val="40000"/>
              </a:srgbClr>
            </a:solidFill>
            <a:ln w="12700" cap="flat" cmpd="sng" algn="ctr">
              <a:solidFill>
                <a:srgbClr val="36AFCE">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8" name="Oval 27">
              <a:extLst>
                <a:ext uri="{FF2B5EF4-FFF2-40B4-BE49-F238E27FC236}">
                  <a16:creationId xmlns:a16="http://schemas.microsoft.com/office/drawing/2014/main" id="{0674F8A9-EE5F-4758-855B-0226D18EE673}"/>
                </a:ext>
              </a:extLst>
            </p:cNvPr>
            <p:cNvSpPr/>
            <p:nvPr/>
          </p:nvSpPr>
          <p:spPr>
            <a:xfrm>
              <a:off x="5453755" y="6070398"/>
              <a:ext cx="182880" cy="182880"/>
            </a:xfrm>
            <a:prstGeom prst="ellipse">
              <a:avLst/>
            </a:prstGeom>
            <a:solidFill>
              <a:srgbClr val="8BC145">
                <a:lumMod val="60000"/>
                <a:lumOff val="40000"/>
              </a:srgbClr>
            </a:solidFill>
            <a:ln w="12700" cap="flat" cmpd="sng" algn="ctr">
              <a:solidFill>
                <a:srgbClr val="8BC145">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29" name="Oval 28">
              <a:extLst>
                <a:ext uri="{FF2B5EF4-FFF2-40B4-BE49-F238E27FC236}">
                  <a16:creationId xmlns:a16="http://schemas.microsoft.com/office/drawing/2014/main" id="{E7214838-DA42-4330-AF9F-FF11B4A0C935}"/>
                </a:ext>
              </a:extLst>
            </p:cNvPr>
            <p:cNvSpPr/>
            <p:nvPr/>
          </p:nvSpPr>
          <p:spPr>
            <a:xfrm>
              <a:off x="5204560" y="6071897"/>
              <a:ext cx="182880" cy="182880"/>
            </a:xfrm>
            <a:prstGeom prst="ellipse">
              <a:avLst/>
            </a:prstGeom>
            <a:solidFill>
              <a:srgbClr val="1D9A78">
                <a:lumMod val="60000"/>
                <a:lumOff val="40000"/>
              </a:srgbClr>
            </a:solidFill>
            <a:ln w="12700" cap="flat" cmpd="sng" algn="ctr">
              <a:solidFill>
                <a:srgbClr val="1D9A78">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30" name="Oval 29">
              <a:extLst>
                <a:ext uri="{FF2B5EF4-FFF2-40B4-BE49-F238E27FC236}">
                  <a16:creationId xmlns:a16="http://schemas.microsoft.com/office/drawing/2014/main" id="{A9C87657-7C52-4612-8EB2-8CE1FC4D581F}"/>
                </a:ext>
              </a:extLst>
            </p:cNvPr>
            <p:cNvSpPr/>
            <p:nvPr/>
          </p:nvSpPr>
          <p:spPr>
            <a:xfrm>
              <a:off x="6164220" y="607403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31" name="Oval 30">
              <a:extLst>
                <a:ext uri="{FF2B5EF4-FFF2-40B4-BE49-F238E27FC236}">
                  <a16:creationId xmlns:a16="http://schemas.microsoft.com/office/drawing/2014/main" id="{EFF68410-1B0C-4DCF-BA1D-091BEFC5F946}"/>
                </a:ext>
              </a:extLst>
            </p:cNvPr>
            <p:cNvSpPr/>
            <p:nvPr/>
          </p:nvSpPr>
          <p:spPr>
            <a:xfrm>
              <a:off x="1718109" y="7434341"/>
              <a:ext cx="182880" cy="182880"/>
            </a:xfrm>
            <a:prstGeom prst="ellipse">
              <a:avLst/>
            </a:prstGeom>
            <a:solidFill>
              <a:srgbClr val="36AFCE">
                <a:lumMod val="60000"/>
                <a:lumOff val="40000"/>
              </a:srgbClr>
            </a:solidFill>
            <a:ln w="12700" cap="flat" cmpd="sng" algn="ctr">
              <a:solidFill>
                <a:srgbClr val="36AFCE">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cxnSp>
          <p:nvCxnSpPr>
            <p:cNvPr id="32" name="Connector: Elbow 31">
              <a:extLst>
                <a:ext uri="{FF2B5EF4-FFF2-40B4-BE49-F238E27FC236}">
                  <a16:creationId xmlns:a16="http://schemas.microsoft.com/office/drawing/2014/main" id="{E38F7167-EA0B-4D0B-937F-8C5C32B4BC5D}"/>
                </a:ext>
              </a:extLst>
            </p:cNvPr>
            <p:cNvCxnSpPr>
              <a:cxnSpLocks/>
              <a:stCxn id="8" idx="4"/>
              <a:endCxn id="33" idx="0"/>
            </p:cNvCxnSpPr>
            <p:nvPr/>
          </p:nvCxnSpPr>
          <p:spPr>
            <a:xfrm rot="16200000" flipH="1">
              <a:off x="1770589" y="2516979"/>
              <a:ext cx="641311" cy="2699137"/>
            </a:xfrm>
            <a:prstGeom prst="bentConnector3">
              <a:avLst>
                <a:gd name="adj1" fmla="val 50000"/>
              </a:avLst>
            </a:prstGeom>
            <a:noFill/>
            <a:ln w="6350" cap="flat" cmpd="sng" algn="ctr">
              <a:solidFill>
                <a:srgbClr val="1D9A78"/>
              </a:solidFill>
              <a:prstDash val="solid"/>
              <a:miter lim="800000"/>
              <a:tailEnd type="triangle"/>
            </a:ln>
            <a:effectLst/>
          </p:spPr>
        </p:cxnSp>
        <p:sp>
          <p:nvSpPr>
            <p:cNvPr id="33" name="Rectangle 32">
              <a:extLst>
                <a:ext uri="{FF2B5EF4-FFF2-40B4-BE49-F238E27FC236}">
                  <a16:creationId xmlns:a16="http://schemas.microsoft.com/office/drawing/2014/main" id="{B68122C9-BB06-4C56-B16A-AC91EB5954EA}"/>
                </a:ext>
              </a:extLst>
            </p:cNvPr>
            <p:cNvSpPr/>
            <p:nvPr/>
          </p:nvSpPr>
          <p:spPr>
            <a:xfrm>
              <a:off x="3395093" y="4187204"/>
              <a:ext cx="91440" cy="91440"/>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cxnSp>
          <p:nvCxnSpPr>
            <p:cNvPr id="34" name="Connector: Elbow 33">
              <a:extLst>
                <a:ext uri="{FF2B5EF4-FFF2-40B4-BE49-F238E27FC236}">
                  <a16:creationId xmlns:a16="http://schemas.microsoft.com/office/drawing/2014/main" id="{05DBE85C-3AA5-40F0-B6B9-ABE59860FEB5}"/>
                </a:ext>
              </a:extLst>
            </p:cNvPr>
            <p:cNvCxnSpPr>
              <a:stCxn id="13" idx="4"/>
              <a:endCxn id="33" idx="0"/>
            </p:cNvCxnSpPr>
            <p:nvPr/>
          </p:nvCxnSpPr>
          <p:spPr>
            <a:xfrm rot="16200000" flipH="1">
              <a:off x="2299568" y="3045958"/>
              <a:ext cx="641311" cy="1641179"/>
            </a:xfrm>
            <a:prstGeom prst="bentConnector3">
              <a:avLst/>
            </a:prstGeom>
            <a:noFill/>
            <a:ln w="6350" cap="flat" cmpd="sng" algn="ctr">
              <a:solidFill>
                <a:srgbClr val="1D9A78"/>
              </a:solidFill>
              <a:prstDash val="solid"/>
              <a:miter lim="800000"/>
              <a:tailEnd type="triangle"/>
            </a:ln>
            <a:effectLst/>
          </p:spPr>
        </p:cxnSp>
        <p:cxnSp>
          <p:nvCxnSpPr>
            <p:cNvPr id="35" name="Connector: Elbow 34">
              <a:extLst>
                <a:ext uri="{FF2B5EF4-FFF2-40B4-BE49-F238E27FC236}">
                  <a16:creationId xmlns:a16="http://schemas.microsoft.com/office/drawing/2014/main" id="{233EE07E-3F1D-43FE-BE5B-A637843A98DE}"/>
                </a:ext>
              </a:extLst>
            </p:cNvPr>
            <p:cNvCxnSpPr>
              <a:stCxn id="14" idx="4"/>
              <a:endCxn id="33" idx="0"/>
            </p:cNvCxnSpPr>
            <p:nvPr/>
          </p:nvCxnSpPr>
          <p:spPr>
            <a:xfrm rot="16200000" flipH="1">
              <a:off x="2828546" y="3574936"/>
              <a:ext cx="641311" cy="583223"/>
            </a:xfrm>
            <a:prstGeom prst="bentConnector3">
              <a:avLst/>
            </a:prstGeom>
            <a:noFill/>
            <a:ln w="6350" cap="flat" cmpd="sng" algn="ctr">
              <a:solidFill>
                <a:srgbClr val="1D9A78"/>
              </a:solidFill>
              <a:prstDash val="solid"/>
              <a:miter lim="800000"/>
              <a:tailEnd type="triangle"/>
            </a:ln>
            <a:effectLst/>
          </p:spPr>
        </p:cxnSp>
        <p:cxnSp>
          <p:nvCxnSpPr>
            <p:cNvPr id="36" name="Connector: Elbow 35">
              <a:extLst>
                <a:ext uri="{FF2B5EF4-FFF2-40B4-BE49-F238E27FC236}">
                  <a16:creationId xmlns:a16="http://schemas.microsoft.com/office/drawing/2014/main" id="{44F45069-1DB1-4DB0-A549-7A20AAAE09A9}"/>
                </a:ext>
              </a:extLst>
            </p:cNvPr>
            <p:cNvCxnSpPr>
              <a:stCxn id="15" idx="4"/>
              <a:endCxn id="33" idx="0"/>
            </p:cNvCxnSpPr>
            <p:nvPr/>
          </p:nvCxnSpPr>
          <p:spPr>
            <a:xfrm rot="5400000">
              <a:off x="3357525" y="3629182"/>
              <a:ext cx="641311" cy="474733"/>
            </a:xfrm>
            <a:prstGeom prst="bentConnector3">
              <a:avLst/>
            </a:prstGeom>
            <a:noFill/>
            <a:ln w="6350" cap="flat" cmpd="sng" algn="ctr">
              <a:solidFill>
                <a:srgbClr val="1D9A78"/>
              </a:solidFill>
              <a:prstDash val="solid"/>
              <a:miter lim="800000"/>
              <a:tailEnd type="triangle"/>
            </a:ln>
            <a:effectLst/>
          </p:spPr>
        </p:cxnSp>
        <p:cxnSp>
          <p:nvCxnSpPr>
            <p:cNvPr id="37" name="Connector: Elbow 36">
              <a:extLst>
                <a:ext uri="{FF2B5EF4-FFF2-40B4-BE49-F238E27FC236}">
                  <a16:creationId xmlns:a16="http://schemas.microsoft.com/office/drawing/2014/main" id="{48ECDA5A-B902-49FE-9C46-6566BC833680}"/>
                </a:ext>
              </a:extLst>
            </p:cNvPr>
            <p:cNvCxnSpPr>
              <a:stCxn id="11" idx="4"/>
              <a:endCxn id="33" idx="0"/>
            </p:cNvCxnSpPr>
            <p:nvPr/>
          </p:nvCxnSpPr>
          <p:spPr>
            <a:xfrm rot="5400000">
              <a:off x="3886503" y="3100204"/>
              <a:ext cx="641311" cy="1532689"/>
            </a:xfrm>
            <a:prstGeom prst="bentConnector3">
              <a:avLst/>
            </a:prstGeom>
            <a:noFill/>
            <a:ln w="6350" cap="flat" cmpd="sng" algn="ctr">
              <a:solidFill>
                <a:srgbClr val="1D9A78"/>
              </a:solidFill>
              <a:prstDash val="solid"/>
              <a:miter lim="800000"/>
              <a:tailEnd type="triangle"/>
            </a:ln>
            <a:effectLst/>
          </p:spPr>
        </p:cxnSp>
        <p:cxnSp>
          <p:nvCxnSpPr>
            <p:cNvPr id="38" name="Connector: Elbow 37">
              <a:extLst>
                <a:ext uri="{FF2B5EF4-FFF2-40B4-BE49-F238E27FC236}">
                  <a16:creationId xmlns:a16="http://schemas.microsoft.com/office/drawing/2014/main" id="{3FD048D3-4D9E-4765-9D28-D549DD56A11A}"/>
                </a:ext>
              </a:extLst>
            </p:cNvPr>
            <p:cNvCxnSpPr>
              <a:cxnSpLocks/>
              <a:stCxn id="12" idx="4"/>
              <a:endCxn id="33" idx="0"/>
            </p:cNvCxnSpPr>
            <p:nvPr/>
          </p:nvCxnSpPr>
          <p:spPr>
            <a:xfrm rot="5400000">
              <a:off x="4415482" y="2571225"/>
              <a:ext cx="641311" cy="2590647"/>
            </a:xfrm>
            <a:prstGeom prst="bentConnector3">
              <a:avLst>
                <a:gd name="adj1" fmla="val 50000"/>
              </a:avLst>
            </a:prstGeom>
            <a:noFill/>
            <a:ln w="6350" cap="flat" cmpd="sng" algn="ctr">
              <a:solidFill>
                <a:srgbClr val="1D9A78"/>
              </a:solidFill>
              <a:prstDash val="solid"/>
              <a:miter lim="800000"/>
              <a:tailEnd type="triangle"/>
            </a:ln>
            <a:effectLst/>
          </p:spPr>
        </p:cxnSp>
        <p:sp>
          <p:nvSpPr>
            <p:cNvPr id="39" name="TextBox 38">
              <a:extLst>
                <a:ext uri="{FF2B5EF4-FFF2-40B4-BE49-F238E27FC236}">
                  <a16:creationId xmlns:a16="http://schemas.microsoft.com/office/drawing/2014/main" id="{680BD0D6-0D0B-42F0-8731-4D8C9BB88399}"/>
                </a:ext>
              </a:extLst>
            </p:cNvPr>
            <p:cNvSpPr txBox="1"/>
            <p:nvPr/>
          </p:nvSpPr>
          <p:spPr>
            <a:xfrm>
              <a:off x="1937239" y="4281612"/>
              <a:ext cx="3007149" cy="496170"/>
            </a:xfrm>
            <a:prstGeom prst="rect">
              <a:avLst/>
            </a:prstGeom>
            <a:noFill/>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rPr>
                <a:t>How they bridge the gap between the formal and informal sectors</a:t>
              </a:r>
            </a:p>
          </p:txBody>
        </p:sp>
        <p:sp>
          <p:nvSpPr>
            <p:cNvPr id="41" name="Oval 40">
              <a:extLst>
                <a:ext uri="{FF2B5EF4-FFF2-40B4-BE49-F238E27FC236}">
                  <a16:creationId xmlns:a16="http://schemas.microsoft.com/office/drawing/2014/main" id="{47588AAB-C43F-49A7-957A-FEA0536A773E}"/>
                </a:ext>
              </a:extLst>
            </p:cNvPr>
            <p:cNvSpPr/>
            <p:nvPr/>
          </p:nvSpPr>
          <p:spPr>
            <a:xfrm>
              <a:off x="5915025" y="6067093"/>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42" name="Oval 41">
              <a:extLst>
                <a:ext uri="{FF2B5EF4-FFF2-40B4-BE49-F238E27FC236}">
                  <a16:creationId xmlns:a16="http://schemas.microsoft.com/office/drawing/2014/main" id="{43918D2A-CA49-4404-9F98-299ACC0F5748}"/>
                </a:ext>
              </a:extLst>
            </p:cNvPr>
            <p:cNvSpPr/>
            <p:nvPr/>
          </p:nvSpPr>
          <p:spPr>
            <a:xfrm>
              <a:off x="2479340" y="4927159"/>
              <a:ext cx="182880" cy="182880"/>
            </a:xfrm>
            <a:prstGeom prst="ellipse">
              <a:avLst/>
            </a:prstGeom>
            <a:solidFill>
              <a:srgbClr val="8BC145">
                <a:lumMod val="60000"/>
                <a:lumOff val="40000"/>
              </a:srgbClr>
            </a:solidFill>
            <a:ln w="12700" cap="flat" cmpd="sng" algn="ctr">
              <a:solidFill>
                <a:srgbClr val="8BC145">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43" name="Oval 42">
              <a:extLst>
                <a:ext uri="{FF2B5EF4-FFF2-40B4-BE49-F238E27FC236}">
                  <a16:creationId xmlns:a16="http://schemas.microsoft.com/office/drawing/2014/main" id="{3A73DA7B-5FDC-4FBD-A187-01AFA5332F96}"/>
                </a:ext>
              </a:extLst>
            </p:cNvPr>
            <p:cNvSpPr/>
            <p:nvPr/>
          </p:nvSpPr>
          <p:spPr>
            <a:xfrm>
              <a:off x="1468638" y="7437055"/>
              <a:ext cx="182880" cy="182880"/>
            </a:xfrm>
            <a:prstGeom prst="ellipse">
              <a:avLst/>
            </a:prstGeom>
            <a:solidFill>
              <a:srgbClr val="44546A">
                <a:lumMod val="60000"/>
                <a:lumOff val="40000"/>
              </a:srgbClr>
            </a:solidFill>
            <a:ln w="12700" cap="flat" cmpd="sng" algn="ctr">
              <a:solidFill>
                <a:srgbClr val="44546A">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44" name="Oval 43">
              <a:extLst>
                <a:ext uri="{FF2B5EF4-FFF2-40B4-BE49-F238E27FC236}">
                  <a16:creationId xmlns:a16="http://schemas.microsoft.com/office/drawing/2014/main" id="{443328E3-7E06-4904-BD71-359A9EA6EBC6}"/>
                </a:ext>
              </a:extLst>
            </p:cNvPr>
            <p:cNvSpPr/>
            <p:nvPr/>
          </p:nvSpPr>
          <p:spPr>
            <a:xfrm>
              <a:off x="4221622" y="4996737"/>
              <a:ext cx="182880" cy="182880"/>
            </a:xfrm>
            <a:prstGeom prst="ellipse">
              <a:avLst/>
            </a:prstGeom>
            <a:solidFill>
              <a:srgbClr val="44546A">
                <a:lumMod val="60000"/>
                <a:lumOff val="40000"/>
              </a:srgbClr>
            </a:solidFill>
            <a:ln w="12700" cap="flat" cmpd="sng" algn="ctr">
              <a:solidFill>
                <a:srgbClr val="44546A">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45" name="Oval 44">
              <a:extLst>
                <a:ext uri="{FF2B5EF4-FFF2-40B4-BE49-F238E27FC236}">
                  <a16:creationId xmlns:a16="http://schemas.microsoft.com/office/drawing/2014/main" id="{6C2ABF97-974E-4097-A72E-8F1160DDAF90}"/>
                </a:ext>
              </a:extLst>
            </p:cNvPr>
            <p:cNvSpPr/>
            <p:nvPr/>
          </p:nvSpPr>
          <p:spPr>
            <a:xfrm>
              <a:off x="4453623" y="4996737"/>
              <a:ext cx="182880" cy="182880"/>
            </a:xfrm>
            <a:prstGeom prst="ellipse">
              <a:avLst/>
            </a:prstGeom>
            <a:solidFill>
              <a:srgbClr val="1D9A78">
                <a:lumMod val="60000"/>
                <a:lumOff val="40000"/>
              </a:srgbClr>
            </a:solidFill>
            <a:ln w="12700" cap="flat" cmpd="sng" algn="ctr">
              <a:solidFill>
                <a:srgbClr val="1D9A78">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grpSp>
      <p:sp>
        <p:nvSpPr>
          <p:cNvPr id="60" name="TextBox 59">
            <a:extLst>
              <a:ext uri="{FF2B5EF4-FFF2-40B4-BE49-F238E27FC236}">
                <a16:creationId xmlns:a16="http://schemas.microsoft.com/office/drawing/2014/main" id="{70A5575E-421E-4A8B-9384-82A8B891CFCD}"/>
              </a:ext>
            </a:extLst>
          </p:cNvPr>
          <p:cNvSpPr txBox="1"/>
          <p:nvPr/>
        </p:nvSpPr>
        <p:spPr>
          <a:xfrm>
            <a:off x="9181708" y="4242063"/>
            <a:ext cx="2809188" cy="1785104"/>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 2020 Kuhlmann, Dey, Garces Escobar, and Abregu, “regulatory elements” </a:t>
            </a:r>
          </a:p>
          <a:p>
            <a:pPr marL="0" marR="0" lvl="0" indent="0" algn="just" defTabSz="3429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imes New Roman" panose="02020603050405020304" pitchFamily="18" charset="0"/>
                <a:cs typeface="Times New Roman" panose="02020603050405020304" pitchFamily="18" charset="0"/>
              </a:rPr>
              <a:t>A</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dapted from New Markets Lab, “Legal Guide to Strengthen Tanzania's Seed and Input Markets” (April 2016); and “Farmers’ Abilities” adapted from Visser, Bert,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Summary of the Impact of National Seed Legislation on the Functioning of Small-Scale Farmers’ Seed Systems in Peru, Vietnam and Zimbabwe</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December 2015 and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Study Into Seeds Laws in Selected Developing Countries</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Oxfam, March 16, 2016.</a:t>
            </a:r>
          </a:p>
        </p:txBody>
      </p:sp>
    </p:spTree>
    <p:extLst>
      <p:ext uri="{BB962C8B-B14F-4D97-AF65-F5344CB8AC3E}">
        <p14:creationId xmlns:p14="http://schemas.microsoft.com/office/powerpoint/2010/main" val="181569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4">
            <a:extLst>
              <a:ext uri="{FF2B5EF4-FFF2-40B4-BE49-F238E27FC236}">
                <a16:creationId xmlns:a16="http://schemas.microsoft.com/office/drawing/2014/main" id="{BB6A815C-6241-4375-9167-EA95AA08825F}"/>
              </a:ext>
            </a:extLst>
          </p:cNvPr>
          <p:cNvSpPr txBox="1">
            <a:spLocks/>
          </p:cNvSpPr>
          <p:nvPr/>
        </p:nvSpPr>
        <p:spPr>
          <a:xfrm>
            <a:off x="380134" y="2248784"/>
            <a:ext cx="8349673" cy="37049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A2C816"/>
              </a:buClr>
              <a:buSzTx/>
              <a:buNone/>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1.1 Registration of Seed Actors and Venues (impacts farmers’ ability to select, acquire, and sell seeds of their choice and ability to establish farmers’ enterprises)</a:t>
            </a:r>
          </a:p>
          <a:p>
            <a:pPr marL="349250" marR="0" lvl="1" indent="0" algn="l" defTabSz="914400" rtl="0" eaLnBrk="1" fontAlgn="auto" latinLnBrk="0" hangingPunct="1">
              <a:lnSpc>
                <a:spcPct val="100000"/>
              </a:lnSpc>
              <a:spcBef>
                <a:spcPts val="600"/>
              </a:spcBef>
              <a:spcAft>
                <a:spcPts val="600"/>
              </a:spcAft>
              <a:buClr>
                <a:srgbClr val="A2C816">
                  <a:lumMod val="50000"/>
                </a:srgbClr>
              </a:buClr>
              <a:buSzTx/>
              <a:buNone/>
              <a:tabLst/>
              <a:defRPr/>
            </a:pPr>
            <a:r>
              <a:rPr kumimoji="0" lang="en-US"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1.1.1 Comprehensive Registration</a:t>
            </a:r>
          </a:p>
          <a:p>
            <a:pPr marL="349250" marR="0" lvl="1" indent="0" algn="l" defTabSz="914400" rtl="0" eaLnBrk="1" fontAlgn="auto" latinLnBrk="0" hangingPunct="1">
              <a:lnSpc>
                <a:spcPct val="100000"/>
              </a:lnSpc>
              <a:spcBef>
                <a:spcPts val="600"/>
              </a:spcBef>
              <a:spcAft>
                <a:spcPts val="600"/>
              </a:spcAft>
              <a:buClr>
                <a:srgbClr val="A2C816">
                  <a:lumMod val="50000"/>
                </a:srgbClr>
              </a:buClr>
              <a:buSzTx/>
              <a:buNone/>
              <a:tabLst/>
              <a:defRPr/>
            </a:pPr>
            <a:r>
              <a:rPr kumimoji="0" lang="en-US"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1.1.2 Differentiated Registration </a:t>
            </a:r>
          </a:p>
          <a:p>
            <a:pPr marL="349250" marR="0" lvl="1" indent="0" algn="l" defTabSz="914400" rtl="0" eaLnBrk="1" fontAlgn="auto" latinLnBrk="0" hangingPunct="1">
              <a:lnSpc>
                <a:spcPct val="100000"/>
              </a:lnSpc>
              <a:spcBef>
                <a:spcPts val="600"/>
              </a:spcBef>
              <a:spcAft>
                <a:spcPts val="600"/>
              </a:spcAft>
              <a:buClr>
                <a:srgbClr val="A2C816">
                  <a:lumMod val="50000"/>
                </a:srgbClr>
              </a:buClr>
              <a:buSzTx/>
              <a:buNone/>
              <a:tabLst/>
              <a:defRPr/>
            </a:pPr>
            <a:r>
              <a:rPr kumimoji="0" lang="en-US"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1.1.3 Flexible Registration with Exemptions</a:t>
            </a:r>
          </a:p>
          <a:p>
            <a:pPr marL="0" lvl="0" indent="0">
              <a:spcBef>
                <a:spcPts val="600"/>
              </a:spcBef>
              <a:spcAft>
                <a:spcPts val="600"/>
              </a:spcAft>
              <a:buClr>
                <a:srgbClr val="A2C816"/>
              </a:buClr>
              <a:buNone/>
              <a:defRPr/>
            </a:pP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1.2  Flexible Approaches to Seed Variety Registration </a:t>
            </a:r>
            <a:r>
              <a:rPr lang="en-US" sz="1800" b="1" dirty="0">
                <a:solidFill>
                  <a:sysClr val="windowText" lastClr="000000">
                    <a:lumMod val="65000"/>
                    <a:lumOff val="35000"/>
                  </a:sysClr>
                </a:solidFill>
                <a:latin typeface="Arial" panose="020B0604020202020204" pitchFamily="34" charset="0"/>
              </a:rPr>
              <a:t>(impacts farmers’ ability to select, acquire, and sell seeds of their choice)</a:t>
            </a:r>
            <a:endParaRPr kumimoji="0" lang="en-US" sz="1800"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600"/>
              </a:spcAft>
              <a:buClr>
                <a:srgbClr val="A2C816"/>
              </a:buClr>
              <a:buSzTx/>
              <a:buNone/>
              <a:tabLst/>
              <a:defRPr/>
            </a:pP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1.3  Flexible Approaches to Plant Variety Protection (impacts farmers’ ability to select, acquire, sell, and save seeds, as well as ability to access breeding material)</a:t>
            </a:r>
          </a:p>
        </p:txBody>
      </p:sp>
      <p:sp>
        <p:nvSpPr>
          <p:cNvPr id="4" name="Title 1">
            <a:extLst>
              <a:ext uri="{FF2B5EF4-FFF2-40B4-BE49-F238E27FC236}">
                <a16:creationId xmlns:a16="http://schemas.microsoft.com/office/drawing/2014/main" id="{874BF2A9-9A1C-4057-8248-346069852BF9}"/>
              </a:ext>
            </a:extLst>
          </p:cNvPr>
          <p:cNvSpPr txBox="1">
            <a:spLocks/>
          </p:cNvSpPr>
          <p:nvPr/>
        </p:nvSpPr>
        <p:spPr bwMode="auto">
          <a:xfrm>
            <a:off x="2046480" y="1083881"/>
            <a:ext cx="8099040" cy="1003887"/>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Study area #1: Extending Market Frontiers  </a:t>
            </a:r>
            <a:endParaRPr lang="en-US" dirty="0"/>
          </a:p>
        </p:txBody>
      </p:sp>
    </p:spTree>
    <p:extLst>
      <p:ext uri="{BB962C8B-B14F-4D97-AF65-F5344CB8AC3E}">
        <p14:creationId xmlns:p14="http://schemas.microsoft.com/office/powerpoint/2010/main" val="261643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386500" y="1621411"/>
            <a:ext cx="11217896" cy="4210637"/>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A2C816"/>
              </a:buClr>
              <a:buSz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1.1.1 Comprehensive Registration</a:t>
            </a:r>
          </a:p>
          <a:p>
            <a:pPr lvl="1">
              <a:spcAft>
                <a:spcPts val="600"/>
              </a:spcAft>
              <a:buClr>
                <a:srgbClr val="A2C816">
                  <a:lumMod val="50000"/>
                </a:srgbClr>
              </a:buClr>
              <a:buFont typeface="Wingdings" pitchFamily="2" charset="2"/>
              <a:buChar char="q"/>
              <a:defRPr/>
            </a:pPr>
            <a:r>
              <a:rPr kumimoji="0" lang="en-US" sz="1400" b="0" i="1"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Strict regulatory approaches that require registration of all actors; </a:t>
            </a:r>
            <a:r>
              <a:rPr lang="en-US" sz="1400" i="1" dirty="0"/>
              <a:t>small-scale farmers cannot store, share, or commercialize other farmers’ seeds if not registered </a:t>
            </a:r>
            <a:endParaRPr kumimoji="0" lang="en-US" sz="1400" b="0" i="1"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1035050" marR="0" lvl="2" indent="-34925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400"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Colombia: </a:t>
            </a:r>
            <a:r>
              <a:rPr kumimoji="0" lang="en-US" sz="1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Registration required for all actors in the seed system</a:t>
            </a:r>
          </a:p>
          <a:p>
            <a:pPr marL="0" marR="0" lvl="1" indent="0" algn="l" defTabSz="914400" rtl="0" eaLnBrk="1" fontAlgn="auto" latinLnBrk="0" hangingPunct="1">
              <a:lnSpc>
                <a:spcPct val="100000"/>
              </a:lnSpc>
              <a:spcBef>
                <a:spcPts val="600"/>
              </a:spcBef>
              <a:spcAft>
                <a:spcPts val="600"/>
              </a:spcAft>
              <a:buClr>
                <a:srgbClr val="A2C816"/>
              </a:buClr>
              <a:buSz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1.1.2 Differentiated Registration</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a:t>
            </a:r>
          </a:p>
          <a:p>
            <a:pPr marL="692150" lvl="2" indent="-342900">
              <a:spcAft>
                <a:spcPts val="600"/>
              </a:spcAft>
              <a:buClr>
                <a:srgbClr val="A2C816"/>
              </a:buClr>
              <a:buFont typeface="Wingdings" pitchFamily="2" charset="2"/>
              <a:buChar char="q"/>
              <a:defRPr/>
            </a:pPr>
            <a:r>
              <a:rPr lang="en-US" sz="1400" i="1" dirty="0">
                <a:solidFill>
                  <a:sysClr val="windowText" lastClr="000000">
                    <a:lumMod val="65000"/>
                    <a:lumOff val="35000"/>
                  </a:sysClr>
                </a:solidFill>
                <a:latin typeface="Arial" panose="020B0604020202020204" pitchFamily="34" charset="0"/>
              </a:rPr>
              <a:t>Differentiated regulatory approaches, which establish different requirements for formal and informal actors, can result in extended access to seed systems, while maintaining quality standards and registration </a:t>
            </a:r>
          </a:p>
          <a:p>
            <a:pPr marL="692150" lvl="2" indent="-342900">
              <a:spcAft>
                <a:spcPts val="600"/>
              </a:spcAft>
              <a:buClr>
                <a:srgbClr val="A2C816"/>
              </a:buClr>
              <a:buFont typeface="Wingdings" pitchFamily="2" charset="2"/>
              <a:buChar char="q"/>
              <a:defRPr/>
            </a:pPr>
            <a:r>
              <a:rPr lang="en-US" sz="1400" i="1" dirty="0">
                <a:solidFill>
                  <a:sysClr val="windowText" lastClr="000000">
                    <a:lumMod val="65000"/>
                    <a:lumOff val="35000"/>
                  </a:sysClr>
                </a:solidFill>
                <a:latin typeface="Arial" panose="020B0604020202020204" pitchFamily="34" charset="0"/>
              </a:rPr>
              <a:t>Still may impose restrictions on registration of actors, which may include limitations on venues or crop varieties that can be traded by informal actors</a:t>
            </a:r>
          </a:p>
          <a:p>
            <a:pPr marL="1028700" lvl="3" indent="-342900">
              <a:spcAft>
                <a:spcPts val="600"/>
              </a:spcAft>
              <a:buClr>
                <a:srgbClr val="A2C816"/>
              </a:buClr>
              <a:buFont typeface="Wingdings" pitchFamily="2" charset="2"/>
              <a:buChar char="q"/>
              <a:defRPr/>
            </a:pPr>
            <a:r>
              <a:rPr lang="en-US" sz="1400" b="1" dirty="0">
                <a:solidFill>
                  <a:sysClr val="windowText" lastClr="000000">
                    <a:lumMod val="65000"/>
                    <a:lumOff val="35000"/>
                  </a:sysClr>
                </a:solidFill>
                <a:latin typeface="Arial" panose="020B0604020202020204" pitchFamily="34" charset="0"/>
              </a:rPr>
              <a:t>India:  </a:t>
            </a:r>
            <a:r>
              <a:rPr lang="en-US" sz="1400" dirty="0">
                <a:solidFill>
                  <a:sysClr val="windowText" lastClr="000000">
                    <a:lumMod val="65000"/>
                    <a:lumOff val="35000"/>
                  </a:sysClr>
                </a:solidFill>
                <a:latin typeface="Arial" panose="020B0604020202020204" pitchFamily="34" charset="0"/>
              </a:rPr>
              <a:t>Case Study </a:t>
            </a:r>
            <a:endPar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endParaRPr>
          </a:p>
          <a:p>
            <a:pPr marL="0" lvl="1" indent="0">
              <a:spcAft>
                <a:spcPts val="600"/>
              </a:spcAft>
              <a:buClr>
                <a:srgbClr val="A2C816"/>
              </a:buClr>
              <a:buNone/>
              <a:defRPr/>
            </a:pPr>
            <a:r>
              <a:rPr lang="en-US" sz="1400" b="1" dirty="0">
                <a:solidFill>
                  <a:schemeClr val="accent1"/>
                </a:solidFill>
                <a:latin typeface="Arial" panose="020B0604020202020204" pitchFamily="34" charset="0"/>
              </a:rPr>
              <a:t>1.1.3 Flexible Registration</a:t>
            </a:r>
            <a:r>
              <a:rPr lang="en-US" sz="1400" dirty="0">
                <a:solidFill>
                  <a:schemeClr val="accent1"/>
                </a:solidFill>
                <a:latin typeface="Arial" panose="020B0604020202020204" pitchFamily="34" charset="0"/>
              </a:rPr>
              <a:t> </a:t>
            </a:r>
            <a:endParaRPr kumimoji="0" lang="en-US" sz="1400" b="0" i="1"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685800" marR="0" lvl="1" indent="-336550" algn="l" defTabSz="914400" rtl="0" eaLnBrk="1" fontAlgn="auto" latinLnBrk="0" hangingPunct="1">
              <a:lnSpc>
                <a:spcPct val="100000"/>
              </a:lnSpc>
              <a:spcBef>
                <a:spcPts val="600"/>
              </a:spcBef>
              <a:spcAft>
                <a:spcPts val="600"/>
              </a:spcAft>
              <a:buClr>
                <a:srgbClr val="A2C816">
                  <a:lumMod val="50000"/>
                </a:srgbClr>
              </a:buClr>
              <a:buSzTx/>
              <a:buFont typeface="Wingdings 2" pitchFamily="18" charset="2"/>
              <a:buChar char=""/>
              <a:tabLst/>
              <a:defRPr/>
            </a:pPr>
            <a:r>
              <a:rPr lang="en-US" sz="1400" i="1" dirty="0">
                <a:solidFill>
                  <a:sysClr val="windowText" lastClr="000000">
                    <a:lumMod val="65000"/>
                    <a:lumOff val="35000"/>
                  </a:sysClr>
                </a:solidFill>
                <a:latin typeface="Arial" panose="020B0604020202020204" pitchFamily="34" charset="0"/>
              </a:rPr>
              <a:t>Registration required for all stakeholders, but exemptions exist </a:t>
            </a:r>
          </a:p>
          <a:p>
            <a:pPr lvl="2">
              <a:buClr>
                <a:srgbClr val="A2C816"/>
              </a:buClr>
              <a:defRPr/>
            </a:pPr>
            <a:r>
              <a:rPr lang="en-US" sz="1400" b="1" dirty="0">
                <a:solidFill>
                  <a:sysClr val="windowText" lastClr="000000">
                    <a:lumMod val="65000"/>
                    <a:lumOff val="35000"/>
                  </a:sysClr>
                </a:solidFill>
                <a:latin typeface="Arial" panose="020B0604020202020204" pitchFamily="34" charset="0"/>
              </a:rPr>
              <a:t>Peru: </a:t>
            </a:r>
            <a:r>
              <a:rPr lang="en-US" sz="1400" dirty="0">
                <a:solidFill>
                  <a:sysClr val="windowText" lastClr="000000">
                    <a:lumMod val="65000"/>
                    <a:lumOff val="35000"/>
                  </a:sysClr>
                </a:solidFill>
                <a:latin typeface="Arial" panose="020B0604020202020204" pitchFamily="34" charset="0"/>
              </a:rPr>
              <a:t>Exception from registration for actors involved in the production, exchange, and storage of traditional varieties</a:t>
            </a:r>
          </a:p>
          <a:p>
            <a:pPr lvl="2">
              <a:buClr>
                <a:srgbClr val="A2C816"/>
              </a:buClr>
              <a:defRPr/>
            </a:pPr>
            <a:r>
              <a:rPr lang="en-US" sz="1400" b="1" dirty="0">
                <a:solidFill>
                  <a:sysClr val="windowText" lastClr="000000">
                    <a:lumMod val="65000"/>
                    <a:lumOff val="35000"/>
                  </a:sysClr>
                </a:solidFill>
                <a:latin typeface="Arial" panose="020B0604020202020204" pitchFamily="34" charset="0"/>
              </a:rPr>
              <a:t>Tanzania</a:t>
            </a:r>
            <a:r>
              <a:rPr lang="en-US" sz="1400" dirty="0">
                <a:solidFill>
                  <a:sysClr val="windowText" lastClr="000000">
                    <a:lumMod val="65000"/>
                    <a:lumOff val="35000"/>
                  </a:sysClr>
                </a:solidFill>
                <a:latin typeface="Arial" panose="020B0604020202020204" pitchFamily="34" charset="0"/>
              </a:rPr>
              <a:t>: Farmers selling QDS seed exempted</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endParaRPr kumimoji="0" lang="en-US" sz="1400" b="1"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1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164FC6E1-8AE1-419A-9107-9A83DAA7F7E4}"/>
              </a:ext>
            </a:extLst>
          </p:cNvPr>
          <p:cNvSpPr txBox="1">
            <a:spLocks/>
          </p:cNvSpPr>
          <p:nvPr/>
        </p:nvSpPr>
        <p:spPr bwMode="auto">
          <a:xfrm>
            <a:off x="612744" y="1122524"/>
            <a:ext cx="10548592" cy="583728"/>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1.1 Registration of Seed Actors &amp; Venues</a:t>
            </a:r>
          </a:p>
        </p:txBody>
      </p:sp>
    </p:spTree>
    <p:extLst>
      <p:ext uri="{BB962C8B-B14F-4D97-AF65-F5344CB8AC3E}">
        <p14:creationId xmlns:p14="http://schemas.microsoft.com/office/powerpoint/2010/main" val="27053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7"/>
            <a:ext cx="10323945" cy="47752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endParaRPr>
          </a:p>
        </p:txBody>
      </p:sp>
      <p:sp>
        <p:nvSpPr>
          <p:cNvPr id="10" name="Content Placeholder 4">
            <a:extLst>
              <a:ext uri="{FF2B5EF4-FFF2-40B4-BE49-F238E27FC236}">
                <a16:creationId xmlns:a16="http://schemas.microsoft.com/office/drawing/2014/main" id="{7179B155-00B8-490A-B485-FC56F2434886}"/>
              </a:ext>
            </a:extLst>
          </p:cNvPr>
          <p:cNvSpPr txBox="1">
            <a:spLocks/>
          </p:cNvSpPr>
          <p:nvPr/>
        </p:nvSpPr>
        <p:spPr>
          <a:xfrm>
            <a:off x="325752" y="1778963"/>
            <a:ext cx="6423392" cy="433413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India has adopted a regulatory approach for registration of actors that differentiates between formal and informal actors. The Indian Ministry of Agriculture and Farmers' Welfare regulates the production, distribution, and sale of varieties in the formal seed sector, while the informal sector is regulated under the National Seeds Policy, 2002. </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Seed dealers (sellers, importers, exporters) are required to register under the Seeds Control Order (1983) and are also required to comply with the Seeds Act (1966), and the New Policy on Seeds Development (1988).</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India’s National Seed Policy exempts farmers from compulsory registration and allows them to produce and sell seed varieties freely, with the limitation that they cannot sell any seed under a brand name.</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New Seeds Bill (not yet enacted) includes provisions allowing farmers to sell their seed on their own premises or in the local market, provided that the seed is not branded </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600" b="0" i="1"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This regulatory framework adapts to the reality of actors in the seed system</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endParaRPr kumimoji="0" lang="en-US" sz="14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endParaRP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endParaRPr kumimoji="0" lang="en-US" sz="14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endParaRPr>
          </a:p>
        </p:txBody>
      </p:sp>
      <p:pic>
        <p:nvPicPr>
          <p:cNvPr id="3" name="Picture 2" descr="A variety of food on a table&#10;&#10;Description automatically generated">
            <a:extLst>
              <a:ext uri="{FF2B5EF4-FFF2-40B4-BE49-F238E27FC236}">
                <a16:creationId xmlns:a16="http://schemas.microsoft.com/office/drawing/2014/main" id="{95AD7B4E-1F7E-46F9-94A4-50FED6E5D120}"/>
              </a:ext>
            </a:extLst>
          </p:cNvPr>
          <p:cNvPicPr>
            <a:picLocks noChangeAspect="1"/>
          </p:cNvPicPr>
          <p:nvPr/>
        </p:nvPicPr>
        <p:blipFill>
          <a:blip r:embed="rId2"/>
          <a:stretch>
            <a:fillRect/>
          </a:stretch>
        </p:blipFill>
        <p:spPr>
          <a:xfrm>
            <a:off x="6820174" y="1970587"/>
            <a:ext cx="5046074" cy="2714624"/>
          </a:xfrm>
          <a:prstGeom prst="rect">
            <a:avLst/>
          </a:prstGeom>
        </p:spPr>
      </p:pic>
      <p:sp>
        <p:nvSpPr>
          <p:cNvPr id="8" name="Rectangle 7">
            <a:extLst>
              <a:ext uri="{FF2B5EF4-FFF2-40B4-BE49-F238E27FC236}">
                <a16:creationId xmlns:a16="http://schemas.microsoft.com/office/drawing/2014/main" id="{EC67CEBE-3463-4F6D-A165-96B7F186F22C}"/>
              </a:ext>
            </a:extLst>
          </p:cNvPr>
          <p:cNvSpPr/>
          <p:nvPr/>
        </p:nvSpPr>
        <p:spPr>
          <a:xfrm>
            <a:off x="6749144" y="4685211"/>
            <a:ext cx="3114305" cy="769441"/>
          </a:xfrm>
          <a:prstGeom prst="rect">
            <a:avLst/>
          </a:prstGeom>
        </p:spPr>
        <p:txBody>
          <a:bodyPr wrap="square">
            <a:spAutoFit/>
          </a:bodyPr>
          <a:lstStyle/>
          <a:p>
            <a:pPr defTabSz="914400"/>
            <a:r>
              <a:rPr lang="en-US" sz="1400" dirty="0">
                <a:solidFill>
                  <a:prstClr val="black"/>
                </a:solidFill>
                <a:latin typeface="Century Gothic"/>
              </a:rPr>
              <a:t>India – Farmers selling their varieties in the market</a:t>
            </a:r>
          </a:p>
          <a:p>
            <a:pPr defTabSz="914400"/>
            <a:r>
              <a:rPr lang="en-US" sz="800" dirty="0">
                <a:solidFill>
                  <a:prstClr val="black"/>
                </a:solidFill>
                <a:latin typeface="Century Gothic"/>
              </a:rPr>
              <a:t>Source: https://www.ippmedia.com/en/business/local-pigeon-pea-pulses-farmers-secure-market-indian-b2b-road </a:t>
            </a:r>
            <a:endParaRPr lang="en-US" sz="1200" dirty="0">
              <a:solidFill>
                <a:prstClr val="black"/>
              </a:solidFill>
              <a:latin typeface="Century Gothic"/>
            </a:endParaRPr>
          </a:p>
        </p:txBody>
      </p:sp>
      <p:sp>
        <p:nvSpPr>
          <p:cNvPr id="11" name="Title 1">
            <a:extLst>
              <a:ext uri="{FF2B5EF4-FFF2-40B4-BE49-F238E27FC236}">
                <a16:creationId xmlns:a16="http://schemas.microsoft.com/office/drawing/2014/main" id="{5A1A1795-68C2-442D-9CB6-DF607E8C0A31}"/>
              </a:ext>
            </a:extLst>
          </p:cNvPr>
          <p:cNvSpPr txBox="1">
            <a:spLocks/>
          </p:cNvSpPr>
          <p:nvPr/>
        </p:nvSpPr>
        <p:spPr bwMode="auto">
          <a:xfrm>
            <a:off x="829559" y="1084506"/>
            <a:ext cx="10463752" cy="597738"/>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solidFill>
                  <a:schemeClr val="accent2"/>
                </a:solidFill>
                <a:ea typeface="Calibri" panose="020F0502020204030204" pitchFamily="34" charset="0"/>
              </a:rPr>
              <a:t>Case Study: India’s Differentiated Approach</a:t>
            </a:r>
          </a:p>
        </p:txBody>
      </p:sp>
    </p:spTree>
    <p:extLst>
      <p:ext uri="{BB962C8B-B14F-4D97-AF65-F5344CB8AC3E}">
        <p14:creationId xmlns:p14="http://schemas.microsoft.com/office/powerpoint/2010/main" val="383435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ctrTitle"/>
          </p:nvPr>
        </p:nvSpPr>
        <p:spPr>
          <a:xfrm>
            <a:off x="790074" y="2374926"/>
            <a:ext cx="10611852" cy="2108147"/>
          </a:xfrm>
          <a:prstGeom prst="rect">
            <a:avLst/>
          </a:prstGeom>
          <a:noFill/>
          <a:ln>
            <a:noFill/>
          </a:ln>
          <a:effectLst>
            <a:outerShdw blurRad="63500" sx="102000" sy="102000" algn="ctr" rotWithShape="0">
              <a:schemeClr val="dk1">
                <a:alpha val="48627"/>
              </a:schemeClr>
            </a:outerShdw>
          </a:effectLst>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SzPts val="6000"/>
              <a:buFont typeface="Cabin"/>
              <a:buNone/>
            </a:pPr>
            <a:r>
              <a:rPr lang="en-US" sz="6000" u="none" strike="noStrike" cap="none" dirty="0">
                <a:solidFill>
                  <a:schemeClr val="lt1"/>
                </a:solidFill>
                <a:ea typeface="Cabin"/>
                <a:cs typeface="Cabin"/>
                <a:sym typeface="Cabin"/>
              </a:rPr>
              <a:t>FEED THE FUTURE </a:t>
            </a:r>
            <a:r>
              <a:rPr lang="en-US" dirty="0">
                <a:ea typeface="Cabin"/>
                <a:cs typeface="Cabin"/>
              </a:rPr>
              <a:t>GLOBAL SUPPORTING SEED SYSTEMS FOR DEVELOPMENT – S34D</a:t>
            </a:r>
            <a:endParaRPr sz="6000" u="none" strike="noStrike" cap="none" dirty="0">
              <a:solidFill>
                <a:schemeClr val="lt1"/>
              </a:solidFill>
              <a:ea typeface="Cabin"/>
              <a:cs typeface="Cabin"/>
              <a:sym typeface="Cabin"/>
            </a:endParaRPr>
          </a:p>
        </p:txBody>
      </p:sp>
    </p:spTree>
    <p:extLst>
      <p:ext uri="{BB962C8B-B14F-4D97-AF65-F5344CB8AC3E}">
        <p14:creationId xmlns:p14="http://schemas.microsoft.com/office/powerpoint/2010/main" val="409421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7"/>
            <a:ext cx="10323945" cy="47752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endParaRPr>
          </a:p>
        </p:txBody>
      </p:sp>
      <p:sp>
        <p:nvSpPr>
          <p:cNvPr id="8" name="Content Placeholder 4">
            <a:extLst>
              <a:ext uri="{FF2B5EF4-FFF2-40B4-BE49-F238E27FC236}">
                <a16:creationId xmlns:a16="http://schemas.microsoft.com/office/drawing/2014/main" id="{84B74F0F-84D1-4FA1-A7AD-93B6AAF716AA}"/>
              </a:ext>
            </a:extLst>
          </p:cNvPr>
          <p:cNvSpPr txBox="1">
            <a:spLocks/>
          </p:cNvSpPr>
          <p:nvPr/>
        </p:nvSpPr>
        <p:spPr>
          <a:xfrm>
            <a:off x="314325" y="2708671"/>
            <a:ext cx="4955259" cy="33906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1035050" marR="0" lvl="2" indent="-34925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600" b="1"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Vietnam’s Seed Club in the Mekong Delta:</a:t>
            </a: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 Seed clubs are common in Vietnam and have helped smaller farmers secure market presence. Vietnam’s seed clubs are typically supported by local government agriculture extension officers, seed centers, and research institutes.</a:t>
            </a:r>
          </a:p>
          <a:p>
            <a:pPr marL="1035050" marR="0" lvl="2" indent="-34925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600" b="1"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Myanmar’s Seed Village Scheme </a:t>
            </a: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(Myanmar National Seeds Policy, 2016) is another example of the role that organized seed groups can play in a formally regulated system.</a:t>
            </a:r>
          </a:p>
          <a:p>
            <a:pPr marL="685800" marR="0" lvl="2" indent="0" algn="l" defTabSz="914400" rtl="0" eaLnBrk="1" fontAlgn="auto" latinLnBrk="0" hangingPunct="1">
              <a:lnSpc>
                <a:spcPct val="100000"/>
              </a:lnSpc>
              <a:spcBef>
                <a:spcPts val="600"/>
              </a:spcBef>
              <a:spcAft>
                <a:spcPts val="600"/>
              </a:spcAft>
              <a:buClr>
                <a:srgbClr val="A2C816"/>
              </a:buClr>
              <a:buSzTx/>
              <a:buFont typeface="Wingdings 2" pitchFamily="18" charset="2"/>
              <a:buNone/>
              <a:tabLst/>
              <a:defRPr/>
            </a:pPr>
            <a:endParaRPr kumimoji="0" lang="en-US" sz="14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endParaRP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endParaRPr kumimoji="0" lang="en-US" sz="14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EA829F64-5967-4893-8E2D-2491AA8008C3}"/>
              </a:ext>
            </a:extLst>
          </p:cNvPr>
          <p:cNvSpPr/>
          <p:nvPr/>
        </p:nvSpPr>
        <p:spPr>
          <a:xfrm>
            <a:off x="5202001" y="5597527"/>
            <a:ext cx="640035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a:ea typeface="+mn-ea"/>
                <a:cs typeface="+mn-cs"/>
              </a:rPr>
              <a:t>Source: </a:t>
            </a:r>
            <a:r>
              <a:rPr lang="en-US" sz="1000" i="1" dirty="0">
                <a:solidFill>
                  <a:prstClr val="black"/>
                </a:solidFill>
                <a:latin typeface="Century Gothic"/>
              </a:rPr>
              <a:t>SEARICE. 2019. Securing the Local Seed Systems: The Journey of Farmers’ Seed Clubs in Vietnam. Southeast Asia Regional Initiatives for Community Empowerment.</a:t>
            </a:r>
            <a:endParaRPr kumimoji="0" lang="en-US"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8D8DDDA-FF4B-40F6-8280-11B1BA923162}"/>
              </a:ext>
            </a:extLst>
          </p:cNvPr>
          <p:cNvSpPr txBox="1"/>
          <p:nvPr/>
        </p:nvSpPr>
        <p:spPr>
          <a:xfrm>
            <a:off x="314325" y="1785341"/>
            <a:ext cx="1122045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Organized seed groups can be one way to offset the costs of individual dealer registration and build trust surrounding seed sales in rural areas. These may include seed villages, seed clubs, or production centers that are trusted sellers of quality seed.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itle 1">
            <a:extLst>
              <a:ext uri="{FF2B5EF4-FFF2-40B4-BE49-F238E27FC236}">
                <a16:creationId xmlns:a16="http://schemas.microsoft.com/office/drawing/2014/main" id="{2B3F7592-2AE0-4EF5-9919-F48DE88917DE}"/>
              </a:ext>
            </a:extLst>
          </p:cNvPr>
          <p:cNvSpPr txBox="1">
            <a:spLocks/>
          </p:cNvSpPr>
          <p:nvPr/>
        </p:nvSpPr>
        <p:spPr bwMode="auto">
          <a:xfrm>
            <a:off x="1772474" y="1073863"/>
            <a:ext cx="8688598" cy="575121"/>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solidFill>
                  <a:schemeClr val="accent2"/>
                </a:solidFill>
                <a:ea typeface="Calibri" panose="020F0502020204030204" pitchFamily="34" charset="0"/>
              </a:rPr>
              <a:t>Case Study: organized seed groups</a:t>
            </a:r>
          </a:p>
        </p:txBody>
      </p:sp>
      <p:pic>
        <p:nvPicPr>
          <p:cNvPr id="2" name="Picture 1">
            <a:extLst>
              <a:ext uri="{FF2B5EF4-FFF2-40B4-BE49-F238E27FC236}">
                <a16:creationId xmlns:a16="http://schemas.microsoft.com/office/drawing/2014/main" id="{849BACE7-E197-4D1F-A46B-5DC1208AD45D}"/>
              </a:ext>
            </a:extLst>
          </p:cNvPr>
          <p:cNvPicPr>
            <a:picLocks noChangeAspect="1"/>
          </p:cNvPicPr>
          <p:nvPr/>
        </p:nvPicPr>
        <p:blipFill>
          <a:blip r:embed="rId2"/>
          <a:stretch>
            <a:fillRect/>
          </a:stretch>
        </p:blipFill>
        <p:spPr>
          <a:xfrm>
            <a:off x="5202001" y="2796744"/>
            <a:ext cx="6694626" cy="2712709"/>
          </a:xfrm>
          <a:prstGeom prst="rect">
            <a:avLst/>
          </a:prstGeom>
        </p:spPr>
      </p:pic>
    </p:spTree>
    <p:extLst>
      <p:ext uri="{BB962C8B-B14F-4D97-AF65-F5344CB8AC3E}">
        <p14:creationId xmlns:p14="http://schemas.microsoft.com/office/powerpoint/2010/main" val="41228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7"/>
            <a:ext cx="10323945" cy="47752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10" name="Content Placeholder 4">
            <a:extLst>
              <a:ext uri="{FF2B5EF4-FFF2-40B4-BE49-F238E27FC236}">
                <a16:creationId xmlns:a16="http://schemas.microsoft.com/office/drawing/2014/main" id="{DD8700B1-D710-45FA-811D-DC3FBE0E56E4}"/>
              </a:ext>
            </a:extLst>
          </p:cNvPr>
          <p:cNvSpPr txBox="1">
            <a:spLocks/>
          </p:cNvSpPr>
          <p:nvPr/>
        </p:nvSpPr>
        <p:spPr>
          <a:xfrm>
            <a:off x="249378" y="1762812"/>
            <a:ext cx="11458713" cy="4166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600"/>
              </a:spcBef>
              <a:spcAft>
                <a:spcPts val="600"/>
              </a:spcAft>
              <a:buClr>
                <a:srgbClr val="A2C816"/>
              </a:buClr>
              <a:defRPr/>
            </a:pPr>
            <a:r>
              <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Flexibility exists for registering farmers’ and landrace </a:t>
            </a:r>
            <a:r>
              <a:rPr lang="en-US" dirty="0">
                <a:solidFill>
                  <a:sysClr val="windowText" lastClr="000000">
                    <a:lumMod val="65000"/>
                    <a:lumOff val="35000"/>
                  </a:sysClr>
                </a:solidFill>
                <a:latin typeface="Arial" panose="020B0604020202020204" pitchFamily="34" charset="0"/>
              </a:rPr>
              <a:t>varieties (Laos, Nepal, Peru, Malaysia, and India)(See </a:t>
            </a:r>
            <a:r>
              <a:rPr lang="en-US" dirty="0" err="1">
                <a:solidFill>
                  <a:sysClr val="windowText" lastClr="000000">
                    <a:lumMod val="65000"/>
                    <a:lumOff val="35000"/>
                  </a:sysClr>
                </a:solidFill>
                <a:latin typeface="Arial" panose="020B0604020202020204" pitchFamily="34" charset="0"/>
              </a:rPr>
              <a:t>Recha</a:t>
            </a:r>
            <a:r>
              <a:rPr lang="en-US">
                <a:solidFill>
                  <a:sysClr val="windowText" lastClr="000000">
                    <a:lumMod val="65000"/>
                    <a:lumOff val="35000"/>
                  </a:sysClr>
                </a:solidFill>
                <a:latin typeface="Arial" panose="020B0604020202020204" pitchFamily="34" charset="0"/>
              </a:rPr>
              <a:t> et al., 2018; Visser, 2015; FAO, 2018; NML and SFSA, 2018)</a:t>
            </a:r>
            <a:endPar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lvl="0">
              <a:spcBef>
                <a:spcPts val="600"/>
              </a:spcBef>
              <a:spcAft>
                <a:spcPts val="600"/>
              </a:spcAft>
              <a:buClr>
                <a:srgbClr val="A2C816"/>
              </a:buClr>
              <a:defRPr/>
            </a:pPr>
            <a:r>
              <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Differentiated seed registries (Peru, Brazil, Benin, France, Italy), with different testing requirements </a:t>
            </a:r>
            <a:r>
              <a:rPr lang="en-US" dirty="0">
                <a:latin typeface="Arial" panose="020B0604020202020204" pitchFamily="34" charset="0"/>
                <a:cs typeface="Arial" panose="020B0604020202020204" pitchFamily="34" charset="0"/>
              </a:rPr>
              <a:t>(NML and SFSA, 2018); in Benin, landraces are only subject to VCU testing (de Jonge et al., 2019). </a:t>
            </a:r>
            <a:endPar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Variety registration and release can be formally regulated at the national level, but more flexible approaches may be applicable at the subnational level (Laos’ national regulations are rigorous for the release of new varieties, excluding traditional crops, but procedures at the provincial level are more flexible and allow for the provincial release of traditional varieties and their commercialization in provinces.)</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Regional Harmonization and recognition of informal seed systems. (e.g. SADC </a:t>
            </a:r>
            <a:r>
              <a:rPr lang="en-US" dirty="0">
                <a:solidFill>
                  <a:sysClr val="windowText" lastClr="000000">
                    <a:lumMod val="65000"/>
                    <a:lumOff val="35000"/>
                  </a:sysClr>
                </a:solidFill>
                <a:latin typeface="Arial" panose="020B0604020202020204" pitchFamily="34" charset="0"/>
              </a:rPr>
              <a:t>provides for registration of </a:t>
            </a:r>
            <a:r>
              <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landraces)</a:t>
            </a:r>
          </a:p>
          <a:p>
            <a:pPr marL="0" indent="0">
              <a:spcBef>
                <a:spcPts val="600"/>
              </a:spcBef>
              <a:spcAft>
                <a:spcPts val="600"/>
              </a:spcAft>
              <a:buClr>
                <a:srgbClr val="A2C816"/>
              </a:buClr>
              <a:buNone/>
              <a:defRPr/>
            </a:pPr>
            <a:endParaRPr lang="en-US" dirty="0">
              <a:ea typeface="Calibri" panose="020F0502020204030204" pitchFamily="34" charset="0"/>
            </a:endParaRPr>
          </a:p>
        </p:txBody>
      </p:sp>
      <p:sp>
        <p:nvSpPr>
          <p:cNvPr id="7" name="Title 1">
            <a:extLst>
              <a:ext uri="{FF2B5EF4-FFF2-40B4-BE49-F238E27FC236}">
                <a16:creationId xmlns:a16="http://schemas.microsoft.com/office/drawing/2014/main" id="{9284AFB9-9381-4773-AE40-EE7ED800F77E}"/>
              </a:ext>
            </a:extLst>
          </p:cNvPr>
          <p:cNvSpPr txBox="1">
            <a:spLocks/>
          </p:cNvSpPr>
          <p:nvPr/>
        </p:nvSpPr>
        <p:spPr bwMode="auto">
          <a:xfrm>
            <a:off x="575034" y="1076886"/>
            <a:ext cx="11425287" cy="68592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ea typeface="Calibri" panose="020F0502020204030204" pitchFamily="34" charset="0"/>
              </a:rPr>
              <a:t>1.2 Flexible Approaches to Seed Variety Registration </a:t>
            </a:r>
          </a:p>
        </p:txBody>
      </p:sp>
    </p:spTree>
    <p:extLst>
      <p:ext uri="{BB962C8B-B14F-4D97-AF65-F5344CB8AC3E}">
        <p14:creationId xmlns:p14="http://schemas.microsoft.com/office/powerpoint/2010/main" val="14045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79B267C4-D635-4B30-8D1C-1F7191F489C9}"/>
              </a:ext>
            </a:extLst>
          </p:cNvPr>
          <p:cNvSpPr txBox="1">
            <a:spLocks/>
          </p:cNvSpPr>
          <p:nvPr/>
        </p:nvSpPr>
        <p:spPr>
          <a:xfrm>
            <a:off x="429838" y="1649691"/>
            <a:ext cx="11386662" cy="4748692"/>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0" indent="0">
              <a:spcBef>
                <a:spcPts val="600"/>
              </a:spcBef>
              <a:spcAft>
                <a:spcPts val="600"/>
              </a:spcAft>
              <a:buClr>
                <a:srgbClr val="A2C816"/>
              </a:buClr>
              <a:buNone/>
              <a:defRPr/>
            </a:pPr>
            <a:r>
              <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Protection and recognition of existing varieties, farmers’ communities' varieties, landraces, local varieties, and traditional varieties (e.g. India, Peru, Thailand, Ethiopia, and Vietnam) </a:t>
            </a:r>
            <a:r>
              <a:rPr lang="en-US" dirty="0"/>
              <a:t>(</a:t>
            </a:r>
            <a:r>
              <a:rPr lang="en-US" i="1" dirty="0"/>
              <a:t>See</a:t>
            </a:r>
            <a:r>
              <a:rPr lang="en-US" dirty="0"/>
              <a:t> Oxfam, 2018; NML and SFSA, 2019; Visser et al., 2019).</a:t>
            </a:r>
            <a:endPar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F03EC8AD-85AE-4D92-A794-409AFEAEF39D}"/>
              </a:ext>
            </a:extLst>
          </p:cNvPr>
          <p:cNvSpPr txBox="1">
            <a:spLocks/>
          </p:cNvSpPr>
          <p:nvPr/>
        </p:nvSpPr>
        <p:spPr bwMode="auto">
          <a:xfrm>
            <a:off x="377991" y="1108773"/>
            <a:ext cx="11490356" cy="540918"/>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ea typeface="Calibri" panose="020F0502020204030204" pitchFamily="34" charset="0"/>
              </a:rPr>
              <a:t>1.3 Flexible Approaches to plant variety protection</a:t>
            </a:r>
          </a:p>
        </p:txBody>
      </p:sp>
      <p:sp>
        <p:nvSpPr>
          <p:cNvPr id="4" name="Title 1">
            <a:extLst>
              <a:ext uri="{FF2B5EF4-FFF2-40B4-BE49-F238E27FC236}">
                <a16:creationId xmlns:a16="http://schemas.microsoft.com/office/drawing/2014/main" id="{DB06E378-946C-441C-93B1-711E1C33154A}"/>
              </a:ext>
            </a:extLst>
          </p:cNvPr>
          <p:cNvSpPr txBox="1">
            <a:spLocks/>
          </p:cNvSpPr>
          <p:nvPr/>
        </p:nvSpPr>
        <p:spPr bwMode="auto">
          <a:xfrm>
            <a:off x="242290" y="2704168"/>
            <a:ext cx="11753319" cy="482092"/>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400" dirty="0">
                <a:solidFill>
                  <a:schemeClr val="tx2"/>
                </a:solidFill>
                <a:ea typeface="Calibri" panose="020F0502020204030204" pitchFamily="34" charset="0"/>
              </a:rPr>
              <a:t>Case Study: Peru’s Protection of Traditional Knowledge</a:t>
            </a:r>
          </a:p>
        </p:txBody>
      </p:sp>
      <p:pic>
        <p:nvPicPr>
          <p:cNvPr id="7" name="Picture 6" descr="A group of people wearing costumes&#10;&#10;Description automatically generated">
            <a:extLst>
              <a:ext uri="{FF2B5EF4-FFF2-40B4-BE49-F238E27FC236}">
                <a16:creationId xmlns:a16="http://schemas.microsoft.com/office/drawing/2014/main" id="{F5807551-931C-43CC-8515-46B408D09F85}"/>
              </a:ext>
            </a:extLst>
          </p:cNvPr>
          <p:cNvPicPr>
            <a:picLocks noChangeAspect="1"/>
          </p:cNvPicPr>
          <p:nvPr/>
        </p:nvPicPr>
        <p:blipFill>
          <a:blip r:embed="rId2"/>
          <a:stretch>
            <a:fillRect/>
          </a:stretch>
        </p:blipFill>
        <p:spPr>
          <a:xfrm>
            <a:off x="377991" y="3241496"/>
            <a:ext cx="3060690" cy="2122078"/>
          </a:xfrm>
          <a:prstGeom prst="rect">
            <a:avLst/>
          </a:prstGeom>
        </p:spPr>
      </p:pic>
      <p:pic>
        <p:nvPicPr>
          <p:cNvPr id="9" name="Picture 8" descr="A person holding food&#10;&#10;Description automatically generated">
            <a:extLst>
              <a:ext uri="{FF2B5EF4-FFF2-40B4-BE49-F238E27FC236}">
                <a16:creationId xmlns:a16="http://schemas.microsoft.com/office/drawing/2014/main" id="{BFF19942-EEA6-4B16-93BF-5FAD6E5745EE}"/>
              </a:ext>
            </a:extLst>
          </p:cNvPr>
          <p:cNvPicPr>
            <a:picLocks noChangeAspect="1"/>
          </p:cNvPicPr>
          <p:nvPr/>
        </p:nvPicPr>
        <p:blipFill>
          <a:blip r:embed="rId3"/>
          <a:stretch>
            <a:fillRect/>
          </a:stretch>
        </p:blipFill>
        <p:spPr>
          <a:xfrm>
            <a:off x="3438681" y="3241496"/>
            <a:ext cx="3389950" cy="2122078"/>
          </a:xfrm>
          <a:prstGeom prst="rect">
            <a:avLst/>
          </a:prstGeom>
        </p:spPr>
      </p:pic>
      <p:sp>
        <p:nvSpPr>
          <p:cNvPr id="10" name="Rectangle 9">
            <a:extLst>
              <a:ext uri="{FF2B5EF4-FFF2-40B4-BE49-F238E27FC236}">
                <a16:creationId xmlns:a16="http://schemas.microsoft.com/office/drawing/2014/main" id="{342644B8-6C55-4D68-A6EE-27B133257041}"/>
              </a:ext>
            </a:extLst>
          </p:cNvPr>
          <p:cNvSpPr/>
          <p:nvPr/>
        </p:nvSpPr>
        <p:spPr>
          <a:xfrm>
            <a:off x="377991" y="5397978"/>
            <a:ext cx="6450639" cy="6309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a:ea typeface="+mn-ea"/>
                <a:cs typeface="+mn-cs"/>
              </a:rPr>
              <a:t>Farmers collecting traditional crops in Peru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a:ea typeface="+mn-ea"/>
                <a:cs typeface="+mn-cs"/>
              </a:rPr>
              <a:t>Source: </a:t>
            </a:r>
            <a:r>
              <a:rPr kumimoji="0" lang="en-US" sz="800" b="0" i="0" u="none" strike="noStrike" kern="1200" cap="none" spc="0" normalizeH="0" baseline="0" noProof="0" dirty="0">
                <a:ln>
                  <a:noFill/>
                </a:ln>
                <a:solidFill>
                  <a:prstClr val="black"/>
                </a:solidFill>
                <a:effectLst/>
                <a:uLnTx/>
                <a:uFillTx/>
                <a:latin typeface="Century Gothic"/>
                <a:ea typeface="+mn-ea"/>
                <a:cs typeface="+mn-cs"/>
                <a:hlinkClick r:id="rId4"/>
              </a:rPr>
              <a:t>https://www.panoramas.pitt.edu/health-and-society/meet-%E2%80%98potato-guardians%E2%80%99-working-peru%E2%80%99s-highlands-promote-crop-diversity-face</a:t>
            </a:r>
            <a:r>
              <a:rPr kumimoji="0" lang="en-US" sz="800" b="0" i="0" u="none" strike="noStrike" kern="1200" cap="none" spc="0" normalizeH="0" baseline="0" noProof="0" dirty="0">
                <a:ln>
                  <a:noFill/>
                </a:ln>
                <a:solidFill>
                  <a:prstClr val="black"/>
                </a:solidFill>
                <a:effectLst/>
                <a:uLnTx/>
                <a:uFillTx/>
                <a:latin typeface="Century Gothic"/>
                <a:ea typeface="+mn-ea"/>
                <a:cs typeface="+mn-cs"/>
              </a:rPr>
              <a:t>; </a:t>
            </a:r>
            <a:r>
              <a:rPr kumimoji="0" lang="en-US" sz="800" b="0" i="0" u="none" strike="noStrike" kern="1200" cap="none" spc="0" normalizeH="0" baseline="0" noProof="0" dirty="0">
                <a:ln>
                  <a:noFill/>
                </a:ln>
                <a:solidFill>
                  <a:prstClr val="black"/>
                </a:solidFill>
                <a:effectLst/>
                <a:uLnTx/>
                <a:uFillTx/>
                <a:latin typeface="Century Gothic"/>
                <a:ea typeface="+mn-ea"/>
                <a:cs typeface="+mn-cs"/>
                <a:hlinkClick r:id="rId5"/>
              </a:rPr>
              <a:t>https://www.aracari.com/blog/stories/a-guide-to-peruvian-potatoes/</a:t>
            </a:r>
            <a:r>
              <a:rPr kumimoji="0" lang="en-US" sz="800" b="0" i="0" u="none" strike="noStrike" kern="1200" cap="none" spc="0" normalizeH="0" baseline="0" noProof="0" dirty="0">
                <a:ln>
                  <a:noFill/>
                </a:ln>
                <a:solidFill>
                  <a:prstClr val="black"/>
                </a:solidFill>
                <a:effectLst/>
                <a:uLnTx/>
                <a:uFillTx/>
                <a:latin typeface="Century Gothic"/>
                <a:ea typeface="+mn-ea"/>
                <a:cs typeface="+mn-cs"/>
              </a:rPr>
              <a:t>. </a:t>
            </a: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1" name="Content Placeholder 4">
            <a:extLst>
              <a:ext uri="{FF2B5EF4-FFF2-40B4-BE49-F238E27FC236}">
                <a16:creationId xmlns:a16="http://schemas.microsoft.com/office/drawing/2014/main" id="{880DFBBD-BC1E-4E42-979C-72FF2941FA19}"/>
              </a:ext>
            </a:extLst>
          </p:cNvPr>
          <p:cNvSpPr txBox="1">
            <a:spLocks/>
          </p:cNvSpPr>
          <p:nvPr/>
        </p:nvSpPr>
        <p:spPr>
          <a:xfrm>
            <a:off x="7016179" y="3316287"/>
            <a:ext cx="4766338" cy="21983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19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Protection for traditional knowledge is incorporated into Peru’s IP system and Peru’s anticorruption system</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lang="en-US" sz="1900" dirty="0">
                <a:solidFill>
                  <a:sysClr val="windowText" lastClr="000000">
                    <a:lumMod val="65000"/>
                    <a:lumOff val="35000"/>
                  </a:sysClr>
                </a:solidFill>
                <a:latin typeface="Century Gothic"/>
              </a:rPr>
              <a:t>F</a:t>
            </a:r>
            <a:r>
              <a:rPr kumimoji="0" lang="en-US" sz="1900" b="0" i="0" u="none" strike="noStrike" kern="1200" cap="none" spc="0" normalizeH="0" baseline="0" noProof="0" dirty="0">
                <a:ln>
                  <a:noFill/>
                </a:ln>
                <a:solidFill>
                  <a:sysClr val="windowText" lastClr="000000">
                    <a:lumMod val="65000"/>
                    <a:lumOff val="35000"/>
                  </a:sysClr>
                </a:solidFill>
                <a:effectLst/>
                <a:uLnTx/>
                <a:uFillTx/>
                <a:latin typeface="Century Gothic"/>
                <a:ea typeface="+mn-ea"/>
                <a:cs typeface="+mn-cs"/>
              </a:rPr>
              <a:t>armers’ organizations can apply for PVP, but varieties must still meet the novelty and DUS requirements </a:t>
            </a:r>
          </a:p>
        </p:txBody>
      </p:sp>
    </p:spTree>
    <p:extLst>
      <p:ext uri="{BB962C8B-B14F-4D97-AF65-F5344CB8AC3E}">
        <p14:creationId xmlns:p14="http://schemas.microsoft.com/office/powerpoint/2010/main" val="187326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7"/>
            <a:ext cx="10323945" cy="47752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8" name="Content Placeholder 4">
            <a:extLst>
              <a:ext uri="{FF2B5EF4-FFF2-40B4-BE49-F238E27FC236}">
                <a16:creationId xmlns:a16="http://schemas.microsoft.com/office/drawing/2014/main" id="{AF0B1917-F444-48C3-852A-1A0651A558E0}"/>
              </a:ext>
            </a:extLst>
          </p:cNvPr>
          <p:cNvSpPr txBox="1">
            <a:spLocks/>
          </p:cNvSpPr>
          <p:nvPr/>
        </p:nvSpPr>
        <p:spPr>
          <a:xfrm>
            <a:off x="367611" y="2012957"/>
            <a:ext cx="11425321" cy="3773968"/>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0">
              <a:buClr>
                <a:srgbClr val="A2C816"/>
              </a:buClr>
              <a:defRPr/>
            </a:pPr>
            <a:r>
              <a:rPr lang="en-US" sz="1800" dirty="0">
                <a:solidFill>
                  <a:sysClr val="windowText" lastClr="000000">
                    <a:lumMod val="65000"/>
                    <a:lumOff val="35000"/>
                  </a:sysClr>
                </a:solidFill>
                <a:latin typeface="Century Gothic"/>
              </a:rPr>
              <a:t>Examples illustrate that flexibility can be built into a legal and regulatory system to expand crop and variety choices and opportunities for farmers </a:t>
            </a:r>
          </a:p>
          <a:p>
            <a:pPr lvl="0">
              <a:buClr>
                <a:srgbClr val="A2C816"/>
              </a:buClr>
              <a:defRPr/>
            </a:pPr>
            <a:r>
              <a:rPr lang="en-US" sz="1800" dirty="0">
                <a:solidFill>
                  <a:sysClr val="windowText" lastClr="000000">
                    <a:lumMod val="65000"/>
                    <a:lumOff val="35000"/>
                  </a:sysClr>
                </a:solidFill>
                <a:latin typeface="Century Gothic"/>
              </a:rPr>
              <a:t>These exist to varying degrees across registration of actors (India, Peru, Kenya), registration of varieties (Laos, Brazil, Benin), and plant variety protection (India, Peru)</a:t>
            </a:r>
          </a:p>
          <a:p>
            <a:pPr lvl="0">
              <a:buClr>
                <a:srgbClr val="A2C816"/>
              </a:buClr>
              <a:defRPr/>
            </a:pPr>
            <a:r>
              <a:rPr lang="en-US" sz="1800" dirty="0">
                <a:solidFill>
                  <a:sysClr val="windowText" lastClr="000000">
                    <a:lumMod val="65000"/>
                    <a:lumOff val="35000"/>
                  </a:sysClr>
                </a:solidFill>
                <a:latin typeface="Century Gothic"/>
              </a:rPr>
              <a:t>Legal recognition of community and farmers’ associations can integrate informal actors into the system</a:t>
            </a:r>
          </a:p>
          <a:p>
            <a:pPr lvl="0">
              <a:buClr>
                <a:srgbClr val="A2C816"/>
              </a:buClr>
              <a:defRPr/>
            </a:pPr>
            <a:r>
              <a:rPr lang="en-US" sz="1800" dirty="0">
                <a:solidFill>
                  <a:sysClr val="windowText" lastClr="000000">
                    <a:lumMod val="65000"/>
                    <a:lumOff val="35000"/>
                  </a:sysClr>
                </a:solidFill>
                <a:latin typeface="Century Gothic"/>
              </a:rPr>
              <a:t>More flexible regulatory approaches can be adopted at the sub-national level, particularly when there is some autonomy from the national government </a:t>
            </a:r>
          </a:p>
          <a:p>
            <a:pPr lvl="0">
              <a:buClr>
                <a:srgbClr val="A2C816"/>
              </a:buClr>
              <a:defRPr/>
            </a:pPr>
            <a:r>
              <a:rPr lang="en-US" sz="1800" dirty="0">
                <a:solidFill>
                  <a:sysClr val="windowText" lastClr="000000">
                    <a:lumMod val="65000"/>
                    <a:lumOff val="35000"/>
                  </a:sysClr>
                </a:solidFill>
                <a:latin typeface="Century Gothic"/>
              </a:rPr>
              <a:t>Good evidence exists on flexible design approaches, but little exists with respect to implementation</a:t>
            </a:r>
          </a:p>
        </p:txBody>
      </p:sp>
      <p:sp>
        <p:nvSpPr>
          <p:cNvPr id="9" name="Title 1">
            <a:extLst>
              <a:ext uri="{FF2B5EF4-FFF2-40B4-BE49-F238E27FC236}">
                <a16:creationId xmlns:a16="http://schemas.microsoft.com/office/drawing/2014/main" id="{0C642313-4A73-4222-A7DE-DC8FB972B053}"/>
              </a:ext>
            </a:extLst>
          </p:cNvPr>
          <p:cNvSpPr txBox="1">
            <a:spLocks/>
          </p:cNvSpPr>
          <p:nvPr/>
        </p:nvSpPr>
        <p:spPr bwMode="auto">
          <a:xfrm>
            <a:off x="245097" y="1075530"/>
            <a:ext cx="11415860" cy="108537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ea typeface="Calibri" panose="020F0502020204030204" pitchFamily="34" charset="0"/>
              </a:rPr>
              <a:t>Study Area #1: Extending Market Frontiers</a:t>
            </a:r>
          </a:p>
          <a:p>
            <a:r>
              <a:rPr lang="en-US" sz="2800" dirty="0">
                <a:ea typeface="Calibri" panose="020F0502020204030204" pitchFamily="34" charset="0"/>
              </a:rPr>
              <a:t>Lessons Learned</a:t>
            </a:r>
          </a:p>
        </p:txBody>
      </p:sp>
    </p:spTree>
    <p:extLst>
      <p:ext uri="{BB962C8B-B14F-4D97-AF65-F5344CB8AC3E}">
        <p14:creationId xmlns:p14="http://schemas.microsoft.com/office/powerpoint/2010/main" val="107819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155BB3-A7F7-4ABE-B831-CB2CF62BEF7A}"/>
              </a:ext>
            </a:extLst>
          </p:cNvPr>
          <p:cNvSpPr txBox="1">
            <a:spLocks/>
          </p:cNvSpPr>
          <p:nvPr/>
        </p:nvSpPr>
        <p:spPr bwMode="auto">
          <a:xfrm>
            <a:off x="2108031" y="3096711"/>
            <a:ext cx="8503840" cy="108537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solidFill>
                  <a:schemeClr val="tx2"/>
                </a:solidFill>
                <a:ea typeface="Calibri" panose="020F0502020204030204" pitchFamily="34" charset="0"/>
              </a:rPr>
              <a:t>Study Area # 2: Liberalizing Seed Quality Control Mechanisms </a:t>
            </a:r>
          </a:p>
        </p:txBody>
      </p:sp>
    </p:spTree>
    <p:extLst>
      <p:ext uri="{BB962C8B-B14F-4D97-AF65-F5344CB8AC3E}">
        <p14:creationId xmlns:p14="http://schemas.microsoft.com/office/powerpoint/2010/main" val="414002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7"/>
            <a:ext cx="10323945" cy="47752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grpSp>
        <p:nvGrpSpPr>
          <p:cNvPr id="64" name="Group 63">
            <a:extLst>
              <a:ext uri="{FF2B5EF4-FFF2-40B4-BE49-F238E27FC236}">
                <a16:creationId xmlns:a16="http://schemas.microsoft.com/office/drawing/2014/main" id="{C89E5031-C4F1-41EC-8010-389441DA484A}"/>
              </a:ext>
            </a:extLst>
          </p:cNvPr>
          <p:cNvGrpSpPr/>
          <p:nvPr/>
        </p:nvGrpSpPr>
        <p:grpSpPr>
          <a:xfrm>
            <a:off x="2215299" y="1586631"/>
            <a:ext cx="6815579" cy="5078119"/>
            <a:chOff x="182920" y="2230269"/>
            <a:chExt cx="6492160" cy="5470941"/>
          </a:xfrm>
        </p:grpSpPr>
        <p:sp>
          <p:nvSpPr>
            <p:cNvPr id="65" name="Chevron 77">
              <a:extLst>
                <a:ext uri="{FF2B5EF4-FFF2-40B4-BE49-F238E27FC236}">
                  <a16:creationId xmlns:a16="http://schemas.microsoft.com/office/drawing/2014/main" id="{FEA8C169-57FB-45AB-8A35-BA1B2028B030}"/>
                </a:ext>
              </a:extLst>
            </p:cNvPr>
            <p:cNvSpPr>
              <a:spLocks/>
            </p:cNvSpPr>
            <p:nvPr/>
          </p:nvSpPr>
          <p:spPr bwMode="ltGray">
            <a:xfrm>
              <a:off x="238756" y="2540053"/>
              <a:ext cx="1005840" cy="1005840"/>
            </a:xfrm>
            <a:prstGeom prst="ellipse">
              <a:avLst/>
            </a:prstGeom>
            <a:solidFill>
              <a:srgbClr val="E7E6E6"/>
            </a:solidFill>
            <a:ln w="3175" cap="flat" cmpd="sng" algn="ctr">
              <a:solidFill>
                <a:srgbClr val="E7E6E6"/>
              </a:solidFill>
              <a:prstDash val="solid"/>
              <a:miter lim="800000"/>
            </a:ln>
            <a:effectLst/>
          </p:spPr>
          <p:txBody>
            <a:bodyPr wrap="none" lIns="38576" tIns="38576" rIns="38576" bIns="38576"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Scope of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Policy, Law,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and Regulation</a:t>
              </a:r>
            </a:p>
          </p:txBody>
        </p:sp>
        <p:sp>
          <p:nvSpPr>
            <p:cNvPr id="66" name="Left Bracket 65">
              <a:extLst>
                <a:ext uri="{FF2B5EF4-FFF2-40B4-BE49-F238E27FC236}">
                  <a16:creationId xmlns:a16="http://schemas.microsoft.com/office/drawing/2014/main" id="{324D9AC2-0ECE-4D7C-9546-99F67F41241D}"/>
                </a:ext>
              </a:extLst>
            </p:cNvPr>
            <p:cNvSpPr/>
            <p:nvPr/>
          </p:nvSpPr>
          <p:spPr>
            <a:xfrm rot="5400000">
              <a:off x="3335791" y="-634809"/>
              <a:ext cx="45719" cy="6351461"/>
            </a:xfrm>
            <a:prstGeom prst="leftBracket">
              <a:avLst/>
            </a:prstGeom>
            <a:noFill/>
            <a:ln w="6350" cap="flat" cmpd="sng" algn="ctr">
              <a:solidFill>
                <a:srgbClr val="1D9A7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7" name="TextBox 66">
              <a:extLst>
                <a:ext uri="{FF2B5EF4-FFF2-40B4-BE49-F238E27FC236}">
                  <a16:creationId xmlns:a16="http://schemas.microsoft.com/office/drawing/2014/main" id="{AFA73EE3-23CD-47F2-A067-7482E98DAD0A}"/>
                </a:ext>
              </a:extLst>
            </p:cNvPr>
            <p:cNvSpPr txBox="1"/>
            <p:nvPr/>
          </p:nvSpPr>
          <p:spPr>
            <a:xfrm>
              <a:off x="2175064" y="2230269"/>
              <a:ext cx="2440059" cy="298426"/>
            </a:xfrm>
            <a:prstGeom prst="rect">
              <a:avLst/>
            </a:prstGeom>
            <a:noFill/>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rPr>
                <a:t>Regulatory Elements</a:t>
              </a:r>
            </a:p>
          </p:txBody>
        </p:sp>
        <p:sp>
          <p:nvSpPr>
            <p:cNvPr id="68" name="Chevron 78">
              <a:extLst>
                <a:ext uri="{FF2B5EF4-FFF2-40B4-BE49-F238E27FC236}">
                  <a16:creationId xmlns:a16="http://schemas.microsoft.com/office/drawing/2014/main" id="{555B8AE4-1BBE-46E2-BBEC-CF8A0AEBE2FF}"/>
                </a:ext>
              </a:extLst>
            </p:cNvPr>
            <p:cNvSpPr>
              <a:spLocks/>
            </p:cNvSpPr>
            <p:nvPr/>
          </p:nvSpPr>
          <p:spPr bwMode="ltGray">
            <a:xfrm>
              <a:off x="4470582" y="2540053"/>
              <a:ext cx="1005840" cy="1005840"/>
            </a:xfrm>
            <a:prstGeom prst="ellipse">
              <a:avLst/>
            </a:prstGeom>
            <a:solidFill>
              <a:srgbClr val="F19D19">
                <a:lumMod val="60000"/>
                <a:lumOff val="40000"/>
              </a:srgbClr>
            </a:solidFill>
            <a:ln w="3175" cap="flat" cmpd="sng" algn="ctr">
              <a:no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Quality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Assurance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Mechanisms</a:t>
              </a:r>
            </a:p>
          </p:txBody>
        </p:sp>
        <p:sp>
          <p:nvSpPr>
            <p:cNvPr id="69" name="Chevron 79">
              <a:extLst>
                <a:ext uri="{FF2B5EF4-FFF2-40B4-BE49-F238E27FC236}">
                  <a16:creationId xmlns:a16="http://schemas.microsoft.com/office/drawing/2014/main" id="{92F2D68D-DCF4-46EC-A0B7-3A4AD128FA3E}"/>
                </a:ext>
              </a:extLst>
            </p:cNvPr>
            <p:cNvSpPr>
              <a:spLocks/>
            </p:cNvSpPr>
            <p:nvPr/>
          </p:nvSpPr>
          <p:spPr bwMode="ltGray">
            <a:xfrm>
              <a:off x="5528540" y="2540053"/>
              <a:ext cx="1005840" cy="1005840"/>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Counterfeiting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Measures</a:t>
              </a:r>
            </a:p>
          </p:txBody>
        </p:sp>
        <p:sp>
          <p:nvSpPr>
            <p:cNvPr id="70" name="Chevron 77">
              <a:extLst>
                <a:ext uri="{FF2B5EF4-FFF2-40B4-BE49-F238E27FC236}">
                  <a16:creationId xmlns:a16="http://schemas.microsoft.com/office/drawing/2014/main" id="{ACD843B0-8F20-4D80-959B-8C49EE73E68E}"/>
                </a:ext>
              </a:extLst>
            </p:cNvPr>
            <p:cNvSpPr>
              <a:spLocks/>
            </p:cNvSpPr>
            <p:nvPr/>
          </p:nvSpPr>
          <p:spPr bwMode="ltGray">
            <a:xfrm>
              <a:off x="1296714" y="2540053"/>
              <a:ext cx="1005840" cy="1005840"/>
            </a:xfrm>
            <a:prstGeom prst="ellipse">
              <a:avLst/>
            </a:prstGeom>
            <a:solidFill>
              <a:srgbClr val="E7E6E6"/>
            </a:solidFill>
            <a:ln w="3175" cap="flat" cmpd="sng" algn="ctr">
              <a:solidFill>
                <a:srgbClr val="E7E6E6"/>
              </a:solidFill>
              <a:prstDash val="solid"/>
              <a:miter lim="800000"/>
            </a:ln>
            <a:effectLst/>
          </p:spPr>
          <p:txBody>
            <a:bodyPr wrap="none" lIns="68580" tIns="68580" rIns="68580" bIns="68580" rtlCol="0" anchor="ctr" anchorCtr="0"/>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Intellectual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Property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Rights &amp;</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Plant Breeders’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Rights</a:t>
              </a:r>
            </a:p>
          </p:txBody>
        </p:sp>
        <p:sp>
          <p:nvSpPr>
            <p:cNvPr id="71" name="Chevron 78">
              <a:extLst>
                <a:ext uri="{FF2B5EF4-FFF2-40B4-BE49-F238E27FC236}">
                  <a16:creationId xmlns:a16="http://schemas.microsoft.com/office/drawing/2014/main" id="{EFD4A618-7EF5-447C-8E74-5E4E0EEA9FDC}"/>
                </a:ext>
              </a:extLst>
            </p:cNvPr>
            <p:cNvSpPr>
              <a:spLocks/>
            </p:cNvSpPr>
            <p:nvPr/>
          </p:nvSpPr>
          <p:spPr bwMode="ltGray">
            <a:xfrm>
              <a:off x="2354670" y="2540053"/>
              <a:ext cx="1005840" cy="1005840"/>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noAutofit/>
            </a:bodyP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Variety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Release and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Registration</a:t>
              </a:r>
            </a:p>
          </p:txBody>
        </p:sp>
        <p:sp>
          <p:nvSpPr>
            <p:cNvPr id="72" name="Chevron 79">
              <a:extLst>
                <a:ext uri="{FF2B5EF4-FFF2-40B4-BE49-F238E27FC236}">
                  <a16:creationId xmlns:a16="http://schemas.microsoft.com/office/drawing/2014/main" id="{E939A613-1F94-4630-98F0-2749E943EC4B}"/>
                </a:ext>
              </a:extLst>
            </p:cNvPr>
            <p:cNvSpPr>
              <a:spLocks/>
            </p:cNvSpPr>
            <p:nvPr/>
          </p:nvSpPr>
          <p:spPr bwMode="ltGray">
            <a:xfrm>
              <a:off x="3412626" y="2540053"/>
              <a:ext cx="1005840" cy="1005840"/>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Registration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of Actors and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Venues</a:t>
              </a:r>
            </a:p>
          </p:txBody>
        </p:sp>
        <p:grpSp>
          <p:nvGrpSpPr>
            <p:cNvPr id="73" name="Group 72">
              <a:extLst>
                <a:ext uri="{FF2B5EF4-FFF2-40B4-BE49-F238E27FC236}">
                  <a16:creationId xmlns:a16="http://schemas.microsoft.com/office/drawing/2014/main" id="{530D9E72-16D7-4C75-801A-C14F93866749}"/>
                </a:ext>
              </a:extLst>
            </p:cNvPr>
            <p:cNvGrpSpPr/>
            <p:nvPr/>
          </p:nvGrpSpPr>
          <p:grpSpPr>
            <a:xfrm>
              <a:off x="329142" y="5090192"/>
              <a:ext cx="6345938" cy="2485913"/>
              <a:chOff x="-1560807" y="2385567"/>
              <a:chExt cx="11281667" cy="4419400"/>
            </a:xfrm>
          </p:grpSpPr>
          <p:grpSp>
            <p:nvGrpSpPr>
              <p:cNvPr id="103" name="Group 102">
                <a:extLst>
                  <a:ext uri="{FF2B5EF4-FFF2-40B4-BE49-F238E27FC236}">
                    <a16:creationId xmlns:a16="http://schemas.microsoft.com/office/drawing/2014/main" id="{BFE0526C-09D8-462D-B097-71E522C2FBB4}"/>
                  </a:ext>
                </a:extLst>
              </p:cNvPr>
              <p:cNvGrpSpPr/>
              <p:nvPr/>
            </p:nvGrpSpPr>
            <p:grpSpPr>
              <a:xfrm>
                <a:off x="574328" y="2385567"/>
                <a:ext cx="5387020" cy="4419400"/>
                <a:chOff x="574328" y="2052440"/>
                <a:chExt cx="5387020" cy="4419400"/>
              </a:xfrm>
            </p:grpSpPr>
            <p:sp>
              <p:nvSpPr>
                <p:cNvPr id="110" name="Freeform 63">
                  <a:extLst>
                    <a:ext uri="{FF2B5EF4-FFF2-40B4-BE49-F238E27FC236}">
                      <a16:creationId xmlns:a16="http://schemas.microsoft.com/office/drawing/2014/main" id="{E9B725D3-E3E4-4129-87AC-A49B0E8D66EA}"/>
                    </a:ext>
                  </a:extLst>
                </p:cNvPr>
                <p:cNvSpPr>
                  <a:spLocks/>
                </p:cNvSpPr>
                <p:nvPr/>
              </p:nvSpPr>
              <p:spPr bwMode="auto">
                <a:xfrm>
                  <a:off x="574328" y="2052440"/>
                  <a:ext cx="3697999" cy="1736713"/>
                </a:xfrm>
                <a:custGeom>
                  <a:avLst/>
                  <a:gdLst/>
                  <a:ahLst/>
                  <a:cxnLst>
                    <a:cxn ang="0">
                      <a:pos x="0" y="563"/>
                    </a:cxn>
                    <a:cxn ang="0">
                      <a:pos x="1031" y="563"/>
                    </a:cxn>
                    <a:cxn ang="0">
                      <a:pos x="1195" y="715"/>
                    </a:cxn>
                    <a:cxn ang="0">
                      <a:pos x="1222" y="680"/>
                    </a:cxn>
                    <a:cxn ang="0">
                      <a:pos x="1251" y="648"/>
                    </a:cxn>
                    <a:cxn ang="0">
                      <a:pos x="1283" y="617"/>
                    </a:cxn>
                    <a:cxn ang="0">
                      <a:pos x="1317" y="590"/>
                    </a:cxn>
                    <a:cxn ang="0">
                      <a:pos x="1351" y="568"/>
                    </a:cxn>
                    <a:cxn ang="0">
                      <a:pos x="1386" y="550"/>
                    </a:cxn>
                    <a:cxn ang="0">
                      <a:pos x="1425" y="535"/>
                    </a:cxn>
                    <a:cxn ang="0">
                      <a:pos x="1463" y="523"/>
                    </a:cxn>
                    <a:cxn ang="0">
                      <a:pos x="1503" y="514"/>
                    </a:cxn>
                    <a:cxn ang="0">
                      <a:pos x="1527" y="660"/>
                    </a:cxn>
                    <a:cxn ang="0">
                      <a:pos x="1698" y="307"/>
                    </a:cxn>
                    <a:cxn ang="0">
                      <a:pos x="1441" y="0"/>
                    </a:cxn>
                    <a:cxn ang="0">
                      <a:pos x="1442" y="127"/>
                    </a:cxn>
                    <a:cxn ang="0">
                      <a:pos x="0" y="127"/>
                    </a:cxn>
                    <a:cxn ang="0">
                      <a:pos x="0" y="563"/>
                    </a:cxn>
                  </a:cxnLst>
                  <a:rect l="0" t="0" r="r" b="b"/>
                  <a:pathLst>
                    <a:path w="1699" h="716">
                      <a:moveTo>
                        <a:pt x="0" y="563"/>
                      </a:moveTo>
                      <a:lnTo>
                        <a:pt x="1031" y="563"/>
                      </a:lnTo>
                      <a:lnTo>
                        <a:pt x="1195" y="715"/>
                      </a:lnTo>
                      <a:lnTo>
                        <a:pt x="1222" y="680"/>
                      </a:lnTo>
                      <a:lnTo>
                        <a:pt x="1251" y="648"/>
                      </a:lnTo>
                      <a:lnTo>
                        <a:pt x="1283" y="617"/>
                      </a:lnTo>
                      <a:lnTo>
                        <a:pt x="1317" y="590"/>
                      </a:lnTo>
                      <a:lnTo>
                        <a:pt x="1351" y="568"/>
                      </a:lnTo>
                      <a:lnTo>
                        <a:pt x="1386" y="550"/>
                      </a:lnTo>
                      <a:lnTo>
                        <a:pt x="1425" y="535"/>
                      </a:lnTo>
                      <a:lnTo>
                        <a:pt x="1463" y="523"/>
                      </a:lnTo>
                      <a:lnTo>
                        <a:pt x="1503" y="514"/>
                      </a:lnTo>
                      <a:lnTo>
                        <a:pt x="1527" y="660"/>
                      </a:lnTo>
                      <a:lnTo>
                        <a:pt x="1698" y="307"/>
                      </a:lnTo>
                      <a:lnTo>
                        <a:pt x="1441" y="0"/>
                      </a:lnTo>
                      <a:lnTo>
                        <a:pt x="1442" y="127"/>
                      </a:lnTo>
                      <a:lnTo>
                        <a:pt x="0" y="127"/>
                      </a:lnTo>
                      <a:lnTo>
                        <a:pt x="0" y="563"/>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1" name="Freeform 64">
                  <a:extLst>
                    <a:ext uri="{FF2B5EF4-FFF2-40B4-BE49-F238E27FC236}">
                      <a16:creationId xmlns:a16="http://schemas.microsoft.com/office/drawing/2014/main" id="{0F9A2540-51B3-4C37-AE99-56F3652F24CE}"/>
                    </a:ext>
                  </a:extLst>
                </p:cNvPr>
                <p:cNvSpPr>
                  <a:spLocks/>
                </p:cNvSpPr>
                <p:nvPr/>
              </p:nvSpPr>
              <p:spPr bwMode="auto">
                <a:xfrm>
                  <a:off x="4004608" y="2341084"/>
                  <a:ext cx="1860971" cy="1520836"/>
                </a:xfrm>
                <a:custGeom>
                  <a:avLst/>
                  <a:gdLst/>
                  <a:ahLst/>
                  <a:cxnLst>
                    <a:cxn ang="0">
                      <a:pos x="190" y="625"/>
                    </a:cxn>
                    <a:cxn ang="0">
                      <a:pos x="647" y="626"/>
                    </a:cxn>
                    <a:cxn ang="0">
                      <a:pos x="720" y="512"/>
                    </a:cxn>
                    <a:cxn ang="0">
                      <a:pos x="788" y="398"/>
                    </a:cxn>
                    <a:cxn ang="0">
                      <a:pos x="854" y="279"/>
                    </a:cxn>
                    <a:cxn ang="0">
                      <a:pos x="717" y="351"/>
                    </a:cxn>
                    <a:cxn ang="0">
                      <a:pos x="682" y="307"/>
                    </a:cxn>
                    <a:cxn ang="0">
                      <a:pos x="645" y="264"/>
                    </a:cxn>
                    <a:cxn ang="0">
                      <a:pos x="603" y="224"/>
                    </a:cxn>
                    <a:cxn ang="0">
                      <a:pos x="558" y="187"/>
                    </a:cxn>
                    <a:cxn ang="0">
                      <a:pos x="511" y="153"/>
                    </a:cxn>
                    <a:cxn ang="0">
                      <a:pos x="460" y="122"/>
                    </a:cxn>
                    <a:cxn ang="0">
                      <a:pos x="408" y="94"/>
                    </a:cxn>
                    <a:cxn ang="0">
                      <a:pos x="354" y="69"/>
                    </a:cxn>
                    <a:cxn ang="0">
                      <a:pos x="298" y="49"/>
                    </a:cxn>
                    <a:cxn ang="0">
                      <a:pos x="240" y="31"/>
                    </a:cxn>
                    <a:cxn ang="0">
                      <a:pos x="182" y="17"/>
                    </a:cxn>
                    <a:cxn ang="0">
                      <a:pos x="122" y="7"/>
                    </a:cxn>
                    <a:cxn ang="0">
                      <a:pos x="61" y="1"/>
                    </a:cxn>
                    <a:cxn ang="0">
                      <a:pos x="0" y="0"/>
                    </a:cxn>
                    <a:cxn ang="0">
                      <a:pos x="162" y="181"/>
                    </a:cxn>
                    <a:cxn ang="0">
                      <a:pos x="62" y="392"/>
                    </a:cxn>
                    <a:cxn ang="0">
                      <a:pos x="103" y="399"/>
                    </a:cxn>
                    <a:cxn ang="0">
                      <a:pos x="143" y="411"/>
                    </a:cxn>
                    <a:cxn ang="0">
                      <a:pos x="182" y="426"/>
                    </a:cxn>
                    <a:cxn ang="0">
                      <a:pos x="218" y="444"/>
                    </a:cxn>
                    <a:cxn ang="0">
                      <a:pos x="253" y="466"/>
                    </a:cxn>
                    <a:cxn ang="0">
                      <a:pos x="285" y="490"/>
                    </a:cxn>
                    <a:cxn ang="0">
                      <a:pos x="315" y="516"/>
                    </a:cxn>
                    <a:cxn ang="0">
                      <a:pos x="343" y="545"/>
                    </a:cxn>
                    <a:cxn ang="0">
                      <a:pos x="190" y="625"/>
                    </a:cxn>
                  </a:cxnLst>
                  <a:rect l="0" t="0" r="r" b="b"/>
                  <a:pathLst>
                    <a:path w="855" h="627">
                      <a:moveTo>
                        <a:pt x="190" y="625"/>
                      </a:moveTo>
                      <a:lnTo>
                        <a:pt x="647" y="626"/>
                      </a:lnTo>
                      <a:lnTo>
                        <a:pt x="720" y="512"/>
                      </a:lnTo>
                      <a:lnTo>
                        <a:pt x="788" y="398"/>
                      </a:lnTo>
                      <a:lnTo>
                        <a:pt x="854" y="279"/>
                      </a:lnTo>
                      <a:lnTo>
                        <a:pt x="717" y="351"/>
                      </a:lnTo>
                      <a:lnTo>
                        <a:pt x="682" y="307"/>
                      </a:lnTo>
                      <a:lnTo>
                        <a:pt x="645" y="264"/>
                      </a:lnTo>
                      <a:lnTo>
                        <a:pt x="603" y="224"/>
                      </a:lnTo>
                      <a:lnTo>
                        <a:pt x="558" y="187"/>
                      </a:lnTo>
                      <a:lnTo>
                        <a:pt x="511" y="153"/>
                      </a:lnTo>
                      <a:lnTo>
                        <a:pt x="460" y="122"/>
                      </a:lnTo>
                      <a:lnTo>
                        <a:pt x="408" y="94"/>
                      </a:lnTo>
                      <a:lnTo>
                        <a:pt x="354" y="69"/>
                      </a:lnTo>
                      <a:lnTo>
                        <a:pt x="298" y="49"/>
                      </a:lnTo>
                      <a:lnTo>
                        <a:pt x="240" y="31"/>
                      </a:lnTo>
                      <a:lnTo>
                        <a:pt x="182" y="17"/>
                      </a:lnTo>
                      <a:lnTo>
                        <a:pt x="122" y="7"/>
                      </a:lnTo>
                      <a:lnTo>
                        <a:pt x="61" y="1"/>
                      </a:lnTo>
                      <a:lnTo>
                        <a:pt x="0" y="0"/>
                      </a:lnTo>
                      <a:lnTo>
                        <a:pt x="162" y="181"/>
                      </a:lnTo>
                      <a:lnTo>
                        <a:pt x="62" y="392"/>
                      </a:lnTo>
                      <a:lnTo>
                        <a:pt x="103" y="399"/>
                      </a:lnTo>
                      <a:lnTo>
                        <a:pt x="143" y="411"/>
                      </a:lnTo>
                      <a:lnTo>
                        <a:pt x="182" y="426"/>
                      </a:lnTo>
                      <a:lnTo>
                        <a:pt x="218" y="444"/>
                      </a:lnTo>
                      <a:lnTo>
                        <a:pt x="253" y="466"/>
                      </a:lnTo>
                      <a:lnTo>
                        <a:pt x="285" y="490"/>
                      </a:lnTo>
                      <a:lnTo>
                        <a:pt x="315" y="516"/>
                      </a:lnTo>
                      <a:lnTo>
                        <a:pt x="343" y="545"/>
                      </a:lnTo>
                      <a:lnTo>
                        <a:pt x="190" y="625"/>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2" name="Freeform 65">
                  <a:extLst>
                    <a:ext uri="{FF2B5EF4-FFF2-40B4-BE49-F238E27FC236}">
                      <a16:creationId xmlns:a16="http://schemas.microsoft.com/office/drawing/2014/main" id="{58821AA6-6C0A-40AA-B3F6-55B4C9A042A6}"/>
                    </a:ext>
                  </a:extLst>
                </p:cNvPr>
                <p:cNvSpPr>
                  <a:spLocks/>
                </p:cNvSpPr>
                <p:nvPr/>
              </p:nvSpPr>
              <p:spPr bwMode="auto">
                <a:xfrm>
                  <a:off x="4533516" y="3459274"/>
                  <a:ext cx="1427832" cy="1826459"/>
                </a:xfrm>
                <a:custGeom>
                  <a:avLst/>
                  <a:gdLst/>
                  <a:ahLst/>
                  <a:cxnLst>
                    <a:cxn ang="0">
                      <a:pos x="202" y="752"/>
                    </a:cxn>
                    <a:cxn ang="0">
                      <a:pos x="655" y="744"/>
                    </a:cxn>
                    <a:cxn ang="0">
                      <a:pos x="514" y="671"/>
                    </a:cxn>
                    <a:cxn ang="0">
                      <a:pos x="541" y="623"/>
                    </a:cxn>
                    <a:cxn ang="0">
                      <a:pos x="564" y="573"/>
                    </a:cxn>
                    <a:cxn ang="0">
                      <a:pos x="584" y="523"/>
                    </a:cxn>
                    <a:cxn ang="0">
                      <a:pos x="596" y="470"/>
                    </a:cxn>
                    <a:cxn ang="0">
                      <a:pos x="608" y="417"/>
                    </a:cxn>
                    <a:cxn ang="0">
                      <a:pos x="614" y="364"/>
                    </a:cxn>
                    <a:cxn ang="0">
                      <a:pos x="616" y="311"/>
                    </a:cxn>
                    <a:cxn ang="0">
                      <a:pos x="614" y="257"/>
                    </a:cxn>
                    <a:cxn ang="0">
                      <a:pos x="607" y="204"/>
                    </a:cxn>
                    <a:cxn ang="0">
                      <a:pos x="596" y="151"/>
                    </a:cxn>
                    <a:cxn ang="0">
                      <a:pos x="582" y="99"/>
                    </a:cxn>
                    <a:cxn ang="0">
                      <a:pos x="562" y="49"/>
                    </a:cxn>
                    <a:cxn ang="0">
                      <a:pos x="539" y="0"/>
                    </a:cxn>
                    <a:cxn ang="0">
                      <a:pos x="419" y="193"/>
                    </a:cxn>
                    <a:cxn ang="0">
                      <a:pos x="160" y="189"/>
                    </a:cxn>
                    <a:cxn ang="0">
                      <a:pos x="171" y="224"/>
                    </a:cxn>
                    <a:cxn ang="0">
                      <a:pos x="178" y="261"/>
                    </a:cxn>
                    <a:cxn ang="0">
                      <a:pos x="181" y="298"/>
                    </a:cxn>
                    <a:cxn ang="0">
                      <a:pos x="180" y="335"/>
                    </a:cxn>
                    <a:cxn ang="0">
                      <a:pos x="176" y="372"/>
                    </a:cxn>
                    <a:cxn ang="0">
                      <a:pos x="167" y="408"/>
                    </a:cxn>
                    <a:cxn ang="0">
                      <a:pos x="156" y="444"/>
                    </a:cxn>
                    <a:cxn ang="0">
                      <a:pos x="139" y="477"/>
                    </a:cxn>
                    <a:cxn ang="0">
                      <a:pos x="0" y="409"/>
                    </a:cxn>
                    <a:cxn ang="0">
                      <a:pos x="202" y="752"/>
                    </a:cxn>
                  </a:cxnLst>
                  <a:rect l="0" t="0" r="r" b="b"/>
                  <a:pathLst>
                    <a:path w="656" h="753">
                      <a:moveTo>
                        <a:pt x="202" y="752"/>
                      </a:moveTo>
                      <a:lnTo>
                        <a:pt x="655" y="744"/>
                      </a:lnTo>
                      <a:lnTo>
                        <a:pt x="514" y="671"/>
                      </a:lnTo>
                      <a:lnTo>
                        <a:pt x="541" y="623"/>
                      </a:lnTo>
                      <a:lnTo>
                        <a:pt x="564" y="573"/>
                      </a:lnTo>
                      <a:lnTo>
                        <a:pt x="584" y="523"/>
                      </a:lnTo>
                      <a:lnTo>
                        <a:pt x="596" y="470"/>
                      </a:lnTo>
                      <a:lnTo>
                        <a:pt x="608" y="417"/>
                      </a:lnTo>
                      <a:lnTo>
                        <a:pt x="614" y="364"/>
                      </a:lnTo>
                      <a:lnTo>
                        <a:pt x="616" y="311"/>
                      </a:lnTo>
                      <a:lnTo>
                        <a:pt x="614" y="257"/>
                      </a:lnTo>
                      <a:lnTo>
                        <a:pt x="607" y="204"/>
                      </a:lnTo>
                      <a:lnTo>
                        <a:pt x="596" y="151"/>
                      </a:lnTo>
                      <a:lnTo>
                        <a:pt x="582" y="99"/>
                      </a:lnTo>
                      <a:lnTo>
                        <a:pt x="562" y="49"/>
                      </a:lnTo>
                      <a:lnTo>
                        <a:pt x="539" y="0"/>
                      </a:lnTo>
                      <a:lnTo>
                        <a:pt x="419" y="193"/>
                      </a:lnTo>
                      <a:lnTo>
                        <a:pt x="160" y="189"/>
                      </a:lnTo>
                      <a:lnTo>
                        <a:pt x="171" y="224"/>
                      </a:lnTo>
                      <a:lnTo>
                        <a:pt x="178" y="261"/>
                      </a:lnTo>
                      <a:lnTo>
                        <a:pt x="181" y="298"/>
                      </a:lnTo>
                      <a:lnTo>
                        <a:pt x="180" y="335"/>
                      </a:lnTo>
                      <a:lnTo>
                        <a:pt x="176" y="372"/>
                      </a:lnTo>
                      <a:lnTo>
                        <a:pt x="167" y="408"/>
                      </a:lnTo>
                      <a:lnTo>
                        <a:pt x="156" y="444"/>
                      </a:lnTo>
                      <a:lnTo>
                        <a:pt x="139" y="477"/>
                      </a:lnTo>
                      <a:lnTo>
                        <a:pt x="0" y="409"/>
                      </a:lnTo>
                      <a:lnTo>
                        <a:pt x="202" y="752"/>
                      </a:lnTo>
                    </a:path>
                  </a:pathLst>
                </a:custGeom>
                <a:solidFill>
                  <a:srgbClr val="F19D19"/>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3" name="Freeform 66">
                  <a:extLst>
                    <a:ext uri="{FF2B5EF4-FFF2-40B4-BE49-F238E27FC236}">
                      <a16:creationId xmlns:a16="http://schemas.microsoft.com/office/drawing/2014/main" id="{7F170336-6D70-4217-93AA-802D7E460B13}"/>
                    </a:ext>
                  </a:extLst>
                </p:cNvPr>
                <p:cNvSpPr>
                  <a:spLocks/>
                </p:cNvSpPr>
                <p:nvPr/>
              </p:nvSpPr>
              <p:spPr bwMode="auto">
                <a:xfrm>
                  <a:off x="3634591" y="4798192"/>
                  <a:ext cx="1871853" cy="1673648"/>
                </a:xfrm>
                <a:custGeom>
                  <a:avLst/>
                  <a:gdLst/>
                  <a:ahLst/>
                  <a:cxnLst>
                    <a:cxn ang="0">
                      <a:pos x="0" y="344"/>
                    </a:cxn>
                    <a:cxn ang="0">
                      <a:pos x="215" y="689"/>
                    </a:cxn>
                    <a:cxn ang="0">
                      <a:pos x="215" y="531"/>
                    </a:cxn>
                    <a:cxn ang="0">
                      <a:pos x="272" y="526"/>
                    </a:cxn>
                    <a:cxn ang="0">
                      <a:pos x="330" y="517"/>
                    </a:cxn>
                    <a:cxn ang="0">
                      <a:pos x="387" y="506"/>
                    </a:cxn>
                    <a:cxn ang="0">
                      <a:pos x="442" y="491"/>
                    </a:cxn>
                    <a:cxn ang="0">
                      <a:pos x="496" y="472"/>
                    </a:cxn>
                    <a:cxn ang="0">
                      <a:pos x="549" y="451"/>
                    </a:cxn>
                    <a:cxn ang="0">
                      <a:pos x="599" y="426"/>
                    </a:cxn>
                    <a:cxn ang="0">
                      <a:pos x="650" y="399"/>
                    </a:cxn>
                    <a:cxn ang="0">
                      <a:pos x="695" y="367"/>
                    </a:cxn>
                    <a:cxn ang="0">
                      <a:pos x="741" y="334"/>
                    </a:cxn>
                    <a:cxn ang="0">
                      <a:pos x="783" y="297"/>
                    </a:cxn>
                    <a:cxn ang="0">
                      <a:pos x="823" y="257"/>
                    </a:cxn>
                    <a:cxn ang="0">
                      <a:pos x="859" y="217"/>
                    </a:cxn>
                    <a:cxn ang="0">
                      <a:pos x="598" y="229"/>
                    </a:cxn>
                    <a:cxn ang="0">
                      <a:pos x="480" y="23"/>
                    </a:cxn>
                    <a:cxn ang="0">
                      <a:pos x="456" y="44"/>
                    </a:cxn>
                    <a:cxn ang="0">
                      <a:pos x="429" y="64"/>
                    </a:cxn>
                    <a:cxn ang="0">
                      <a:pos x="397" y="83"/>
                    </a:cxn>
                    <a:cxn ang="0">
                      <a:pos x="364" y="102"/>
                    </a:cxn>
                    <a:cxn ang="0">
                      <a:pos x="328" y="116"/>
                    </a:cxn>
                    <a:cxn ang="0">
                      <a:pos x="292" y="128"/>
                    </a:cxn>
                    <a:cxn ang="0">
                      <a:pos x="255" y="137"/>
                    </a:cxn>
                    <a:cxn ang="0">
                      <a:pos x="215" y="143"/>
                    </a:cxn>
                    <a:cxn ang="0">
                      <a:pos x="215" y="0"/>
                    </a:cxn>
                    <a:cxn ang="0">
                      <a:pos x="0" y="344"/>
                    </a:cxn>
                  </a:cxnLst>
                  <a:rect l="0" t="0" r="r" b="b"/>
                  <a:pathLst>
                    <a:path w="860" h="690">
                      <a:moveTo>
                        <a:pt x="0" y="344"/>
                      </a:moveTo>
                      <a:lnTo>
                        <a:pt x="215" y="689"/>
                      </a:lnTo>
                      <a:lnTo>
                        <a:pt x="215" y="531"/>
                      </a:lnTo>
                      <a:lnTo>
                        <a:pt x="272" y="526"/>
                      </a:lnTo>
                      <a:lnTo>
                        <a:pt x="330" y="517"/>
                      </a:lnTo>
                      <a:lnTo>
                        <a:pt x="387" y="506"/>
                      </a:lnTo>
                      <a:lnTo>
                        <a:pt x="442" y="491"/>
                      </a:lnTo>
                      <a:lnTo>
                        <a:pt x="496" y="472"/>
                      </a:lnTo>
                      <a:lnTo>
                        <a:pt x="549" y="451"/>
                      </a:lnTo>
                      <a:lnTo>
                        <a:pt x="599" y="426"/>
                      </a:lnTo>
                      <a:lnTo>
                        <a:pt x="650" y="399"/>
                      </a:lnTo>
                      <a:lnTo>
                        <a:pt x="695" y="367"/>
                      </a:lnTo>
                      <a:lnTo>
                        <a:pt x="741" y="334"/>
                      </a:lnTo>
                      <a:lnTo>
                        <a:pt x="783" y="297"/>
                      </a:lnTo>
                      <a:lnTo>
                        <a:pt x="823" y="257"/>
                      </a:lnTo>
                      <a:lnTo>
                        <a:pt x="859" y="217"/>
                      </a:lnTo>
                      <a:lnTo>
                        <a:pt x="598" y="229"/>
                      </a:lnTo>
                      <a:lnTo>
                        <a:pt x="480" y="23"/>
                      </a:lnTo>
                      <a:lnTo>
                        <a:pt x="456" y="44"/>
                      </a:lnTo>
                      <a:lnTo>
                        <a:pt x="429" y="64"/>
                      </a:lnTo>
                      <a:lnTo>
                        <a:pt x="397" y="83"/>
                      </a:lnTo>
                      <a:lnTo>
                        <a:pt x="364" y="102"/>
                      </a:lnTo>
                      <a:lnTo>
                        <a:pt x="328" y="116"/>
                      </a:lnTo>
                      <a:lnTo>
                        <a:pt x="292" y="128"/>
                      </a:lnTo>
                      <a:lnTo>
                        <a:pt x="255" y="137"/>
                      </a:lnTo>
                      <a:lnTo>
                        <a:pt x="215" y="143"/>
                      </a:lnTo>
                      <a:lnTo>
                        <a:pt x="215" y="0"/>
                      </a:lnTo>
                      <a:lnTo>
                        <a:pt x="0" y="344"/>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4" name="Freeform 67">
                  <a:extLst>
                    <a:ext uri="{FF2B5EF4-FFF2-40B4-BE49-F238E27FC236}">
                      <a16:creationId xmlns:a16="http://schemas.microsoft.com/office/drawing/2014/main" id="{3C24C4FE-122B-471B-8D58-C84EA8A5B892}"/>
                    </a:ext>
                  </a:extLst>
                </p:cNvPr>
                <p:cNvSpPr>
                  <a:spLocks/>
                </p:cNvSpPr>
                <p:nvPr/>
              </p:nvSpPr>
              <p:spPr bwMode="auto">
                <a:xfrm>
                  <a:off x="2054398" y="4592018"/>
                  <a:ext cx="1776084" cy="1494155"/>
                </a:xfrm>
                <a:custGeom>
                  <a:avLst/>
                  <a:gdLst/>
                  <a:ahLst/>
                  <a:cxnLst>
                    <a:cxn ang="0">
                      <a:pos x="286" y="0"/>
                    </a:cxn>
                    <a:cxn ang="0">
                      <a:pos x="0" y="310"/>
                    </a:cxn>
                    <a:cxn ang="0">
                      <a:pos x="159" y="257"/>
                    </a:cxn>
                    <a:cxn ang="0">
                      <a:pos x="193" y="303"/>
                    </a:cxn>
                    <a:cxn ang="0">
                      <a:pos x="232" y="345"/>
                    </a:cxn>
                    <a:cxn ang="0">
                      <a:pos x="272" y="385"/>
                    </a:cxn>
                    <a:cxn ang="0">
                      <a:pos x="315" y="422"/>
                    </a:cxn>
                    <a:cxn ang="0">
                      <a:pos x="362" y="457"/>
                    </a:cxn>
                    <a:cxn ang="0">
                      <a:pos x="411" y="488"/>
                    </a:cxn>
                    <a:cxn ang="0">
                      <a:pos x="463" y="517"/>
                    </a:cxn>
                    <a:cxn ang="0">
                      <a:pos x="515" y="542"/>
                    </a:cxn>
                    <a:cxn ang="0">
                      <a:pos x="572" y="564"/>
                    </a:cxn>
                    <a:cxn ang="0">
                      <a:pos x="628" y="582"/>
                    </a:cxn>
                    <a:cxn ang="0">
                      <a:pos x="688" y="597"/>
                    </a:cxn>
                    <a:cxn ang="0">
                      <a:pos x="746" y="607"/>
                    </a:cxn>
                    <a:cxn ang="0">
                      <a:pos x="806" y="615"/>
                    </a:cxn>
                    <a:cxn ang="0">
                      <a:pos x="689" y="435"/>
                    </a:cxn>
                    <a:cxn ang="0">
                      <a:pos x="815" y="225"/>
                    </a:cxn>
                    <a:cxn ang="0">
                      <a:pos x="772" y="217"/>
                    </a:cxn>
                    <a:cxn ang="0">
                      <a:pos x="731" y="205"/>
                    </a:cxn>
                    <a:cxn ang="0">
                      <a:pos x="690" y="188"/>
                    </a:cxn>
                    <a:cxn ang="0">
                      <a:pos x="653" y="169"/>
                    </a:cxn>
                    <a:cxn ang="0">
                      <a:pos x="617" y="145"/>
                    </a:cxn>
                    <a:cxn ang="0">
                      <a:pos x="585" y="120"/>
                    </a:cxn>
                    <a:cxn ang="0">
                      <a:pos x="721" y="74"/>
                    </a:cxn>
                    <a:cxn ang="0">
                      <a:pos x="286" y="0"/>
                    </a:cxn>
                  </a:cxnLst>
                  <a:rect l="0" t="0" r="r" b="b"/>
                  <a:pathLst>
                    <a:path w="816" h="616">
                      <a:moveTo>
                        <a:pt x="286" y="0"/>
                      </a:moveTo>
                      <a:lnTo>
                        <a:pt x="0" y="310"/>
                      </a:lnTo>
                      <a:lnTo>
                        <a:pt x="159" y="257"/>
                      </a:lnTo>
                      <a:lnTo>
                        <a:pt x="193" y="303"/>
                      </a:lnTo>
                      <a:lnTo>
                        <a:pt x="232" y="345"/>
                      </a:lnTo>
                      <a:lnTo>
                        <a:pt x="272" y="385"/>
                      </a:lnTo>
                      <a:lnTo>
                        <a:pt x="315" y="422"/>
                      </a:lnTo>
                      <a:lnTo>
                        <a:pt x="362" y="457"/>
                      </a:lnTo>
                      <a:lnTo>
                        <a:pt x="411" y="488"/>
                      </a:lnTo>
                      <a:lnTo>
                        <a:pt x="463" y="517"/>
                      </a:lnTo>
                      <a:lnTo>
                        <a:pt x="515" y="542"/>
                      </a:lnTo>
                      <a:lnTo>
                        <a:pt x="572" y="564"/>
                      </a:lnTo>
                      <a:lnTo>
                        <a:pt x="628" y="582"/>
                      </a:lnTo>
                      <a:lnTo>
                        <a:pt x="688" y="597"/>
                      </a:lnTo>
                      <a:lnTo>
                        <a:pt x="746" y="607"/>
                      </a:lnTo>
                      <a:lnTo>
                        <a:pt x="806" y="615"/>
                      </a:lnTo>
                      <a:lnTo>
                        <a:pt x="689" y="435"/>
                      </a:lnTo>
                      <a:lnTo>
                        <a:pt x="815" y="225"/>
                      </a:lnTo>
                      <a:lnTo>
                        <a:pt x="772" y="217"/>
                      </a:lnTo>
                      <a:lnTo>
                        <a:pt x="731" y="205"/>
                      </a:lnTo>
                      <a:lnTo>
                        <a:pt x="690" y="188"/>
                      </a:lnTo>
                      <a:lnTo>
                        <a:pt x="653" y="169"/>
                      </a:lnTo>
                      <a:lnTo>
                        <a:pt x="617" y="145"/>
                      </a:lnTo>
                      <a:lnTo>
                        <a:pt x="585" y="120"/>
                      </a:lnTo>
                      <a:lnTo>
                        <a:pt x="721" y="74"/>
                      </a:lnTo>
                      <a:lnTo>
                        <a:pt x="286" y="0"/>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5" name="Isosceles Triangle 114">
                  <a:extLst>
                    <a:ext uri="{FF2B5EF4-FFF2-40B4-BE49-F238E27FC236}">
                      <a16:creationId xmlns:a16="http://schemas.microsoft.com/office/drawing/2014/main" id="{D5CAFF60-6FD7-461F-B785-43C627A6A8D6}"/>
                    </a:ext>
                  </a:extLst>
                </p:cNvPr>
                <p:cNvSpPr/>
                <p:nvPr/>
              </p:nvSpPr>
              <p:spPr bwMode="ltGray">
                <a:xfrm rot="1993259">
                  <a:off x="1763463" y="3244957"/>
                  <a:ext cx="2212404" cy="666405"/>
                </a:xfrm>
                <a:prstGeom prst="triangle">
                  <a:avLst>
                    <a:gd name="adj" fmla="val 45577"/>
                  </a:avLst>
                </a:prstGeom>
                <a:solidFill>
                  <a:srgbClr val="E7E6E6"/>
                </a:solidFill>
                <a:ln w="3175"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white"/>
                    </a:solidFill>
                    <a:effectLst/>
                    <a:uLnTx/>
                    <a:uFillTx/>
                    <a:latin typeface="Georgia" pitchFamily="18" charset="0"/>
                    <a:ea typeface="+mn-ea"/>
                    <a:cs typeface="+mn-cs"/>
                  </a:endParaRPr>
                </a:p>
              </p:txBody>
            </p:sp>
            <p:sp>
              <p:nvSpPr>
                <p:cNvPr id="116" name="Freeform 68">
                  <a:extLst>
                    <a:ext uri="{FF2B5EF4-FFF2-40B4-BE49-F238E27FC236}">
                      <a16:creationId xmlns:a16="http://schemas.microsoft.com/office/drawing/2014/main" id="{DDD046A4-7726-41E8-B600-0FDAD7B43F8C}"/>
                    </a:ext>
                  </a:extLst>
                </p:cNvPr>
                <p:cNvSpPr>
                  <a:spLocks/>
                </p:cNvSpPr>
                <p:nvPr/>
              </p:nvSpPr>
              <p:spPr bwMode="auto">
                <a:xfrm>
                  <a:off x="1956452" y="3313740"/>
                  <a:ext cx="1453951" cy="1663945"/>
                </a:xfrm>
                <a:custGeom>
                  <a:avLst/>
                  <a:gdLst/>
                  <a:ahLst/>
                  <a:cxnLst>
                    <a:cxn ang="0">
                      <a:pos x="440" y="0"/>
                    </a:cxn>
                    <a:cxn ang="0">
                      <a:pos x="0" y="0"/>
                    </a:cxn>
                    <a:cxn ang="0">
                      <a:pos x="137" y="72"/>
                    </a:cxn>
                    <a:cxn ang="0">
                      <a:pos x="118" y="121"/>
                    </a:cxn>
                    <a:cxn ang="0">
                      <a:pos x="100" y="171"/>
                    </a:cxn>
                    <a:cxn ang="0">
                      <a:pos x="87" y="223"/>
                    </a:cxn>
                    <a:cxn ang="0">
                      <a:pos x="77" y="275"/>
                    </a:cxn>
                    <a:cxn ang="0">
                      <a:pos x="72" y="327"/>
                    </a:cxn>
                    <a:cxn ang="0">
                      <a:pos x="71" y="379"/>
                    </a:cxn>
                    <a:cxn ang="0">
                      <a:pos x="73" y="431"/>
                    </a:cxn>
                    <a:cxn ang="0">
                      <a:pos x="80" y="483"/>
                    </a:cxn>
                    <a:cxn ang="0">
                      <a:pos x="91" y="536"/>
                    </a:cxn>
                    <a:cxn ang="0">
                      <a:pos x="105" y="587"/>
                    </a:cxn>
                    <a:cxn ang="0">
                      <a:pos x="123" y="636"/>
                    </a:cxn>
                    <a:cxn ang="0">
                      <a:pos x="145" y="685"/>
                    </a:cxn>
                    <a:cxn ang="0">
                      <a:pos x="318" y="498"/>
                    </a:cxn>
                    <a:cxn ang="0">
                      <a:pos x="541" y="530"/>
                    </a:cxn>
                    <a:cxn ang="0">
                      <a:pos x="525" y="494"/>
                    </a:cxn>
                    <a:cxn ang="0">
                      <a:pos x="514" y="458"/>
                    </a:cxn>
                    <a:cxn ang="0">
                      <a:pos x="507" y="420"/>
                    </a:cxn>
                    <a:cxn ang="0">
                      <a:pos x="503" y="382"/>
                    </a:cxn>
                    <a:cxn ang="0">
                      <a:pos x="503" y="343"/>
                    </a:cxn>
                    <a:cxn ang="0">
                      <a:pos x="509" y="305"/>
                    </a:cxn>
                    <a:cxn ang="0">
                      <a:pos x="518" y="268"/>
                    </a:cxn>
                    <a:cxn ang="0">
                      <a:pos x="667" y="345"/>
                    </a:cxn>
                    <a:cxn ang="0">
                      <a:pos x="440" y="0"/>
                    </a:cxn>
                  </a:cxnLst>
                  <a:rect l="0" t="0" r="r" b="b"/>
                  <a:pathLst>
                    <a:path w="668" h="686">
                      <a:moveTo>
                        <a:pt x="440" y="0"/>
                      </a:moveTo>
                      <a:lnTo>
                        <a:pt x="0" y="0"/>
                      </a:lnTo>
                      <a:lnTo>
                        <a:pt x="137" y="72"/>
                      </a:lnTo>
                      <a:lnTo>
                        <a:pt x="118" y="121"/>
                      </a:lnTo>
                      <a:lnTo>
                        <a:pt x="100" y="171"/>
                      </a:lnTo>
                      <a:lnTo>
                        <a:pt x="87" y="223"/>
                      </a:lnTo>
                      <a:lnTo>
                        <a:pt x="77" y="275"/>
                      </a:lnTo>
                      <a:lnTo>
                        <a:pt x="72" y="327"/>
                      </a:lnTo>
                      <a:lnTo>
                        <a:pt x="71" y="379"/>
                      </a:lnTo>
                      <a:lnTo>
                        <a:pt x="73" y="431"/>
                      </a:lnTo>
                      <a:lnTo>
                        <a:pt x="80" y="483"/>
                      </a:lnTo>
                      <a:lnTo>
                        <a:pt x="91" y="536"/>
                      </a:lnTo>
                      <a:lnTo>
                        <a:pt x="105" y="587"/>
                      </a:lnTo>
                      <a:lnTo>
                        <a:pt x="123" y="636"/>
                      </a:lnTo>
                      <a:lnTo>
                        <a:pt x="145" y="685"/>
                      </a:lnTo>
                      <a:lnTo>
                        <a:pt x="318" y="498"/>
                      </a:lnTo>
                      <a:lnTo>
                        <a:pt x="541" y="530"/>
                      </a:lnTo>
                      <a:lnTo>
                        <a:pt x="525" y="494"/>
                      </a:lnTo>
                      <a:lnTo>
                        <a:pt x="514" y="458"/>
                      </a:lnTo>
                      <a:lnTo>
                        <a:pt x="507" y="420"/>
                      </a:lnTo>
                      <a:lnTo>
                        <a:pt x="503" y="382"/>
                      </a:lnTo>
                      <a:lnTo>
                        <a:pt x="503" y="343"/>
                      </a:lnTo>
                      <a:lnTo>
                        <a:pt x="509" y="305"/>
                      </a:lnTo>
                      <a:lnTo>
                        <a:pt x="518" y="268"/>
                      </a:lnTo>
                      <a:lnTo>
                        <a:pt x="667" y="345"/>
                      </a:lnTo>
                      <a:lnTo>
                        <a:pt x="440" y="0"/>
                      </a:lnTo>
                    </a:path>
                  </a:pathLst>
                </a:custGeom>
                <a:solidFill>
                  <a:srgbClr val="1D9A78"/>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sp>
            <p:nvSpPr>
              <p:cNvPr id="104" name="Rectangle 103">
                <a:extLst>
                  <a:ext uri="{FF2B5EF4-FFF2-40B4-BE49-F238E27FC236}">
                    <a16:creationId xmlns:a16="http://schemas.microsoft.com/office/drawing/2014/main" id="{8F8DCBB2-B5E9-47D6-9136-A4F3655FE75D}"/>
                  </a:ext>
                </a:extLst>
              </p:cNvPr>
              <p:cNvSpPr>
                <a:spLocks noChangeArrowheads="1"/>
              </p:cNvSpPr>
              <p:nvPr/>
            </p:nvSpPr>
            <p:spPr bwMode="auto">
              <a:xfrm>
                <a:off x="4828217" y="2674208"/>
                <a:ext cx="3194526" cy="870928"/>
              </a:xfrm>
              <a:prstGeom prst="rect">
                <a:avLst/>
              </a:prstGeom>
              <a:solidFill>
                <a:srgbClr val="E7E6E6"/>
              </a:solidFill>
              <a:ln w="9525">
                <a:solidFill>
                  <a:srgbClr val="E7E6E6"/>
                </a:solid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to select, breed, and register</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varieties</a:t>
                </a:r>
              </a:p>
            </p:txBody>
          </p:sp>
          <p:sp>
            <p:nvSpPr>
              <p:cNvPr id="105" name="Rectangle 104">
                <a:extLst>
                  <a:ext uri="{FF2B5EF4-FFF2-40B4-BE49-F238E27FC236}">
                    <a16:creationId xmlns:a16="http://schemas.microsoft.com/office/drawing/2014/main" id="{CC5E2438-3C19-413C-9A12-39AF013AA0EB}"/>
                  </a:ext>
                </a:extLst>
              </p:cNvPr>
              <p:cNvSpPr>
                <a:spLocks noChangeArrowheads="1"/>
              </p:cNvSpPr>
              <p:nvPr/>
            </p:nvSpPr>
            <p:spPr bwMode="auto">
              <a:xfrm>
                <a:off x="1040655" y="2589753"/>
                <a:ext cx="2215920" cy="870928"/>
              </a:xfrm>
              <a:prstGeom prst="rect">
                <a:avLst/>
              </a:prstGeom>
              <a:solidFill>
                <a:srgbClr val="E7E6E6"/>
              </a:solidFill>
              <a:ln w="9525">
                <a:solidFill>
                  <a:srgbClr val="E7E6E6"/>
                </a:solid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to access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breeding material</a:t>
                </a:r>
              </a:p>
            </p:txBody>
          </p:sp>
          <p:sp>
            <p:nvSpPr>
              <p:cNvPr id="106" name="Rectangle 105">
                <a:extLst>
                  <a:ext uri="{FF2B5EF4-FFF2-40B4-BE49-F238E27FC236}">
                    <a16:creationId xmlns:a16="http://schemas.microsoft.com/office/drawing/2014/main" id="{BB0E0506-9286-40E3-87AC-D5368170318E}"/>
                  </a:ext>
                </a:extLst>
              </p:cNvPr>
              <p:cNvSpPr>
                <a:spLocks noChangeArrowheads="1"/>
              </p:cNvSpPr>
              <p:nvPr/>
            </p:nvSpPr>
            <p:spPr bwMode="auto">
              <a:xfrm>
                <a:off x="4751874" y="5980759"/>
                <a:ext cx="4271831" cy="605660"/>
              </a:xfrm>
              <a:prstGeom prst="rect">
                <a:avLst/>
              </a:prstGeom>
              <a:solidFill>
                <a:srgbClr val="E7E6E6"/>
              </a:solidFill>
              <a:ln w="9525">
                <a:solidFill>
                  <a:srgbClr val="E7E6E6"/>
                </a:solid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save, reuse, and exchange farm-saved seeds</a:t>
                </a:r>
                <a:endParaRPr kumimoji="0" lang="en-GB" sz="9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07" name="Rectangle 106">
                <a:extLst>
                  <a:ext uri="{FF2B5EF4-FFF2-40B4-BE49-F238E27FC236}">
                    <a16:creationId xmlns:a16="http://schemas.microsoft.com/office/drawing/2014/main" id="{0F9DB52F-F243-4451-A441-82B5D399D428}"/>
                  </a:ext>
                </a:extLst>
              </p:cNvPr>
              <p:cNvSpPr>
                <a:spLocks noChangeArrowheads="1"/>
              </p:cNvSpPr>
              <p:nvPr/>
            </p:nvSpPr>
            <p:spPr bwMode="auto">
              <a:xfrm>
                <a:off x="-588083" y="5850317"/>
                <a:ext cx="3759762" cy="605660"/>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establish  farmer seed enterprises</a:t>
                </a:r>
              </a:p>
            </p:txBody>
          </p:sp>
          <p:sp>
            <p:nvSpPr>
              <p:cNvPr id="108" name="Rectangle 107">
                <a:extLst>
                  <a:ext uri="{FF2B5EF4-FFF2-40B4-BE49-F238E27FC236}">
                    <a16:creationId xmlns:a16="http://schemas.microsoft.com/office/drawing/2014/main" id="{BE2B5CB7-D35B-411F-9E54-A58FE7C89B8A}"/>
                  </a:ext>
                </a:extLst>
              </p:cNvPr>
              <p:cNvSpPr>
                <a:spLocks noChangeArrowheads="1"/>
              </p:cNvSpPr>
              <p:nvPr/>
            </p:nvSpPr>
            <p:spPr bwMode="auto">
              <a:xfrm>
                <a:off x="5449027" y="4514887"/>
                <a:ext cx="4271833" cy="870928"/>
              </a:xfrm>
              <a:prstGeom prst="rect">
                <a:avLst/>
              </a:prstGeom>
              <a:solidFill>
                <a:srgbClr val="F19D19">
                  <a:lumMod val="60000"/>
                  <a:lumOff val="4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acquire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the seeds of their choice through trade, barter, or exchange</a:t>
                </a:r>
              </a:p>
            </p:txBody>
          </p:sp>
          <p:sp>
            <p:nvSpPr>
              <p:cNvPr id="109" name="Rectangle 108">
                <a:extLst>
                  <a:ext uri="{FF2B5EF4-FFF2-40B4-BE49-F238E27FC236}">
                    <a16:creationId xmlns:a16="http://schemas.microsoft.com/office/drawing/2014/main" id="{2C182737-0325-4336-B1FD-3A11A0E28F03}"/>
                  </a:ext>
                </a:extLst>
              </p:cNvPr>
              <p:cNvSpPr>
                <a:spLocks noChangeArrowheads="1"/>
              </p:cNvSpPr>
              <p:nvPr/>
            </p:nvSpPr>
            <p:spPr bwMode="auto">
              <a:xfrm>
                <a:off x="-1560807" y="4132564"/>
                <a:ext cx="4080605" cy="605660"/>
              </a:xfrm>
              <a:prstGeom prst="rect">
                <a:avLst/>
              </a:prstGeom>
              <a:solidFill>
                <a:srgbClr val="F19D19">
                  <a:lumMod val="60000"/>
                  <a:lumOff val="4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sell varieties locally and commercialize them more broadly</a:t>
                </a:r>
              </a:p>
            </p:txBody>
          </p:sp>
        </p:grpSp>
        <p:sp>
          <p:nvSpPr>
            <p:cNvPr id="74" name="Oval 73">
              <a:extLst>
                <a:ext uri="{FF2B5EF4-FFF2-40B4-BE49-F238E27FC236}">
                  <a16:creationId xmlns:a16="http://schemas.microsoft.com/office/drawing/2014/main" id="{321B7BA1-4724-4ED8-AA46-97110761CC8E}"/>
                </a:ext>
              </a:extLst>
            </p:cNvPr>
            <p:cNvSpPr/>
            <p:nvPr/>
          </p:nvSpPr>
          <p:spPr>
            <a:xfrm>
              <a:off x="706697" y="644632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5" name="Oval 74">
              <a:extLst>
                <a:ext uri="{FF2B5EF4-FFF2-40B4-BE49-F238E27FC236}">
                  <a16:creationId xmlns:a16="http://schemas.microsoft.com/office/drawing/2014/main" id="{DEB37B17-8D85-4182-AF7C-A508C73DBC13}"/>
                </a:ext>
              </a:extLst>
            </p:cNvPr>
            <p:cNvSpPr/>
            <p:nvPr/>
          </p:nvSpPr>
          <p:spPr>
            <a:xfrm>
              <a:off x="944175" y="644632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6" name="Oval 75">
              <a:extLst>
                <a:ext uri="{FF2B5EF4-FFF2-40B4-BE49-F238E27FC236}">
                  <a16:creationId xmlns:a16="http://schemas.microsoft.com/office/drawing/2014/main" id="{3F50F7E5-3548-478F-8A11-1D3D093676E6}"/>
                </a:ext>
              </a:extLst>
            </p:cNvPr>
            <p:cNvSpPr/>
            <p:nvPr/>
          </p:nvSpPr>
          <p:spPr>
            <a:xfrm>
              <a:off x="1181653" y="644632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7" name="Oval 76">
              <a:extLst>
                <a:ext uri="{FF2B5EF4-FFF2-40B4-BE49-F238E27FC236}">
                  <a16:creationId xmlns:a16="http://schemas.microsoft.com/office/drawing/2014/main" id="{07A17350-395C-4023-86CB-0E99827F29C6}"/>
                </a:ext>
              </a:extLst>
            </p:cNvPr>
            <p:cNvSpPr/>
            <p:nvPr/>
          </p:nvSpPr>
          <p:spPr>
            <a:xfrm>
              <a:off x="1419131" y="644632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8" name="Oval 77">
              <a:extLst>
                <a:ext uri="{FF2B5EF4-FFF2-40B4-BE49-F238E27FC236}">
                  <a16:creationId xmlns:a16="http://schemas.microsoft.com/office/drawing/2014/main" id="{3548B80C-AA59-4A68-8522-12271DE0B51B}"/>
                </a:ext>
              </a:extLst>
            </p:cNvPr>
            <p:cNvSpPr/>
            <p:nvPr/>
          </p:nvSpPr>
          <p:spPr>
            <a:xfrm>
              <a:off x="1656609" y="6446325"/>
              <a:ext cx="182880" cy="182880"/>
            </a:xfrm>
            <a:prstGeom prst="ellipse">
              <a:avLst/>
            </a:prstGeom>
            <a:solidFill>
              <a:srgbClr val="F19D19">
                <a:lumMod val="60000"/>
                <a:lumOff val="40000"/>
              </a:srgbClr>
            </a:solidFill>
            <a:ln w="12700" cap="flat" cmpd="sng" algn="ctr">
              <a:solidFill>
                <a:srgbClr val="F19D19">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9" name="Oval 78">
              <a:extLst>
                <a:ext uri="{FF2B5EF4-FFF2-40B4-BE49-F238E27FC236}">
                  <a16:creationId xmlns:a16="http://schemas.microsoft.com/office/drawing/2014/main" id="{EBB56EC6-6E7E-45B8-B7D7-AC5217BB3AF9}"/>
                </a:ext>
              </a:extLst>
            </p:cNvPr>
            <p:cNvSpPr/>
            <p:nvPr/>
          </p:nvSpPr>
          <p:spPr>
            <a:xfrm>
              <a:off x="2260252" y="4927159"/>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0" name="Oval 79">
              <a:extLst>
                <a:ext uri="{FF2B5EF4-FFF2-40B4-BE49-F238E27FC236}">
                  <a16:creationId xmlns:a16="http://schemas.microsoft.com/office/drawing/2014/main" id="{54B08486-0D31-48E7-84B7-7CE80F533C0E}"/>
                </a:ext>
              </a:extLst>
            </p:cNvPr>
            <p:cNvSpPr/>
            <p:nvPr/>
          </p:nvSpPr>
          <p:spPr>
            <a:xfrm>
              <a:off x="5017442" y="7518330"/>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Oval 80">
              <a:extLst>
                <a:ext uri="{FF2B5EF4-FFF2-40B4-BE49-F238E27FC236}">
                  <a16:creationId xmlns:a16="http://schemas.microsoft.com/office/drawing/2014/main" id="{7A1A9F37-F35C-4810-B073-AEBC5765FA46}"/>
                </a:ext>
              </a:extLst>
            </p:cNvPr>
            <p:cNvSpPr/>
            <p:nvPr/>
          </p:nvSpPr>
          <p:spPr>
            <a:xfrm>
              <a:off x="4685624" y="4996737"/>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2" name="Oval 81">
              <a:extLst>
                <a:ext uri="{FF2B5EF4-FFF2-40B4-BE49-F238E27FC236}">
                  <a16:creationId xmlns:a16="http://schemas.microsoft.com/office/drawing/2014/main" id="{ED294034-629B-49F7-BF83-CEA3B62F067C}"/>
                </a:ext>
              </a:extLst>
            </p:cNvPr>
            <p:cNvSpPr/>
            <p:nvPr/>
          </p:nvSpPr>
          <p:spPr>
            <a:xfrm>
              <a:off x="4917626" y="4996737"/>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3" name="Oval 82">
              <a:extLst>
                <a:ext uri="{FF2B5EF4-FFF2-40B4-BE49-F238E27FC236}">
                  <a16:creationId xmlns:a16="http://schemas.microsoft.com/office/drawing/2014/main" id="{E07A5823-DBCB-41ED-83E0-EFA10C04F3FB}"/>
                </a:ext>
              </a:extLst>
            </p:cNvPr>
            <p:cNvSpPr/>
            <p:nvPr/>
          </p:nvSpPr>
          <p:spPr>
            <a:xfrm>
              <a:off x="4953091" y="6070398"/>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4" name="Oval 83">
              <a:extLst>
                <a:ext uri="{FF2B5EF4-FFF2-40B4-BE49-F238E27FC236}">
                  <a16:creationId xmlns:a16="http://schemas.microsoft.com/office/drawing/2014/main" id="{169AE550-ED20-4071-81B5-557C0E95DAB8}"/>
                </a:ext>
              </a:extLst>
            </p:cNvPr>
            <p:cNvSpPr/>
            <p:nvPr/>
          </p:nvSpPr>
          <p:spPr>
            <a:xfrm>
              <a:off x="5684390" y="6070398"/>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5" name="Oval 84">
              <a:extLst>
                <a:ext uri="{FF2B5EF4-FFF2-40B4-BE49-F238E27FC236}">
                  <a16:creationId xmlns:a16="http://schemas.microsoft.com/office/drawing/2014/main" id="{BA63E998-37E0-4E80-95CE-EDC05967A81B}"/>
                </a:ext>
              </a:extLst>
            </p:cNvPr>
            <p:cNvSpPr/>
            <p:nvPr/>
          </p:nvSpPr>
          <p:spPr>
            <a:xfrm>
              <a:off x="5453755" y="6070398"/>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6" name="Oval 85">
              <a:extLst>
                <a:ext uri="{FF2B5EF4-FFF2-40B4-BE49-F238E27FC236}">
                  <a16:creationId xmlns:a16="http://schemas.microsoft.com/office/drawing/2014/main" id="{8FE511D4-61D9-4C3B-B2C3-64BE4FB1198C}"/>
                </a:ext>
              </a:extLst>
            </p:cNvPr>
            <p:cNvSpPr/>
            <p:nvPr/>
          </p:nvSpPr>
          <p:spPr>
            <a:xfrm>
              <a:off x="5204560" y="6071897"/>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7" name="Oval 86">
              <a:extLst>
                <a:ext uri="{FF2B5EF4-FFF2-40B4-BE49-F238E27FC236}">
                  <a16:creationId xmlns:a16="http://schemas.microsoft.com/office/drawing/2014/main" id="{B01B26EF-E137-4FCF-AE9D-3C6F195ECE9B}"/>
                </a:ext>
              </a:extLst>
            </p:cNvPr>
            <p:cNvSpPr/>
            <p:nvPr/>
          </p:nvSpPr>
          <p:spPr>
            <a:xfrm>
              <a:off x="6164220" y="607403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8" name="Oval 87">
              <a:extLst>
                <a:ext uri="{FF2B5EF4-FFF2-40B4-BE49-F238E27FC236}">
                  <a16:creationId xmlns:a16="http://schemas.microsoft.com/office/drawing/2014/main" id="{95E1A4D6-0723-45AC-B0AD-5625963F3F5E}"/>
                </a:ext>
              </a:extLst>
            </p:cNvPr>
            <p:cNvSpPr/>
            <p:nvPr/>
          </p:nvSpPr>
          <p:spPr>
            <a:xfrm>
              <a:off x="1718109" y="7434341"/>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89" name="Connector: Elbow 88">
              <a:extLst>
                <a:ext uri="{FF2B5EF4-FFF2-40B4-BE49-F238E27FC236}">
                  <a16:creationId xmlns:a16="http://schemas.microsoft.com/office/drawing/2014/main" id="{0BC9FD82-EDF3-486C-B268-C0B82C50664C}"/>
                </a:ext>
              </a:extLst>
            </p:cNvPr>
            <p:cNvCxnSpPr>
              <a:cxnSpLocks/>
              <a:stCxn id="65" idx="4"/>
              <a:endCxn id="90" idx="0"/>
            </p:cNvCxnSpPr>
            <p:nvPr/>
          </p:nvCxnSpPr>
          <p:spPr>
            <a:xfrm rot="16200000" flipH="1">
              <a:off x="1770589" y="2516979"/>
              <a:ext cx="641311" cy="2699137"/>
            </a:xfrm>
            <a:prstGeom prst="bentConnector3">
              <a:avLst>
                <a:gd name="adj1" fmla="val 50000"/>
              </a:avLst>
            </a:prstGeom>
            <a:noFill/>
            <a:ln w="6350" cap="flat" cmpd="sng" algn="ctr">
              <a:solidFill>
                <a:srgbClr val="1D9A78"/>
              </a:solidFill>
              <a:prstDash val="solid"/>
              <a:miter lim="800000"/>
              <a:tailEnd type="triangle"/>
            </a:ln>
            <a:effectLst/>
          </p:spPr>
        </p:cxnSp>
        <p:sp>
          <p:nvSpPr>
            <p:cNvPr id="90" name="Rectangle 89">
              <a:extLst>
                <a:ext uri="{FF2B5EF4-FFF2-40B4-BE49-F238E27FC236}">
                  <a16:creationId xmlns:a16="http://schemas.microsoft.com/office/drawing/2014/main" id="{61AF2E51-3394-40D2-9399-64A2E743B14B}"/>
                </a:ext>
              </a:extLst>
            </p:cNvPr>
            <p:cNvSpPr/>
            <p:nvPr/>
          </p:nvSpPr>
          <p:spPr>
            <a:xfrm>
              <a:off x="3395093" y="4187204"/>
              <a:ext cx="91440" cy="91440"/>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91" name="Connector: Elbow 90">
              <a:extLst>
                <a:ext uri="{FF2B5EF4-FFF2-40B4-BE49-F238E27FC236}">
                  <a16:creationId xmlns:a16="http://schemas.microsoft.com/office/drawing/2014/main" id="{B6682C84-27DC-43B7-8B74-D54B3BFA4D0C}"/>
                </a:ext>
              </a:extLst>
            </p:cNvPr>
            <p:cNvCxnSpPr>
              <a:stCxn id="70" idx="4"/>
              <a:endCxn id="90" idx="0"/>
            </p:cNvCxnSpPr>
            <p:nvPr/>
          </p:nvCxnSpPr>
          <p:spPr>
            <a:xfrm rot="16200000" flipH="1">
              <a:off x="2299568" y="3045958"/>
              <a:ext cx="641311" cy="1641179"/>
            </a:xfrm>
            <a:prstGeom prst="bentConnector3">
              <a:avLst/>
            </a:prstGeom>
            <a:noFill/>
            <a:ln w="6350" cap="flat" cmpd="sng" algn="ctr">
              <a:solidFill>
                <a:srgbClr val="1D9A78"/>
              </a:solidFill>
              <a:prstDash val="solid"/>
              <a:miter lim="800000"/>
              <a:tailEnd type="triangle"/>
            </a:ln>
            <a:effectLst/>
          </p:spPr>
        </p:cxnSp>
        <p:cxnSp>
          <p:nvCxnSpPr>
            <p:cNvPr id="92" name="Connector: Elbow 91">
              <a:extLst>
                <a:ext uri="{FF2B5EF4-FFF2-40B4-BE49-F238E27FC236}">
                  <a16:creationId xmlns:a16="http://schemas.microsoft.com/office/drawing/2014/main" id="{19E6E23C-EEDA-4CDA-A9F3-12B64D473ABC}"/>
                </a:ext>
              </a:extLst>
            </p:cNvPr>
            <p:cNvCxnSpPr>
              <a:stCxn id="71" idx="4"/>
              <a:endCxn id="90" idx="0"/>
            </p:cNvCxnSpPr>
            <p:nvPr/>
          </p:nvCxnSpPr>
          <p:spPr>
            <a:xfrm rot="16200000" flipH="1">
              <a:off x="2828546" y="3574936"/>
              <a:ext cx="641311" cy="583223"/>
            </a:xfrm>
            <a:prstGeom prst="bentConnector3">
              <a:avLst/>
            </a:prstGeom>
            <a:noFill/>
            <a:ln w="6350" cap="flat" cmpd="sng" algn="ctr">
              <a:solidFill>
                <a:srgbClr val="1D9A78"/>
              </a:solidFill>
              <a:prstDash val="solid"/>
              <a:miter lim="800000"/>
              <a:tailEnd type="triangle"/>
            </a:ln>
            <a:effectLst/>
          </p:spPr>
        </p:cxnSp>
        <p:cxnSp>
          <p:nvCxnSpPr>
            <p:cNvPr id="93" name="Connector: Elbow 92">
              <a:extLst>
                <a:ext uri="{FF2B5EF4-FFF2-40B4-BE49-F238E27FC236}">
                  <a16:creationId xmlns:a16="http://schemas.microsoft.com/office/drawing/2014/main" id="{525E5D3A-2274-46C8-8AB4-F04CF9FC1EC2}"/>
                </a:ext>
              </a:extLst>
            </p:cNvPr>
            <p:cNvCxnSpPr>
              <a:stCxn id="72" idx="4"/>
              <a:endCxn id="90" idx="0"/>
            </p:cNvCxnSpPr>
            <p:nvPr/>
          </p:nvCxnSpPr>
          <p:spPr>
            <a:xfrm rot="5400000">
              <a:off x="3357525" y="3629182"/>
              <a:ext cx="641311" cy="474733"/>
            </a:xfrm>
            <a:prstGeom prst="bentConnector3">
              <a:avLst/>
            </a:prstGeom>
            <a:noFill/>
            <a:ln w="6350" cap="flat" cmpd="sng" algn="ctr">
              <a:solidFill>
                <a:srgbClr val="1D9A78"/>
              </a:solidFill>
              <a:prstDash val="solid"/>
              <a:miter lim="800000"/>
              <a:tailEnd type="triangle"/>
            </a:ln>
            <a:effectLst/>
          </p:spPr>
        </p:cxnSp>
        <p:cxnSp>
          <p:nvCxnSpPr>
            <p:cNvPr id="94" name="Connector: Elbow 93">
              <a:extLst>
                <a:ext uri="{FF2B5EF4-FFF2-40B4-BE49-F238E27FC236}">
                  <a16:creationId xmlns:a16="http://schemas.microsoft.com/office/drawing/2014/main" id="{1AB33CF1-5D46-46A0-8F0B-0E45542A2835}"/>
                </a:ext>
              </a:extLst>
            </p:cNvPr>
            <p:cNvCxnSpPr>
              <a:stCxn id="68" idx="4"/>
              <a:endCxn id="90" idx="0"/>
            </p:cNvCxnSpPr>
            <p:nvPr/>
          </p:nvCxnSpPr>
          <p:spPr>
            <a:xfrm rot="5400000">
              <a:off x="3886503" y="3100204"/>
              <a:ext cx="641311" cy="1532689"/>
            </a:xfrm>
            <a:prstGeom prst="bentConnector3">
              <a:avLst/>
            </a:prstGeom>
            <a:noFill/>
            <a:ln w="6350" cap="flat" cmpd="sng" algn="ctr">
              <a:solidFill>
                <a:srgbClr val="1D9A78"/>
              </a:solidFill>
              <a:prstDash val="solid"/>
              <a:miter lim="800000"/>
              <a:tailEnd type="triangle"/>
            </a:ln>
            <a:effectLst/>
          </p:spPr>
        </p:cxnSp>
        <p:cxnSp>
          <p:nvCxnSpPr>
            <p:cNvPr id="95" name="Connector: Elbow 94">
              <a:extLst>
                <a:ext uri="{FF2B5EF4-FFF2-40B4-BE49-F238E27FC236}">
                  <a16:creationId xmlns:a16="http://schemas.microsoft.com/office/drawing/2014/main" id="{72042ED6-9DC9-41F5-91DE-702B296F7F40}"/>
                </a:ext>
              </a:extLst>
            </p:cNvPr>
            <p:cNvCxnSpPr>
              <a:cxnSpLocks/>
              <a:stCxn id="69" idx="4"/>
              <a:endCxn id="90" idx="0"/>
            </p:cNvCxnSpPr>
            <p:nvPr/>
          </p:nvCxnSpPr>
          <p:spPr>
            <a:xfrm rot="5400000">
              <a:off x="4415482" y="2571225"/>
              <a:ext cx="641311" cy="2590647"/>
            </a:xfrm>
            <a:prstGeom prst="bentConnector3">
              <a:avLst>
                <a:gd name="adj1" fmla="val 50000"/>
              </a:avLst>
            </a:prstGeom>
            <a:noFill/>
            <a:ln w="6350" cap="flat" cmpd="sng" algn="ctr">
              <a:solidFill>
                <a:srgbClr val="1D9A78"/>
              </a:solidFill>
              <a:prstDash val="solid"/>
              <a:miter lim="800000"/>
              <a:tailEnd type="triangle"/>
            </a:ln>
            <a:effectLst/>
          </p:spPr>
        </p:cxnSp>
        <p:sp>
          <p:nvSpPr>
            <p:cNvPr id="96" name="TextBox 95">
              <a:extLst>
                <a:ext uri="{FF2B5EF4-FFF2-40B4-BE49-F238E27FC236}">
                  <a16:creationId xmlns:a16="http://schemas.microsoft.com/office/drawing/2014/main" id="{DDBA071E-0E8A-4C6C-9564-82E53654DB37}"/>
                </a:ext>
              </a:extLst>
            </p:cNvPr>
            <p:cNvSpPr txBox="1"/>
            <p:nvPr/>
          </p:nvSpPr>
          <p:spPr>
            <a:xfrm>
              <a:off x="1937239" y="4281612"/>
              <a:ext cx="3007149" cy="497377"/>
            </a:xfrm>
            <a:prstGeom prst="rect">
              <a:avLst/>
            </a:prstGeom>
            <a:noFill/>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rPr>
                <a:t>How they bridge the gap between the formal and informal sectors</a:t>
              </a:r>
            </a:p>
          </p:txBody>
        </p:sp>
        <p:sp>
          <p:nvSpPr>
            <p:cNvPr id="98" name="Oval 97">
              <a:extLst>
                <a:ext uri="{FF2B5EF4-FFF2-40B4-BE49-F238E27FC236}">
                  <a16:creationId xmlns:a16="http://schemas.microsoft.com/office/drawing/2014/main" id="{1367714B-B6E5-4553-B8AF-9F22C27B3844}"/>
                </a:ext>
              </a:extLst>
            </p:cNvPr>
            <p:cNvSpPr/>
            <p:nvPr/>
          </p:nvSpPr>
          <p:spPr>
            <a:xfrm>
              <a:off x="5915025" y="6067093"/>
              <a:ext cx="182880" cy="182880"/>
            </a:xfrm>
            <a:prstGeom prst="ellipse">
              <a:avLst/>
            </a:prstGeom>
            <a:solidFill>
              <a:srgbClr val="F19D19">
                <a:lumMod val="60000"/>
                <a:lumOff val="40000"/>
              </a:srgbClr>
            </a:solidFill>
            <a:ln w="12700" cap="flat" cmpd="sng" algn="ctr">
              <a:solidFill>
                <a:srgbClr val="F19D19">
                  <a:lumMod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9" name="Oval 98">
              <a:extLst>
                <a:ext uri="{FF2B5EF4-FFF2-40B4-BE49-F238E27FC236}">
                  <a16:creationId xmlns:a16="http://schemas.microsoft.com/office/drawing/2014/main" id="{930B6015-5513-4619-A7CC-4F3276F40EC2}"/>
                </a:ext>
              </a:extLst>
            </p:cNvPr>
            <p:cNvSpPr/>
            <p:nvPr/>
          </p:nvSpPr>
          <p:spPr>
            <a:xfrm>
              <a:off x="2479340" y="4927159"/>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Oval 99">
              <a:extLst>
                <a:ext uri="{FF2B5EF4-FFF2-40B4-BE49-F238E27FC236}">
                  <a16:creationId xmlns:a16="http://schemas.microsoft.com/office/drawing/2014/main" id="{F4F719E3-5847-46E3-A26F-2A33509D6CC2}"/>
                </a:ext>
              </a:extLst>
            </p:cNvPr>
            <p:cNvSpPr/>
            <p:nvPr/>
          </p:nvSpPr>
          <p:spPr>
            <a:xfrm>
              <a:off x="1468638" y="7437055"/>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1" name="Oval 100">
              <a:extLst>
                <a:ext uri="{FF2B5EF4-FFF2-40B4-BE49-F238E27FC236}">
                  <a16:creationId xmlns:a16="http://schemas.microsoft.com/office/drawing/2014/main" id="{DFE0E073-D548-4F42-8993-AB92995D85D4}"/>
                </a:ext>
              </a:extLst>
            </p:cNvPr>
            <p:cNvSpPr/>
            <p:nvPr/>
          </p:nvSpPr>
          <p:spPr>
            <a:xfrm>
              <a:off x="4221622" y="4996737"/>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2" name="Oval 101">
              <a:extLst>
                <a:ext uri="{FF2B5EF4-FFF2-40B4-BE49-F238E27FC236}">
                  <a16:creationId xmlns:a16="http://schemas.microsoft.com/office/drawing/2014/main" id="{8091DE19-724F-4263-9556-4299C43E5FF3}"/>
                </a:ext>
              </a:extLst>
            </p:cNvPr>
            <p:cNvSpPr/>
            <p:nvPr/>
          </p:nvSpPr>
          <p:spPr>
            <a:xfrm>
              <a:off x="4453623" y="4996737"/>
              <a:ext cx="182880" cy="182880"/>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7" name="Title 1">
            <a:extLst>
              <a:ext uri="{FF2B5EF4-FFF2-40B4-BE49-F238E27FC236}">
                <a16:creationId xmlns:a16="http://schemas.microsoft.com/office/drawing/2014/main" id="{4101FC03-71B1-46DB-B28E-3F98A2DF3870}"/>
              </a:ext>
            </a:extLst>
          </p:cNvPr>
          <p:cNvSpPr txBox="1">
            <a:spLocks/>
          </p:cNvSpPr>
          <p:nvPr/>
        </p:nvSpPr>
        <p:spPr bwMode="auto">
          <a:xfrm>
            <a:off x="311085" y="1075530"/>
            <a:ext cx="11632676" cy="511101"/>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400" dirty="0">
                <a:ea typeface="Calibri" panose="020F0502020204030204" pitchFamily="34" charset="0"/>
              </a:rPr>
              <a:t>Study Area #2: Liberalizing Seed Quality Control Mechanisms </a:t>
            </a:r>
          </a:p>
        </p:txBody>
      </p:sp>
      <p:sp>
        <p:nvSpPr>
          <p:cNvPr id="58" name="TextBox 57">
            <a:extLst>
              <a:ext uri="{FF2B5EF4-FFF2-40B4-BE49-F238E27FC236}">
                <a16:creationId xmlns:a16="http://schemas.microsoft.com/office/drawing/2014/main" id="{9A948290-7C13-4C89-AE2D-674836784C9A}"/>
              </a:ext>
            </a:extLst>
          </p:cNvPr>
          <p:cNvSpPr txBox="1"/>
          <p:nvPr/>
        </p:nvSpPr>
        <p:spPr>
          <a:xfrm>
            <a:off x="9152445" y="4326608"/>
            <a:ext cx="2809188" cy="1785104"/>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 2020 Kuhlmann, Dey, Garces Escobar, and Abregu, “regulatory elements” </a:t>
            </a:r>
          </a:p>
          <a:p>
            <a:pPr marL="0" marR="0" lvl="0" indent="0" algn="just" defTabSz="3429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imes New Roman" panose="02020603050405020304" pitchFamily="18" charset="0"/>
                <a:cs typeface="Times New Roman" panose="02020603050405020304" pitchFamily="18" charset="0"/>
              </a:rPr>
              <a:t>A</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dapted from New Markets Lab, “Legal Guide to Strengthen Tanzania's Seed and Input Markets” (April 2016); and “Farmers’ Abilities” adapted from Visser, Bert,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Summary of the Impact of National Seed Legislation on the Functioning of Small-Scale Farmers’ Seed Systems in Peru, Vietnam and Zimbabwe</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December 2015 and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Study Into Seeds Laws in Selected Developing Countries</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Oxfam, March 16, 2016.</a:t>
            </a:r>
          </a:p>
        </p:txBody>
      </p:sp>
    </p:spTree>
    <p:extLst>
      <p:ext uri="{BB962C8B-B14F-4D97-AF65-F5344CB8AC3E}">
        <p14:creationId xmlns:p14="http://schemas.microsoft.com/office/powerpoint/2010/main" val="282218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4">
            <a:extLst>
              <a:ext uri="{FF2B5EF4-FFF2-40B4-BE49-F238E27FC236}">
                <a16:creationId xmlns:a16="http://schemas.microsoft.com/office/drawing/2014/main" id="{58A24B40-708A-4112-B73B-8CCD305D7530}"/>
              </a:ext>
            </a:extLst>
          </p:cNvPr>
          <p:cNvSpPr txBox="1">
            <a:spLocks/>
          </p:cNvSpPr>
          <p:nvPr/>
        </p:nvSpPr>
        <p:spPr>
          <a:xfrm>
            <a:off x="689075" y="1652154"/>
            <a:ext cx="10839906" cy="4198932"/>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1"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lang="en-US" sz="2000" dirty="0">
                <a:solidFill>
                  <a:sysClr val="windowText" lastClr="000000">
                    <a:lumMod val="65000"/>
                    <a:lumOff val="35000"/>
                  </a:sysClr>
                </a:solidFill>
                <a:latin typeface="Arial" panose="020B0604020202020204" pitchFamily="34" charset="0"/>
              </a:rPr>
              <a:t>Impacts farmers’ ability to acquire and sell seeds of their choice</a:t>
            </a: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342900" marR="0" lvl="1"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Mandatory Certification </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Contingent on variety and actors’ registration (regulatory preconditions)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Relies upon advanced regulatory environment and appropriate infrastructure </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Examples: Uganda, Rwanda, etc.</a:t>
            </a:r>
          </a:p>
          <a:p>
            <a:pPr marL="342900" marR="0" lvl="1"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Mandatory Certification with Flexibility </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Can include third-party seed certification (e.g., Peru); private seed inspectors and labs (e.g.,  Zambia, Zimbabwe, and Kenya for inspectors; Afghanistan for labs)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Seed clubs and associations have been formally recognized and can sell seeds at the local level under certain conditions (e.g. Vietnam and Zimbabwe, where Zaka Association registered as a certifying authority)</a:t>
            </a:r>
          </a:p>
        </p:txBody>
      </p:sp>
      <p:sp>
        <p:nvSpPr>
          <p:cNvPr id="7" name="Title 1">
            <a:extLst>
              <a:ext uri="{FF2B5EF4-FFF2-40B4-BE49-F238E27FC236}">
                <a16:creationId xmlns:a16="http://schemas.microsoft.com/office/drawing/2014/main" id="{D86254E7-E970-404C-8633-F692C42E1E35}"/>
              </a:ext>
            </a:extLst>
          </p:cNvPr>
          <p:cNvSpPr txBox="1">
            <a:spLocks/>
          </p:cNvSpPr>
          <p:nvPr/>
        </p:nvSpPr>
        <p:spPr bwMode="auto">
          <a:xfrm>
            <a:off x="856326" y="1083220"/>
            <a:ext cx="10479348" cy="568934"/>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Regulatory Approaches to Quality Control</a:t>
            </a:r>
          </a:p>
        </p:txBody>
      </p:sp>
    </p:spTree>
    <p:extLst>
      <p:ext uri="{BB962C8B-B14F-4D97-AF65-F5344CB8AC3E}">
        <p14:creationId xmlns:p14="http://schemas.microsoft.com/office/powerpoint/2010/main" val="409660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7"/>
            <a:ext cx="10323945" cy="47752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8" name="Content Placeholder 4">
            <a:extLst>
              <a:ext uri="{FF2B5EF4-FFF2-40B4-BE49-F238E27FC236}">
                <a16:creationId xmlns:a16="http://schemas.microsoft.com/office/drawing/2014/main" id="{460CC724-6A15-4732-AD11-6D42CD06C121}"/>
              </a:ext>
            </a:extLst>
          </p:cNvPr>
          <p:cNvSpPr txBox="1">
            <a:spLocks/>
          </p:cNvSpPr>
          <p:nvPr/>
        </p:nvSpPr>
        <p:spPr>
          <a:xfrm>
            <a:off x="605509" y="1798406"/>
            <a:ext cx="10929266" cy="412422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Quality Declared Seed (QDS)</a:t>
            </a:r>
          </a:p>
          <a:p>
            <a:pPr marL="685800" marR="0" lvl="1" indent="-336550" algn="l" defTabSz="914400" rtl="0" eaLnBrk="1" fontAlgn="auto" latinLnBrk="0" hangingPunct="1">
              <a:lnSpc>
                <a:spcPct val="100000"/>
              </a:lnSpc>
              <a:spcBef>
                <a:spcPts val="600"/>
              </a:spcBef>
              <a:spcAft>
                <a:spcPts val="600"/>
              </a:spcAft>
              <a:buClr>
                <a:srgbClr val="A2C816">
                  <a:lumMod val="50000"/>
                </a:srgbClr>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Can be used as a more flexible alternative for quality assurance, especially for local and farmers’ varieties</a:t>
            </a:r>
          </a:p>
          <a:p>
            <a:pPr marL="685800" marR="0" lvl="1" indent="-336550" algn="l" defTabSz="914400" rtl="0" eaLnBrk="1" fontAlgn="auto" latinLnBrk="0" hangingPunct="1">
              <a:lnSpc>
                <a:spcPct val="100000"/>
              </a:lnSpc>
              <a:spcBef>
                <a:spcPts val="600"/>
              </a:spcBef>
              <a:spcAft>
                <a:spcPts val="600"/>
              </a:spcAft>
              <a:buClr>
                <a:srgbClr val="A2C816">
                  <a:lumMod val="50000"/>
                </a:srgbClr>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Often limited to specific regions or crops</a:t>
            </a:r>
          </a:p>
          <a:p>
            <a:pPr lvl="1">
              <a:spcAft>
                <a:spcPts val="600"/>
              </a:spcAft>
              <a:buClr>
                <a:srgbClr val="A2C816">
                  <a:lumMod val="50000"/>
                </a:srgbClr>
              </a:buClr>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Examples:  Tanzania, Uganda, </a:t>
            </a:r>
            <a:r>
              <a:rPr lang="en-US" sz="2400" dirty="0">
                <a:solidFill>
                  <a:sysClr val="windowText" lastClr="000000">
                    <a:lumMod val="65000"/>
                    <a:lumOff val="35000"/>
                  </a:sysClr>
                </a:solidFill>
                <a:latin typeface="Arial" panose="020B0604020202020204" pitchFamily="34" charset="0"/>
              </a:rPr>
              <a:t>Madagascar, Peru, and Guatemala (e.g. MASFRIJOL)</a:t>
            </a:r>
            <a:endPar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342900" marR="0" lvl="1"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Truth-in-Labeling and Self-</a:t>
            </a:r>
            <a:r>
              <a:rPr lang="en-US" sz="2400" dirty="0">
                <a:solidFill>
                  <a:sysClr val="windowText" lastClr="000000">
                    <a:lumMod val="65000"/>
                    <a:lumOff val="35000"/>
                  </a:sysClr>
                </a:solidFill>
                <a:latin typeface="Arial" panose="020B0604020202020204" pitchFamily="34" charset="0"/>
              </a:rPr>
              <a:t>Certification</a:t>
            </a:r>
            <a:endPar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685800" marR="0" lvl="1" indent="-336550" algn="l" defTabSz="914400" rtl="0" eaLnBrk="1" fontAlgn="auto" latinLnBrk="0" hangingPunct="1">
              <a:lnSpc>
                <a:spcPct val="100000"/>
              </a:lnSpc>
              <a:spcBef>
                <a:spcPts val="600"/>
              </a:spcBef>
              <a:spcAft>
                <a:spcPts val="600"/>
              </a:spcAft>
              <a:buClr>
                <a:srgbClr val="A2C816">
                  <a:lumMod val="50000"/>
                </a:srgbClr>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Relies on seed producer self-regulation and adherence to minimum quality standards</a:t>
            </a:r>
          </a:p>
          <a:p>
            <a:pPr marL="685800" marR="0" lvl="1" indent="-336550" algn="l" defTabSz="914400" rtl="0" eaLnBrk="1" fontAlgn="auto" latinLnBrk="0" hangingPunct="1">
              <a:lnSpc>
                <a:spcPct val="100000"/>
              </a:lnSpc>
              <a:spcBef>
                <a:spcPts val="600"/>
              </a:spcBef>
              <a:spcAft>
                <a:spcPts val="600"/>
              </a:spcAft>
              <a:buClr>
                <a:srgbClr val="A2C816">
                  <a:lumMod val="50000"/>
                </a:srgbClr>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Examples:  South Africa, India (</a:t>
            </a:r>
            <a:r>
              <a:rPr lang="en-US" sz="2400" dirty="0">
                <a:solidFill>
                  <a:sysClr val="windowText" lastClr="000000">
                    <a:lumMod val="65000"/>
                    <a:lumOff val="35000"/>
                  </a:sysClr>
                </a:solidFill>
                <a:latin typeface="Arial" panose="020B0604020202020204" pitchFamily="34" charset="0"/>
              </a:rPr>
              <a:t>mixed </a:t>
            </a: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system), and Nepal (</a:t>
            </a:r>
            <a:r>
              <a:rPr lang="en-US" sz="2400" dirty="0">
                <a:solidFill>
                  <a:sysClr val="windowText" lastClr="000000">
                    <a:lumMod val="65000"/>
                    <a:lumOff val="35000"/>
                  </a:sysClr>
                </a:solidFill>
                <a:latin typeface="Arial" panose="020B0604020202020204" pitchFamily="34" charset="0"/>
              </a:rPr>
              <a:t>mixed </a:t>
            </a: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system)</a:t>
            </a:r>
          </a:p>
        </p:txBody>
      </p:sp>
      <p:sp>
        <p:nvSpPr>
          <p:cNvPr id="5" name="Title 1">
            <a:extLst>
              <a:ext uri="{FF2B5EF4-FFF2-40B4-BE49-F238E27FC236}">
                <a16:creationId xmlns:a16="http://schemas.microsoft.com/office/drawing/2014/main" id="{EB52F177-9E8B-4684-92A9-2830B48C6C96}"/>
              </a:ext>
            </a:extLst>
          </p:cNvPr>
          <p:cNvSpPr txBox="1">
            <a:spLocks/>
          </p:cNvSpPr>
          <p:nvPr/>
        </p:nvSpPr>
        <p:spPr bwMode="auto">
          <a:xfrm>
            <a:off x="856326" y="1083220"/>
            <a:ext cx="10479348" cy="568934"/>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Regulatory Approaches to Quality Control</a:t>
            </a:r>
          </a:p>
        </p:txBody>
      </p:sp>
    </p:spTree>
    <p:extLst>
      <p:ext uri="{BB962C8B-B14F-4D97-AF65-F5344CB8AC3E}">
        <p14:creationId xmlns:p14="http://schemas.microsoft.com/office/powerpoint/2010/main" val="1596789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7"/>
            <a:ext cx="10323945" cy="477520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10" name="Content Placeholder 4">
            <a:extLst>
              <a:ext uri="{FF2B5EF4-FFF2-40B4-BE49-F238E27FC236}">
                <a16:creationId xmlns:a16="http://schemas.microsoft.com/office/drawing/2014/main" id="{672C7581-38EA-4CB5-ABFB-B75440F24345}"/>
              </a:ext>
            </a:extLst>
          </p:cNvPr>
          <p:cNvSpPr txBox="1">
            <a:spLocks/>
          </p:cNvSpPr>
          <p:nvPr/>
        </p:nvSpPr>
        <p:spPr>
          <a:xfrm>
            <a:off x="213394" y="1598687"/>
            <a:ext cx="6647535" cy="4198528"/>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Several approaches to quality control can co-exist within a national system, as India’s system illustrates </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India does maintain formal certification, and certified seeds must meet ISTA and OECD quality assurance requirements</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Certified seed must be labeled, but all labeled seed need not be certified</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Truthfully-labeled seed can be produced and sold within India by private entities with </a:t>
            </a:r>
            <a:r>
              <a:rPr lang="en-US" sz="1600" dirty="0">
                <a:solidFill>
                  <a:sysClr val="windowText" lastClr="000000">
                    <a:lumMod val="65000"/>
                    <a:lumOff val="35000"/>
                  </a:sysClr>
                </a:solidFill>
                <a:latin typeface="Arial" panose="020B0604020202020204" pitchFamily="34" charset="0"/>
              </a:rPr>
              <a:t>recognized </a:t>
            </a: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laboratory facilities; priced lower than certified seed</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Self-regulation based on minimum standards is also part of India’s system</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Small producers use certification system on a voluntary basis, reducing costs related to formal seed certification</a:t>
            </a:r>
            <a:endPar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8F9566CC-A61B-4CDD-A300-CD792ABD273A}"/>
              </a:ext>
            </a:extLst>
          </p:cNvPr>
          <p:cNvPicPr>
            <a:picLocks noChangeAspect="1"/>
          </p:cNvPicPr>
          <p:nvPr/>
        </p:nvPicPr>
        <p:blipFill>
          <a:blip r:embed="rId2"/>
          <a:stretch>
            <a:fillRect/>
          </a:stretch>
        </p:blipFill>
        <p:spPr>
          <a:xfrm>
            <a:off x="6901219" y="1598686"/>
            <a:ext cx="4512547" cy="4198529"/>
          </a:xfrm>
          <a:prstGeom prst="rect">
            <a:avLst/>
          </a:prstGeom>
        </p:spPr>
      </p:pic>
      <p:sp>
        <p:nvSpPr>
          <p:cNvPr id="12" name="Rectangle 11">
            <a:extLst>
              <a:ext uri="{FF2B5EF4-FFF2-40B4-BE49-F238E27FC236}">
                <a16:creationId xmlns:a16="http://schemas.microsoft.com/office/drawing/2014/main" id="{AF3406D7-EE0F-4AEF-9B95-9798DCACEB25}"/>
              </a:ext>
            </a:extLst>
          </p:cNvPr>
          <p:cNvSpPr/>
          <p:nvPr/>
        </p:nvSpPr>
        <p:spPr>
          <a:xfrm>
            <a:off x="7037474" y="5797216"/>
            <a:ext cx="3139186" cy="500137"/>
          </a:xfrm>
          <a:prstGeom prst="rect">
            <a:avLst/>
          </a:prstGeom>
        </p:spPr>
        <p:txBody>
          <a:bodyPr wrap="square">
            <a:spAutoFit/>
          </a:bodyPr>
          <a:lstStyle/>
          <a:p>
            <a:pPr defTabSz="914400"/>
            <a:r>
              <a:rPr lang="en-US" sz="1050" dirty="0">
                <a:solidFill>
                  <a:prstClr val="black"/>
                </a:solidFill>
                <a:latin typeface="Arial" panose="020B0604020202020204" pitchFamily="34" charset="0"/>
              </a:rPr>
              <a:t>Labels in India</a:t>
            </a:r>
          </a:p>
          <a:p>
            <a:pPr defTabSz="914400"/>
            <a:r>
              <a:rPr lang="en-US" sz="800" dirty="0">
                <a:solidFill>
                  <a:prstClr val="black"/>
                </a:solidFill>
                <a:latin typeface="Arial" panose="020B0604020202020204" pitchFamily="34" charset="0"/>
              </a:rPr>
              <a:t>Source: </a:t>
            </a:r>
            <a:r>
              <a:rPr lang="en-US" sz="800" i="1" dirty="0">
                <a:solidFill>
                  <a:prstClr val="black"/>
                </a:solidFill>
                <a:latin typeface="Arial" panose="020B0604020202020204" pitchFamily="34" charset="0"/>
              </a:rPr>
              <a:t>Hortipedia India, </a:t>
            </a:r>
            <a:r>
              <a:rPr lang="en-US" sz="800" dirty="0">
                <a:solidFill>
                  <a:prstClr val="black"/>
                </a:solidFill>
                <a:latin typeface="Arial" panose="020B0604020202020204" pitchFamily="34" charset="0"/>
              </a:rPr>
              <a:t>2018, https://www.hortipediaindia.co.in/2018/07/seed-tag-colour.html </a:t>
            </a:r>
          </a:p>
        </p:txBody>
      </p:sp>
      <p:sp>
        <p:nvSpPr>
          <p:cNvPr id="7" name="Title 1">
            <a:extLst>
              <a:ext uri="{FF2B5EF4-FFF2-40B4-BE49-F238E27FC236}">
                <a16:creationId xmlns:a16="http://schemas.microsoft.com/office/drawing/2014/main" id="{DB84EC52-F8CC-4A7E-8BC8-33EB5BC3F4C1}"/>
              </a:ext>
            </a:extLst>
          </p:cNvPr>
          <p:cNvSpPr txBox="1">
            <a:spLocks/>
          </p:cNvSpPr>
          <p:nvPr/>
        </p:nvSpPr>
        <p:spPr bwMode="auto">
          <a:xfrm>
            <a:off x="1775669" y="1084421"/>
            <a:ext cx="8640661" cy="568934"/>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solidFill>
                  <a:schemeClr val="accent2"/>
                </a:solidFill>
                <a:ea typeface="Calibri" panose="020F0502020204030204" pitchFamily="34" charset="0"/>
              </a:rPr>
              <a:t>Case Study: India Mixed System</a:t>
            </a:r>
          </a:p>
        </p:txBody>
      </p:sp>
    </p:spTree>
    <p:extLst>
      <p:ext uri="{BB962C8B-B14F-4D97-AF65-F5344CB8AC3E}">
        <p14:creationId xmlns:p14="http://schemas.microsoft.com/office/powerpoint/2010/main" val="3895364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9C1B209A-8CE0-47A2-87F6-283ECA2DBB66}"/>
              </a:ext>
            </a:extLst>
          </p:cNvPr>
          <p:cNvSpPr txBox="1">
            <a:spLocks/>
          </p:cNvSpPr>
          <p:nvPr/>
        </p:nvSpPr>
        <p:spPr>
          <a:xfrm>
            <a:off x="159391" y="1731494"/>
            <a:ext cx="5892617" cy="43444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indent="-349250">
              <a:spcBef>
                <a:spcPts val="600"/>
              </a:spcBef>
              <a:spcAft>
                <a:spcPts val="600"/>
              </a:spcAft>
              <a:buClr>
                <a:srgbClr val="A2C816"/>
              </a:buClr>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Nepal’s Seed Rules admit a blend of seed quality control mechanisms, including both seed certification and truthful labelling for all seed classes (breeder seed, foundation seed, certified seed, and improved seed)</a:t>
            </a:r>
          </a:p>
          <a:p>
            <a:pPr indent="-349250">
              <a:spcBef>
                <a:spcPts val="600"/>
              </a:spcBef>
              <a:spcAft>
                <a:spcPts val="600"/>
              </a:spcAft>
              <a:buClr>
                <a:srgbClr val="A2C816"/>
              </a:buClr>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Seed certification is voluntary and is carried out by authorized agencies</a:t>
            </a:r>
          </a:p>
          <a:p>
            <a:pPr indent="-349250">
              <a:spcBef>
                <a:spcPts val="600"/>
              </a:spcBef>
              <a:spcAft>
                <a:spcPts val="600"/>
              </a:spcAft>
              <a:buClr>
                <a:srgbClr val="A2C816"/>
              </a:buClr>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For seed that has not been </a:t>
            </a:r>
            <a:r>
              <a:rPr kumimoji="0" lang="en-US"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certified</a:t>
            </a: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 truthful labelling becomes a compulsory requirement and is carried out by seed producers</a:t>
            </a:r>
          </a:p>
          <a:p>
            <a:pPr indent="-349250">
              <a:spcBef>
                <a:spcPts val="600"/>
              </a:spcBef>
              <a:spcAft>
                <a:spcPts val="600"/>
              </a:spcAft>
              <a:buClr>
                <a:srgbClr val="A2C816"/>
              </a:buClr>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While quality assurance under seed certification is the responsibility of Nepal’s certification agency, for truthful labeling this responsibility lies with the producer</a:t>
            </a:r>
          </a:p>
        </p:txBody>
      </p:sp>
      <p:sp>
        <p:nvSpPr>
          <p:cNvPr id="5" name="Title 1">
            <a:extLst>
              <a:ext uri="{FF2B5EF4-FFF2-40B4-BE49-F238E27FC236}">
                <a16:creationId xmlns:a16="http://schemas.microsoft.com/office/drawing/2014/main" id="{01D656AD-B1B2-4B05-B483-4C76A40DBC0C}"/>
              </a:ext>
            </a:extLst>
          </p:cNvPr>
          <p:cNvSpPr txBox="1">
            <a:spLocks/>
          </p:cNvSpPr>
          <p:nvPr/>
        </p:nvSpPr>
        <p:spPr bwMode="auto">
          <a:xfrm>
            <a:off x="0" y="1083073"/>
            <a:ext cx="12094589" cy="97269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solidFill>
                  <a:schemeClr val="accent2"/>
                </a:solidFill>
                <a:ea typeface="Calibri" panose="020F0502020204030204" pitchFamily="34" charset="0"/>
              </a:rPr>
              <a:t>Case Study: Nepal Seed Certification &amp; Truthful Labelling</a:t>
            </a:r>
          </a:p>
        </p:txBody>
      </p:sp>
      <p:graphicFrame>
        <p:nvGraphicFramePr>
          <p:cNvPr id="4" name="Table 3">
            <a:extLst>
              <a:ext uri="{FF2B5EF4-FFF2-40B4-BE49-F238E27FC236}">
                <a16:creationId xmlns:a16="http://schemas.microsoft.com/office/drawing/2014/main" id="{050D3102-2C4F-46C1-B01D-719C606AB21F}"/>
              </a:ext>
            </a:extLst>
          </p:cNvPr>
          <p:cNvGraphicFramePr>
            <a:graphicFrameLocks noGrp="1"/>
          </p:cNvGraphicFramePr>
          <p:nvPr/>
        </p:nvGraphicFramePr>
        <p:xfrm>
          <a:off x="6429080" y="1731493"/>
          <a:ext cx="5530394" cy="4292592"/>
        </p:xfrm>
        <a:graphic>
          <a:graphicData uri="http://schemas.openxmlformats.org/drawingml/2006/table">
            <a:tbl>
              <a:tblPr firstRow="1" firstCol="1" bandRow="1">
                <a:tableStyleId>{08FB837D-C827-4EFA-A057-4D05807E0F7C}</a:tableStyleId>
              </a:tblPr>
              <a:tblGrid>
                <a:gridCol w="1263192">
                  <a:extLst>
                    <a:ext uri="{9D8B030D-6E8A-4147-A177-3AD203B41FA5}">
                      <a16:colId xmlns:a16="http://schemas.microsoft.com/office/drawing/2014/main" val="1881559451"/>
                    </a:ext>
                  </a:extLst>
                </a:gridCol>
                <a:gridCol w="2178740">
                  <a:extLst>
                    <a:ext uri="{9D8B030D-6E8A-4147-A177-3AD203B41FA5}">
                      <a16:colId xmlns:a16="http://schemas.microsoft.com/office/drawing/2014/main" val="1201115214"/>
                    </a:ext>
                  </a:extLst>
                </a:gridCol>
                <a:gridCol w="2088462">
                  <a:extLst>
                    <a:ext uri="{9D8B030D-6E8A-4147-A177-3AD203B41FA5}">
                      <a16:colId xmlns:a16="http://schemas.microsoft.com/office/drawing/2014/main" val="2885436345"/>
                    </a:ext>
                  </a:extLst>
                </a:gridCol>
              </a:tblGrid>
              <a:tr h="214818">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Element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Seed Certification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Truthful Labelling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075207"/>
                  </a:ext>
                </a:extLst>
              </a:tr>
              <a:tr h="812063">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Type of seed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Breeder seed, foundation seed, certified seed, improved seed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Breeder seed, source seed, label seed, improved seed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961176"/>
                  </a:ext>
                </a:extLst>
              </a:tr>
              <a:tr h="609048">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Mandatory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Voluntary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Compulsory if certification is not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5026691"/>
                  </a:ext>
                </a:extLst>
              </a:tr>
              <a:tr h="1084513">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Who does the certification?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Authorized agencies (Seed Quality Control Centre (SQCC) and Regional Seed Testing Laboratory)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Seed producers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1571222"/>
                  </a:ext>
                </a:extLst>
              </a:tr>
              <a:tr h="812063">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Procedure to follow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Procedure set through regulations; inflexible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Flexible procedure; producers can allocate available time to monitor 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0679907"/>
                  </a:ext>
                </a:extLst>
              </a:tr>
              <a:tr h="535998">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Who is responsible?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just">
                        <a:lnSpc>
                          <a:spcPct val="105000"/>
                        </a:lnSpc>
                        <a:spcBef>
                          <a:spcPts val="0"/>
                        </a:spcBef>
                        <a:spcAft>
                          <a:spcPts val="0"/>
                        </a:spcAft>
                      </a:pPr>
                      <a:r>
                        <a:rPr lang="en-US" sz="1400" dirty="0">
                          <a:effectLst/>
                        </a:rPr>
                        <a:t>Certification agency is responsible.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a:lnSpc>
                          <a:spcPct val="105000"/>
                        </a:lnSpc>
                        <a:spcBef>
                          <a:spcPts val="0"/>
                        </a:spcBef>
                        <a:spcAft>
                          <a:spcPts val="0"/>
                        </a:spcAft>
                      </a:pPr>
                      <a:r>
                        <a:rPr lang="en-US" sz="1400" dirty="0">
                          <a:effectLst/>
                        </a:rPr>
                        <a:t>Producers are responsible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968683"/>
                  </a:ext>
                </a:extLst>
              </a:tr>
            </a:tbl>
          </a:graphicData>
        </a:graphic>
      </p:graphicFrame>
    </p:spTree>
    <p:extLst>
      <p:ext uri="{BB962C8B-B14F-4D97-AF65-F5344CB8AC3E}">
        <p14:creationId xmlns:p14="http://schemas.microsoft.com/office/powerpoint/2010/main" val="72376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2F06-0FF0-4463-B479-9BC88F88A8FF}"/>
              </a:ext>
            </a:extLst>
          </p:cNvPr>
          <p:cNvSpPr>
            <a:spLocks noGrp="1"/>
          </p:cNvSpPr>
          <p:nvPr>
            <p:ph type="title"/>
          </p:nvPr>
        </p:nvSpPr>
        <p:spPr/>
        <p:txBody>
          <a:bodyPr/>
          <a:lstStyle/>
          <a:p>
            <a:pPr algn="ctr"/>
            <a:r>
              <a:rPr lang="en-US" dirty="0"/>
              <a:t>S34D Consortium Partners</a:t>
            </a:r>
          </a:p>
        </p:txBody>
      </p:sp>
      <p:sp>
        <p:nvSpPr>
          <p:cNvPr id="4" name="Slide Number Placeholder 3">
            <a:extLst>
              <a:ext uri="{FF2B5EF4-FFF2-40B4-BE49-F238E27FC236}">
                <a16:creationId xmlns:a16="http://schemas.microsoft.com/office/drawing/2014/main" id="{5EE98359-3BD4-458E-BC70-1CB134964954}"/>
              </a:ext>
            </a:extLst>
          </p:cNvPr>
          <p:cNvSpPr>
            <a:spLocks noGrp="1"/>
          </p:cNvSpPr>
          <p:nvPr>
            <p:ph type="sldNum" idx="12"/>
          </p:nvPr>
        </p:nvSpPr>
        <p:spPr/>
        <p:txBody>
          <a:bodyPr/>
          <a:lstStyle/>
          <a:p>
            <a:fld id="{00000000-1234-1234-1234-123412341234}" type="slidenum">
              <a:rPr lang="en-US" smtClean="0"/>
              <a:pPr/>
              <a:t>3</a:t>
            </a:fld>
            <a:endParaRPr lang="en-US" dirty="0"/>
          </a:p>
        </p:txBody>
      </p:sp>
      <p:pic>
        <p:nvPicPr>
          <p:cNvPr id="5" name="Picture 4">
            <a:extLst>
              <a:ext uri="{FF2B5EF4-FFF2-40B4-BE49-F238E27FC236}">
                <a16:creationId xmlns:a16="http://schemas.microsoft.com/office/drawing/2014/main" id="{6A5EDB4E-0259-4D23-AEAD-33F2764AA951}"/>
              </a:ext>
            </a:extLst>
          </p:cNvPr>
          <p:cNvPicPr>
            <a:picLocks noChangeAspect="1"/>
          </p:cNvPicPr>
          <p:nvPr/>
        </p:nvPicPr>
        <p:blipFill>
          <a:blip r:embed="rId2"/>
          <a:stretch>
            <a:fillRect/>
          </a:stretch>
        </p:blipFill>
        <p:spPr>
          <a:xfrm>
            <a:off x="2596632" y="2351922"/>
            <a:ext cx="6998736" cy="2154156"/>
          </a:xfrm>
          <a:prstGeom prst="rect">
            <a:avLst/>
          </a:prstGeom>
        </p:spPr>
      </p:pic>
    </p:spTree>
    <p:extLst>
      <p:ext uri="{BB962C8B-B14F-4D97-AF65-F5344CB8AC3E}">
        <p14:creationId xmlns:p14="http://schemas.microsoft.com/office/powerpoint/2010/main" val="1165737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FB534FE-D299-4176-B025-8F417F1BDB91}"/>
              </a:ext>
            </a:extLst>
          </p:cNvPr>
          <p:cNvSpPr txBox="1">
            <a:spLocks/>
          </p:cNvSpPr>
          <p:nvPr/>
        </p:nvSpPr>
        <p:spPr>
          <a:xfrm>
            <a:off x="416286" y="2400030"/>
            <a:ext cx="11159829" cy="337199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0">
              <a:buClr>
                <a:srgbClr val="A2C816"/>
              </a:buClr>
              <a:defRPr/>
            </a:pPr>
            <a:r>
              <a:rPr lang="en-US" dirty="0">
                <a:solidFill>
                  <a:sysClr val="windowText" lastClr="000000">
                    <a:lumMod val="65000"/>
                    <a:lumOff val="35000"/>
                  </a:sysClr>
                </a:solidFill>
                <a:latin typeface="Century Gothic"/>
              </a:rPr>
              <a:t>Flexible quality assurance systems exist in some legal and regulatory systems to enable smallholders to purchase and sell farmers’, landrace, and traditional varieties, even if within a more limited market</a:t>
            </a:r>
          </a:p>
          <a:p>
            <a:pPr lvl="0">
              <a:buClr>
                <a:srgbClr val="A2C816"/>
              </a:buClr>
              <a:defRPr/>
            </a:pPr>
            <a:r>
              <a:rPr lang="en-US" dirty="0">
                <a:solidFill>
                  <a:sysClr val="windowText" lastClr="000000">
                    <a:lumMod val="65000"/>
                    <a:lumOff val="35000"/>
                  </a:sysClr>
                </a:solidFill>
                <a:latin typeface="Century Gothic"/>
              </a:rPr>
              <a:t>Vietnam’s system is particularly interesting, because the seed clubs (and guarantee system by local government authorities) have enabled small farmers to sell small volumes of non-certified seed within local boundaries; some seed club varieties have also been formally certified (e.g. HD1)</a:t>
            </a:r>
            <a:endParaRPr lang="en-US" dirty="0">
              <a:solidFill>
                <a:sysClr val="windowText" lastClr="000000">
                  <a:lumMod val="65000"/>
                  <a:lumOff val="35000"/>
                </a:sysClr>
              </a:solidFill>
              <a:latin typeface="Century Gothic" panose="020B0502020202020204" pitchFamily="34" charset="0"/>
            </a:endParaRPr>
          </a:p>
          <a:p>
            <a:pPr lvl="0">
              <a:buClr>
                <a:srgbClr val="A2C816"/>
              </a:buClr>
              <a:defRPr/>
            </a:pPr>
            <a:r>
              <a:rPr lang="en-US" dirty="0">
                <a:solidFill>
                  <a:sysClr val="windowText" lastClr="000000">
                    <a:lumMod val="65000"/>
                    <a:lumOff val="35000"/>
                  </a:sysClr>
                </a:solidFill>
                <a:latin typeface="Century Gothic"/>
              </a:rPr>
              <a:t>Because some of these systems are still new in many cases (e.g. QDS in Tanzania and Uganda), their full impact cannot yet be assessed </a:t>
            </a:r>
          </a:p>
        </p:txBody>
      </p:sp>
      <p:sp>
        <p:nvSpPr>
          <p:cNvPr id="9" name="Title 1">
            <a:extLst>
              <a:ext uri="{FF2B5EF4-FFF2-40B4-BE49-F238E27FC236}">
                <a16:creationId xmlns:a16="http://schemas.microsoft.com/office/drawing/2014/main" id="{BB3CD857-3560-4C79-9D19-55CE0F8B7630}"/>
              </a:ext>
            </a:extLst>
          </p:cNvPr>
          <p:cNvSpPr txBox="1">
            <a:spLocks/>
          </p:cNvSpPr>
          <p:nvPr/>
        </p:nvSpPr>
        <p:spPr bwMode="auto">
          <a:xfrm>
            <a:off x="312592" y="1073764"/>
            <a:ext cx="11053093" cy="109059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Study Area #2: Liberalizing Seed Quality Control Mechanisms - Lessons Learned</a:t>
            </a:r>
          </a:p>
        </p:txBody>
      </p:sp>
    </p:spTree>
    <p:extLst>
      <p:ext uri="{BB962C8B-B14F-4D97-AF65-F5344CB8AC3E}">
        <p14:creationId xmlns:p14="http://schemas.microsoft.com/office/powerpoint/2010/main" val="3316655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028B87-EE97-449A-B044-4596C35A32F0}"/>
              </a:ext>
            </a:extLst>
          </p:cNvPr>
          <p:cNvSpPr txBox="1">
            <a:spLocks/>
          </p:cNvSpPr>
          <p:nvPr/>
        </p:nvSpPr>
        <p:spPr bwMode="auto">
          <a:xfrm>
            <a:off x="2166471" y="2758865"/>
            <a:ext cx="8443520" cy="109059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solidFill>
                  <a:schemeClr val="tx2"/>
                </a:solidFill>
                <a:ea typeface="Calibri" panose="020F0502020204030204" pitchFamily="34" charset="0"/>
              </a:rPr>
              <a:t>Study Area # 3: Addressing Seed Counterfeiting</a:t>
            </a:r>
          </a:p>
        </p:txBody>
      </p:sp>
    </p:spTree>
    <p:extLst>
      <p:ext uri="{BB962C8B-B14F-4D97-AF65-F5344CB8AC3E}">
        <p14:creationId xmlns:p14="http://schemas.microsoft.com/office/powerpoint/2010/main" val="319752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5C2802B8-0E3D-485D-A430-53C2A394F2F3}"/>
              </a:ext>
            </a:extLst>
          </p:cNvPr>
          <p:cNvSpPr txBox="1">
            <a:spLocks/>
          </p:cNvSpPr>
          <p:nvPr/>
        </p:nvSpPr>
        <p:spPr bwMode="auto">
          <a:xfrm>
            <a:off x="480767" y="1076816"/>
            <a:ext cx="11481847" cy="687401"/>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Study Area #3: Addressing Seed Counterfeiting</a:t>
            </a:r>
          </a:p>
        </p:txBody>
      </p:sp>
      <p:grpSp>
        <p:nvGrpSpPr>
          <p:cNvPr id="64" name="Group 63">
            <a:extLst>
              <a:ext uri="{FF2B5EF4-FFF2-40B4-BE49-F238E27FC236}">
                <a16:creationId xmlns:a16="http://schemas.microsoft.com/office/drawing/2014/main" id="{75F044FA-6772-495E-9CE6-8D46FAB4200A}"/>
              </a:ext>
            </a:extLst>
          </p:cNvPr>
          <p:cNvGrpSpPr/>
          <p:nvPr/>
        </p:nvGrpSpPr>
        <p:grpSpPr>
          <a:xfrm>
            <a:off x="2413263" y="1659117"/>
            <a:ext cx="6457360" cy="4986779"/>
            <a:chOff x="182920" y="2230269"/>
            <a:chExt cx="6492160" cy="5470940"/>
          </a:xfrm>
        </p:grpSpPr>
        <p:sp>
          <p:nvSpPr>
            <p:cNvPr id="65" name="Chevron 77">
              <a:extLst>
                <a:ext uri="{FF2B5EF4-FFF2-40B4-BE49-F238E27FC236}">
                  <a16:creationId xmlns:a16="http://schemas.microsoft.com/office/drawing/2014/main" id="{10DB14E5-2F31-4640-913A-CAFD14F55789}"/>
                </a:ext>
              </a:extLst>
            </p:cNvPr>
            <p:cNvSpPr>
              <a:spLocks/>
            </p:cNvSpPr>
            <p:nvPr/>
          </p:nvSpPr>
          <p:spPr bwMode="ltGray">
            <a:xfrm>
              <a:off x="238756" y="2563781"/>
              <a:ext cx="1005840" cy="982112"/>
            </a:xfrm>
            <a:prstGeom prst="ellipse">
              <a:avLst/>
            </a:prstGeom>
            <a:solidFill>
              <a:srgbClr val="E7E6E6"/>
            </a:solidFill>
            <a:ln w="3175" cap="flat" cmpd="sng" algn="ctr">
              <a:solidFill>
                <a:srgbClr val="E7E6E6"/>
              </a:solidFill>
              <a:prstDash val="solid"/>
              <a:miter lim="800000"/>
            </a:ln>
            <a:effectLst/>
          </p:spPr>
          <p:txBody>
            <a:bodyPr wrap="none" lIns="38576" tIns="38576" rIns="38576" bIns="38576"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Scope of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Policy, Law,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and Regulation</a:t>
              </a:r>
            </a:p>
          </p:txBody>
        </p:sp>
        <p:sp>
          <p:nvSpPr>
            <p:cNvPr id="66" name="Left Bracket 65">
              <a:extLst>
                <a:ext uri="{FF2B5EF4-FFF2-40B4-BE49-F238E27FC236}">
                  <a16:creationId xmlns:a16="http://schemas.microsoft.com/office/drawing/2014/main" id="{A8C02FB4-D01F-443F-88C0-0A605ECEBE5E}"/>
                </a:ext>
              </a:extLst>
            </p:cNvPr>
            <p:cNvSpPr/>
            <p:nvPr/>
          </p:nvSpPr>
          <p:spPr>
            <a:xfrm rot="5400000">
              <a:off x="3335791" y="-634809"/>
              <a:ext cx="45719" cy="6351461"/>
            </a:xfrm>
            <a:prstGeom prst="leftBracket">
              <a:avLst/>
            </a:prstGeom>
            <a:noFill/>
            <a:ln w="6350" cap="flat" cmpd="sng" algn="ctr">
              <a:solidFill>
                <a:srgbClr val="1D9A7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7" name="TextBox 66">
              <a:extLst>
                <a:ext uri="{FF2B5EF4-FFF2-40B4-BE49-F238E27FC236}">
                  <a16:creationId xmlns:a16="http://schemas.microsoft.com/office/drawing/2014/main" id="{94755A62-3EE0-424F-ADEF-F37C06EB57F4}"/>
                </a:ext>
              </a:extLst>
            </p:cNvPr>
            <p:cNvSpPr txBox="1"/>
            <p:nvPr/>
          </p:nvSpPr>
          <p:spPr>
            <a:xfrm>
              <a:off x="2175064" y="2230269"/>
              <a:ext cx="2440059" cy="303893"/>
            </a:xfrm>
            <a:prstGeom prst="rect">
              <a:avLst/>
            </a:prstGeom>
            <a:noFill/>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rPr>
                <a:t>Regulatory Elements</a:t>
              </a:r>
            </a:p>
          </p:txBody>
        </p:sp>
        <p:sp>
          <p:nvSpPr>
            <p:cNvPr id="68" name="Chevron 78">
              <a:extLst>
                <a:ext uri="{FF2B5EF4-FFF2-40B4-BE49-F238E27FC236}">
                  <a16:creationId xmlns:a16="http://schemas.microsoft.com/office/drawing/2014/main" id="{AD5863E3-F76C-41A0-8EB3-95EBE7078B31}"/>
                </a:ext>
              </a:extLst>
            </p:cNvPr>
            <p:cNvSpPr>
              <a:spLocks/>
            </p:cNvSpPr>
            <p:nvPr/>
          </p:nvSpPr>
          <p:spPr bwMode="ltGray">
            <a:xfrm>
              <a:off x="4470583" y="2563781"/>
              <a:ext cx="1005840" cy="982112"/>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Quality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Assurance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Mechanisms</a:t>
              </a:r>
            </a:p>
          </p:txBody>
        </p:sp>
        <p:sp>
          <p:nvSpPr>
            <p:cNvPr id="69" name="Chevron 79">
              <a:extLst>
                <a:ext uri="{FF2B5EF4-FFF2-40B4-BE49-F238E27FC236}">
                  <a16:creationId xmlns:a16="http://schemas.microsoft.com/office/drawing/2014/main" id="{5A5645F2-680E-4135-A30D-7FCACD68A028}"/>
                </a:ext>
              </a:extLst>
            </p:cNvPr>
            <p:cNvSpPr>
              <a:spLocks/>
            </p:cNvSpPr>
            <p:nvPr/>
          </p:nvSpPr>
          <p:spPr bwMode="ltGray">
            <a:xfrm>
              <a:off x="5528540" y="2540053"/>
              <a:ext cx="1005840" cy="1005840"/>
            </a:xfrm>
            <a:prstGeom prst="ellipse">
              <a:avLst/>
            </a:prstGeom>
            <a:solidFill>
              <a:srgbClr val="B74919">
                <a:lumMod val="60000"/>
                <a:lumOff val="40000"/>
              </a:srgbClr>
            </a:solidFill>
            <a:ln w="3175" cap="flat" cmpd="sng" algn="ctr">
              <a:no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Seed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Counterfeiting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Measures</a:t>
              </a:r>
            </a:p>
          </p:txBody>
        </p:sp>
        <p:sp>
          <p:nvSpPr>
            <p:cNvPr id="70" name="Chevron 77">
              <a:extLst>
                <a:ext uri="{FF2B5EF4-FFF2-40B4-BE49-F238E27FC236}">
                  <a16:creationId xmlns:a16="http://schemas.microsoft.com/office/drawing/2014/main" id="{FAA27049-2590-45CF-86E0-14B1EFEEBB7B}"/>
                </a:ext>
              </a:extLst>
            </p:cNvPr>
            <p:cNvSpPr>
              <a:spLocks/>
            </p:cNvSpPr>
            <p:nvPr/>
          </p:nvSpPr>
          <p:spPr bwMode="ltGray">
            <a:xfrm>
              <a:off x="1296715" y="2563781"/>
              <a:ext cx="1005840" cy="982112"/>
            </a:xfrm>
            <a:prstGeom prst="ellipse">
              <a:avLst/>
            </a:prstGeom>
            <a:solidFill>
              <a:srgbClr val="E7E6E6"/>
            </a:solidFill>
            <a:ln w="3175" cap="flat" cmpd="sng" algn="ctr">
              <a:solidFill>
                <a:srgbClr val="E7E6E6"/>
              </a:solidFill>
              <a:prstDash val="solid"/>
              <a:miter lim="800000"/>
            </a:ln>
            <a:effectLst/>
          </p:spPr>
          <p:txBody>
            <a:bodyPr wrap="none" lIns="68580" tIns="68580" rIns="68580" bIns="68580" rtlCol="0" anchor="ctr" anchorCtr="0"/>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Intellectual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Property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Rights &amp;</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Plant Breeders’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Rights</a:t>
              </a:r>
            </a:p>
          </p:txBody>
        </p:sp>
        <p:sp>
          <p:nvSpPr>
            <p:cNvPr id="71" name="Chevron 78">
              <a:extLst>
                <a:ext uri="{FF2B5EF4-FFF2-40B4-BE49-F238E27FC236}">
                  <a16:creationId xmlns:a16="http://schemas.microsoft.com/office/drawing/2014/main" id="{390E0689-EFF1-43C1-B1C4-6C4C4DE11B3C}"/>
                </a:ext>
              </a:extLst>
            </p:cNvPr>
            <p:cNvSpPr>
              <a:spLocks/>
            </p:cNvSpPr>
            <p:nvPr/>
          </p:nvSpPr>
          <p:spPr bwMode="ltGray">
            <a:xfrm>
              <a:off x="2354671" y="2563781"/>
              <a:ext cx="1005840" cy="982112"/>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noAutofit/>
            </a:bodyP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Variety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Release and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Registration</a:t>
              </a:r>
            </a:p>
          </p:txBody>
        </p:sp>
        <p:sp>
          <p:nvSpPr>
            <p:cNvPr id="72" name="Chevron 79">
              <a:extLst>
                <a:ext uri="{FF2B5EF4-FFF2-40B4-BE49-F238E27FC236}">
                  <a16:creationId xmlns:a16="http://schemas.microsoft.com/office/drawing/2014/main" id="{963103A4-D2E2-4E6B-A209-EA3A24807F57}"/>
                </a:ext>
              </a:extLst>
            </p:cNvPr>
            <p:cNvSpPr>
              <a:spLocks/>
            </p:cNvSpPr>
            <p:nvPr/>
          </p:nvSpPr>
          <p:spPr bwMode="ltGray">
            <a:xfrm>
              <a:off x="3412627" y="2563781"/>
              <a:ext cx="1005840" cy="982112"/>
            </a:xfrm>
            <a:prstGeom prst="ellipse">
              <a:avLst/>
            </a:prstGeom>
            <a:solidFill>
              <a:srgbClr val="E7E6E6"/>
            </a:solidFill>
            <a:ln w="3175" cap="flat" cmpd="sng" algn="ctr">
              <a:solidFill>
                <a:srgbClr val="E7E6E6"/>
              </a:solidFill>
              <a:prstDash val="solid"/>
              <a:miter lim="800000"/>
            </a:ln>
            <a:effectLst/>
          </p:spPr>
          <p:txBody>
            <a:bodyPr wrap="none" lIns="68580" tIns="68580" bIns="68580" rtlCol="0" anchor="ctr"/>
            <a:lstStyle/>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Registration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of Actors and </a:t>
              </a:r>
            </a:p>
            <a:p>
              <a:pPr marL="0" marR="0" lvl="0" indent="0" algn="ctr" defTabSz="192881"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Arial" panose="020B0604020202020204" pitchFamily="34" charset="0"/>
                </a:rPr>
                <a:t>Venues</a:t>
              </a:r>
            </a:p>
          </p:txBody>
        </p:sp>
        <p:grpSp>
          <p:nvGrpSpPr>
            <p:cNvPr id="73" name="Group 72">
              <a:extLst>
                <a:ext uri="{FF2B5EF4-FFF2-40B4-BE49-F238E27FC236}">
                  <a16:creationId xmlns:a16="http://schemas.microsoft.com/office/drawing/2014/main" id="{4B2C423B-AB7C-4A80-82F7-BE21F9CDA52C}"/>
                </a:ext>
              </a:extLst>
            </p:cNvPr>
            <p:cNvGrpSpPr/>
            <p:nvPr/>
          </p:nvGrpSpPr>
          <p:grpSpPr>
            <a:xfrm>
              <a:off x="329142" y="5205047"/>
              <a:ext cx="6345938" cy="2371057"/>
              <a:chOff x="-1560807" y="2589753"/>
              <a:chExt cx="11281667" cy="4215211"/>
            </a:xfrm>
          </p:grpSpPr>
          <p:grpSp>
            <p:nvGrpSpPr>
              <p:cNvPr id="103" name="Group 102">
                <a:extLst>
                  <a:ext uri="{FF2B5EF4-FFF2-40B4-BE49-F238E27FC236}">
                    <a16:creationId xmlns:a16="http://schemas.microsoft.com/office/drawing/2014/main" id="{FEFA6615-342E-4680-A98C-4689FCF083ED}"/>
                  </a:ext>
                </a:extLst>
              </p:cNvPr>
              <p:cNvGrpSpPr/>
              <p:nvPr/>
            </p:nvGrpSpPr>
            <p:grpSpPr>
              <a:xfrm>
                <a:off x="574328" y="2673287"/>
                <a:ext cx="5387020" cy="4131677"/>
                <a:chOff x="574328" y="2340160"/>
                <a:chExt cx="5387020" cy="4131677"/>
              </a:xfrm>
            </p:grpSpPr>
            <p:sp>
              <p:nvSpPr>
                <p:cNvPr id="110" name="Freeform 63">
                  <a:extLst>
                    <a:ext uri="{FF2B5EF4-FFF2-40B4-BE49-F238E27FC236}">
                      <a16:creationId xmlns:a16="http://schemas.microsoft.com/office/drawing/2014/main" id="{97C9E600-8590-425D-8BD1-E0C6C073EFCD}"/>
                    </a:ext>
                  </a:extLst>
                </p:cNvPr>
                <p:cNvSpPr>
                  <a:spLocks/>
                </p:cNvSpPr>
                <p:nvPr/>
              </p:nvSpPr>
              <p:spPr bwMode="auto">
                <a:xfrm>
                  <a:off x="574328" y="2340160"/>
                  <a:ext cx="3697998" cy="1448993"/>
                </a:xfrm>
                <a:custGeom>
                  <a:avLst/>
                  <a:gdLst/>
                  <a:ahLst/>
                  <a:cxnLst>
                    <a:cxn ang="0">
                      <a:pos x="0" y="563"/>
                    </a:cxn>
                    <a:cxn ang="0">
                      <a:pos x="1031" y="563"/>
                    </a:cxn>
                    <a:cxn ang="0">
                      <a:pos x="1195" y="715"/>
                    </a:cxn>
                    <a:cxn ang="0">
                      <a:pos x="1222" y="680"/>
                    </a:cxn>
                    <a:cxn ang="0">
                      <a:pos x="1251" y="648"/>
                    </a:cxn>
                    <a:cxn ang="0">
                      <a:pos x="1283" y="617"/>
                    </a:cxn>
                    <a:cxn ang="0">
                      <a:pos x="1317" y="590"/>
                    </a:cxn>
                    <a:cxn ang="0">
                      <a:pos x="1351" y="568"/>
                    </a:cxn>
                    <a:cxn ang="0">
                      <a:pos x="1386" y="550"/>
                    </a:cxn>
                    <a:cxn ang="0">
                      <a:pos x="1425" y="535"/>
                    </a:cxn>
                    <a:cxn ang="0">
                      <a:pos x="1463" y="523"/>
                    </a:cxn>
                    <a:cxn ang="0">
                      <a:pos x="1503" y="514"/>
                    </a:cxn>
                    <a:cxn ang="0">
                      <a:pos x="1527" y="660"/>
                    </a:cxn>
                    <a:cxn ang="0">
                      <a:pos x="1698" y="307"/>
                    </a:cxn>
                    <a:cxn ang="0">
                      <a:pos x="1441" y="0"/>
                    </a:cxn>
                    <a:cxn ang="0">
                      <a:pos x="1442" y="127"/>
                    </a:cxn>
                    <a:cxn ang="0">
                      <a:pos x="0" y="127"/>
                    </a:cxn>
                    <a:cxn ang="0">
                      <a:pos x="0" y="563"/>
                    </a:cxn>
                  </a:cxnLst>
                  <a:rect l="0" t="0" r="r" b="b"/>
                  <a:pathLst>
                    <a:path w="1699" h="716">
                      <a:moveTo>
                        <a:pt x="0" y="563"/>
                      </a:moveTo>
                      <a:lnTo>
                        <a:pt x="1031" y="563"/>
                      </a:lnTo>
                      <a:lnTo>
                        <a:pt x="1195" y="715"/>
                      </a:lnTo>
                      <a:lnTo>
                        <a:pt x="1222" y="680"/>
                      </a:lnTo>
                      <a:lnTo>
                        <a:pt x="1251" y="648"/>
                      </a:lnTo>
                      <a:lnTo>
                        <a:pt x="1283" y="617"/>
                      </a:lnTo>
                      <a:lnTo>
                        <a:pt x="1317" y="590"/>
                      </a:lnTo>
                      <a:lnTo>
                        <a:pt x="1351" y="568"/>
                      </a:lnTo>
                      <a:lnTo>
                        <a:pt x="1386" y="550"/>
                      </a:lnTo>
                      <a:lnTo>
                        <a:pt x="1425" y="535"/>
                      </a:lnTo>
                      <a:lnTo>
                        <a:pt x="1463" y="523"/>
                      </a:lnTo>
                      <a:lnTo>
                        <a:pt x="1503" y="514"/>
                      </a:lnTo>
                      <a:lnTo>
                        <a:pt x="1527" y="660"/>
                      </a:lnTo>
                      <a:lnTo>
                        <a:pt x="1698" y="307"/>
                      </a:lnTo>
                      <a:lnTo>
                        <a:pt x="1441" y="0"/>
                      </a:lnTo>
                      <a:lnTo>
                        <a:pt x="1442" y="127"/>
                      </a:lnTo>
                      <a:lnTo>
                        <a:pt x="0" y="127"/>
                      </a:lnTo>
                      <a:lnTo>
                        <a:pt x="0" y="563"/>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1" name="Freeform 64">
                  <a:extLst>
                    <a:ext uri="{FF2B5EF4-FFF2-40B4-BE49-F238E27FC236}">
                      <a16:creationId xmlns:a16="http://schemas.microsoft.com/office/drawing/2014/main" id="{3EEA3429-A799-4B3A-BF88-3FC1AF0EE2C5}"/>
                    </a:ext>
                  </a:extLst>
                </p:cNvPr>
                <p:cNvSpPr>
                  <a:spLocks/>
                </p:cNvSpPr>
                <p:nvPr/>
              </p:nvSpPr>
              <p:spPr bwMode="auto">
                <a:xfrm>
                  <a:off x="4004607" y="2376960"/>
                  <a:ext cx="1860971" cy="1484958"/>
                </a:xfrm>
                <a:custGeom>
                  <a:avLst/>
                  <a:gdLst/>
                  <a:ahLst/>
                  <a:cxnLst>
                    <a:cxn ang="0">
                      <a:pos x="190" y="625"/>
                    </a:cxn>
                    <a:cxn ang="0">
                      <a:pos x="647" y="626"/>
                    </a:cxn>
                    <a:cxn ang="0">
                      <a:pos x="720" y="512"/>
                    </a:cxn>
                    <a:cxn ang="0">
                      <a:pos x="788" y="398"/>
                    </a:cxn>
                    <a:cxn ang="0">
                      <a:pos x="854" y="279"/>
                    </a:cxn>
                    <a:cxn ang="0">
                      <a:pos x="717" y="351"/>
                    </a:cxn>
                    <a:cxn ang="0">
                      <a:pos x="682" y="307"/>
                    </a:cxn>
                    <a:cxn ang="0">
                      <a:pos x="645" y="264"/>
                    </a:cxn>
                    <a:cxn ang="0">
                      <a:pos x="603" y="224"/>
                    </a:cxn>
                    <a:cxn ang="0">
                      <a:pos x="558" y="187"/>
                    </a:cxn>
                    <a:cxn ang="0">
                      <a:pos x="511" y="153"/>
                    </a:cxn>
                    <a:cxn ang="0">
                      <a:pos x="460" y="122"/>
                    </a:cxn>
                    <a:cxn ang="0">
                      <a:pos x="408" y="94"/>
                    </a:cxn>
                    <a:cxn ang="0">
                      <a:pos x="354" y="69"/>
                    </a:cxn>
                    <a:cxn ang="0">
                      <a:pos x="298" y="49"/>
                    </a:cxn>
                    <a:cxn ang="0">
                      <a:pos x="240" y="31"/>
                    </a:cxn>
                    <a:cxn ang="0">
                      <a:pos x="182" y="17"/>
                    </a:cxn>
                    <a:cxn ang="0">
                      <a:pos x="122" y="7"/>
                    </a:cxn>
                    <a:cxn ang="0">
                      <a:pos x="61" y="1"/>
                    </a:cxn>
                    <a:cxn ang="0">
                      <a:pos x="0" y="0"/>
                    </a:cxn>
                    <a:cxn ang="0">
                      <a:pos x="162" y="181"/>
                    </a:cxn>
                    <a:cxn ang="0">
                      <a:pos x="62" y="392"/>
                    </a:cxn>
                    <a:cxn ang="0">
                      <a:pos x="103" y="399"/>
                    </a:cxn>
                    <a:cxn ang="0">
                      <a:pos x="143" y="411"/>
                    </a:cxn>
                    <a:cxn ang="0">
                      <a:pos x="182" y="426"/>
                    </a:cxn>
                    <a:cxn ang="0">
                      <a:pos x="218" y="444"/>
                    </a:cxn>
                    <a:cxn ang="0">
                      <a:pos x="253" y="466"/>
                    </a:cxn>
                    <a:cxn ang="0">
                      <a:pos x="285" y="490"/>
                    </a:cxn>
                    <a:cxn ang="0">
                      <a:pos x="315" y="516"/>
                    </a:cxn>
                    <a:cxn ang="0">
                      <a:pos x="343" y="545"/>
                    </a:cxn>
                    <a:cxn ang="0">
                      <a:pos x="190" y="625"/>
                    </a:cxn>
                  </a:cxnLst>
                  <a:rect l="0" t="0" r="r" b="b"/>
                  <a:pathLst>
                    <a:path w="855" h="627">
                      <a:moveTo>
                        <a:pt x="190" y="625"/>
                      </a:moveTo>
                      <a:lnTo>
                        <a:pt x="647" y="626"/>
                      </a:lnTo>
                      <a:lnTo>
                        <a:pt x="720" y="512"/>
                      </a:lnTo>
                      <a:lnTo>
                        <a:pt x="788" y="398"/>
                      </a:lnTo>
                      <a:lnTo>
                        <a:pt x="854" y="279"/>
                      </a:lnTo>
                      <a:lnTo>
                        <a:pt x="717" y="351"/>
                      </a:lnTo>
                      <a:lnTo>
                        <a:pt x="682" y="307"/>
                      </a:lnTo>
                      <a:lnTo>
                        <a:pt x="645" y="264"/>
                      </a:lnTo>
                      <a:lnTo>
                        <a:pt x="603" y="224"/>
                      </a:lnTo>
                      <a:lnTo>
                        <a:pt x="558" y="187"/>
                      </a:lnTo>
                      <a:lnTo>
                        <a:pt x="511" y="153"/>
                      </a:lnTo>
                      <a:lnTo>
                        <a:pt x="460" y="122"/>
                      </a:lnTo>
                      <a:lnTo>
                        <a:pt x="408" y="94"/>
                      </a:lnTo>
                      <a:lnTo>
                        <a:pt x="354" y="69"/>
                      </a:lnTo>
                      <a:lnTo>
                        <a:pt x="298" y="49"/>
                      </a:lnTo>
                      <a:lnTo>
                        <a:pt x="240" y="31"/>
                      </a:lnTo>
                      <a:lnTo>
                        <a:pt x="182" y="17"/>
                      </a:lnTo>
                      <a:lnTo>
                        <a:pt x="122" y="7"/>
                      </a:lnTo>
                      <a:lnTo>
                        <a:pt x="61" y="1"/>
                      </a:lnTo>
                      <a:lnTo>
                        <a:pt x="0" y="0"/>
                      </a:lnTo>
                      <a:lnTo>
                        <a:pt x="162" y="181"/>
                      </a:lnTo>
                      <a:lnTo>
                        <a:pt x="62" y="392"/>
                      </a:lnTo>
                      <a:lnTo>
                        <a:pt x="103" y="399"/>
                      </a:lnTo>
                      <a:lnTo>
                        <a:pt x="143" y="411"/>
                      </a:lnTo>
                      <a:lnTo>
                        <a:pt x="182" y="426"/>
                      </a:lnTo>
                      <a:lnTo>
                        <a:pt x="218" y="444"/>
                      </a:lnTo>
                      <a:lnTo>
                        <a:pt x="253" y="466"/>
                      </a:lnTo>
                      <a:lnTo>
                        <a:pt x="285" y="490"/>
                      </a:lnTo>
                      <a:lnTo>
                        <a:pt x="315" y="516"/>
                      </a:lnTo>
                      <a:lnTo>
                        <a:pt x="343" y="545"/>
                      </a:lnTo>
                      <a:lnTo>
                        <a:pt x="190" y="625"/>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2" name="Freeform 65">
                  <a:extLst>
                    <a:ext uri="{FF2B5EF4-FFF2-40B4-BE49-F238E27FC236}">
                      <a16:creationId xmlns:a16="http://schemas.microsoft.com/office/drawing/2014/main" id="{C1A29B1E-5DAD-4DF5-BB76-AF14ADD19EAE}"/>
                    </a:ext>
                  </a:extLst>
                </p:cNvPr>
                <p:cNvSpPr>
                  <a:spLocks/>
                </p:cNvSpPr>
                <p:nvPr/>
              </p:nvSpPr>
              <p:spPr bwMode="auto">
                <a:xfrm>
                  <a:off x="4533516" y="3459274"/>
                  <a:ext cx="1427832" cy="1826459"/>
                </a:xfrm>
                <a:custGeom>
                  <a:avLst/>
                  <a:gdLst/>
                  <a:ahLst/>
                  <a:cxnLst>
                    <a:cxn ang="0">
                      <a:pos x="202" y="752"/>
                    </a:cxn>
                    <a:cxn ang="0">
                      <a:pos x="655" y="744"/>
                    </a:cxn>
                    <a:cxn ang="0">
                      <a:pos x="514" y="671"/>
                    </a:cxn>
                    <a:cxn ang="0">
                      <a:pos x="541" y="623"/>
                    </a:cxn>
                    <a:cxn ang="0">
                      <a:pos x="564" y="573"/>
                    </a:cxn>
                    <a:cxn ang="0">
                      <a:pos x="584" y="523"/>
                    </a:cxn>
                    <a:cxn ang="0">
                      <a:pos x="596" y="470"/>
                    </a:cxn>
                    <a:cxn ang="0">
                      <a:pos x="608" y="417"/>
                    </a:cxn>
                    <a:cxn ang="0">
                      <a:pos x="614" y="364"/>
                    </a:cxn>
                    <a:cxn ang="0">
                      <a:pos x="616" y="311"/>
                    </a:cxn>
                    <a:cxn ang="0">
                      <a:pos x="614" y="257"/>
                    </a:cxn>
                    <a:cxn ang="0">
                      <a:pos x="607" y="204"/>
                    </a:cxn>
                    <a:cxn ang="0">
                      <a:pos x="596" y="151"/>
                    </a:cxn>
                    <a:cxn ang="0">
                      <a:pos x="582" y="99"/>
                    </a:cxn>
                    <a:cxn ang="0">
                      <a:pos x="562" y="49"/>
                    </a:cxn>
                    <a:cxn ang="0">
                      <a:pos x="539" y="0"/>
                    </a:cxn>
                    <a:cxn ang="0">
                      <a:pos x="419" y="193"/>
                    </a:cxn>
                    <a:cxn ang="0">
                      <a:pos x="160" y="189"/>
                    </a:cxn>
                    <a:cxn ang="0">
                      <a:pos x="171" y="224"/>
                    </a:cxn>
                    <a:cxn ang="0">
                      <a:pos x="178" y="261"/>
                    </a:cxn>
                    <a:cxn ang="0">
                      <a:pos x="181" y="298"/>
                    </a:cxn>
                    <a:cxn ang="0">
                      <a:pos x="180" y="335"/>
                    </a:cxn>
                    <a:cxn ang="0">
                      <a:pos x="176" y="372"/>
                    </a:cxn>
                    <a:cxn ang="0">
                      <a:pos x="167" y="408"/>
                    </a:cxn>
                    <a:cxn ang="0">
                      <a:pos x="156" y="444"/>
                    </a:cxn>
                    <a:cxn ang="0">
                      <a:pos x="139" y="477"/>
                    </a:cxn>
                    <a:cxn ang="0">
                      <a:pos x="0" y="409"/>
                    </a:cxn>
                    <a:cxn ang="0">
                      <a:pos x="202" y="752"/>
                    </a:cxn>
                  </a:cxnLst>
                  <a:rect l="0" t="0" r="r" b="b"/>
                  <a:pathLst>
                    <a:path w="656" h="753">
                      <a:moveTo>
                        <a:pt x="202" y="752"/>
                      </a:moveTo>
                      <a:lnTo>
                        <a:pt x="655" y="744"/>
                      </a:lnTo>
                      <a:lnTo>
                        <a:pt x="514" y="671"/>
                      </a:lnTo>
                      <a:lnTo>
                        <a:pt x="541" y="623"/>
                      </a:lnTo>
                      <a:lnTo>
                        <a:pt x="564" y="573"/>
                      </a:lnTo>
                      <a:lnTo>
                        <a:pt x="584" y="523"/>
                      </a:lnTo>
                      <a:lnTo>
                        <a:pt x="596" y="470"/>
                      </a:lnTo>
                      <a:lnTo>
                        <a:pt x="608" y="417"/>
                      </a:lnTo>
                      <a:lnTo>
                        <a:pt x="614" y="364"/>
                      </a:lnTo>
                      <a:lnTo>
                        <a:pt x="616" y="311"/>
                      </a:lnTo>
                      <a:lnTo>
                        <a:pt x="614" y="257"/>
                      </a:lnTo>
                      <a:lnTo>
                        <a:pt x="607" y="204"/>
                      </a:lnTo>
                      <a:lnTo>
                        <a:pt x="596" y="151"/>
                      </a:lnTo>
                      <a:lnTo>
                        <a:pt x="582" y="99"/>
                      </a:lnTo>
                      <a:lnTo>
                        <a:pt x="562" y="49"/>
                      </a:lnTo>
                      <a:lnTo>
                        <a:pt x="539" y="0"/>
                      </a:lnTo>
                      <a:lnTo>
                        <a:pt x="419" y="193"/>
                      </a:lnTo>
                      <a:lnTo>
                        <a:pt x="160" y="189"/>
                      </a:lnTo>
                      <a:lnTo>
                        <a:pt x="171" y="224"/>
                      </a:lnTo>
                      <a:lnTo>
                        <a:pt x="178" y="261"/>
                      </a:lnTo>
                      <a:lnTo>
                        <a:pt x="181" y="298"/>
                      </a:lnTo>
                      <a:lnTo>
                        <a:pt x="180" y="335"/>
                      </a:lnTo>
                      <a:lnTo>
                        <a:pt x="176" y="372"/>
                      </a:lnTo>
                      <a:lnTo>
                        <a:pt x="167" y="408"/>
                      </a:lnTo>
                      <a:lnTo>
                        <a:pt x="156" y="444"/>
                      </a:lnTo>
                      <a:lnTo>
                        <a:pt x="139" y="477"/>
                      </a:lnTo>
                      <a:lnTo>
                        <a:pt x="0" y="409"/>
                      </a:lnTo>
                      <a:lnTo>
                        <a:pt x="202" y="752"/>
                      </a:lnTo>
                    </a:path>
                  </a:pathLst>
                </a:custGeom>
                <a:solidFill>
                  <a:srgbClr val="F19D19"/>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3" name="Freeform 66">
                  <a:extLst>
                    <a:ext uri="{FF2B5EF4-FFF2-40B4-BE49-F238E27FC236}">
                      <a16:creationId xmlns:a16="http://schemas.microsoft.com/office/drawing/2014/main" id="{5E6AA201-D724-4C6E-915E-D380B3C9AB55}"/>
                    </a:ext>
                  </a:extLst>
                </p:cNvPr>
                <p:cNvSpPr>
                  <a:spLocks/>
                </p:cNvSpPr>
                <p:nvPr/>
              </p:nvSpPr>
              <p:spPr bwMode="auto">
                <a:xfrm>
                  <a:off x="3634590" y="5075462"/>
                  <a:ext cx="1871853" cy="1396375"/>
                </a:xfrm>
                <a:custGeom>
                  <a:avLst/>
                  <a:gdLst/>
                  <a:ahLst/>
                  <a:cxnLst>
                    <a:cxn ang="0">
                      <a:pos x="0" y="344"/>
                    </a:cxn>
                    <a:cxn ang="0">
                      <a:pos x="215" y="689"/>
                    </a:cxn>
                    <a:cxn ang="0">
                      <a:pos x="215" y="531"/>
                    </a:cxn>
                    <a:cxn ang="0">
                      <a:pos x="272" y="526"/>
                    </a:cxn>
                    <a:cxn ang="0">
                      <a:pos x="330" y="517"/>
                    </a:cxn>
                    <a:cxn ang="0">
                      <a:pos x="387" y="506"/>
                    </a:cxn>
                    <a:cxn ang="0">
                      <a:pos x="442" y="491"/>
                    </a:cxn>
                    <a:cxn ang="0">
                      <a:pos x="496" y="472"/>
                    </a:cxn>
                    <a:cxn ang="0">
                      <a:pos x="549" y="451"/>
                    </a:cxn>
                    <a:cxn ang="0">
                      <a:pos x="599" y="426"/>
                    </a:cxn>
                    <a:cxn ang="0">
                      <a:pos x="650" y="399"/>
                    </a:cxn>
                    <a:cxn ang="0">
                      <a:pos x="695" y="367"/>
                    </a:cxn>
                    <a:cxn ang="0">
                      <a:pos x="741" y="334"/>
                    </a:cxn>
                    <a:cxn ang="0">
                      <a:pos x="783" y="297"/>
                    </a:cxn>
                    <a:cxn ang="0">
                      <a:pos x="823" y="257"/>
                    </a:cxn>
                    <a:cxn ang="0">
                      <a:pos x="859" y="217"/>
                    </a:cxn>
                    <a:cxn ang="0">
                      <a:pos x="598" y="229"/>
                    </a:cxn>
                    <a:cxn ang="0">
                      <a:pos x="480" y="23"/>
                    </a:cxn>
                    <a:cxn ang="0">
                      <a:pos x="456" y="44"/>
                    </a:cxn>
                    <a:cxn ang="0">
                      <a:pos x="429" y="64"/>
                    </a:cxn>
                    <a:cxn ang="0">
                      <a:pos x="397" y="83"/>
                    </a:cxn>
                    <a:cxn ang="0">
                      <a:pos x="364" y="102"/>
                    </a:cxn>
                    <a:cxn ang="0">
                      <a:pos x="328" y="116"/>
                    </a:cxn>
                    <a:cxn ang="0">
                      <a:pos x="292" y="128"/>
                    </a:cxn>
                    <a:cxn ang="0">
                      <a:pos x="255" y="137"/>
                    </a:cxn>
                    <a:cxn ang="0">
                      <a:pos x="215" y="143"/>
                    </a:cxn>
                    <a:cxn ang="0">
                      <a:pos x="215" y="0"/>
                    </a:cxn>
                    <a:cxn ang="0">
                      <a:pos x="0" y="344"/>
                    </a:cxn>
                  </a:cxnLst>
                  <a:rect l="0" t="0" r="r" b="b"/>
                  <a:pathLst>
                    <a:path w="860" h="690">
                      <a:moveTo>
                        <a:pt x="0" y="344"/>
                      </a:moveTo>
                      <a:lnTo>
                        <a:pt x="215" y="689"/>
                      </a:lnTo>
                      <a:lnTo>
                        <a:pt x="215" y="531"/>
                      </a:lnTo>
                      <a:lnTo>
                        <a:pt x="272" y="526"/>
                      </a:lnTo>
                      <a:lnTo>
                        <a:pt x="330" y="517"/>
                      </a:lnTo>
                      <a:lnTo>
                        <a:pt x="387" y="506"/>
                      </a:lnTo>
                      <a:lnTo>
                        <a:pt x="442" y="491"/>
                      </a:lnTo>
                      <a:lnTo>
                        <a:pt x="496" y="472"/>
                      </a:lnTo>
                      <a:lnTo>
                        <a:pt x="549" y="451"/>
                      </a:lnTo>
                      <a:lnTo>
                        <a:pt x="599" y="426"/>
                      </a:lnTo>
                      <a:lnTo>
                        <a:pt x="650" y="399"/>
                      </a:lnTo>
                      <a:lnTo>
                        <a:pt x="695" y="367"/>
                      </a:lnTo>
                      <a:lnTo>
                        <a:pt x="741" y="334"/>
                      </a:lnTo>
                      <a:lnTo>
                        <a:pt x="783" y="297"/>
                      </a:lnTo>
                      <a:lnTo>
                        <a:pt x="823" y="257"/>
                      </a:lnTo>
                      <a:lnTo>
                        <a:pt x="859" y="217"/>
                      </a:lnTo>
                      <a:lnTo>
                        <a:pt x="598" y="229"/>
                      </a:lnTo>
                      <a:lnTo>
                        <a:pt x="480" y="23"/>
                      </a:lnTo>
                      <a:lnTo>
                        <a:pt x="456" y="44"/>
                      </a:lnTo>
                      <a:lnTo>
                        <a:pt x="429" y="64"/>
                      </a:lnTo>
                      <a:lnTo>
                        <a:pt x="397" y="83"/>
                      </a:lnTo>
                      <a:lnTo>
                        <a:pt x="364" y="102"/>
                      </a:lnTo>
                      <a:lnTo>
                        <a:pt x="328" y="116"/>
                      </a:lnTo>
                      <a:lnTo>
                        <a:pt x="292" y="128"/>
                      </a:lnTo>
                      <a:lnTo>
                        <a:pt x="255" y="137"/>
                      </a:lnTo>
                      <a:lnTo>
                        <a:pt x="215" y="143"/>
                      </a:lnTo>
                      <a:lnTo>
                        <a:pt x="215" y="0"/>
                      </a:lnTo>
                      <a:lnTo>
                        <a:pt x="0" y="344"/>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4" name="Freeform 67">
                  <a:extLst>
                    <a:ext uri="{FF2B5EF4-FFF2-40B4-BE49-F238E27FC236}">
                      <a16:creationId xmlns:a16="http://schemas.microsoft.com/office/drawing/2014/main" id="{F52101BA-9BF0-4C02-A7EA-21693150953B}"/>
                    </a:ext>
                  </a:extLst>
                </p:cNvPr>
                <p:cNvSpPr>
                  <a:spLocks/>
                </p:cNvSpPr>
                <p:nvPr/>
              </p:nvSpPr>
              <p:spPr bwMode="auto">
                <a:xfrm>
                  <a:off x="2054398" y="4592018"/>
                  <a:ext cx="1776084" cy="1494155"/>
                </a:xfrm>
                <a:custGeom>
                  <a:avLst/>
                  <a:gdLst/>
                  <a:ahLst/>
                  <a:cxnLst>
                    <a:cxn ang="0">
                      <a:pos x="286" y="0"/>
                    </a:cxn>
                    <a:cxn ang="0">
                      <a:pos x="0" y="310"/>
                    </a:cxn>
                    <a:cxn ang="0">
                      <a:pos x="159" y="257"/>
                    </a:cxn>
                    <a:cxn ang="0">
                      <a:pos x="193" y="303"/>
                    </a:cxn>
                    <a:cxn ang="0">
                      <a:pos x="232" y="345"/>
                    </a:cxn>
                    <a:cxn ang="0">
                      <a:pos x="272" y="385"/>
                    </a:cxn>
                    <a:cxn ang="0">
                      <a:pos x="315" y="422"/>
                    </a:cxn>
                    <a:cxn ang="0">
                      <a:pos x="362" y="457"/>
                    </a:cxn>
                    <a:cxn ang="0">
                      <a:pos x="411" y="488"/>
                    </a:cxn>
                    <a:cxn ang="0">
                      <a:pos x="463" y="517"/>
                    </a:cxn>
                    <a:cxn ang="0">
                      <a:pos x="515" y="542"/>
                    </a:cxn>
                    <a:cxn ang="0">
                      <a:pos x="572" y="564"/>
                    </a:cxn>
                    <a:cxn ang="0">
                      <a:pos x="628" y="582"/>
                    </a:cxn>
                    <a:cxn ang="0">
                      <a:pos x="688" y="597"/>
                    </a:cxn>
                    <a:cxn ang="0">
                      <a:pos x="746" y="607"/>
                    </a:cxn>
                    <a:cxn ang="0">
                      <a:pos x="806" y="615"/>
                    </a:cxn>
                    <a:cxn ang="0">
                      <a:pos x="689" y="435"/>
                    </a:cxn>
                    <a:cxn ang="0">
                      <a:pos x="815" y="225"/>
                    </a:cxn>
                    <a:cxn ang="0">
                      <a:pos x="772" y="217"/>
                    </a:cxn>
                    <a:cxn ang="0">
                      <a:pos x="731" y="205"/>
                    </a:cxn>
                    <a:cxn ang="0">
                      <a:pos x="690" y="188"/>
                    </a:cxn>
                    <a:cxn ang="0">
                      <a:pos x="653" y="169"/>
                    </a:cxn>
                    <a:cxn ang="0">
                      <a:pos x="617" y="145"/>
                    </a:cxn>
                    <a:cxn ang="0">
                      <a:pos x="585" y="120"/>
                    </a:cxn>
                    <a:cxn ang="0">
                      <a:pos x="721" y="74"/>
                    </a:cxn>
                    <a:cxn ang="0">
                      <a:pos x="286" y="0"/>
                    </a:cxn>
                  </a:cxnLst>
                  <a:rect l="0" t="0" r="r" b="b"/>
                  <a:pathLst>
                    <a:path w="816" h="616">
                      <a:moveTo>
                        <a:pt x="286" y="0"/>
                      </a:moveTo>
                      <a:lnTo>
                        <a:pt x="0" y="310"/>
                      </a:lnTo>
                      <a:lnTo>
                        <a:pt x="159" y="257"/>
                      </a:lnTo>
                      <a:lnTo>
                        <a:pt x="193" y="303"/>
                      </a:lnTo>
                      <a:lnTo>
                        <a:pt x="232" y="345"/>
                      </a:lnTo>
                      <a:lnTo>
                        <a:pt x="272" y="385"/>
                      </a:lnTo>
                      <a:lnTo>
                        <a:pt x="315" y="422"/>
                      </a:lnTo>
                      <a:lnTo>
                        <a:pt x="362" y="457"/>
                      </a:lnTo>
                      <a:lnTo>
                        <a:pt x="411" y="488"/>
                      </a:lnTo>
                      <a:lnTo>
                        <a:pt x="463" y="517"/>
                      </a:lnTo>
                      <a:lnTo>
                        <a:pt x="515" y="542"/>
                      </a:lnTo>
                      <a:lnTo>
                        <a:pt x="572" y="564"/>
                      </a:lnTo>
                      <a:lnTo>
                        <a:pt x="628" y="582"/>
                      </a:lnTo>
                      <a:lnTo>
                        <a:pt x="688" y="597"/>
                      </a:lnTo>
                      <a:lnTo>
                        <a:pt x="746" y="607"/>
                      </a:lnTo>
                      <a:lnTo>
                        <a:pt x="806" y="615"/>
                      </a:lnTo>
                      <a:lnTo>
                        <a:pt x="689" y="435"/>
                      </a:lnTo>
                      <a:lnTo>
                        <a:pt x="815" y="225"/>
                      </a:lnTo>
                      <a:lnTo>
                        <a:pt x="772" y="217"/>
                      </a:lnTo>
                      <a:lnTo>
                        <a:pt x="731" y="205"/>
                      </a:lnTo>
                      <a:lnTo>
                        <a:pt x="690" y="188"/>
                      </a:lnTo>
                      <a:lnTo>
                        <a:pt x="653" y="169"/>
                      </a:lnTo>
                      <a:lnTo>
                        <a:pt x="617" y="145"/>
                      </a:lnTo>
                      <a:lnTo>
                        <a:pt x="585" y="120"/>
                      </a:lnTo>
                      <a:lnTo>
                        <a:pt x="721" y="74"/>
                      </a:lnTo>
                      <a:lnTo>
                        <a:pt x="286" y="0"/>
                      </a:lnTo>
                    </a:path>
                  </a:pathLst>
                </a:custGeom>
                <a:solidFill>
                  <a:srgbClr val="E7E6E6"/>
                </a:solidFill>
                <a:ln w="12700" cap="rnd" cmpd="sng">
                  <a:no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15" name="Isosceles Triangle 114">
                  <a:extLst>
                    <a:ext uri="{FF2B5EF4-FFF2-40B4-BE49-F238E27FC236}">
                      <a16:creationId xmlns:a16="http://schemas.microsoft.com/office/drawing/2014/main" id="{29617395-33E0-422E-B95B-A0AD60ECE14D}"/>
                    </a:ext>
                  </a:extLst>
                </p:cNvPr>
                <p:cNvSpPr/>
                <p:nvPr/>
              </p:nvSpPr>
              <p:spPr bwMode="ltGray">
                <a:xfrm rot="1993259">
                  <a:off x="1763463" y="3244957"/>
                  <a:ext cx="2212404" cy="666405"/>
                </a:xfrm>
                <a:prstGeom prst="triangle">
                  <a:avLst>
                    <a:gd name="adj" fmla="val 45577"/>
                  </a:avLst>
                </a:prstGeom>
                <a:solidFill>
                  <a:srgbClr val="E7E6E6"/>
                </a:solidFill>
                <a:ln w="3175"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white"/>
                    </a:solidFill>
                    <a:effectLst/>
                    <a:uLnTx/>
                    <a:uFillTx/>
                    <a:latin typeface="Georgia" pitchFamily="18" charset="0"/>
                  </a:endParaRPr>
                </a:p>
              </p:txBody>
            </p:sp>
            <p:sp>
              <p:nvSpPr>
                <p:cNvPr id="116" name="Freeform 68">
                  <a:extLst>
                    <a:ext uri="{FF2B5EF4-FFF2-40B4-BE49-F238E27FC236}">
                      <a16:creationId xmlns:a16="http://schemas.microsoft.com/office/drawing/2014/main" id="{A1809F38-E006-459B-9A0B-AA67EE1FF9A8}"/>
                    </a:ext>
                  </a:extLst>
                </p:cNvPr>
                <p:cNvSpPr>
                  <a:spLocks/>
                </p:cNvSpPr>
                <p:nvPr/>
              </p:nvSpPr>
              <p:spPr bwMode="auto">
                <a:xfrm>
                  <a:off x="1956453" y="3589402"/>
                  <a:ext cx="1453952" cy="1388280"/>
                </a:xfrm>
                <a:custGeom>
                  <a:avLst/>
                  <a:gdLst/>
                  <a:ahLst/>
                  <a:cxnLst>
                    <a:cxn ang="0">
                      <a:pos x="440" y="0"/>
                    </a:cxn>
                    <a:cxn ang="0">
                      <a:pos x="0" y="0"/>
                    </a:cxn>
                    <a:cxn ang="0">
                      <a:pos x="137" y="72"/>
                    </a:cxn>
                    <a:cxn ang="0">
                      <a:pos x="118" y="121"/>
                    </a:cxn>
                    <a:cxn ang="0">
                      <a:pos x="100" y="171"/>
                    </a:cxn>
                    <a:cxn ang="0">
                      <a:pos x="87" y="223"/>
                    </a:cxn>
                    <a:cxn ang="0">
                      <a:pos x="77" y="275"/>
                    </a:cxn>
                    <a:cxn ang="0">
                      <a:pos x="72" y="327"/>
                    </a:cxn>
                    <a:cxn ang="0">
                      <a:pos x="71" y="379"/>
                    </a:cxn>
                    <a:cxn ang="0">
                      <a:pos x="73" y="431"/>
                    </a:cxn>
                    <a:cxn ang="0">
                      <a:pos x="80" y="483"/>
                    </a:cxn>
                    <a:cxn ang="0">
                      <a:pos x="91" y="536"/>
                    </a:cxn>
                    <a:cxn ang="0">
                      <a:pos x="105" y="587"/>
                    </a:cxn>
                    <a:cxn ang="0">
                      <a:pos x="123" y="636"/>
                    </a:cxn>
                    <a:cxn ang="0">
                      <a:pos x="145" y="685"/>
                    </a:cxn>
                    <a:cxn ang="0">
                      <a:pos x="318" y="498"/>
                    </a:cxn>
                    <a:cxn ang="0">
                      <a:pos x="541" y="530"/>
                    </a:cxn>
                    <a:cxn ang="0">
                      <a:pos x="525" y="494"/>
                    </a:cxn>
                    <a:cxn ang="0">
                      <a:pos x="514" y="458"/>
                    </a:cxn>
                    <a:cxn ang="0">
                      <a:pos x="507" y="420"/>
                    </a:cxn>
                    <a:cxn ang="0">
                      <a:pos x="503" y="382"/>
                    </a:cxn>
                    <a:cxn ang="0">
                      <a:pos x="503" y="343"/>
                    </a:cxn>
                    <a:cxn ang="0">
                      <a:pos x="509" y="305"/>
                    </a:cxn>
                    <a:cxn ang="0">
                      <a:pos x="518" y="268"/>
                    </a:cxn>
                    <a:cxn ang="0">
                      <a:pos x="667" y="345"/>
                    </a:cxn>
                    <a:cxn ang="0">
                      <a:pos x="440" y="0"/>
                    </a:cxn>
                  </a:cxnLst>
                  <a:rect l="0" t="0" r="r" b="b"/>
                  <a:pathLst>
                    <a:path w="668" h="686">
                      <a:moveTo>
                        <a:pt x="440" y="0"/>
                      </a:moveTo>
                      <a:lnTo>
                        <a:pt x="0" y="0"/>
                      </a:lnTo>
                      <a:lnTo>
                        <a:pt x="137" y="72"/>
                      </a:lnTo>
                      <a:lnTo>
                        <a:pt x="118" y="121"/>
                      </a:lnTo>
                      <a:lnTo>
                        <a:pt x="100" y="171"/>
                      </a:lnTo>
                      <a:lnTo>
                        <a:pt x="87" y="223"/>
                      </a:lnTo>
                      <a:lnTo>
                        <a:pt x="77" y="275"/>
                      </a:lnTo>
                      <a:lnTo>
                        <a:pt x="72" y="327"/>
                      </a:lnTo>
                      <a:lnTo>
                        <a:pt x="71" y="379"/>
                      </a:lnTo>
                      <a:lnTo>
                        <a:pt x="73" y="431"/>
                      </a:lnTo>
                      <a:lnTo>
                        <a:pt x="80" y="483"/>
                      </a:lnTo>
                      <a:lnTo>
                        <a:pt x="91" y="536"/>
                      </a:lnTo>
                      <a:lnTo>
                        <a:pt x="105" y="587"/>
                      </a:lnTo>
                      <a:lnTo>
                        <a:pt x="123" y="636"/>
                      </a:lnTo>
                      <a:lnTo>
                        <a:pt x="145" y="685"/>
                      </a:lnTo>
                      <a:lnTo>
                        <a:pt x="318" y="498"/>
                      </a:lnTo>
                      <a:lnTo>
                        <a:pt x="541" y="530"/>
                      </a:lnTo>
                      <a:lnTo>
                        <a:pt x="525" y="494"/>
                      </a:lnTo>
                      <a:lnTo>
                        <a:pt x="514" y="458"/>
                      </a:lnTo>
                      <a:lnTo>
                        <a:pt x="507" y="420"/>
                      </a:lnTo>
                      <a:lnTo>
                        <a:pt x="503" y="382"/>
                      </a:lnTo>
                      <a:lnTo>
                        <a:pt x="503" y="343"/>
                      </a:lnTo>
                      <a:lnTo>
                        <a:pt x="509" y="305"/>
                      </a:lnTo>
                      <a:lnTo>
                        <a:pt x="518" y="268"/>
                      </a:lnTo>
                      <a:lnTo>
                        <a:pt x="667" y="345"/>
                      </a:lnTo>
                      <a:lnTo>
                        <a:pt x="440" y="0"/>
                      </a:lnTo>
                    </a:path>
                  </a:pathLst>
                </a:custGeom>
                <a:solidFill>
                  <a:srgbClr val="E7E6E6"/>
                </a:solidFill>
                <a:ln w="12700" cap="rnd" cmpd="sng">
                  <a:solidFill>
                    <a:srgbClr val="E7E6E6"/>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l" defTabSz="385763"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grpSp>
          <p:sp>
            <p:nvSpPr>
              <p:cNvPr id="104" name="Rectangle 103">
                <a:extLst>
                  <a:ext uri="{FF2B5EF4-FFF2-40B4-BE49-F238E27FC236}">
                    <a16:creationId xmlns:a16="http://schemas.microsoft.com/office/drawing/2014/main" id="{90E987C8-6493-4379-A959-1F8B5F6D1679}"/>
                  </a:ext>
                </a:extLst>
              </p:cNvPr>
              <p:cNvSpPr>
                <a:spLocks noChangeArrowheads="1"/>
              </p:cNvSpPr>
              <p:nvPr/>
            </p:nvSpPr>
            <p:spPr bwMode="auto">
              <a:xfrm>
                <a:off x="4828217" y="2674208"/>
                <a:ext cx="3194526" cy="886880"/>
              </a:xfrm>
              <a:prstGeom prst="rect">
                <a:avLst/>
              </a:prstGeom>
              <a:solidFill>
                <a:srgbClr val="E7E6E6"/>
              </a:solidFill>
              <a:ln w="9525">
                <a:solidFill>
                  <a:srgbClr val="E7E6E6"/>
                </a:solid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to select, breed, and register</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varieties</a:t>
                </a:r>
              </a:p>
            </p:txBody>
          </p:sp>
          <p:sp>
            <p:nvSpPr>
              <p:cNvPr id="105" name="Rectangle 104">
                <a:extLst>
                  <a:ext uri="{FF2B5EF4-FFF2-40B4-BE49-F238E27FC236}">
                    <a16:creationId xmlns:a16="http://schemas.microsoft.com/office/drawing/2014/main" id="{FC540C9C-CFCC-4D88-B0F9-060A55724B17}"/>
                  </a:ext>
                </a:extLst>
              </p:cNvPr>
              <p:cNvSpPr>
                <a:spLocks noChangeArrowheads="1"/>
              </p:cNvSpPr>
              <p:nvPr/>
            </p:nvSpPr>
            <p:spPr bwMode="auto">
              <a:xfrm>
                <a:off x="1040656" y="2589753"/>
                <a:ext cx="2215919" cy="886880"/>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to access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breeding material</a:t>
                </a:r>
              </a:p>
            </p:txBody>
          </p:sp>
          <p:sp>
            <p:nvSpPr>
              <p:cNvPr id="106" name="Rectangle 105">
                <a:extLst>
                  <a:ext uri="{FF2B5EF4-FFF2-40B4-BE49-F238E27FC236}">
                    <a16:creationId xmlns:a16="http://schemas.microsoft.com/office/drawing/2014/main" id="{22AC85BF-2014-4C71-9FBE-A3BA379646FE}"/>
                  </a:ext>
                </a:extLst>
              </p:cNvPr>
              <p:cNvSpPr>
                <a:spLocks noChangeArrowheads="1"/>
              </p:cNvSpPr>
              <p:nvPr/>
            </p:nvSpPr>
            <p:spPr bwMode="auto">
              <a:xfrm>
                <a:off x="4751875" y="5980759"/>
                <a:ext cx="4271831" cy="616753"/>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save, reuse, and exchange farm-saved seeds</a:t>
                </a:r>
                <a:endParaRPr kumimoji="0" lang="en-GB" sz="9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
            <p:nvSpPr>
              <p:cNvPr id="107" name="Rectangle 106">
                <a:extLst>
                  <a:ext uri="{FF2B5EF4-FFF2-40B4-BE49-F238E27FC236}">
                    <a16:creationId xmlns:a16="http://schemas.microsoft.com/office/drawing/2014/main" id="{1E69B961-37F8-46E0-AE43-685079FD3B48}"/>
                  </a:ext>
                </a:extLst>
              </p:cNvPr>
              <p:cNvSpPr>
                <a:spLocks noChangeArrowheads="1"/>
              </p:cNvSpPr>
              <p:nvPr/>
            </p:nvSpPr>
            <p:spPr bwMode="auto">
              <a:xfrm>
                <a:off x="-588084" y="5850318"/>
                <a:ext cx="3759762" cy="616753"/>
              </a:xfrm>
              <a:prstGeom prst="rect">
                <a:avLst/>
              </a:prstGeom>
              <a:solidFill>
                <a:srgbClr val="E7E6E6"/>
              </a:solidFill>
              <a:ln w="9525">
                <a:solidFill>
                  <a:srgbClr val="E7E6E6"/>
                </a:solid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establish  farmer seed enterprises</a:t>
                </a:r>
              </a:p>
            </p:txBody>
          </p:sp>
          <p:sp>
            <p:nvSpPr>
              <p:cNvPr id="108" name="Rectangle 107">
                <a:extLst>
                  <a:ext uri="{FF2B5EF4-FFF2-40B4-BE49-F238E27FC236}">
                    <a16:creationId xmlns:a16="http://schemas.microsoft.com/office/drawing/2014/main" id="{4310776E-643C-4B11-B083-3B60D0DE7DF2}"/>
                  </a:ext>
                </a:extLst>
              </p:cNvPr>
              <p:cNvSpPr>
                <a:spLocks noChangeArrowheads="1"/>
              </p:cNvSpPr>
              <p:nvPr/>
            </p:nvSpPr>
            <p:spPr bwMode="auto">
              <a:xfrm>
                <a:off x="5449027" y="4514887"/>
                <a:ext cx="4271833" cy="886880"/>
              </a:xfrm>
              <a:prstGeom prst="rect">
                <a:avLst/>
              </a:prstGeom>
              <a:solidFill>
                <a:srgbClr val="E7E6E6">
                  <a:lumMod val="90000"/>
                </a:srgbClr>
              </a:solidFill>
              <a:ln w="9525">
                <a:no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acquire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the seeds of their choice through trade, barter, or exchange</a:t>
                </a:r>
              </a:p>
            </p:txBody>
          </p:sp>
          <p:sp>
            <p:nvSpPr>
              <p:cNvPr id="109" name="Rectangle 108">
                <a:extLst>
                  <a:ext uri="{FF2B5EF4-FFF2-40B4-BE49-F238E27FC236}">
                    <a16:creationId xmlns:a16="http://schemas.microsoft.com/office/drawing/2014/main" id="{CDB20659-CC25-412E-B8BA-05E4638DEDD6}"/>
                  </a:ext>
                </a:extLst>
              </p:cNvPr>
              <p:cNvSpPr>
                <a:spLocks noChangeArrowheads="1"/>
              </p:cNvSpPr>
              <p:nvPr/>
            </p:nvSpPr>
            <p:spPr bwMode="auto">
              <a:xfrm>
                <a:off x="-1560807" y="4132566"/>
                <a:ext cx="4080605" cy="616753"/>
              </a:xfrm>
              <a:prstGeom prst="rect">
                <a:avLst/>
              </a:prstGeom>
              <a:solidFill>
                <a:srgbClr val="E7E6E6"/>
              </a:solidFill>
              <a:ln w="9525">
                <a:solidFill>
                  <a:srgbClr val="E7E6E6"/>
                </a:solidFill>
                <a:miter lim="800000"/>
                <a:headEnd/>
                <a:tailEnd/>
              </a:ln>
              <a:effectLst/>
            </p:spPr>
            <p:txBody>
              <a:bodyPr wrap="square" lIns="38844" tIns="19422" rIns="38844" bIns="19422">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Farmers’ ability to sell varieties locally and commercialize them more broadly</a:t>
                </a:r>
              </a:p>
            </p:txBody>
          </p:sp>
        </p:grpSp>
        <p:sp>
          <p:nvSpPr>
            <p:cNvPr id="74" name="Oval 73">
              <a:extLst>
                <a:ext uri="{FF2B5EF4-FFF2-40B4-BE49-F238E27FC236}">
                  <a16:creationId xmlns:a16="http://schemas.microsoft.com/office/drawing/2014/main" id="{BB1F0293-83DF-4C2A-A347-3EC324E79A49}"/>
                </a:ext>
              </a:extLst>
            </p:cNvPr>
            <p:cNvSpPr/>
            <p:nvPr/>
          </p:nvSpPr>
          <p:spPr>
            <a:xfrm>
              <a:off x="706697" y="6476621"/>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75" name="Oval 74">
              <a:extLst>
                <a:ext uri="{FF2B5EF4-FFF2-40B4-BE49-F238E27FC236}">
                  <a16:creationId xmlns:a16="http://schemas.microsoft.com/office/drawing/2014/main" id="{C34DC8D6-1E24-44B4-A4A6-50DF11AF6CD7}"/>
                </a:ext>
              </a:extLst>
            </p:cNvPr>
            <p:cNvSpPr/>
            <p:nvPr/>
          </p:nvSpPr>
          <p:spPr>
            <a:xfrm>
              <a:off x="944175" y="6476621"/>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76" name="Oval 75">
              <a:extLst>
                <a:ext uri="{FF2B5EF4-FFF2-40B4-BE49-F238E27FC236}">
                  <a16:creationId xmlns:a16="http://schemas.microsoft.com/office/drawing/2014/main" id="{309EF61C-D4E4-47DC-B497-E0F51B5B84B0}"/>
                </a:ext>
              </a:extLst>
            </p:cNvPr>
            <p:cNvSpPr/>
            <p:nvPr/>
          </p:nvSpPr>
          <p:spPr>
            <a:xfrm>
              <a:off x="1181653" y="6476621"/>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77" name="Oval 76">
              <a:extLst>
                <a:ext uri="{FF2B5EF4-FFF2-40B4-BE49-F238E27FC236}">
                  <a16:creationId xmlns:a16="http://schemas.microsoft.com/office/drawing/2014/main" id="{CB2A7D9A-3931-43BD-8A21-AE26EBE29E36}"/>
                </a:ext>
              </a:extLst>
            </p:cNvPr>
            <p:cNvSpPr/>
            <p:nvPr/>
          </p:nvSpPr>
          <p:spPr>
            <a:xfrm>
              <a:off x="1419131" y="6476621"/>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78" name="Oval 77">
              <a:extLst>
                <a:ext uri="{FF2B5EF4-FFF2-40B4-BE49-F238E27FC236}">
                  <a16:creationId xmlns:a16="http://schemas.microsoft.com/office/drawing/2014/main" id="{1B188B39-54DB-4139-8556-AFCC86E14B55}"/>
                </a:ext>
              </a:extLst>
            </p:cNvPr>
            <p:cNvSpPr/>
            <p:nvPr/>
          </p:nvSpPr>
          <p:spPr>
            <a:xfrm>
              <a:off x="1656609" y="6476621"/>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79" name="Oval 78">
              <a:extLst>
                <a:ext uri="{FF2B5EF4-FFF2-40B4-BE49-F238E27FC236}">
                  <a16:creationId xmlns:a16="http://schemas.microsoft.com/office/drawing/2014/main" id="{AB77914B-A20C-4599-886A-CD898053D2B8}"/>
                </a:ext>
              </a:extLst>
            </p:cNvPr>
            <p:cNvSpPr/>
            <p:nvPr/>
          </p:nvSpPr>
          <p:spPr>
            <a:xfrm>
              <a:off x="2260252" y="4957456"/>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0" name="Oval 79">
              <a:extLst>
                <a:ext uri="{FF2B5EF4-FFF2-40B4-BE49-F238E27FC236}">
                  <a16:creationId xmlns:a16="http://schemas.microsoft.com/office/drawing/2014/main" id="{464158F5-51D3-4781-86D0-D7C27CA73D4A}"/>
                </a:ext>
              </a:extLst>
            </p:cNvPr>
            <p:cNvSpPr/>
            <p:nvPr/>
          </p:nvSpPr>
          <p:spPr>
            <a:xfrm>
              <a:off x="5017443" y="7548626"/>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1" name="Oval 80">
              <a:extLst>
                <a:ext uri="{FF2B5EF4-FFF2-40B4-BE49-F238E27FC236}">
                  <a16:creationId xmlns:a16="http://schemas.microsoft.com/office/drawing/2014/main" id="{FF778FF5-C58B-4A44-A479-AF3C23A9C57D}"/>
                </a:ext>
              </a:extLst>
            </p:cNvPr>
            <p:cNvSpPr/>
            <p:nvPr/>
          </p:nvSpPr>
          <p:spPr>
            <a:xfrm>
              <a:off x="4685624" y="5027033"/>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2" name="Oval 81">
              <a:extLst>
                <a:ext uri="{FF2B5EF4-FFF2-40B4-BE49-F238E27FC236}">
                  <a16:creationId xmlns:a16="http://schemas.microsoft.com/office/drawing/2014/main" id="{19F428DA-8890-47BA-AE49-4DFC390ED656}"/>
                </a:ext>
              </a:extLst>
            </p:cNvPr>
            <p:cNvSpPr/>
            <p:nvPr/>
          </p:nvSpPr>
          <p:spPr>
            <a:xfrm>
              <a:off x="4917627" y="5027033"/>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3" name="Oval 82">
              <a:extLst>
                <a:ext uri="{FF2B5EF4-FFF2-40B4-BE49-F238E27FC236}">
                  <a16:creationId xmlns:a16="http://schemas.microsoft.com/office/drawing/2014/main" id="{83534645-EF3D-40AD-AB76-860717D89848}"/>
                </a:ext>
              </a:extLst>
            </p:cNvPr>
            <p:cNvSpPr/>
            <p:nvPr/>
          </p:nvSpPr>
          <p:spPr>
            <a:xfrm>
              <a:off x="4953091" y="6100694"/>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4" name="Oval 83">
              <a:extLst>
                <a:ext uri="{FF2B5EF4-FFF2-40B4-BE49-F238E27FC236}">
                  <a16:creationId xmlns:a16="http://schemas.microsoft.com/office/drawing/2014/main" id="{C05001FB-E2B9-4F43-B69E-4FB929E8D1D7}"/>
                </a:ext>
              </a:extLst>
            </p:cNvPr>
            <p:cNvSpPr/>
            <p:nvPr/>
          </p:nvSpPr>
          <p:spPr>
            <a:xfrm>
              <a:off x="5684391" y="6100694"/>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5" name="Oval 84">
              <a:extLst>
                <a:ext uri="{FF2B5EF4-FFF2-40B4-BE49-F238E27FC236}">
                  <a16:creationId xmlns:a16="http://schemas.microsoft.com/office/drawing/2014/main" id="{832983BF-DB70-4C47-A6E6-0B8B87C5ED4E}"/>
                </a:ext>
              </a:extLst>
            </p:cNvPr>
            <p:cNvSpPr/>
            <p:nvPr/>
          </p:nvSpPr>
          <p:spPr>
            <a:xfrm>
              <a:off x="5453755" y="6100694"/>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6" name="Oval 85">
              <a:extLst>
                <a:ext uri="{FF2B5EF4-FFF2-40B4-BE49-F238E27FC236}">
                  <a16:creationId xmlns:a16="http://schemas.microsoft.com/office/drawing/2014/main" id="{C3C7C629-1DE1-4310-9CE6-38BFB745D772}"/>
                </a:ext>
              </a:extLst>
            </p:cNvPr>
            <p:cNvSpPr/>
            <p:nvPr/>
          </p:nvSpPr>
          <p:spPr>
            <a:xfrm>
              <a:off x="5204560" y="6102193"/>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7" name="Oval 86">
              <a:extLst>
                <a:ext uri="{FF2B5EF4-FFF2-40B4-BE49-F238E27FC236}">
                  <a16:creationId xmlns:a16="http://schemas.microsoft.com/office/drawing/2014/main" id="{BB5E1B97-07E7-4FF1-8E47-8B6DBD27048C}"/>
                </a:ext>
              </a:extLst>
            </p:cNvPr>
            <p:cNvSpPr/>
            <p:nvPr/>
          </p:nvSpPr>
          <p:spPr>
            <a:xfrm>
              <a:off x="6164220" y="6074035"/>
              <a:ext cx="182880" cy="182880"/>
            </a:xfrm>
            <a:prstGeom prst="ellipse">
              <a:avLst/>
            </a:prstGeom>
            <a:solidFill>
              <a:srgbClr val="B74919">
                <a:lumMod val="60000"/>
                <a:lumOff val="40000"/>
              </a:srgbClr>
            </a:solidFill>
            <a:ln w="12700" cap="flat" cmpd="sng" algn="ctr">
              <a:solidFill>
                <a:srgbClr val="B74919">
                  <a:lumMod val="75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88" name="Oval 87">
              <a:extLst>
                <a:ext uri="{FF2B5EF4-FFF2-40B4-BE49-F238E27FC236}">
                  <a16:creationId xmlns:a16="http://schemas.microsoft.com/office/drawing/2014/main" id="{C89820C7-A353-4F5C-99C8-1384B27F33CE}"/>
                </a:ext>
              </a:extLst>
            </p:cNvPr>
            <p:cNvSpPr/>
            <p:nvPr/>
          </p:nvSpPr>
          <p:spPr>
            <a:xfrm>
              <a:off x="1718109" y="7464637"/>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cxnSp>
          <p:nvCxnSpPr>
            <p:cNvPr id="89" name="Connector: Elbow 88">
              <a:extLst>
                <a:ext uri="{FF2B5EF4-FFF2-40B4-BE49-F238E27FC236}">
                  <a16:creationId xmlns:a16="http://schemas.microsoft.com/office/drawing/2014/main" id="{01C63E8F-6F10-4DD3-87D5-022891961423}"/>
                </a:ext>
              </a:extLst>
            </p:cNvPr>
            <p:cNvCxnSpPr>
              <a:cxnSpLocks/>
              <a:stCxn id="65" idx="4"/>
              <a:endCxn id="90" idx="0"/>
            </p:cNvCxnSpPr>
            <p:nvPr/>
          </p:nvCxnSpPr>
          <p:spPr>
            <a:xfrm rot="16200000" flipH="1">
              <a:off x="1770589" y="2516978"/>
              <a:ext cx="641311" cy="2699137"/>
            </a:xfrm>
            <a:prstGeom prst="bentConnector3">
              <a:avLst>
                <a:gd name="adj1" fmla="val 50000"/>
              </a:avLst>
            </a:prstGeom>
            <a:noFill/>
            <a:ln w="6350" cap="flat" cmpd="sng" algn="ctr">
              <a:solidFill>
                <a:srgbClr val="1D9A78"/>
              </a:solidFill>
              <a:prstDash val="solid"/>
              <a:miter lim="800000"/>
              <a:tailEnd type="triangle"/>
            </a:ln>
            <a:effectLst/>
          </p:spPr>
        </p:cxnSp>
        <p:sp>
          <p:nvSpPr>
            <p:cNvPr id="90" name="Rectangle 89">
              <a:extLst>
                <a:ext uri="{FF2B5EF4-FFF2-40B4-BE49-F238E27FC236}">
                  <a16:creationId xmlns:a16="http://schemas.microsoft.com/office/drawing/2014/main" id="{6054D4AF-C520-4F10-97D3-DAD1938531EC}"/>
                </a:ext>
              </a:extLst>
            </p:cNvPr>
            <p:cNvSpPr/>
            <p:nvPr/>
          </p:nvSpPr>
          <p:spPr>
            <a:xfrm>
              <a:off x="3395093" y="4187204"/>
              <a:ext cx="91440" cy="91440"/>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cxnSp>
          <p:nvCxnSpPr>
            <p:cNvPr id="91" name="Connector: Elbow 90">
              <a:extLst>
                <a:ext uri="{FF2B5EF4-FFF2-40B4-BE49-F238E27FC236}">
                  <a16:creationId xmlns:a16="http://schemas.microsoft.com/office/drawing/2014/main" id="{0C42FD4B-7CA6-44CD-86E9-23B28BC4D009}"/>
                </a:ext>
              </a:extLst>
            </p:cNvPr>
            <p:cNvCxnSpPr>
              <a:cxnSpLocks/>
              <a:stCxn id="70" idx="4"/>
              <a:endCxn id="90" idx="0"/>
            </p:cNvCxnSpPr>
            <p:nvPr/>
          </p:nvCxnSpPr>
          <p:spPr>
            <a:xfrm rot="16200000" flipH="1">
              <a:off x="2299569" y="3045958"/>
              <a:ext cx="641311" cy="1641179"/>
            </a:xfrm>
            <a:prstGeom prst="bentConnector3">
              <a:avLst/>
            </a:prstGeom>
            <a:noFill/>
            <a:ln w="6350" cap="flat" cmpd="sng" algn="ctr">
              <a:solidFill>
                <a:srgbClr val="1D9A78"/>
              </a:solidFill>
              <a:prstDash val="solid"/>
              <a:miter lim="800000"/>
              <a:tailEnd type="triangle"/>
            </a:ln>
            <a:effectLst/>
          </p:spPr>
        </p:cxnSp>
        <p:cxnSp>
          <p:nvCxnSpPr>
            <p:cNvPr id="92" name="Connector: Elbow 91">
              <a:extLst>
                <a:ext uri="{FF2B5EF4-FFF2-40B4-BE49-F238E27FC236}">
                  <a16:creationId xmlns:a16="http://schemas.microsoft.com/office/drawing/2014/main" id="{06252295-B110-4F59-91D9-41143E31E5A8}"/>
                </a:ext>
              </a:extLst>
            </p:cNvPr>
            <p:cNvCxnSpPr>
              <a:cxnSpLocks/>
              <a:stCxn id="71" idx="4"/>
              <a:endCxn id="90" idx="0"/>
            </p:cNvCxnSpPr>
            <p:nvPr/>
          </p:nvCxnSpPr>
          <p:spPr>
            <a:xfrm rot="16200000" flipH="1">
              <a:off x="2828547" y="3574936"/>
              <a:ext cx="641311" cy="583223"/>
            </a:xfrm>
            <a:prstGeom prst="bentConnector3">
              <a:avLst/>
            </a:prstGeom>
            <a:noFill/>
            <a:ln w="6350" cap="flat" cmpd="sng" algn="ctr">
              <a:solidFill>
                <a:srgbClr val="1D9A78"/>
              </a:solidFill>
              <a:prstDash val="solid"/>
              <a:miter lim="800000"/>
              <a:tailEnd type="triangle"/>
            </a:ln>
            <a:effectLst/>
          </p:spPr>
        </p:cxnSp>
        <p:cxnSp>
          <p:nvCxnSpPr>
            <p:cNvPr id="93" name="Connector: Elbow 92">
              <a:extLst>
                <a:ext uri="{FF2B5EF4-FFF2-40B4-BE49-F238E27FC236}">
                  <a16:creationId xmlns:a16="http://schemas.microsoft.com/office/drawing/2014/main" id="{BC755AFF-7812-4B51-BD88-0A0E665EDBC5}"/>
                </a:ext>
              </a:extLst>
            </p:cNvPr>
            <p:cNvCxnSpPr>
              <a:cxnSpLocks/>
              <a:stCxn id="72" idx="4"/>
              <a:endCxn id="90" idx="0"/>
            </p:cNvCxnSpPr>
            <p:nvPr/>
          </p:nvCxnSpPr>
          <p:spPr>
            <a:xfrm rot="5400000">
              <a:off x="3357525" y="3629181"/>
              <a:ext cx="641311" cy="474733"/>
            </a:xfrm>
            <a:prstGeom prst="bentConnector3">
              <a:avLst/>
            </a:prstGeom>
            <a:noFill/>
            <a:ln w="6350" cap="flat" cmpd="sng" algn="ctr">
              <a:solidFill>
                <a:srgbClr val="1D9A78"/>
              </a:solidFill>
              <a:prstDash val="solid"/>
              <a:miter lim="800000"/>
              <a:tailEnd type="triangle"/>
            </a:ln>
            <a:effectLst/>
          </p:spPr>
        </p:cxnSp>
        <p:cxnSp>
          <p:nvCxnSpPr>
            <p:cNvPr id="94" name="Connector: Elbow 93">
              <a:extLst>
                <a:ext uri="{FF2B5EF4-FFF2-40B4-BE49-F238E27FC236}">
                  <a16:creationId xmlns:a16="http://schemas.microsoft.com/office/drawing/2014/main" id="{EBC4AA66-C054-4D40-A86C-83689C42FCC9}"/>
                </a:ext>
              </a:extLst>
            </p:cNvPr>
            <p:cNvCxnSpPr>
              <a:cxnSpLocks/>
              <a:stCxn id="68" idx="4"/>
              <a:endCxn id="90" idx="0"/>
            </p:cNvCxnSpPr>
            <p:nvPr/>
          </p:nvCxnSpPr>
          <p:spPr>
            <a:xfrm rot="5400000">
              <a:off x="3886504" y="3100204"/>
              <a:ext cx="641311" cy="1532689"/>
            </a:xfrm>
            <a:prstGeom prst="bentConnector3">
              <a:avLst/>
            </a:prstGeom>
            <a:noFill/>
            <a:ln w="6350" cap="flat" cmpd="sng" algn="ctr">
              <a:solidFill>
                <a:srgbClr val="1D9A78"/>
              </a:solidFill>
              <a:prstDash val="solid"/>
              <a:miter lim="800000"/>
              <a:tailEnd type="triangle"/>
            </a:ln>
            <a:effectLst/>
          </p:spPr>
        </p:cxnSp>
        <p:cxnSp>
          <p:nvCxnSpPr>
            <p:cNvPr id="95" name="Connector: Elbow 94">
              <a:extLst>
                <a:ext uri="{FF2B5EF4-FFF2-40B4-BE49-F238E27FC236}">
                  <a16:creationId xmlns:a16="http://schemas.microsoft.com/office/drawing/2014/main" id="{AE63702C-AA40-47AF-88C3-3D72985BB0DB}"/>
                </a:ext>
              </a:extLst>
            </p:cNvPr>
            <p:cNvCxnSpPr>
              <a:cxnSpLocks/>
              <a:stCxn id="69" idx="4"/>
              <a:endCxn id="90" idx="0"/>
            </p:cNvCxnSpPr>
            <p:nvPr/>
          </p:nvCxnSpPr>
          <p:spPr>
            <a:xfrm rot="5400000">
              <a:off x="4415482" y="2571225"/>
              <a:ext cx="641311" cy="2590647"/>
            </a:xfrm>
            <a:prstGeom prst="bentConnector3">
              <a:avLst>
                <a:gd name="adj1" fmla="val 50000"/>
              </a:avLst>
            </a:prstGeom>
            <a:noFill/>
            <a:ln w="6350" cap="flat" cmpd="sng" algn="ctr">
              <a:solidFill>
                <a:srgbClr val="1D9A78"/>
              </a:solidFill>
              <a:prstDash val="solid"/>
              <a:miter lim="800000"/>
              <a:tailEnd type="triangle"/>
            </a:ln>
            <a:effectLst/>
          </p:spPr>
        </p:cxnSp>
        <p:sp>
          <p:nvSpPr>
            <p:cNvPr id="96" name="TextBox 95">
              <a:extLst>
                <a:ext uri="{FF2B5EF4-FFF2-40B4-BE49-F238E27FC236}">
                  <a16:creationId xmlns:a16="http://schemas.microsoft.com/office/drawing/2014/main" id="{C2626A92-927E-46CB-B68E-4E8B868D393F}"/>
                </a:ext>
              </a:extLst>
            </p:cNvPr>
            <p:cNvSpPr txBox="1"/>
            <p:nvPr/>
          </p:nvSpPr>
          <p:spPr>
            <a:xfrm>
              <a:off x="1937239" y="4281612"/>
              <a:ext cx="3007149" cy="506488"/>
            </a:xfrm>
            <a:prstGeom prst="rect">
              <a:avLst/>
            </a:prstGeom>
            <a:noFill/>
          </p:spPr>
          <p:txBody>
            <a:bodyPr wrap="square" rtlCol="0">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rPr>
                <a:t>How they bridge the gap between the formal and informal sectors</a:t>
              </a:r>
            </a:p>
          </p:txBody>
        </p:sp>
        <p:sp>
          <p:nvSpPr>
            <p:cNvPr id="98" name="Oval 97">
              <a:extLst>
                <a:ext uri="{FF2B5EF4-FFF2-40B4-BE49-F238E27FC236}">
                  <a16:creationId xmlns:a16="http://schemas.microsoft.com/office/drawing/2014/main" id="{FAC04C6B-A94E-465E-8F35-3AF7FA09184E}"/>
                </a:ext>
              </a:extLst>
            </p:cNvPr>
            <p:cNvSpPr/>
            <p:nvPr/>
          </p:nvSpPr>
          <p:spPr>
            <a:xfrm>
              <a:off x="5915025" y="6097389"/>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99" name="Oval 98">
              <a:extLst>
                <a:ext uri="{FF2B5EF4-FFF2-40B4-BE49-F238E27FC236}">
                  <a16:creationId xmlns:a16="http://schemas.microsoft.com/office/drawing/2014/main" id="{B017CD31-D093-478E-9B87-9A759BC00265}"/>
                </a:ext>
              </a:extLst>
            </p:cNvPr>
            <p:cNvSpPr/>
            <p:nvPr/>
          </p:nvSpPr>
          <p:spPr>
            <a:xfrm>
              <a:off x="2479340" y="4957456"/>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0" name="Oval 99">
              <a:extLst>
                <a:ext uri="{FF2B5EF4-FFF2-40B4-BE49-F238E27FC236}">
                  <a16:creationId xmlns:a16="http://schemas.microsoft.com/office/drawing/2014/main" id="{1DAB68C1-1D48-4EF8-8709-E82835141D94}"/>
                </a:ext>
              </a:extLst>
            </p:cNvPr>
            <p:cNvSpPr/>
            <p:nvPr/>
          </p:nvSpPr>
          <p:spPr>
            <a:xfrm>
              <a:off x="1468639" y="7467352"/>
              <a:ext cx="182880" cy="152583"/>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1" name="Oval 100">
              <a:extLst>
                <a:ext uri="{FF2B5EF4-FFF2-40B4-BE49-F238E27FC236}">
                  <a16:creationId xmlns:a16="http://schemas.microsoft.com/office/drawing/2014/main" id="{72B38D19-F646-4AFB-BA55-613CC7B11759}"/>
                </a:ext>
              </a:extLst>
            </p:cNvPr>
            <p:cNvSpPr/>
            <p:nvPr/>
          </p:nvSpPr>
          <p:spPr>
            <a:xfrm>
              <a:off x="4221623" y="5001052"/>
              <a:ext cx="182880" cy="178565"/>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 name="Oval 101">
              <a:extLst>
                <a:ext uri="{FF2B5EF4-FFF2-40B4-BE49-F238E27FC236}">
                  <a16:creationId xmlns:a16="http://schemas.microsoft.com/office/drawing/2014/main" id="{CC4149CB-BD0E-4D8E-8B88-E8B472C787A1}"/>
                </a:ext>
              </a:extLst>
            </p:cNvPr>
            <p:cNvSpPr/>
            <p:nvPr/>
          </p:nvSpPr>
          <p:spPr>
            <a:xfrm>
              <a:off x="4453623" y="5001052"/>
              <a:ext cx="182880" cy="178565"/>
            </a:xfrm>
            <a:prstGeom prst="ellipse">
              <a:avLst/>
            </a:prstGeom>
            <a:solidFill>
              <a:srgbClr val="E7E6E6"/>
            </a:solidFill>
            <a:ln w="12700" cap="flat" cmpd="sng" algn="ctr">
              <a:solidFill>
                <a:srgbClr val="E7E6E6"/>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ndParaRPr>
            </a:p>
          </p:txBody>
        </p:sp>
      </p:grpSp>
      <p:sp>
        <p:nvSpPr>
          <p:cNvPr id="56" name="TextBox 55">
            <a:extLst>
              <a:ext uri="{FF2B5EF4-FFF2-40B4-BE49-F238E27FC236}">
                <a16:creationId xmlns:a16="http://schemas.microsoft.com/office/drawing/2014/main" id="{3B697645-D8E1-44F8-B3F0-99256EC39FEE}"/>
              </a:ext>
            </a:extLst>
          </p:cNvPr>
          <p:cNvSpPr txBox="1"/>
          <p:nvPr/>
        </p:nvSpPr>
        <p:spPr>
          <a:xfrm>
            <a:off x="9152445" y="4326608"/>
            <a:ext cx="2809188" cy="1785104"/>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 2020 Kuhlmann, Dey, Garces Escobar, and Abregu, “regulatory elements” </a:t>
            </a:r>
          </a:p>
          <a:p>
            <a:pPr marL="0" marR="0" lvl="0" indent="0" algn="just" defTabSz="3429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Times New Roman" panose="02020603050405020304" pitchFamily="18" charset="0"/>
                <a:cs typeface="Times New Roman" panose="02020603050405020304" pitchFamily="18" charset="0"/>
              </a:rPr>
              <a:t>A</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dapted from New Markets Lab, “Legal Guide to Strengthen Tanzania's Seed and Input Markets” (April 2016); and “Farmers’ Abilities” adapted from Visser, Bert,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Summary of the Impact of National Seed Legislation on the Functioning of Small-Scale Farmers’ Seed Systems in Peru, Vietnam and Zimbabwe</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December 2015 and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Study Into Seeds Laws in Selected Developing Countries</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Oxfam, March 16, 2016.</a:t>
            </a:r>
          </a:p>
        </p:txBody>
      </p:sp>
    </p:spTree>
    <p:extLst>
      <p:ext uri="{BB962C8B-B14F-4D97-AF65-F5344CB8AC3E}">
        <p14:creationId xmlns:p14="http://schemas.microsoft.com/office/powerpoint/2010/main" val="425675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4">
            <a:extLst>
              <a:ext uri="{FF2B5EF4-FFF2-40B4-BE49-F238E27FC236}">
                <a16:creationId xmlns:a16="http://schemas.microsoft.com/office/drawing/2014/main" id="{A967F2E4-D63A-4614-A016-5AA0C4AFA882}"/>
              </a:ext>
            </a:extLst>
          </p:cNvPr>
          <p:cNvSpPr txBox="1">
            <a:spLocks/>
          </p:cNvSpPr>
          <p:nvPr/>
        </p:nvSpPr>
        <p:spPr>
          <a:xfrm>
            <a:off x="386224" y="1798407"/>
            <a:ext cx="9504395" cy="388932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Impacts farmers </a:t>
            </a:r>
            <a:r>
              <a:rPr lang="en-US" dirty="0">
                <a:solidFill>
                  <a:sysClr val="windowText" lastClr="000000">
                    <a:lumMod val="65000"/>
                    <a:lumOff val="35000"/>
                  </a:sysClr>
                </a:solidFill>
                <a:latin typeface="Arial" panose="020B0604020202020204" pitchFamily="34" charset="0"/>
              </a:rPr>
              <a:t>ability to acquire seeds of their choice</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Regulatory Approaches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 Market based practices</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End-user authentication (scratch-off label, holograms, pin codes)</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E-tag system (with GPS traceability)</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Companies’ practices </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Building local import facilities and distribution centers to have direct access to seed marketing channels</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Packaging and labeling innovation</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Enforcement measures </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Penalties and punitive measures</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Awareness campaigns</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Consumer protection rules</a:t>
            </a:r>
          </a:p>
        </p:txBody>
      </p:sp>
      <p:sp>
        <p:nvSpPr>
          <p:cNvPr id="5" name="Title 1">
            <a:extLst>
              <a:ext uri="{FF2B5EF4-FFF2-40B4-BE49-F238E27FC236}">
                <a16:creationId xmlns:a16="http://schemas.microsoft.com/office/drawing/2014/main" id="{5FA4787D-EEF3-4C5F-8C0B-4D9F77F9F99B}"/>
              </a:ext>
            </a:extLst>
          </p:cNvPr>
          <p:cNvSpPr txBox="1">
            <a:spLocks/>
          </p:cNvSpPr>
          <p:nvPr/>
        </p:nvSpPr>
        <p:spPr bwMode="auto">
          <a:xfrm>
            <a:off x="535846" y="1085309"/>
            <a:ext cx="11120307" cy="57186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ea typeface="Calibri" panose="020F0502020204030204" pitchFamily="34" charset="0"/>
              </a:rPr>
              <a:t>Anti-Counterfeiting Regulatory Approaches</a:t>
            </a:r>
          </a:p>
        </p:txBody>
      </p:sp>
    </p:spTree>
    <p:extLst>
      <p:ext uri="{BB962C8B-B14F-4D97-AF65-F5344CB8AC3E}">
        <p14:creationId xmlns:p14="http://schemas.microsoft.com/office/powerpoint/2010/main" val="2596262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8491377-D704-4A1D-A86E-7779D01D631D}"/>
              </a:ext>
            </a:extLst>
          </p:cNvPr>
          <p:cNvSpPr txBox="1">
            <a:spLocks/>
          </p:cNvSpPr>
          <p:nvPr/>
        </p:nvSpPr>
        <p:spPr>
          <a:xfrm>
            <a:off x="179110" y="1687398"/>
            <a:ext cx="5279010" cy="414954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E-tag system through a scratch-off label that allows farmers to verify each batch through mobile phone</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Farmers receive verification code issued by public authorities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Aspects of Kenya’s system that make possible:</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Clear standards for packaging and labeling </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IT infrastructure</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Wide use of mobile phones</a:t>
            </a:r>
          </a:p>
          <a:p>
            <a:pPr marL="685800" marR="0" lvl="1" indent="-336550" algn="l" defTabSz="914400" rtl="0" eaLnBrk="1" fontAlgn="auto" latinLnBrk="0" hangingPunct="1">
              <a:lnSpc>
                <a:spcPct val="100000"/>
              </a:lnSpc>
              <a:spcBef>
                <a:spcPts val="600"/>
              </a:spcBef>
              <a:spcAft>
                <a:spcPts val="0"/>
              </a:spcAft>
              <a:buClr>
                <a:srgbClr val="A2C816">
                  <a:lumMod val="50000"/>
                </a:srgbClr>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Challenges </a:t>
            </a:r>
          </a:p>
          <a:p>
            <a:pPr marL="1035050" marR="0" lvl="2" indent="-349250" algn="l" defTabSz="914400" rtl="0" eaLnBrk="1" fontAlgn="auto" latinLnBrk="0" hangingPunct="1">
              <a:lnSpc>
                <a:spcPct val="100000"/>
              </a:lnSpc>
              <a:spcBef>
                <a:spcPts val="600"/>
              </a:spcBef>
              <a:spcAft>
                <a:spcPts val="0"/>
              </a:spcAft>
              <a:buClr>
                <a:srgbClr val="A2C816"/>
              </a:buClr>
              <a:buSzTx/>
              <a:buFont typeface="Wingdings 2" pitchFamily="18" charset="2"/>
              <a:buChar char=""/>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Tailored to certain crops (e.g. maize)</a:t>
            </a:r>
          </a:p>
          <a:p>
            <a:pPr marL="685800" marR="0" lvl="2" indent="0" algn="l" defTabSz="914400" rtl="0" eaLnBrk="1" fontAlgn="auto" latinLnBrk="0" hangingPunct="1">
              <a:lnSpc>
                <a:spcPct val="100000"/>
              </a:lnSpc>
              <a:spcBef>
                <a:spcPts val="600"/>
              </a:spcBef>
              <a:spcAft>
                <a:spcPts val="0"/>
              </a:spcAft>
              <a:buClr>
                <a:srgbClr val="A2C816"/>
              </a:buClr>
              <a:buSzTx/>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9" name="Title 1">
            <a:extLst>
              <a:ext uri="{FF2B5EF4-FFF2-40B4-BE49-F238E27FC236}">
                <a16:creationId xmlns:a16="http://schemas.microsoft.com/office/drawing/2014/main" id="{C46D19AD-9033-4C13-B841-52D3B723FE84}"/>
              </a:ext>
            </a:extLst>
          </p:cNvPr>
          <p:cNvSpPr txBox="1">
            <a:spLocks/>
          </p:cNvSpPr>
          <p:nvPr/>
        </p:nvSpPr>
        <p:spPr bwMode="auto">
          <a:xfrm>
            <a:off x="263830" y="1076519"/>
            <a:ext cx="11472541" cy="61087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solidFill>
                  <a:schemeClr val="accent2"/>
                </a:solidFill>
                <a:ea typeface="Calibri" panose="020F0502020204030204" pitchFamily="34" charset="0"/>
              </a:rPr>
              <a:t>Case Study: Kenya Scratch-Off Label System</a:t>
            </a:r>
          </a:p>
        </p:txBody>
      </p:sp>
      <p:pic>
        <p:nvPicPr>
          <p:cNvPr id="4" name="Picture 3" descr="A picture containing indoor, sitting, table, book&#10;&#10;Description automatically generated">
            <a:extLst>
              <a:ext uri="{FF2B5EF4-FFF2-40B4-BE49-F238E27FC236}">
                <a16:creationId xmlns:a16="http://schemas.microsoft.com/office/drawing/2014/main" id="{1C2E6424-F812-41B6-AF24-FAB396BFE1C2}"/>
              </a:ext>
            </a:extLst>
          </p:cNvPr>
          <p:cNvPicPr>
            <a:picLocks noChangeAspect="1"/>
          </p:cNvPicPr>
          <p:nvPr/>
        </p:nvPicPr>
        <p:blipFill rotWithShape="1">
          <a:blip r:embed="rId2">
            <a:extLst>
              <a:ext uri="{28A0092B-C50C-407E-A947-70E740481C1C}">
                <a14:useLocalDpi xmlns:a14="http://schemas.microsoft.com/office/drawing/2010/main" val="0"/>
              </a:ext>
            </a:extLst>
          </a:blip>
          <a:srcRect l="27798" r="23577"/>
          <a:stretch/>
        </p:blipFill>
        <p:spPr>
          <a:xfrm>
            <a:off x="5892320" y="1687398"/>
            <a:ext cx="1906242" cy="3920294"/>
          </a:xfrm>
          <a:prstGeom prst="rect">
            <a:avLst/>
          </a:prstGeom>
        </p:spPr>
      </p:pic>
      <p:pic>
        <p:nvPicPr>
          <p:cNvPr id="5" name="Picture 4" descr="A picture containing person, indoor, child, little&#10;&#10;Description automatically generated">
            <a:extLst>
              <a:ext uri="{FF2B5EF4-FFF2-40B4-BE49-F238E27FC236}">
                <a16:creationId xmlns:a16="http://schemas.microsoft.com/office/drawing/2014/main" id="{6ECC1A67-1289-4964-A6F7-D943AB554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852" y="1687398"/>
            <a:ext cx="3937394" cy="3885699"/>
          </a:xfrm>
          <a:prstGeom prst="rect">
            <a:avLst/>
          </a:prstGeom>
        </p:spPr>
      </p:pic>
      <p:sp>
        <p:nvSpPr>
          <p:cNvPr id="6" name="Rectangle 5">
            <a:extLst>
              <a:ext uri="{FF2B5EF4-FFF2-40B4-BE49-F238E27FC236}">
                <a16:creationId xmlns:a16="http://schemas.microsoft.com/office/drawing/2014/main" id="{CDCEDEB7-AEBA-4DDD-B9EC-349054EBF971}"/>
              </a:ext>
            </a:extLst>
          </p:cNvPr>
          <p:cNvSpPr/>
          <p:nvPr/>
        </p:nvSpPr>
        <p:spPr>
          <a:xfrm>
            <a:off x="7885983" y="5621495"/>
            <a:ext cx="3525453" cy="215444"/>
          </a:xfrm>
          <a:prstGeom prst="rect">
            <a:avLst/>
          </a:prstGeom>
        </p:spPr>
        <p:txBody>
          <a:bodyPr wrap="square">
            <a:spAutoFit/>
          </a:bodyPr>
          <a:lstStyle/>
          <a:p>
            <a:pPr lvl="0"/>
            <a:r>
              <a:rPr lang="en-US" sz="800" dirty="0">
                <a:solidFill>
                  <a:prstClr val="black"/>
                </a:solidFill>
                <a:latin typeface="Arial" panose="020B0604020202020204" pitchFamily="34" charset="0"/>
              </a:rPr>
              <a:t>Source: Pictures provided by Duncan Onduru during expert consultations</a:t>
            </a:r>
          </a:p>
        </p:txBody>
      </p:sp>
    </p:spTree>
    <p:extLst>
      <p:ext uri="{BB962C8B-B14F-4D97-AF65-F5344CB8AC3E}">
        <p14:creationId xmlns:p14="http://schemas.microsoft.com/office/powerpoint/2010/main" val="1436168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02DF714-DAD9-4D0C-8CC8-769396976779}"/>
              </a:ext>
            </a:extLst>
          </p:cNvPr>
          <p:cNvSpPr txBox="1">
            <a:spLocks/>
          </p:cNvSpPr>
          <p:nvPr/>
        </p:nvSpPr>
        <p:spPr>
          <a:xfrm>
            <a:off x="1210830" y="1601208"/>
            <a:ext cx="9569023" cy="432981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A2C816"/>
              </a:buClr>
              <a:buSzTx/>
              <a:buFont typeface="Wingdings 2" pitchFamily="18" charset="2"/>
              <a:buNone/>
              <a:tabLst/>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pic>
        <p:nvPicPr>
          <p:cNvPr id="8" name="Content Placeholder 4" descr="A picture containing table, box, doughnut, donut&#10;&#10;Description automatically generated">
            <a:extLst>
              <a:ext uri="{FF2B5EF4-FFF2-40B4-BE49-F238E27FC236}">
                <a16:creationId xmlns:a16="http://schemas.microsoft.com/office/drawing/2014/main" id="{4E193DE2-A745-4515-A204-615FB338A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44" y="1712067"/>
            <a:ext cx="2686081" cy="2686081"/>
          </a:xfrm>
          <a:prstGeom prst="rect">
            <a:avLst/>
          </a:prstGeom>
        </p:spPr>
      </p:pic>
      <p:pic>
        <p:nvPicPr>
          <p:cNvPr id="12" name="Picture 11" descr="Dyed Seeds&#10;&#10;">
            <a:extLst>
              <a:ext uri="{FF2B5EF4-FFF2-40B4-BE49-F238E27FC236}">
                <a16:creationId xmlns:a16="http://schemas.microsoft.com/office/drawing/2014/main" id="{ADDE9831-9148-4EBB-8BE4-E43728B49FDE}"/>
              </a:ext>
            </a:extLst>
          </p:cNvPr>
          <p:cNvPicPr>
            <a:picLocks noChangeAspect="1"/>
          </p:cNvPicPr>
          <p:nvPr/>
        </p:nvPicPr>
        <p:blipFill rotWithShape="1">
          <a:blip r:embed="rId3">
            <a:extLst>
              <a:ext uri="{28A0092B-C50C-407E-A947-70E740481C1C}">
                <a14:useLocalDpi xmlns:a14="http://schemas.microsoft.com/office/drawing/2010/main" val="0"/>
              </a:ext>
            </a:extLst>
          </a:blip>
          <a:srcRect l="13871"/>
          <a:stretch/>
        </p:blipFill>
        <p:spPr>
          <a:xfrm>
            <a:off x="4382073" y="1712067"/>
            <a:ext cx="3220219" cy="3544725"/>
          </a:xfrm>
          <a:prstGeom prst="rect">
            <a:avLst/>
          </a:prstGeom>
        </p:spPr>
      </p:pic>
      <p:pic>
        <p:nvPicPr>
          <p:cNvPr id="13" name="Picture 12" descr="A picture containing messy, table, indoor, pink&#10;&#10;Description automatically generated">
            <a:extLst>
              <a:ext uri="{FF2B5EF4-FFF2-40B4-BE49-F238E27FC236}">
                <a16:creationId xmlns:a16="http://schemas.microsoft.com/office/drawing/2014/main" id="{3F4AD882-CA45-4A0C-9666-1DB4F1AE5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428" y="1712067"/>
            <a:ext cx="2815289" cy="2815289"/>
          </a:xfrm>
          <a:prstGeom prst="rect">
            <a:avLst/>
          </a:prstGeom>
        </p:spPr>
      </p:pic>
      <p:sp>
        <p:nvSpPr>
          <p:cNvPr id="15" name="Rectangle 14">
            <a:extLst>
              <a:ext uri="{FF2B5EF4-FFF2-40B4-BE49-F238E27FC236}">
                <a16:creationId xmlns:a16="http://schemas.microsoft.com/office/drawing/2014/main" id="{E2F7CDF5-550F-4DF9-A9CA-250EED9B68AE}"/>
              </a:ext>
            </a:extLst>
          </p:cNvPr>
          <p:cNvSpPr/>
          <p:nvPr/>
        </p:nvSpPr>
        <p:spPr>
          <a:xfrm>
            <a:off x="4401649" y="5259929"/>
            <a:ext cx="3649278" cy="215444"/>
          </a:xfrm>
          <a:prstGeom prst="rect">
            <a:avLst/>
          </a:prstGeom>
        </p:spPr>
        <p:txBody>
          <a:bodyPr wrap="square">
            <a:spAutoFit/>
          </a:bodyPr>
          <a:lstStyle/>
          <a:p>
            <a:pPr lvl="0"/>
            <a:r>
              <a:rPr lang="en-US" sz="800" dirty="0">
                <a:solidFill>
                  <a:prstClr val="black"/>
                </a:solidFill>
                <a:latin typeface="Arial" panose="020B0604020202020204" pitchFamily="34" charset="0"/>
              </a:rPr>
              <a:t>Source: Pictures provided by Duncan Onduru during expert consultations</a:t>
            </a:r>
          </a:p>
        </p:txBody>
      </p:sp>
      <p:sp>
        <p:nvSpPr>
          <p:cNvPr id="9" name="Title 1">
            <a:extLst>
              <a:ext uri="{FF2B5EF4-FFF2-40B4-BE49-F238E27FC236}">
                <a16:creationId xmlns:a16="http://schemas.microsoft.com/office/drawing/2014/main" id="{E819C44E-A666-4CC9-8AAB-7801756A9B45}"/>
              </a:ext>
            </a:extLst>
          </p:cNvPr>
          <p:cNvSpPr txBox="1">
            <a:spLocks/>
          </p:cNvSpPr>
          <p:nvPr/>
        </p:nvSpPr>
        <p:spPr bwMode="auto">
          <a:xfrm>
            <a:off x="2379152" y="1080390"/>
            <a:ext cx="7433695" cy="624625"/>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solidFill>
                  <a:schemeClr val="accent2"/>
                </a:solidFill>
                <a:ea typeface="Calibri" panose="020F0502020204030204" pitchFamily="34" charset="0"/>
              </a:rPr>
              <a:t>Case Study: dyed seeds</a:t>
            </a:r>
          </a:p>
        </p:txBody>
      </p:sp>
    </p:spTree>
    <p:extLst>
      <p:ext uri="{BB962C8B-B14F-4D97-AF65-F5344CB8AC3E}">
        <p14:creationId xmlns:p14="http://schemas.microsoft.com/office/powerpoint/2010/main" val="1437839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2EBCCBB8-DD85-4D89-BC45-5C279CEA61EC}"/>
              </a:ext>
            </a:extLst>
          </p:cNvPr>
          <p:cNvSpPr txBox="1">
            <a:spLocks/>
          </p:cNvSpPr>
          <p:nvPr/>
        </p:nvSpPr>
        <p:spPr>
          <a:xfrm>
            <a:off x="362096" y="1913641"/>
            <a:ext cx="11242300" cy="3847546"/>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Innovative anti-counterfeiting measures exist and are still being rolled out </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Measures that integrate multiple aspects of the supply chain seem to more effective (packaging, repackaging, storage, and labeling) </a:t>
            </a:r>
          </a:p>
          <a:p>
            <a:pPr marL="342900" marR="0" lvl="0" indent="-342900" algn="l" defTabSz="914400" rtl="0" eaLnBrk="1" fontAlgn="auto" latinLnBrk="0" hangingPunct="1">
              <a:lnSpc>
                <a:spcPct val="100000"/>
              </a:lnSpc>
              <a:spcBef>
                <a:spcPts val="2000"/>
              </a:spcBef>
              <a:spcAft>
                <a:spcPts val="0"/>
              </a:spcAft>
              <a:buClr>
                <a:srgbClr val="A2C816"/>
              </a:buClr>
              <a:buSzTx/>
              <a:buFont typeface="Wingdings 2" pitchFamily="18" charset="2"/>
              <a:buChar char=""/>
              <a:tabLst/>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rPr>
              <a:t>A robust consumer protection system that is accessible (realistic costs) and available, with appropriate resources and legal processes, can be an important anti-counterfeiting tool for farmers and consumers</a:t>
            </a:r>
          </a:p>
        </p:txBody>
      </p:sp>
      <p:sp>
        <p:nvSpPr>
          <p:cNvPr id="5" name="Title 1">
            <a:extLst>
              <a:ext uri="{FF2B5EF4-FFF2-40B4-BE49-F238E27FC236}">
                <a16:creationId xmlns:a16="http://schemas.microsoft.com/office/drawing/2014/main" id="{B460AECE-9B59-4418-8244-5DFCFBF4FDE4}"/>
              </a:ext>
            </a:extLst>
          </p:cNvPr>
          <p:cNvSpPr txBox="1">
            <a:spLocks/>
          </p:cNvSpPr>
          <p:nvPr/>
        </p:nvSpPr>
        <p:spPr bwMode="auto">
          <a:xfrm>
            <a:off x="0" y="1079718"/>
            <a:ext cx="12518796" cy="833923"/>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sz="2800" dirty="0">
                <a:ea typeface="Calibri" panose="020F0502020204030204" pitchFamily="34" charset="0"/>
              </a:rPr>
              <a:t>Study Area # 3: Addressing Seed Counterfeiting </a:t>
            </a:r>
          </a:p>
          <a:p>
            <a:r>
              <a:rPr lang="en-US" sz="2800" dirty="0">
                <a:ea typeface="Calibri" panose="020F0502020204030204" pitchFamily="34" charset="0"/>
              </a:rPr>
              <a:t>Lessons Learned</a:t>
            </a:r>
          </a:p>
        </p:txBody>
      </p:sp>
    </p:spTree>
    <p:extLst>
      <p:ext uri="{BB962C8B-B14F-4D97-AF65-F5344CB8AC3E}">
        <p14:creationId xmlns:p14="http://schemas.microsoft.com/office/powerpoint/2010/main" val="193042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638C341E-B33C-4B2E-9969-3843825288C0}"/>
              </a:ext>
            </a:extLst>
          </p:cNvPr>
          <p:cNvSpPr txBox="1">
            <a:spLocks/>
          </p:cNvSpPr>
          <p:nvPr/>
        </p:nvSpPr>
        <p:spPr>
          <a:xfrm>
            <a:off x="829560" y="1946350"/>
            <a:ext cx="10436004" cy="402920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600"/>
              </a:spcBef>
              <a:spcAft>
                <a:spcPts val="600"/>
              </a:spcAft>
              <a:buClr>
                <a:srgbClr val="A2C816"/>
              </a:buClr>
              <a:defRPr/>
            </a:pPr>
            <a:r>
              <a:rPr lang="en-US" sz="2100" dirty="0">
                <a:solidFill>
                  <a:sysClr val="windowText" lastClr="000000">
                    <a:lumMod val="65000"/>
                    <a:lumOff val="35000"/>
                  </a:sysClr>
                </a:solidFill>
                <a:latin typeface="Arial" panose="020B0604020202020204" pitchFamily="34" charset="0"/>
              </a:rPr>
              <a:t>As a community, how can we help shape flexible regulatory design, open up practical space within existing systems to increase farmers’ choices and preserve biodiversity? </a:t>
            </a:r>
          </a:p>
          <a:p>
            <a:pPr lvl="1">
              <a:spcAft>
                <a:spcPts val="600"/>
              </a:spcAft>
              <a:buClr>
                <a:srgbClr val="A2C816"/>
              </a:buClr>
              <a:defRPr/>
            </a:pPr>
            <a:r>
              <a:rPr lang="en-US" sz="2100" dirty="0">
                <a:solidFill>
                  <a:sysClr val="windowText" lastClr="000000">
                    <a:lumMod val="65000"/>
                    <a:lumOff val="35000"/>
                  </a:sysClr>
                </a:solidFill>
                <a:latin typeface="Arial" panose="020B0604020202020204" pitchFamily="34" charset="0"/>
              </a:rPr>
              <a:t>Could separate regulatory approaches be established for registering farmers’ varieties, including separate testing, fee structures, timing?</a:t>
            </a:r>
          </a:p>
          <a:p>
            <a:pPr lvl="1">
              <a:spcAft>
                <a:spcPts val="600"/>
              </a:spcAft>
              <a:buClr>
                <a:srgbClr val="A2C816"/>
              </a:buClr>
              <a:defRPr/>
            </a:pPr>
            <a:r>
              <a:rPr lang="en-US" sz="2100" dirty="0">
                <a:solidFill>
                  <a:sysClr val="windowText" lastClr="000000">
                    <a:lumMod val="65000"/>
                    <a:lumOff val="35000"/>
                  </a:sysClr>
                </a:solidFill>
                <a:latin typeface="Arial" panose="020B0604020202020204" pitchFamily="34" charset="0"/>
              </a:rPr>
              <a:t>How could quality assurance systems be brought closer to farmers? </a:t>
            </a:r>
          </a:p>
          <a:p>
            <a:pPr lvl="1">
              <a:spcAft>
                <a:spcPts val="600"/>
              </a:spcAft>
              <a:buClr>
                <a:srgbClr val="A2C816"/>
              </a:buClr>
              <a:defRPr/>
            </a:pPr>
            <a:r>
              <a:rPr lang="en-US" sz="2100" dirty="0">
                <a:solidFill>
                  <a:sysClr val="windowText" lastClr="000000">
                    <a:lumMod val="65000"/>
                    <a:lumOff val="35000"/>
                  </a:sysClr>
                </a:solidFill>
                <a:latin typeface="Arial" panose="020B0604020202020204" pitchFamily="34" charset="0"/>
              </a:rPr>
              <a:t>Do you know of any examples of use of consumer protection rules to protect farmers from counterfeit seed?</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lang="en-US" sz="2100" dirty="0">
                <a:solidFill>
                  <a:sysClr val="windowText" lastClr="000000">
                    <a:lumMod val="65000"/>
                    <a:lumOff val="35000"/>
                  </a:sysClr>
                </a:solidFill>
                <a:latin typeface="Arial" panose="020B0604020202020204" pitchFamily="34" charset="0"/>
              </a:rPr>
              <a:t>How do national, sub-national, and local governments play a role? </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lang="en-US" sz="2100" dirty="0">
                <a:solidFill>
                  <a:sysClr val="windowText" lastClr="000000">
                    <a:lumMod val="65000"/>
                    <a:lumOff val="35000"/>
                  </a:sysClr>
                </a:solidFill>
                <a:latin typeface="Arial" panose="020B0604020202020204" pitchFamily="34" charset="0"/>
              </a:rPr>
              <a:t>How can more flexible approaches be best adapted to local needs? </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lang="en-US" sz="2100" dirty="0">
                <a:solidFill>
                  <a:sysClr val="windowText" lastClr="000000">
                    <a:lumMod val="65000"/>
                    <a:lumOff val="35000"/>
                  </a:sysClr>
                </a:solidFill>
                <a:latin typeface="Arial" panose="020B0604020202020204" pitchFamily="34" charset="0"/>
              </a:rPr>
              <a:t>How should we disseminate the findings from this study? </a:t>
            </a:r>
          </a:p>
          <a:p>
            <a:pPr marL="342900" marR="0" lvl="0" indent="-342900" algn="l" defTabSz="914400" rtl="0" eaLnBrk="1" fontAlgn="auto" latinLnBrk="0" hangingPunct="1">
              <a:lnSpc>
                <a:spcPct val="100000"/>
              </a:lnSpc>
              <a:spcBef>
                <a:spcPts val="600"/>
              </a:spcBef>
              <a:spcAft>
                <a:spcPts val="600"/>
              </a:spcAft>
              <a:buClr>
                <a:srgbClr val="A2C816"/>
              </a:buClr>
              <a:buSzTx/>
              <a:buFont typeface="Wingdings 2" pitchFamily="18" charset="2"/>
              <a:buChar char=""/>
              <a:tabLst/>
              <a:defRPr/>
            </a:pPr>
            <a:r>
              <a:rPr lang="en-US" sz="2100" dirty="0">
                <a:solidFill>
                  <a:sysClr val="windowText" lastClr="000000">
                    <a:lumMod val="65000"/>
                    <a:lumOff val="35000"/>
                  </a:sysClr>
                </a:solidFill>
                <a:latin typeface="Arial" panose="020B0604020202020204" pitchFamily="34" charset="0"/>
              </a:rPr>
              <a:t>How can we create effective tools and platforms to foster south-south learning?</a:t>
            </a:r>
          </a:p>
          <a:p>
            <a:pPr marL="685800" marR="0" lvl="2" indent="0" algn="l" defTabSz="914400" rtl="0" eaLnBrk="1" fontAlgn="auto" latinLnBrk="0" hangingPunct="1">
              <a:lnSpc>
                <a:spcPct val="100000"/>
              </a:lnSpc>
              <a:spcBef>
                <a:spcPts val="600"/>
              </a:spcBef>
              <a:spcAft>
                <a:spcPts val="0"/>
              </a:spcAft>
              <a:buClr>
                <a:srgbClr val="A2C816"/>
              </a:buClr>
              <a:buSzTx/>
              <a:buFont typeface="Wingdings 2" pitchFamily="18" charset="2"/>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685800" marR="0" lvl="2" indent="0" algn="l" defTabSz="914400" rtl="0" eaLnBrk="1" fontAlgn="auto" latinLnBrk="0" hangingPunct="1">
              <a:lnSpc>
                <a:spcPct val="100000"/>
              </a:lnSpc>
              <a:spcBef>
                <a:spcPts val="600"/>
              </a:spcBef>
              <a:spcAft>
                <a:spcPts val="0"/>
              </a:spcAft>
              <a:buClr>
                <a:srgbClr val="A2C816"/>
              </a:buClr>
              <a:buSzTx/>
              <a:buFont typeface="Wingdings 2" pitchFamily="18" charset="2"/>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a:p>
            <a:pPr marL="685800" marR="0" lvl="2" indent="0" algn="l" defTabSz="914400" rtl="0" eaLnBrk="1" fontAlgn="auto" latinLnBrk="0" hangingPunct="1">
              <a:lnSpc>
                <a:spcPct val="100000"/>
              </a:lnSpc>
              <a:spcBef>
                <a:spcPts val="600"/>
              </a:spcBef>
              <a:spcAft>
                <a:spcPts val="0"/>
              </a:spcAft>
              <a:buClr>
                <a:srgbClr val="A2C816"/>
              </a:buClr>
              <a:buSzTx/>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7A2B2BA3-C7A6-4D52-9471-BF482D5029B9}"/>
              </a:ext>
            </a:extLst>
          </p:cNvPr>
          <p:cNvSpPr txBox="1">
            <a:spLocks/>
          </p:cNvSpPr>
          <p:nvPr/>
        </p:nvSpPr>
        <p:spPr bwMode="auto">
          <a:xfrm>
            <a:off x="829560" y="1078830"/>
            <a:ext cx="10331776" cy="97121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r>
              <a:rPr lang="en-US" dirty="0">
                <a:solidFill>
                  <a:srgbClr val="0070C0"/>
                </a:solidFill>
                <a:ea typeface="Calibri" panose="020F0502020204030204" pitchFamily="34" charset="0"/>
              </a:rPr>
              <a:t>guiding questions FOR OPEN DISCUSSION</a:t>
            </a:r>
          </a:p>
        </p:txBody>
      </p:sp>
    </p:spTree>
    <p:extLst>
      <p:ext uri="{BB962C8B-B14F-4D97-AF65-F5344CB8AC3E}">
        <p14:creationId xmlns:p14="http://schemas.microsoft.com/office/powerpoint/2010/main" val="1038778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F657-0D09-4DCE-A224-7BE7771045F2}"/>
              </a:ext>
            </a:extLst>
          </p:cNvPr>
          <p:cNvSpPr>
            <a:spLocks noGrp="1"/>
          </p:cNvSpPr>
          <p:nvPr>
            <p:ph type="title"/>
          </p:nvPr>
        </p:nvSpPr>
        <p:spPr>
          <a:xfrm>
            <a:off x="804779" y="3060659"/>
            <a:ext cx="10972800" cy="597049"/>
          </a:xfrm>
        </p:spPr>
        <p:txBody>
          <a:bodyPr/>
          <a:lstStyle/>
          <a:p>
            <a:r>
              <a:rPr lang="en-US" sz="4800" dirty="0">
                <a:solidFill>
                  <a:schemeClr val="tx2"/>
                </a:solidFill>
              </a:rPr>
              <a:t>Thank you!</a:t>
            </a:r>
          </a:p>
        </p:txBody>
      </p:sp>
    </p:spTree>
    <p:extLst>
      <p:ext uri="{BB962C8B-B14F-4D97-AF65-F5344CB8AC3E}">
        <p14:creationId xmlns:p14="http://schemas.microsoft.com/office/powerpoint/2010/main" val="1455996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B278C7-4776-4D1B-B3D0-4C86177B1E6B}"/>
              </a:ext>
            </a:extLst>
          </p:cNvPr>
          <p:cNvPicPr/>
          <p:nvPr/>
        </p:nvPicPr>
        <p:blipFill>
          <a:blip r:embed="rId2">
            <a:extLst>
              <a:ext uri="{28A0092B-C50C-407E-A947-70E740481C1C}">
                <a14:useLocalDpi xmlns:a14="http://schemas.microsoft.com/office/drawing/2010/main" val="0"/>
              </a:ext>
            </a:extLst>
          </a:blip>
          <a:stretch>
            <a:fillRect/>
          </a:stretch>
        </p:blipFill>
        <p:spPr>
          <a:xfrm>
            <a:off x="463482" y="1351025"/>
            <a:ext cx="1640264" cy="2543741"/>
          </a:xfrm>
          <a:prstGeom prst="rect">
            <a:avLst/>
          </a:prstGeom>
        </p:spPr>
      </p:pic>
      <p:sp>
        <p:nvSpPr>
          <p:cNvPr id="5" name="Rectangle 4">
            <a:extLst>
              <a:ext uri="{FF2B5EF4-FFF2-40B4-BE49-F238E27FC236}">
                <a16:creationId xmlns:a16="http://schemas.microsoft.com/office/drawing/2014/main" id="{3CCF46F6-F008-41D7-A7DB-F812E64438CA}"/>
              </a:ext>
            </a:extLst>
          </p:cNvPr>
          <p:cNvSpPr/>
          <p:nvPr/>
        </p:nvSpPr>
        <p:spPr>
          <a:xfrm>
            <a:off x="2498099" y="1351025"/>
            <a:ext cx="9423663" cy="2585323"/>
          </a:xfrm>
          <a:prstGeom prst="rect">
            <a:avLst/>
          </a:prstGeom>
        </p:spPr>
        <p:txBody>
          <a:bodyPr wrap="square">
            <a:spAutoFit/>
          </a:bodyPr>
          <a:lstStyle/>
          <a:p>
            <a:r>
              <a:rPr lang="en-US" b="1" i="1" dirty="0">
                <a:latin typeface="Cambria" panose="02040503050406030204" pitchFamily="18" charset="0"/>
                <a:ea typeface="MS Mincho" panose="02020609040205080304" pitchFamily="49" charset="-128"/>
                <a:cs typeface="Helvetica" panose="020B0604020202020204" pitchFamily="34" charset="0"/>
              </a:rPr>
              <a:t>Katrin Kuhlmann </a:t>
            </a:r>
            <a:r>
              <a:rPr lang="en-US" i="1" dirty="0">
                <a:latin typeface="Cambria" panose="02040503050406030204" pitchFamily="18" charset="0"/>
                <a:ea typeface="MS Mincho" panose="02020609040205080304" pitchFamily="49" charset="-128"/>
                <a:cs typeface="Helvetica" panose="020B0604020202020204" pitchFamily="34" charset="0"/>
              </a:rPr>
              <a:t>is President and Founder of the New Markets Lab and a Visiting Professor at Georgetown University Law Center. Her areas of expertise include law and development, comparative economic law, agricultural regulation and trade corridors, regional trade harmonization, and international trade and development.  Professor Kuhlmann is also a Senior Associate with the Global Food Security Project of the Center for Strategic and International Studies (CSIS) and a member of the Trade Advisory Committee on Africa at the Office of the U.S. Trade Representative (USTR). Previously, she was a Lecturer on Law at Harvard Law School; Senior Fellow and Director at the Aspen Institute; Director at USTR; and international lawyer in private practice.  J.D. Harvard Law School; BA Creighton University; Fulbright Scholar 1992</a:t>
            </a:r>
            <a:r>
              <a:rPr lang="en-US" dirty="0">
                <a:latin typeface="Cambria" panose="02040503050406030204" pitchFamily="18" charset="0"/>
                <a:ea typeface="MS Mincho" panose="02020609040205080304" pitchFamily="49" charset="-128"/>
                <a:cs typeface="Helvetica" panose="020B0604020202020204" pitchFamily="34" charset="0"/>
              </a:rPr>
              <a:t>.</a:t>
            </a:r>
            <a:endParaRPr lang="en-US" dirty="0"/>
          </a:p>
        </p:txBody>
      </p:sp>
      <p:pic>
        <p:nvPicPr>
          <p:cNvPr id="7" name="Picture 6">
            <a:extLst>
              <a:ext uri="{FF2B5EF4-FFF2-40B4-BE49-F238E27FC236}">
                <a16:creationId xmlns:a16="http://schemas.microsoft.com/office/drawing/2014/main" id="{9254A333-F3A6-43C5-A823-9F610B98656B}"/>
              </a:ext>
            </a:extLst>
          </p:cNvPr>
          <p:cNvPicPr>
            <a:picLocks noChangeAspect="1"/>
          </p:cNvPicPr>
          <p:nvPr/>
        </p:nvPicPr>
        <p:blipFill>
          <a:blip r:embed="rId3"/>
          <a:stretch>
            <a:fillRect/>
          </a:stretch>
        </p:blipFill>
        <p:spPr>
          <a:xfrm>
            <a:off x="307940" y="3936348"/>
            <a:ext cx="1951349" cy="1951349"/>
          </a:xfrm>
          <a:prstGeom prst="rect">
            <a:avLst/>
          </a:prstGeom>
        </p:spPr>
      </p:pic>
      <p:sp>
        <p:nvSpPr>
          <p:cNvPr id="8" name="Rectangle 7">
            <a:extLst>
              <a:ext uri="{FF2B5EF4-FFF2-40B4-BE49-F238E27FC236}">
                <a16:creationId xmlns:a16="http://schemas.microsoft.com/office/drawing/2014/main" id="{84DDBD00-F9FA-471B-980D-27DC76627FF6}"/>
              </a:ext>
            </a:extLst>
          </p:cNvPr>
          <p:cNvSpPr/>
          <p:nvPr/>
        </p:nvSpPr>
        <p:spPr>
          <a:xfrm>
            <a:off x="2498099" y="3944488"/>
            <a:ext cx="9247698" cy="3139321"/>
          </a:xfrm>
          <a:prstGeom prst="rect">
            <a:avLst/>
          </a:prstGeom>
        </p:spPr>
        <p:txBody>
          <a:bodyPr wrap="square">
            <a:spAutoFit/>
          </a:bodyPr>
          <a:lstStyle/>
          <a:p>
            <a:r>
              <a:rPr lang="en-US" b="1" i="1" dirty="0">
                <a:latin typeface="Cambria" panose="02040503050406030204" pitchFamily="18" charset="0"/>
                <a:ea typeface="MS Mincho" panose="02020609040205080304" pitchFamily="49" charset="-128"/>
                <a:cs typeface="Helvetica" panose="020B0604020202020204" pitchFamily="34" charset="0"/>
              </a:rPr>
              <a:t>Dr.  Bhramar Dey </a:t>
            </a:r>
            <a:r>
              <a:rPr lang="en-US" i="1" dirty="0">
                <a:latin typeface="Cambria" panose="02040503050406030204" pitchFamily="18" charset="0"/>
                <a:ea typeface="MS Mincho" panose="02020609040205080304" pitchFamily="49" charset="-128"/>
                <a:cs typeface="Helvetica" panose="020B0604020202020204" pitchFamily="34" charset="0"/>
              </a:rPr>
              <a:t>(Senior Technical Advisor, S34D CRS)brings a unique blend of project design, management, and analytical skills focusing on country-led interventions (often through negotiations with governments) in data, policy, monitoring and evaluation, and agricultural input systems. She has over 15 years of experience in data and regulatory reform analyses, and designing, managing large client and stakeholder-oriented projects. Prior to joining CRS, Dr. Dey worked at the Bill and Melinda Gates Foundation (BMGF) - Agriculture initiative. Passionate about turning data into information, Dr. Dey focuses on institution strengthening, and bridging gaps between evidence and impact. Bhramar holds a Ph.D. in Applied Economics from Clark University.</a:t>
            </a:r>
          </a:p>
          <a:p>
            <a:endParaRPr lang="en-US" i="1" dirty="0">
              <a:latin typeface="Cambria" panose="02040503050406030204" pitchFamily="18" charset="0"/>
              <a:ea typeface="MS Mincho" panose="02020609040205080304" pitchFamily="49" charset="-128"/>
              <a:cs typeface="Helvetica" panose="020B0604020202020204" pitchFamily="34" charset="0"/>
            </a:endParaRPr>
          </a:p>
          <a:p>
            <a:endParaRPr lang="en-US" b="0" i="0" dirty="0">
              <a:effectLst/>
              <a:latin typeface="Gill Sans"/>
            </a:endParaRPr>
          </a:p>
        </p:txBody>
      </p:sp>
    </p:spTree>
    <p:extLst>
      <p:ext uri="{BB962C8B-B14F-4D97-AF65-F5344CB8AC3E}">
        <p14:creationId xmlns:p14="http://schemas.microsoft.com/office/powerpoint/2010/main" val="48568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9826-5671-4223-8DF7-6110F7FFB739}"/>
              </a:ext>
            </a:extLst>
          </p:cNvPr>
          <p:cNvSpPr>
            <a:spLocks noGrp="1"/>
          </p:cNvSpPr>
          <p:nvPr>
            <p:ph type="title"/>
          </p:nvPr>
        </p:nvSpPr>
        <p:spPr>
          <a:xfrm>
            <a:off x="1607018" y="1074656"/>
            <a:ext cx="8977964" cy="597049"/>
          </a:xfrm>
        </p:spPr>
        <p:txBody>
          <a:bodyPr/>
          <a:lstStyle/>
          <a:p>
            <a:r>
              <a:rPr lang="en-US" dirty="0"/>
              <a:t>Implementing partners of this study</a:t>
            </a:r>
          </a:p>
        </p:txBody>
      </p:sp>
      <p:pic>
        <p:nvPicPr>
          <p:cNvPr id="4" name="Picture 3">
            <a:extLst>
              <a:ext uri="{FF2B5EF4-FFF2-40B4-BE49-F238E27FC236}">
                <a16:creationId xmlns:a16="http://schemas.microsoft.com/office/drawing/2014/main" id="{060405F2-4575-42EE-B39A-F5D9B348D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942" y="2697480"/>
            <a:ext cx="3916057" cy="1308912"/>
          </a:xfrm>
          <a:prstGeom prst="rect">
            <a:avLst/>
          </a:prstGeom>
        </p:spPr>
      </p:pic>
      <p:pic>
        <p:nvPicPr>
          <p:cNvPr id="5" name="Picture 4">
            <a:extLst>
              <a:ext uri="{FF2B5EF4-FFF2-40B4-BE49-F238E27FC236}">
                <a16:creationId xmlns:a16="http://schemas.microsoft.com/office/drawing/2014/main" id="{10A30C97-0727-470D-88CE-B41696DA67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825" y="2260076"/>
            <a:ext cx="2523596" cy="1645920"/>
          </a:xfrm>
          <a:prstGeom prst="rect">
            <a:avLst/>
          </a:prstGeom>
          <a:noFill/>
          <a:ln>
            <a:noFill/>
          </a:ln>
        </p:spPr>
      </p:pic>
    </p:spTree>
    <p:extLst>
      <p:ext uri="{BB962C8B-B14F-4D97-AF65-F5344CB8AC3E}">
        <p14:creationId xmlns:p14="http://schemas.microsoft.com/office/powerpoint/2010/main" val="31627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3533335" y="3906576"/>
            <a:ext cx="5125330" cy="77852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400"/>
              <a:buFont typeface="Cabin"/>
              <a:buNone/>
            </a:pPr>
            <a:r>
              <a:rPr lang="en-US" sz="3000" dirty="0">
                <a:ea typeface="Cabin"/>
                <a:cs typeface="Cabin"/>
              </a:rPr>
              <a:t>www.feedthefuture.gov</a:t>
            </a:r>
            <a:endParaRPr sz="3000" u="none" strike="noStrike" cap="none" dirty="0">
              <a:solidFill>
                <a:schemeClr val="lt1"/>
              </a:solidFill>
              <a:ea typeface="Cabin"/>
              <a:cs typeface="Cabin"/>
              <a:sym typeface="Cabin"/>
            </a:endParaRPr>
          </a:p>
        </p:txBody>
      </p:sp>
    </p:spTree>
    <p:extLst>
      <p:ext uri="{BB962C8B-B14F-4D97-AF65-F5344CB8AC3E}">
        <p14:creationId xmlns:p14="http://schemas.microsoft.com/office/powerpoint/2010/main" val="415298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7B68-6D8F-4DE4-8139-DA9208825C16}"/>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61FB5DB1-6EE0-4D9A-95B5-E35B3B47D4D8}"/>
              </a:ext>
            </a:extLst>
          </p:cNvPr>
          <p:cNvSpPr>
            <a:spLocks noGrp="1"/>
          </p:cNvSpPr>
          <p:nvPr>
            <p:ph type="body" sz="quarter" idx="10"/>
          </p:nvPr>
        </p:nvSpPr>
        <p:spPr/>
        <p:txBody>
          <a:bodyPr/>
          <a:lstStyle/>
          <a:p>
            <a:r>
              <a:rPr lang="en-US" b="0" dirty="0"/>
              <a:t>The authors wish to thank Amy Azania, Ian Barker, Colin Christensen, Bram de Jonge, Bert Visser, Geoffrey Otim, Dieudonne Baributsa, Duncan Onduru, Melinda Smale, Neils Louwaars, Shawn McGuire, and Robert Tripp for their insights and contributions provided in the development of this study. Expert comments provided in the development of this study are not attributed, unless approved and noted. The authors also wish to thank Folashade Oladipo, who was a Legal Fellow with the New Markets Lab, for her research support.</a:t>
            </a:r>
          </a:p>
          <a:p>
            <a:endParaRPr lang="en-US" dirty="0"/>
          </a:p>
        </p:txBody>
      </p:sp>
    </p:spTree>
    <p:extLst>
      <p:ext uri="{BB962C8B-B14F-4D97-AF65-F5344CB8AC3E}">
        <p14:creationId xmlns:p14="http://schemas.microsoft.com/office/powerpoint/2010/main" val="115428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0B7E-AE37-4AF3-B5CA-56D9819F3FD7}"/>
              </a:ext>
            </a:extLst>
          </p:cNvPr>
          <p:cNvSpPr>
            <a:spLocks noGrp="1"/>
          </p:cNvSpPr>
          <p:nvPr>
            <p:ph type="title"/>
          </p:nvPr>
        </p:nvSpPr>
        <p:spPr/>
        <p:txBody>
          <a:bodyPr/>
          <a:lstStyle/>
          <a:p>
            <a:pPr algn="ctr"/>
            <a:r>
              <a:rPr lang="en-US" dirty="0"/>
              <a:t>S34D Quick Facts</a:t>
            </a:r>
          </a:p>
        </p:txBody>
      </p:sp>
      <p:sp>
        <p:nvSpPr>
          <p:cNvPr id="3" name="Text Placeholder 2">
            <a:extLst>
              <a:ext uri="{FF2B5EF4-FFF2-40B4-BE49-F238E27FC236}">
                <a16:creationId xmlns:a16="http://schemas.microsoft.com/office/drawing/2014/main" id="{5C576403-1BB8-4CED-B059-87D90AE355FA}"/>
              </a:ext>
            </a:extLst>
          </p:cNvPr>
          <p:cNvSpPr>
            <a:spLocks noGrp="1"/>
          </p:cNvSpPr>
          <p:nvPr>
            <p:ph type="body" idx="1"/>
          </p:nvPr>
        </p:nvSpPr>
        <p:spPr>
          <a:xfrm>
            <a:off x="838200" y="1825625"/>
            <a:ext cx="5688435" cy="4194175"/>
          </a:xfrm>
        </p:spPr>
        <p:txBody>
          <a:bodyPr/>
          <a:lstStyle/>
          <a:p>
            <a:r>
              <a:rPr lang="en-US" dirty="0">
                <a:solidFill>
                  <a:srgbClr val="4799B5"/>
                </a:solidFill>
              </a:rPr>
              <a:t>Life of Activity</a:t>
            </a:r>
            <a:r>
              <a:rPr lang="en-US" dirty="0">
                <a:solidFill>
                  <a:schemeClr val="tx1"/>
                </a:solidFill>
              </a:rPr>
              <a:t>:</a:t>
            </a:r>
            <a:r>
              <a:rPr lang="en-US" dirty="0">
                <a:solidFill>
                  <a:srgbClr val="4799B5"/>
                </a:solidFill>
              </a:rPr>
              <a:t> </a:t>
            </a:r>
            <a:r>
              <a:rPr lang="en-US" dirty="0"/>
              <a:t>2018 – 2023</a:t>
            </a:r>
          </a:p>
          <a:p>
            <a:r>
              <a:rPr lang="en-US" dirty="0">
                <a:solidFill>
                  <a:srgbClr val="4799B5"/>
                </a:solidFill>
              </a:rPr>
              <a:t>Sponsors</a:t>
            </a:r>
            <a:r>
              <a:rPr lang="en-US" dirty="0">
                <a:solidFill>
                  <a:schemeClr val="tx1"/>
                </a:solidFill>
              </a:rPr>
              <a:t>:</a:t>
            </a:r>
            <a:r>
              <a:rPr lang="en-US" dirty="0">
                <a:solidFill>
                  <a:srgbClr val="4799B5"/>
                </a:solidFill>
              </a:rPr>
              <a:t> </a:t>
            </a:r>
            <a:r>
              <a:rPr lang="en-US" dirty="0"/>
              <a:t>Feed the Future through RFS / USAID through OFDA</a:t>
            </a:r>
          </a:p>
          <a:p>
            <a:r>
              <a:rPr lang="en-US" dirty="0">
                <a:solidFill>
                  <a:srgbClr val="4799B5"/>
                </a:solidFill>
              </a:rPr>
              <a:t>Consortium</a:t>
            </a:r>
            <a:r>
              <a:rPr lang="en-US" dirty="0"/>
              <a:t>: Catholic Relief Services, CIAT/PABRA, IFDC, Opportunity International, Purdue University, Agri-Experience</a:t>
            </a:r>
          </a:p>
          <a:p>
            <a:r>
              <a:rPr lang="en-US" dirty="0">
                <a:solidFill>
                  <a:srgbClr val="4799B5"/>
                </a:solidFill>
              </a:rPr>
              <a:t>Key Partners</a:t>
            </a:r>
            <a:r>
              <a:rPr lang="en-US" dirty="0">
                <a:solidFill>
                  <a:schemeClr val="tx1"/>
                </a:solidFill>
              </a:rPr>
              <a:t>:</a:t>
            </a:r>
            <a:r>
              <a:rPr lang="en-US" dirty="0">
                <a:solidFill>
                  <a:srgbClr val="4799B5"/>
                </a:solidFill>
              </a:rPr>
              <a:t> </a:t>
            </a:r>
            <a:r>
              <a:rPr lang="en-US" dirty="0"/>
              <a:t>PIATA; AVISA; ISSD Africa; TASAI; Seeds2B, IITA</a:t>
            </a:r>
          </a:p>
          <a:p>
            <a:r>
              <a:rPr lang="en-US" dirty="0">
                <a:solidFill>
                  <a:srgbClr val="4799B5"/>
                </a:solidFill>
              </a:rPr>
              <a:t>Service Providers</a:t>
            </a:r>
            <a:r>
              <a:rPr lang="en-US" dirty="0">
                <a:solidFill>
                  <a:schemeClr val="tx1"/>
                </a:solidFill>
              </a:rPr>
              <a:t>:</a:t>
            </a:r>
            <a:r>
              <a:rPr lang="en-US" dirty="0"/>
              <a:t> Kuza, New Markets Lab</a:t>
            </a:r>
          </a:p>
          <a:p>
            <a:r>
              <a:rPr lang="en-US" dirty="0">
                <a:solidFill>
                  <a:srgbClr val="4799B5"/>
                </a:solidFill>
              </a:rPr>
              <a:t>Geography</a:t>
            </a:r>
            <a:r>
              <a:rPr lang="en-US" dirty="0"/>
              <a:t>: Global—responding to any USAID Mission’s request</a:t>
            </a:r>
          </a:p>
          <a:p>
            <a:endParaRPr lang="en-US" dirty="0"/>
          </a:p>
        </p:txBody>
      </p:sp>
      <p:sp>
        <p:nvSpPr>
          <p:cNvPr id="4" name="Slide Number Placeholder 3">
            <a:extLst>
              <a:ext uri="{FF2B5EF4-FFF2-40B4-BE49-F238E27FC236}">
                <a16:creationId xmlns:a16="http://schemas.microsoft.com/office/drawing/2014/main" id="{A81F5FB8-B88C-4EE2-A956-75B7E5016133}"/>
              </a:ext>
            </a:extLst>
          </p:cNvPr>
          <p:cNvSpPr>
            <a:spLocks noGrp="1"/>
          </p:cNvSpPr>
          <p:nvPr>
            <p:ph type="sldNum" idx="12"/>
          </p:nvPr>
        </p:nvSpPr>
        <p:spPr/>
        <p:txBody>
          <a:bodyPr/>
          <a:lstStyle/>
          <a:p>
            <a:fld id="{00000000-1234-1234-1234-123412341234}" type="slidenum">
              <a:rPr lang="en-US" smtClean="0"/>
              <a:pPr/>
              <a:t>6</a:t>
            </a:fld>
            <a:endParaRPr lang="en-US" dirty="0"/>
          </a:p>
        </p:txBody>
      </p:sp>
      <p:pic>
        <p:nvPicPr>
          <p:cNvPr id="6" name="Picture 5" descr="C:\Users\Bhramar.Dey\AppData\Local\Microsoft\Windows\INetCache\Content.Word\Woman with beans.jpg">
            <a:extLst>
              <a:ext uri="{FF2B5EF4-FFF2-40B4-BE49-F238E27FC236}">
                <a16:creationId xmlns:a16="http://schemas.microsoft.com/office/drawing/2014/main" id="{B0384476-BFE4-4BD5-BE79-6EB96BD9495E}"/>
              </a:ext>
            </a:extLst>
          </p:cNvPr>
          <p:cNvPicPr/>
          <p:nvPr/>
        </p:nvPicPr>
        <p:blipFill rotWithShape="1">
          <a:blip r:embed="rId2" cstate="print">
            <a:extLst>
              <a:ext uri="{28A0092B-C50C-407E-A947-70E740481C1C}">
                <a14:useLocalDpi xmlns:a14="http://schemas.microsoft.com/office/drawing/2010/main" val="0"/>
              </a:ext>
            </a:extLst>
          </a:blip>
          <a:srcRect r="13747"/>
          <a:stretch/>
        </p:blipFill>
        <p:spPr bwMode="auto">
          <a:xfrm>
            <a:off x="6879562" y="2166590"/>
            <a:ext cx="4915360" cy="3760931"/>
          </a:xfrm>
          <a:prstGeom prst="rect">
            <a:avLst/>
          </a:prstGeom>
          <a:ln>
            <a:noFill/>
          </a:ln>
          <a:effectLst>
            <a:outerShdw algn="tl" rotWithShape="0">
              <a:srgbClr val="000000">
                <a:alpha val="70000"/>
              </a:srgbClr>
            </a:outerShdw>
          </a:effectLst>
        </p:spPr>
      </p:pic>
    </p:spTree>
    <p:extLst>
      <p:ext uri="{BB962C8B-B14F-4D97-AF65-F5344CB8AC3E}">
        <p14:creationId xmlns:p14="http://schemas.microsoft.com/office/powerpoint/2010/main" val="164021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9B0C-0A32-4B36-BC90-B254483C8D5E}"/>
              </a:ext>
            </a:extLst>
          </p:cNvPr>
          <p:cNvSpPr>
            <a:spLocks noGrp="1"/>
          </p:cNvSpPr>
          <p:nvPr>
            <p:ph type="title"/>
          </p:nvPr>
        </p:nvSpPr>
        <p:spPr/>
        <p:txBody>
          <a:bodyPr/>
          <a:lstStyle/>
          <a:p>
            <a:pPr algn="ctr"/>
            <a:r>
              <a:rPr lang="en-US" dirty="0"/>
              <a:t>Activity Goal &amp; Vision</a:t>
            </a:r>
          </a:p>
        </p:txBody>
      </p:sp>
      <p:sp>
        <p:nvSpPr>
          <p:cNvPr id="3" name="Text Placeholder 2">
            <a:extLst>
              <a:ext uri="{FF2B5EF4-FFF2-40B4-BE49-F238E27FC236}">
                <a16:creationId xmlns:a16="http://schemas.microsoft.com/office/drawing/2014/main" id="{96E48CAD-77D7-4AEB-A1C2-C54B561E054B}"/>
              </a:ext>
            </a:extLst>
          </p:cNvPr>
          <p:cNvSpPr>
            <a:spLocks noGrp="1"/>
          </p:cNvSpPr>
          <p:nvPr>
            <p:ph type="body" idx="1"/>
          </p:nvPr>
        </p:nvSpPr>
        <p:spPr/>
        <p:txBody>
          <a:bodyPr/>
          <a:lstStyle/>
          <a:p>
            <a:r>
              <a:rPr lang="en-US" dirty="0"/>
              <a:t>S34D’s global experts in formal and informal seed systems, and humanitarian and emergency aid programming provide technical assistance that complement ongoing host government and USAID investments. </a:t>
            </a:r>
          </a:p>
          <a:p>
            <a:r>
              <a:rPr lang="en-US" dirty="0"/>
              <a:t>S34D is unique in that we operate on the interface between the different systems.</a:t>
            </a:r>
          </a:p>
          <a:p>
            <a:r>
              <a:rPr lang="en-US" dirty="0"/>
              <a:t>The Technical Assistance will address identified needs and gaps in the seed system and will strengthen the seed system to meet the agriculture-led inclusive economic growth objectives from the host government and USAID.</a:t>
            </a:r>
          </a:p>
          <a:p>
            <a:r>
              <a:rPr lang="en-US" dirty="0"/>
              <a:t>S34D’s vision is improved choices for farmers to access quality seeds for resilient livelihoods.</a:t>
            </a:r>
          </a:p>
          <a:p>
            <a:r>
              <a:rPr lang="en-US" dirty="0"/>
              <a:t>S34D’s goal is to improve the functioning of seed system through customized services to upgrade seed systems.</a:t>
            </a:r>
          </a:p>
        </p:txBody>
      </p:sp>
      <p:sp>
        <p:nvSpPr>
          <p:cNvPr id="4" name="Slide Number Placeholder 3">
            <a:extLst>
              <a:ext uri="{FF2B5EF4-FFF2-40B4-BE49-F238E27FC236}">
                <a16:creationId xmlns:a16="http://schemas.microsoft.com/office/drawing/2014/main" id="{CF3EF54C-CA9D-4B9E-A2FD-B2C47A2F7E0C}"/>
              </a:ext>
            </a:extLst>
          </p:cNvPr>
          <p:cNvSpPr>
            <a:spLocks noGrp="1"/>
          </p:cNvSpPr>
          <p:nvPr>
            <p:ph type="sldNum" idx="12"/>
          </p:nvPr>
        </p:nvSpPr>
        <p:spPr/>
        <p:txBody>
          <a:bodyPr/>
          <a:lstStyle/>
          <a:p>
            <a:fld id="{00000000-1234-1234-1234-123412341234}" type="slidenum">
              <a:rPr lang="en-US" smtClean="0"/>
              <a:pPr/>
              <a:t>7</a:t>
            </a:fld>
            <a:endParaRPr lang="en-US" dirty="0"/>
          </a:p>
        </p:txBody>
      </p:sp>
    </p:spTree>
    <p:extLst>
      <p:ext uri="{BB962C8B-B14F-4D97-AF65-F5344CB8AC3E}">
        <p14:creationId xmlns:p14="http://schemas.microsoft.com/office/powerpoint/2010/main" val="337151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392A-EBF6-415C-B7E2-9222B8E489CE}"/>
              </a:ext>
            </a:extLst>
          </p:cNvPr>
          <p:cNvSpPr>
            <a:spLocks noGrp="1"/>
          </p:cNvSpPr>
          <p:nvPr>
            <p:ph type="title"/>
          </p:nvPr>
        </p:nvSpPr>
        <p:spPr/>
        <p:txBody>
          <a:bodyPr/>
          <a:lstStyle/>
          <a:p>
            <a:r>
              <a:rPr lang="en-US" dirty="0"/>
              <a:t>Objective of the present study</a:t>
            </a:r>
          </a:p>
        </p:txBody>
      </p:sp>
      <p:sp>
        <p:nvSpPr>
          <p:cNvPr id="3" name="Text Placeholder 2">
            <a:extLst>
              <a:ext uri="{FF2B5EF4-FFF2-40B4-BE49-F238E27FC236}">
                <a16:creationId xmlns:a16="http://schemas.microsoft.com/office/drawing/2014/main" id="{BCA4773F-B659-44B7-B1C6-84118A1603B9}"/>
              </a:ext>
            </a:extLst>
          </p:cNvPr>
          <p:cNvSpPr>
            <a:spLocks noGrp="1"/>
          </p:cNvSpPr>
          <p:nvPr>
            <p:ph type="body" sz="quarter" idx="10"/>
          </p:nvPr>
        </p:nvSpPr>
        <p:spPr>
          <a:xfrm>
            <a:off x="817035" y="2087562"/>
            <a:ext cx="10801351" cy="4279682"/>
          </a:xfrm>
        </p:spPr>
        <p:txBody>
          <a:bodyPr/>
          <a:lstStyle/>
          <a:p>
            <a:pPr marL="285750" indent="-285750">
              <a:buFont typeface="Wingdings" panose="05000000000000000000" pitchFamily="2" charset="2"/>
              <a:buChar char="q"/>
            </a:pPr>
            <a:r>
              <a:rPr lang="en-US" sz="2400" dirty="0"/>
              <a:t>Seed laws and regulations define the institutional framework of seed sector and enforcement of the rules – thus impacting who produces, markets, and sells seeds, of what varieties, and under what conditions. </a:t>
            </a:r>
          </a:p>
          <a:p>
            <a:pPr marL="285750" indent="-285750">
              <a:buFont typeface="Wingdings" panose="05000000000000000000" pitchFamily="2" charset="2"/>
              <a:buChar char="q"/>
            </a:pPr>
            <a:r>
              <a:rPr lang="en-US" sz="2400" dirty="0"/>
              <a:t>Using expert consultations and desk review, we have tried to learn from examples of case studies where, within existing legal and regulatory frameworks, national governments and partners have been able to navigate practical space for both formal and informal seed systems. </a:t>
            </a:r>
          </a:p>
          <a:p>
            <a:pPr marL="285750" indent="-285750">
              <a:buFont typeface="Wingdings" panose="05000000000000000000" pitchFamily="2" charset="2"/>
              <a:buChar char="q"/>
            </a:pPr>
            <a:r>
              <a:rPr lang="en-US" sz="2400" dirty="0"/>
              <a:t>The result is expanded choice of crops and varieties for smallholder farmers in last-mile markets.</a:t>
            </a:r>
          </a:p>
          <a:p>
            <a:endParaRPr lang="en-US" dirty="0"/>
          </a:p>
        </p:txBody>
      </p:sp>
    </p:spTree>
    <p:extLst>
      <p:ext uri="{BB962C8B-B14F-4D97-AF65-F5344CB8AC3E}">
        <p14:creationId xmlns:p14="http://schemas.microsoft.com/office/powerpoint/2010/main" val="79087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808D-4533-4BD2-8A47-FD3455DB8A8C}"/>
              </a:ext>
            </a:extLst>
          </p:cNvPr>
          <p:cNvSpPr>
            <a:spLocks noGrp="1"/>
          </p:cNvSpPr>
          <p:nvPr>
            <p:ph type="title"/>
          </p:nvPr>
        </p:nvSpPr>
        <p:spPr/>
        <p:txBody>
          <a:bodyPr/>
          <a:lstStyle/>
          <a:p>
            <a:r>
              <a:rPr lang="en-US" dirty="0"/>
              <a:t>what are our goals for this webinar?</a:t>
            </a:r>
          </a:p>
        </p:txBody>
      </p:sp>
      <p:sp>
        <p:nvSpPr>
          <p:cNvPr id="3" name="Text Placeholder 2">
            <a:extLst>
              <a:ext uri="{FF2B5EF4-FFF2-40B4-BE49-F238E27FC236}">
                <a16:creationId xmlns:a16="http://schemas.microsoft.com/office/drawing/2014/main" id="{DB050127-5FE5-4919-AB11-9FEBD4ED31EE}"/>
              </a:ext>
            </a:extLst>
          </p:cNvPr>
          <p:cNvSpPr>
            <a:spLocks noGrp="1"/>
          </p:cNvSpPr>
          <p:nvPr>
            <p:ph type="body" sz="quarter" idx="10"/>
          </p:nvPr>
        </p:nvSpPr>
        <p:spPr>
          <a:xfrm>
            <a:off x="768837" y="1965013"/>
            <a:ext cx="10801351" cy="3774757"/>
          </a:xfrm>
        </p:spPr>
        <p:txBody>
          <a:bodyPr/>
          <a:lstStyle/>
          <a:p>
            <a:pPr marL="285750" indent="-285750">
              <a:buFont typeface="Wingdings" pitchFamily="2" charset="2"/>
              <a:buChar char="q"/>
            </a:pPr>
            <a:r>
              <a:rPr lang="en-US" sz="2800" dirty="0"/>
              <a:t>Generate discussions on creating space for increasing choices for farmers.</a:t>
            </a:r>
          </a:p>
          <a:p>
            <a:pPr marL="285750" indent="-285750">
              <a:buFont typeface="Wingdings" pitchFamily="2" charset="2"/>
              <a:buChar char="q"/>
            </a:pPr>
            <a:r>
              <a:rPr lang="en-US" sz="2800" dirty="0"/>
              <a:t>Identify gaps in literature and case studies, particularly with respect to implementation and impact. </a:t>
            </a:r>
          </a:p>
          <a:p>
            <a:pPr marL="285750" indent="-285750">
              <a:buFont typeface="Wingdings" pitchFamily="2" charset="2"/>
              <a:buChar char="q"/>
            </a:pPr>
            <a:r>
              <a:rPr lang="en-US" sz="2800" dirty="0"/>
              <a:t>Learn about ongoing projects that could contribute to or benefit from this approach.</a:t>
            </a:r>
          </a:p>
          <a:p>
            <a:pPr marL="285750" indent="-285750">
              <a:buFont typeface="Wingdings" pitchFamily="2" charset="2"/>
              <a:buChar char="q"/>
            </a:pPr>
            <a:r>
              <a:rPr lang="en-US" sz="2800" dirty="0"/>
              <a:t>Create (or strengthen existing) platform/community of practice to foster south-to-south learning. </a:t>
            </a:r>
          </a:p>
        </p:txBody>
      </p:sp>
    </p:spTree>
    <p:extLst>
      <p:ext uri="{BB962C8B-B14F-4D97-AF65-F5344CB8AC3E}">
        <p14:creationId xmlns:p14="http://schemas.microsoft.com/office/powerpoint/2010/main" val="2967886997"/>
      </p:ext>
    </p:extLst>
  </p:cSld>
  <p:clrMapOvr>
    <a:masterClrMapping/>
  </p:clrMapOvr>
</p:sld>
</file>

<file path=ppt/theme/theme1.xml><?xml version="1.0" encoding="utf-8"?>
<a:theme xmlns:a="http://schemas.openxmlformats.org/drawingml/2006/main" name="508C Blue Theme">
  <a:themeElements>
    <a:clrScheme name="Feed the Future 2018 1">
      <a:dk1>
        <a:srgbClr val="000000"/>
      </a:dk1>
      <a:lt1>
        <a:srgbClr val="FFFFFF"/>
      </a:lt1>
      <a:dk2>
        <a:srgbClr val="237C9A"/>
      </a:dk2>
      <a:lt2>
        <a:srgbClr val="518324"/>
      </a:lt2>
      <a:accent1>
        <a:srgbClr val="C25700"/>
      </a:accent1>
      <a:accent2>
        <a:srgbClr val="403B33"/>
      </a:accent2>
      <a:accent3>
        <a:srgbClr val="E6E7E8"/>
      </a:accent3>
      <a:accent4>
        <a:srgbClr val="E6E7E8"/>
      </a:accent4>
      <a:accent5>
        <a:srgbClr val="E6E8E8"/>
      </a:accent5>
      <a:accent6>
        <a:srgbClr val="E6E7E8"/>
      </a:accent6>
      <a:hlink>
        <a:srgbClr val="237C9A"/>
      </a:hlink>
      <a:folHlink>
        <a:srgbClr val="237C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C Green Theme">
  <a:themeElements>
    <a:clrScheme name="Feed the Future 2018 1">
      <a:dk1>
        <a:srgbClr val="000000"/>
      </a:dk1>
      <a:lt1>
        <a:srgbClr val="FFFFFF"/>
      </a:lt1>
      <a:dk2>
        <a:srgbClr val="237C9A"/>
      </a:dk2>
      <a:lt2>
        <a:srgbClr val="518324"/>
      </a:lt2>
      <a:accent1>
        <a:srgbClr val="C25700"/>
      </a:accent1>
      <a:accent2>
        <a:srgbClr val="403B33"/>
      </a:accent2>
      <a:accent3>
        <a:srgbClr val="E6E7E8"/>
      </a:accent3>
      <a:accent4>
        <a:srgbClr val="E6E7E8"/>
      </a:accent4>
      <a:accent5>
        <a:srgbClr val="E6E8E8"/>
      </a:accent5>
      <a:accent6>
        <a:srgbClr val="E6E7E8"/>
      </a:accent6>
      <a:hlink>
        <a:srgbClr val="237C9A"/>
      </a:hlink>
      <a:folHlink>
        <a:srgbClr val="237C9A"/>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08C Orange Theme">
  <a:themeElements>
    <a:clrScheme name="Feed the Future 2018 1">
      <a:dk1>
        <a:srgbClr val="000000"/>
      </a:dk1>
      <a:lt1>
        <a:srgbClr val="FFFFFF"/>
      </a:lt1>
      <a:dk2>
        <a:srgbClr val="237C9A"/>
      </a:dk2>
      <a:lt2>
        <a:srgbClr val="518324"/>
      </a:lt2>
      <a:accent1>
        <a:srgbClr val="C25700"/>
      </a:accent1>
      <a:accent2>
        <a:srgbClr val="403B33"/>
      </a:accent2>
      <a:accent3>
        <a:srgbClr val="E6E7E8"/>
      </a:accent3>
      <a:accent4>
        <a:srgbClr val="E6E7E8"/>
      </a:accent4>
      <a:accent5>
        <a:srgbClr val="E6E8E8"/>
      </a:accent5>
      <a:accent6>
        <a:srgbClr val="E6E7E8"/>
      </a:accent6>
      <a:hlink>
        <a:srgbClr val="237C9A"/>
      </a:hlink>
      <a:folHlink>
        <a:srgbClr val="237C9A"/>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S34D updated ppt template 4.1.20</Template>
  <TotalTime>5</TotalTime>
  <Words>3976</Words>
  <Application>Microsoft Office PowerPoint</Application>
  <PresentationFormat>Widescreen</PresentationFormat>
  <Paragraphs>323</Paragraphs>
  <Slides>40</Slides>
  <Notes>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40</vt:i4>
      </vt:variant>
    </vt:vector>
  </HeadingPairs>
  <TitlesOfParts>
    <vt:vector size="56" baseType="lpstr">
      <vt:lpstr>Arial</vt:lpstr>
      <vt:lpstr>Cabin</vt:lpstr>
      <vt:lpstr>Calibri</vt:lpstr>
      <vt:lpstr>Calibri Light</vt:lpstr>
      <vt:lpstr>Cambria</vt:lpstr>
      <vt:lpstr>Century Gothic</vt:lpstr>
      <vt:lpstr>Georgia</vt:lpstr>
      <vt:lpstr>Gill Sans</vt:lpstr>
      <vt:lpstr>Gill Sans MT</vt:lpstr>
      <vt:lpstr>Gill Sans MT Regular</vt:lpstr>
      <vt:lpstr>Times New Roman</vt:lpstr>
      <vt:lpstr>Wingdings</vt:lpstr>
      <vt:lpstr>Wingdings 2</vt:lpstr>
      <vt:lpstr>508C Blue Theme</vt:lpstr>
      <vt:lpstr>508C Green Theme</vt:lpstr>
      <vt:lpstr>508C Orange Theme</vt:lpstr>
      <vt:lpstr>FEED THE  FUTURE</vt:lpstr>
      <vt:lpstr>FEED THE FUTURE GLOBAL SUPPORTING SEED SYSTEMS FOR DEVELOPMENT – S34D</vt:lpstr>
      <vt:lpstr>S34D Consortium Partners</vt:lpstr>
      <vt:lpstr>Implementing partners of this study</vt:lpstr>
      <vt:lpstr>Acknowledgement</vt:lpstr>
      <vt:lpstr>S34D Quick Facts</vt:lpstr>
      <vt:lpstr>Activity Goal &amp; Vision</vt:lpstr>
      <vt:lpstr>Objective of the present study</vt:lpstr>
      <vt:lpstr>what are our goals for this webinar?</vt:lpstr>
      <vt:lpstr>PowerPoint Presentation</vt:lpstr>
      <vt:lpstr>Study design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www.feedthefuture.gov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 THE  FUTURE</dc:title>
  <dc:creator>Kalb, Nathan</dc:creator>
  <cp:lastModifiedBy>Kalb, Nathan</cp:lastModifiedBy>
  <cp:revision>6</cp:revision>
  <dcterms:created xsi:type="dcterms:W3CDTF">2020-05-27T13:48:54Z</dcterms:created>
  <dcterms:modified xsi:type="dcterms:W3CDTF">2020-05-27T13:54:20Z</dcterms:modified>
</cp:coreProperties>
</file>