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1" r:id="rId5"/>
    <p:sldMasterId id="2147483648" r:id="rId6"/>
  </p:sldMasterIdLst>
  <p:notesMasterIdLst>
    <p:notesMasterId r:id="rId53"/>
  </p:notesMasterIdLst>
  <p:sldIdLst>
    <p:sldId id="485" r:id="rId7"/>
    <p:sldId id="486" r:id="rId8"/>
    <p:sldId id="498" r:id="rId9"/>
    <p:sldId id="507" r:id="rId10"/>
    <p:sldId id="972" r:id="rId11"/>
    <p:sldId id="973" r:id="rId12"/>
    <p:sldId id="971" r:id="rId13"/>
    <p:sldId id="970" r:id="rId14"/>
    <p:sldId id="959" r:id="rId15"/>
    <p:sldId id="961" r:id="rId16"/>
    <p:sldId id="945" r:id="rId17"/>
    <p:sldId id="974" r:id="rId18"/>
    <p:sldId id="983" r:id="rId19"/>
    <p:sldId id="499" r:id="rId20"/>
    <p:sldId id="500" r:id="rId21"/>
    <p:sldId id="505" r:id="rId22"/>
    <p:sldId id="506" r:id="rId23"/>
    <p:sldId id="270" r:id="rId24"/>
    <p:sldId id="508" r:id="rId25"/>
    <p:sldId id="510" r:id="rId26"/>
    <p:sldId id="509" r:id="rId27"/>
    <p:sldId id="512" r:id="rId28"/>
    <p:sldId id="968" r:id="rId29"/>
    <p:sldId id="316" r:id="rId30"/>
    <p:sldId id="334" r:id="rId31"/>
    <p:sldId id="336" r:id="rId32"/>
    <p:sldId id="338" r:id="rId33"/>
    <p:sldId id="335" r:id="rId34"/>
    <p:sldId id="977" r:id="rId35"/>
    <p:sldId id="340" r:id="rId36"/>
    <p:sldId id="978" r:id="rId37"/>
    <p:sldId id="976" r:id="rId38"/>
    <p:sldId id="969" r:id="rId39"/>
    <p:sldId id="975" r:id="rId40"/>
    <p:sldId id="979" r:id="rId41"/>
    <p:sldId id="312" r:id="rId42"/>
    <p:sldId id="313" r:id="rId43"/>
    <p:sldId id="967" r:id="rId44"/>
    <p:sldId id="274" r:id="rId45"/>
    <p:sldId id="981" r:id="rId46"/>
    <p:sldId id="275" r:id="rId47"/>
    <p:sldId id="277" r:id="rId48"/>
    <p:sldId id="980" r:id="rId49"/>
    <p:sldId id="982" r:id="rId50"/>
    <p:sldId id="488" r:id="rId51"/>
    <p:sldId id="48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97E365-C758-4AA2-08B3-15DE0CACCD05}" name="Collis, Kelly" initials="CK" userId="S::kelly.collis@crs.org::e9c0c708-21d7-41a3-983d-5d0e779d061a" providerId="AD"/>
  <p188:author id="{AFE4FA74-5B2F-BA63-0170-D32F073386B2}" name="Hummer, Jimi" initials="HJ" userId="S::james.hummer@crs.org::8ff6cab5-bf53-4d27-be0a-e030779d9d2f" providerId="AD"/>
  <p188:author id="{A20B5A92-135C-899C-6065-FDBCA9A27ACA}" name="Dey, Bhramar" initials="DB" userId="S::bhramar.dey@crs.org::e4f1cf78-bb30-4649-b4bd-90f1a1b1b9f1" providerId="AD"/>
  <p188:author id="{AD5263BB-DAC8-7D0E-DCD0-1286730E4EF3}" name="Davis, Valerie" initials="DV" userId="S::valerie.davis@crs.org::a5b7a401-a469-486f-ad77-88d843b00b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9B5"/>
    <a:srgbClr val="79368D"/>
    <a:srgbClr val="A7704C"/>
    <a:srgbClr val="405085"/>
    <a:srgbClr val="075011"/>
    <a:srgbClr val="937359"/>
    <a:srgbClr val="967D68"/>
    <a:srgbClr val="906143"/>
    <a:srgbClr val="AEA376"/>
    <a:srgbClr val="8FA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200" autoAdjust="0"/>
  </p:normalViewPr>
  <p:slideViewPr>
    <p:cSldViewPr snapToGrid="0">
      <p:cViewPr varScale="1">
        <p:scale>
          <a:sx n="45" d="100"/>
          <a:sy n="45" d="100"/>
        </p:scale>
        <p:origin x="14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53DEC-E834-4060-A737-B637834FFB4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D58D30E1-2E5B-41FD-8BD6-CC4276ADA0BF}">
      <dgm:prSet phldrT="[Text]"/>
      <dgm:spPr/>
      <dgm:t>
        <a:bodyPr/>
        <a:lstStyle/>
        <a:p>
          <a:r>
            <a:rPr lang="en-US"/>
            <a:t>Law, Policies, Regulations and Institutional Practices</a:t>
          </a:r>
        </a:p>
      </dgm:t>
    </dgm:pt>
    <dgm:pt modelId="{053A3085-D72D-46E0-AE40-BE09A26FFFB0}" type="parTrans" cxnId="{E1D4ED2D-604A-4BE8-8179-F3CBCAD84EF8}">
      <dgm:prSet/>
      <dgm:spPr/>
      <dgm:t>
        <a:bodyPr/>
        <a:lstStyle/>
        <a:p>
          <a:endParaRPr lang="en-US"/>
        </a:p>
      </dgm:t>
    </dgm:pt>
    <dgm:pt modelId="{F94270E9-4DC3-40B4-B18C-2D4000D51A5C}" type="sibTrans" cxnId="{E1D4ED2D-604A-4BE8-8179-F3CBCAD84EF8}">
      <dgm:prSet/>
      <dgm:spPr/>
      <dgm:t>
        <a:bodyPr/>
        <a:lstStyle/>
        <a:p>
          <a:endParaRPr lang="en-US"/>
        </a:p>
      </dgm:t>
    </dgm:pt>
    <dgm:pt modelId="{73663FDF-6DAC-42A1-8B8C-E33940422C3C}">
      <dgm:prSet phldrT="[Text]"/>
      <dgm:spPr/>
      <dgm:t>
        <a:bodyPr/>
        <a:lstStyle/>
        <a:p>
          <a:r>
            <a:rPr lang="en-US" dirty="0"/>
            <a:t>Cultural Norms and Beliefs</a:t>
          </a:r>
        </a:p>
      </dgm:t>
    </dgm:pt>
    <dgm:pt modelId="{1490B2A2-66DD-4C59-ACBC-AAAF7AE5DB04}" type="parTrans" cxnId="{5A886833-41D1-4728-B826-A62BA3D1BE28}">
      <dgm:prSet/>
      <dgm:spPr/>
      <dgm:t>
        <a:bodyPr/>
        <a:lstStyle/>
        <a:p>
          <a:endParaRPr lang="en-US"/>
        </a:p>
      </dgm:t>
    </dgm:pt>
    <dgm:pt modelId="{EE0B9FBB-DC7B-4E9F-83A2-B33EEEA5C18B}" type="sibTrans" cxnId="{5A886833-41D1-4728-B826-A62BA3D1BE28}">
      <dgm:prSet/>
      <dgm:spPr/>
      <dgm:t>
        <a:bodyPr/>
        <a:lstStyle/>
        <a:p>
          <a:endParaRPr lang="en-US"/>
        </a:p>
      </dgm:t>
    </dgm:pt>
    <dgm:pt modelId="{F561FB73-C612-4A01-8920-0BE9DB680300}">
      <dgm:prSet phldrT="[Text]"/>
      <dgm:spPr/>
      <dgm:t>
        <a:bodyPr/>
        <a:lstStyle/>
        <a:p>
          <a:r>
            <a:rPr lang="en-US">
              <a:effectLst/>
            </a:rPr>
            <a:t>Gender Roles, Responsibilities, and Time Used</a:t>
          </a:r>
          <a:endParaRPr lang="en-US"/>
        </a:p>
      </dgm:t>
    </dgm:pt>
    <dgm:pt modelId="{616F5597-A198-4D13-8B07-A3A4760EF9CF}" type="parTrans" cxnId="{27D2AE0E-B553-4844-8966-FF8B099D6C78}">
      <dgm:prSet/>
      <dgm:spPr/>
      <dgm:t>
        <a:bodyPr/>
        <a:lstStyle/>
        <a:p>
          <a:endParaRPr lang="en-US"/>
        </a:p>
      </dgm:t>
    </dgm:pt>
    <dgm:pt modelId="{E190C260-07ED-414D-87E9-BD74D72C3A18}" type="sibTrans" cxnId="{27D2AE0E-B553-4844-8966-FF8B099D6C78}">
      <dgm:prSet/>
      <dgm:spPr/>
      <dgm:t>
        <a:bodyPr/>
        <a:lstStyle/>
        <a:p>
          <a:endParaRPr lang="en-US"/>
        </a:p>
      </dgm:t>
    </dgm:pt>
    <dgm:pt modelId="{9D56910F-5E95-421D-B8BD-0B6976A71CA6}">
      <dgm:prSet phldrT="[Text]"/>
      <dgm:spPr/>
      <dgm:t>
        <a:bodyPr/>
        <a:lstStyle/>
        <a:p>
          <a:r>
            <a:rPr lang="en-US">
              <a:effectLst/>
            </a:rPr>
            <a:t>Access to and Control over Assets and Resources</a:t>
          </a:r>
          <a:endParaRPr lang="en-US"/>
        </a:p>
      </dgm:t>
    </dgm:pt>
    <dgm:pt modelId="{48428263-6D40-445E-B9BD-F06841ACD100}" type="parTrans" cxnId="{F65BCC6D-316A-4A2B-A794-0F17BAA34443}">
      <dgm:prSet/>
      <dgm:spPr/>
      <dgm:t>
        <a:bodyPr/>
        <a:lstStyle/>
        <a:p>
          <a:endParaRPr lang="en-US"/>
        </a:p>
      </dgm:t>
    </dgm:pt>
    <dgm:pt modelId="{BB4140C9-3D7C-4619-817A-37AA52F089B4}" type="sibTrans" cxnId="{F65BCC6D-316A-4A2B-A794-0F17BAA34443}">
      <dgm:prSet/>
      <dgm:spPr/>
      <dgm:t>
        <a:bodyPr/>
        <a:lstStyle/>
        <a:p>
          <a:endParaRPr lang="en-US"/>
        </a:p>
      </dgm:t>
    </dgm:pt>
    <dgm:pt modelId="{055E53DF-F688-4A90-94B0-3D7783EFC0FE}">
      <dgm:prSet phldrT="[Text]"/>
      <dgm:spPr/>
      <dgm:t>
        <a:bodyPr/>
        <a:lstStyle/>
        <a:p>
          <a:r>
            <a:rPr lang="en-US">
              <a:effectLst/>
            </a:rPr>
            <a:t>Shared Power and Decision-Making</a:t>
          </a:r>
          <a:endParaRPr lang="en-US"/>
        </a:p>
      </dgm:t>
    </dgm:pt>
    <dgm:pt modelId="{1BEAA283-72E5-4DFF-B2F8-E3DC68BC4A99}" type="parTrans" cxnId="{A6EFD5D6-7148-473F-9280-1E0B4EA1EADB}">
      <dgm:prSet/>
      <dgm:spPr/>
      <dgm:t>
        <a:bodyPr/>
        <a:lstStyle/>
        <a:p>
          <a:endParaRPr lang="en-US"/>
        </a:p>
      </dgm:t>
    </dgm:pt>
    <dgm:pt modelId="{0C7B95DE-0D72-4C52-9D41-EFAC4574CF66}" type="sibTrans" cxnId="{A6EFD5D6-7148-473F-9280-1E0B4EA1EADB}">
      <dgm:prSet/>
      <dgm:spPr/>
      <dgm:t>
        <a:bodyPr/>
        <a:lstStyle/>
        <a:p>
          <a:endParaRPr lang="en-US"/>
        </a:p>
      </dgm:t>
    </dgm:pt>
    <dgm:pt modelId="{59561FB4-78AD-4B52-85DF-8E16F184B898}">
      <dgm:prSet/>
      <dgm:spPr/>
      <dgm:t>
        <a:bodyPr/>
        <a:lstStyle/>
        <a:p>
          <a:r>
            <a:rPr lang="en-US">
              <a:effectLst/>
            </a:rPr>
            <a:t>Effective Participation and Leadership</a:t>
          </a:r>
          <a:endParaRPr lang="en-US">
            <a:effectLst/>
            <a:latin typeface="Calibri" panose="020F0502020204030204" pitchFamily="34" charset="0"/>
            <a:ea typeface="Calibri" panose="020F0502020204030204" pitchFamily="34" charset="0"/>
            <a:cs typeface="Times New Roman (Body CS)"/>
          </a:endParaRPr>
        </a:p>
      </dgm:t>
    </dgm:pt>
    <dgm:pt modelId="{783FF0AE-E11B-4F58-AD91-2F9E571E1E07}" type="parTrans" cxnId="{26785ACD-84C6-4B78-81E7-F8C0CE1AD618}">
      <dgm:prSet/>
      <dgm:spPr/>
      <dgm:t>
        <a:bodyPr/>
        <a:lstStyle/>
        <a:p>
          <a:endParaRPr lang="en-US"/>
        </a:p>
      </dgm:t>
    </dgm:pt>
    <dgm:pt modelId="{4D36408C-23DD-49DB-85AA-3FCF5DAE5CA7}" type="sibTrans" cxnId="{26785ACD-84C6-4B78-81E7-F8C0CE1AD618}">
      <dgm:prSet/>
      <dgm:spPr/>
      <dgm:t>
        <a:bodyPr/>
        <a:lstStyle/>
        <a:p>
          <a:endParaRPr lang="en-US"/>
        </a:p>
      </dgm:t>
    </dgm:pt>
    <dgm:pt modelId="{442449E9-053E-406D-9C92-EBE900A59EB1}" type="pres">
      <dgm:prSet presAssocID="{29A53DEC-E834-4060-A737-B637834FFB4F}" presName="diagram" presStyleCnt="0">
        <dgm:presLayoutVars>
          <dgm:dir/>
          <dgm:resizeHandles val="exact"/>
        </dgm:presLayoutVars>
      </dgm:prSet>
      <dgm:spPr/>
    </dgm:pt>
    <dgm:pt modelId="{44BF931B-9D07-4CED-AA1B-978E8D321FCE}" type="pres">
      <dgm:prSet presAssocID="{D58D30E1-2E5B-41FD-8BD6-CC4276ADA0BF}" presName="node" presStyleLbl="node1" presStyleIdx="0" presStyleCnt="6">
        <dgm:presLayoutVars>
          <dgm:bulletEnabled val="1"/>
        </dgm:presLayoutVars>
      </dgm:prSet>
      <dgm:spPr/>
    </dgm:pt>
    <dgm:pt modelId="{1754C741-0E6B-45F5-BB1E-BA42EE432A57}" type="pres">
      <dgm:prSet presAssocID="{F94270E9-4DC3-40B4-B18C-2D4000D51A5C}" presName="sibTrans" presStyleCnt="0"/>
      <dgm:spPr/>
    </dgm:pt>
    <dgm:pt modelId="{83DAA6C2-5188-4C9C-A9B0-235707360559}" type="pres">
      <dgm:prSet presAssocID="{73663FDF-6DAC-42A1-8B8C-E33940422C3C}" presName="node" presStyleLbl="node1" presStyleIdx="1" presStyleCnt="6">
        <dgm:presLayoutVars>
          <dgm:bulletEnabled val="1"/>
        </dgm:presLayoutVars>
      </dgm:prSet>
      <dgm:spPr/>
    </dgm:pt>
    <dgm:pt modelId="{9D576EA0-CA6B-4554-98CF-B179574D7D5C}" type="pres">
      <dgm:prSet presAssocID="{EE0B9FBB-DC7B-4E9F-83A2-B33EEEA5C18B}" presName="sibTrans" presStyleCnt="0"/>
      <dgm:spPr/>
    </dgm:pt>
    <dgm:pt modelId="{4F520E3A-B20A-4815-83A5-30C9E5A512EB}" type="pres">
      <dgm:prSet presAssocID="{F561FB73-C612-4A01-8920-0BE9DB680300}" presName="node" presStyleLbl="node1" presStyleIdx="2" presStyleCnt="6">
        <dgm:presLayoutVars>
          <dgm:bulletEnabled val="1"/>
        </dgm:presLayoutVars>
      </dgm:prSet>
      <dgm:spPr/>
    </dgm:pt>
    <dgm:pt modelId="{431F3E13-E033-4EBE-9352-3D4112109E8B}" type="pres">
      <dgm:prSet presAssocID="{E190C260-07ED-414D-87E9-BD74D72C3A18}" presName="sibTrans" presStyleCnt="0"/>
      <dgm:spPr/>
    </dgm:pt>
    <dgm:pt modelId="{870E4F02-FB5F-4B6F-92B8-1F6E401B4D4D}" type="pres">
      <dgm:prSet presAssocID="{9D56910F-5E95-421D-B8BD-0B6976A71CA6}" presName="node" presStyleLbl="node1" presStyleIdx="3" presStyleCnt="6">
        <dgm:presLayoutVars>
          <dgm:bulletEnabled val="1"/>
        </dgm:presLayoutVars>
      </dgm:prSet>
      <dgm:spPr/>
    </dgm:pt>
    <dgm:pt modelId="{5E1089D4-A782-4623-AFE0-AFF0727AB3D8}" type="pres">
      <dgm:prSet presAssocID="{BB4140C9-3D7C-4619-817A-37AA52F089B4}" presName="sibTrans" presStyleCnt="0"/>
      <dgm:spPr/>
    </dgm:pt>
    <dgm:pt modelId="{5AD44431-248C-4F88-9EDD-548EA911B6A2}" type="pres">
      <dgm:prSet presAssocID="{055E53DF-F688-4A90-94B0-3D7783EFC0FE}" presName="node" presStyleLbl="node1" presStyleIdx="4" presStyleCnt="6">
        <dgm:presLayoutVars>
          <dgm:bulletEnabled val="1"/>
        </dgm:presLayoutVars>
      </dgm:prSet>
      <dgm:spPr/>
    </dgm:pt>
    <dgm:pt modelId="{BCEB9621-DBB5-4D8D-B037-08DB4FE6EC11}" type="pres">
      <dgm:prSet presAssocID="{0C7B95DE-0D72-4C52-9D41-EFAC4574CF66}" presName="sibTrans" presStyleCnt="0"/>
      <dgm:spPr/>
    </dgm:pt>
    <dgm:pt modelId="{B02AB0FB-7955-4287-AEC7-8425C1F0B1E2}" type="pres">
      <dgm:prSet presAssocID="{59561FB4-78AD-4B52-85DF-8E16F184B898}" presName="node" presStyleLbl="node1" presStyleIdx="5" presStyleCnt="6">
        <dgm:presLayoutVars>
          <dgm:bulletEnabled val="1"/>
        </dgm:presLayoutVars>
      </dgm:prSet>
      <dgm:spPr/>
    </dgm:pt>
  </dgm:ptLst>
  <dgm:cxnLst>
    <dgm:cxn modelId="{27D2AE0E-B553-4844-8966-FF8B099D6C78}" srcId="{29A53DEC-E834-4060-A737-B637834FFB4F}" destId="{F561FB73-C612-4A01-8920-0BE9DB680300}" srcOrd="2" destOrd="0" parTransId="{616F5597-A198-4D13-8B07-A3A4760EF9CF}" sibTransId="{E190C260-07ED-414D-87E9-BD74D72C3A18}"/>
    <dgm:cxn modelId="{614BE71B-9681-4007-A177-3310419FD561}" type="presOf" srcId="{D58D30E1-2E5B-41FD-8BD6-CC4276ADA0BF}" destId="{44BF931B-9D07-4CED-AA1B-978E8D321FCE}" srcOrd="0" destOrd="0" presId="urn:microsoft.com/office/officeart/2005/8/layout/default"/>
    <dgm:cxn modelId="{E1D4ED2D-604A-4BE8-8179-F3CBCAD84EF8}" srcId="{29A53DEC-E834-4060-A737-B637834FFB4F}" destId="{D58D30E1-2E5B-41FD-8BD6-CC4276ADA0BF}" srcOrd="0" destOrd="0" parTransId="{053A3085-D72D-46E0-AE40-BE09A26FFFB0}" sibTransId="{F94270E9-4DC3-40B4-B18C-2D4000D51A5C}"/>
    <dgm:cxn modelId="{0BA44B31-3827-4761-8B2D-9A2AFC0BED20}" type="presOf" srcId="{9D56910F-5E95-421D-B8BD-0B6976A71CA6}" destId="{870E4F02-FB5F-4B6F-92B8-1F6E401B4D4D}" srcOrd="0" destOrd="0" presId="urn:microsoft.com/office/officeart/2005/8/layout/default"/>
    <dgm:cxn modelId="{5A886833-41D1-4728-B826-A62BA3D1BE28}" srcId="{29A53DEC-E834-4060-A737-B637834FFB4F}" destId="{73663FDF-6DAC-42A1-8B8C-E33940422C3C}" srcOrd="1" destOrd="0" parTransId="{1490B2A2-66DD-4C59-ACBC-AAAF7AE5DB04}" sibTransId="{EE0B9FBB-DC7B-4E9F-83A2-B33EEEA5C18B}"/>
    <dgm:cxn modelId="{C0335B5B-0125-4FB6-8D48-2485C8DEAF65}" type="presOf" srcId="{F561FB73-C612-4A01-8920-0BE9DB680300}" destId="{4F520E3A-B20A-4815-83A5-30C9E5A512EB}" srcOrd="0" destOrd="0" presId="urn:microsoft.com/office/officeart/2005/8/layout/default"/>
    <dgm:cxn modelId="{F8CC005E-0B33-4786-9AEB-50EB73726E85}" type="presOf" srcId="{59561FB4-78AD-4B52-85DF-8E16F184B898}" destId="{B02AB0FB-7955-4287-AEC7-8425C1F0B1E2}" srcOrd="0" destOrd="0" presId="urn:microsoft.com/office/officeart/2005/8/layout/default"/>
    <dgm:cxn modelId="{F65BCC6D-316A-4A2B-A794-0F17BAA34443}" srcId="{29A53DEC-E834-4060-A737-B637834FFB4F}" destId="{9D56910F-5E95-421D-B8BD-0B6976A71CA6}" srcOrd="3" destOrd="0" parTransId="{48428263-6D40-445E-B9BD-F06841ACD100}" sibTransId="{BB4140C9-3D7C-4619-817A-37AA52F089B4}"/>
    <dgm:cxn modelId="{596FAFAD-5198-4543-A11E-BF9D67FD9CA4}" type="presOf" srcId="{29A53DEC-E834-4060-A737-B637834FFB4F}" destId="{442449E9-053E-406D-9C92-EBE900A59EB1}" srcOrd="0" destOrd="0" presId="urn:microsoft.com/office/officeart/2005/8/layout/default"/>
    <dgm:cxn modelId="{26785ACD-84C6-4B78-81E7-F8C0CE1AD618}" srcId="{29A53DEC-E834-4060-A737-B637834FFB4F}" destId="{59561FB4-78AD-4B52-85DF-8E16F184B898}" srcOrd="5" destOrd="0" parTransId="{783FF0AE-E11B-4F58-AD91-2F9E571E1E07}" sibTransId="{4D36408C-23DD-49DB-85AA-3FCF5DAE5CA7}"/>
    <dgm:cxn modelId="{A6EFD5D6-7148-473F-9280-1E0B4EA1EADB}" srcId="{29A53DEC-E834-4060-A737-B637834FFB4F}" destId="{055E53DF-F688-4A90-94B0-3D7783EFC0FE}" srcOrd="4" destOrd="0" parTransId="{1BEAA283-72E5-4DFF-B2F8-E3DC68BC4A99}" sibTransId="{0C7B95DE-0D72-4C52-9D41-EFAC4574CF66}"/>
    <dgm:cxn modelId="{1D3DD0DB-168D-402B-926A-0E6E88EBE77C}" type="presOf" srcId="{055E53DF-F688-4A90-94B0-3D7783EFC0FE}" destId="{5AD44431-248C-4F88-9EDD-548EA911B6A2}" srcOrd="0" destOrd="0" presId="urn:microsoft.com/office/officeart/2005/8/layout/default"/>
    <dgm:cxn modelId="{BE762FFE-F91D-4A1E-97E0-9262D563063D}" type="presOf" srcId="{73663FDF-6DAC-42A1-8B8C-E33940422C3C}" destId="{83DAA6C2-5188-4C9C-A9B0-235707360559}" srcOrd="0" destOrd="0" presId="urn:microsoft.com/office/officeart/2005/8/layout/default"/>
    <dgm:cxn modelId="{118A5B85-945B-47B4-ABD6-5E40EE3C02A5}" type="presParOf" srcId="{442449E9-053E-406D-9C92-EBE900A59EB1}" destId="{44BF931B-9D07-4CED-AA1B-978E8D321FCE}" srcOrd="0" destOrd="0" presId="urn:microsoft.com/office/officeart/2005/8/layout/default"/>
    <dgm:cxn modelId="{3866E9D6-9453-4CF6-82EC-A85372BB1FF3}" type="presParOf" srcId="{442449E9-053E-406D-9C92-EBE900A59EB1}" destId="{1754C741-0E6B-45F5-BB1E-BA42EE432A57}" srcOrd="1" destOrd="0" presId="urn:microsoft.com/office/officeart/2005/8/layout/default"/>
    <dgm:cxn modelId="{F3C421B2-49B7-4D7D-ABCB-D3D232B3E6EF}" type="presParOf" srcId="{442449E9-053E-406D-9C92-EBE900A59EB1}" destId="{83DAA6C2-5188-4C9C-A9B0-235707360559}" srcOrd="2" destOrd="0" presId="urn:microsoft.com/office/officeart/2005/8/layout/default"/>
    <dgm:cxn modelId="{410D0635-36FC-488C-BC3C-B919DFB7E05F}" type="presParOf" srcId="{442449E9-053E-406D-9C92-EBE900A59EB1}" destId="{9D576EA0-CA6B-4554-98CF-B179574D7D5C}" srcOrd="3" destOrd="0" presId="urn:microsoft.com/office/officeart/2005/8/layout/default"/>
    <dgm:cxn modelId="{0C176429-AC4D-44F4-9B38-489F7033DD98}" type="presParOf" srcId="{442449E9-053E-406D-9C92-EBE900A59EB1}" destId="{4F520E3A-B20A-4815-83A5-30C9E5A512EB}" srcOrd="4" destOrd="0" presId="urn:microsoft.com/office/officeart/2005/8/layout/default"/>
    <dgm:cxn modelId="{B076C7B7-0295-42F9-B0D7-6478E687D12A}" type="presParOf" srcId="{442449E9-053E-406D-9C92-EBE900A59EB1}" destId="{431F3E13-E033-4EBE-9352-3D4112109E8B}" srcOrd="5" destOrd="0" presId="urn:microsoft.com/office/officeart/2005/8/layout/default"/>
    <dgm:cxn modelId="{1C6F2F36-E9ED-46EC-8D53-3A0ACD592536}" type="presParOf" srcId="{442449E9-053E-406D-9C92-EBE900A59EB1}" destId="{870E4F02-FB5F-4B6F-92B8-1F6E401B4D4D}" srcOrd="6" destOrd="0" presId="urn:microsoft.com/office/officeart/2005/8/layout/default"/>
    <dgm:cxn modelId="{F3830CB8-F43F-44D2-BA3E-109E45AF1CEC}" type="presParOf" srcId="{442449E9-053E-406D-9C92-EBE900A59EB1}" destId="{5E1089D4-A782-4623-AFE0-AFF0727AB3D8}" srcOrd="7" destOrd="0" presId="urn:microsoft.com/office/officeart/2005/8/layout/default"/>
    <dgm:cxn modelId="{E67D6A73-3385-4864-B93C-EF71FC2063C6}" type="presParOf" srcId="{442449E9-053E-406D-9C92-EBE900A59EB1}" destId="{5AD44431-248C-4F88-9EDD-548EA911B6A2}" srcOrd="8" destOrd="0" presId="urn:microsoft.com/office/officeart/2005/8/layout/default"/>
    <dgm:cxn modelId="{9A323E33-B075-4C7F-AC88-9B6F5C390769}" type="presParOf" srcId="{442449E9-053E-406D-9C92-EBE900A59EB1}" destId="{BCEB9621-DBB5-4D8D-B037-08DB4FE6EC11}" srcOrd="9" destOrd="0" presId="urn:microsoft.com/office/officeart/2005/8/layout/default"/>
    <dgm:cxn modelId="{0A43E183-4D5F-479C-A1F0-040B7784C1D7}" type="presParOf" srcId="{442449E9-053E-406D-9C92-EBE900A59EB1}" destId="{B02AB0FB-7955-4287-AEC7-8425C1F0B1E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247AB8-DF0B-46A4-A534-5DC213BFAA58}" type="doc">
      <dgm:prSet loTypeId="urn:microsoft.com/office/officeart/2005/8/layout/chevron1" loCatId="process" qsTypeId="urn:microsoft.com/office/officeart/2005/8/quickstyle/simple1" qsCatId="simple" csTypeId="urn:microsoft.com/office/officeart/2005/8/colors/accent2_2" csCatId="accent2" phldr="1"/>
      <dgm:spPr/>
    </dgm:pt>
    <dgm:pt modelId="{39650886-DFE2-4F8C-8073-A8C2E80C830C}">
      <dgm:prSet phldrT="[Text]"/>
      <dgm:spPr>
        <a:solidFill>
          <a:schemeClr val="accent1"/>
        </a:solidFill>
      </dgm:spPr>
      <dgm:t>
        <a:bodyPr/>
        <a:lstStyle/>
        <a:p>
          <a:r>
            <a:rPr lang="en-US" b="1" dirty="0"/>
            <a:t>Level 1: Gender Blind</a:t>
          </a:r>
        </a:p>
      </dgm:t>
    </dgm:pt>
    <dgm:pt modelId="{608C3656-09CF-4C80-8219-6EB6138B6648}" type="parTrans" cxnId="{29559D6F-2188-4C7D-B39B-4D05E525CCCB}">
      <dgm:prSet/>
      <dgm:spPr/>
      <dgm:t>
        <a:bodyPr/>
        <a:lstStyle/>
        <a:p>
          <a:endParaRPr lang="en-US" sz="2000"/>
        </a:p>
      </dgm:t>
    </dgm:pt>
    <dgm:pt modelId="{3F93ADC3-9D83-44EF-ACA2-4F2B258B4899}" type="sibTrans" cxnId="{29559D6F-2188-4C7D-B39B-4D05E525CCCB}">
      <dgm:prSet/>
      <dgm:spPr/>
      <dgm:t>
        <a:bodyPr/>
        <a:lstStyle/>
        <a:p>
          <a:endParaRPr lang="en-US"/>
        </a:p>
      </dgm:t>
    </dgm:pt>
    <dgm:pt modelId="{0BF79644-074E-4214-8EC7-DAE749C33DF2}">
      <dgm:prSet phldrT="[Text]"/>
      <dgm:spPr>
        <a:solidFill>
          <a:schemeClr val="accent1">
            <a:lumMod val="60000"/>
            <a:lumOff val="40000"/>
          </a:schemeClr>
        </a:solidFill>
      </dgm:spPr>
      <dgm:t>
        <a:bodyPr/>
        <a:lstStyle/>
        <a:p>
          <a:r>
            <a:rPr lang="en-US" b="1" dirty="0"/>
            <a:t>Level 2: Gender  Responsive</a:t>
          </a:r>
        </a:p>
      </dgm:t>
    </dgm:pt>
    <dgm:pt modelId="{2DF0D9F9-F575-4F62-8DF6-9046C5103A66}" type="parTrans" cxnId="{89BBB588-CAD0-43D8-9127-E01440A026A0}">
      <dgm:prSet/>
      <dgm:spPr/>
      <dgm:t>
        <a:bodyPr/>
        <a:lstStyle/>
        <a:p>
          <a:endParaRPr lang="en-US" sz="2000"/>
        </a:p>
      </dgm:t>
    </dgm:pt>
    <dgm:pt modelId="{EAA80BFB-E1B3-435F-96C3-A72692156627}" type="sibTrans" cxnId="{89BBB588-CAD0-43D8-9127-E01440A026A0}">
      <dgm:prSet/>
      <dgm:spPr/>
      <dgm:t>
        <a:bodyPr/>
        <a:lstStyle/>
        <a:p>
          <a:endParaRPr lang="en-US"/>
        </a:p>
      </dgm:t>
    </dgm:pt>
    <dgm:pt modelId="{AAB63FB5-B3C7-4A18-97CA-21181A0DDCCE}">
      <dgm:prSet phldrT="[Text]"/>
      <dgm:spPr>
        <a:solidFill>
          <a:schemeClr val="tx2"/>
        </a:solidFill>
      </dgm:spPr>
      <dgm:t>
        <a:bodyPr/>
        <a:lstStyle/>
        <a:p>
          <a:r>
            <a:rPr lang="en-US" b="1" dirty="0"/>
            <a:t>Level 3: Gender Transformative</a:t>
          </a:r>
        </a:p>
      </dgm:t>
    </dgm:pt>
    <dgm:pt modelId="{0D62803D-A722-4FA7-8BDC-94CEBF4E6078}" type="parTrans" cxnId="{2854759E-C3CA-4DFE-A03B-30DB6F936675}">
      <dgm:prSet/>
      <dgm:spPr/>
      <dgm:t>
        <a:bodyPr/>
        <a:lstStyle/>
        <a:p>
          <a:endParaRPr lang="en-US" sz="2000"/>
        </a:p>
      </dgm:t>
    </dgm:pt>
    <dgm:pt modelId="{C2BAE2C6-A955-4B25-9E08-BF91E587C35D}" type="sibTrans" cxnId="{2854759E-C3CA-4DFE-A03B-30DB6F936675}">
      <dgm:prSet/>
      <dgm:spPr/>
      <dgm:t>
        <a:bodyPr/>
        <a:lstStyle/>
        <a:p>
          <a:endParaRPr lang="en-US"/>
        </a:p>
      </dgm:t>
    </dgm:pt>
    <dgm:pt modelId="{2C4ED1CA-E32F-1E43-87D3-697F9F95E61D}" type="pres">
      <dgm:prSet presAssocID="{34247AB8-DF0B-46A4-A534-5DC213BFAA58}" presName="Name0" presStyleCnt="0">
        <dgm:presLayoutVars>
          <dgm:dir/>
          <dgm:animLvl val="lvl"/>
          <dgm:resizeHandles val="exact"/>
        </dgm:presLayoutVars>
      </dgm:prSet>
      <dgm:spPr/>
    </dgm:pt>
    <dgm:pt modelId="{3C7E6102-C8A5-A84A-AC77-470B87A11FE8}" type="pres">
      <dgm:prSet presAssocID="{39650886-DFE2-4F8C-8073-A8C2E80C830C}" presName="parTxOnly" presStyleLbl="node1" presStyleIdx="0" presStyleCnt="3">
        <dgm:presLayoutVars>
          <dgm:chMax val="0"/>
          <dgm:chPref val="0"/>
          <dgm:bulletEnabled val="1"/>
        </dgm:presLayoutVars>
      </dgm:prSet>
      <dgm:spPr/>
    </dgm:pt>
    <dgm:pt modelId="{E881C9BE-C1A3-2E44-A71A-F1E072A58125}" type="pres">
      <dgm:prSet presAssocID="{3F93ADC3-9D83-44EF-ACA2-4F2B258B4899}" presName="parTxOnlySpace" presStyleCnt="0"/>
      <dgm:spPr/>
    </dgm:pt>
    <dgm:pt modelId="{F28F1E03-1661-FB4B-98F4-02F9670CBAB1}" type="pres">
      <dgm:prSet presAssocID="{0BF79644-074E-4214-8EC7-DAE749C33DF2}" presName="parTxOnly" presStyleLbl="node1" presStyleIdx="1" presStyleCnt="3">
        <dgm:presLayoutVars>
          <dgm:chMax val="0"/>
          <dgm:chPref val="0"/>
          <dgm:bulletEnabled val="1"/>
        </dgm:presLayoutVars>
      </dgm:prSet>
      <dgm:spPr/>
    </dgm:pt>
    <dgm:pt modelId="{EB312CE1-F10C-6247-8F87-4DBEC4F79222}" type="pres">
      <dgm:prSet presAssocID="{EAA80BFB-E1B3-435F-96C3-A72692156627}" presName="parTxOnlySpace" presStyleCnt="0"/>
      <dgm:spPr/>
    </dgm:pt>
    <dgm:pt modelId="{CF00EF41-15C5-574A-9948-0556426B004A}" type="pres">
      <dgm:prSet presAssocID="{AAB63FB5-B3C7-4A18-97CA-21181A0DDCCE}" presName="parTxOnly" presStyleLbl="node1" presStyleIdx="2" presStyleCnt="3">
        <dgm:presLayoutVars>
          <dgm:chMax val="0"/>
          <dgm:chPref val="0"/>
          <dgm:bulletEnabled val="1"/>
        </dgm:presLayoutVars>
      </dgm:prSet>
      <dgm:spPr/>
    </dgm:pt>
  </dgm:ptLst>
  <dgm:cxnLst>
    <dgm:cxn modelId="{53500E39-8F97-0745-B9FE-1D9E98304260}" type="presOf" srcId="{39650886-DFE2-4F8C-8073-A8C2E80C830C}" destId="{3C7E6102-C8A5-A84A-AC77-470B87A11FE8}" srcOrd="0" destOrd="0" presId="urn:microsoft.com/office/officeart/2005/8/layout/chevron1"/>
    <dgm:cxn modelId="{29559D6F-2188-4C7D-B39B-4D05E525CCCB}" srcId="{34247AB8-DF0B-46A4-A534-5DC213BFAA58}" destId="{39650886-DFE2-4F8C-8073-A8C2E80C830C}" srcOrd="0" destOrd="0" parTransId="{608C3656-09CF-4C80-8219-6EB6138B6648}" sibTransId="{3F93ADC3-9D83-44EF-ACA2-4F2B258B4899}"/>
    <dgm:cxn modelId="{89BBB588-CAD0-43D8-9127-E01440A026A0}" srcId="{34247AB8-DF0B-46A4-A534-5DC213BFAA58}" destId="{0BF79644-074E-4214-8EC7-DAE749C33DF2}" srcOrd="1" destOrd="0" parTransId="{2DF0D9F9-F575-4F62-8DF6-9046C5103A66}" sibTransId="{EAA80BFB-E1B3-435F-96C3-A72692156627}"/>
    <dgm:cxn modelId="{2854759E-C3CA-4DFE-A03B-30DB6F936675}" srcId="{34247AB8-DF0B-46A4-A534-5DC213BFAA58}" destId="{AAB63FB5-B3C7-4A18-97CA-21181A0DDCCE}" srcOrd="2" destOrd="0" parTransId="{0D62803D-A722-4FA7-8BDC-94CEBF4E6078}" sibTransId="{C2BAE2C6-A955-4B25-9E08-BF91E587C35D}"/>
    <dgm:cxn modelId="{EF491EA4-24BE-134F-B559-3EF662FC71AB}" type="presOf" srcId="{AAB63FB5-B3C7-4A18-97CA-21181A0DDCCE}" destId="{CF00EF41-15C5-574A-9948-0556426B004A}" srcOrd="0" destOrd="0" presId="urn:microsoft.com/office/officeart/2005/8/layout/chevron1"/>
    <dgm:cxn modelId="{5D954FE9-C378-C249-B9F6-65F3FA28CD37}" type="presOf" srcId="{34247AB8-DF0B-46A4-A534-5DC213BFAA58}" destId="{2C4ED1CA-E32F-1E43-87D3-697F9F95E61D}" srcOrd="0" destOrd="0" presId="urn:microsoft.com/office/officeart/2005/8/layout/chevron1"/>
    <dgm:cxn modelId="{284DD5F5-F66E-004D-947D-EB55A677841E}" type="presOf" srcId="{0BF79644-074E-4214-8EC7-DAE749C33DF2}" destId="{F28F1E03-1661-FB4B-98F4-02F9670CBAB1}" srcOrd="0" destOrd="0" presId="urn:microsoft.com/office/officeart/2005/8/layout/chevron1"/>
    <dgm:cxn modelId="{0DB4660E-7A56-D545-95E3-601835EB447F}" type="presParOf" srcId="{2C4ED1CA-E32F-1E43-87D3-697F9F95E61D}" destId="{3C7E6102-C8A5-A84A-AC77-470B87A11FE8}" srcOrd="0" destOrd="0" presId="urn:microsoft.com/office/officeart/2005/8/layout/chevron1"/>
    <dgm:cxn modelId="{DC6897ED-7248-D547-BF68-04884305502E}" type="presParOf" srcId="{2C4ED1CA-E32F-1E43-87D3-697F9F95E61D}" destId="{E881C9BE-C1A3-2E44-A71A-F1E072A58125}" srcOrd="1" destOrd="0" presId="urn:microsoft.com/office/officeart/2005/8/layout/chevron1"/>
    <dgm:cxn modelId="{F8584824-0C5B-B44F-A66F-7323620AEC1D}" type="presParOf" srcId="{2C4ED1CA-E32F-1E43-87D3-697F9F95E61D}" destId="{F28F1E03-1661-FB4B-98F4-02F9670CBAB1}" srcOrd="2" destOrd="0" presId="urn:microsoft.com/office/officeart/2005/8/layout/chevron1"/>
    <dgm:cxn modelId="{9131AF2C-C1CA-5642-AFC6-2FF485DF415E}" type="presParOf" srcId="{2C4ED1CA-E32F-1E43-87D3-697F9F95E61D}" destId="{EB312CE1-F10C-6247-8F87-4DBEC4F79222}" srcOrd="3" destOrd="0" presId="urn:microsoft.com/office/officeart/2005/8/layout/chevron1"/>
    <dgm:cxn modelId="{F02CE51E-157A-A748-A466-0734D8030235}" type="presParOf" srcId="{2C4ED1CA-E32F-1E43-87D3-697F9F95E61D}" destId="{CF00EF41-15C5-574A-9948-0556426B004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247AB8-DF0B-46A4-A534-5DC213BFAA58}" type="doc">
      <dgm:prSet loTypeId="urn:microsoft.com/office/officeart/2005/8/layout/chevron1" loCatId="process" qsTypeId="urn:microsoft.com/office/officeart/2005/8/quickstyle/simple1" qsCatId="simple" csTypeId="urn:microsoft.com/office/officeart/2005/8/colors/accent2_2" csCatId="accent2" phldr="1"/>
      <dgm:spPr/>
    </dgm:pt>
    <dgm:pt modelId="{39650886-DFE2-4F8C-8073-A8C2E80C830C}">
      <dgm:prSet phldrT="[Text]" custT="1"/>
      <dgm:spPr>
        <a:solidFill>
          <a:schemeClr val="accent1"/>
        </a:solidFill>
      </dgm:spPr>
      <dgm:t>
        <a:bodyPr/>
        <a:lstStyle/>
        <a:p>
          <a:r>
            <a:rPr lang="en-US" sz="2200" b="1" dirty="0">
              <a:latin typeface="Gill Sans MT" panose="020B0502020104020203" pitchFamily="34" charset="0"/>
            </a:rPr>
            <a:t>Level 1:</a:t>
          </a:r>
        </a:p>
        <a:p>
          <a:r>
            <a:rPr lang="en-US" sz="2200" b="1" dirty="0">
              <a:latin typeface="Gill Sans MT" panose="020B0502020104020203" pitchFamily="34" charset="0"/>
            </a:rPr>
            <a:t> Gender Blind</a:t>
          </a:r>
        </a:p>
      </dgm:t>
    </dgm:pt>
    <dgm:pt modelId="{608C3656-09CF-4C80-8219-6EB6138B6648}" type="parTrans" cxnId="{29559D6F-2188-4C7D-B39B-4D05E525CCCB}">
      <dgm:prSet/>
      <dgm:spPr/>
      <dgm:t>
        <a:bodyPr/>
        <a:lstStyle/>
        <a:p>
          <a:endParaRPr lang="en-US" sz="2000"/>
        </a:p>
      </dgm:t>
    </dgm:pt>
    <dgm:pt modelId="{3F93ADC3-9D83-44EF-ACA2-4F2B258B4899}" type="sibTrans" cxnId="{29559D6F-2188-4C7D-B39B-4D05E525CCCB}">
      <dgm:prSet/>
      <dgm:spPr/>
      <dgm:t>
        <a:bodyPr/>
        <a:lstStyle/>
        <a:p>
          <a:endParaRPr lang="en-US"/>
        </a:p>
      </dgm:t>
    </dgm:pt>
    <dgm:pt modelId="{0BF79644-074E-4214-8EC7-DAE749C33DF2}">
      <dgm:prSet phldrT="[Text]" custT="1"/>
      <dgm:spPr>
        <a:solidFill>
          <a:schemeClr val="accent1">
            <a:lumMod val="60000"/>
            <a:lumOff val="40000"/>
          </a:schemeClr>
        </a:solidFill>
      </dgm:spPr>
      <dgm:t>
        <a:bodyPr/>
        <a:lstStyle/>
        <a:p>
          <a:r>
            <a:rPr lang="en-US" sz="2200" b="1" dirty="0">
              <a:latin typeface="Gill Sans MT Regular"/>
            </a:rPr>
            <a:t>Level 2: Gender  Responsive</a:t>
          </a:r>
        </a:p>
      </dgm:t>
    </dgm:pt>
    <dgm:pt modelId="{2DF0D9F9-F575-4F62-8DF6-9046C5103A66}" type="parTrans" cxnId="{89BBB588-CAD0-43D8-9127-E01440A026A0}">
      <dgm:prSet/>
      <dgm:spPr/>
      <dgm:t>
        <a:bodyPr/>
        <a:lstStyle/>
        <a:p>
          <a:endParaRPr lang="en-US" sz="2000"/>
        </a:p>
      </dgm:t>
    </dgm:pt>
    <dgm:pt modelId="{EAA80BFB-E1B3-435F-96C3-A72692156627}" type="sibTrans" cxnId="{89BBB588-CAD0-43D8-9127-E01440A026A0}">
      <dgm:prSet/>
      <dgm:spPr/>
      <dgm:t>
        <a:bodyPr/>
        <a:lstStyle/>
        <a:p>
          <a:endParaRPr lang="en-US"/>
        </a:p>
      </dgm:t>
    </dgm:pt>
    <dgm:pt modelId="{AAB63FB5-B3C7-4A18-97CA-21181A0DDCCE}">
      <dgm:prSet phldrT="[Text]" custT="1"/>
      <dgm:spPr>
        <a:solidFill>
          <a:schemeClr val="tx2"/>
        </a:solidFill>
      </dgm:spPr>
      <dgm:t>
        <a:bodyPr/>
        <a:lstStyle/>
        <a:p>
          <a:r>
            <a:rPr lang="en-US" sz="2200" b="1" dirty="0">
              <a:latin typeface="Gill Sans MT Regular"/>
            </a:rPr>
            <a:t>Level 3: Gender Transformative</a:t>
          </a:r>
        </a:p>
      </dgm:t>
    </dgm:pt>
    <dgm:pt modelId="{0D62803D-A722-4FA7-8BDC-94CEBF4E6078}" type="parTrans" cxnId="{2854759E-C3CA-4DFE-A03B-30DB6F936675}">
      <dgm:prSet/>
      <dgm:spPr/>
      <dgm:t>
        <a:bodyPr/>
        <a:lstStyle/>
        <a:p>
          <a:endParaRPr lang="en-US" sz="2000"/>
        </a:p>
      </dgm:t>
    </dgm:pt>
    <dgm:pt modelId="{C2BAE2C6-A955-4B25-9E08-BF91E587C35D}" type="sibTrans" cxnId="{2854759E-C3CA-4DFE-A03B-30DB6F936675}">
      <dgm:prSet/>
      <dgm:spPr/>
      <dgm:t>
        <a:bodyPr/>
        <a:lstStyle/>
        <a:p>
          <a:endParaRPr lang="en-US"/>
        </a:p>
      </dgm:t>
    </dgm:pt>
    <dgm:pt modelId="{2C4ED1CA-E32F-1E43-87D3-697F9F95E61D}" type="pres">
      <dgm:prSet presAssocID="{34247AB8-DF0B-46A4-A534-5DC213BFAA58}" presName="Name0" presStyleCnt="0">
        <dgm:presLayoutVars>
          <dgm:dir/>
          <dgm:animLvl val="lvl"/>
          <dgm:resizeHandles val="exact"/>
        </dgm:presLayoutVars>
      </dgm:prSet>
      <dgm:spPr/>
    </dgm:pt>
    <dgm:pt modelId="{3C7E6102-C8A5-A84A-AC77-470B87A11FE8}" type="pres">
      <dgm:prSet presAssocID="{39650886-DFE2-4F8C-8073-A8C2E80C830C}" presName="parTxOnly" presStyleLbl="node1" presStyleIdx="0" presStyleCnt="3" custLinFactNeighborY="13536">
        <dgm:presLayoutVars>
          <dgm:chMax val="0"/>
          <dgm:chPref val="0"/>
          <dgm:bulletEnabled val="1"/>
        </dgm:presLayoutVars>
      </dgm:prSet>
      <dgm:spPr/>
    </dgm:pt>
    <dgm:pt modelId="{E881C9BE-C1A3-2E44-A71A-F1E072A58125}" type="pres">
      <dgm:prSet presAssocID="{3F93ADC3-9D83-44EF-ACA2-4F2B258B4899}" presName="parTxOnlySpace" presStyleCnt="0"/>
      <dgm:spPr/>
    </dgm:pt>
    <dgm:pt modelId="{F28F1E03-1661-FB4B-98F4-02F9670CBAB1}" type="pres">
      <dgm:prSet presAssocID="{0BF79644-074E-4214-8EC7-DAE749C33DF2}" presName="parTxOnly" presStyleLbl="node1" presStyleIdx="1" presStyleCnt="3" custLinFactNeighborY="13536">
        <dgm:presLayoutVars>
          <dgm:chMax val="0"/>
          <dgm:chPref val="0"/>
          <dgm:bulletEnabled val="1"/>
        </dgm:presLayoutVars>
      </dgm:prSet>
      <dgm:spPr/>
    </dgm:pt>
    <dgm:pt modelId="{EB312CE1-F10C-6247-8F87-4DBEC4F79222}" type="pres">
      <dgm:prSet presAssocID="{EAA80BFB-E1B3-435F-96C3-A72692156627}" presName="parTxOnlySpace" presStyleCnt="0"/>
      <dgm:spPr/>
    </dgm:pt>
    <dgm:pt modelId="{CF00EF41-15C5-574A-9948-0556426B004A}" type="pres">
      <dgm:prSet presAssocID="{AAB63FB5-B3C7-4A18-97CA-21181A0DDCCE}" presName="parTxOnly" presStyleLbl="node1" presStyleIdx="2" presStyleCnt="3" custLinFactNeighborY="13536">
        <dgm:presLayoutVars>
          <dgm:chMax val="0"/>
          <dgm:chPref val="0"/>
          <dgm:bulletEnabled val="1"/>
        </dgm:presLayoutVars>
      </dgm:prSet>
      <dgm:spPr/>
    </dgm:pt>
  </dgm:ptLst>
  <dgm:cxnLst>
    <dgm:cxn modelId="{53500E39-8F97-0745-B9FE-1D9E98304260}" type="presOf" srcId="{39650886-DFE2-4F8C-8073-A8C2E80C830C}" destId="{3C7E6102-C8A5-A84A-AC77-470B87A11FE8}" srcOrd="0" destOrd="0" presId="urn:microsoft.com/office/officeart/2005/8/layout/chevron1"/>
    <dgm:cxn modelId="{29559D6F-2188-4C7D-B39B-4D05E525CCCB}" srcId="{34247AB8-DF0B-46A4-A534-5DC213BFAA58}" destId="{39650886-DFE2-4F8C-8073-A8C2E80C830C}" srcOrd="0" destOrd="0" parTransId="{608C3656-09CF-4C80-8219-6EB6138B6648}" sibTransId="{3F93ADC3-9D83-44EF-ACA2-4F2B258B4899}"/>
    <dgm:cxn modelId="{89BBB588-CAD0-43D8-9127-E01440A026A0}" srcId="{34247AB8-DF0B-46A4-A534-5DC213BFAA58}" destId="{0BF79644-074E-4214-8EC7-DAE749C33DF2}" srcOrd="1" destOrd="0" parTransId="{2DF0D9F9-F575-4F62-8DF6-9046C5103A66}" sibTransId="{EAA80BFB-E1B3-435F-96C3-A72692156627}"/>
    <dgm:cxn modelId="{2854759E-C3CA-4DFE-A03B-30DB6F936675}" srcId="{34247AB8-DF0B-46A4-A534-5DC213BFAA58}" destId="{AAB63FB5-B3C7-4A18-97CA-21181A0DDCCE}" srcOrd="2" destOrd="0" parTransId="{0D62803D-A722-4FA7-8BDC-94CEBF4E6078}" sibTransId="{C2BAE2C6-A955-4B25-9E08-BF91E587C35D}"/>
    <dgm:cxn modelId="{EF491EA4-24BE-134F-B559-3EF662FC71AB}" type="presOf" srcId="{AAB63FB5-B3C7-4A18-97CA-21181A0DDCCE}" destId="{CF00EF41-15C5-574A-9948-0556426B004A}" srcOrd="0" destOrd="0" presId="urn:microsoft.com/office/officeart/2005/8/layout/chevron1"/>
    <dgm:cxn modelId="{5D954FE9-C378-C249-B9F6-65F3FA28CD37}" type="presOf" srcId="{34247AB8-DF0B-46A4-A534-5DC213BFAA58}" destId="{2C4ED1CA-E32F-1E43-87D3-697F9F95E61D}" srcOrd="0" destOrd="0" presId="urn:microsoft.com/office/officeart/2005/8/layout/chevron1"/>
    <dgm:cxn modelId="{284DD5F5-F66E-004D-947D-EB55A677841E}" type="presOf" srcId="{0BF79644-074E-4214-8EC7-DAE749C33DF2}" destId="{F28F1E03-1661-FB4B-98F4-02F9670CBAB1}" srcOrd="0" destOrd="0" presId="urn:microsoft.com/office/officeart/2005/8/layout/chevron1"/>
    <dgm:cxn modelId="{0DB4660E-7A56-D545-95E3-601835EB447F}" type="presParOf" srcId="{2C4ED1CA-E32F-1E43-87D3-697F9F95E61D}" destId="{3C7E6102-C8A5-A84A-AC77-470B87A11FE8}" srcOrd="0" destOrd="0" presId="urn:microsoft.com/office/officeart/2005/8/layout/chevron1"/>
    <dgm:cxn modelId="{DC6897ED-7248-D547-BF68-04884305502E}" type="presParOf" srcId="{2C4ED1CA-E32F-1E43-87D3-697F9F95E61D}" destId="{E881C9BE-C1A3-2E44-A71A-F1E072A58125}" srcOrd="1" destOrd="0" presId="urn:microsoft.com/office/officeart/2005/8/layout/chevron1"/>
    <dgm:cxn modelId="{F8584824-0C5B-B44F-A66F-7323620AEC1D}" type="presParOf" srcId="{2C4ED1CA-E32F-1E43-87D3-697F9F95E61D}" destId="{F28F1E03-1661-FB4B-98F4-02F9670CBAB1}" srcOrd="2" destOrd="0" presId="urn:microsoft.com/office/officeart/2005/8/layout/chevron1"/>
    <dgm:cxn modelId="{9131AF2C-C1CA-5642-AFC6-2FF485DF415E}" type="presParOf" srcId="{2C4ED1CA-E32F-1E43-87D3-697F9F95E61D}" destId="{EB312CE1-F10C-6247-8F87-4DBEC4F79222}" srcOrd="3" destOrd="0" presId="urn:microsoft.com/office/officeart/2005/8/layout/chevron1"/>
    <dgm:cxn modelId="{F02CE51E-157A-A748-A466-0734D8030235}" type="presParOf" srcId="{2C4ED1CA-E32F-1E43-87D3-697F9F95E61D}" destId="{CF00EF41-15C5-574A-9948-0556426B004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F931B-9D07-4CED-AA1B-978E8D321FCE}">
      <dsp:nvSpPr>
        <dsp:cNvPr id="0" name=""/>
        <dsp:cNvSpPr/>
      </dsp:nvSpPr>
      <dsp:spPr>
        <a:xfrm>
          <a:off x="0" y="797422"/>
          <a:ext cx="2941401" cy="17648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Law, Policies, Regulations and Institutional Practices</a:t>
          </a:r>
        </a:p>
      </dsp:txBody>
      <dsp:txXfrm>
        <a:off x="0" y="797422"/>
        <a:ext cx="2941401" cy="1764840"/>
      </dsp:txXfrm>
    </dsp:sp>
    <dsp:sp modelId="{83DAA6C2-5188-4C9C-A9B0-235707360559}">
      <dsp:nvSpPr>
        <dsp:cNvPr id="0" name=""/>
        <dsp:cNvSpPr/>
      </dsp:nvSpPr>
      <dsp:spPr>
        <a:xfrm>
          <a:off x="3235541" y="797422"/>
          <a:ext cx="2941401" cy="17648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Cultural Norms and Beliefs</a:t>
          </a:r>
        </a:p>
      </dsp:txBody>
      <dsp:txXfrm>
        <a:off x="3235541" y="797422"/>
        <a:ext cx="2941401" cy="1764840"/>
      </dsp:txXfrm>
    </dsp:sp>
    <dsp:sp modelId="{4F520E3A-B20A-4815-83A5-30C9E5A512EB}">
      <dsp:nvSpPr>
        <dsp:cNvPr id="0" name=""/>
        <dsp:cNvSpPr/>
      </dsp:nvSpPr>
      <dsp:spPr>
        <a:xfrm>
          <a:off x="6471082" y="797422"/>
          <a:ext cx="2941401" cy="17648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effectLst/>
            </a:rPr>
            <a:t>Gender Roles, Responsibilities, and Time Used</a:t>
          </a:r>
          <a:endParaRPr lang="en-US" sz="2900" kern="1200"/>
        </a:p>
      </dsp:txBody>
      <dsp:txXfrm>
        <a:off x="6471082" y="797422"/>
        <a:ext cx="2941401" cy="1764840"/>
      </dsp:txXfrm>
    </dsp:sp>
    <dsp:sp modelId="{870E4F02-FB5F-4B6F-92B8-1F6E401B4D4D}">
      <dsp:nvSpPr>
        <dsp:cNvPr id="0" name=""/>
        <dsp:cNvSpPr/>
      </dsp:nvSpPr>
      <dsp:spPr>
        <a:xfrm>
          <a:off x="0" y="2856403"/>
          <a:ext cx="2941401" cy="17648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effectLst/>
            </a:rPr>
            <a:t>Access to and Control over Assets and Resources</a:t>
          </a:r>
          <a:endParaRPr lang="en-US" sz="2900" kern="1200"/>
        </a:p>
      </dsp:txBody>
      <dsp:txXfrm>
        <a:off x="0" y="2856403"/>
        <a:ext cx="2941401" cy="1764840"/>
      </dsp:txXfrm>
    </dsp:sp>
    <dsp:sp modelId="{5AD44431-248C-4F88-9EDD-548EA911B6A2}">
      <dsp:nvSpPr>
        <dsp:cNvPr id="0" name=""/>
        <dsp:cNvSpPr/>
      </dsp:nvSpPr>
      <dsp:spPr>
        <a:xfrm>
          <a:off x="3235541" y="2856403"/>
          <a:ext cx="2941401" cy="17648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effectLst/>
            </a:rPr>
            <a:t>Shared Power and Decision-Making</a:t>
          </a:r>
          <a:endParaRPr lang="en-US" sz="2900" kern="1200"/>
        </a:p>
      </dsp:txBody>
      <dsp:txXfrm>
        <a:off x="3235541" y="2856403"/>
        <a:ext cx="2941401" cy="1764840"/>
      </dsp:txXfrm>
    </dsp:sp>
    <dsp:sp modelId="{B02AB0FB-7955-4287-AEC7-8425C1F0B1E2}">
      <dsp:nvSpPr>
        <dsp:cNvPr id="0" name=""/>
        <dsp:cNvSpPr/>
      </dsp:nvSpPr>
      <dsp:spPr>
        <a:xfrm>
          <a:off x="6471082" y="2856403"/>
          <a:ext cx="2941401" cy="17648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effectLst/>
            </a:rPr>
            <a:t>Effective Participation and Leadership</a:t>
          </a:r>
          <a:endParaRPr lang="en-US" sz="2900" kern="1200">
            <a:effectLst/>
            <a:latin typeface="Calibri" panose="020F0502020204030204" pitchFamily="34" charset="0"/>
            <a:ea typeface="Calibri" panose="020F0502020204030204" pitchFamily="34" charset="0"/>
            <a:cs typeface="Times New Roman (Body CS)"/>
          </a:endParaRPr>
        </a:p>
      </dsp:txBody>
      <dsp:txXfrm>
        <a:off x="6471082" y="2856403"/>
        <a:ext cx="2941401" cy="1764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E6102-C8A5-A84A-AC77-470B87A11FE8}">
      <dsp:nvSpPr>
        <dsp:cNvPr id="0" name=""/>
        <dsp:cNvSpPr/>
      </dsp:nvSpPr>
      <dsp:spPr>
        <a:xfrm>
          <a:off x="3080" y="1122985"/>
          <a:ext cx="3753370" cy="1501348"/>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b="1" kern="1200" dirty="0"/>
            <a:t>Level 1: Gender Blind</a:t>
          </a:r>
        </a:p>
      </dsp:txBody>
      <dsp:txXfrm>
        <a:off x="753754" y="1122985"/>
        <a:ext cx="2252022" cy="1501348"/>
      </dsp:txXfrm>
    </dsp:sp>
    <dsp:sp modelId="{F28F1E03-1661-FB4B-98F4-02F9670CBAB1}">
      <dsp:nvSpPr>
        <dsp:cNvPr id="0" name=""/>
        <dsp:cNvSpPr/>
      </dsp:nvSpPr>
      <dsp:spPr>
        <a:xfrm>
          <a:off x="3381114" y="1122985"/>
          <a:ext cx="3753370" cy="1501348"/>
        </a:xfrm>
        <a:prstGeom prst="chevron">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b="1" kern="1200" dirty="0"/>
            <a:t>Level 2: Gender  Responsive</a:t>
          </a:r>
        </a:p>
      </dsp:txBody>
      <dsp:txXfrm>
        <a:off x="4131788" y="1122985"/>
        <a:ext cx="2252022" cy="1501348"/>
      </dsp:txXfrm>
    </dsp:sp>
    <dsp:sp modelId="{CF00EF41-15C5-574A-9948-0556426B004A}">
      <dsp:nvSpPr>
        <dsp:cNvPr id="0" name=""/>
        <dsp:cNvSpPr/>
      </dsp:nvSpPr>
      <dsp:spPr>
        <a:xfrm>
          <a:off x="6759148" y="1122985"/>
          <a:ext cx="3753370" cy="1501348"/>
        </a:xfrm>
        <a:prstGeom prst="chevron">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b="1" kern="1200" dirty="0"/>
            <a:t>Level 3: Gender Transformative</a:t>
          </a:r>
        </a:p>
      </dsp:txBody>
      <dsp:txXfrm>
        <a:off x="7509822" y="1122985"/>
        <a:ext cx="2252022" cy="1501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E6102-C8A5-A84A-AC77-470B87A11FE8}">
      <dsp:nvSpPr>
        <dsp:cNvPr id="0" name=""/>
        <dsp:cNvSpPr/>
      </dsp:nvSpPr>
      <dsp:spPr>
        <a:xfrm>
          <a:off x="3080" y="1798694"/>
          <a:ext cx="3753370" cy="1501348"/>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MT" panose="020B0502020104020203" pitchFamily="34" charset="0"/>
            </a:rPr>
            <a:t>Level 1:</a:t>
          </a:r>
        </a:p>
        <a:p>
          <a:pPr marL="0" lvl="0" indent="0" algn="ctr" defTabSz="977900">
            <a:lnSpc>
              <a:spcPct val="90000"/>
            </a:lnSpc>
            <a:spcBef>
              <a:spcPct val="0"/>
            </a:spcBef>
            <a:spcAft>
              <a:spcPct val="35000"/>
            </a:spcAft>
            <a:buNone/>
          </a:pPr>
          <a:r>
            <a:rPr lang="en-US" sz="2200" b="1" kern="1200" dirty="0">
              <a:latin typeface="Gill Sans MT" panose="020B0502020104020203" pitchFamily="34" charset="0"/>
            </a:rPr>
            <a:t> Gender Blind</a:t>
          </a:r>
        </a:p>
      </dsp:txBody>
      <dsp:txXfrm>
        <a:off x="753754" y="1798694"/>
        <a:ext cx="2252022" cy="1501348"/>
      </dsp:txXfrm>
    </dsp:sp>
    <dsp:sp modelId="{F28F1E03-1661-FB4B-98F4-02F9670CBAB1}">
      <dsp:nvSpPr>
        <dsp:cNvPr id="0" name=""/>
        <dsp:cNvSpPr/>
      </dsp:nvSpPr>
      <dsp:spPr>
        <a:xfrm>
          <a:off x="3381114" y="1798694"/>
          <a:ext cx="3753370" cy="1501348"/>
        </a:xfrm>
        <a:prstGeom prst="chevron">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MT Regular"/>
            </a:rPr>
            <a:t>Level 2: Gender  Responsive</a:t>
          </a:r>
        </a:p>
      </dsp:txBody>
      <dsp:txXfrm>
        <a:off x="4131788" y="1798694"/>
        <a:ext cx="2252022" cy="1501348"/>
      </dsp:txXfrm>
    </dsp:sp>
    <dsp:sp modelId="{CF00EF41-15C5-574A-9948-0556426B004A}">
      <dsp:nvSpPr>
        <dsp:cNvPr id="0" name=""/>
        <dsp:cNvSpPr/>
      </dsp:nvSpPr>
      <dsp:spPr>
        <a:xfrm>
          <a:off x="6759148" y="1798694"/>
          <a:ext cx="3753370" cy="1501348"/>
        </a:xfrm>
        <a:prstGeom prst="chevron">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MT Regular"/>
            </a:rPr>
            <a:t>Level 3: Gender Transformative</a:t>
          </a:r>
        </a:p>
      </dsp:txBody>
      <dsp:txXfrm>
        <a:off x="7509822" y="1798694"/>
        <a:ext cx="2252022" cy="15013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0AE0B-7C8A-4964-8AEA-DBFECCC2EBC6}"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00FCB-22B6-4DF1-A024-7ABE5CAD2360}" type="slidenum">
              <a:rPr lang="en-US" smtClean="0"/>
              <a:t>‹#›</a:t>
            </a:fld>
            <a:endParaRPr lang="en-US"/>
          </a:p>
        </p:txBody>
      </p:sp>
    </p:spTree>
    <p:extLst>
      <p:ext uri="{BB962C8B-B14F-4D97-AF65-F5344CB8AC3E}">
        <p14:creationId xmlns:p14="http://schemas.microsoft.com/office/powerpoint/2010/main" val="53721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mc/articles/PMC10202969/#CR1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716619" y="4548457"/>
            <a:ext cx="5732949" cy="3721466"/>
          </a:xfrm>
          <a:prstGeom prst="rect">
            <a:avLst/>
          </a:prstGeom>
        </p:spPr>
        <p:txBody>
          <a:bodyPr spcFirstLastPara="1" wrap="square" lIns="94932" tIns="94932" rIns="94932" bIns="94932" anchor="t" anchorCtr="0">
            <a:noAutofit/>
          </a:bodyPr>
          <a:lstStyle/>
          <a:p>
            <a:endParaRPr dirty="0"/>
          </a:p>
        </p:txBody>
      </p:sp>
      <p:sp>
        <p:nvSpPr>
          <p:cNvPr id="153" name="Google Shape;153;p3:notes"/>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35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To confirm participants understanding of gender and sex, read these statements and ask participants to decide if it reflects Gender or Sex – </a:t>
            </a:r>
            <a:r>
              <a:rPr lang="en-US" sz="1800" b="1" spc="0" dirty="0">
                <a:effectLst/>
                <a:latin typeface="Century Gothic" panose="020B0502020202020204" pitchFamily="34" charset="0"/>
                <a:ea typeface="Century Gothic" panose="020B0502020202020204" pitchFamily="34" charset="0"/>
                <a:cs typeface="Century Gothic" panose="020B0502020202020204" pitchFamily="34" charset="0"/>
              </a:rPr>
              <a:t>5 minutes</a:t>
            </a:r>
            <a:endParaRPr lang="en-US" sz="1800" spc="0" dirty="0">
              <a:effectLst/>
              <a:latin typeface="Century Gothic" panose="020B0502020202020204" pitchFamily="34" charset="0"/>
              <a:ea typeface="Century Gothic" panose="020B0502020202020204" pitchFamily="34" charset="0"/>
              <a:cs typeface="Century Gothic" panose="020B0502020202020204" pitchFamily="34" charset="0"/>
            </a:endParaRPr>
          </a:p>
          <a:p>
            <a:endParaRPr lang="en-US" dirty="0"/>
          </a:p>
          <a:p>
            <a:r>
              <a:rPr lang="en-US" dirty="0"/>
              <a:t>The correct responses are </a:t>
            </a:r>
            <a:r>
              <a:rPr lang="en-US" dirty="0" err="1"/>
              <a:t>beliw</a:t>
            </a:r>
            <a:r>
              <a:rPr lang="en-US" dirty="0"/>
              <a:t>:</a:t>
            </a:r>
            <a:endParaRPr lang="en-US" sz="1800" b="0" spc="0" dirty="0">
              <a:solidFill>
                <a:schemeClr val="tx1"/>
              </a:solidFill>
              <a:effectLst/>
              <a:latin typeface="Century Gothic" panose="020B0502020202020204" pitchFamily="34" charset="0"/>
            </a:endParaRPr>
          </a:p>
          <a:p>
            <a:endParaRPr lang="en-US" sz="1800" b="0" spc="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1800" b="1" spc="-10" dirty="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STATEMENT</a:t>
            </a:r>
          </a:p>
          <a:p>
            <a:pPr marL="342900" indent="-342900">
              <a:buAutoNum type="arabicPeriod"/>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Men plough and prepare the land; women take care of weeding – </a:t>
            </a: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G</a:t>
            </a:r>
          </a:p>
          <a:p>
            <a:pPr marL="342900" indent="-342900">
              <a:buAutoNum type="arabicPeriod"/>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Women</a:t>
            </a:r>
            <a:r>
              <a:rPr lang="en-US" sz="1800" spc="9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breast-feed</a:t>
            </a:r>
            <a:r>
              <a:rPr lang="en-US" sz="1800" spc="1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10" dirty="0">
                <a:effectLst/>
                <a:latin typeface="Century Gothic" panose="020B0502020202020204" pitchFamily="34" charset="0"/>
                <a:ea typeface="Century Gothic" panose="020B0502020202020204" pitchFamily="34" charset="0"/>
                <a:cs typeface="Century Gothic" panose="020B0502020202020204" pitchFamily="34" charset="0"/>
              </a:rPr>
              <a:t>babies – </a:t>
            </a: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S</a:t>
            </a:r>
          </a:p>
          <a:p>
            <a:pPr marL="342900" indent="-342900">
              <a:buAutoNum type="arabicPeriod"/>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Men</a:t>
            </a:r>
            <a:r>
              <a:rPr lang="en-US" sz="1800" spc="4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grow</a:t>
            </a:r>
            <a:r>
              <a:rPr lang="en-US" sz="1800" spc="4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cash</a:t>
            </a:r>
            <a:r>
              <a:rPr lang="en-US" sz="1800" spc="4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crops;</a:t>
            </a:r>
            <a:r>
              <a:rPr lang="en-US" sz="18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women</a:t>
            </a:r>
            <a:r>
              <a:rPr lang="en-US" sz="1800" spc="4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grow</a:t>
            </a:r>
            <a:r>
              <a:rPr lang="en-US" sz="1800" spc="4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food</a:t>
            </a:r>
            <a:r>
              <a:rPr lang="en-US" sz="1800" spc="4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crops </a:t>
            </a:r>
            <a:r>
              <a:rPr lang="en-US" sz="1800" b="1" spc="-20" dirty="0">
                <a:effectLst/>
                <a:latin typeface="Century Gothic" panose="020B0502020202020204" pitchFamily="34" charset="0"/>
                <a:ea typeface="Century Gothic" panose="020B0502020202020204" pitchFamily="34" charset="0"/>
                <a:cs typeface="Century Gothic" panose="020B0502020202020204" pitchFamily="34" charset="0"/>
              </a:rPr>
              <a:t>– G</a:t>
            </a:r>
          </a:p>
          <a:p>
            <a:pPr marL="342900" indent="-342900">
              <a:buAutoNum type="arabicPeriod"/>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Women give birth to babies - </a:t>
            </a: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S</a:t>
            </a:r>
          </a:p>
          <a:p>
            <a:pPr marL="342900" indent="-342900">
              <a:buAutoNum type="arabicPeriod"/>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Women stay at home, men work for an income - </a:t>
            </a: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G</a:t>
            </a:r>
          </a:p>
          <a:p>
            <a:pPr marL="342900" indent="-342900">
              <a:buAutoNum type="arabicPeriod"/>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Men own land; women do </a:t>
            </a:r>
            <a:r>
              <a:rPr lang="en-US" sz="1800" spc="-25" dirty="0">
                <a:effectLst/>
                <a:latin typeface="Century Gothic" panose="020B0502020202020204" pitchFamily="34" charset="0"/>
                <a:ea typeface="Century Gothic" panose="020B0502020202020204" pitchFamily="34" charset="0"/>
                <a:cs typeface="Century Gothic" panose="020B0502020202020204" pitchFamily="34" charset="0"/>
              </a:rPr>
              <a:t>not – </a:t>
            </a: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G</a:t>
            </a:r>
          </a:p>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16</a:t>
            </a:fld>
            <a:endParaRPr lang="en-US"/>
          </a:p>
        </p:txBody>
      </p:sp>
    </p:spTree>
    <p:extLst>
      <p:ext uri="{BB962C8B-B14F-4D97-AF65-F5344CB8AC3E}">
        <p14:creationId xmlns:p14="http://schemas.microsoft.com/office/powerpoint/2010/main" val="65736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885"/>
              </a:spcBef>
              <a:spcAft>
                <a:spcPts val="0"/>
              </a:spcAft>
              <a:buFont typeface="+mj-lt"/>
              <a:buAutoNum type="arabicPeriod"/>
              <a:tabLst>
                <a:tab pos="2296795" algn="l"/>
              </a:tabLst>
            </a:pP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Vote</a:t>
            </a:r>
            <a:r>
              <a:rPr lang="en-US" sz="900" b="1"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with</a:t>
            </a:r>
            <a:r>
              <a:rPr lang="en-US" sz="900" b="1"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your</a:t>
            </a:r>
            <a:r>
              <a:rPr lang="en-US" sz="900" b="1" spc="-2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feet</a:t>
            </a:r>
            <a:r>
              <a:rPr lang="en-US" sz="900" b="1"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exercise</a:t>
            </a:r>
            <a:r>
              <a:rPr lang="en-US" sz="900" b="1" spc="-2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a:t>
            </a:r>
            <a:r>
              <a:rPr lang="en-US" sz="900" b="1"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30</a:t>
            </a:r>
            <a:r>
              <a:rPr lang="en-US" sz="900" b="1" spc="-2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spc="-10" dirty="0">
                <a:effectLst/>
                <a:latin typeface="Century Gothic" panose="020B0502020202020204" pitchFamily="34" charset="0"/>
                <a:ea typeface="Century Gothic" panose="020B0502020202020204" pitchFamily="34" charset="0"/>
                <a:cs typeface="Century Gothic" panose="020B0502020202020204" pitchFamily="34" charset="0"/>
              </a:rPr>
              <a:t>minutes</a:t>
            </a:r>
            <a:endParaRPr lang="en-US" sz="1100" b="1"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spcBef>
                <a:spcPts val="885"/>
              </a:spcBef>
              <a:spcAft>
                <a:spcPts val="0"/>
              </a:spcAft>
              <a:buFont typeface="+mj-lt"/>
              <a:buNone/>
              <a:tabLst>
                <a:tab pos="2296795"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Introduce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“Vote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with</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your</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Feet”</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exercise.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Explain</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that</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an</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important</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aspect of understanding how gender impacts seed work is to also understand how</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our</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personal</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attitudes</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&amp;</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beliefs</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related</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gender</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and</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sex</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manifest.</a:t>
            </a:r>
            <a:r>
              <a:rPr lang="en-US" sz="900"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 explore</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this,</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we</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will</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do</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an</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activity</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explore</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personal</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beliefs</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and</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attitudes. There is no “right” or “wrong” answer here –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3 minutes. </a:t>
            </a:r>
            <a:endParaRPr lang="en-US" sz="1100" b="1"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spcBef>
                <a:spcPts val="885"/>
              </a:spcBef>
              <a:spcAft>
                <a:spcPts val="0"/>
              </a:spcAft>
              <a:buFont typeface="+mj-lt"/>
              <a:buNone/>
              <a:tabLst>
                <a:tab pos="2296795" algn="l"/>
              </a:tabLst>
            </a:pPr>
            <a:endParaRPr lang="en-US" sz="1100" b="1"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spcBef>
                <a:spcPts val="885"/>
              </a:spcBef>
              <a:spcAft>
                <a:spcPts val="0"/>
              </a:spcAft>
              <a:buFont typeface="+mj-lt"/>
              <a:buNone/>
              <a:tabLst>
                <a:tab pos="2296795"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Read</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one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statement</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at</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time.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Ask</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participants</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decide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if</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they</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agree,</a:t>
            </a:r>
            <a:r>
              <a:rPr lang="en-US" sz="900" spc="-1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do not</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agree,</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or</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are</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not</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sure</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and</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based</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on</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their</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response,</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move</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the</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flip</a:t>
            </a:r>
            <a:r>
              <a:rPr lang="en-US" sz="900" spc="-5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chart corresponding with their response. Facilitator then asks one volunteer from the different opinions for why they agree or not (or are unsure). </a:t>
            </a:r>
            <a:r>
              <a:rPr lang="en-US" sz="900" b="1" spc="0" dirty="0">
                <a:effectLst/>
                <a:latin typeface="Century Gothic" panose="020B0502020202020204" pitchFamily="34" charset="0"/>
                <a:ea typeface="Century Gothic" panose="020B0502020202020204" pitchFamily="34" charset="0"/>
                <a:cs typeface="Century Gothic" panose="020B0502020202020204" pitchFamily="34" charset="0"/>
              </a:rPr>
              <a:t>Manage time well!</a:t>
            </a:r>
            <a:endParaRPr lang="en-US" sz="1100" b="1"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spcBef>
                <a:spcPts val="885"/>
              </a:spcBef>
              <a:spcAft>
                <a:spcPts val="0"/>
              </a:spcAft>
              <a:buFont typeface="+mj-lt"/>
              <a:buNone/>
              <a:tabLst>
                <a:tab pos="2296795" algn="l"/>
              </a:tabLst>
            </a:pPr>
            <a:endParaRPr lang="en-US" sz="1100" b="1"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spcBef>
                <a:spcPts val="885"/>
              </a:spcBef>
              <a:spcAft>
                <a:spcPts val="0"/>
              </a:spcAft>
              <a:buFont typeface="+mj-lt"/>
              <a:buNone/>
              <a:tabLst>
                <a:tab pos="2296795" algn="l"/>
              </a:tabLst>
            </a:pPr>
            <a:r>
              <a:rPr lang="en-US" sz="900" spc="-10" dirty="0">
                <a:effectLst/>
                <a:latin typeface="Century Gothic" panose="020B0502020202020204" pitchFamily="34" charset="0"/>
                <a:ea typeface="Century Gothic" panose="020B0502020202020204" pitchFamily="34" charset="0"/>
                <a:cs typeface="Century Gothic" panose="020B0502020202020204" pitchFamily="34" charset="0"/>
              </a:rPr>
              <a:t>Statements: (</a:t>
            </a:r>
            <a:r>
              <a:rPr lang="en-US" sz="900" b="1" spc="-10" dirty="0">
                <a:effectLst/>
                <a:latin typeface="Century Gothic" panose="020B0502020202020204" pitchFamily="34" charset="0"/>
                <a:ea typeface="Century Gothic" panose="020B0502020202020204" pitchFamily="34" charset="0"/>
                <a:cs typeface="Century Gothic" panose="020B0502020202020204" pitchFamily="34" charset="0"/>
              </a:rPr>
              <a:t>F</a:t>
            </a:r>
            <a:r>
              <a:rPr lang="en-US" sz="900" b="1" i="1" dirty="0">
                <a:effectLst/>
                <a:latin typeface="Century Gothic" panose="020B0502020202020204" pitchFamily="34" charset="0"/>
                <a:ea typeface="Century Gothic" panose="020B0502020202020204" pitchFamily="34" charset="0"/>
                <a:cs typeface="Century Gothic" panose="020B0502020202020204" pitchFamily="34" charset="0"/>
              </a:rPr>
              <a:t>acilitator’s</a:t>
            </a:r>
            <a:r>
              <a:rPr lang="en-US" sz="900" b="1" i="1" spc="2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b="1" i="1" dirty="0">
                <a:effectLst/>
                <a:latin typeface="Century Gothic" panose="020B0502020202020204" pitchFamily="34" charset="0"/>
                <a:ea typeface="Century Gothic" panose="020B0502020202020204" pitchFamily="34" charset="0"/>
                <a:cs typeface="Century Gothic" panose="020B0502020202020204" pitchFamily="34" charset="0"/>
              </a:rPr>
              <a:t>Tip</a:t>
            </a:r>
            <a:r>
              <a:rPr lang="en-US" sz="900" b="1" dirty="0">
                <a:effectLst/>
                <a:latin typeface="Century Gothic" panose="020B0502020202020204" pitchFamily="34" charset="0"/>
                <a:ea typeface="Century Gothic" panose="020B0502020202020204" pitchFamily="34" charset="0"/>
                <a:cs typeface="Century Gothic" panose="020B0502020202020204" pitchFamily="34" charset="0"/>
              </a:rPr>
              <a:t>:</a:t>
            </a:r>
            <a:r>
              <a:rPr lang="en-US" sz="900" b="1"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i="1" dirty="0">
                <a:effectLst/>
                <a:latin typeface="Century Gothic" panose="020B0502020202020204" pitchFamily="34" charset="0"/>
                <a:ea typeface="Century Gothic" panose="020B0502020202020204" pitchFamily="34" charset="0"/>
                <a:cs typeface="Century Gothic" panose="020B0502020202020204" pitchFamily="34" charset="0"/>
              </a:rPr>
              <a:t>statements</a:t>
            </a:r>
            <a:r>
              <a:rPr lang="en-US" sz="900" i="1" spc="3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i="1" dirty="0">
                <a:effectLst/>
                <a:latin typeface="Century Gothic" panose="020B0502020202020204" pitchFamily="34" charset="0"/>
                <a:ea typeface="Century Gothic" panose="020B0502020202020204" pitchFamily="34" charset="0"/>
                <a:cs typeface="Century Gothic" panose="020B0502020202020204" pitchFamily="34" charset="0"/>
              </a:rPr>
              <a:t>should</a:t>
            </a:r>
            <a:r>
              <a:rPr lang="en-US" sz="900" i="1" spc="3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i="1" dirty="0">
                <a:effectLst/>
                <a:latin typeface="Century Gothic" panose="020B0502020202020204" pitchFamily="34" charset="0"/>
                <a:ea typeface="Century Gothic" panose="020B0502020202020204" pitchFamily="34" charset="0"/>
                <a:cs typeface="Century Gothic" panose="020B0502020202020204" pitchFamily="34" charset="0"/>
              </a:rPr>
              <a:t>be</a:t>
            </a:r>
            <a:r>
              <a:rPr lang="en-US" sz="900" i="1" spc="3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i="1" dirty="0">
                <a:effectLst/>
                <a:latin typeface="Century Gothic" panose="020B0502020202020204" pitchFamily="34" charset="0"/>
                <a:ea typeface="Century Gothic" panose="020B0502020202020204" pitchFamily="34" charset="0"/>
                <a:cs typeface="Century Gothic" panose="020B0502020202020204" pitchFamily="34" charset="0"/>
              </a:rPr>
              <a:t>adjusted</a:t>
            </a:r>
            <a:r>
              <a:rPr lang="en-US" sz="900" i="1" spc="3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i="1"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i="1" spc="3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i="1" spc="-10" dirty="0">
                <a:effectLst/>
                <a:latin typeface="Century Gothic" panose="020B0502020202020204" pitchFamily="34" charset="0"/>
                <a:ea typeface="Century Gothic" panose="020B0502020202020204" pitchFamily="34" charset="0"/>
                <a:cs typeface="Century Gothic" panose="020B0502020202020204" pitchFamily="34" charset="0"/>
              </a:rPr>
              <a:t>context)</a:t>
            </a:r>
            <a:endParaRPr lang="en-US" sz="11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85800" marR="0" lvl="1" indent="-228600">
              <a:spcBef>
                <a:spcPts val="545"/>
              </a:spcBef>
              <a:spcAft>
                <a:spcPts val="0"/>
              </a:spcAft>
              <a:buSzPts val="900"/>
              <a:buFont typeface="+mj-lt"/>
              <a:buAutoNum type="arabicPeriod"/>
              <a:tabLst>
                <a:tab pos="2765425" algn="l"/>
                <a:tab pos="2766060"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Men</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are</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better</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farmers</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than</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20" dirty="0">
                <a:effectLst/>
                <a:latin typeface="Century Gothic" panose="020B0502020202020204" pitchFamily="34" charset="0"/>
                <a:ea typeface="Century Gothic" panose="020B0502020202020204" pitchFamily="34" charset="0"/>
                <a:cs typeface="Century Gothic" panose="020B0502020202020204" pitchFamily="34" charset="0"/>
              </a:rPr>
              <a:t>women</a:t>
            </a:r>
            <a:endParaRPr lang="en-US" sz="11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85800" marR="0" lvl="1" indent="-228600">
              <a:spcBef>
                <a:spcPts val="550"/>
              </a:spcBef>
              <a:spcAft>
                <a:spcPts val="0"/>
              </a:spcAft>
              <a:buSzPts val="900"/>
              <a:buFont typeface="+mj-lt"/>
              <a:buAutoNum type="arabicPeriod"/>
              <a:tabLst>
                <a:tab pos="2765425" algn="l"/>
                <a:tab pos="2766060"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Men can take care of babies and children as well as </a:t>
            </a:r>
            <a:r>
              <a:rPr lang="en-US" sz="900" spc="-10" dirty="0">
                <a:effectLst/>
                <a:latin typeface="Century Gothic" panose="020B0502020202020204" pitchFamily="34" charset="0"/>
                <a:ea typeface="Century Gothic" panose="020B0502020202020204" pitchFamily="34" charset="0"/>
                <a:cs typeface="Century Gothic" panose="020B0502020202020204" pitchFamily="34" charset="0"/>
              </a:rPr>
              <a:t>women</a:t>
            </a:r>
            <a:endParaRPr lang="en-US" sz="11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85800" marR="1228090" lvl="1" indent="-228600">
              <a:lnSpc>
                <a:spcPct val="108000"/>
              </a:lnSpc>
              <a:spcBef>
                <a:spcPts val="545"/>
              </a:spcBef>
              <a:spcAft>
                <a:spcPts val="0"/>
              </a:spcAft>
              <a:buSzPts val="900"/>
              <a:buFont typeface="+mj-lt"/>
              <a:buAutoNum type="arabicPeriod"/>
              <a:tabLst>
                <a:tab pos="2766060"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Men</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should</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be</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free</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make</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their</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own</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decisions</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about</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how</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6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use their income</a:t>
            </a:r>
            <a:endParaRPr lang="en-US" sz="11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85800" marR="1120140" lvl="1" indent="-228600">
              <a:lnSpc>
                <a:spcPct val="108000"/>
              </a:lnSpc>
              <a:spcBef>
                <a:spcPts val="445"/>
              </a:spcBef>
              <a:spcAft>
                <a:spcPts val="0"/>
              </a:spcAft>
              <a:buSzPts val="900"/>
              <a:buFont typeface="+mj-lt"/>
              <a:buAutoNum type="arabicPeriod"/>
              <a:tabLst>
                <a:tab pos="2766060"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Women’s</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incomes</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should</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only</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be</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used</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for</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household</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expenses</a:t>
            </a:r>
            <a:endParaRPr lang="en-US" sz="11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85800" marR="965200" lvl="1" indent="-228600">
              <a:lnSpc>
                <a:spcPct val="108000"/>
              </a:lnSpc>
              <a:spcBef>
                <a:spcPts val="440"/>
              </a:spcBef>
              <a:spcAft>
                <a:spcPts val="0"/>
              </a:spcAft>
              <a:buSzPts val="900"/>
              <a:buFont typeface="+mj-lt"/>
              <a:buAutoNum type="arabicPeriod"/>
              <a:tabLst>
                <a:tab pos="2766060" algn="l"/>
              </a:tabLst>
            </a:pPr>
            <a:r>
              <a:rPr lang="en-US" sz="900" spc="0" dirty="0">
                <a:effectLst/>
                <a:latin typeface="Century Gothic" panose="020B0502020202020204" pitchFamily="34" charset="0"/>
                <a:ea typeface="Century Gothic" panose="020B0502020202020204" pitchFamily="34" charset="0"/>
                <a:cs typeface="Century Gothic" panose="020B0502020202020204" pitchFamily="34" charset="0"/>
              </a:rPr>
              <a:t>Men and women can equally run a profitable business when both have the same knowledge, education and access to resources</a:t>
            </a:r>
          </a:p>
          <a:p>
            <a:pPr marL="0" marR="965200" lvl="0" indent="0">
              <a:lnSpc>
                <a:spcPct val="108000"/>
              </a:lnSpc>
              <a:spcBef>
                <a:spcPts val="440"/>
              </a:spcBef>
              <a:spcAft>
                <a:spcPts val="0"/>
              </a:spcAft>
              <a:buSzPts val="900"/>
              <a:buFont typeface="+mj-lt"/>
              <a:buNone/>
              <a:tabLst>
                <a:tab pos="2766060" algn="l"/>
              </a:tabLst>
            </a:pPr>
            <a:endParaRPr lang="en-US" sz="9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0" marR="965200" lvl="0" indent="0">
              <a:lnSpc>
                <a:spcPct val="108000"/>
              </a:lnSpc>
              <a:spcBef>
                <a:spcPts val="440"/>
              </a:spcBef>
              <a:spcAft>
                <a:spcPts val="0"/>
              </a:spcAft>
              <a:buSzPts val="900"/>
              <a:buFont typeface="+mj-lt"/>
              <a:buNone/>
              <a:tabLst>
                <a:tab pos="2766060" algn="l"/>
              </a:tabLst>
            </a:pP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Have participants return to their seats. Make the point that gender is personal for everyone. It’s important to reflect on our own experiences related to gender so we can</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understand</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how</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it</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impacts</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our</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daily</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work and how we support seed systems.</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You</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can</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see</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not</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everyone</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agrees</a:t>
            </a:r>
            <a:r>
              <a:rPr lang="en-US" sz="900" spc="-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all the time—that is OK but we should respect each other’s experience, opinion and also be open to hearing/learning about new ideas and concepts. It’s equally important to be</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aware</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that</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our</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personal</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attitudes</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and</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experiences</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may,</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at</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times,</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create</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bias.</a:t>
            </a:r>
            <a:r>
              <a:rPr lang="en-US" sz="900" spc="-6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This is</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normal.</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It’s</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important,</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however,</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to</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realize</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that</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we</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have</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these</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biases</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and</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they</a:t>
            </a:r>
            <a:r>
              <a:rPr lang="en-US" sz="900" spc="-4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900" dirty="0">
                <a:effectLst/>
                <a:latin typeface="Century Gothic" panose="020B0502020202020204" pitchFamily="34" charset="0"/>
                <a:ea typeface="Century Gothic" panose="020B0502020202020204" pitchFamily="34" charset="0"/>
                <a:cs typeface="Century Gothic" panose="020B0502020202020204" pitchFamily="34" charset="0"/>
              </a:rPr>
              <a:t>can, at times, impact our work.</a:t>
            </a:r>
          </a:p>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17</a:t>
            </a:fld>
            <a:endParaRPr lang="en-US"/>
          </a:p>
        </p:txBody>
      </p:sp>
    </p:spTree>
    <p:extLst>
      <p:ext uri="{BB962C8B-B14F-4D97-AF65-F5344CB8AC3E}">
        <p14:creationId xmlns:p14="http://schemas.microsoft.com/office/powerpoint/2010/main" val="266553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exercise in this session brings all of the ideas that we have discussed today into our own personal experiences. This is in line with adult learning principles, that we are facilitating self-reflection, based on lived experiences, strengths and personal history. And we have built the base knowledge or refreshed the based knowledge to work up to this point. </a:t>
            </a:r>
          </a:p>
          <a:p>
            <a:endParaRPr lang="en-US" dirty="0"/>
          </a:p>
          <a:p>
            <a:r>
              <a:rPr lang="en-US" dirty="0"/>
              <a:t>You will ask participants </a:t>
            </a:r>
            <a:r>
              <a:rPr lang="en-US" b="0" dirty="0"/>
              <a:t>to use the personal history handout to help them </a:t>
            </a:r>
            <a:r>
              <a:rPr lang="en-US" dirty="0"/>
              <a:t> share their </a:t>
            </a:r>
            <a:r>
              <a:rPr lang="en-US" b="1" i="1" dirty="0"/>
              <a:t>own </a:t>
            </a:r>
            <a:r>
              <a:rPr lang="en-US" dirty="0"/>
              <a:t>personal gender history (in the past).  Next divide participants into groups and assign each group  row..  Have the participants fill in the chart horizontally.  For example,  “when </a:t>
            </a:r>
            <a:r>
              <a:rPr lang="en-US" b="1" i="1" dirty="0"/>
              <a:t>I </a:t>
            </a:r>
            <a:r>
              <a:rPr lang="en-US" dirty="0"/>
              <a:t>was a little girl, I was taught to wash the clothes or when </a:t>
            </a:r>
            <a:r>
              <a:rPr lang="en-US" b="1" i="1" dirty="0"/>
              <a:t>I </a:t>
            </a:r>
            <a:r>
              <a:rPr lang="en-US" dirty="0"/>
              <a:t>was a little boy I was taught how to feed the goats. Emphasize this is what participants ‘KNOW’ to be true.  What they lived within their own lives.  Remind them there are no right or wrong answers and ask them to be ready to share these  sensitive  experiences.</a:t>
            </a:r>
          </a:p>
          <a:p>
            <a:endParaRPr lang="en-US" dirty="0"/>
          </a:p>
          <a:p>
            <a:r>
              <a:rPr lang="en-US" b="1" dirty="0"/>
              <a:t>Remind participants that personal sharing can be sensitive and to  not judge people for sharing. It is important to reiterate these rules to participants. </a:t>
            </a:r>
            <a:endParaRPr lang="en-US" dirty="0"/>
          </a:p>
          <a:p>
            <a:endParaRPr lang="en-US" b="0" dirty="0"/>
          </a:p>
          <a:p>
            <a:r>
              <a:rPr lang="en-US" sz="1200" b="0" i="0" u="none" strike="noStrike" kern="1200" baseline="0" dirty="0">
                <a:solidFill>
                  <a:schemeClr val="tx1"/>
                </a:solidFill>
                <a:latin typeface="+mn-lt"/>
                <a:ea typeface="+mn-ea"/>
                <a:cs typeface="+mn-cs"/>
              </a:rPr>
              <a:t>When we break out into our group, together you will fill out this table.  </a:t>
            </a:r>
            <a:r>
              <a:rPr lang="en-US" sz="1200" b="1" i="0" u="none" strike="noStrike" kern="1200" baseline="0" dirty="0">
                <a:solidFill>
                  <a:schemeClr val="tx1"/>
                </a:solidFill>
                <a:latin typeface="+mn-lt"/>
                <a:ea typeface="+mn-ea"/>
                <a:cs typeface="+mn-cs"/>
              </a:rPr>
              <a:t>GROUPS SHOULD assign one recorder to fill in the sheet, one facilitator, one presenter, one time keeper, as you see fit. Have the recorder/notetaker open the document and share their screen in their breakout room. Again Team 1 is doing the top row, Team 2 is doing the second row Team 3 is doing the third row and Team 4 is doing the fourth row.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Any questions on how to do the activity? (May need to provide example again) You are not waiting for a facilitator, once you get the room the selected facilitator from your groups will start the conversation.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61982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19</a:t>
            </a:fld>
            <a:endParaRPr lang="en-US"/>
          </a:p>
        </p:txBody>
      </p:sp>
    </p:spTree>
    <p:extLst>
      <p:ext uri="{BB962C8B-B14F-4D97-AF65-F5344CB8AC3E}">
        <p14:creationId xmlns:p14="http://schemas.microsoft.com/office/powerpoint/2010/main" val="127933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2000" b="0" i="0" dirty="0">
                <a:solidFill>
                  <a:srgbClr val="040C28"/>
                </a:solidFill>
                <a:effectLst/>
                <a:latin typeface="Google Sans"/>
              </a:rPr>
              <a:t>What does this illustration suggest to you about what is meant by “equality” and what is meant by “equity”.   Facilitate a discussion that ends with participants understanding the difference.</a:t>
            </a:r>
          </a:p>
          <a:p>
            <a:pPr>
              <a:spcBef>
                <a:spcPts val="1200"/>
              </a:spcBef>
            </a:pPr>
            <a:endParaRPr lang="en-US" sz="2000" b="0" i="0" dirty="0">
              <a:solidFill>
                <a:srgbClr val="040C28"/>
              </a:solidFill>
              <a:effectLst/>
              <a:latin typeface="Google Sans"/>
            </a:endParaRPr>
          </a:p>
          <a:p>
            <a:pPr>
              <a:spcBef>
                <a:spcPts val="1200"/>
              </a:spcBef>
            </a:pPr>
            <a:r>
              <a:rPr lang="en-US" sz="2000" b="1" i="0" dirty="0">
                <a:solidFill>
                  <a:srgbClr val="000000"/>
                </a:solidFill>
                <a:effectLst/>
                <a:latin typeface="Montserrat" panose="00000500000000000000" pitchFamily="2" charset="0"/>
              </a:rPr>
              <a:t>Equality</a:t>
            </a:r>
            <a:r>
              <a:rPr lang="en-US" sz="2000" b="0" i="0" dirty="0">
                <a:solidFill>
                  <a:srgbClr val="000000"/>
                </a:solidFill>
                <a:effectLst/>
                <a:latin typeface="Montserrat" panose="00000500000000000000" pitchFamily="2" charset="0"/>
              </a:rPr>
              <a:t> is about ensuring everyone has the exact same resources.  In this example, ,</a:t>
            </a:r>
            <a:r>
              <a:rPr lang="en-US" sz="2000" b="0" i="0" dirty="0">
                <a:solidFill>
                  <a:srgbClr val="040C28"/>
                </a:solidFill>
                <a:effectLst/>
                <a:latin typeface="Google Sans"/>
              </a:rPr>
              <a:t>everyone gets the same kind of bike, while </a:t>
            </a:r>
            <a:r>
              <a:rPr lang="en-US" sz="2000" b="1" i="0" dirty="0">
                <a:solidFill>
                  <a:srgbClr val="040C28"/>
                </a:solidFill>
                <a:effectLst/>
                <a:latin typeface="Google Sans"/>
              </a:rPr>
              <a:t>Equ</a:t>
            </a:r>
            <a:r>
              <a:rPr lang="en-US" sz="2000" b="1" i="0" dirty="0">
                <a:solidFill>
                  <a:srgbClr val="000000"/>
                </a:solidFill>
                <a:effectLst/>
                <a:latin typeface="Montserrat" panose="00000500000000000000" pitchFamily="2" charset="0"/>
              </a:rPr>
              <a:t>ity</a:t>
            </a:r>
            <a:r>
              <a:rPr lang="en-US" sz="2000" b="0" i="0" dirty="0">
                <a:solidFill>
                  <a:srgbClr val="000000"/>
                </a:solidFill>
                <a:effectLst/>
                <a:latin typeface="Montserrat" panose="00000500000000000000" pitchFamily="2" charset="0"/>
              </a:rPr>
              <a:t> requires distributing resources based on the different needs, wants and interest of the recipients.  In this example, it </a:t>
            </a:r>
            <a:r>
              <a:rPr lang="en-US" sz="2000" b="0" i="0" dirty="0">
                <a:solidFill>
                  <a:srgbClr val="040C28"/>
                </a:solidFill>
                <a:effectLst/>
                <a:latin typeface="Google Sans"/>
              </a:rPr>
              <a:t> means everyone gets a bike tailored to their needs. </a:t>
            </a:r>
          </a:p>
          <a:p>
            <a:pPr>
              <a:spcBef>
                <a:spcPts val="1200"/>
              </a:spcBef>
            </a:pPr>
            <a:endParaRPr lang="en-US" sz="2000" b="0" i="0" dirty="0">
              <a:solidFill>
                <a:srgbClr val="040C28"/>
              </a:solidFill>
              <a:effectLst/>
              <a:latin typeface="Google San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b="0" i="0" dirty="0">
                <a:solidFill>
                  <a:srgbClr val="040C28"/>
                </a:solidFill>
                <a:effectLst/>
                <a:latin typeface="Google Sans"/>
              </a:rPr>
              <a:t>Equity is a means to achieve gender equality</a:t>
            </a:r>
            <a:endParaRPr lang="en-US" sz="1050" b="1" i="1" dirty="0">
              <a:latin typeface="Times"/>
              <a:cs typeface="Times"/>
            </a:endParaRPr>
          </a:p>
          <a:p>
            <a:pPr>
              <a:spcBef>
                <a:spcPts val="1200"/>
              </a:spcBef>
            </a:pPr>
            <a:endParaRPr lang="en-US" sz="1400" b="1" i="1" dirty="0">
              <a:latin typeface="Times"/>
              <a:cs typeface="Times"/>
            </a:endParaRPr>
          </a:p>
          <a:p>
            <a:endParaRPr lang="en-US" dirty="0"/>
          </a:p>
        </p:txBody>
      </p:sp>
      <p:sp>
        <p:nvSpPr>
          <p:cNvPr id="4" name="Slide Number Placeholder 3"/>
          <p:cNvSpPr>
            <a:spLocks noGrp="1"/>
          </p:cNvSpPr>
          <p:nvPr>
            <p:ph type="sldNum" sz="quarter" idx="5"/>
          </p:nvPr>
        </p:nvSpPr>
        <p:spPr/>
        <p:txBody>
          <a:bodyPr/>
          <a:lstStyle/>
          <a:p>
            <a:fld id="{B4442A6A-DDBF-4953-AA34-7434FC48A7D8}" type="slidenum">
              <a:rPr lang="en-US" smtClean="0"/>
              <a:t>20</a:t>
            </a:fld>
            <a:endParaRPr lang="en-US"/>
          </a:p>
        </p:txBody>
      </p:sp>
    </p:spTree>
    <p:extLst>
      <p:ext uri="{BB962C8B-B14F-4D97-AF65-F5344CB8AC3E}">
        <p14:creationId xmlns:p14="http://schemas.microsoft.com/office/powerpoint/2010/main" val="295065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“Why is it important to understand the difference between Equality and Equity in Seed Systems Response?”  </a:t>
            </a:r>
          </a:p>
          <a:p>
            <a:endParaRPr lang="en-US" dirty="0"/>
          </a:p>
          <a:p>
            <a:r>
              <a:rPr lang="en-US" dirty="0"/>
              <a:t>An equality lens would have us design a response that treat everyone the same in regards to type of seed to supply and how seed is accessed.</a:t>
            </a:r>
          </a:p>
          <a:p>
            <a:endParaRPr lang="en-US" dirty="0"/>
          </a:p>
          <a:p>
            <a:r>
              <a:rPr lang="en-US" dirty="0"/>
              <a:t>An equity  lens would have us dive deeper into the data to understand the needs of different demographic groups and barriers in accessing seed at this time so the response addresses them and treats clients fairly.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21</a:t>
            </a:fld>
            <a:endParaRPr lang="en-US"/>
          </a:p>
        </p:txBody>
      </p:sp>
    </p:spTree>
    <p:extLst>
      <p:ext uri="{BB962C8B-B14F-4D97-AF65-F5344CB8AC3E}">
        <p14:creationId xmlns:p14="http://schemas.microsoft.com/office/powerpoint/2010/main" val="297821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22</a:t>
            </a:fld>
            <a:endParaRPr lang="en-US"/>
          </a:p>
        </p:txBody>
      </p:sp>
    </p:spTree>
    <p:extLst>
      <p:ext uri="{BB962C8B-B14F-4D97-AF65-F5344CB8AC3E}">
        <p14:creationId xmlns:p14="http://schemas.microsoft.com/office/powerpoint/2010/main" val="1095864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Being able to understand how gender effect seed systems you  need to understand these 6 gender domains.  Review the gender domains quickly, without giving examples, explaining that the next exercise will help them get more familiar with the domains,</a:t>
            </a:r>
          </a:p>
          <a:p>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Roles, Responsibilities, &amp; Time Use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Identifies different roles and responsibilities of household members by examining what females and males at different ages do (reproductive, productive, and community labor roles); how time is spent (day, month, year, season); Recognizes gender differences in availability and location; Considers the implications that time, roles, and responsibilities have on project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Access to &amp; Control of Assets and Resources: </a:t>
            </a:r>
            <a:r>
              <a:rPr lang="en-US" sz="1800" dirty="0">
                <a:effectLst/>
                <a:latin typeface="Calibri" panose="020F0502020204030204" pitchFamily="34" charset="0"/>
                <a:ea typeface="Calibri" panose="020F0502020204030204" pitchFamily="34" charset="0"/>
                <a:cs typeface="Times New Roman" panose="02020603050405020304" pitchFamily="18" charset="0"/>
              </a:rPr>
              <a:t>Examines who has access or can use resources and services and who has control over when and how resources are used, discarded, sold, etc. Includes physical resources, income, services, employment, information, as well as benefits</a:t>
            </a:r>
          </a:p>
          <a:p>
            <a:pPr marL="0" marR="0">
              <a:lnSpc>
                <a:spcPct val="115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Power Relations: </a:t>
            </a:r>
            <a:r>
              <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women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men decide, influence, and exercise control over material, human, intellectual, and financial resources in the family, community, and country; voice in decisions made by public, private, and civil society organizations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Participation &amp; Leadership: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H</a:t>
            </a:r>
            <a:r>
              <a:rPr lang="en-US" sz="1800" dirty="0">
                <a:effectLst/>
                <a:latin typeface="Calibri" panose="020F0502020204030204" pitchFamily="34" charset="0"/>
                <a:ea typeface="Calibri" panose="020F0502020204030204" pitchFamily="34" charset="0"/>
                <a:cs typeface="Times New Roman" panose="02020603050405020304" pitchFamily="18" charset="0"/>
              </a:rPr>
              <a:t>ow gender roles/responsibilities influence their level of participation in community groups and associations, including roles; Ways in which females and males may engage in development activities: attendance at meetings and courses, accepting or seeking out services, taking up leadership positions</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Cultural norms and beliefs: pes of knowledge that female/ male possess. Beliefs that shape gender identities and behavior.  Different perceptions that guide people’s understanding of their lives, depending upon their gender identity.</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Legal Environment: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Laws, policies, regulations, and institutional practices that influence context in which females and males act and make decisions. Includes formal statutory laws, regulations, procedures, and informal and customary legal systems, rules, and procedures. Assesses how people are regarded and treated by customary and formal legal systems. Right to inheritance, employment, and legal representation. Legal documentation such as ID cards that affect participation in project activities</a:t>
            </a:r>
          </a:p>
          <a:p>
            <a:endParaRPr lang="en-US" sz="1800" dirty="0">
              <a:solidFill>
                <a:srgbClr val="000000"/>
              </a:solidFill>
              <a:effectLst/>
              <a:latin typeface="Calibri" panose="020F0502020204030204" pitchFamily="34" charset="0"/>
              <a:ea typeface="Calibri" panose="020F0502020204030204" pitchFamily="34" charset="0"/>
            </a:endParaRPr>
          </a:p>
          <a:p>
            <a:endParaRPr lang="en-US" sz="180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23</a:t>
            </a:fld>
            <a:endParaRPr lang="en-US"/>
          </a:p>
        </p:txBody>
      </p:sp>
    </p:spTree>
    <p:extLst>
      <p:ext uri="{BB962C8B-B14F-4D97-AF65-F5344CB8AC3E}">
        <p14:creationId xmlns:p14="http://schemas.microsoft.com/office/powerpoint/2010/main" val="1359079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Doss and Morris (</a:t>
            </a:r>
            <a:r>
              <a:rPr lang="en-US" b="0" i="0" u="sng" dirty="0">
                <a:solidFill>
                  <a:srgbClr val="376FAA"/>
                </a:solidFill>
                <a:effectLst/>
                <a:latin typeface="Cambria" panose="02040503050406030204" pitchFamily="18" charset="0"/>
                <a:hlinkClick r:id="rId3"/>
              </a:rPr>
              <a:t>2001</a:t>
            </a:r>
            <a:r>
              <a:rPr lang="en-US" b="0" i="0" dirty="0">
                <a:solidFill>
                  <a:srgbClr val="212121"/>
                </a:solidFill>
                <a:effectLst/>
                <a:latin typeface="Cambria" panose="02040503050406030204" pitchFamily="18" charset="0"/>
              </a:rPr>
              <a:t>) found in Ghana that gendered differences in technology adoption reflect differences in access to the inputs required. </a:t>
            </a:r>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26</a:t>
            </a:fld>
            <a:endParaRPr lang="en-US"/>
          </a:p>
        </p:txBody>
      </p:sp>
    </p:spTree>
    <p:extLst>
      <p:ext uri="{BB962C8B-B14F-4D97-AF65-F5344CB8AC3E}">
        <p14:creationId xmlns:p14="http://schemas.microsoft.com/office/powerpoint/2010/main" val="3720051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Earlier we learned about equality and equity and we learned that equity has us start to look at difference across groups and suggest that our responses may different to be fair and so all can reach the desired outcomes.  Within gender, we use the  gender integration continuum to help us thing about the type of programming we are designing as it relates to gender.   “If you know about the gender integration continuum, please raise your hand.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For our training, It is not as important to understand and remember the terms but more important to understand the process and journey. The colors help to reinforce these ideas, usually being universal like a stop light. We will dive into each of these terms in the coming slides.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If we do not really think about their gender-based constraints with accessing agricultural goods and services as well as interest, needs and different uses. This is the lowest level of gender inclusivity. (Refer to the Red Arrow) Technically, we call this Gender-Blind, but we can also call it RED. We do not recognize gender differences and we just assume that everyone is the same.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r>
              <a:rPr lang="en-US" sz="1800" b="0" i="0" dirty="0">
                <a:solidFill>
                  <a:srgbClr val="000000"/>
                </a:solidFill>
                <a:effectLst/>
                <a:latin typeface="Calibri" panose="020F0502020204030204" pitchFamily="34" charset="0"/>
              </a:rPr>
              <a:t>If we consider the different needs and constraints of the people we are serving and provide services based on this information we would be Gender Responsive, but we can also call this YELLOW  You are not changing any cultural norms, but you are looking at what men and women do and what they need within their current roles. This means we would be responding to the needs of our customers.</a:t>
            </a:r>
            <a:endParaRPr lang="en-US" b="0" i="0" dirty="0">
              <a:solidFill>
                <a:srgbClr val="444444"/>
              </a:solidFill>
              <a:effectLst/>
              <a:latin typeface="Calibri" panose="020F0502020204030204" pitchFamily="34" charset="0"/>
            </a:endParaRPr>
          </a:p>
          <a:p>
            <a:endParaRPr lang="en-US" b="0" i="0" dirty="0">
              <a:solidFill>
                <a:srgbClr val="444444"/>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If we changed the cultural norms, structure or systems for our clients through our services, then our approach would be considered Gender Transformative, but we can also all this GREEN</a:t>
            </a:r>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36</a:t>
            </a:fld>
            <a:endParaRPr lang="en-US"/>
          </a:p>
        </p:txBody>
      </p:sp>
    </p:spTree>
    <p:extLst>
      <p:ext uri="{BB962C8B-B14F-4D97-AF65-F5344CB8AC3E}">
        <p14:creationId xmlns:p14="http://schemas.microsoft.com/office/powerpoint/2010/main" val="149936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solidFill>
                <a:schemeClr val="dk1"/>
              </a:solidFill>
              <a:latin typeface="Calibri"/>
              <a:ea typeface="Calibri"/>
              <a:cs typeface="Calibri"/>
              <a:sym typeface="Calibri"/>
            </a:endParaRPr>
          </a:p>
        </p:txBody>
      </p:sp>
      <p:sp>
        <p:nvSpPr>
          <p:cNvPr id="164" name="Google Shape;164;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defTabSz="931774">
              <a:buClr>
                <a:srgbClr val="000000"/>
              </a:buClr>
              <a:defRPr/>
            </a:pPr>
            <a:fld id="{00000000-1234-1234-1234-123412341234}" type="slidenum">
              <a:rPr lang="en-US" kern="0">
                <a:solidFill>
                  <a:srgbClr val="000000"/>
                </a:solidFill>
                <a:latin typeface="Calibri"/>
                <a:ea typeface="Calibri"/>
                <a:cs typeface="Calibri"/>
                <a:sym typeface="Calibri"/>
              </a:rPr>
              <a:pPr defTabSz="931774">
                <a:buClr>
                  <a:srgbClr val="000000"/>
                </a:buClr>
                <a:defRPr/>
              </a:pPr>
              <a:t>2</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59710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Read the top paragraph.  Then provide the example of what a genderblind response would be, then the gender-responsive and last the gender-transformative</a:t>
            </a:r>
          </a:p>
        </p:txBody>
      </p:sp>
      <p:sp>
        <p:nvSpPr>
          <p:cNvPr id="4" name="Slide Number Placeholder 3"/>
          <p:cNvSpPr>
            <a:spLocks noGrp="1"/>
          </p:cNvSpPr>
          <p:nvPr>
            <p:ph type="sldNum" sz="quarter" idx="5"/>
          </p:nvPr>
        </p:nvSpPr>
        <p:spPr/>
        <p:txBody>
          <a:bodyPr/>
          <a:lstStyle/>
          <a:p>
            <a:fld id="{B9500FCB-22B6-4DF1-A024-7ABE5CAD2360}" type="slidenum">
              <a:rPr lang="en-US" smtClean="0"/>
              <a:t>37</a:t>
            </a:fld>
            <a:endParaRPr lang="en-US"/>
          </a:p>
        </p:txBody>
      </p:sp>
    </p:spTree>
    <p:extLst>
      <p:ext uri="{BB962C8B-B14F-4D97-AF65-F5344CB8AC3E}">
        <p14:creationId xmlns:p14="http://schemas.microsoft.com/office/powerpoint/2010/main" val="3493717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identify a case study</a:t>
            </a:r>
          </a:p>
        </p:txBody>
      </p:sp>
      <p:sp>
        <p:nvSpPr>
          <p:cNvPr id="4" name="Slide Number Placeholder 3"/>
          <p:cNvSpPr>
            <a:spLocks noGrp="1"/>
          </p:cNvSpPr>
          <p:nvPr>
            <p:ph type="sldNum" sz="quarter" idx="5"/>
          </p:nvPr>
        </p:nvSpPr>
        <p:spPr/>
        <p:txBody>
          <a:bodyPr/>
          <a:lstStyle/>
          <a:p>
            <a:fld id="{B9500FCB-22B6-4DF1-A024-7ABE5CAD2360}" type="slidenum">
              <a:rPr lang="en-US" smtClean="0"/>
              <a:t>38</a:t>
            </a:fld>
            <a:endParaRPr lang="en-US"/>
          </a:p>
        </p:txBody>
      </p:sp>
    </p:spTree>
    <p:extLst>
      <p:ext uri="{BB962C8B-B14F-4D97-AF65-F5344CB8AC3E}">
        <p14:creationId xmlns:p14="http://schemas.microsoft.com/office/powerpoint/2010/main" val="3410944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a:extLst>
              <a:ext uri="{FF2B5EF4-FFF2-40B4-BE49-F238E27FC236}">
                <a16:creationId xmlns:a16="http://schemas.microsoft.com/office/drawing/2014/main" id="{CF0FBCA1-7C52-BCF6-0770-947502A88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4" charset="-128"/>
              </a:defRPr>
            </a:lvl1pPr>
            <a:lvl2pPr marL="742950" indent="-285750">
              <a:defRPr sz="2400">
                <a:solidFill>
                  <a:schemeClr val="tx1"/>
                </a:solidFill>
                <a:latin typeface="Arial" panose="020B0604020202020204" pitchFamily="34" charset="0"/>
                <a:ea typeface="ヒラギノ角ゴ Pro W3" pitchFamily="14" charset="-128"/>
              </a:defRPr>
            </a:lvl2pPr>
            <a:lvl3pPr marL="1143000" indent="-228600">
              <a:defRPr sz="2400">
                <a:solidFill>
                  <a:schemeClr val="tx1"/>
                </a:solidFill>
                <a:latin typeface="Arial" panose="020B0604020202020204" pitchFamily="34" charset="0"/>
                <a:ea typeface="ヒラギノ角ゴ Pro W3" pitchFamily="14" charset="-128"/>
              </a:defRPr>
            </a:lvl3pPr>
            <a:lvl4pPr marL="1600200" indent="-228600">
              <a:defRPr sz="2400">
                <a:solidFill>
                  <a:schemeClr val="tx1"/>
                </a:solidFill>
                <a:latin typeface="Arial" panose="020B0604020202020204" pitchFamily="34" charset="0"/>
                <a:ea typeface="ヒラギノ角ゴ Pro W3" pitchFamily="14" charset="-128"/>
              </a:defRPr>
            </a:lvl4pPr>
            <a:lvl5pPr marL="2057400" indent="-228600">
              <a:defRPr sz="2400">
                <a:solidFill>
                  <a:schemeClr val="tx1"/>
                </a:solidFill>
                <a:latin typeface="Arial" panose="020B0604020202020204" pitchFamily="34" charset="0"/>
                <a:ea typeface="ヒラギノ角ゴ Pro W3" pitchFamily="1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9pPr>
          </a:lstStyle>
          <a:p>
            <a:fld id="{D5207F48-69BB-49EA-ADD9-FD3DCB9290C3}" type="slidenum">
              <a:rPr lang="en-US" altLang="en-US" sz="1200" smtClean="0"/>
              <a:pPr/>
              <a:t>39</a:t>
            </a:fld>
            <a:endParaRPr lang="en-US" altLang="en-US" sz="1200"/>
          </a:p>
        </p:txBody>
      </p:sp>
      <p:sp>
        <p:nvSpPr>
          <p:cNvPr id="11267" name="Rectangle 1026">
            <a:extLst>
              <a:ext uri="{FF2B5EF4-FFF2-40B4-BE49-F238E27FC236}">
                <a16:creationId xmlns:a16="http://schemas.microsoft.com/office/drawing/2014/main" id="{D6ADE0B9-E5E7-DA88-01B8-1703499E0E2A}"/>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BD2644AE-59E6-B33C-BD64-1761E4AC0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itchFamily="1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a:extLst>
              <a:ext uri="{FF2B5EF4-FFF2-40B4-BE49-F238E27FC236}">
                <a16:creationId xmlns:a16="http://schemas.microsoft.com/office/drawing/2014/main" id="{CF0FBCA1-7C52-BCF6-0770-947502A88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4" charset="-128"/>
              </a:defRPr>
            </a:lvl1pPr>
            <a:lvl2pPr marL="742950" indent="-285750">
              <a:defRPr sz="2400">
                <a:solidFill>
                  <a:schemeClr val="tx1"/>
                </a:solidFill>
                <a:latin typeface="Arial" panose="020B0604020202020204" pitchFamily="34" charset="0"/>
                <a:ea typeface="ヒラギノ角ゴ Pro W3" pitchFamily="14" charset="-128"/>
              </a:defRPr>
            </a:lvl2pPr>
            <a:lvl3pPr marL="1143000" indent="-228600">
              <a:defRPr sz="2400">
                <a:solidFill>
                  <a:schemeClr val="tx1"/>
                </a:solidFill>
                <a:latin typeface="Arial" panose="020B0604020202020204" pitchFamily="34" charset="0"/>
                <a:ea typeface="ヒラギノ角ゴ Pro W3" pitchFamily="14" charset="-128"/>
              </a:defRPr>
            </a:lvl3pPr>
            <a:lvl4pPr marL="1600200" indent="-228600">
              <a:defRPr sz="2400">
                <a:solidFill>
                  <a:schemeClr val="tx1"/>
                </a:solidFill>
                <a:latin typeface="Arial" panose="020B0604020202020204" pitchFamily="34" charset="0"/>
                <a:ea typeface="ヒラギノ角ゴ Pro W3" pitchFamily="14" charset="-128"/>
              </a:defRPr>
            </a:lvl4pPr>
            <a:lvl5pPr marL="2057400" indent="-228600">
              <a:defRPr sz="2400">
                <a:solidFill>
                  <a:schemeClr val="tx1"/>
                </a:solidFill>
                <a:latin typeface="Arial" panose="020B0604020202020204" pitchFamily="34" charset="0"/>
                <a:ea typeface="ヒラギノ角ゴ Pro W3" pitchFamily="1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9pPr>
          </a:lstStyle>
          <a:p>
            <a:fld id="{D5207F48-69BB-49EA-ADD9-FD3DCB9290C3}" type="slidenum">
              <a:rPr lang="en-US" altLang="en-US" sz="1200" smtClean="0"/>
              <a:pPr/>
              <a:t>40</a:t>
            </a:fld>
            <a:endParaRPr lang="en-US" altLang="en-US" sz="1200"/>
          </a:p>
        </p:txBody>
      </p:sp>
      <p:sp>
        <p:nvSpPr>
          <p:cNvPr id="11267" name="Rectangle 1026">
            <a:extLst>
              <a:ext uri="{FF2B5EF4-FFF2-40B4-BE49-F238E27FC236}">
                <a16:creationId xmlns:a16="http://schemas.microsoft.com/office/drawing/2014/main" id="{D6ADE0B9-E5E7-DA88-01B8-1703499E0E2A}"/>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BD2644AE-59E6-B33C-BD64-1761E4AC0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itchFamily="14" charset="-128"/>
            </a:endParaRPr>
          </a:p>
        </p:txBody>
      </p:sp>
    </p:spTree>
    <p:extLst>
      <p:ext uri="{BB962C8B-B14F-4D97-AF65-F5344CB8AC3E}">
        <p14:creationId xmlns:p14="http://schemas.microsoft.com/office/powerpoint/2010/main" val="2742278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31">
            <a:extLst>
              <a:ext uri="{FF2B5EF4-FFF2-40B4-BE49-F238E27FC236}">
                <a16:creationId xmlns:a16="http://schemas.microsoft.com/office/drawing/2014/main" id="{76D795BE-D68E-D6FE-24E6-1D1033542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4" charset="-128"/>
              </a:defRPr>
            </a:lvl1pPr>
            <a:lvl2pPr marL="742950" indent="-285750">
              <a:defRPr sz="2400">
                <a:solidFill>
                  <a:schemeClr val="tx1"/>
                </a:solidFill>
                <a:latin typeface="Arial" panose="020B0604020202020204" pitchFamily="34" charset="0"/>
                <a:ea typeface="ヒラギノ角ゴ Pro W3" pitchFamily="14" charset="-128"/>
              </a:defRPr>
            </a:lvl2pPr>
            <a:lvl3pPr marL="1143000" indent="-228600">
              <a:defRPr sz="2400">
                <a:solidFill>
                  <a:schemeClr val="tx1"/>
                </a:solidFill>
                <a:latin typeface="Arial" panose="020B0604020202020204" pitchFamily="34" charset="0"/>
                <a:ea typeface="ヒラギノ角ゴ Pro W3" pitchFamily="14" charset="-128"/>
              </a:defRPr>
            </a:lvl3pPr>
            <a:lvl4pPr marL="1600200" indent="-228600">
              <a:defRPr sz="2400">
                <a:solidFill>
                  <a:schemeClr val="tx1"/>
                </a:solidFill>
                <a:latin typeface="Arial" panose="020B0604020202020204" pitchFamily="34" charset="0"/>
                <a:ea typeface="ヒラギノ角ゴ Pro W3" pitchFamily="14" charset="-128"/>
              </a:defRPr>
            </a:lvl4pPr>
            <a:lvl5pPr marL="2057400" indent="-228600">
              <a:defRPr sz="2400">
                <a:solidFill>
                  <a:schemeClr val="tx1"/>
                </a:solidFill>
                <a:latin typeface="Arial" panose="020B0604020202020204" pitchFamily="34" charset="0"/>
                <a:ea typeface="ヒラギノ角ゴ Pro W3" pitchFamily="1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9pPr>
          </a:lstStyle>
          <a:p>
            <a:fld id="{C0AE8C09-9D75-4CB4-9F42-FD33E5C19475}" type="slidenum">
              <a:rPr lang="en-US" altLang="en-US" sz="1200" smtClean="0"/>
              <a:pPr/>
              <a:t>41</a:t>
            </a:fld>
            <a:endParaRPr lang="en-US" altLang="en-US" sz="1200"/>
          </a:p>
        </p:txBody>
      </p:sp>
      <p:sp>
        <p:nvSpPr>
          <p:cNvPr id="13315" name="Rectangle 1026">
            <a:extLst>
              <a:ext uri="{FF2B5EF4-FFF2-40B4-BE49-F238E27FC236}">
                <a16:creationId xmlns:a16="http://schemas.microsoft.com/office/drawing/2014/main" id="{EC345647-B979-187C-895C-4D82002153C8}"/>
              </a:ext>
            </a:extLst>
          </p:cNvPr>
          <p:cNvSpPr>
            <a:spLocks noGrp="1" noRot="1" noChangeAspect="1" noChangeArrowheads="1" noTextEdit="1"/>
          </p:cNvSpPr>
          <p:nvPr>
            <p:ph type="sldImg"/>
          </p:nvPr>
        </p:nvSpPr>
        <p:spPr>
          <a:ln/>
        </p:spPr>
      </p:sp>
      <p:sp>
        <p:nvSpPr>
          <p:cNvPr id="13316" name="Rectangle 1027">
            <a:extLst>
              <a:ext uri="{FF2B5EF4-FFF2-40B4-BE49-F238E27FC236}">
                <a16:creationId xmlns:a16="http://schemas.microsoft.com/office/drawing/2014/main" id="{8606DFE6-AA4E-6504-6F1A-9859305F8A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itchFamily="1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txBox="1">
            <a:spLocks noGrp="1"/>
          </p:cNvSpPr>
          <p:nvPr>
            <p:ph type="body" idx="1"/>
          </p:nvPr>
        </p:nvSpPr>
        <p:spPr>
          <a:xfrm>
            <a:off x="701040" y="4473892"/>
            <a:ext cx="5608320" cy="3660458"/>
          </a:xfrm>
          <a:prstGeom prst="rect">
            <a:avLst/>
          </a:prstGeom>
        </p:spPr>
        <p:txBody>
          <a:bodyPr spcFirstLastPara="1" wrap="square" lIns="93162" tIns="93162" rIns="93162" bIns="93162" anchor="t" anchorCtr="0">
            <a:noAutofit/>
          </a:bodyPr>
          <a:lstStyle/>
          <a:p>
            <a:endParaRPr/>
          </a:p>
        </p:txBody>
      </p:sp>
      <p:sp>
        <p:nvSpPr>
          <p:cNvPr id="328" name="Google Shape;328;p32: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08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200" b="0" i="0" dirty="0">
                <a:solidFill>
                  <a:srgbClr val="000000"/>
                </a:solidFill>
                <a:effectLst/>
                <a:latin typeface="Calibri" panose="020F0502020204030204" pitchFamily="34" charset="0"/>
              </a:rPr>
              <a:t>Hold “quiz” (SLIDE #5-12)on gender equality facts (that show how gender inequality constrains development, and gender equality is an accelerator) (15 min) </a:t>
            </a:r>
          </a:p>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4</a:t>
            </a:fld>
            <a:endParaRPr lang="en-US"/>
          </a:p>
        </p:txBody>
      </p:sp>
    </p:spTree>
    <p:extLst>
      <p:ext uri="{BB962C8B-B14F-4D97-AF65-F5344CB8AC3E}">
        <p14:creationId xmlns:p14="http://schemas.microsoft.com/office/powerpoint/2010/main" val="151812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 a, food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27A5B7E7-E587-8349-8679-CA163636E3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41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00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 10%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“Reducing women’s non-market work enhances their ability to earn a remunerative income… Changing the gender division of labor in the household to a more equitable division of tasks, and investing in labor saving technology has significant benefits for productivity. A study from Tanzania showed that when efforts were made to lessen gender constraints in the household this resulted in increases in household income by 10%, labor productivity by 15% and capital productivity by 44% among smallholder coffee and banana growers.”28 (ILO 2009)</a:t>
            </a:r>
          </a:p>
          <a:p>
            <a:endParaRPr lang="en-US" dirty="0"/>
          </a:p>
        </p:txBody>
      </p:sp>
      <p:sp>
        <p:nvSpPr>
          <p:cNvPr id="4" name="Slide Number Placeholder 3"/>
          <p:cNvSpPr>
            <a:spLocks noGrp="1"/>
          </p:cNvSpPr>
          <p:nvPr>
            <p:ph type="sldNum" sz="quarter" idx="5"/>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27A5B7E7-E587-8349-8679-CA163636E3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41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18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a:t>Answer: a</a:t>
            </a:r>
          </a:p>
          <a:p>
            <a:pPr marL="0" marR="0" lvl="0" indent="0" algn="l" defTabSz="509412" rtl="0" eaLnBrk="1" fontAlgn="auto" latinLnBrk="0" hangingPunct="1">
              <a:lnSpc>
                <a:spcPct val="100000"/>
              </a:lnSpc>
              <a:spcBef>
                <a:spcPts val="0"/>
              </a:spcBef>
              <a:spcAft>
                <a:spcPts val="0"/>
              </a:spcAft>
              <a:buClrTx/>
              <a:buSzTx/>
              <a:buFontTx/>
              <a:buNone/>
              <a:tabLst/>
              <a:defRPr/>
            </a:pPr>
            <a:r>
              <a:rPr lang="en-US"/>
              <a:t>“Employers read fathers as more stable and committed to their work; they have a family to provide for, so they’re less likely to be flaky,” Ms. </a:t>
            </a:r>
            <a:r>
              <a:rPr lang="en-US" err="1"/>
              <a:t>Budig</a:t>
            </a:r>
            <a:r>
              <a:rPr lang="en-US"/>
              <a:t> said. “That is the opposite of how parenthood by women is interpreted by employers. The conventional story is they work less and they’re more distractible when on the job.” In her research, Ms. </a:t>
            </a:r>
            <a:r>
              <a:rPr lang="en-US" err="1"/>
              <a:t>Correll</a:t>
            </a:r>
            <a:r>
              <a:rPr lang="en-US"/>
              <a:t> found that employers rate fathers as the most desirable employees, followed by childless women, childless men and finally mothers. They also hold mothers to harsher performance standards and are less lenient when they are late. </a:t>
            </a:r>
            <a:r>
              <a:rPr lang="en-US" b="1"/>
              <a:t>NOTE: Two studies show that mothers are MORE productive than childless women. https://docs.iza.org/dp7904.pdf   and https://s3.amazonaws.com/real.stlouisfed.org/wp/2014/2014-001.pdf </a:t>
            </a:r>
          </a:p>
          <a:p>
            <a:endParaRPr lang="en-US"/>
          </a:p>
        </p:txBody>
      </p:sp>
      <p:sp>
        <p:nvSpPr>
          <p:cNvPr id="4" name="Slide Number Placeholder 3"/>
          <p:cNvSpPr>
            <a:spLocks noGrp="1"/>
          </p:cNvSpPr>
          <p:nvPr>
            <p:ph type="sldNum" sz="quarter" idx="5"/>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27A5B7E7-E587-8349-8679-CA163636E3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41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03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Reinforce key messages: gender inequality constrains development, and gender equality is an accelerator. </a:t>
            </a:r>
          </a:p>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13</a:t>
            </a:fld>
            <a:endParaRPr lang="en-US"/>
          </a:p>
        </p:txBody>
      </p:sp>
    </p:spTree>
    <p:extLst>
      <p:ext uri="{BB962C8B-B14F-4D97-AF65-F5344CB8AC3E}">
        <p14:creationId xmlns:p14="http://schemas.microsoft.com/office/powerpoint/2010/main" val="30130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Having a common and foundational understanding of gender is essential as we consider the seed and associated input needs of clients.. Using a gender lens to identify how to tailor the responses based on the RSSSA will support programs to be at least gender-responsive and mitigate unintended biases in seed systems support. In this section, we will:</a:t>
            </a:r>
          </a:p>
          <a:p>
            <a:pPr marL="285750" marR="0" lvl="0" indent="-285750">
              <a:spcBef>
                <a:spcPts val="350"/>
              </a:spcBef>
              <a:spcAft>
                <a:spcPts val="0"/>
              </a:spcAft>
              <a:buClr>
                <a:srgbClr val="BEB7B4"/>
              </a:buClr>
              <a:buSzPts val="800"/>
              <a:buFont typeface="Arial" panose="020B0604020202020204" pitchFamily="34" charset="0"/>
              <a:buChar char="•"/>
              <a:tabLst>
                <a:tab pos="2217420" algn="l"/>
              </a:tabLst>
            </a:pPr>
            <a:r>
              <a:rPr lang="en-US" sz="1800" dirty="0">
                <a:effectLst/>
                <a:latin typeface="Century Gothic" panose="020B0502020202020204" pitchFamily="34" charset="0"/>
                <a:ea typeface="Wingdings 2" panose="05020102010507070707" pitchFamily="18" charset="2"/>
                <a:cs typeface="Wingdings 2" panose="05020102010507070707" pitchFamily="18" charset="2"/>
              </a:rPr>
              <a:t>Identify</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and</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understand</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the</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differences</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between</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sex</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and</a:t>
            </a:r>
            <a:r>
              <a:rPr lang="en-US" sz="1800" spc="80" dirty="0">
                <a:effectLst/>
                <a:latin typeface="Century Gothic" panose="020B0502020202020204" pitchFamily="34" charset="0"/>
                <a:ea typeface="Wingdings 2" panose="05020102010507070707" pitchFamily="18" charset="2"/>
                <a:cs typeface="Wingdings 2" panose="05020102010507070707" pitchFamily="18" charset="2"/>
              </a:rPr>
              <a:t> </a:t>
            </a:r>
            <a:r>
              <a:rPr lang="en-US" sz="1800" spc="-10" dirty="0">
                <a:effectLst/>
                <a:latin typeface="Century Gothic" panose="020B0502020202020204" pitchFamily="34" charset="0"/>
                <a:ea typeface="Wingdings 2" panose="05020102010507070707" pitchFamily="18" charset="2"/>
                <a:cs typeface="Wingdings 2" panose="05020102010507070707" pitchFamily="18" charset="2"/>
              </a:rPr>
              <a:t>gender</a:t>
            </a:r>
          </a:p>
          <a:p>
            <a:pPr marL="285750" marR="0" lvl="0" indent="-285750">
              <a:spcBef>
                <a:spcPts val="350"/>
              </a:spcBef>
              <a:spcAft>
                <a:spcPts val="0"/>
              </a:spcAft>
              <a:buClr>
                <a:srgbClr val="BEB7B4"/>
              </a:buClr>
              <a:buSzPts val="800"/>
              <a:buFont typeface="Arial" panose="020B0604020202020204" pitchFamily="34" charset="0"/>
              <a:buChar char="•"/>
              <a:tabLst>
                <a:tab pos="2217420" algn="l"/>
              </a:tabLst>
            </a:pPr>
            <a:r>
              <a:rPr lang="en-US" sz="1800" spc="-10" dirty="0">
                <a:effectLst/>
                <a:latin typeface="Century Gothic" panose="020B0502020202020204" pitchFamily="34" charset="0"/>
                <a:ea typeface="Wingdings 2" panose="05020102010507070707" pitchFamily="18" charset="2"/>
                <a:cs typeface="Wingdings 2" panose="05020102010507070707" pitchFamily="18" charset="2"/>
              </a:rPr>
              <a:t>Re</a:t>
            </a:r>
            <a:r>
              <a:rPr lang="en-US" sz="1800" dirty="0">
                <a:effectLst/>
                <a:latin typeface="Century Gothic" panose="020B0502020202020204" pitchFamily="34" charset="0"/>
                <a:ea typeface="Wingdings 2" panose="05020102010507070707" pitchFamily="18" charset="2"/>
                <a:cs typeface="Wingdings 2" panose="05020102010507070707" pitchFamily="18" charset="2"/>
              </a:rPr>
              <a:t>flect on gender in their </a:t>
            </a:r>
            <a:r>
              <a:rPr lang="en-US" sz="1800" spc="-10" dirty="0">
                <a:effectLst/>
                <a:latin typeface="Century Gothic" panose="020B0502020202020204" pitchFamily="34" charset="0"/>
                <a:ea typeface="Wingdings 2" panose="05020102010507070707" pitchFamily="18" charset="2"/>
                <a:cs typeface="Wingdings 2" panose="05020102010507070707" pitchFamily="18" charset="2"/>
              </a:rPr>
              <a:t>society</a:t>
            </a:r>
            <a:endParaRPr lang="en-US" sz="1800" dirty="0">
              <a:effectLst/>
              <a:latin typeface="Century Gothic" panose="020B0502020202020204" pitchFamily="34" charset="0"/>
              <a:ea typeface="Wingdings 2" panose="05020102010507070707" pitchFamily="18" charset="2"/>
              <a:cs typeface="Wingdings 2" panose="050201020105070707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14</a:t>
            </a:fld>
            <a:endParaRPr lang="en-US"/>
          </a:p>
        </p:txBody>
      </p:sp>
    </p:spTree>
    <p:extLst>
      <p:ext uri="{BB962C8B-B14F-4D97-AF65-F5344CB8AC3E}">
        <p14:creationId xmlns:p14="http://schemas.microsoft.com/office/powerpoint/2010/main" val="301663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define gender and sex.  Based on their responses, b</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riefly explain definitions of gender</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and</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sex</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using</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this slide</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Emphasize</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that</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gender</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is</a:t>
            </a:r>
            <a:r>
              <a:rPr lang="en-US" sz="1800" spc="-2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spc="0" dirty="0">
                <a:effectLst/>
                <a:latin typeface="Century Gothic" panose="020B0502020202020204" pitchFamily="34" charset="0"/>
                <a:ea typeface="Century Gothic" panose="020B0502020202020204" pitchFamily="34" charset="0"/>
                <a:cs typeface="Century Gothic" panose="020B0502020202020204" pitchFamily="34" charset="0"/>
              </a:rPr>
              <a:t>socially constructed (and can change over time) versus sex which is biological. </a:t>
            </a:r>
            <a:r>
              <a:rPr lang="en-US" sz="1800" b="1" spc="0" dirty="0">
                <a:effectLst/>
                <a:latin typeface="Century Gothic" panose="020B0502020202020204" pitchFamily="34" charset="0"/>
                <a:ea typeface="Century Gothic" panose="020B0502020202020204" pitchFamily="34" charset="0"/>
                <a:cs typeface="Century Gothic" panose="020B0502020202020204" pitchFamily="34" charset="0"/>
              </a:rPr>
              <a:t>10 minutes</a:t>
            </a:r>
          </a:p>
          <a:p>
            <a:endParaRPr lang="en-US" dirty="0"/>
          </a:p>
        </p:txBody>
      </p:sp>
      <p:sp>
        <p:nvSpPr>
          <p:cNvPr id="4" name="Slide Number Placeholder 3"/>
          <p:cNvSpPr>
            <a:spLocks noGrp="1"/>
          </p:cNvSpPr>
          <p:nvPr>
            <p:ph type="sldNum" sz="quarter" idx="5"/>
          </p:nvPr>
        </p:nvSpPr>
        <p:spPr/>
        <p:txBody>
          <a:bodyPr/>
          <a:lstStyle/>
          <a:p>
            <a:fld id="{B9500FCB-22B6-4DF1-A024-7ABE5CAD2360}" type="slidenum">
              <a:rPr lang="en-US" smtClean="0"/>
              <a:t>15</a:t>
            </a:fld>
            <a:endParaRPr lang="en-US"/>
          </a:p>
        </p:txBody>
      </p:sp>
    </p:spTree>
    <p:extLst>
      <p:ext uri="{BB962C8B-B14F-4D97-AF65-F5344CB8AC3E}">
        <p14:creationId xmlns:p14="http://schemas.microsoft.com/office/powerpoint/2010/main" val="202126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subhead, and bulleted lis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auto">
          <a:xfrm>
            <a:off x="597388" y="1156446"/>
            <a:ext cx="10972800" cy="597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lvl1pPr>
              <a:defRPr sz="2400" cap="all" baseline="0">
                <a:solidFill>
                  <a:srgbClr val="D37D28"/>
                </a:solidFill>
                <a:latin typeface="Arial" panose="020B0604020202020204" pitchFamily="34" charset="0"/>
                <a:cs typeface="Arial" panose="020B0604020202020204" pitchFamily="34" charset="0"/>
              </a:defRPr>
            </a:lvl1pPr>
          </a:lstStyle>
          <a:p>
            <a:r>
              <a:rPr lang="en-US" altLang="en-US" dirty="0"/>
              <a:t>HEADER HERE</a:t>
            </a:r>
          </a:p>
        </p:txBody>
      </p:sp>
      <p:sp>
        <p:nvSpPr>
          <p:cNvPr id="8" name="Text Placeholder 7"/>
          <p:cNvSpPr>
            <a:spLocks noGrp="1"/>
          </p:cNvSpPr>
          <p:nvPr>
            <p:ph type="body" sz="quarter" idx="10"/>
          </p:nvPr>
        </p:nvSpPr>
        <p:spPr>
          <a:xfrm>
            <a:off x="817037" y="2388787"/>
            <a:ext cx="10801351" cy="3291840"/>
          </a:xfrm>
          <a:prstGeom prst="rect">
            <a:avLst/>
          </a:prstGeom>
        </p:spPr>
        <p:txBody>
          <a:bodyPr/>
          <a:lstStyle>
            <a:lvl1pPr marL="214313" marR="0" indent="-214313" algn="l" defTabSz="342900" rtl="0" eaLnBrk="1" fontAlgn="auto" latinLnBrk="0" hangingPunct="1">
              <a:lnSpc>
                <a:spcPct val="100000"/>
              </a:lnSpc>
              <a:spcBef>
                <a:spcPct val="20000"/>
              </a:spcBef>
              <a:spcAft>
                <a:spcPts val="0"/>
              </a:spcAft>
              <a:buClrTx/>
              <a:buSzTx/>
              <a:buFont typeface="Arial" panose="020B0604020202020204" pitchFamily="34" charset="0"/>
              <a:buChar char="•"/>
              <a:tabLst/>
              <a:defRPr lang="en-US" sz="1350" kern="1200" dirty="0" smtClean="0">
                <a:solidFill>
                  <a:schemeClr val="tx1"/>
                </a:solidFill>
                <a:latin typeface="Arial"/>
                <a:ea typeface="+mn-ea"/>
                <a:cs typeface="Arial"/>
              </a:defRPr>
            </a:lvl1pPr>
            <a:lvl2pPr marL="342900" indent="0">
              <a:buNone/>
              <a:defRPr>
                <a:latin typeface="Arial" panose="020B0604020202020204" pitchFamily="34" charset="0"/>
                <a:cs typeface="Arial" panose="020B0604020202020204" pitchFamily="34" charset="0"/>
              </a:defRPr>
            </a:lvl2pPr>
            <a:lvl3pPr marL="685800" indent="0">
              <a:buNone/>
              <a:defRPr>
                <a:latin typeface="Arial" panose="020B0604020202020204" pitchFamily="34" charset="0"/>
                <a:cs typeface="Arial" panose="020B0604020202020204" pitchFamily="34" charset="0"/>
              </a:defRPr>
            </a:lvl3pPr>
            <a:lvl4pPr marL="1028700" indent="0">
              <a:buNone/>
              <a:defRPr>
                <a:latin typeface="Arial" panose="020B0604020202020204" pitchFamily="34" charset="0"/>
                <a:cs typeface="Arial" panose="020B0604020202020204" pitchFamily="34" charset="0"/>
              </a:defRPr>
            </a:lvl4pPr>
            <a:lvl5pPr marL="1371600" indent="0">
              <a:buNone/>
              <a:defRPr>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a:p>
            <a:pPr lvl="0"/>
            <a:endParaRPr lang="en-US" dirty="0"/>
          </a:p>
          <a:p>
            <a:pPr lvl="0"/>
            <a:endParaRPr lang="en-US" dirty="0"/>
          </a:p>
        </p:txBody>
      </p:sp>
      <p:sp>
        <p:nvSpPr>
          <p:cNvPr id="14" name="Text Placeholder 13"/>
          <p:cNvSpPr>
            <a:spLocks noGrp="1"/>
          </p:cNvSpPr>
          <p:nvPr>
            <p:ph type="body" sz="quarter" idx="11" hasCustomPrompt="1"/>
          </p:nvPr>
        </p:nvSpPr>
        <p:spPr>
          <a:xfrm>
            <a:off x="688636" y="1903418"/>
            <a:ext cx="10871200" cy="452437"/>
          </a:xfrm>
          <a:prstGeom prst="rect">
            <a:avLst/>
          </a:prstGeom>
        </p:spPr>
        <p:txBody>
          <a:bodyPr/>
          <a:lstStyle>
            <a:lvl1pPr marL="0" indent="0">
              <a:buNone/>
              <a:defRPr sz="1575" b="1" baseline="0">
                <a:solidFill>
                  <a:srgbClr val="D37D28"/>
                </a:solidFill>
                <a:latin typeface="Arial" panose="020B0604020202020204" pitchFamily="34" charset="0"/>
                <a:cs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182831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82725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Left Justified Tex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auto">
          <a:xfrm>
            <a:off x="597388" y="1156446"/>
            <a:ext cx="10972800" cy="597049"/>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0" numCol="1" anchor="t" anchorCtr="0" compatLnSpc="1">
            <a:prstTxWarp prst="textNoShape">
              <a:avLst/>
            </a:prstTxWarp>
          </a:bodyPr>
          <a:lstStyle>
            <a:lvl1pPr>
              <a:defRPr sz="2400" cap="all" baseline="0">
                <a:solidFill>
                  <a:srgbClr val="D37D28"/>
                </a:solidFill>
                <a:latin typeface="Arial" panose="020B0604020202020204" pitchFamily="34" charset="0"/>
                <a:cs typeface="Arial" panose="020B0604020202020204" pitchFamily="34" charset="0"/>
              </a:defRPr>
            </a:lvl1pPr>
          </a:lstStyle>
          <a:p>
            <a:r>
              <a:rPr lang="en-US" altLang="en-US" dirty="0"/>
              <a:t>HEADER HERE</a:t>
            </a:r>
          </a:p>
        </p:txBody>
      </p:sp>
      <p:sp>
        <p:nvSpPr>
          <p:cNvPr id="8" name="Text Placeholder 7"/>
          <p:cNvSpPr>
            <a:spLocks noGrp="1"/>
          </p:cNvSpPr>
          <p:nvPr>
            <p:ph type="body" sz="quarter" idx="10"/>
          </p:nvPr>
        </p:nvSpPr>
        <p:spPr>
          <a:xfrm>
            <a:off x="817037" y="2087563"/>
            <a:ext cx="10801351" cy="3291840"/>
          </a:xfrm>
          <a:prstGeom prst="rect">
            <a:avLst/>
          </a:prstGeom>
        </p:spPr>
        <p:txBody>
          <a:bodyPr/>
          <a:lstStyle>
            <a:lvl1pPr marL="0" indent="0">
              <a:buNone/>
              <a:defRPr sz="1350">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atin typeface="Arial" panose="020B0604020202020204" pitchFamily="34" charset="0"/>
                <a:cs typeface="Arial" panose="020B0604020202020204" pitchFamily="34" charset="0"/>
              </a:defRPr>
            </a:lvl3pPr>
            <a:lvl4pPr marL="1028700" indent="0">
              <a:buNone/>
              <a:defRPr>
                <a:latin typeface="Arial" panose="020B0604020202020204" pitchFamily="34" charset="0"/>
                <a:cs typeface="Arial" panose="020B0604020202020204" pitchFamily="34" charset="0"/>
              </a:defRPr>
            </a:lvl4pPr>
            <a:lvl5pPr marL="1371600" indent="0">
              <a:buNone/>
              <a:defRPr>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238184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_2">
  <p:cSld name="Title Slide_2">
    <p:spTree>
      <p:nvGrpSpPr>
        <p:cNvPr id="1" name="Shape 87"/>
        <p:cNvGrpSpPr/>
        <p:nvPr/>
      </p:nvGrpSpPr>
      <p:grpSpPr>
        <a:xfrm>
          <a:off x="0" y="0"/>
          <a:ext cx="0" cy="0"/>
          <a:chOff x="0" y="0"/>
          <a:chExt cx="0" cy="0"/>
        </a:xfrm>
      </p:grpSpPr>
      <p:sp>
        <p:nvSpPr>
          <p:cNvPr id="88" name="Google Shape;88;p13"/>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89" name="Google Shape;89;p13"/>
          <p:cNvSpPr/>
          <p:nvPr/>
        </p:nvSpPr>
        <p:spPr>
          <a:xfrm>
            <a:off x="0" y="1335904"/>
            <a:ext cx="12192000" cy="552209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90" name="Google Shape;90;p13"/>
          <p:cNvSpPr txBox="1">
            <a:spLocks noGrp="1"/>
          </p:cNvSpPr>
          <p:nvPr>
            <p:ph type="ctrTitle"/>
          </p:nvPr>
        </p:nvSpPr>
        <p:spPr>
          <a:xfrm>
            <a:off x="838201" y="1828802"/>
            <a:ext cx="10611852" cy="1808437"/>
          </a:xfrm>
          <a:prstGeom prst="rect">
            <a:avLst/>
          </a:prstGeom>
          <a:noFill/>
          <a:ln>
            <a:noFill/>
          </a:ln>
          <a:effectLst>
            <a:outerShdw blurRad="63500" sx="102000" sy="102000" algn="ctr" rotWithShape="0">
              <a:schemeClr val="dk1">
                <a:alpha val="48627"/>
              </a:schemeClr>
            </a:outerShdw>
          </a:effectLst>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91" name="Google Shape;91;p13"/>
          <p:cNvSpPr txBox="1">
            <a:spLocks noGrp="1"/>
          </p:cNvSpPr>
          <p:nvPr>
            <p:ph type="subTitle" idx="1"/>
          </p:nvPr>
        </p:nvSpPr>
        <p:spPr>
          <a:xfrm>
            <a:off x="838200" y="3797780"/>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r>
              <a:rPr lang="en-US"/>
              <a:t>Click to edit Master subtitle style</a:t>
            </a:r>
            <a:endParaRPr dirty="0"/>
          </a:p>
        </p:txBody>
      </p:sp>
      <p:sp>
        <p:nvSpPr>
          <p:cNvPr id="92" name="Google Shape;92;p13"/>
          <p:cNvSpPr txBox="1">
            <a:spLocks noGrp="1"/>
          </p:cNvSpPr>
          <p:nvPr>
            <p:ph type="dt" idx="10"/>
          </p:nvPr>
        </p:nvSpPr>
        <p:spPr>
          <a:xfrm>
            <a:off x="838201" y="5654677"/>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9" name="Picture 8">
            <a:extLst>
              <a:ext uri="{FF2B5EF4-FFF2-40B4-BE49-F238E27FC236}">
                <a16:creationId xmlns:a16="http://schemas.microsoft.com/office/drawing/2014/main" id="{308783BE-9F36-1945-A577-8AD5F2081C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321" y="423422"/>
            <a:ext cx="3242619" cy="549694"/>
          </a:xfrm>
          <a:prstGeom prst="rect">
            <a:avLst/>
          </a:prstGeom>
        </p:spPr>
      </p:pic>
    </p:spTree>
    <p:extLst>
      <p:ext uri="{BB962C8B-B14F-4D97-AF65-F5344CB8AC3E}">
        <p14:creationId xmlns:p14="http://schemas.microsoft.com/office/powerpoint/2010/main" val="1768003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_1" type="obj">
  <p:cSld name="Content Slide_1">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54243" y="160423"/>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96" name="Google Shape;96;p14"/>
          <p:cNvSpPr txBox="1">
            <a:spLocks noGrp="1"/>
          </p:cNvSpPr>
          <p:nvPr>
            <p:ph type="body" idx="1"/>
          </p:nvPr>
        </p:nvSpPr>
        <p:spPr>
          <a:xfrm>
            <a:off x="838200" y="1825627"/>
            <a:ext cx="10363200" cy="4194175"/>
          </a:xfrm>
          <a:prstGeom prst="rect">
            <a:avLst/>
          </a:prstGeom>
          <a:noFill/>
          <a:ln>
            <a:noFill/>
          </a:ln>
        </p:spPr>
        <p:txBody>
          <a:bodyPr spcFirstLastPara="1" wrap="square" lIns="91425" tIns="91425" rIns="91425" bIns="91425" anchor="t" anchorCtr="0"/>
          <a:lstStyle>
            <a:lvl1pPr marL="274313" marR="0" lvl="0" indent="-274313"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377" marR="0" lvl="1" indent="-35559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566" marR="0" lvl="2" indent="-33019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754" marR="0" lvl="3" indent="-33019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5943" marR="0" lvl="4" indent="-33019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pPr lvl="0"/>
            <a:r>
              <a:rPr lang="en-US"/>
              <a:t>Click to edit Master text styles</a:t>
            </a:r>
          </a:p>
        </p:txBody>
      </p:sp>
      <p:sp>
        <p:nvSpPr>
          <p:cNvPr id="98" name="Google Shape;98;p14"/>
          <p:cNvSpPr txBox="1">
            <a:spLocks noGrp="1"/>
          </p:cNvSpPr>
          <p:nvPr>
            <p:ph type="sldNum" idx="12"/>
          </p:nvPr>
        </p:nvSpPr>
        <p:spPr>
          <a:xfrm>
            <a:off x="11416555"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1"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1" b="0" i="0" u="none" strike="noStrike" cap="none">
                <a:solidFill>
                  <a:schemeClr val="accent2"/>
                </a:solidFill>
                <a:latin typeface="Cabin"/>
                <a:ea typeface="Cabin"/>
                <a:cs typeface="Cabin"/>
                <a:sym typeface="Cabin"/>
              </a:defRPr>
            </a:lvl2pPr>
            <a:lvl3pPr marL="0" marR="0" lvl="2" indent="0" algn="r" rtl="0">
              <a:spcBef>
                <a:spcPts val="0"/>
              </a:spcBef>
              <a:buNone/>
              <a:defRPr sz="1051" b="0" i="0" u="none" strike="noStrike" cap="none">
                <a:solidFill>
                  <a:schemeClr val="accent2"/>
                </a:solidFill>
                <a:latin typeface="Cabin"/>
                <a:ea typeface="Cabin"/>
                <a:cs typeface="Cabin"/>
                <a:sym typeface="Cabin"/>
              </a:defRPr>
            </a:lvl3pPr>
            <a:lvl4pPr marL="0" marR="0" lvl="3" indent="0" algn="r" rtl="0">
              <a:spcBef>
                <a:spcPts val="0"/>
              </a:spcBef>
              <a:buNone/>
              <a:defRPr sz="1051" b="0" i="0" u="none" strike="noStrike" cap="none">
                <a:solidFill>
                  <a:schemeClr val="accent2"/>
                </a:solidFill>
                <a:latin typeface="Cabin"/>
                <a:ea typeface="Cabin"/>
                <a:cs typeface="Cabin"/>
                <a:sym typeface="Cabin"/>
              </a:defRPr>
            </a:lvl4pPr>
            <a:lvl5pPr marL="0" marR="0" lvl="4" indent="0" algn="r" rtl="0">
              <a:spcBef>
                <a:spcPts val="0"/>
              </a:spcBef>
              <a:buNone/>
              <a:defRPr sz="1051" b="0" i="0" u="none" strike="noStrike" cap="none">
                <a:solidFill>
                  <a:schemeClr val="accent2"/>
                </a:solidFill>
                <a:latin typeface="Cabin"/>
                <a:ea typeface="Cabin"/>
                <a:cs typeface="Cabin"/>
                <a:sym typeface="Cabin"/>
              </a:defRPr>
            </a:lvl5pPr>
            <a:lvl6pPr marL="0" marR="0" lvl="5" indent="0" algn="r" rtl="0">
              <a:spcBef>
                <a:spcPts val="0"/>
              </a:spcBef>
              <a:buNone/>
              <a:defRPr sz="1051" b="0" i="0" u="none" strike="noStrike" cap="none">
                <a:solidFill>
                  <a:schemeClr val="accent2"/>
                </a:solidFill>
                <a:latin typeface="Cabin"/>
                <a:ea typeface="Cabin"/>
                <a:cs typeface="Cabin"/>
                <a:sym typeface="Cabin"/>
              </a:defRPr>
            </a:lvl6pPr>
            <a:lvl7pPr marL="0" marR="0" lvl="6" indent="0" algn="r" rtl="0">
              <a:spcBef>
                <a:spcPts val="0"/>
              </a:spcBef>
              <a:buNone/>
              <a:defRPr sz="1051" b="0" i="0" u="none" strike="noStrike" cap="none">
                <a:solidFill>
                  <a:schemeClr val="accent2"/>
                </a:solidFill>
                <a:latin typeface="Cabin"/>
                <a:ea typeface="Cabin"/>
                <a:cs typeface="Cabin"/>
                <a:sym typeface="Cabin"/>
              </a:defRPr>
            </a:lvl7pPr>
            <a:lvl8pPr marL="0" marR="0" lvl="7" indent="0" algn="r" rtl="0">
              <a:spcBef>
                <a:spcPts val="0"/>
              </a:spcBef>
              <a:buNone/>
              <a:defRPr sz="1051" b="0" i="0" u="none" strike="noStrike" cap="none">
                <a:solidFill>
                  <a:schemeClr val="accent2"/>
                </a:solidFill>
                <a:latin typeface="Cabin"/>
                <a:ea typeface="Cabin"/>
                <a:cs typeface="Cabin"/>
                <a:sym typeface="Cabin"/>
              </a:defRPr>
            </a:lvl8pPr>
            <a:lvl9pPr marL="0" marR="0" lvl="8" indent="0" algn="r" rtl="0">
              <a:spcBef>
                <a:spcPts val="0"/>
              </a:spcBef>
              <a:buNone/>
              <a:defRPr sz="1051"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0047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_1">
  <p:cSld name="Title Slide_1">
    <p:spTree>
      <p:nvGrpSpPr>
        <p:cNvPr id="1" name="Shape 137"/>
        <p:cNvGrpSpPr/>
        <p:nvPr/>
      </p:nvGrpSpPr>
      <p:grpSpPr>
        <a:xfrm>
          <a:off x="0" y="0"/>
          <a:ext cx="0" cy="0"/>
          <a:chOff x="0" y="0"/>
          <a:chExt cx="0" cy="0"/>
        </a:xfrm>
      </p:grpSpPr>
      <p:pic>
        <p:nvPicPr>
          <p:cNvPr id="2" name="Picture 1">
            <a:extLst>
              <a:ext uri="{FF2B5EF4-FFF2-40B4-BE49-F238E27FC236}">
                <a16:creationId xmlns:a16="http://schemas.microsoft.com/office/drawing/2014/main" id="{68034916-DDD9-49F8-8A56-DE52162F72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15561" y="865410"/>
            <a:ext cx="7760881" cy="5127180"/>
          </a:xfrm>
          <a:prstGeom prst="rect">
            <a:avLst/>
          </a:prstGeom>
        </p:spPr>
      </p:pic>
      <p:sp>
        <p:nvSpPr>
          <p:cNvPr id="138" name="Google Shape;138;p21"/>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r>
              <a:rPr lang="en-US"/>
              <a:t>Click icon to add picture</a:t>
            </a:r>
            <a:endParaRPr dirty="0"/>
          </a:p>
        </p:txBody>
      </p:sp>
      <p:sp>
        <p:nvSpPr>
          <p:cNvPr id="139" name="Google Shape;139;p21"/>
          <p:cNvSpPr txBox="1">
            <a:spLocks noGrp="1"/>
          </p:cNvSpPr>
          <p:nvPr>
            <p:ph type="ctrTitle"/>
          </p:nvPr>
        </p:nvSpPr>
        <p:spPr>
          <a:xfrm>
            <a:off x="838201" y="1828802"/>
            <a:ext cx="10611852" cy="1811513"/>
          </a:xfrm>
          <a:prstGeom prst="rect">
            <a:avLst/>
          </a:prstGeom>
          <a:noFill/>
          <a:ln>
            <a:noFill/>
          </a:ln>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edit Master title style</a:t>
            </a:r>
            <a:endParaRPr dirty="0"/>
          </a:p>
        </p:txBody>
      </p:sp>
      <p:sp>
        <p:nvSpPr>
          <p:cNvPr id="140" name="Google Shape;140;p21"/>
          <p:cNvSpPr txBox="1">
            <a:spLocks noGrp="1"/>
          </p:cNvSpPr>
          <p:nvPr>
            <p:ph type="subTitle" idx="1"/>
          </p:nvPr>
        </p:nvSpPr>
        <p:spPr>
          <a:xfrm>
            <a:off x="838200" y="3657234"/>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r>
              <a:rPr lang="en-US"/>
              <a:t>Click to edit Master subtitle style</a:t>
            </a:r>
            <a:endParaRPr dirty="0"/>
          </a:p>
        </p:txBody>
      </p:sp>
      <p:sp>
        <p:nvSpPr>
          <p:cNvPr id="141" name="Google Shape;141;p21"/>
          <p:cNvSpPr txBox="1">
            <a:spLocks noGrp="1"/>
          </p:cNvSpPr>
          <p:nvPr>
            <p:ph type="dt" idx="10"/>
          </p:nvPr>
        </p:nvSpPr>
        <p:spPr>
          <a:xfrm>
            <a:off x="838201" y="5654677"/>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7" name="Picture 6">
            <a:extLst>
              <a:ext uri="{FF2B5EF4-FFF2-40B4-BE49-F238E27FC236}">
                <a16:creationId xmlns:a16="http://schemas.microsoft.com/office/drawing/2014/main" id="{3FE119B7-BA31-A14A-A9AF-5DF93C5704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422" y="571554"/>
            <a:ext cx="3242609" cy="549694"/>
          </a:xfrm>
          <a:prstGeom prst="rect">
            <a:avLst/>
          </a:prstGeom>
        </p:spPr>
      </p:pic>
    </p:spTree>
    <p:extLst>
      <p:ext uri="{BB962C8B-B14F-4D97-AF65-F5344CB8AC3E}">
        <p14:creationId xmlns:p14="http://schemas.microsoft.com/office/powerpoint/2010/main" val="421132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_1">
  <p:cSld name="Divider_1">
    <p:spTree>
      <p:nvGrpSpPr>
        <p:cNvPr id="1" name="Shape 143"/>
        <p:cNvGrpSpPr/>
        <p:nvPr/>
      </p:nvGrpSpPr>
      <p:grpSpPr>
        <a:xfrm>
          <a:off x="0" y="0"/>
          <a:ext cx="0" cy="0"/>
          <a:chOff x="0" y="0"/>
          <a:chExt cx="0" cy="0"/>
        </a:xfrm>
      </p:grpSpPr>
      <p:sp>
        <p:nvSpPr>
          <p:cNvPr id="144" name="Google Shape;144;p22"/>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r>
              <a:rPr lang="en-US"/>
              <a:t>Click icon to add picture</a:t>
            </a:r>
            <a:endParaRPr dirty="0"/>
          </a:p>
        </p:txBody>
      </p:sp>
      <p:sp>
        <p:nvSpPr>
          <p:cNvPr id="145" name="Google Shape;145;p22"/>
          <p:cNvSpPr txBox="1">
            <a:spLocks noGrp="1"/>
          </p:cNvSpPr>
          <p:nvPr>
            <p:ph type="title"/>
          </p:nvPr>
        </p:nvSpPr>
        <p:spPr>
          <a:xfrm>
            <a:off x="838200" y="1828802"/>
            <a:ext cx="10515600" cy="1325563"/>
          </a:xfrm>
          <a:prstGeom prst="rect">
            <a:avLst/>
          </a:prstGeom>
          <a:noFill/>
          <a:ln>
            <a:noFill/>
          </a:ln>
          <a:effectLst>
            <a:outerShdw blurRad="584200" dist="76200" dir="2700000" algn="tl" rotWithShape="0">
              <a:srgbClr val="000000">
                <a:alpha val="20000"/>
              </a:srgbClr>
            </a:outerShdw>
          </a:effectLst>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146" name="Google Shape;146;p22"/>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lstStyle>
            <a:lvl1pPr marL="274313" marR="0" lvl="0" indent="-274313" algn="l" rtl="0">
              <a:lnSpc>
                <a:spcPct val="100000"/>
              </a:lnSpc>
              <a:spcBef>
                <a:spcPts val="1000"/>
              </a:spcBef>
              <a:spcAft>
                <a:spcPts val="0"/>
              </a:spcAft>
              <a:buClr>
                <a:schemeClr val="lt1"/>
              </a:buClr>
              <a:buSzPts val="2000"/>
              <a:buFont typeface="Arial" panose="020B0604020202020204" pitchFamily="34" charset="0"/>
              <a:buChar char="•"/>
              <a:defRPr sz="2000" b="0" i="0" u="none" strike="noStrike" cap="none">
                <a:solidFill>
                  <a:schemeClr val="lt1"/>
                </a:solidFill>
                <a:latin typeface="Gill Sans MT Regular"/>
                <a:ea typeface="Gill Sans MT Regular"/>
                <a:cs typeface="Gill Sans MT Regular"/>
                <a:sym typeface="Cabin"/>
              </a:defRPr>
            </a:lvl1pPr>
            <a:lvl2pPr marL="914377" marR="0" lvl="1" indent="-355591"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566" marR="0" lvl="2" indent="-330192"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754" marR="0" lvl="3" indent="-330192"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5943" marR="0" lvl="4" indent="-330192"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pPr lvl="0"/>
            <a:r>
              <a:rPr lang="en-US"/>
              <a:t>Click to edit Master text styles</a:t>
            </a:r>
          </a:p>
        </p:txBody>
      </p:sp>
      <p:sp>
        <p:nvSpPr>
          <p:cNvPr id="147" name="Google Shape;147;p22"/>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50" name="Google Shape;150;p22"/>
          <p:cNvSpPr txBox="1">
            <a:spLocks noGrp="1"/>
          </p:cNvSpPr>
          <p:nvPr>
            <p:ph type="sldNum" idx="12"/>
          </p:nvPr>
        </p:nvSpPr>
        <p:spPr>
          <a:xfrm>
            <a:off x="11416555"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1"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1" b="0" i="0" u="none" strike="noStrike" cap="none">
                <a:solidFill>
                  <a:schemeClr val="lt1"/>
                </a:solidFill>
                <a:latin typeface="Cabin"/>
                <a:ea typeface="Cabin"/>
                <a:cs typeface="Cabin"/>
                <a:sym typeface="Cabin"/>
              </a:defRPr>
            </a:lvl2pPr>
            <a:lvl3pPr marL="0" marR="0" lvl="2" indent="0" algn="r" rtl="0">
              <a:spcBef>
                <a:spcPts val="0"/>
              </a:spcBef>
              <a:buNone/>
              <a:defRPr sz="1051" b="0" i="0" u="none" strike="noStrike" cap="none">
                <a:solidFill>
                  <a:schemeClr val="lt1"/>
                </a:solidFill>
                <a:latin typeface="Cabin"/>
                <a:ea typeface="Cabin"/>
                <a:cs typeface="Cabin"/>
                <a:sym typeface="Cabin"/>
              </a:defRPr>
            </a:lvl3pPr>
            <a:lvl4pPr marL="0" marR="0" lvl="3" indent="0" algn="r" rtl="0">
              <a:spcBef>
                <a:spcPts val="0"/>
              </a:spcBef>
              <a:buNone/>
              <a:defRPr sz="1051" b="0" i="0" u="none" strike="noStrike" cap="none">
                <a:solidFill>
                  <a:schemeClr val="lt1"/>
                </a:solidFill>
                <a:latin typeface="Cabin"/>
                <a:ea typeface="Cabin"/>
                <a:cs typeface="Cabin"/>
                <a:sym typeface="Cabin"/>
              </a:defRPr>
            </a:lvl4pPr>
            <a:lvl5pPr marL="0" marR="0" lvl="4" indent="0" algn="r" rtl="0">
              <a:spcBef>
                <a:spcPts val="0"/>
              </a:spcBef>
              <a:buNone/>
              <a:defRPr sz="1051" b="0" i="0" u="none" strike="noStrike" cap="none">
                <a:solidFill>
                  <a:schemeClr val="lt1"/>
                </a:solidFill>
                <a:latin typeface="Cabin"/>
                <a:ea typeface="Cabin"/>
                <a:cs typeface="Cabin"/>
                <a:sym typeface="Cabin"/>
              </a:defRPr>
            </a:lvl5pPr>
            <a:lvl6pPr marL="0" marR="0" lvl="5" indent="0" algn="r" rtl="0">
              <a:spcBef>
                <a:spcPts val="0"/>
              </a:spcBef>
              <a:buNone/>
              <a:defRPr sz="1051" b="0" i="0" u="none" strike="noStrike" cap="none">
                <a:solidFill>
                  <a:schemeClr val="lt1"/>
                </a:solidFill>
                <a:latin typeface="Cabin"/>
                <a:ea typeface="Cabin"/>
                <a:cs typeface="Cabin"/>
                <a:sym typeface="Cabin"/>
              </a:defRPr>
            </a:lvl6pPr>
            <a:lvl7pPr marL="0" marR="0" lvl="6" indent="0" algn="r" rtl="0">
              <a:spcBef>
                <a:spcPts val="0"/>
              </a:spcBef>
              <a:buNone/>
              <a:defRPr sz="1051" b="0" i="0" u="none" strike="noStrike" cap="none">
                <a:solidFill>
                  <a:schemeClr val="lt1"/>
                </a:solidFill>
                <a:latin typeface="Cabin"/>
                <a:ea typeface="Cabin"/>
                <a:cs typeface="Cabin"/>
                <a:sym typeface="Cabin"/>
              </a:defRPr>
            </a:lvl7pPr>
            <a:lvl8pPr marL="0" marR="0" lvl="7" indent="0" algn="r" rtl="0">
              <a:spcBef>
                <a:spcPts val="0"/>
              </a:spcBef>
              <a:buNone/>
              <a:defRPr sz="1051" b="0" i="0" u="none" strike="noStrike" cap="none">
                <a:solidFill>
                  <a:schemeClr val="lt1"/>
                </a:solidFill>
                <a:latin typeface="Cabin"/>
                <a:ea typeface="Cabin"/>
                <a:cs typeface="Cabin"/>
                <a:sym typeface="Cabin"/>
              </a:defRPr>
            </a:lvl8pPr>
            <a:lvl9pPr marL="0" marR="0" lvl="8" indent="0" algn="r" rtl="0">
              <a:spcBef>
                <a:spcPts val="0"/>
              </a:spcBef>
              <a:buNone/>
              <a:defRPr sz="1051"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8629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_2" preserve="1" userDrawn="1">
  <p:cSld name="Closing slide">
    <p:spTree>
      <p:nvGrpSpPr>
        <p:cNvPr id="1" name="Shape 111"/>
        <p:cNvGrpSpPr/>
        <p:nvPr/>
      </p:nvGrpSpPr>
      <p:grpSpPr>
        <a:xfrm>
          <a:off x="0" y="0"/>
          <a:ext cx="0" cy="0"/>
          <a:chOff x="0" y="0"/>
          <a:chExt cx="0" cy="0"/>
        </a:xfrm>
      </p:grpSpPr>
      <p:sp>
        <p:nvSpPr>
          <p:cNvPr id="112" name="Google Shape;112;p1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16" name="Google Shape;116;p17"/>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6" name="Google Shape;330;p42">
            <a:extLst>
              <a:ext uri="{FF2B5EF4-FFF2-40B4-BE49-F238E27FC236}">
                <a16:creationId xmlns:a16="http://schemas.microsoft.com/office/drawing/2014/main" id="{5DA02972-692E-F24B-8D2C-503FAB9CFB49}"/>
              </a:ext>
            </a:extLst>
          </p:cNvPr>
          <p:cNvSpPr txBox="1">
            <a:spLocks noGrp="1"/>
          </p:cNvSpPr>
          <p:nvPr>
            <p:ph type="title"/>
          </p:nvPr>
        </p:nvSpPr>
        <p:spPr>
          <a:xfrm>
            <a:off x="3533335" y="3982079"/>
            <a:ext cx="5125331" cy="778527"/>
          </a:xfrm>
          <a:prstGeom prst="rect">
            <a:avLst/>
          </a:prstGeom>
          <a:noFill/>
          <a:ln>
            <a:noFill/>
          </a:ln>
        </p:spPr>
        <p:txBody>
          <a:bodyPr spcFirstLastPara="1" wrap="square" lIns="91425" tIns="45700" rIns="91425" bIns="45700" anchor="b" anchorCtr="0">
            <a:noAutofit/>
          </a:bodyPr>
          <a:lstStyle>
            <a:lvl1pPr>
              <a:defRPr b="0" i="0">
                <a:solidFill>
                  <a:schemeClr val="bg1"/>
                </a:solidFill>
                <a:latin typeface="Gill Sans MT" panose="020B0502020104020203" pitchFamily="34" charset="77"/>
                <a:cs typeface="Gill Sans Heavy" panose="020B0502020104020203" pitchFamily="34" charset="-79"/>
              </a:defRPr>
            </a:lvl1pPr>
          </a:lstStyle>
          <a:p>
            <a:pPr marL="0" marR="0" lvl="0" indent="0" algn="ctr" rtl="0">
              <a:lnSpc>
                <a:spcPct val="90000"/>
              </a:lnSpc>
              <a:spcBef>
                <a:spcPts val="0"/>
              </a:spcBef>
              <a:spcAft>
                <a:spcPts val="0"/>
              </a:spcAft>
              <a:buClr>
                <a:schemeClr val="lt1"/>
              </a:buClr>
              <a:buSzPts val="4400"/>
              <a:buFont typeface="Cabin"/>
              <a:buNone/>
            </a:pPr>
            <a:r>
              <a:rPr lang="en-US" sz="3000"/>
              <a:t>Click to edit Master title style</a:t>
            </a:r>
            <a:endParaRPr sz="3000" u="none" strike="noStrike" cap="none" dirty="0">
              <a:solidFill>
                <a:schemeClr val="lt1"/>
              </a:solidFill>
              <a:ea typeface="Cabin"/>
              <a:cs typeface="Cabin"/>
              <a:sym typeface="Cabin"/>
            </a:endParaRPr>
          </a:p>
        </p:txBody>
      </p:sp>
      <p:pic>
        <p:nvPicPr>
          <p:cNvPr id="7" name="Picture 6" descr="vertical RGB white.eps">
            <a:extLst>
              <a:ext uri="{FF2B5EF4-FFF2-40B4-BE49-F238E27FC236}">
                <a16:creationId xmlns:a16="http://schemas.microsoft.com/office/drawing/2014/main" id="{4529AC7C-A8E4-E142-B76D-3A6FAC1840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18157" y="1411325"/>
            <a:ext cx="4955688" cy="2307716"/>
          </a:xfrm>
          <a:prstGeom prst="rect">
            <a:avLst/>
          </a:prstGeom>
        </p:spPr>
      </p:pic>
      <p:pic>
        <p:nvPicPr>
          <p:cNvPr id="8" name="Picture 7">
            <a:extLst>
              <a:ext uri="{FF2B5EF4-FFF2-40B4-BE49-F238E27FC236}">
                <a16:creationId xmlns:a16="http://schemas.microsoft.com/office/drawing/2014/main" id="{11E3BF9F-BA32-4646-8F5C-4DA0FB18F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42509" y="5844771"/>
            <a:ext cx="313315" cy="313315"/>
          </a:xfrm>
          <a:prstGeom prst="rect">
            <a:avLst/>
          </a:prstGeom>
        </p:spPr>
      </p:pic>
      <p:pic>
        <p:nvPicPr>
          <p:cNvPr id="10" name="Picture 9">
            <a:extLst>
              <a:ext uri="{FF2B5EF4-FFF2-40B4-BE49-F238E27FC236}">
                <a16:creationId xmlns:a16="http://schemas.microsoft.com/office/drawing/2014/main" id="{135E0B33-EA05-2840-8FAC-EE67A1F0B43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92955" y="5855982"/>
            <a:ext cx="290888" cy="290888"/>
          </a:xfrm>
          <a:prstGeom prst="rect">
            <a:avLst/>
          </a:prstGeom>
        </p:spPr>
      </p:pic>
      <p:sp>
        <p:nvSpPr>
          <p:cNvPr id="12" name="Google Shape;330;p42">
            <a:extLst>
              <a:ext uri="{FF2B5EF4-FFF2-40B4-BE49-F238E27FC236}">
                <a16:creationId xmlns:a16="http://schemas.microsoft.com/office/drawing/2014/main" id="{6DA4313D-7F9F-B04B-8BBF-50FDB0AF8CD6}"/>
              </a:ext>
            </a:extLst>
          </p:cNvPr>
          <p:cNvSpPr txBox="1">
            <a:spLocks/>
          </p:cNvSpPr>
          <p:nvPr userDrawn="1"/>
        </p:nvSpPr>
        <p:spPr>
          <a:xfrm>
            <a:off x="4331533" y="5912506"/>
            <a:ext cx="1896844" cy="2540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bg1"/>
                </a:solidFill>
                <a:latin typeface="Gill Sans MT" panose="020B0502020104020203" pitchFamily="34" charset="77"/>
                <a:ea typeface="Cabin"/>
                <a:cs typeface="Gill Sans Heavy" panose="020B0502020104020203" pitchFamily="34" charset="-79"/>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400"/>
            </a:pPr>
            <a:r>
              <a:rPr lang="en-US" sz="1400" kern="0" spc="100" baseline="0" dirty="0">
                <a:cs typeface="Cabin"/>
              </a:rPr>
              <a:t>FEEDTHEFUTURE</a:t>
            </a:r>
            <a:endParaRPr lang="en-US" sz="1400" kern="0" spc="100" baseline="0" dirty="0">
              <a:solidFill>
                <a:schemeClr val="lt1"/>
              </a:solidFill>
              <a:cs typeface="Cabin"/>
            </a:endParaRPr>
          </a:p>
        </p:txBody>
      </p:sp>
      <p:sp>
        <p:nvSpPr>
          <p:cNvPr id="13" name="Google Shape;330;p42">
            <a:extLst>
              <a:ext uri="{FF2B5EF4-FFF2-40B4-BE49-F238E27FC236}">
                <a16:creationId xmlns:a16="http://schemas.microsoft.com/office/drawing/2014/main" id="{E67D0FF6-6B62-0141-A536-9857E149C769}"/>
              </a:ext>
            </a:extLst>
          </p:cNvPr>
          <p:cNvSpPr txBox="1">
            <a:spLocks/>
          </p:cNvSpPr>
          <p:nvPr userDrawn="1"/>
        </p:nvSpPr>
        <p:spPr>
          <a:xfrm>
            <a:off x="6727335" y="5912506"/>
            <a:ext cx="1896844" cy="2540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bg1"/>
                </a:solidFill>
                <a:latin typeface="Gill Sans MT" panose="020B0502020104020203" pitchFamily="34" charset="77"/>
                <a:ea typeface="Cabin"/>
                <a:cs typeface="Gill Sans Heavy" panose="020B0502020104020203" pitchFamily="34" charset="-79"/>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400"/>
            </a:pPr>
            <a:r>
              <a:rPr lang="en-US" sz="1400" kern="0" spc="100" baseline="0" dirty="0">
                <a:cs typeface="Cabin"/>
              </a:rPr>
              <a:t>FEEDTHEFUTURE</a:t>
            </a:r>
            <a:endParaRPr lang="en-US" sz="1400" kern="0" spc="100" baseline="0" dirty="0">
              <a:solidFill>
                <a:schemeClr val="lt1"/>
              </a:solidFill>
              <a:cs typeface="Cabin"/>
            </a:endParaRPr>
          </a:p>
        </p:txBody>
      </p:sp>
    </p:spTree>
    <p:extLst>
      <p:ext uri="{BB962C8B-B14F-4D97-AF65-F5344CB8AC3E}">
        <p14:creationId xmlns:p14="http://schemas.microsoft.com/office/powerpoint/2010/main" val="238499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212109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A11D6DF1-BDF5-F34B-9C25-646BD3B46E0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89608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1"/>
            <a:ext cx="12192000" cy="1058305"/>
          </a:xfrm>
          <a:prstGeom prst="rect">
            <a:avLst/>
          </a:prstGeom>
          <a:solidFill>
            <a:srgbClr val="4799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9" name="Picture 8" descr="Horizontal_RGB_600.jpg">
            <a:extLst>
              <a:ext uri="{FF2B5EF4-FFF2-40B4-BE49-F238E27FC236}">
                <a16:creationId xmlns:a16="http://schemas.microsoft.com/office/drawing/2014/main" id="{3044E4F7-0B2C-46C7-9E3B-9282E0DA6B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047" y="5942146"/>
            <a:ext cx="2455463" cy="915854"/>
          </a:xfrm>
          <a:prstGeom prst="rect">
            <a:avLst/>
          </a:prstGeom>
        </p:spPr>
      </p:pic>
      <p:pic>
        <p:nvPicPr>
          <p:cNvPr id="10" name="Picture 9">
            <a:extLst>
              <a:ext uri="{FF2B5EF4-FFF2-40B4-BE49-F238E27FC236}">
                <a16:creationId xmlns:a16="http://schemas.microsoft.com/office/drawing/2014/main" id="{8A1739B7-B775-4597-8C75-3EA96CE436CD}"/>
              </a:ext>
            </a:extLst>
          </p:cNvPr>
          <p:cNvPicPr>
            <a:picLocks noChangeAspect="1"/>
          </p:cNvPicPr>
          <p:nvPr userDrawn="1"/>
        </p:nvPicPr>
        <p:blipFill>
          <a:blip r:embed="rId5"/>
          <a:stretch>
            <a:fillRect/>
          </a:stretch>
        </p:blipFill>
        <p:spPr>
          <a:xfrm>
            <a:off x="10698481" y="6089130"/>
            <a:ext cx="987283" cy="621886"/>
          </a:xfrm>
          <a:prstGeom prst="rect">
            <a:avLst/>
          </a:prstGeom>
        </p:spPr>
      </p:pic>
      <p:pic>
        <p:nvPicPr>
          <p:cNvPr id="6" name="Picture 5" descr="horizontal RGB white.eps">
            <a:extLst>
              <a:ext uri="{FF2B5EF4-FFF2-40B4-BE49-F238E27FC236}">
                <a16:creationId xmlns:a16="http://schemas.microsoft.com/office/drawing/2014/main" id="{4570533E-6C45-458A-A87C-A330852240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9290" y="225748"/>
            <a:ext cx="3555695" cy="577885"/>
          </a:xfrm>
          <a:prstGeom prst="rect">
            <a:avLst/>
          </a:prstGeom>
        </p:spPr>
      </p:pic>
    </p:spTree>
    <p:extLst>
      <p:ext uri="{BB962C8B-B14F-4D97-AF65-F5344CB8AC3E}">
        <p14:creationId xmlns:p14="http://schemas.microsoft.com/office/powerpoint/2010/main" val="3490812658"/>
      </p:ext>
    </p:extLst>
  </p:cSld>
  <p:clrMap bg1="lt1" tx1="dk1" bg2="lt2" tx2="dk2" accent1="accent1" accent2="accent2" accent3="accent3" accent4="accent4" accent5="accent5" accent6="accent6" hlink="hlink" folHlink="folHlink"/>
  <p:sldLayoutIdLst>
    <p:sldLayoutId id="2147483662" r:id="rId1"/>
    <p:sldLayoutId id="214748369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854243" y="160423"/>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2"/>
              </a:buClr>
              <a:buSzPts val="3200"/>
              <a:buFont typeface="Cabin"/>
              <a:buNone/>
              <a:defRPr sz="3200" b="0" i="0" u="none" strike="noStrike" cap="none">
                <a:solidFill>
                  <a:schemeClr val="dk2"/>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2" name="Google Shape;82;p12"/>
          <p:cNvSpPr txBox="1">
            <a:spLocks noGrp="1"/>
          </p:cNvSpPr>
          <p:nvPr>
            <p:ph type="body" idx="1"/>
          </p:nvPr>
        </p:nvSpPr>
        <p:spPr>
          <a:xfrm>
            <a:off x="838200" y="1825627"/>
            <a:ext cx="10363200" cy="4194175"/>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1000"/>
              </a:spcBef>
              <a:spcAft>
                <a:spcPts val="0"/>
              </a:spcAft>
              <a:buClr>
                <a:schemeClr val="accent2"/>
              </a:buClr>
              <a:buSzPts val="2000"/>
              <a:buFont typeface="Arial"/>
              <a:buChar char="–"/>
              <a:defRPr sz="2000" b="1" i="0" u="none" strike="noStrike" cap="none">
                <a:solidFill>
                  <a:schemeClr val="accent2"/>
                </a:solidFill>
                <a:latin typeface="Cabin"/>
                <a:ea typeface="Cabin"/>
                <a:cs typeface="Cabin"/>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84" name="Google Shape;84;p12"/>
          <p:cNvSpPr/>
          <p:nvPr/>
        </p:nvSpPr>
        <p:spPr>
          <a:xfrm>
            <a:off x="228600" y="224589"/>
            <a:ext cx="11734800" cy="6408822"/>
          </a:xfrm>
          <a:prstGeom prst="rect">
            <a:avLst/>
          </a:prstGeom>
          <a:noFill/>
          <a:ln w="317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86" name="Google Shape;86;p12"/>
          <p:cNvSpPr txBox="1">
            <a:spLocks noGrp="1"/>
          </p:cNvSpPr>
          <p:nvPr>
            <p:ph type="sldNum" idx="12"/>
          </p:nvPr>
        </p:nvSpPr>
        <p:spPr>
          <a:xfrm>
            <a:off x="11416555"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1"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1" b="0" i="0" u="none" strike="noStrike" cap="none">
                <a:solidFill>
                  <a:schemeClr val="accent2"/>
                </a:solidFill>
                <a:latin typeface="Cabin"/>
                <a:ea typeface="Cabin"/>
                <a:cs typeface="Cabin"/>
                <a:sym typeface="Cabin"/>
              </a:defRPr>
            </a:lvl2pPr>
            <a:lvl3pPr marL="0" marR="0" lvl="2" indent="0" algn="r" rtl="0">
              <a:spcBef>
                <a:spcPts val="0"/>
              </a:spcBef>
              <a:buNone/>
              <a:defRPr sz="1051" b="0" i="0" u="none" strike="noStrike" cap="none">
                <a:solidFill>
                  <a:schemeClr val="accent2"/>
                </a:solidFill>
                <a:latin typeface="Cabin"/>
                <a:ea typeface="Cabin"/>
                <a:cs typeface="Cabin"/>
                <a:sym typeface="Cabin"/>
              </a:defRPr>
            </a:lvl3pPr>
            <a:lvl4pPr marL="0" marR="0" lvl="3" indent="0" algn="r" rtl="0">
              <a:spcBef>
                <a:spcPts val="0"/>
              </a:spcBef>
              <a:buNone/>
              <a:defRPr sz="1051" b="0" i="0" u="none" strike="noStrike" cap="none">
                <a:solidFill>
                  <a:schemeClr val="accent2"/>
                </a:solidFill>
                <a:latin typeface="Cabin"/>
                <a:ea typeface="Cabin"/>
                <a:cs typeface="Cabin"/>
                <a:sym typeface="Cabin"/>
              </a:defRPr>
            </a:lvl4pPr>
            <a:lvl5pPr marL="0" marR="0" lvl="4" indent="0" algn="r" rtl="0">
              <a:spcBef>
                <a:spcPts val="0"/>
              </a:spcBef>
              <a:buNone/>
              <a:defRPr sz="1051" b="0" i="0" u="none" strike="noStrike" cap="none">
                <a:solidFill>
                  <a:schemeClr val="accent2"/>
                </a:solidFill>
                <a:latin typeface="Cabin"/>
                <a:ea typeface="Cabin"/>
                <a:cs typeface="Cabin"/>
                <a:sym typeface="Cabin"/>
              </a:defRPr>
            </a:lvl5pPr>
            <a:lvl6pPr marL="0" marR="0" lvl="5" indent="0" algn="r" rtl="0">
              <a:spcBef>
                <a:spcPts val="0"/>
              </a:spcBef>
              <a:buNone/>
              <a:defRPr sz="1051" b="0" i="0" u="none" strike="noStrike" cap="none">
                <a:solidFill>
                  <a:schemeClr val="accent2"/>
                </a:solidFill>
                <a:latin typeface="Cabin"/>
                <a:ea typeface="Cabin"/>
                <a:cs typeface="Cabin"/>
                <a:sym typeface="Cabin"/>
              </a:defRPr>
            </a:lvl6pPr>
            <a:lvl7pPr marL="0" marR="0" lvl="6" indent="0" algn="r" rtl="0">
              <a:spcBef>
                <a:spcPts val="0"/>
              </a:spcBef>
              <a:buNone/>
              <a:defRPr sz="1051" b="0" i="0" u="none" strike="noStrike" cap="none">
                <a:solidFill>
                  <a:schemeClr val="accent2"/>
                </a:solidFill>
                <a:latin typeface="Cabin"/>
                <a:ea typeface="Cabin"/>
                <a:cs typeface="Cabin"/>
                <a:sym typeface="Cabin"/>
              </a:defRPr>
            </a:lvl7pPr>
            <a:lvl8pPr marL="0" marR="0" lvl="7" indent="0" algn="r" rtl="0">
              <a:spcBef>
                <a:spcPts val="0"/>
              </a:spcBef>
              <a:buNone/>
              <a:defRPr sz="1051" b="0" i="0" u="none" strike="noStrike" cap="none">
                <a:solidFill>
                  <a:schemeClr val="accent2"/>
                </a:solidFill>
                <a:latin typeface="Cabin"/>
                <a:ea typeface="Cabin"/>
                <a:cs typeface="Cabin"/>
                <a:sym typeface="Cabin"/>
              </a:defRPr>
            </a:lvl8pPr>
            <a:lvl9pPr marL="0" marR="0" lvl="8" indent="0" algn="r" rtl="0">
              <a:spcBef>
                <a:spcPts val="0"/>
              </a:spcBef>
              <a:buNone/>
              <a:defRPr sz="1051"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25943306"/>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80" r:id="rId3"/>
    <p:sldLayoutId id="2147483681" r:id="rId4"/>
    <p:sldLayoutId id="2147483693" r:id="rId5"/>
    <p:sldLayoutId id="2147483695"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Gill Sans MT Regular"/>
          <a:ea typeface="Gill Sans MT Regular"/>
          <a:cs typeface="Gill Sans Heavy" panose="020B0502020104020203" pitchFamily="34" charset="-79"/>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1600"/>
        </a:spcAft>
        <a:buClr>
          <a:srgbClr val="000000"/>
        </a:buClr>
        <a:buFont typeface="Arial"/>
        <a:defRPr sz="1400" b="0" i="0" u="none" strike="noStrike" cap="none">
          <a:solidFill>
            <a:srgbClr val="000000"/>
          </a:solidFill>
          <a:latin typeface="Gill Sans MT Regular"/>
          <a:ea typeface="Gill Sans MT Regular"/>
          <a:cs typeface="Gill Sans Heavy" panose="020B0502020104020203" pitchFamily="34" charset="-79"/>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FB88F-29D0-5842-1CEE-8FE362821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59F2-BBF8-7388-A500-9CAA7EFD5C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8327F-523D-CF79-FBF3-AADC452BD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D9742-B9E9-474A-B4F6-9CD4FE249D83}" type="datetimeFigureOut">
              <a:rPr lang="en-US" smtClean="0"/>
              <a:t>7/19/2023</a:t>
            </a:fld>
            <a:endParaRPr lang="en-US"/>
          </a:p>
        </p:txBody>
      </p:sp>
      <p:sp>
        <p:nvSpPr>
          <p:cNvPr id="5" name="Footer Placeholder 4">
            <a:extLst>
              <a:ext uri="{FF2B5EF4-FFF2-40B4-BE49-F238E27FC236}">
                <a16:creationId xmlns:a16="http://schemas.microsoft.com/office/drawing/2014/main" id="{4B09E526-0AA6-C2EA-0FD5-CCD0F235FC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110D2D-C7D6-BC44-643C-4243AB07B8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9890A-606A-4089-8829-D0396E760DBD}" type="slidenum">
              <a:rPr lang="en-US" smtClean="0"/>
              <a:t>‹#›</a:t>
            </a:fld>
            <a:endParaRPr lang="en-US"/>
          </a:p>
        </p:txBody>
      </p:sp>
    </p:spTree>
    <p:extLst>
      <p:ext uri="{BB962C8B-B14F-4D97-AF65-F5344CB8AC3E}">
        <p14:creationId xmlns:p14="http://schemas.microsoft.com/office/powerpoint/2010/main" val="3043005132"/>
      </p:ext>
    </p:extLst>
  </p:cSld>
  <p:clrMap bg1="lt1" tx1="dk1" bg2="lt2" tx2="dk2" accent1="accent1" accent2="accent2" accent3="accent3" accent4="accent4" accent5="accent5" accent6="accent6" hlink="hlink" folHlink="folHlink"/>
  <p:sldLayoutIdLst>
    <p:sldLayoutId id="2147483660"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amj.aom.org/content/early/2017/09/14/amj.2016.0148.abstract"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catalyst.org/knowledge/bottom-line-connecting-corporate-performance-and-gender-diversity"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chrome-extension://efaidnbmnnnibpcajpcglclefindmkaj/https:/2012-2017.usaid.gov/sites/default/files/documents/1870/205.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repository.cimmyt.org/bitstream/handle/10883/22072/65309.pdf?sequence=1&amp;isAllowed=y"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s://banyanglobal.com/wp-content/uploads/2020/10/GITA-II-Niger-CSGA-Final-Report-for-USAID.pdf"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banyanglobal.com/wp-content/uploads/2020/10/GITA-II-Niger-CSGA-Final-Report-for-USAID.pdf"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mailto:Jason.Sullivan@crs.org" TargetMode="External"/><Relationship Id="rId2" Type="http://schemas.openxmlformats.org/officeDocument/2006/relationships/hyperlink" Target="mailto:S34D@crs.org" TargetMode="External"/><Relationship Id="rId1" Type="http://schemas.openxmlformats.org/officeDocument/2006/relationships/slideLayout" Target="../slideLayouts/slideLayout4.xml"/><Relationship Id="rId5" Type="http://schemas.openxmlformats.org/officeDocument/2006/relationships/hyperlink" Target="https://dec.usaid.gov/dec/search/FusionSearchResults.aspx?q=7200AA18LE00004+" TargetMode="External"/><Relationship Id="rId4" Type="http://schemas.openxmlformats.org/officeDocument/2006/relationships/hyperlink" Target="https://www.crs.org/our-work-overseas/program-areas/agriculture/feed-futur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fao.org/fileadmin/templates/cfs/Docs1920/Gender/GEWE_Scoping_Paper-FINAL040ct.pdf"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fao.org/news/story/en/item/52011/icode/"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9" name="Picture Placeholder 8" descr="A person in a rice field">
            <a:extLst>
              <a:ext uri="{FF2B5EF4-FFF2-40B4-BE49-F238E27FC236}">
                <a16:creationId xmlns:a16="http://schemas.microsoft.com/office/drawing/2014/main" id="{28DB19E6-F7E3-F549-5CB9-A60D3AAD382D}"/>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6" b="7816"/>
          <a:stretch>
            <a:fillRect/>
          </a:stretch>
        </p:blipFill>
        <p:spPr/>
      </p:pic>
      <p:sp>
        <p:nvSpPr>
          <p:cNvPr id="157" name="Google Shape;157;p23"/>
          <p:cNvSpPr txBox="1">
            <a:spLocks noGrp="1"/>
          </p:cNvSpPr>
          <p:nvPr>
            <p:ph type="ctrTitle"/>
          </p:nvPr>
        </p:nvSpPr>
        <p:spPr>
          <a:xfrm>
            <a:off x="516447" y="1391316"/>
            <a:ext cx="4754880" cy="2657618"/>
          </a:xfrm>
          <a:prstGeom prst="rect">
            <a:avLst/>
          </a:prstGeom>
          <a:noFill/>
          <a:ln>
            <a:noFill/>
          </a:ln>
        </p:spPr>
        <p:txBody>
          <a:bodyPr spcFirstLastPara="1" wrap="square" lIns="91425" tIns="45700" rIns="91425" bIns="45700" anchor="b" anchorCtr="0">
            <a:noAutofit/>
          </a:bodyPr>
          <a:lstStyle/>
          <a:p>
            <a:pPr>
              <a:buSzPts val="8000"/>
            </a:pPr>
            <a:r>
              <a:rPr lang="en-US" sz="6500" dirty="0">
                <a:ea typeface="Cabin"/>
                <a:cs typeface="Cabin"/>
              </a:rPr>
              <a:t>S34D RSSSA &amp; Gender </a:t>
            </a:r>
            <a:br>
              <a:rPr lang="en-US" sz="6500" dirty="0">
                <a:ea typeface="Cabin"/>
                <a:cs typeface="Cabin"/>
              </a:rPr>
            </a:br>
            <a:endParaRPr sz="8000" dirty="0">
              <a:ea typeface="Cabin"/>
              <a:cs typeface="Cabin"/>
            </a:endParaRPr>
          </a:p>
        </p:txBody>
      </p:sp>
      <p:sp>
        <p:nvSpPr>
          <p:cNvPr id="158" name="Google Shape;158;p23"/>
          <p:cNvSpPr txBox="1">
            <a:spLocks noGrp="1"/>
          </p:cNvSpPr>
          <p:nvPr>
            <p:ph type="subTitle" idx="1"/>
          </p:nvPr>
        </p:nvSpPr>
        <p:spPr>
          <a:xfrm>
            <a:off x="642371" y="3410186"/>
            <a:ext cx="3758179" cy="46172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ea typeface="Cabin"/>
                <a:cs typeface="Cabin"/>
              </a:rPr>
              <a:t>RSSSA Training Manual</a:t>
            </a:r>
            <a:endParaRPr dirty="0">
              <a:ea typeface="Cabin"/>
              <a:cs typeface="Cabin"/>
            </a:endParaRPr>
          </a:p>
        </p:txBody>
      </p:sp>
      <p:sp>
        <p:nvSpPr>
          <p:cNvPr id="160" name="Google Shape;160;p23"/>
          <p:cNvSpPr txBox="1">
            <a:spLocks noGrp="1"/>
          </p:cNvSpPr>
          <p:nvPr>
            <p:ph type="dt" idx="10"/>
          </p:nvPr>
        </p:nvSpPr>
        <p:spPr>
          <a:xfrm>
            <a:off x="189801" y="6280268"/>
            <a:ext cx="2958347" cy="365125"/>
          </a:xfrm>
          <a:prstGeom prst="rect">
            <a:avLst/>
          </a:prstGeom>
          <a:noFill/>
          <a:ln>
            <a:noFill/>
          </a:ln>
        </p:spPr>
        <p:txBody>
          <a:bodyPr spcFirstLastPara="1" wrap="square" lIns="91425" tIns="45700" rIns="91425" bIns="45700" anchor="ctr" anchorCtr="0">
            <a:noAutofit/>
          </a:bodyPr>
          <a:lstStyle/>
          <a:p>
            <a:pPr defTabSz="914377">
              <a:buClr>
                <a:srgbClr val="000000"/>
              </a:buClr>
              <a:defRPr/>
            </a:pPr>
            <a:r>
              <a:rPr lang="en-US" b="0" i="0" dirty="0">
                <a:solidFill>
                  <a:schemeClr val="bg1"/>
                </a:solidFill>
                <a:effectLst/>
                <a:latin typeface="Helvetica" panose="020B0604020202020204" pitchFamily="34" charset="0"/>
              </a:rPr>
              <a:t>Amit </a:t>
            </a:r>
            <a:r>
              <a:rPr lang="en-US" b="0" i="0" dirty="0" err="1">
                <a:solidFill>
                  <a:schemeClr val="bg1"/>
                </a:solidFill>
                <a:effectLst/>
                <a:latin typeface="Helvetica" panose="020B0604020202020204" pitchFamily="34" charset="0"/>
              </a:rPr>
              <a:t>Rudro</a:t>
            </a:r>
            <a:r>
              <a:rPr lang="en-US" dirty="0">
                <a:solidFill>
                  <a:schemeClr val="bg1"/>
                </a:solidFill>
                <a:latin typeface="Helvetica" panose="020B0604020202020204" pitchFamily="34" charset="0"/>
              </a:rPr>
              <a:t> </a:t>
            </a:r>
            <a:r>
              <a:rPr lang="en-US" b="0" i="0" dirty="0">
                <a:solidFill>
                  <a:schemeClr val="bg1"/>
                </a:solidFill>
                <a:effectLst/>
                <a:latin typeface="Helvetica" panose="020B0604020202020204" pitchFamily="34" charset="0"/>
              </a:rPr>
              <a:t>for CRS</a:t>
            </a:r>
            <a:endParaRPr kern="0" dirty="0">
              <a:solidFill>
                <a:schemeClr val="bg1"/>
              </a:solidFill>
              <a:ea typeface="Cabin"/>
              <a:cs typeface="Cabin"/>
            </a:endParaRPr>
          </a:p>
        </p:txBody>
      </p:sp>
      <p:pic>
        <p:nvPicPr>
          <p:cNvPr id="3" name="Picture 2">
            <a:extLst>
              <a:ext uri="{FF2B5EF4-FFF2-40B4-BE49-F238E27FC236}">
                <a16:creationId xmlns:a16="http://schemas.microsoft.com/office/drawing/2014/main" id="{66251A91-29E3-4702-A9E7-15EF8A23257D}"/>
              </a:ext>
            </a:extLst>
          </p:cNvPr>
          <p:cNvPicPr>
            <a:picLocks noChangeAspect="1"/>
          </p:cNvPicPr>
          <p:nvPr/>
        </p:nvPicPr>
        <p:blipFill>
          <a:blip r:embed="rId4"/>
          <a:stretch>
            <a:fillRect/>
          </a:stretch>
        </p:blipFill>
        <p:spPr>
          <a:xfrm>
            <a:off x="743953" y="415852"/>
            <a:ext cx="3243353" cy="548688"/>
          </a:xfrm>
          <a:prstGeom prst="rect">
            <a:avLst/>
          </a:prstGeom>
        </p:spPr>
      </p:pic>
    </p:spTree>
    <p:extLst>
      <p:ext uri="{BB962C8B-B14F-4D97-AF65-F5344CB8AC3E}">
        <p14:creationId xmlns:p14="http://schemas.microsoft.com/office/powerpoint/2010/main" val="866939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0794-47D1-4674-B22F-B6ACD38AEBB7}"/>
              </a:ext>
            </a:extLst>
          </p:cNvPr>
          <p:cNvSpPr>
            <a:spLocks noGrp="1"/>
          </p:cNvSpPr>
          <p:nvPr>
            <p:ph type="title"/>
          </p:nvPr>
        </p:nvSpPr>
        <p:spPr/>
        <p:txBody>
          <a:bodyPr/>
          <a:lstStyle/>
          <a:p>
            <a:r>
              <a:rPr lang="en-US" dirty="0">
                <a:solidFill>
                  <a:srgbClr val="4799B5"/>
                </a:solidFill>
              </a:rPr>
              <a:t>Quiz! </a:t>
            </a:r>
          </a:p>
        </p:txBody>
      </p:sp>
      <p:sp>
        <p:nvSpPr>
          <p:cNvPr id="3" name="Content Placeholder 2">
            <a:extLst>
              <a:ext uri="{FF2B5EF4-FFF2-40B4-BE49-F238E27FC236}">
                <a16:creationId xmlns:a16="http://schemas.microsoft.com/office/drawing/2014/main" id="{9DC080F8-F7A5-4B15-8981-72135D529E7C}"/>
              </a:ext>
            </a:extLst>
          </p:cNvPr>
          <p:cNvSpPr>
            <a:spLocks noGrp="1"/>
          </p:cNvSpPr>
          <p:nvPr>
            <p:ph type="body" idx="1"/>
          </p:nvPr>
        </p:nvSpPr>
        <p:spPr>
          <a:xfrm>
            <a:off x="914400" y="1485986"/>
            <a:ext cx="10363200" cy="4194175"/>
          </a:xfrm>
        </p:spPr>
        <p:txBody>
          <a:bodyPr/>
          <a:lstStyle/>
          <a:p>
            <a:pPr marL="0" lvl="0" indent="0">
              <a:buNone/>
            </a:pPr>
            <a:r>
              <a:rPr lang="en-US" sz="2200" dirty="0"/>
              <a:t>In Tanzania, when more equitable division of labor was promoted in the household, this resulted in a household income increase of ____%, labor productivity increase of 15%, and capital productivity increase of 44%.</a:t>
            </a:r>
          </a:p>
          <a:p>
            <a:pPr marL="1097264" lvl="1" indent="-457200">
              <a:buFont typeface="+mj-lt"/>
              <a:buAutoNum type="alphaLcParenR"/>
            </a:pPr>
            <a:r>
              <a:rPr lang="en-US" sz="2200" dirty="0">
                <a:latin typeface="Gill Sans MT Regular"/>
              </a:rPr>
              <a:t>5%; </a:t>
            </a:r>
          </a:p>
          <a:p>
            <a:pPr marL="1097264" lvl="1" indent="-457200">
              <a:buFont typeface="+mj-lt"/>
              <a:buAutoNum type="alphaLcParenR"/>
            </a:pPr>
            <a:r>
              <a:rPr lang="en-US" sz="2200" dirty="0">
                <a:latin typeface="Gill Sans MT Regular"/>
              </a:rPr>
              <a:t>10%;</a:t>
            </a:r>
          </a:p>
          <a:p>
            <a:pPr marL="1097264" lvl="1" indent="-457200">
              <a:buFont typeface="+mj-lt"/>
              <a:buAutoNum type="alphaLcParenR"/>
            </a:pPr>
            <a:r>
              <a:rPr lang="en-US" sz="2200" dirty="0">
                <a:latin typeface="Gill Sans MT Regular"/>
              </a:rPr>
              <a:t>15%</a:t>
            </a:r>
          </a:p>
          <a:p>
            <a:pPr lvl="0"/>
            <a:endParaRPr lang="en-US" sz="2200" dirty="0"/>
          </a:p>
          <a:p>
            <a:pPr marL="0" indent="0">
              <a:buNone/>
            </a:pPr>
            <a:r>
              <a:rPr lang="en-US" sz="2200" dirty="0"/>
              <a:t>Answer: B </a:t>
            </a:r>
          </a:p>
        </p:txBody>
      </p:sp>
      <p:sp>
        <p:nvSpPr>
          <p:cNvPr id="4" name="Slide Number Placeholder 3">
            <a:extLst>
              <a:ext uri="{FF2B5EF4-FFF2-40B4-BE49-F238E27FC236}">
                <a16:creationId xmlns:a16="http://schemas.microsoft.com/office/drawing/2014/main" id="{42FF8DE6-DE9C-4135-985D-1A36CD17E805}"/>
              </a:ext>
            </a:extLst>
          </p:cNvPr>
          <p:cNvSpPr>
            <a:spLocks noGrp="1"/>
          </p:cNvSpPr>
          <p:nvPr>
            <p:ph type="sldNum" idx="12"/>
          </p:nvPr>
        </p:nvSpPr>
        <p:spPr>
          <a:prstGeom prst="rect">
            <a:avLst/>
          </a:prstGeom>
        </p:spPr>
        <p:txBody>
          <a:bodyPr/>
          <a:lstStyle/>
          <a:p>
            <a:pPr defTabSz="449505"/>
            <a:fld id="{3AF21FA0-C69A-D549-B93E-AD7DB9D7EB7A}" type="slidenum">
              <a:rPr lang="en-US">
                <a:solidFill>
                  <a:prstClr val="white"/>
                </a:solidFill>
                <a:latin typeface="Calibri"/>
              </a:rPr>
              <a:pPr defTabSz="449505"/>
              <a:t>10</a:t>
            </a:fld>
            <a:endParaRPr lang="en-US">
              <a:solidFill>
                <a:prstClr val="white"/>
              </a:solidFill>
              <a:latin typeface="Calibri"/>
            </a:endParaRPr>
          </a:p>
        </p:txBody>
      </p:sp>
    </p:spTree>
    <p:extLst>
      <p:ext uri="{BB962C8B-B14F-4D97-AF65-F5344CB8AC3E}">
        <p14:creationId xmlns:p14="http://schemas.microsoft.com/office/powerpoint/2010/main" val="234899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87509-BC9E-4D1B-9D51-09BF1B5CA8D9}"/>
              </a:ext>
            </a:extLst>
          </p:cNvPr>
          <p:cNvSpPr>
            <a:spLocks noGrp="1"/>
          </p:cNvSpPr>
          <p:nvPr>
            <p:ph type="title"/>
          </p:nvPr>
        </p:nvSpPr>
        <p:spPr/>
        <p:txBody>
          <a:bodyPr/>
          <a:lstStyle/>
          <a:p>
            <a:r>
              <a:rPr lang="en-US" dirty="0">
                <a:solidFill>
                  <a:srgbClr val="4799B5"/>
                </a:solidFill>
              </a:rPr>
              <a:t>Quiz!</a:t>
            </a:r>
          </a:p>
        </p:txBody>
      </p:sp>
      <p:sp>
        <p:nvSpPr>
          <p:cNvPr id="3" name="Content Placeholder 2">
            <a:extLst>
              <a:ext uri="{FF2B5EF4-FFF2-40B4-BE49-F238E27FC236}">
                <a16:creationId xmlns:a16="http://schemas.microsoft.com/office/drawing/2014/main" id="{3399AB23-533E-4FFA-9F29-356850450C89}"/>
              </a:ext>
            </a:extLst>
          </p:cNvPr>
          <p:cNvSpPr>
            <a:spLocks noGrp="1"/>
          </p:cNvSpPr>
          <p:nvPr>
            <p:ph type="body" idx="1"/>
          </p:nvPr>
        </p:nvSpPr>
        <p:spPr>
          <a:xfrm>
            <a:off x="854243" y="1485986"/>
            <a:ext cx="10756900" cy="4194175"/>
          </a:xfrm>
        </p:spPr>
        <p:txBody>
          <a:bodyPr>
            <a:noAutofit/>
          </a:bodyPr>
          <a:lstStyle/>
          <a:p>
            <a:pPr lvl="0"/>
            <a:r>
              <a:rPr lang="en-US" sz="2200" dirty="0"/>
              <a:t>Employers rate ____ as the most desirable employees, followed by ___, ____, and finally ____.</a:t>
            </a:r>
          </a:p>
          <a:p>
            <a:r>
              <a:rPr lang="en-US" sz="2200" dirty="0"/>
              <a:t>(a) Fathers; childless women; childless men; mothers; (b) mothers; fathers, childless men; childless women; (c) childless women; childless men; fathers; mothers</a:t>
            </a:r>
          </a:p>
          <a:p>
            <a:pPr lvl="0"/>
            <a:r>
              <a:rPr lang="en-US" sz="2200" dirty="0"/>
              <a:t>A: “One of the worst career moves a woman can make is to have children. Mothers are less likely to be hired for jobs, to be perceived as competent at work or to be paid as much as their male colleagues with the same qualifications. For men, meanwhile, having a child is good for their careers. They are more likely to be hired than childless men, and tend to be paid more after they have children. These differences persist even after controlling for factors like the hours people work, the types of jobs they choose and the salaries of their spouses. So the disparity is not because mothers actually become less productive employees and fathers work harder when they become parents — but because employers expect them to.” </a:t>
            </a:r>
            <a:r>
              <a:rPr lang="en-US" sz="1100" u="sng" dirty="0">
                <a:hlinkClick r:id="rId3"/>
              </a:rPr>
              <a:t>http://amj.aom.org/content/early/2017/09/14/amj.2016.0148.abstract</a:t>
            </a:r>
            <a:endParaRPr lang="en-US" sz="1100" dirty="0"/>
          </a:p>
        </p:txBody>
      </p:sp>
      <p:sp>
        <p:nvSpPr>
          <p:cNvPr id="4" name="Slide Number Placeholder 3">
            <a:extLst>
              <a:ext uri="{FF2B5EF4-FFF2-40B4-BE49-F238E27FC236}">
                <a16:creationId xmlns:a16="http://schemas.microsoft.com/office/drawing/2014/main" id="{E8EC3A0F-8E93-412A-9E43-8BC88680201A}"/>
              </a:ext>
            </a:extLst>
          </p:cNvPr>
          <p:cNvSpPr>
            <a:spLocks noGrp="1"/>
          </p:cNvSpPr>
          <p:nvPr>
            <p:ph type="sldNum" idx="12"/>
          </p:nvPr>
        </p:nvSpPr>
        <p:spPr>
          <a:prstGeom prst="rect">
            <a:avLst/>
          </a:prstGeom>
        </p:spPr>
        <p:txBody>
          <a:bodyPr/>
          <a:lstStyle/>
          <a:p>
            <a:pPr defTabSz="449505"/>
            <a:fld id="{3AF21FA0-C69A-D549-B93E-AD7DB9D7EB7A}" type="slidenum">
              <a:rPr lang="en-US">
                <a:solidFill>
                  <a:prstClr val="white"/>
                </a:solidFill>
                <a:latin typeface="Calibri"/>
              </a:rPr>
              <a:pPr defTabSz="449505"/>
              <a:t>11</a:t>
            </a:fld>
            <a:endParaRPr lang="en-US">
              <a:solidFill>
                <a:prstClr val="white"/>
              </a:solidFill>
              <a:latin typeface="Calibri"/>
            </a:endParaRPr>
          </a:p>
        </p:txBody>
      </p:sp>
    </p:spTree>
    <p:extLst>
      <p:ext uri="{BB962C8B-B14F-4D97-AF65-F5344CB8AC3E}">
        <p14:creationId xmlns:p14="http://schemas.microsoft.com/office/powerpoint/2010/main" val="76311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32586-9AF8-B952-4F69-027A04DB5062}"/>
              </a:ext>
            </a:extLst>
          </p:cNvPr>
          <p:cNvSpPr>
            <a:spLocks noGrp="1"/>
          </p:cNvSpPr>
          <p:nvPr>
            <p:ph type="title"/>
          </p:nvPr>
        </p:nvSpPr>
        <p:spPr/>
        <p:txBody>
          <a:bodyPr/>
          <a:lstStyle/>
          <a:p>
            <a:r>
              <a:rPr lang="en-US" dirty="0">
                <a:solidFill>
                  <a:srgbClr val="4799B5"/>
                </a:solidFill>
              </a:rPr>
              <a:t>Quiz!</a:t>
            </a:r>
          </a:p>
        </p:txBody>
      </p:sp>
      <p:sp>
        <p:nvSpPr>
          <p:cNvPr id="3" name="Text Placeholder 2">
            <a:extLst>
              <a:ext uri="{FF2B5EF4-FFF2-40B4-BE49-F238E27FC236}">
                <a16:creationId xmlns:a16="http://schemas.microsoft.com/office/drawing/2014/main" id="{D05A0EA4-3FB7-B15E-DE05-9F3EA8880E52}"/>
              </a:ext>
            </a:extLst>
          </p:cNvPr>
          <p:cNvSpPr>
            <a:spLocks noGrp="1"/>
          </p:cNvSpPr>
          <p:nvPr>
            <p:ph type="body" idx="1"/>
          </p:nvPr>
        </p:nvSpPr>
        <p:spPr/>
        <p:txBody>
          <a:bodyPr/>
          <a:lstStyle/>
          <a:p>
            <a:pPr marL="0" indent="0">
              <a:buNone/>
            </a:pPr>
            <a:r>
              <a:rPr lang="en-US" sz="2200" b="0" i="0" dirty="0">
                <a:solidFill>
                  <a:srgbClr val="212721"/>
                </a:solidFill>
                <a:effectLst/>
              </a:rPr>
              <a:t>In a study of Fortune 500 companies, </a:t>
            </a:r>
            <a:r>
              <a:rPr lang="en-US" sz="2200" b="0" i="0" u="sng" dirty="0">
                <a:solidFill>
                  <a:srgbClr val="002F6C"/>
                </a:solidFill>
                <a:effectLst/>
                <a:hlinkClick r:id="rId2" tooltip="Catalyst (2004), 'The Bottom Line: Connecting Corporate Performance And Gender Diversity'"/>
              </a:rPr>
              <a:t>Catalyst</a:t>
            </a:r>
            <a:r>
              <a:rPr lang="en-US" sz="2200" b="0" i="0" dirty="0">
                <a:solidFill>
                  <a:srgbClr val="212721"/>
                </a:solidFill>
                <a:effectLst/>
              </a:rPr>
              <a:t> found that firms with higher gender diversity in management had X% better return on equity than firms with poor gender equity.</a:t>
            </a:r>
          </a:p>
          <a:p>
            <a:pPr marL="1097264" lvl="1" indent="-457200">
              <a:buFont typeface="+mj-lt"/>
              <a:buAutoNum type="alphaLcParenR"/>
            </a:pPr>
            <a:r>
              <a:rPr lang="en-US" sz="2200" dirty="0">
                <a:solidFill>
                  <a:srgbClr val="212721"/>
                </a:solidFill>
                <a:latin typeface="Gill Sans MT Regular"/>
              </a:rPr>
              <a:t>15%</a:t>
            </a:r>
          </a:p>
          <a:p>
            <a:pPr marL="1097264" lvl="1" indent="-457200">
              <a:buFont typeface="+mj-lt"/>
              <a:buAutoNum type="alphaLcParenR"/>
            </a:pPr>
            <a:r>
              <a:rPr lang="en-US" sz="2200" dirty="0">
                <a:solidFill>
                  <a:srgbClr val="212721"/>
                </a:solidFill>
                <a:latin typeface="Gill Sans MT Regular"/>
              </a:rPr>
              <a:t>25%</a:t>
            </a:r>
          </a:p>
          <a:p>
            <a:pPr marL="1097264" lvl="1" indent="-457200">
              <a:buFont typeface="+mj-lt"/>
              <a:buAutoNum type="alphaLcParenR"/>
            </a:pPr>
            <a:r>
              <a:rPr lang="en-US" sz="2200" dirty="0">
                <a:solidFill>
                  <a:srgbClr val="212721"/>
                </a:solidFill>
                <a:latin typeface="Gill Sans MT Regular"/>
              </a:rPr>
              <a:t>35%</a:t>
            </a:r>
          </a:p>
          <a:p>
            <a:pPr marL="1097264" lvl="1" indent="-457200">
              <a:buFont typeface="+mj-lt"/>
              <a:buAutoNum type="alphaLcParenR"/>
            </a:pPr>
            <a:endParaRPr lang="en-US" sz="2200" dirty="0">
              <a:solidFill>
                <a:srgbClr val="212721"/>
              </a:solidFill>
              <a:latin typeface="Gill Sans MT Regular"/>
            </a:endParaRPr>
          </a:p>
          <a:p>
            <a:pPr marL="1097264" lvl="1" indent="-457200">
              <a:buFont typeface="+mj-lt"/>
              <a:buAutoNum type="alphaLcParenR"/>
            </a:pPr>
            <a:endParaRPr lang="en-US" sz="2200" dirty="0">
              <a:solidFill>
                <a:srgbClr val="212721"/>
              </a:solidFill>
              <a:latin typeface="Gill Sans MT Regular"/>
            </a:endParaRPr>
          </a:p>
          <a:p>
            <a:pPr marL="0" indent="0">
              <a:buNone/>
            </a:pPr>
            <a:r>
              <a:rPr lang="en-US" sz="2200" dirty="0">
                <a:solidFill>
                  <a:srgbClr val="212721"/>
                </a:solidFill>
              </a:rPr>
              <a:t>Answer: C https://www.usaid.gov/engendering-industries/business-case</a:t>
            </a:r>
          </a:p>
        </p:txBody>
      </p:sp>
      <p:sp>
        <p:nvSpPr>
          <p:cNvPr id="4" name="Slide Number Placeholder 3">
            <a:extLst>
              <a:ext uri="{FF2B5EF4-FFF2-40B4-BE49-F238E27FC236}">
                <a16:creationId xmlns:a16="http://schemas.microsoft.com/office/drawing/2014/main" id="{E071CB87-7C85-B712-D3D8-71D136486E59}"/>
              </a:ext>
            </a:extLst>
          </p:cNvPr>
          <p:cNvSpPr>
            <a:spLocks noGrp="1"/>
          </p:cNvSpPr>
          <p:nvPr>
            <p:ph type="sldNum" idx="12"/>
          </p:nvPr>
        </p:nvSpPr>
        <p:spPr/>
        <p:txBody>
          <a:bodyPr/>
          <a:lstStyle/>
          <a:p>
            <a:fld id="{00000000-1234-1234-1234-123412341234}" type="slidenum">
              <a:rPr lang="en-US" smtClean="0"/>
              <a:pPr/>
              <a:t>12</a:t>
            </a:fld>
            <a:endParaRPr lang="en-US" dirty="0"/>
          </a:p>
        </p:txBody>
      </p:sp>
    </p:spTree>
    <p:extLst>
      <p:ext uri="{BB962C8B-B14F-4D97-AF65-F5344CB8AC3E}">
        <p14:creationId xmlns:p14="http://schemas.microsoft.com/office/powerpoint/2010/main" val="8569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9B72-CD5A-3B46-8389-4C78A5560207}"/>
              </a:ext>
            </a:extLst>
          </p:cNvPr>
          <p:cNvSpPr>
            <a:spLocks noGrp="1"/>
          </p:cNvSpPr>
          <p:nvPr>
            <p:ph type="title"/>
          </p:nvPr>
        </p:nvSpPr>
        <p:spPr>
          <a:xfrm>
            <a:off x="1053355" y="2103437"/>
            <a:ext cx="9093945" cy="3141663"/>
          </a:xfrm>
        </p:spPr>
        <p:txBody>
          <a:bodyPr/>
          <a:lstStyle/>
          <a:p>
            <a:r>
              <a:rPr lang="en-US" sz="4300" b="0" i="0" dirty="0">
                <a:solidFill>
                  <a:schemeClr val="bg2"/>
                </a:solidFill>
                <a:effectLst/>
              </a:rPr>
              <a:t>Do you have  examples that demonstrates why gender equality is important for our work and in seed in particular?</a:t>
            </a:r>
            <a:endParaRPr lang="en-US" sz="4300" dirty="0">
              <a:solidFill>
                <a:schemeClr val="bg2"/>
              </a:solidFill>
            </a:endParaRPr>
          </a:p>
        </p:txBody>
      </p:sp>
      <p:sp>
        <p:nvSpPr>
          <p:cNvPr id="4" name="Slide Number Placeholder 3">
            <a:extLst>
              <a:ext uri="{FF2B5EF4-FFF2-40B4-BE49-F238E27FC236}">
                <a16:creationId xmlns:a16="http://schemas.microsoft.com/office/drawing/2014/main" id="{0C8F0C38-F0BA-36D5-B812-EBF9D0CD58B7}"/>
              </a:ext>
            </a:extLst>
          </p:cNvPr>
          <p:cNvSpPr>
            <a:spLocks noGrp="1"/>
          </p:cNvSpPr>
          <p:nvPr>
            <p:ph type="sldNum" idx="12"/>
          </p:nvPr>
        </p:nvSpPr>
        <p:spPr/>
        <p:txBody>
          <a:bodyPr/>
          <a:lstStyle/>
          <a:p>
            <a:fld id="{00000000-1234-1234-1234-123412341234}" type="slidenum">
              <a:rPr lang="en-US" smtClean="0"/>
              <a:pPr/>
              <a:t>13</a:t>
            </a:fld>
            <a:endParaRPr lang="en-US" dirty="0"/>
          </a:p>
        </p:txBody>
      </p:sp>
    </p:spTree>
    <p:extLst>
      <p:ext uri="{BB962C8B-B14F-4D97-AF65-F5344CB8AC3E}">
        <p14:creationId xmlns:p14="http://schemas.microsoft.com/office/powerpoint/2010/main" val="362366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6" descr="Rwanda_gender strategy PPT_EAC_July 2020.jpg">
            <a:extLst>
              <a:ext uri="{FF2B5EF4-FFF2-40B4-BE49-F238E27FC236}">
                <a16:creationId xmlns:a16="http://schemas.microsoft.com/office/drawing/2014/main" id="{695FBFD7-7CA9-5BEB-9887-027055F5B039}"/>
              </a:ext>
            </a:extLst>
          </p:cNvPr>
          <p:cNvPicPr>
            <a:picLocks noChangeAspect="1"/>
          </p:cNvPicPr>
          <p:nvPr/>
        </p:nvPicPr>
        <p:blipFill rotWithShape="1">
          <a:blip r:embed="rId3">
            <a:extLst>
              <a:ext uri="{28A0092B-C50C-407E-A947-70E740481C1C}">
                <a14:useLocalDpi xmlns:a14="http://schemas.microsoft.com/office/drawing/2010/main" val="0"/>
              </a:ext>
            </a:extLst>
          </a:blip>
          <a:srcRect t="5420" b="10300"/>
          <a:stretch/>
        </p:blipFill>
        <p:spPr>
          <a:xfrm>
            <a:off x="-118533" y="0"/>
            <a:ext cx="12462933" cy="7010400"/>
          </a:xfrm>
          <a:prstGeom prst="rect">
            <a:avLst/>
          </a:prstGeom>
        </p:spPr>
      </p:pic>
      <p:sp>
        <p:nvSpPr>
          <p:cNvPr id="5" name="Title 4">
            <a:extLst>
              <a:ext uri="{FF2B5EF4-FFF2-40B4-BE49-F238E27FC236}">
                <a16:creationId xmlns:a16="http://schemas.microsoft.com/office/drawing/2014/main" id="{874DB8AD-D518-C336-26E1-39A9EED80F18}"/>
              </a:ext>
            </a:extLst>
          </p:cNvPr>
          <p:cNvSpPr>
            <a:spLocks noGrp="1"/>
          </p:cNvSpPr>
          <p:nvPr>
            <p:ph type="title"/>
          </p:nvPr>
        </p:nvSpPr>
        <p:spPr>
          <a:xfrm>
            <a:off x="152400" y="5026959"/>
            <a:ext cx="4533900" cy="962025"/>
          </a:xfrm>
          <a:solidFill>
            <a:srgbClr val="ABABA9"/>
          </a:solidFill>
        </p:spPr>
        <p:txBody>
          <a:bodyPr/>
          <a:lstStyle/>
          <a:p>
            <a:r>
              <a:rPr lang="en-US" dirty="0">
                <a:solidFill>
                  <a:schemeClr val="tx1"/>
                </a:solidFill>
              </a:rPr>
              <a:t>What is Gender?</a:t>
            </a:r>
          </a:p>
        </p:txBody>
      </p:sp>
      <p:sp>
        <p:nvSpPr>
          <p:cNvPr id="4" name="Slide Number Placeholder 3">
            <a:extLst>
              <a:ext uri="{FF2B5EF4-FFF2-40B4-BE49-F238E27FC236}">
                <a16:creationId xmlns:a16="http://schemas.microsoft.com/office/drawing/2014/main" id="{217EE579-E9D8-ECF9-D729-DB121EA08612}"/>
              </a:ext>
            </a:extLst>
          </p:cNvPr>
          <p:cNvSpPr>
            <a:spLocks noGrp="1"/>
          </p:cNvSpPr>
          <p:nvPr>
            <p:ph type="sldNum" idx="12"/>
          </p:nvPr>
        </p:nvSpPr>
        <p:spPr/>
        <p:txBody>
          <a:bodyPr/>
          <a:lstStyle/>
          <a:p>
            <a:fld id="{00000000-1234-1234-1234-123412341234}" type="slidenum">
              <a:rPr lang="en-US" smtClean="0"/>
              <a:pPr/>
              <a:t>14</a:t>
            </a:fld>
            <a:endParaRPr lang="en-US" dirty="0"/>
          </a:p>
        </p:txBody>
      </p:sp>
    </p:spTree>
    <p:extLst>
      <p:ext uri="{BB962C8B-B14F-4D97-AF65-F5344CB8AC3E}">
        <p14:creationId xmlns:p14="http://schemas.microsoft.com/office/powerpoint/2010/main" val="336891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5A475B-B304-73E6-8A07-B35B74A97B27}"/>
              </a:ext>
            </a:extLst>
          </p:cNvPr>
          <p:cNvSpPr>
            <a:spLocks noGrp="1"/>
          </p:cNvSpPr>
          <p:nvPr>
            <p:ph type="title"/>
          </p:nvPr>
        </p:nvSpPr>
        <p:spPr/>
        <p:txBody>
          <a:bodyPr/>
          <a:lstStyle/>
          <a:p>
            <a:pPr algn="ctr"/>
            <a:r>
              <a:rPr lang="en-US" dirty="0">
                <a:solidFill>
                  <a:srgbClr val="4799B5"/>
                </a:solidFill>
              </a:rPr>
              <a:t>What is the definition of Gender and Sex?</a:t>
            </a:r>
          </a:p>
        </p:txBody>
      </p:sp>
      <p:sp>
        <p:nvSpPr>
          <p:cNvPr id="9" name="Text Placeholder 8">
            <a:extLst>
              <a:ext uri="{FF2B5EF4-FFF2-40B4-BE49-F238E27FC236}">
                <a16:creationId xmlns:a16="http://schemas.microsoft.com/office/drawing/2014/main" id="{C69FE30E-CD89-AED9-6300-5A8BF3FCEF0C}"/>
              </a:ext>
            </a:extLst>
          </p:cNvPr>
          <p:cNvSpPr>
            <a:spLocks noGrp="1"/>
          </p:cNvSpPr>
          <p:nvPr>
            <p:ph type="body" idx="1"/>
          </p:nvPr>
        </p:nvSpPr>
        <p:spPr>
          <a:xfrm>
            <a:off x="700084" y="2197100"/>
            <a:ext cx="3581400" cy="4098923"/>
          </a:xfrm>
        </p:spPr>
        <p:txBody>
          <a:bodyPr/>
          <a:lstStyle/>
          <a:p>
            <a:pPr marL="0" indent="0" algn="ctr">
              <a:buNone/>
            </a:pPr>
            <a:r>
              <a:rPr lang="en-US" sz="2200" b="1" dirty="0">
                <a:solidFill>
                  <a:schemeClr val="bg2"/>
                </a:solidFill>
              </a:rPr>
              <a:t>Sex</a:t>
            </a:r>
            <a:r>
              <a:rPr lang="en-US" sz="2200" dirty="0"/>
              <a:t> </a:t>
            </a:r>
          </a:p>
          <a:p>
            <a:pPr marL="0" indent="0" algn="ctr">
              <a:buNone/>
            </a:pPr>
            <a:r>
              <a:rPr lang="en-US" sz="2200" dirty="0"/>
              <a:t>Biological differences between men and women </a:t>
            </a:r>
          </a:p>
          <a:p>
            <a:pPr algn="ctr"/>
            <a:endParaRPr lang="en-US" sz="2200" dirty="0"/>
          </a:p>
        </p:txBody>
      </p:sp>
      <p:sp>
        <p:nvSpPr>
          <p:cNvPr id="5" name="Slide Number Placeholder 4">
            <a:extLst>
              <a:ext uri="{FF2B5EF4-FFF2-40B4-BE49-F238E27FC236}">
                <a16:creationId xmlns:a16="http://schemas.microsoft.com/office/drawing/2014/main" id="{8865CEDF-F09C-1B43-CFC2-2CB48CD80111}"/>
              </a:ext>
            </a:extLst>
          </p:cNvPr>
          <p:cNvSpPr>
            <a:spLocks noGrp="1"/>
          </p:cNvSpPr>
          <p:nvPr>
            <p:ph type="sldNum" idx="12"/>
          </p:nvPr>
        </p:nvSpPr>
        <p:spPr/>
        <p:txBody>
          <a:bodyPr/>
          <a:lstStyle/>
          <a:p>
            <a:fld id="{00000000-1234-1234-1234-123412341234}" type="slidenum">
              <a:rPr lang="en-US" smtClean="0"/>
              <a:pPr/>
              <a:t>15</a:t>
            </a:fld>
            <a:endParaRPr lang="en-US" dirty="0"/>
          </a:p>
        </p:txBody>
      </p:sp>
      <p:sp>
        <p:nvSpPr>
          <p:cNvPr id="10" name="Text Placeholder 8">
            <a:extLst>
              <a:ext uri="{FF2B5EF4-FFF2-40B4-BE49-F238E27FC236}">
                <a16:creationId xmlns:a16="http://schemas.microsoft.com/office/drawing/2014/main" id="{03E976D0-83D3-7D85-1A47-DB02F320538E}"/>
              </a:ext>
            </a:extLst>
          </p:cNvPr>
          <p:cNvSpPr txBox="1">
            <a:spLocks/>
          </p:cNvSpPr>
          <p:nvPr/>
        </p:nvSpPr>
        <p:spPr>
          <a:xfrm>
            <a:off x="5776908" y="2197101"/>
            <a:ext cx="5438775" cy="409892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274313" marR="0" lvl="0" indent="-274313" algn="l" rtl="0" eaLnBrk="1" hangingPunct="1">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377" marR="0" lvl="1" indent="-355591" algn="l" rtl="0" eaLnBrk="1" hangingPunct="1">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566" marR="0" lvl="2" indent="-330192" algn="l" rtl="0" eaLnBrk="1" hangingPunct="1">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754" marR="0" lvl="3" indent="-330192" algn="l" rtl="0" eaLnBrk="1" hangingPunct="1">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5943" marR="0" lvl="4" indent="-330192" algn="l" rtl="0" eaLnBrk="1" hangingPunct="1">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131" marR="0" lvl="5" indent="-342891"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320" marR="0" lvl="6" indent="-342891"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509" marR="0" lvl="7" indent="-342891"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697" marR="0" lvl="8" indent="-342891"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pPr marL="0" indent="0" algn="ctr">
              <a:buNone/>
            </a:pPr>
            <a:r>
              <a:rPr lang="en-US" sz="2200" b="1" kern="0" dirty="0">
                <a:solidFill>
                  <a:schemeClr val="bg2"/>
                </a:solidFill>
              </a:rPr>
              <a:t>Gender </a:t>
            </a:r>
          </a:p>
          <a:p>
            <a:pPr marL="0" indent="0" algn="ctr">
              <a:buNone/>
            </a:pPr>
            <a:r>
              <a:rPr lang="en-US" sz="2200" kern="0" dirty="0"/>
              <a:t>Social relationships between men and women that vary from one society to another and at different points in history </a:t>
            </a:r>
          </a:p>
          <a:p>
            <a:pPr algn="ctr"/>
            <a:endParaRPr lang="en-US" sz="2200" kern="0" dirty="0"/>
          </a:p>
        </p:txBody>
      </p:sp>
    </p:spTree>
    <p:extLst>
      <p:ext uri="{BB962C8B-B14F-4D97-AF65-F5344CB8AC3E}">
        <p14:creationId xmlns:p14="http://schemas.microsoft.com/office/powerpoint/2010/main" val="40555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B1EB-FE02-1DFD-9C15-6CF3E1E0C621}"/>
              </a:ext>
            </a:extLst>
          </p:cNvPr>
          <p:cNvSpPr>
            <a:spLocks noGrp="1"/>
          </p:cNvSpPr>
          <p:nvPr>
            <p:ph type="title"/>
          </p:nvPr>
        </p:nvSpPr>
        <p:spPr/>
        <p:txBody>
          <a:bodyPr/>
          <a:lstStyle/>
          <a:p>
            <a:r>
              <a:rPr lang="en-US" dirty="0">
                <a:solidFill>
                  <a:srgbClr val="4799B5"/>
                </a:solidFill>
              </a:rPr>
              <a:t>Activity</a:t>
            </a:r>
          </a:p>
        </p:txBody>
      </p:sp>
      <p:sp>
        <p:nvSpPr>
          <p:cNvPr id="4" name="Slide Number Placeholder 3">
            <a:extLst>
              <a:ext uri="{FF2B5EF4-FFF2-40B4-BE49-F238E27FC236}">
                <a16:creationId xmlns:a16="http://schemas.microsoft.com/office/drawing/2014/main" id="{389AB30D-4F5D-0048-58CF-A9BA3B16E799}"/>
              </a:ext>
            </a:extLst>
          </p:cNvPr>
          <p:cNvSpPr>
            <a:spLocks noGrp="1"/>
          </p:cNvSpPr>
          <p:nvPr>
            <p:ph type="sldNum" idx="12"/>
          </p:nvPr>
        </p:nvSpPr>
        <p:spPr/>
        <p:txBody>
          <a:bodyPr/>
          <a:lstStyle/>
          <a:p>
            <a:fld id="{00000000-1234-1234-1234-123412341234}" type="slidenum">
              <a:rPr lang="en-US" smtClean="0"/>
              <a:pPr/>
              <a:t>16</a:t>
            </a:fld>
            <a:endParaRPr lang="en-US" dirty="0"/>
          </a:p>
        </p:txBody>
      </p:sp>
      <p:graphicFrame>
        <p:nvGraphicFramePr>
          <p:cNvPr id="6" name="Table 6">
            <a:extLst>
              <a:ext uri="{FF2B5EF4-FFF2-40B4-BE49-F238E27FC236}">
                <a16:creationId xmlns:a16="http://schemas.microsoft.com/office/drawing/2014/main" id="{5464913B-4C27-6CD0-F716-4CAADA492B19}"/>
              </a:ext>
            </a:extLst>
          </p:cNvPr>
          <p:cNvGraphicFramePr>
            <a:graphicFrameLocks noGrp="1"/>
          </p:cNvGraphicFramePr>
          <p:nvPr>
            <p:extLst>
              <p:ext uri="{D42A27DB-BD31-4B8C-83A1-F6EECF244321}">
                <p14:modId xmlns:p14="http://schemas.microsoft.com/office/powerpoint/2010/main" val="1961396903"/>
              </p:ext>
            </p:extLst>
          </p:nvPr>
        </p:nvGraphicFramePr>
        <p:xfrm>
          <a:off x="1671319" y="1895412"/>
          <a:ext cx="8849361" cy="3477642"/>
        </p:xfrm>
        <a:graphic>
          <a:graphicData uri="http://schemas.openxmlformats.org/drawingml/2006/table">
            <a:tbl>
              <a:tblPr firstRow="1" bandRow="1">
                <a:tableStyleId>{5C22544A-7EE6-4342-B048-85BDC9FD1C3A}</a:tableStyleId>
              </a:tblPr>
              <a:tblGrid>
                <a:gridCol w="443231">
                  <a:extLst>
                    <a:ext uri="{9D8B030D-6E8A-4147-A177-3AD203B41FA5}">
                      <a16:colId xmlns:a16="http://schemas.microsoft.com/office/drawing/2014/main" val="2039993819"/>
                    </a:ext>
                  </a:extLst>
                </a:gridCol>
                <a:gridCol w="6412230">
                  <a:extLst>
                    <a:ext uri="{9D8B030D-6E8A-4147-A177-3AD203B41FA5}">
                      <a16:colId xmlns:a16="http://schemas.microsoft.com/office/drawing/2014/main" val="2496696163"/>
                    </a:ext>
                  </a:extLst>
                </a:gridCol>
                <a:gridCol w="1993900">
                  <a:extLst>
                    <a:ext uri="{9D8B030D-6E8A-4147-A177-3AD203B41FA5}">
                      <a16:colId xmlns:a16="http://schemas.microsoft.com/office/drawing/2014/main" val="3001973945"/>
                    </a:ext>
                  </a:extLst>
                </a:gridCol>
              </a:tblGrid>
              <a:tr h="370840">
                <a:tc>
                  <a:txBody>
                    <a:bodyPr/>
                    <a:lstStyle/>
                    <a:p>
                      <a:pPr marL="0" marR="0" algn="ctr">
                        <a:lnSpc>
                          <a:spcPct val="114000"/>
                        </a:lnSpc>
                        <a:spcBef>
                          <a:spcPts val="0"/>
                        </a:spcBef>
                        <a:spcAft>
                          <a:spcPts val="1200"/>
                        </a:spcAft>
                      </a:pPr>
                      <a:endParaRPr lang="en-US" sz="2200" dirty="0">
                        <a:effectLst/>
                        <a:highlight>
                          <a:srgbClr val="4799B5"/>
                        </a:highligh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Statement </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G for gender </a:t>
                      </a:r>
                    </a:p>
                    <a:p>
                      <a:pPr marL="0" marR="0">
                        <a:lnSpc>
                          <a:spcPct val="114000"/>
                        </a:lnSpc>
                        <a:spcBef>
                          <a:spcPts val="0"/>
                        </a:spcBef>
                        <a:spcAft>
                          <a:spcPts val="1200"/>
                        </a:spcAft>
                      </a:pPr>
                      <a:r>
                        <a:rPr lang="en-US" sz="2200" dirty="0">
                          <a:effectLst/>
                          <a:latin typeface="Gill Sans MT Regular"/>
                        </a:rPr>
                        <a:t>S for Sex</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9508810"/>
                  </a:ext>
                </a:extLst>
              </a:tr>
              <a:tr h="370840">
                <a:tc>
                  <a:txBody>
                    <a:bodyPr/>
                    <a:lstStyle/>
                    <a:p>
                      <a:pPr marL="0" marR="0" algn="ctr">
                        <a:lnSpc>
                          <a:spcPct val="114000"/>
                        </a:lnSpc>
                        <a:spcBef>
                          <a:spcPts val="0"/>
                        </a:spcBef>
                        <a:spcAft>
                          <a:spcPts val="1200"/>
                        </a:spcAft>
                      </a:pPr>
                      <a:r>
                        <a:rPr lang="en-US" sz="2200" dirty="0">
                          <a:effectLst/>
                          <a:latin typeface="Gill Sans MT Regular"/>
                        </a:rPr>
                        <a:t>1</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Men plough and prepare the land; women take care of weeding</a:t>
                      </a:r>
                      <a:endParaRPr lang="en-US" sz="2200" dirty="0">
                        <a:solidFill>
                          <a:srgbClr val="002060"/>
                        </a:solidFill>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2200" dirty="0">
                          <a:effectLst/>
                          <a:latin typeface="Gill Sans MT Regular"/>
                        </a:rPr>
                        <a:t> </a:t>
                      </a:r>
                      <a:endParaRPr lang="en-US" sz="2200" dirty="0">
                        <a:solidFill>
                          <a:srgbClr val="44546A"/>
                        </a:solidFill>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6896532"/>
                  </a:ext>
                </a:extLst>
              </a:tr>
              <a:tr h="370840">
                <a:tc>
                  <a:txBody>
                    <a:bodyPr/>
                    <a:lstStyle/>
                    <a:p>
                      <a:pPr marL="0" marR="0" algn="ctr">
                        <a:lnSpc>
                          <a:spcPct val="114000"/>
                        </a:lnSpc>
                        <a:spcBef>
                          <a:spcPts val="0"/>
                        </a:spcBef>
                        <a:spcAft>
                          <a:spcPts val="1200"/>
                        </a:spcAft>
                      </a:pPr>
                      <a:r>
                        <a:rPr lang="en-US" sz="2200" dirty="0">
                          <a:effectLst/>
                          <a:latin typeface="Gill Sans MT Regular"/>
                        </a:rPr>
                        <a:t>2</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Women breast-feed babies</a:t>
                      </a:r>
                      <a:endParaRPr lang="en-US" sz="2200" dirty="0">
                        <a:solidFill>
                          <a:srgbClr val="002060"/>
                        </a:solidFill>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2200" dirty="0">
                          <a:effectLst/>
                          <a:latin typeface="Gill Sans MT Regular"/>
                        </a:rPr>
                        <a:t> </a:t>
                      </a:r>
                      <a:endParaRPr lang="en-US" sz="2200" dirty="0">
                        <a:solidFill>
                          <a:srgbClr val="44546A"/>
                        </a:solidFill>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883226"/>
                  </a:ext>
                </a:extLst>
              </a:tr>
              <a:tr h="370840">
                <a:tc>
                  <a:txBody>
                    <a:bodyPr/>
                    <a:lstStyle/>
                    <a:p>
                      <a:pPr marL="0" marR="0" algn="ctr">
                        <a:lnSpc>
                          <a:spcPct val="114000"/>
                        </a:lnSpc>
                        <a:spcBef>
                          <a:spcPts val="0"/>
                        </a:spcBef>
                        <a:spcAft>
                          <a:spcPts val="1200"/>
                        </a:spcAft>
                      </a:pPr>
                      <a:r>
                        <a:rPr lang="en-US" sz="2200" dirty="0">
                          <a:effectLst/>
                          <a:latin typeface="Gill Sans MT Regular"/>
                        </a:rPr>
                        <a:t>3</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Men grow cash crops, women grow food crops</a:t>
                      </a:r>
                      <a:endParaRPr lang="en-US" sz="2200" dirty="0">
                        <a:solidFill>
                          <a:srgbClr val="002060"/>
                        </a:solidFill>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2200" dirty="0">
                          <a:effectLst/>
                          <a:latin typeface="Gill Sans MT Regular"/>
                        </a:rPr>
                        <a:t> </a:t>
                      </a:r>
                      <a:endParaRPr lang="en-US" sz="2200" dirty="0">
                        <a:solidFill>
                          <a:srgbClr val="44546A"/>
                        </a:solidFill>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9948444"/>
                  </a:ext>
                </a:extLst>
              </a:tr>
              <a:tr h="370840">
                <a:tc>
                  <a:txBody>
                    <a:bodyPr/>
                    <a:lstStyle/>
                    <a:p>
                      <a:pPr marL="0" marR="0" algn="ctr">
                        <a:lnSpc>
                          <a:spcPct val="114000"/>
                        </a:lnSpc>
                        <a:spcBef>
                          <a:spcPts val="0"/>
                        </a:spcBef>
                        <a:spcAft>
                          <a:spcPts val="1200"/>
                        </a:spcAft>
                      </a:pPr>
                      <a:r>
                        <a:rPr lang="en-US" sz="2200" dirty="0">
                          <a:effectLst/>
                          <a:latin typeface="Gill Sans MT Regular"/>
                        </a:rPr>
                        <a:t>4</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Women give birth to babies</a:t>
                      </a:r>
                      <a:endParaRPr lang="en-US" sz="2200" dirty="0">
                        <a:solidFill>
                          <a:srgbClr val="002060"/>
                        </a:solidFill>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2200" dirty="0">
                          <a:effectLst/>
                          <a:latin typeface="Gill Sans MT Regular"/>
                        </a:rPr>
                        <a:t> </a:t>
                      </a:r>
                      <a:endParaRPr lang="en-US" sz="2200" dirty="0">
                        <a:solidFill>
                          <a:srgbClr val="44546A"/>
                        </a:solidFill>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293622"/>
                  </a:ext>
                </a:extLst>
              </a:tr>
              <a:tr h="370840">
                <a:tc>
                  <a:txBody>
                    <a:bodyPr/>
                    <a:lstStyle/>
                    <a:p>
                      <a:pPr marL="0" marR="0" algn="ctr">
                        <a:lnSpc>
                          <a:spcPct val="114000"/>
                        </a:lnSpc>
                        <a:spcBef>
                          <a:spcPts val="0"/>
                        </a:spcBef>
                        <a:spcAft>
                          <a:spcPts val="1200"/>
                        </a:spcAft>
                      </a:pPr>
                      <a:r>
                        <a:rPr lang="en-US" sz="2200" dirty="0">
                          <a:effectLst/>
                          <a:latin typeface="Gill Sans MT Regular"/>
                        </a:rPr>
                        <a:t>5</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Women stay at home, men work for an income</a:t>
                      </a:r>
                      <a:endParaRPr lang="en-US" sz="2200" dirty="0">
                        <a:solidFill>
                          <a:srgbClr val="002060"/>
                        </a:solidFill>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2200" dirty="0">
                          <a:effectLst/>
                          <a:latin typeface="Gill Sans MT Regular"/>
                        </a:rPr>
                        <a:t> </a:t>
                      </a:r>
                      <a:endParaRPr lang="en-US" sz="2200" dirty="0">
                        <a:solidFill>
                          <a:srgbClr val="44546A"/>
                        </a:solidFill>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4239514"/>
                  </a:ext>
                </a:extLst>
              </a:tr>
              <a:tr h="370840">
                <a:tc>
                  <a:txBody>
                    <a:bodyPr/>
                    <a:lstStyle/>
                    <a:p>
                      <a:pPr marL="0" marR="0" algn="ctr">
                        <a:lnSpc>
                          <a:spcPct val="114000"/>
                        </a:lnSpc>
                        <a:spcBef>
                          <a:spcPts val="0"/>
                        </a:spcBef>
                        <a:spcAft>
                          <a:spcPts val="1200"/>
                        </a:spcAft>
                      </a:pPr>
                      <a:r>
                        <a:rPr lang="en-US" sz="2200" dirty="0">
                          <a:effectLst/>
                          <a:latin typeface="Gill Sans MT Regular"/>
                        </a:rPr>
                        <a:t>6</a:t>
                      </a:r>
                      <a:endParaRPr lang="en-US" sz="2200" dirty="0">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4000"/>
                        </a:lnSpc>
                        <a:spcBef>
                          <a:spcPts val="0"/>
                        </a:spcBef>
                        <a:spcAft>
                          <a:spcPts val="1200"/>
                        </a:spcAft>
                      </a:pPr>
                      <a:r>
                        <a:rPr lang="en-US" sz="2200" dirty="0">
                          <a:effectLst/>
                          <a:latin typeface="Gill Sans MT Regular"/>
                        </a:rPr>
                        <a:t>Men own land, women do not </a:t>
                      </a:r>
                      <a:endParaRPr lang="en-US" sz="2200" dirty="0">
                        <a:solidFill>
                          <a:srgbClr val="002060"/>
                        </a:solidFill>
                        <a:effectLst/>
                        <a:latin typeface="Gill Sans MT Regular"/>
                        <a:ea typeface="Calibri" panose="020F0502020204030204" pitchFamily="34" charset="0"/>
                        <a:cs typeface="Times New Roman" panose="02020603050405020304" pitchFamily="18" charset="0"/>
                      </a:endParaRPr>
                    </a:p>
                  </a:txBody>
                  <a:tcPr marL="68580" marR="68580" marT="0" marB="0"/>
                </a:tc>
                <a:tc>
                  <a:txBody>
                    <a:bodyPr/>
                    <a:lstStyle/>
                    <a:p>
                      <a:pPr marL="0" marR="0" indent="0">
                        <a:spcBef>
                          <a:spcPts val="0"/>
                        </a:spcBef>
                        <a:spcAft>
                          <a:spcPts val="1200"/>
                        </a:spcAft>
                      </a:pPr>
                      <a:r>
                        <a:rPr lang="en-US" sz="2200" dirty="0">
                          <a:effectLst/>
                          <a:latin typeface="Gill Sans MT Regular"/>
                        </a:rPr>
                        <a:t> </a:t>
                      </a:r>
                      <a:endParaRPr lang="en-US" sz="2200" dirty="0">
                        <a:solidFill>
                          <a:srgbClr val="44546A"/>
                        </a:solidFill>
                        <a:effectLst/>
                        <a:latin typeface="Gill Sans MT Regular"/>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6586375"/>
                  </a:ext>
                </a:extLst>
              </a:tr>
            </a:tbl>
          </a:graphicData>
        </a:graphic>
      </p:graphicFrame>
    </p:spTree>
    <p:extLst>
      <p:ext uri="{BB962C8B-B14F-4D97-AF65-F5344CB8AC3E}">
        <p14:creationId xmlns:p14="http://schemas.microsoft.com/office/powerpoint/2010/main" val="179775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62A20-56E8-1D7A-723E-C1DC881378B2}"/>
              </a:ext>
            </a:extLst>
          </p:cNvPr>
          <p:cNvSpPr>
            <a:spLocks noGrp="1"/>
          </p:cNvSpPr>
          <p:nvPr>
            <p:ph type="title"/>
          </p:nvPr>
        </p:nvSpPr>
        <p:spPr/>
        <p:txBody>
          <a:bodyPr/>
          <a:lstStyle/>
          <a:p>
            <a:r>
              <a:rPr lang="en-US" dirty="0">
                <a:solidFill>
                  <a:srgbClr val="4799B5"/>
                </a:solidFill>
              </a:rPr>
              <a:t>Activity: Vote With Your Feet</a:t>
            </a:r>
          </a:p>
        </p:txBody>
      </p:sp>
      <p:sp>
        <p:nvSpPr>
          <p:cNvPr id="3" name="Text Placeholder 2">
            <a:extLst>
              <a:ext uri="{FF2B5EF4-FFF2-40B4-BE49-F238E27FC236}">
                <a16:creationId xmlns:a16="http://schemas.microsoft.com/office/drawing/2014/main" id="{A2ED9AC0-703B-F9D5-CE94-30FF70B2A52A}"/>
              </a:ext>
            </a:extLst>
          </p:cNvPr>
          <p:cNvSpPr>
            <a:spLocks noGrp="1"/>
          </p:cNvSpPr>
          <p:nvPr>
            <p:ph type="body" idx="1"/>
          </p:nvPr>
        </p:nvSpPr>
        <p:spPr/>
        <p:txBody>
          <a:bodyPr/>
          <a:lstStyle/>
          <a:p>
            <a:pPr marL="45736" indent="-228600">
              <a:spcBef>
                <a:spcPts val="545"/>
              </a:spcBef>
              <a:buSzPts val="900"/>
              <a:buFont typeface="+mj-lt"/>
              <a:buAutoNum type="arabicPeriod"/>
              <a:tabLst>
                <a:tab pos="2765425" algn="l"/>
                <a:tab pos="2766060" algn="l"/>
              </a:tabLst>
            </a:pPr>
            <a:r>
              <a:rPr lang="en-US" sz="2200" spc="0" dirty="0">
                <a:effectLst/>
                <a:ea typeface="Century Gothic" panose="020B0502020202020204" pitchFamily="34" charset="0"/>
                <a:cs typeface="Century Gothic" panose="020B0502020202020204" pitchFamily="34" charset="0"/>
              </a:rPr>
              <a:t>Men</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are</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better</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farmers</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than</a:t>
            </a:r>
            <a:r>
              <a:rPr lang="en-US" sz="2200" spc="60" dirty="0">
                <a:effectLst/>
                <a:ea typeface="Century Gothic" panose="020B0502020202020204" pitchFamily="34" charset="0"/>
                <a:cs typeface="Century Gothic" panose="020B0502020202020204" pitchFamily="34" charset="0"/>
              </a:rPr>
              <a:t> </a:t>
            </a:r>
            <a:r>
              <a:rPr lang="en-US" sz="2200" spc="-20" dirty="0">
                <a:effectLst/>
                <a:ea typeface="Century Gothic" panose="020B0502020202020204" pitchFamily="34" charset="0"/>
                <a:cs typeface="Century Gothic" panose="020B0502020202020204" pitchFamily="34" charset="0"/>
              </a:rPr>
              <a:t>women</a:t>
            </a:r>
            <a:endParaRPr lang="en-US" sz="2200" dirty="0">
              <a:ea typeface="Century Gothic" panose="020B0502020202020204" pitchFamily="34" charset="0"/>
              <a:cs typeface="Century Gothic" panose="020B0502020202020204" pitchFamily="34" charset="0"/>
            </a:endParaRPr>
          </a:p>
          <a:p>
            <a:pPr marL="45736" indent="-228600">
              <a:spcBef>
                <a:spcPts val="545"/>
              </a:spcBef>
              <a:buSzPts val="900"/>
              <a:buFont typeface="+mj-lt"/>
              <a:buAutoNum type="arabicPeriod"/>
              <a:tabLst>
                <a:tab pos="2765425" algn="l"/>
                <a:tab pos="2766060" algn="l"/>
              </a:tabLst>
            </a:pPr>
            <a:r>
              <a:rPr lang="en-US" sz="2200" spc="0" dirty="0">
                <a:effectLst/>
                <a:ea typeface="Century Gothic" panose="020B0502020202020204" pitchFamily="34" charset="0"/>
                <a:cs typeface="Century Gothic" panose="020B0502020202020204" pitchFamily="34" charset="0"/>
              </a:rPr>
              <a:t>Men can take care of babies and children as well as </a:t>
            </a:r>
            <a:r>
              <a:rPr lang="en-US" sz="2200" spc="-10" dirty="0">
                <a:effectLst/>
                <a:ea typeface="Century Gothic" panose="020B0502020202020204" pitchFamily="34" charset="0"/>
                <a:cs typeface="Century Gothic" panose="020B0502020202020204" pitchFamily="34" charset="0"/>
              </a:rPr>
              <a:t>women</a:t>
            </a:r>
            <a:endParaRPr lang="en-US" sz="2200" dirty="0">
              <a:ea typeface="Century Gothic" panose="020B0502020202020204" pitchFamily="34" charset="0"/>
              <a:cs typeface="Century Gothic" panose="020B0502020202020204" pitchFamily="34" charset="0"/>
            </a:endParaRPr>
          </a:p>
          <a:p>
            <a:pPr marL="45736" indent="-228600">
              <a:spcBef>
                <a:spcPts val="545"/>
              </a:spcBef>
              <a:buSzPts val="900"/>
              <a:buFont typeface="+mj-lt"/>
              <a:buAutoNum type="arabicPeriod"/>
              <a:tabLst>
                <a:tab pos="2765425" algn="l"/>
                <a:tab pos="2766060" algn="l"/>
              </a:tabLst>
            </a:pPr>
            <a:r>
              <a:rPr lang="en-US" sz="2200" spc="0" dirty="0">
                <a:effectLst/>
                <a:ea typeface="Century Gothic" panose="020B0502020202020204" pitchFamily="34" charset="0"/>
                <a:cs typeface="Century Gothic" panose="020B0502020202020204" pitchFamily="34" charset="0"/>
              </a:rPr>
              <a:t>Men</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should</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be</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free</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to</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make</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their</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decisions</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about</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how</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to</a:t>
            </a:r>
            <a:r>
              <a:rPr lang="en-US" sz="2200" spc="-60"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use their income</a:t>
            </a:r>
          </a:p>
          <a:p>
            <a:pPr marL="45736" indent="-228600">
              <a:spcBef>
                <a:spcPts val="545"/>
              </a:spcBef>
              <a:buSzPts val="900"/>
              <a:buFont typeface="+mj-lt"/>
              <a:buAutoNum type="arabicPeriod"/>
              <a:tabLst>
                <a:tab pos="2765425" algn="l"/>
                <a:tab pos="2766060" algn="l"/>
              </a:tabLst>
            </a:pPr>
            <a:r>
              <a:rPr lang="en-US" sz="2200" spc="0" dirty="0">
                <a:effectLst/>
                <a:ea typeface="Century Gothic" panose="020B0502020202020204" pitchFamily="34" charset="0"/>
                <a:cs typeface="Century Gothic" panose="020B0502020202020204" pitchFamily="34" charset="0"/>
              </a:rPr>
              <a:t>Women’s</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incomes</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should</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only</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be</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used</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for</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household</a:t>
            </a:r>
            <a:r>
              <a:rPr lang="en-US" sz="2200" spc="-65" dirty="0">
                <a:effectLst/>
                <a:ea typeface="Century Gothic" panose="020B0502020202020204" pitchFamily="34" charset="0"/>
                <a:cs typeface="Century Gothic" panose="020B0502020202020204" pitchFamily="34" charset="0"/>
              </a:rPr>
              <a:t> </a:t>
            </a:r>
            <a:r>
              <a:rPr lang="en-US" sz="2200" spc="0" dirty="0">
                <a:effectLst/>
                <a:ea typeface="Century Gothic" panose="020B0502020202020204" pitchFamily="34" charset="0"/>
                <a:cs typeface="Century Gothic" panose="020B0502020202020204" pitchFamily="34" charset="0"/>
              </a:rPr>
              <a:t>expenses</a:t>
            </a:r>
          </a:p>
          <a:p>
            <a:pPr marL="45736" indent="-228600">
              <a:spcBef>
                <a:spcPts val="545"/>
              </a:spcBef>
              <a:buSzPts val="900"/>
              <a:buFont typeface="+mj-lt"/>
              <a:buAutoNum type="arabicPeriod"/>
              <a:tabLst>
                <a:tab pos="2765425" algn="l"/>
                <a:tab pos="2766060" algn="l"/>
              </a:tabLst>
            </a:pPr>
            <a:r>
              <a:rPr lang="en-US" sz="2200" spc="0" dirty="0">
                <a:effectLst/>
                <a:ea typeface="Century Gothic" panose="020B0502020202020204" pitchFamily="34" charset="0"/>
                <a:cs typeface="Century Gothic" panose="020B0502020202020204" pitchFamily="34" charset="0"/>
              </a:rPr>
              <a:t>Men and women can equally run a profitable business when both have the same knowledge, education and access to resources</a:t>
            </a:r>
          </a:p>
          <a:p>
            <a:endParaRPr lang="en-US" dirty="0"/>
          </a:p>
        </p:txBody>
      </p:sp>
      <p:sp>
        <p:nvSpPr>
          <p:cNvPr id="4" name="Slide Number Placeholder 3">
            <a:extLst>
              <a:ext uri="{FF2B5EF4-FFF2-40B4-BE49-F238E27FC236}">
                <a16:creationId xmlns:a16="http://schemas.microsoft.com/office/drawing/2014/main" id="{D66255BA-5874-8908-0617-D93E3654FF1B}"/>
              </a:ext>
            </a:extLst>
          </p:cNvPr>
          <p:cNvSpPr>
            <a:spLocks noGrp="1"/>
          </p:cNvSpPr>
          <p:nvPr>
            <p:ph type="sldNum" idx="12"/>
          </p:nvPr>
        </p:nvSpPr>
        <p:spPr/>
        <p:txBody>
          <a:bodyPr/>
          <a:lstStyle/>
          <a:p>
            <a:fld id="{00000000-1234-1234-1234-123412341234}" type="slidenum">
              <a:rPr lang="en-US" smtClean="0"/>
              <a:pPr/>
              <a:t>17</a:t>
            </a:fld>
            <a:endParaRPr lang="en-US" dirty="0"/>
          </a:p>
        </p:txBody>
      </p:sp>
    </p:spTree>
    <p:extLst>
      <p:ext uri="{BB962C8B-B14F-4D97-AF65-F5344CB8AC3E}">
        <p14:creationId xmlns:p14="http://schemas.microsoft.com/office/powerpoint/2010/main" val="72965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A664E-46A8-9447-9CBC-455CC7A5AC45}"/>
              </a:ext>
            </a:extLst>
          </p:cNvPr>
          <p:cNvSpPr>
            <a:spLocks noGrp="1"/>
          </p:cNvSpPr>
          <p:nvPr>
            <p:ph type="title"/>
          </p:nvPr>
        </p:nvSpPr>
        <p:spPr>
          <a:xfrm>
            <a:off x="854243" y="160423"/>
            <a:ext cx="10363200" cy="936719"/>
          </a:xfrm>
        </p:spPr>
        <p:txBody>
          <a:bodyPr>
            <a:normAutofit/>
          </a:bodyPr>
          <a:lstStyle/>
          <a:p>
            <a:r>
              <a:rPr lang="en-US" dirty="0">
                <a:solidFill>
                  <a:srgbClr val="4799B5"/>
                </a:solidFill>
              </a:rPr>
              <a:t>Optional Activity: Personal Gender History</a:t>
            </a:r>
          </a:p>
        </p:txBody>
      </p:sp>
      <p:sp>
        <p:nvSpPr>
          <p:cNvPr id="2" name="Content Placeholder 1">
            <a:extLst>
              <a:ext uri="{FF2B5EF4-FFF2-40B4-BE49-F238E27FC236}">
                <a16:creationId xmlns:a16="http://schemas.microsoft.com/office/drawing/2014/main" id="{566CDA79-6ECB-9743-BCF7-A214B04D3172}"/>
              </a:ext>
            </a:extLst>
          </p:cNvPr>
          <p:cNvSpPr>
            <a:spLocks noGrp="1"/>
          </p:cNvSpPr>
          <p:nvPr>
            <p:ph type="body" idx="1"/>
          </p:nvPr>
        </p:nvSpPr>
        <p:spPr>
          <a:xfrm>
            <a:off x="1352556" y="1825627"/>
            <a:ext cx="10363200" cy="4194175"/>
          </a:xfrm>
        </p:spPr>
        <p:txBody>
          <a:bodyPr/>
          <a:lstStyle/>
          <a:p>
            <a:pPr marL="0" indent="0">
              <a:buNone/>
            </a:pPr>
            <a:r>
              <a:rPr lang="en-US" dirty="0"/>
              <a:t>Take 10 minutes to reflect in groups on the questions in one of the columns </a:t>
            </a:r>
          </a:p>
        </p:txBody>
      </p:sp>
      <p:pic>
        <p:nvPicPr>
          <p:cNvPr id="5" name="Picture 4">
            <a:extLst>
              <a:ext uri="{FF2B5EF4-FFF2-40B4-BE49-F238E27FC236}">
                <a16:creationId xmlns:a16="http://schemas.microsoft.com/office/drawing/2014/main" id="{97C7C682-5954-43D8-B6C3-25B3EA6D1258}"/>
              </a:ext>
            </a:extLst>
          </p:cNvPr>
          <p:cNvPicPr>
            <a:picLocks noChangeAspect="1"/>
          </p:cNvPicPr>
          <p:nvPr/>
        </p:nvPicPr>
        <p:blipFill>
          <a:blip r:embed="rId3"/>
          <a:stretch>
            <a:fillRect/>
          </a:stretch>
        </p:blipFill>
        <p:spPr>
          <a:xfrm>
            <a:off x="1354144" y="1097142"/>
            <a:ext cx="9777412" cy="5433016"/>
          </a:xfrm>
          <a:prstGeom prst="rect">
            <a:avLst/>
          </a:prstGeom>
        </p:spPr>
      </p:pic>
      <p:sp>
        <p:nvSpPr>
          <p:cNvPr id="6" name="TextBox 5">
            <a:extLst>
              <a:ext uri="{FF2B5EF4-FFF2-40B4-BE49-F238E27FC236}">
                <a16:creationId xmlns:a16="http://schemas.microsoft.com/office/drawing/2014/main" id="{3436CDFE-FAC2-48CC-A57D-CA1192635554}"/>
              </a:ext>
            </a:extLst>
          </p:cNvPr>
          <p:cNvSpPr txBox="1"/>
          <p:nvPr/>
        </p:nvSpPr>
        <p:spPr>
          <a:xfrm>
            <a:off x="617544" y="2549730"/>
            <a:ext cx="1747520" cy="3693319"/>
          </a:xfrm>
          <a:prstGeom prst="rect">
            <a:avLst/>
          </a:prstGeom>
          <a:noFill/>
        </p:spPr>
        <p:txBody>
          <a:bodyPr wrap="square" rtlCol="0">
            <a:spAutoFit/>
          </a:bodyPr>
          <a:lstStyle/>
          <a:p>
            <a:r>
              <a:rPr lang="en-US"/>
              <a:t>TEAM 1</a:t>
            </a:r>
          </a:p>
          <a:p>
            <a:endParaRPr lang="en-US"/>
          </a:p>
          <a:p>
            <a:endParaRPr lang="en-US"/>
          </a:p>
          <a:p>
            <a:endParaRPr lang="en-US"/>
          </a:p>
          <a:p>
            <a:r>
              <a:rPr lang="en-US"/>
              <a:t>TEAM 2</a:t>
            </a:r>
          </a:p>
          <a:p>
            <a:endParaRPr lang="en-US"/>
          </a:p>
          <a:p>
            <a:endParaRPr lang="en-US"/>
          </a:p>
          <a:p>
            <a:endParaRPr lang="en-US"/>
          </a:p>
          <a:p>
            <a:r>
              <a:rPr lang="en-US"/>
              <a:t>TEAM 3</a:t>
            </a:r>
          </a:p>
          <a:p>
            <a:endParaRPr lang="en-US"/>
          </a:p>
          <a:p>
            <a:endParaRPr lang="en-US"/>
          </a:p>
          <a:p>
            <a:endParaRPr lang="en-US"/>
          </a:p>
          <a:p>
            <a:r>
              <a:rPr lang="en-US"/>
              <a:t>TEAM 4</a:t>
            </a:r>
          </a:p>
        </p:txBody>
      </p:sp>
      <p:sp>
        <p:nvSpPr>
          <p:cNvPr id="7" name="Arrow: Right 6">
            <a:extLst>
              <a:ext uri="{FF2B5EF4-FFF2-40B4-BE49-F238E27FC236}">
                <a16:creationId xmlns:a16="http://schemas.microsoft.com/office/drawing/2014/main" id="{F4A2BB59-01B3-4378-81EC-934022577B01}"/>
              </a:ext>
            </a:extLst>
          </p:cNvPr>
          <p:cNvSpPr/>
          <p:nvPr/>
        </p:nvSpPr>
        <p:spPr>
          <a:xfrm>
            <a:off x="1625077" y="2677183"/>
            <a:ext cx="464079" cy="52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DC1990A-6DE5-4915-B231-3469F0E030E2}"/>
              </a:ext>
            </a:extLst>
          </p:cNvPr>
          <p:cNvSpPr/>
          <p:nvPr/>
        </p:nvSpPr>
        <p:spPr>
          <a:xfrm>
            <a:off x="1607668" y="3654038"/>
            <a:ext cx="464079" cy="52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026EB4E-12E8-413B-BCC4-1768495BF63D}"/>
              </a:ext>
            </a:extLst>
          </p:cNvPr>
          <p:cNvSpPr/>
          <p:nvPr/>
        </p:nvSpPr>
        <p:spPr>
          <a:xfrm>
            <a:off x="1683392" y="4719097"/>
            <a:ext cx="464079" cy="52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B3F11BD-8FF1-447D-B523-DFC3F219B36F}"/>
              </a:ext>
            </a:extLst>
          </p:cNvPr>
          <p:cNvSpPr/>
          <p:nvPr/>
        </p:nvSpPr>
        <p:spPr>
          <a:xfrm>
            <a:off x="1625077" y="5717690"/>
            <a:ext cx="464079" cy="523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81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sky, clothing, outdoor&#10;&#10;Description automatically generated">
            <a:extLst>
              <a:ext uri="{FF2B5EF4-FFF2-40B4-BE49-F238E27FC236}">
                <a16:creationId xmlns:a16="http://schemas.microsoft.com/office/drawing/2014/main" id="{81DC1BD8-FE95-E7E4-EF65-40791BD81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251487"/>
          </a:xfrm>
          <a:prstGeom prst="rect">
            <a:avLst/>
          </a:prstGeom>
        </p:spPr>
      </p:pic>
      <p:sp>
        <p:nvSpPr>
          <p:cNvPr id="16" name="Text Placeholder 15">
            <a:extLst>
              <a:ext uri="{FF2B5EF4-FFF2-40B4-BE49-F238E27FC236}">
                <a16:creationId xmlns:a16="http://schemas.microsoft.com/office/drawing/2014/main" id="{5D0BA7CC-AE2E-AE95-9357-BD010CDBBF63}"/>
              </a:ext>
            </a:extLst>
          </p:cNvPr>
          <p:cNvSpPr>
            <a:spLocks noGrp="1"/>
          </p:cNvSpPr>
          <p:nvPr>
            <p:ph type="body" sz="quarter" idx="13"/>
          </p:nvPr>
        </p:nvSpPr>
        <p:spPr>
          <a:xfrm>
            <a:off x="0" y="6049963"/>
            <a:ext cx="5588000" cy="914400"/>
          </a:xfrm>
          <a:solidFill>
            <a:srgbClr val="A7704C"/>
          </a:solidFill>
        </p:spPr>
        <p:txBody>
          <a:bodyPr/>
          <a:lstStyle/>
          <a:p>
            <a:r>
              <a:rPr lang="en-US" dirty="0">
                <a:latin typeface="Gill Sans MT" panose="020B0502020104020203" pitchFamily="34" charset="0"/>
              </a:rPr>
              <a:t>Equality vs Equity</a:t>
            </a:r>
          </a:p>
        </p:txBody>
      </p:sp>
      <p:sp>
        <p:nvSpPr>
          <p:cNvPr id="4" name="Slide Number Placeholder 3">
            <a:extLst>
              <a:ext uri="{FF2B5EF4-FFF2-40B4-BE49-F238E27FC236}">
                <a16:creationId xmlns:a16="http://schemas.microsoft.com/office/drawing/2014/main" id="{ECAB7AA7-B699-1250-064B-E42F0BB043DE}"/>
              </a:ext>
            </a:extLst>
          </p:cNvPr>
          <p:cNvSpPr>
            <a:spLocks noGrp="1"/>
          </p:cNvSpPr>
          <p:nvPr>
            <p:ph type="sldNum" idx="4294967295"/>
          </p:nvPr>
        </p:nvSpPr>
        <p:spPr>
          <a:xfrm>
            <a:off x="11650663" y="6388100"/>
            <a:ext cx="541337" cy="119063"/>
          </a:xfrm>
        </p:spPr>
        <p:txBody>
          <a:bodyPr/>
          <a:lstStyle/>
          <a:p>
            <a:fld id="{00000000-1234-1234-1234-123412341234}" type="slidenum">
              <a:rPr lang="en-US" smtClean="0"/>
              <a:pPr/>
              <a:t>19</a:t>
            </a:fld>
            <a:endParaRPr lang="en-US" dirty="0"/>
          </a:p>
        </p:txBody>
      </p:sp>
    </p:spTree>
    <p:extLst>
      <p:ext uri="{BB962C8B-B14F-4D97-AF65-F5344CB8AC3E}">
        <p14:creationId xmlns:p14="http://schemas.microsoft.com/office/powerpoint/2010/main" val="402325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ctrTitle"/>
          </p:nvPr>
        </p:nvSpPr>
        <p:spPr>
          <a:xfrm>
            <a:off x="790075" y="2374927"/>
            <a:ext cx="10611852" cy="2108147"/>
          </a:xfrm>
          <a:prstGeom prst="rect">
            <a:avLst/>
          </a:prstGeom>
          <a:noFill/>
          <a:ln>
            <a:noFill/>
          </a:ln>
          <a:effectLst>
            <a:outerShdw blurRad="63500" sx="102000" sy="102000" algn="ctr" rotWithShape="0">
              <a:schemeClr val="dk1">
                <a:alpha val="48627"/>
              </a:schemeClr>
            </a:outerShdw>
          </a:effectLst>
        </p:spPr>
        <p:txBody>
          <a:bodyPr spcFirstLastPara="1" wrap="square" lIns="91425" tIns="45700" rIns="91425" bIns="45700" anchor="b" anchorCtr="0">
            <a:noAutofit/>
          </a:bodyPr>
          <a:lstStyle/>
          <a:p>
            <a:r>
              <a:rPr lang="en-US" dirty="0">
                <a:ea typeface="Cabin"/>
                <a:cs typeface="Cabin"/>
              </a:rPr>
              <a:t>FEED THE FUTURE GLOBAL SUPPORTING SEED SYSTEMS FOR DEVELOPMENT – S34D</a:t>
            </a:r>
            <a:endParaRPr dirty="0">
              <a:ea typeface="Cabin"/>
              <a:cs typeface="Cabin"/>
            </a:endParaRPr>
          </a:p>
        </p:txBody>
      </p:sp>
      <p:sp>
        <p:nvSpPr>
          <p:cNvPr id="168" name="Google Shape;168;p24"/>
          <p:cNvSpPr txBox="1">
            <a:spLocks noGrp="1"/>
          </p:cNvSpPr>
          <p:nvPr>
            <p:ph type="dt" idx="10"/>
          </p:nvPr>
        </p:nvSpPr>
        <p:spPr>
          <a:xfrm>
            <a:off x="838201" y="5654676"/>
            <a:ext cx="2687052" cy="365125"/>
          </a:xfrm>
          <a:prstGeom prst="rect">
            <a:avLst/>
          </a:prstGeom>
          <a:noFill/>
          <a:ln>
            <a:noFill/>
          </a:ln>
        </p:spPr>
        <p:txBody>
          <a:bodyPr spcFirstLastPara="1" wrap="square" lIns="91425" tIns="45700" rIns="91425" bIns="45700" anchor="ctr" anchorCtr="0">
            <a:noAutofit/>
          </a:bodyPr>
          <a:lstStyle/>
          <a:p>
            <a:pPr defTabSz="914377">
              <a:buClr>
                <a:srgbClr val="000000"/>
              </a:buClr>
              <a:defRPr/>
            </a:pPr>
            <a:r>
              <a:rPr lang="en-US" kern="0" dirty="0">
                <a:solidFill>
                  <a:srgbClr val="FFFFFF"/>
                </a:solidFill>
                <a:ea typeface="Cabin"/>
                <a:cs typeface="Cabin"/>
              </a:rPr>
              <a:t>June 2023</a:t>
            </a:r>
            <a:endParaRPr kern="0" dirty="0">
              <a:solidFill>
                <a:srgbClr val="FFFFFF"/>
              </a:solidFill>
              <a:ea typeface="Cabin"/>
              <a:cs typeface="Cabin"/>
            </a:endParaRPr>
          </a:p>
        </p:txBody>
      </p:sp>
    </p:spTree>
    <p:extLst>
      <p:ext uri="{BB962C8B-B14F-4D97-AF65-F5344CB8AC3E}">
        <p14:creationId xmlns:p14="http://schemas.microsoft.com/office/powerpoint/2010/main" val="262395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re are two sets of images. The top set depicts equality and shows a woman who is seated in a wheelchair with a bicycle next to her, a large man riding a bike too small for him, and woman riding a bike , and a child riding a bike too small for him. The bikes are all the same size. In the bottom image, it is labeled equity and features a woman riding a tricycle, a large man riding a large sized bike, a woman riding a bike her size, and a child riding a smaller bike. None of the bikes are the same size. The images are in shades of purple and light blue and light gray">
            <a:extLst>
              <a:ext uri="{FF2B5EF4-FFF2-40B4-BE49-F238E27FC236}">
                <a16:creationId xmlns:a16="http://schemas.microsoft.com/office/drawing/2014/main" id="{9B84050F-3AFA-4172-B86E-5A59F221A23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 r="11"/>
          <a:stretch>
            <a:fillRect/>
          </a:stretch>
        </p:blipFill>
        <p:spPr/>
      </p:pic>
      <p:sp>
        <p:nvSpPr>
          <p:cNvPr id="3" name="Text Placeholder 2">
            <a:extLst>
              <a:ext uri="{FF2B5EF4-FFF2-40B4-BE49-F238E27FC236}">
                <a16:creationId xmlns:a16="http://schemas.microsoft.com/office/drawing/2014/main" id="{26B371BD-FAAB-8140-6E75-0912EAE1CA37}"/>
              </a:ext>
            </a:extLst>
          </p:cNvPr>
          <p:cNvSpPr>
            <a:spLocks noGrp="1"/>
          </p:cNvSpPr>
          <p:nvPr>
            <p:ph type="body" sz="quarter" idx="12"/>
          </p:nvPr>
        </p:nvSpPr>
        <p:spPr/>
        <p:txBody>
          <a:bodyPr/>
          <a:lstStyle/>
          <a:p>
            <a:endParaRPr lang="en-US"/>
          </a:p>
        </p:txBody>
      </p:sp>
      <p:sp>
        <p:nvSpPr>
          <p:cNvPr id="7" name="Title 6">
            <a:extLst>
              <a:ext uri="{FF2B5EF4-FFF2-40B4-BE49-F238E27FC236}">
                <a16:creationId xmlns:a16="http://schemas.microsoft.com/office/drawing/2014/main" id="{F0BA24FF-47BD-4A14-50F6-9AD2E7BDF68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algn="ctr"/>
            <a:r>
              <a:rPr lang="en-US" sz="3200" dirty="0">
                <a:solidFill>
                  <a:srgbClr val="4799B5"/>
                </a:solidFill>
                <a:latin typeface="Gill Sans MT Regular"/>
              </a:rPr>
              <a:t>Equality Versus Equity</a:t>
            </a:r>
            <a:br>
              <a:rPr lang="en-US" sz="3200" dirty="0">
                <a:solidFill>
                  <a:srgbClr val="4799B5"/>
                </a:solidFill>
                <a:latin typeface="Gill Sans MT Regular"/>
              </a:rPr>
            </a:br>
            <a:endParaRPr lang="en-US" sz="3200" dirty="0">
              <a:solidFill>
                <a:srgbClr val="4799B5"/>
              </a:solidFill>
              <a:latin typeface="Gill Sans MT Regular"/>
            </a:endParaRPr>
          </a:p>
        </p:txBody>
      </p:sp>
    </p:spTree>
    <p:extLst>
      <p:ext uri="{BB962C8B-B14F-4D97-AF65-F5344CB8AC3E}">
        <p14:creationId xmlns:p14="http://schemas.microsoft.com/office/powerpoint/2010/main" val="723398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DC2F-7B2C-D0BD-280B-077B932AD83C}"/>
              </a:ext>
            </a:extLst>
          </p:cNvPr>
          <p:cNvSpPr>
            <a:spLocks noGrp="1"/>
          </p:cNvSpPr>
          <p:nvPr>
            <p:ph type="title"/>
          </p:nvPr>
        </p:nvSpPr>
        <p:spPr>
          <a:xfrm>
            <a:off x="1819443" y="236623"/>
            <a:ext cx="8772357" cy="4373477"/>
          </a:xfrm>
        </p:spPr>
        <p:txBody>
          <a:bodyPr/>
          <a:lstStyle/>
          <a:p>
            <a:r>
              <a:rPr lang="en-US" sz="4000" dirty="0"/>
              <a:t>Why is it important to understand the difference between Equality and Equity in Seed Systems Response?</a:t>
            </a:r>
          </a:p>
        </p:txBody>
      </p:sp>
      <p:sp>
        <p:nvSpPr>
          <p:cNvPr id="4" name="Slide Number Placeholder 3">
            <a:extLst>
              <a:ext uri="{FF2B5EF4-FFF2-40B4-BE49-F238E27FC236}">
                <a16:creationId xmlns:a16="http://schemas.microsoft.com/office/drawing/2014/main" id="{4D986BF1-1496-0CF4-6DEC-221CC4560B0F}"/>
              </a:ext>
            </a:extLst>
          </p:cNvPr>
          <p:cNvSpPr>
            <a:spLocks noGrp="1"/>
          </p:cNvSpPr>
          <p:nvPr>
            <p:ph type="sldNum" idx="12"/>
          </p:nvPr>
        </p:nvSpPr>
        <p:spPr/>
        <p:txBody>
          <a:bodyPr/>
          <a:lstStyle/>
          <a:p>
            <a:fld id="{00000000-1234-1234-1234-123412341234}" type="slidenum">
              <a:rPr lang="en-US" smtClean="0"/>
              <a:pPr/>
              <a:t>21</a:t>
            </a:fld>
            <a:endParaRPr lang="en-US" dirty="0"/>
          </a:p>
        </p:txBody>
      </p:sp>
    </p:spTree>
    <p:extLst>
      <p:ext uri="{BB962C8B-B14F-4D97-AF65-F5344CB8AC3E}">
        <p14:creationId xmlns:p14="http://schemas.microsoft.com/office/powerpoint/2010/main" val="3321307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64180D-55C6-2C80-09C7-043BF2331044}"/>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3" name="Title 2">
            <a:extLst>
              <a:ext uri="{FF2B5EF4-FFF2-40B4-BE49-F238E27FC236}">
                <a16:creationId xmlns:a16="http://schemas.microsoft.com/office/drawing/2014/main" id="{5DE33E1C-494D-9E33-4E84-6600AA897A94}"/>
              </a:ext>
            </a:extLst>
          </p:cNvPr>
          <p:cNvSpPr>
            <a:spLocks noGrp="1"/>
          </p:cNvSpPr>
          <p:nvPr>
            <p:ph type="title"/>
          </p:nvPr>
        </p:nvSpPr>
        <p:spPr>
          <a:xfrm>
            <a:off x="0" y="5389124"/>
            <a:ext cx="9105089" cy="1117955"/>
          </a:xfrm>
          <a:solidFill>
            <a:srgbClr val="405085"/>
          </a:solidFill>
        </p:spPr>
        <p:txBody>
          <a:bodyPr/>
          <a:lstStyle/>
          <a:p>
            <a:r>
              <a:rPr lang="en-US" dirty="0"/>
              <a:t>How does gender effect seed systems?</a:t>
            </a:r>
          </a:p>
        </p:txBody>
      </p:sp>
      <p:sp>
        <p:nvSpPr>
          <p:cNvPr id="5" name="Slide Number Placeholder 4">
            <a:extLst>
              <a:ext uri="{FF2B5EF4-FFF2-40B4-BE49-F238E27FC236}">
                <a16:creationId xmlns:a16="http://schemas.microsoft.com/office/drawing/2014/main" id="{6BA0CB9B-69EF-0736-B05B-3EA6B617E540}"/>
              </a:ext>
            </a:extLst>
          </p:cNvPr>
          <p:cNvSpPr>
            <a:spLocks noGrp="1"/>
          </p:cNvSpPr>
          <p:nvPr>
            <p:ph type="sldNum" idx="12"/>
          </p:nvPr>
        </p:nvSpPr>
        <p:spPr/>
        <p:txBody>
          <a:bodyPr/>
          <a:lstStyle/>
          <a:p>
            <a:fld id="{00000000-1234-1234-1234-123412341234}" type="slidenum">
              <a:rPr lang="en-US" smtClean="0"/>
              <a:pPr/>
              <a:t>22</a:t>
            </a:fld>
            <a:endParaRPr lang="en-US" dirty="0"/>
          </a:p>
        </p:txBody>
      </p:sp>
    </p:spTree>
    <p:extLst>
      <p:ext uri="{BB962C8B-B14F-4D97-AF65-F5344CB8AC3E}">
        <p14:creationId xmlns:p14="http://schemas.microsoft.com/office/powerpoint/2010/main" val="592650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C114DA-8A7E-2AC7-8FFF-9766965A8D60}"/>
              </a:ext>
            </a:extLst>
          </p:cNvPr>
          <p:cNvSpPr>
            <a:spLocks noGrp="1"/>
          </p:cNvSpPr>
          <p:nvPr>
            <p:ph type="title"/>
          </p:nvPr>
        </p:nvSpPr>
        <p:spPr/>
        <p:txBody>
          <a:bodyPr>
            <a:normAutofit/>
          </a:bodyPr>
          <a:lstStyle/>
          <a:p>
            <a:r>
              <a:rPr lang="en-US" sz="3200" b="0" dirty="0">
                <a:solidFill>
                  <a:srgbClr val="4799B5"/>
                </a:solidFill>
                <a:latin typeface="Gill Sans MT Regular"/>
              </a:rPr>
              <a:t>Gender Domains</a:t>
            </a:r>
          </a:p>
        </p:txBody>
      </p:sp>
      <p:sp>
        <p:nvSpPr>
          <p:cNvPr id="7" name="Rectangle 1">
            <a:extLst>
              <a:ext uri="{FF2B5EF4-FFF2-40B4-BE49-F238E27FC236}">
                <a16:creationId xmlns:a16="http://schemas.microsoft.com/office/drawing/2014/main" id="{04B6B846-73B4-3AFC-26A8-2489A084F75E}"/>
              </a:ext>
            </a:extLst>
          </p:cNvPr>
          <p:cNvSpPr>
            <a:spLocks noChangeArrowheads="1"/>
          </p:cNvSpPr>
          <p:nvPr/>
        </p:nvSpPr>
        <p:spPr bwMode="auto">
          <a:xfrm>
            <a:off x="-8346241" y="1396182"/>
            <a:ext cx="303567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Diagram 9">
            <a:extLst>
              <a:ext uri="{FF2B5EF4-FFF2-40B4-BE49-F238E27FC236}">
                <a16:creationId xmlns:a16="http://schemas.microsoft.com/office/drawing/2014/main" id="{C556A1D5-0B66-CA5D-14A8-5390A831A2FF}"/>
              </a:ext>
            </a:extLst>
          </p:cNvPr>
          <p:cNvGraphicFramePr/>
          <p:nvPr>
            <p:extLst>
              <p:ext uri="{D42A27DB-BD31-4B8C-83A1-F6EECF244321}">
                <p14:modId xmlns:p14="http://schemas.microsoft.com/office/powerpoint/2010/main" val="1031338130"/>
              </p:ext>
            </p:extLst>
          </p:nvPr>
        </p:nvGraphicFramePr>
        <p:xfrm>
          <a:off x="1389758" y="806163"/>
          <a:ext cx="94124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AB680E21-59BA-3774-8F31-7C3C10832C67}"/>
              </a:ext>
            </a:extLst>
          </p:cNvPr>
          <p:cNvSpPr txBox="1"/>
          <p:nvPr/>
        </p:nvSpPr>
        <p:spPr>
          <a:xfrm>
            <a:off x="348116" y="6018203"/>
            <a:ext cx="11096368" cy="646331"/>
          </a:xfrm>
          <a:prstGeom prst="rect">
            <a:avLst/>
          </a:prstGeom>
          <a:noFill/>
        </p:spPr>
        <p:txBody>
          <a:bodyPr wrap="square" rtlCol="0">
            <a:spAutoFit/>
          </a:bodyPr>
          <a:lstStyle/>
          <a:p>
            <a:r>
              <a:rPr lang="en-US"/>
              <a:t>Source: Adapted from </a:t>
            </a:r>
            <a:r>
              <a:rPr lang="en-US">
                <a:hlinkClick r:id="rId8"/>
              </a:rPr>
              <a:t>USAID, ADS Chapter 205: </a:t>
            </a:r>
            <a:r>
              <a:rPr lang="en-GB">
                <a:hlinkClick r:id="rId8"/>
              </a:rPr>
              <a:t>Integrating Gender Equality and Female Empowerment in USAID’s  Program Cycle</a:t>
            </a:r>
            <a:endParaRPr lang="en-US"/>
          </a:p>
        </p:txBody>
      </p:sp>
    </p:spTree>
    <p:extLst>
      <p:ext uri="{BB962C8B-B14F-4D97-AF65-F5344CB8AC3E}">
        <p14:creationId xmlns:p14="http://schemas.microsoft.com/office/powerpoint/2010/main" val="68548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670BA3-1DF7-4600-A912-685B608A15C7}"/>
              </a:ext>
            </a:extLst>
          </p:cNvPr>
          <p:cNvSpPr>
            <a:spLocks noGrp="1"/>
          </p:cNvSpPr>
          <p:nvPr>
            <p:ph type="title"/>
          </p:nvPr>
        </p:nvSpPr>
        <p:spPr/>
        <p:txBody>
          <a:bodyPr>
            <a:normAutofit/>
          </a:bodyPr>
          <a:lstStyle/>
          <a:p>
            <a:r>
              <a:rPr lang="en-US" sz="3200" b="0" dirty="0">
                <a:solidFill>
                  <a:srgbClr val="4799B5"/>
                </a:solidFill>
                <a:latin typeface="Gill Sans MT Regular"/>
              </a:rPr>
              <a:t>Gender Domains Competition	</a:t>
            </a:r>
          </a:p>
        </p:txBody>
      </p:sp>
      <p:sp>
        <p:nvSpPr>
          <p:cNvPr id="2" name="Content Placeholder 1">
            <a:extLst>
              <a:ext uri="{FF2B5EF4-FFF2-40B4-BE49-F238E27FC236}">
                <a16:creationId xmlns:a16="http://schemas.microsoft.com/office/drawing/2014/main" id="{315A0722-661F-4E9C-ABF5-C61263A23C8D}"/>
              </a:ext>
            </a:extLst>
          </p:cNvPr>
          <p:cNvSpPr>
            <a:spLocks noGrp="1"/>
          </p:cNvSpPr>
          <p:nvPr>
            <p:ph type="body" idx="1"/>
          </p:nvPr>
        </p:nvSpPr>
        <p:spPr/>
        <p:txBody>
          <a:bodyPr/>
          <a:lstStyle/>
          <a:p>
            <a:r>
              <a:rPr lang="en-US" dirty="0"/>
              <a:t>We will have a friendly competition now. </a:t>
            </a:r>
          </a:p>
          <a:p>
            <a:r>
              <a:rPr lang="en-US" dirty="0"/>
              <a:t>There are ten questions which is given 1 point for each correct answer. Please respond with which domain you think it corresponds to. </a:t>
            </a:r>
          </a:p>
          <a:p>
            <a:r>
              <a:rPr lang="en-US" dirty="0"/>
              <a:t>Several domains may apply, choose the one answer that you think is most applicable!</a:t>
            </a:r>
          </a:p>
          <a:p>
            <a:endParaRPr lang="en-US" dirty="0"/>
          </a:p>
          <a:p>
            <a:pPr marL="0" indent="0">
              <a:buNone/>
            </a:pPr>
            <a:endParaRPr lang="en-US" dirty="0"/>
          </a:p>
          <a:p>
            <a:pPr marL="0" indent="0">
              <a:buNone/>
            </a:pPr>
            <a:r>
              <a:rPr lang="en-US" dirty="0"/>
              <a:t>READY!?</a:t>
            </a:r>
          </a:p>
        </p:txBody>
      </p:sp>
    </p:spTree>
    <p:extLst>
      <p:ext uri="{BB962C8B-B14F-4D97-AF65-F5344CB8AC3E}">
        <p14:creationId xmlns:p14="http://schemas.microsoft.com/office/powerpoint/2010/main" val="267171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368D4-6821-8FA5-F653-DA9C399FEFE7}"/>
              </a:ext>
            </a:extLst>
          </p:cNvPr>
          <p:cNvSpPr>
            <a:spLocks noGrp="1"/>
          </p:cNvSpPr>
          <p:nvPr>
            <p:ph type="title"/>
          </p:nvPr>
        </p:nvSpPr>
        <p:spPr/>
        <p:txBody>
          <a:bodyPr/>
          <a:lstStyle/>
          <a:p>
            <a:r>
              <a:rPr lang="en-US" sz="3600" b="0" dirty="0">
                <a:solidFill>
                  <a:srgbClr val="4799B5"/>
                </a:solidFill>
                <a:latin typeface="Gill Sans MT Regular"/>
              </a:rPr>
              <a:t>Question 1</a:t>
            </a:r>
            <a:endParaRPr lang="en-US" dirty="0">
              <a:solidFill>
                <a:srgbClr val="4799B5"/>
              </a:solidFill>
            </a:endParaRPr>
          </a:p>
        </p:txBody>
      </p:sp>
      <p:sp>
        <p:nvSpPr>
          <p:cNvPr id="2" name="Content Placeholder 1">
            <a:extLst>
              <a:ext uri="{FF2B5EF4-FFF2-40B4-BE49-F238E27FC236}">
                <a16:creationId xmlns:a16="http://schemas.microsoft.com/office/drawing/2014/main" id="{3CB7BC77-784E-DE3D-DFFC-BD927DBC3743}"/>
              </a:ext>
            </a:extLst>
          </p:cNvPr>
          <p:cNvSpPr>
            <a:spLocks noGrp="1"/>
          </p:cNvSpPr>
          <p:nvPr>
            <p:ph type="body" idx="1"/>
          </p:nvPr>
        </p:nvSpPr>
        <p:spPr>
          <a:xfrm>
            <a:off x="838200" y="1483023"/>
            <a:ext cx="11264900" cy="1831678"/>
          </a:xfrm>
        </p:spPr>
        <p:txBody>
          <a:bodyPr/>
          <a:lstStyle/>
          <a:p>
            <a:pPr marL="0" indent="0">
              <a:buNone/>
            </a:pPr>
            <a:r>
              <a:rPr lang="en-US" sz="2200" dirty="0"/>
              <a:t>On average, women were mainly involved in household daily chores  and seed related activities , whereas men mainly took part in activities that are performed outside the household (</a:t>
            </a:r>
            <a:r>
              <a:rPr lang="en-US" sz="2200" dirty="0">
                <a:hlinkClick r:id="rId2"/>
              </a:rPr>
              <a:t>Source</a:t>
            </a:r>
            <a:r>
              <a:rPr lang="en-US" sz="2200" dirty="0"/>
              <a:t>). Prior studies highlighted the crucial role of women in conserving local seeds and maintaining household seed security (Sperling and </a:t>
            </a:r>
            <a:r>
              <a:rPr lang="en-US" sz="2200" dirty="0" err="1"/>
              <a:t>Katungi</a:t>
            </a:r>
            <a:r>
              <a:rPr lang="en-US" sz="2200" dirty="0"/>
              <a:t>, 2009), </a:t>
            </a:r>
          </a:p>
        </p:txBody>
      </p:sp>
      <p:sp>
        <p:nvSpPr>
          <p:cNvPr id="4" name="TextBox 3">
            <a:extLst>
              <a:ext uri="{FF2B5EF4-FFF2-40B4-BE49-F238E27FC236}">
                <a16:creationId xmlns:a16="http://schemas.microsoft.com/office/drawing/2014/main" id="{A3AF2051-BDEB-F8E7-3B19-46B6F6196337}"/>
              </a:ext>
            </a:extLst>
          </p:cNvPr>
          <p:cNvSpPr txBox="1"/>
          <p:nvPr/>
        </p:nvSpPr>
        <p:spPr>
          <a:xfrm>
            <a:off x="1002537" y="3602036"/>
            <a:ext cx="10558844" cy="2508379"/>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endParaRPr lang="en-US" sz="2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p:txBody>
      </p:sp>
      <p:sp>
        <p:nvSpPr>
          <p:cNvPr id="5" name="TextBox 4">
            <a:extLst>
              <a:ext uri="{FF2B5EF4-FFF2-40B4-BE49-F238E27FC236}">
                <a16:creationId xmlns:a16="http://schemas.microsoft.com/office/drawing/2014/main" id="{A573C2E8-483B-BC97-5943-36661D5D7213}"/>
              </a:ext>
            </a:extLst>
          </p:cNvPr>
          <p:cNvSpPr txBox="1"/>
          <p:nvPr/>
        </p:nvSpPr>
        <p:spPr>
          <a:xfrm>
            <a:off x="8686800" y="498557"/>
            <a:ext cx="2874581" cy="646331"/>
          </a:xfrm>
          <a:prstGeom prst="rect">
            <a:avLst/>
          </a:prstGeom>
          <a:noFill/>
          <a:ln>
            <a:noFill/>
          </a:ln>
        </p:spPr>
        <p:txBody>
          <a:bodyPr wrap="square" rtlCol="0">
            <a:spAutoFit/>
          </a:bodyPr>
          <a:lstStyle/>
          <a:p>
            <a:r>
              <a:rPr lang="en-US" dirty="0">
                <a:solidFill>
                  <a:schemeClr val="accent1"/>
                </a:solidFill>
              </a:rPr>
              <a:t>Yes, Gender Roles and Responsibilities!</a:t>
            </a:r>
          </a:p>
        </p:txBody>
      </p:sp>
    </p:spTree>
    <p:extLst>
      <p:ext uri="{BB962C8B-B14F-4D97-AF65-F5344CB8AC3E}">
        <p14:creationId xmlns:p14="http://schemas.microsoft.com/office/powerpoint/2010/main" val="5704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368D4-6821-8FA5-F653-DA9C399FEFE7}"/>
              </a:ext>
            </a:extLst>
          </p:cNvPr>
          <p:cNvSpPr>
            <a:spLocks noGrp="1"/>
          </p:cNvSpPr>
          <p:nvPr>
            <p:ph type="title"/>
          </p:nvPr>
        </p:nvSpPr>
        <p:spPr/>
        <p:txBody>
          <a:bodyPr/>
          <a:lstStyle/>
          <a:p>
            <a:r>
              <a:rPr lang="en-US" sz="3600" b="0" dirty="0">
                <a:solidFill>
                  <a:srgbClr val="4799B5"/>
                </a:solidFill>
                <a:latin typeface="Gill Sans MT Regular"/>
              </a:rPr>
              <a:t>Question 2</a:t>
            </a:r>
            <a:endParaRPr lang="en-US" dirty="0">
              <a:solidFill>
                <a:srgbClr val="4799B5"/>
              </a:solidFill>
            </a:endParaRPr>
          </a:p>
        </p:txBody>
      </p:sp>
      <p:sp>
        <p:nvSpPr>
          <p:cNvPr id="2" name="Content Placeholder 1">
            <a:extLst>
              <a:ext uri="{FF2B5EF4-FFF2-40B4-BE49-F238E27FC236}">
                <a16:creationId xmlns:a16="http://schemas.microsoft.com/office/drawing/2014/main" id="{3CB7BC77-784E-DE3D-DFFC-BD927DBC3743}"/>
              </a:ext>
            </a:extLst>
          </p:cNvPr>
          <p:cNvSpPr>
            <a:spLocks noGrp="1"/>
          </p:cNvSpPr>
          <p:nvPr>
            <p:ph type="body" idx="1"/>
          </p:nvPr>
        </p:nvSpPr>
        <p:spPr/>
        <p:txBody>
          <a:bodyPr/>
          <a:lstStyle/>
          <a:p>
            <a:pPr marL="0" indent="0">
              <a:buNone/>
            </a:pPr>
            <a:r>
              <a:rPr lang="en-US" sz="2400" dirty="0"/>
              <a:t>Gender stereotypes restrict women’s access to advanced technology that would reduce their workloads. (SL)</a:t>
            </a:r>
          </a:p>
        </p:txBody>
      </p:sp>
      <p:sp>
        <p:nvSpPr>
          <p:cNvPr id="4" name="TextBox 3">
            <a:extLst>
              <a:ext uri="{FF2B5EF4-FFF2-40B4-BE49-F238E27FC236}">
                <a16:creationId xmlns:a16="http://schemas.microsoft.com/office/drawing/2014/main" id="{A3AF2051-BDEB-F8E7-3B19-46B6F6196337}"/>
              </a:ext>
            </a:extLst>
          </p:cNvPr>
          <p:cNvSpPr txBox="1"/>
          <p:nvPr/>
        </p:nvSpPr>
        <p:spPr>
          <a:xfrm>
            <a:off x="1060268" y="3125661"/>
            <a:ext cx="9951149" cy="2508379"/>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Effective Participation and Leadership</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573C2E8-483B-BC97-5943-36661D5D7213}"/>
              </a:ext>
            </a:extLst>
          </p:cNvPr>
          <p:cNvSpPr txBox="1"/>
          <p:nvPr/>
        </p:nvSpPr>
        <p:spPr>
          <a:xfrm>
            <a:off x="7983855" y="557267"/>
            <a:ext cx="3560445" cy="646331"/>
          </a:xfrm>
          <a:prstGeom prst="rect">
            <a:avLst/>
          </a:prstGeom>
          <a:noFill/>
          <a:ln>
            <a:noFill/>
          </a:ln>
        </p:spPr>
        <p:txBody>
          <a:bodyPr wrap="square" rtlCol="0">
            <a:spAutoFit/>
          </a:bodyPr>
          <a:lstStyle/>
          <a:p>
            <a:r>
              <a:rPr lang="en-US" dirty="0">
                <a:solidFill>
                  <a:schemeClr val="accent1"/>
                </a:solidFill>
              </a:rPr>
              <a:t>Yes,  Access to and Control over Assets Resources, and Services</a:t>
            </a:r>
          </a:p>
        </p:txBody>
      </p:sp>
    </p:spTree>
    <p:extLst>
      <p:ext uri="{BB962C8B-B14F-4D97-AF65-F5344CB8AC3E}">
        <p14:creationId xmlns:p14="http://schemas.microsoft.com/office/powerpoint/2010/main" val="31920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368D4-6821-8FA5-F653-DA9C399FEFE7}"/>
              </a:ext>
            </a:extLst>
          </p:cNvPr>
          <p:cNvSpPr>
            <a:spLocks noGrp="1"/>
          </p:cNvSpPr>
          <p:nvPr>
            <p:ph type="title"/>
          </p:nvPr>
        </p:nvSpPr>
        <p:spPr>
          <a:xfrm>
            <a:off x="839955" y="3255"/>
            <a:ext cx="10363200" cy="1325563"/>
          </a:xfrm>
        </p:spPr>
        <p:txBody>
          <a:bodyPr/>
          <a:lstStyle/>
          <a:p>
            <a:r>
              <a:rPr lang="en-US" dirty="0">
                <a:solidFill>
                  <a:srgbClr val="4799B5"/>
                </a:solidFill>
              </a:rPr>
              <a:t>Question 3</a:t>
            </a:r>
          </a:p>
        </p:txBody>
      </p:sp>
      <p:sp>
        <p:nvSpPr>
          <p:cNvPr id="2" name="Content Placeholder 1">
            <a:extLst>
              <a:ext uri="{FF2B5EF4-FFF2-40B4-BE49-F238E27FC236}">
                <a16:creationId xmlns:a16="http://schemas.microsoft.com/office/drawing/2014/main" id="{3CB7BC77-784E-DE3D-DFFC-BD927DBC3743}"/>
              </a:ext>
            </a:extLst>
          </p:cNvPr>
          <p:cNvSpPr>
            <a:spLocks noGrp="1"/>
          </p:cNvSpPr>
          <p:nvPr>
            <p:ph type="body" idx="1"/>
          </p:nvPr>
        </p:nvSpPr>
        <p:spPr>
          <a:xfrm>
            <a:off x="839955" y="1146369"/>
            <a:ext cx="10363200" cy="4194175"/>
          </a:xfrm>
        </p:spPr>
        <p:txBody>
          <a:bodyPr/>
          <a:lstStyle/>
          <a:p>
            <a:pPr marL="0" indent="0">
              <a:buNone/>
            </a:pPr>
            <a:r>
              <a:rPr lang="en-US" sz="2200" dirty="0"/>
              <a:t>SNAP’s Baseline Survey found that 26% of women reported that they can make decisions independently when spending money they have earned themselves from non-farm activities. Moreover, these decisions are limited to reproductive tasks, such as the purchasing food or clothing. Women have even less decision-making capacity for more significant familial issues. Less than 6% of women in SNAP Districts make decisions on obtaining loans, child education expenses, medical expenses, family planning expenses, or expenses for the marriage of their children. (SL SNAP p.59-60)</a:t>
            </a:r>
          </a:p>
        </p:txBody>
      </p:sp>
      <p:sp>
        <p:nvSpPr>
          <p:cNvPr id="4" name="TextBox 3">
            <a:extLst>
              <a:ext uri="{FF2B5EF4-FFF2-40B4-BE49-F238E27FC236}">
                <a16:creationId xmlns:a16="http://schemas.microsoft.com/office/drawing/2014/main" id="{A3AF2051-BDEB-F8E7-3B19-46B6F6196337}"/>
              </a:ext>
            </a:extLst>
          </p:cNvPr>
          <p:cNvSpPr txBox="1"/>
          <p:nvPr/>
        </p:nvSpPr>
        <p:spPr>
          <a:xfrm>
            <a:off x="960269" y="3960658"/>
            <a:ext cx="10728157" cy="2508379"/>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p:txBody>
      </p:sp>
      <p:sp>
        <p:nvSpPr>
          <p:cNvPr id="5" name="TextBox 4">
            <a:extLst>
              <a:ext uri="{FF2B5EF4-FFF2-40B4-BE49-F238E27FC236}">
                <a16:creationId xmlns:a16="http://schemas.microsoft.com/office/drawing/2014/main" id="{A573C2E8-483B-BC97-5943-36661D5D7213}"/>
              </a:ext>
            </a:extLst>
          </p:cNvPr>
          <p:cNvSpPr txBox="1"/>
          <p:nvPr/>
        </p:nvSpPr>
        <p:spPr>
          <a:xfrm>
            <a:off x="8425222" y="500038"/>
            <a:ext cx="3433571" cy="646331"/>
          </a:xfrm>
          <a:prstGeom prst="rect">
            <a:avLst/>
          </a:prstGeom>
          <a:noFill/>
          <a:ln>
            <a:noFill/>
          </a:ln>
        </p:spPr>
        <p:txBody>
          <a:bodyPr wrap="square" rtlCol="0">
            <a:spAutoFit/>
          </a:bodyPr>
          <a:lstStyle/>
          <a:p>
            <a:r>
              <a:rPr lang="en-US" dirty="0">
                <a:solidFill>
                  <a:schemeClr val="accent1"/>
                </a:solidFill>
              </a:rPr>
              <a:t>Shared Power and Decision-Making</a:t>
            </a:r>
          </a:p>
        </p:txBody>
      </p:sp>
    </p:spTree>
    <p:extLst>
      <p:ext uri="{BB962C8B-B14F-4D97-AF65-F5344CB8AC3E}">
        <p14:creationId xmlns:p14="http://schemas.microsoft.com/office/powerpoint/2010/main" val="202009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7D21FB-8ACE-3B10-38B4-AEE5E2710DB9}"/>
              </a:ext>
            </a:extLst>
          </p:cNvPr>
          <p:cNvSpPr>
            <a:spLocks noGrp="1"/>
          </p:cNvSpPr>
          <p:nvPr>
            <p:ph type="title"/>
          </p:nvPr>
        </p:nvSpPr>
        <p:spPr>
          <a:xfrm>
            <a:off x="854243" y="103271"/>
            <a:ext cx="10363200" cy="1325563"/>
          </a:xfrm>
        </p:spPr>
        <p:txBody>
          <a:bodyPr/>
          <a:lstStyle/>
          <a:p>
            <a:r>
              <a:rPr lang="en-US" b="0" dirty="0">
                <a:solidFill>
                  <a:srgbClr val="4799B5"/>
                </a:solidFill>
                <a:latin typeface="Gill Sans MT Regular"/>
              </a:rPr>
              <a:t>Question 4</a:t>
            </a:r>
            <a:endParaRPr lang="en-US" dirty="0">
              <a:solidFill>
                <a:srgbClr val="4799B5"/>
              </a:solidFill>
            </a:endParaRPr>
          </a:p>
        </p:txBody>
      </p:sp>
      <p:sp>
        <p:nvSpPr>
          <p:cNvPr id="2" name="Content Placeholder 1">
            <a:extLst>
              <a:ext uri="{FF2B5EF4-FFF2-40B4-BE49-F238E27FC236}">
                <a16:creationId xmlns:a16="http://schemas.microsoft.com/office/drawing/2014/main" id="{3CB7BC77-784E-DE3D-DFFC-BD927DBC3743}"/>
              </a:ext>
            </a:extLst>
          </p:cNvPr>
          <p:cNvSpPr>
            <a:spLocks noGrp="1"/>
          </p:cNvSpPr>
          <p:nvPr>
            <p:ph type="body" idx="1"/>
          </p:nvPr>
        </p:nvSpPr>
        <p:spPr>
          <a:xfrm>
            <a:off x="854243" y="1274760"/>
            <a:ext cx="10363200" cy="4194175"/>
          </a:xfrm>
        </p:spPr>
        <p:txBody>
          <a:bodyPr/>
          <a:lstStyle/>
          <a:p>
            <a:pPr marL="0" indent="0">
              <a:buNone/>
            </a:pPr>
            <a:r>
              <a:rPr lang="en-US" sz="2200" dirty="0"/>
              <a:t>A gender analysis in identified that women woke up before the sun rose while men woke up while the sun was rising, Women managed field and domestic chores throughout the day.  In </a:t>
            </a:r>
            <a:r>
              <a:rPr lang="en-US" dirty="0"/>
              <a:t>Petauke, women and men both had free time from 1-3pm while in Chipata, men and women had free time coinciding right after lunch.  Field </a:t>
            </a:r>
            <a:r>
              <a:rPr lang="en-US" sz="2200" dirty="0"/>
              <a:t>agents visited Chipata right after lunch to reach both women and men while other agents visit Petauke a bit later in the day  when men and women were both available so both have access to the seed information they were sharing.</a:t>
            </a:r>
          </a:p>
          <a:p>
            <a:pPr marL="0" indent="0">
              <a:buNone/>
            </a:pPr>
            <a:endParaRPr lang="en-US" sz="2200" dirty="0"/>
          </a:p>
        </p:txBody>
      </p:sp>
      <p:sp>
        <p:nvSpPr>
          <p:cNvPr id="4" name="TextBox 3">
            <a:extLst>
              <a:ext uri="{FF2B5EF4-FFF2-40B4-BE49-F238E27FC236}">
                <a16:creationId xmlns:a16="http://schemas.microsoft.com/office/drawing/2014/main" id="{A3AF2051-BDEB-F8E7-3B19-46B6F6196337}"/>
              </a:ext>
            </a:extLst>
          </p:cNvPr>
          <p:cNvSpPr txBox="1"/>
          <p:nvPr/>
        </p:nvSpPr>
        <p:spPr>
          <a:xfrm>
            <a:off x="974557" y="3986989"/>
            <a:ext cx="10246424" cy="2508379"/>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p:txBody>
      </p:sp>
      <p:sp>
        <p:nvSpPr>
          <p:cNvPr id="5" name="TextBox 4">
            <a:extLst>
              <a:ext uri="{FF2B5EF4-FFF2-40B4-BE49-F238E27FC236}">
                <a16:creationId xmlns:a16="http://schemas.microsoft.com/office/drawing/2014/main" id="{A573C2E8-483B-BC97-5943-36661D5D7213}"/>
              </a:ext>
            </a:extLst>
          </p:cNvPr>
          <p:cNvSpPr txBox="1"/>
          <p:nvPr/>
        </p:nvSpPr>
        <p:spPr>
          <a:xfrm>
            <a:off x="8407400" y="408582"/>
            <a:ext cx="2930357" cy="923330"/>
          </a:xfrm>
          <a:prstGeom prst="rect">
            <a:avLst/>
          </a:prstGeom>
          <a:noFill/>
          <a:ln>
            <a:noFill/>
          </a:ln>
        </p:spPr>
        <p:txBody>
          <a:bodyPr wrap="square" rtlCol="0">
            <a:spAutoFit/>
          </a:bodyPr>
          <a:lstStyle/>
          <a:p>
            <a:r>
              <a:rPr lang="en-US" dirty="0">
                <a:solidFill>
                  <a:schemeClr val="accent1"/>
                </a:solidFill>
              </a:rPr>
              <a:t>Gender Roles, Responsibilities and Time Use</a:t>
            </a:r>
          </a:p>
        </p:txBody>
      </p:sp>
    </p:spTree>
    <p:extLst>
      <p:ext uri="{BB962C8B-B14F-4D97-AF65-F5344CB8AC3E}">
        <p14:creationId xmlns:p14="http://schemas.microsoft.com/office/powerpoint/2010/main" val="465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D951-96A4-2663-7D3B-6FAED31AF2E5}"/>
              </a:ext>
            </a:extLst>
          </p:cNvPr>
          <p:cNvSpPr>
            <a:spLocks noGrp="1"/>
          </p:cNvSpPr>
          <p:nvPr>
            <p:ph type="title"/>
          </p:nvPr>
        </p:nvSpPr>
        <p:spPr/>
        <p:txBody>
          <a:bodyPr/>
          <a:lstStyle/>
          <a:p>
            <a:r>
              <a:rPr lang="en-US" dirty="0">
                <a:solidFill>
                  <a:srgbClr val="4799B5"/>
                </a:solidFill>
              </a:rPr>
              <a:t>Question 5  </a:t>
            </a:r>
          </a:p>
        </p:txBody>
      </p:sp>
      <p:sp>
        <p:nvSpPr>
          <p:cNvPr id="3" name="Text Placeholder 2">
            <a:extLst>
              <a:ext uri="{FF2B5EF4-FFF2-40B4-BE49-F238E27FC236}">
                <a16:creationId xmlns:a16="http://schemas.microsoft.com/office/drawing/2014/main" id="{78E89099-A3DF-89A7-4CB2-D72336F1F971}"/>
              </a:ext>
            </a:extLst>
          </p:cNvPr>
          <p:cNvSpPr>
            <a:spLocks noGrp="1"/>
          </p:cNvSpPr>
          <p:nvPr>
            <p:ph type="body" idx="1"/>
          </p:nvPr>
        </p:nvSpPr>
        <p:spPr>
          <a:xfrm>
            <a:off x="854243" y="1724985"/>
            <a:ext cx="10363200" cy="1704016"/>
          </a:xfrm>
        </p:spPr>
        <p:txBody>
          <a:bodyPr/>
          <a:lstStyle/>
          <a:p>
            <a:pPr marL="0" indent="0">
              <a:buNone/>
            </a:pPr>
            <a:r>
              <a:rPr lang="en-US" sz="2200" dirty="0"/>
              <a:t>Last mile agents sold seed on credit to female clients.  After harvest, when the agent return  to collect payment, several female clients did not have money to repay the credit.  The agents learned that although they sold the seed on credit to the wife, her husband controlled the income earned from the sell of the products produced from the seed.</a:t>
            </a:r>
          </a:p>
        </p:txBody>
      </p:sp>
      <p:sp>
        <p:nvSpPr>
          <p:cNvPr id="4" name="Slide Number Placeholder 3">
            <a:extLst>
              <a:ext uri="{FF2B5EF4-FFF2-40B4-BE49-F238E27FC236}">
                <a16:creationId xmlns:a16="http://schemas.microsoft.com/office/drawing/2014/main" id="{EC08416D-0AAD-3367-9672-DB92CF7733BE}"/>
              </a:ext>
            </a:extLst>
          </p:cNvPr>
          <p:cNvSpPr>
            <a:spLocks noGrp="1"/>
          </p:cNvSpPr>
          <p:nvPr>
            <p:ph type="sldNum" idx="12"/>
          </p:nvPr>
        </p:nvSpPr>
        <p:spPr/>
        <p:txBody>
          <a:bodyPr/>
          <a:lstStyle/>
          <a:p>
            <a:fld id="{00000000-1234-1234-1234-123412341234}" type="slidenum">
              <a:rPr lang="en-US" smtClean="0"/>
              <a:pPr/>
              <a:t>29</a:t>
            </a:fld>
            <a:endParaRPr lang="en-US" dirty="0"/>
          </a:p>
        </p:txBody>
      </p:sp>
      <p:sp>
        <p:nvSpPr>
          <p:cNvPr id="5" name="TextBox 4">
            <a:extLst>
              <a:ext uri="{FF2B5EF4-FFF2-40B4-BE49-F238E27FC236}">
                <a16:creationId xmlns:a16="http://schemas.microsoft.com/office/drawing/2014/main" id="{C1139F7D-1483-088D-5FCA-9D92A4CB58A3}"/>
              </a:ext>
            </a:extLst>
          </p:cNvPr>
          <p:cNvSpPr txBox="1"/>
          <p:nvPr/>
        </p:nvSpPr>
        <p:spPr>
          <a:xfrm>
            <a:off x="959580" y="3851064"/>
            <a:ext cx="10728157" cy="2508379"/>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p:txBody>
      </p:sp>
      <p:sp>
        <p:nvSpPr>
          <p:cNvPr id="6" name="TextBox 5">
            <a:extLst>
              <a:ext uri="{FF2B5EF4-FFF2-40B4-BE49-F238E27FC236}">
                <a16:creationId xmlns:a16="http://schemas.microsoft.com/office/drawing/2014/main" id="{81553974-3CD1-178A-578F-FC8A96443CDC}"/>
              </a:ext>
            </a:extLst>
          </p:cNvPr>
          <p:cNvSpPr txBox="1"/>
          <p:nvPr/>
        </p:nvSpPr>
        <p:spPr>
          <a:xfrm>
            <a:off x="7983855" y="557267"/>
            <a:ext cx="3560445" cy="646331"/>
          </a:xfrm>
          <a:prstGeom prst="rect">
            <a:avLst/>
          </a:prstGeom>
          <a:noFill/>
          <a:ln>
            <a:noFill/>
          </a:ln>
        </p:spPr>
        <p:txBody>
          <a:bodyPr wrap="square" rtlCol="0">
            <a:spAutoFit/>
          </a:bodyPr>
          <a:lstStyle/>
          <a:p>
            <a:r>
              <a:rPr lang="en-US" dirty="0">
                <a:solidFill>
                  <a:schemeClr val="accent1"/>
                </a:solidFill>
              </a:rPr>
              <a:t>Access to and Control over Assets Resources, and Services</a:t>
            </a:r>
          </a:p>
        </p:txBody>
      </p:sp>
    </p:spTree>
    <p:extLst>
      <p:ext uri="{BB962C8B-B14F-4D97-AF65-F5344CB8AC3E}">
        <p14:creationId xmlns:p14="http://schemas.microsoft.com/office/powerpoint/2010/main" val="348882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0B7E-AE37-4AF3-B5CA-56D9819F3FD7}"/>
              </a:ext>
            </a:extLst>
          </p:cNvPr>
          <p:cNvSpPr>
            <a:spLocks noGrp="1"/>
          </p:cNvSpPr>
          <p:nvPr>
            <p:ph type="title"/>
          </p:nvPr>
        </p:nvSpPr>
        <p:spPr/>
        <p:txBody>
          <a:bodyPr/>
          <a:lstStyle/>
          <a:p>
            <a:pPr algn="ctr"/>
            <a:r>
              <a:rPr lang="en-US" dirty="0">
                <a:solidFill>
                  <a:srgbClr val="4799B5"/>
                </a:solidFill>
              </a:rPr>
              <a:t>Content Overview</a:t>
            </a:r>
          </a:p>
        </p:txBody>
      </p:sp>
      <p:sp>
        <p:nvSpPr>
          <p:cNvPr id="3" name="Text Placeholder 2">
            <a:extLst>
              <a:ext uri="{FF2B5EF4-FFF2-40B4-BE49-F238E27FC236}">
                <a16:creationId xmlns:a16="http://schemas.microsoft.com/office/drawing/2014/main" id="{5C576403-1BB8-4CED-B059-87D90AE355FA}"/>
              </a:ext>
            </a:extLst>
          </p:cNvPr>
          <p:cNvSpPr>
            <a:spLocks noGrp="1"/>
          </p:cNvSpPr>
          <p:nvPr>
            <p:ph type="body" idx="1"/>
          </p:nvPr>
        </p:nvSpPr>
        <p:spPr>
          <a:xfrm>
            <a:off x="838201" y="1825626"/>
            <a:ext cx="5688435" cy="4194175"/>
          </a:xfrm>
        </p:spPr>
        <p:txBody>
          <a:bodyPr/>
          <a:lstStyle/>
          <a:p>
            <a:r>
              <a:rPr lang="en-US" dirty="0">
                <a:solidFill>
                  <a:schemeClr val="tx1"/>
                </a:solidFill>
              </a:rPr>
              <a:t>Case for Gender Equality</a:t>
            </a:r>
          </a:p>
          <a:p>
            <a:r>
              <a:rPr lang="en-US" dirty="0">
                <a:solidFill>
                  <a:schemeClr val="tx1"/>
                </a:solidFill>
              </a:rPr>
              <a:t>What is Gender?</a:t>
            </a:r>
          </a:p>
          <a:p>
            <a:r>
              <a:rPr lang="en-US" dirty="0">
                <a:solidFill>
                  <a:schemeClr val="tx1"/>
                </a:solidFill>
              </a:rPr>
              <a:t>Gender Equality vs Gender Equity</a:t>
            </a:r>
          </a:p>
          <a:p>
            <a:r>
              <a:rPr lang="en-US" dirty="0">
                <a:solidFill>
                  <a:schemeClr val="tx1"/>
                </a:solidFill>
              </a:rPr>
              <a:t>Gender in Seed Systems Response</a:t>
            </a:r>
          </a:p>
          <a:p>
            <a:r>
              <a:rPr lang="en-US" dirty="0">
                <a:solidFill>
                  <a:schemeClr val="tx1"/>
                </a:solidFill>
              </a:rPr>
              <a:t>Gender Integrated Response Options</a:t>
            </a:r>
          </a:p>
          <a:p>
            <a:endParaRPr lang="en-US" dirty="0"/>
          </a:p>
          <a:p>
            <a:endParaRPr lang="en-US" dirty="0"/>
          </a:p>
        </p:txBody>
      </p:sp>
      <p:sp>
        <p:nvSpPr>
          <p:cNvPr id="4" name="Slide Number Placeholder 3">
            <a:extLst>
              <a:ext uri="{FF2B5EF4-FFF2-40B4-BE49-F238E27FC236}">
                <a16:creationId xmlns:a16="http://schemas.microsoft.com/office/drawing/2014/main" id="{A81F5FB8-B88C-4EE2-A956-75B7E5016133}"/>
              </a:ext>
            </a:extLst>
          </p:cNvPr>
          <p:cNvSpPr>
            <a:spLocks noGrp="1"/>
          </p:cNvSpPr>
          <p:nvPr>
            <p:ph type="sldNum" idx="12"/>
          </p:nvPr>
        </p:nvSpPr>
        <p:spPr/>
        <p:txBody>
          <a:bodyPr/>
          <a:lstStyle/>
          <a:p>
            <a:fld id="{00000000-1234-1234-1234-123412341234}" type="slidenum">
              <a:rPr lang="en-US" smtClean="0"/>
              <a:pPr/>
              <a:t>3</a:t>
            </a:fld>
            <a:endParaRPr lang="en-US" dirty="0"/>
          </a:p>
        </p:txBody>
      </p:sp>
      <p:pic>
        <p:nvPicPr>
          <p:cNvPr id="6" name="Picture 5" descr="C:\Users\Bhramar.Dey\AppData\Local\Microsoft\Windows\INetCache\Content.Word\Woman with beans.jpg">
            <a:extLst>
              <a:ext uri="{FF2B5EF4-FFF2-40B4-BE49-F238E27FC236}">
                <a16:creationId xmlns:a16="http://schemas.microsoft.com/office/drawing/2014/main" id="{B0384476-BFE4-4BD5-BE79-6EB96BD9495E}"/>
              </a:ext>
            </a:extLst>
          </p:cNvPr>
          <p:cNvPicPr preferRelativeResize="0"/>
          <p:nvPr/>
        </p:nvPicPr>
        <p:blipFill rotWithShape="1">
          <a:blip r:embed="rId2" cstate="screen">
            <a:extLst>
              <a:ext uri="{28A0092B-C50C-407E-A947-70E740481C1C}">
                <a14:useLocalDpi xmlns:a14="http://schemas.microsoft.com/office/drawing/2010/main"/>
              </a:ext>
            </a:extLst>
          </a:blip>
          <a:srcRect/>
          <a:stretch/>
        </p:blipFill>
        <p:spPr bwMode="auto">
          <a:xfrm>
            <a:off x="6879563" y="2166591"/>
            <a:ext cx="4915360" cy="3760931"/>
          </a:xfrm>
          <a:prstGeom prst="rect">
            <a:avLst/>
          </a:prstGeom>
          <a:ln>
            <a:noFill/>
          </a:ln>
          <a:effectLst>
            <a:outerShdw algn="tl" rotWithShape="0">
              <a:srgbClr val="000000">
                <a:alpha val="70000"/>
              </a:srgbClr>
            </a:outerShdw>
          </a:effectLst>
        </p:spPr>
      </p:pic>
    </p:spTree>
    <p:extLst>
      <p:ext uri="{BB962C8B-B14F-4D97-AF65-F5344CB8AC3E}">
        <p14:creationId xmlns:p14="http://schemas.microsoft.com/office/powerpoint/2010/main" val="172177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368D4-6821-8FA5-F653-DA9C399FEFE7}"/>
              </a:ext>
            </a:extLst>
          </p:cNvPr>
          <p:cNvSpPr>
            <a:spLocks noGrp="1"/>
          </p:cNvSpPr>
          <p:nvPr>
            <p:ph type="title"/>
          </p:nvPr>
        </p:nvSpPr>
        <p:spPr/>
        <p:txBody>
          <a:bodyPr/>
          <a:lstStyle/>
          <a:p>
            <a:r>
              <a:rPr lang="en-US" dirty="0">
                <a:solidFill>
                  <a:srgbClr val="4799B5"/>
                </a:solidFill>
              </a:rPr>
              <a:t>Question 6</a:t>
            </a:r>
          </a:p>
        </p:txBody>
      </p:sp>
      <p:sp>
        <p:nvSpPr>
          <p:cNvPr id="2" name="Content Placeholder 1">
            <a:extLst>
              <a:ext uri="{FF2B5EF4-FFF2-40B4-BE49-F238E27FC236}">
                <a16:creationId xmlns:a16="http://schemas.microsoft.com/office/drawing/2014/main" id="{3CB7BC77-784E-DE3D-DFFC-BD927DBC3743}"/>
              </a:ext>
            </a:extLst>
          </p:cNvPr>
          <p:cNvSpPr>
            <a:spLocks noGrp="1"/>
          </p:cNvSpPr>
          <p:nvPr>
            <p:ph type="body" idx="1"/>
          </p:nvPr>
        </p:nvSpPr>
        <p:spPr>
          <a:xfrm>
            <a:off x="854243" y="1331912"/>
            <a:ext cx="10741363" cy="4194175"/>
          </a:xfrm>
        </p:spPr>
        <p:txBody>
          <a:bodyPr/>
          <a:lstStyle/>
          <a:p>
            <a:pPr marL="0" indent="0">
              <a:buNone/>
            </a:pPr>
            <a:r>
              <a:rPr lang="en-US" sz="2200" dirty="0"/>
              <a:t>“The </a:t>
            </a:r>
            <a:r>
              <a:rPr lang="en-US" sz="2200" dirty="0" err="1"/>
              <a:t>Mossi</a:t>
            </a:r>
            <a:r>
              <a:rPr lang="en-US" sz="2200" dirty="0"/>
              <a:t> and </a:t>
            </a:r>
            <a:r>
              <a:rPr lang="en-US" sz="2200" dirty="0" err="1"/>
              <a:t>Bissa</a:t>
            </a:r>
            <a:r>
              <a:rPr lang="en-US" sz="2200" dirty="0"/>
              <a:t> adhere to the ideal that men should provide the staple cereal (millet) and women the sauce; women have become millet providers. They do not talk about themselves in such terms; they talk about their farming as part of their mothering role. They are “feeding their children.” In 2 villages, women presented themselves as marginal producers while they farmed as much as 56% of the cultivated area of these villages. Women talked about their fields as groundnut fields while they had planted 56% of the area with millet and 37% with groundnuts, both a sauce ingredient and cash crops.” (</a:t>
            </a:r>
            <a:r>
              <a:rPr lang="en-US" sz="2200" dirty="0" err="1"/>
              <a:t>Helmfrid</a:t>
            </a:r>
            <a:r>
              <a:rPr lang="en-US" sz="2200" dirty="0"/>
              <a:t> 2004).</a:t>
            </a:r>
          </a:p>
        </p:txBody>
      </p:sp>
      <p:sp>
        <p:nvSpPr>
          <p:cNvPr id="4" name="TextBox 3">
            <a:extLst>
              <a:ext uri="{FF2B5EF4-FFF2-40B4-BE49-F238E27FC236}">
                <a16:creationId xmlns:a16="http://schemas.microsoft.com/office/drawing/2014/main" id="{A3AF2051-BDEB-F8E7-3B19-46B6F6196337}"/>
              </a:ext>
            </a:extLst>
          </p:cNvPr>
          <p:cNvSpPr txBox="1"/>
          <p:nvPr/>
        </p:nvSpPr>
        <p:spPr>
          <a:xfrm>
            <a:off x="1034098" y="3985997"/>
            <a:ext cx="10688002" cy="2508379"/>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p:txBody>
      </p:sp>
      <p:sp>
        <p:nvSpPr>
          <p:cNvPr id="5" name="TextBox 4">
            <a:extLst>
              <a:ext uri="{FF2B5EF4-FFF2-40B4-BE49-F238E27FC236}">
                <a16:creationId xmlns:a16="http://schemas.microsoft.com/office/drawing/2014/main" id="{A573C2E8-483B-BC97-5943-36661D5D7213}"/>
              </a:ext>
            </a:extLst>
          </p:cNvPr>
          <p:cNvSpPr txBox="1"/>
          <p:nvPr/>
        </p:nvSpPr>
        <p:spPr>
          <a:xfrm>
            <a:off x="8162035" y="515032"/>
            <a:ext cx="3433571" cy="369332"/>
          </a:xfrm>
          <a:prstGeom prst="rect">
            <a:avLst/>
          </a:prstGeom>
          <a:noFill/>
          <a:ln>
            <a:noFill/>
          </a:ln>
        </p:spPr>
        <p:txBody>
          <a:bodyPr wrap="square" rtlCol="0">
            <a:spAutoFit/>
          </a:bodyPr>
          <a:lstStyle/>
          <a:p>
            <a:r>
              <a:rPr lang="en-US" dirty="0">
                <a:solidFill>
                  <a:schemeClr val="accent1"/>
                </a:solidFill>
              </a:rPr>
              <a:t>Cultural Norms</a:t>
            </a:r>
          </a:p>
        </p:txBody>
      </p:sp>
    </p:spTree>
    <p:extLst>
      <p:ext uri="{BB962C8B-B14F-4D97-AF65-F5344CB8AC3E}">
        <p14:creationId xmlns:p14="http://schemas.microsoft.com/office/powerpoint/2010/main" val="27967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65CD-3C90-251A-E7EA-5607BA887735}"/>
              </a:ext>
            </a:extLst>
          </p:cNvPr>
          <p:cNvSpPr>
            <a:spLocks noGrp="1"/>
          </p:cNvSpPr>
          <p:nvPr>
            <p:ph type="title"/>
          </p:nvPr>
        </p:nvSpPr>
        <p:spPr/>
        <p:txBody>
          <a:bodyPr/>
          <a:lstStyle/>
          <a:p>
            <a:r>
              <a:rPr lang="en-US" dirty="0">
                <a:solidFill>
                  <a:srgbClr val="4799B5"/>
                </a:solidFill>
              </a:rPr>
              <a:t>Question 7</a:t>
            </a:r>
          </a:p>
        </p:txBody>
      </p:sp>
      <p:sp>
        <p:nvSpPr>
          <p:cNvPr id="3" name="Text Placeholder 2">
            <a:extLst>
              <a:ext uri="{FF2B5EF4-FFF2-40B4-BE49-F238E27FC236}">
                <a16:creationId xmlns:a16="http://schemas.microsoft.com/office/drawing/2014/main" id="{EDA87BA9-7166-A35F-734B-6C9547BF3319}"/>
              </a:ext>
            </a:extLst>
          </p:cNvPr>
          <p:cNvSpPr>
            <a:spLocks noGrp="1"/>
          </p:cNvSpPr>
          <p:nvPr>
            <p:ph type="body" idx="1"/>
          </p:nvPr>
        </p:nvSpPr>
        <p:spPr>
          <a:xfrm>
            <a:off x="791488" y="1485984"/>
            <a:ext cx="10943312" cy="4194175"/>
          </a:xfrm>
        </p:spPr>
        <p:txBody>
          <a:bodyPr/>
          <a:lstStyle/>
          <a:p>
            <a:pPr marL="0" indent="0">
              <a:buNone/>
            </a:pPr>
            <a:r>
              <a:rPr lang="en-US" sz="2200" b="0" i="0" u="none" strike="noStrike" baseline="0" dirty="0">
                <a:solidFill>
                  <a:srgbClr val="000000"/>
                </a:solidFill>
                <a:latin typeface="Gill Sans MT" panose="020B0502020104020203" pitchFamily="34" charset="0"/>
              </a:rPr>
              <a:t>“The needs of farmers and seed producers, especially women and youth is wholly missing from [seed]  policies. Because seed policies focus on the formal sector and assume that farming and seed production will be a commercial enterprise, it is difficult for women and youth to participate in seed production and policies aggravate inequality.</a:t>
            </a:r>
            <a:endParaRPr lang="en-US" sz="2200"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id="{33EC59D2-7F45-DC94-D0AD-77441B80915E}"/>
              </a:ext>
            </a:extLst>
          </p:cNvPr>
          <p:cNvSpPr>
            <a:spLocks noGrp="1"/>
          </p:cNvSpPr>
          <p:nvPr>
            <p:ph type="sldNum" idx="12"/>
          </p:nvPr>
        </p:nvSpPr>
        <p:spPr/>
        <p:txBody>
          <a:bodyPr/>
          <a:lstStyle/>
          <a:p>
            <a:fld id="{00000000-1234-1234-1234-123412341234}" type="slidenum">
              <a:rPr lang="en-US" smtClean="0"/>
              <a:pPr/>
              <a:t>31</a:t>
            </a:fld>
            <a:endParaRPr lang="en-US" dirty="0"/>
          </a:p>
        </p:txBody>
      </p:sp>
      <p:sp>
        <p:nvSpPr>
          <p:cNvPr id="7" name="TextBox 6">
            <a:extLst>
              <a:ext uri="{FF2B5EF4-FFF2-40B4-BE49-F238E27FC236}">
                <a16:creationId xmlns:a16="http://schemas.microsoft.com/office/drawing/2014/main" id="{40AEA8D3-6A6E-9800-6B7B-C6B60B96DE3B}"/>
              </a:ext>
            </a:extLst>
          </p:cNvPr>
          <p:cNvSpPr txBox="1"/>
          <p:nvPr/>
        </p:nvSpPr>
        <p:spPr>
          <a:xfrm>
            <a:off x="8425222" y="500038"/>
            <a:ext cx="3433571" cy="646331"/>
          </a:xfrm>
          <a:prstGeom prst="rect">
            <a:avLst/>
          </a:prstGeom>
          <a:noFill/>
          <a:ln>
            <a:noFill/>
          </a:ln>
        </p:spPr>
        <p:txBody>
          <a:bodyPr wrap="square" rtlCol="0">
            <a:spAutoFit/>
          </a:bodyPr>
          <a:lstStyle/>
          <a:p>
            <a:r>
              <a:rPr lang="en-US" dirty="0">
                <a:solidFill>
                  <a:schemeClr val="accent1"/>
                </a:solidFill>
              </a:rPr>
              <a:t>Laws, Policies, Regulation, Institutional Practices</a:t>
            </a:r>
          </a:p>
        </p:txBody>
      </p:sp>
      <p:sp>
        <p:nvSpPr>
          <p:cNvPr id="8" name="TextBox 7">
            <a:extLst>
              <a:ext uri="{FF2B5EF4-FFF2-40B4-BE49-F238E27FC236}">
                <a16:creationId xmlns:a16="http://schemas.microsoft.com/office/drawing/2014/main" id="{58774458-FDF1-C4D1-CFF6-2FA2501ACE5F}"/>
              </a:ext>
            </a:extLst>
          </p:cNvPr>
          <p:cNvSpPr txBox="1"/>
          <p:nvPr/>
        </p:nvSpPr>
        <p:spPr>
          <a:xfrm>
            <a:off x="1189712" y="3429000"/>
            <a:ext cx="10210800" cy="2508379"/>
          </a:xfrm>
          <a:prstGeom prst="rect">
            <a:avLst/>
          </a:prstGeom>
          <a:noFill/>
        </p:spPr>
        <p:txBody>
          <a:bodyPr wrap="square">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p>
          <a:p>
            <a:pPr marL="342900" indent="-342900">
              <a:spcBef>
                <a:spcPts val="600"/>
              </a:spcBef>
              <a:buFont typeface="+mj-lt"/>
              <a:buAutoNum type="arabicPeriod"/>
            </a:pPr>
            <a:r>
              <a:rPr lang="en-US"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latin typeface="Calibri" panose="020F0502020204030204" pitchFamily="34" charset="0"/>
              <a:ea typeface="Calibri" panose="020F0502020204030204" pitchFamily="34" charset="0"/>
              <a:cs typeface="Times New Roman (Body CS)"/>
            </a:endParaRPr>
          </a:p>
        </p:txBody>
      </p:sp>
    </p:spTree>
    <p:extLst>
      <p:ext uri="{BB962C8B-B14F-4D97-AF65-F5344CB8AC3E}">
        <p14:creationId xmlns:p14="http://schemas.microsoft.com/office/powerpoint/2010/main" val="13652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1543-74F0-EDA0-E6F3-8F17C578B320}"/>
              </a:ext>
            </a:extLst>
          </p:cNvPr>
          <p:cNvSpPr>
            <a:spLocks noGrp="1"/>
          </p:cNvSpPr>
          <p:nvPr>
            <p:ph type="title"/>
          </p:nvPr>
        </p:nvSpPr>
        <p:spPr/>
        <p:txBody>
          <a:bodyPr/>
          <a:lstStyle/>
          <a:p>
            <a:r>
              <a:rPr lang="en-US" dirty="0">
                <a:solidFill>
                  <a:srgbClr val="4799B5"/>
                </a:solidFill>
              </a:rPr>
              <a:t>Question 8</a:t>
            </a:r>
          </a:p>
        </p:txBody>
      </p:sp>
      <p:sp>
        <p:nvSpPr>
          <p:cNvPr id="3" name="Text Placeholder 2">
            <a:extLst>
              <a:ext uri="{FF2B5EF4-FFF2-40B4-BE49-F238E27FC236}">
                <a16:creationId xmlns:a16="http://schemas.microsoft.com/office/drawing/2014/main" id="{5BCB26C5-F159-7FE1-491A-A4D9B3A805DA}"/>
              </a:ext>
            </a:extLst>
          </p:cNvPr>
          <p:cNvSpPr>
            <a:spLocks noGrp="1"/>
          </p:cNvSpPr>
          <p:nvPr>
            <p:ph type="body" idx="1"/>
          </p:nvPr>
        </p:nvSpPr>
        <p:spPr>
          <a:xfrm>
            <a:off x="914400" y="1375096"/>
            <a:ext cx="10363200" cy="4194175"/>
          </a:xfrm>
        </p:spPr>
        <p:txBody>
          <a:bodyPr/>
          <a:lstStyle/>
          <a:p>
            <a:pPr marL="0" indent="0">
              <a:buNone/>
            </a:pPr>
            <a:r>
              <a:rPr lang="en-US" sz="2200" b="0" i="0" dirty="0">
                <a:solidFill>
                  <a:srgbClr val="212121"/>
                </a:solidFill>
                <a:effectLst/>
              </a:rPr>
              <a:t>“Sweet potato has long been, considered… to be food for </a:t>
            </a:r>
            <a:r>
              <a:rPr lang="en-US" sz="2200" dirty="0">
                <a:solidFill>
                  <a:srgbClr val="212121"/>
                </a:solidFill>
              </a:rPr>
              <a:t>wo</a:t>
            </a:r>
            <a:r>
              <a:rPr lang="en-US" sz="2200" b="0" i="0" dirty="0">
                <a:solidFill>
                  <a:srgbClr val="212121"/>
                </a:solidFill>
                <a:effectLst/>
              </a:rPr>
              <a:t>men and children, and deeply held cultural practices link women—as key purveyors of food within the family—and sweet potato. Traditionally, upon marriage, a couple would move to the husband’s parents homestead for an initial period, and the in-laws would allocate the new wife a plot of land to grow sweet potato. This was a test to see whether the new wife was able to grow sweet potato to feed her children and herself.”</a:t>
            </a:r>
            <a:endParaRPr lang="en-US" sz="2200" dirty="0"/>
          </a:p>
        </p:txBody>
      </p:sp>
      <p:sp>
        <p:nvSpPr>
          <p:cNvPr id="4" name="Slide Number Placeholder 3">
            <a:extLst>
              <a:ext uri="{FF2B5EF4-FFF2-40B4-BE49-F238E27FC236}">
                <a16:creationId xmlns:a16="http://schemas.microsoft.com/office/drawing/2014/main" id="{C214C947-F4A7-E583-B7DD-F27C22987B99}"/>
              </a:ext>
            </a:extLst>
          </p:cNvPr>
          <p:cNvSpPr>
            <a:spLocks noGrp="1"/>
          </p:cNvSpPr>
          <p:nvPr>
            <p:ph type="sldNum" idx="12"/>
          </p:nvPr>
        </p:nvSpPr>
        <p:spPr/>
        <p:txBody>
          <a:bodyPr/>
          <a:lstStyle/>
          <a:p>
            <a:fld id="{00000000-1234-1234-1234-123412341234}" type="slidenum">
              <a:rPr lang="en-US" smtClean="0"/>
              <a:pPr/>
              <a:t>32</a:t>
            </a:fld>
            <a:endParaRPr lang="en-US" dirty="0"/>
          </a:p>
        </p:txBody>
      </p:sp>
      <p:sp>
        <p:nvSpPr>
          <p:cNvPr id="5" name="TextBox 4">
            <a:extLst>
              <a:ext uri="{FF2B5EF4-FFF2-40B4-BE49-F238E27FC236}">
                <a16:creationId xmlns:a16="http://schemas.microsoft.com/office/drawing/2014/main" id="{10C4214D-393B-C83F-EA7B-908E5D3ECDE4}"/>
              </a:ext>
            </a:extLst>
          </p:cNvPr>
          <p:cNvSpPr txBox="1"/>
          <p:nvPr/>
        </p:nvSpPr>
        <p:spPr>
          <a:xfrm>
            <a:off x="1114035" y="3860067"/>
            <a:ext cx="10688002" cy="2923877"/>
          </a:xfrm>
          <a:prstGeom prst="rect">
            <a:avLst/>
          </a:prstGeom>
          <a:noFill/>
        </p:spPr>
        <p:txBody>
          <a:bodyPr wrap="square" rtlCol="0">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Effective Participation and Leadership</a:t>
            </a:r>
          </a:p>
          <a:p>
            <a:pPr marL="342900" indent="-342900">
              <a:spcBef>
                <a:spcPts val="600"/>
              </a:spcBef>
              <a:buFont typeface="+mj-lt"/>
              <a:buAutoNum type="arabicPeriod"/>
            </a:pPr>
            <a:r>
              <a:rPr lang="en-US"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endParaRPr lang="en-US" sz="2200" dirty="0">
              <a:solidFill>
                <a:srgbClr val="000000"/>
              </a:solidFill>
              <a:effectLst/>
              <a:latin typeface="Gill Sans MT Regular"/>
              <a:ea typeface="Calibri" panose="020F0502020204030204" pitchFamily="34" charset="0"/>
              <a:cs typeface="Times New Roman (Body CS)"/>
            </a:endParaRPr>
          </a:p>
        </p:txBody>
      </p:sp>
      <p:sp>
        <p:nvSpPr>
          <p:cNvPr id="6" name="TextBox 5">
            <a:extLst>
              <a:ext uri="{FF2B5EF4-FFF2-40B4-BE49-F238E27FC236}">
                <a16:creationId xmlns:a16="http://schemas.microsoft.com/office/drawing/2014/main" id="{A4FDBFB5-36D4-87A8-5411-EC6E9429B13D}"/>
              </a:ext>
            </a:extLst>
          </p:cNvPr>
          <p:cNvSpPr txBox="1"/>
          <p:nvPr/>
        </p:nvSpPr>
        <p:spPr>
          <a:xfrm>
            <a:off x="8162035" y="515032"/>
            <a:ext cx="3433571" cy="369332"/>
          </a:xfrm>
          <a:prstGeom prst="rect">
            <a:avLst/>
          </a:prstGeom>
          <a:noFill/>
          <a:ln>
            <a:noFill/>
          </a:ln>
        </p:spPr>
        <p:txBody>
          <a:bodyPr wrap="square" rtlCol="0">
            <a:spAutoFit/>
          </a:bodyPr>
          <a:lstStyle/>
          <a:p>
            <a:r>
              <a:rPr lang="en-US" dirty="0">
                <a:solidFill>
                  <a:schemeClr val="accent1"/>
                </a:solidFill>
              </a:rPr>
              <a:t>Cultural Norms</a:t>
            </a:r>
          </a:p>
        </p:txBody>
      </p:sp>
    </p:spTree>
    <p:extLst>
      <p:ext uri="{BB962C8B-B14F-4D97-AF65-F5344CB8AC3E}">
        <p14:creationId xmlns:p14="http://schemas.microsoft.com/office/powerpoint/2010/main" val="30050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7C739-3714-6830-496F-548649C72A62}"/>
              </a:ext>
            </a:extLst>
          </p:cNvPr>
          <p:cNvSpPr>
            <a:spLocks noGrp="1"/>
          </p:cNvSpPr>
          <p:nvPr>
            <p:ph type="title"/>
          </p:nvPr>
        </p:nvSpPr>
        <p:spPr/>
        <p:txBody>
          <a:bodyPr/>
          <a:lstStyle/>
          <a:p>
            <a:r>
              <a:rPr lang="en-US" dirty="0">
                <a:solidFill>
                  <a:srgbClr val="4799B5"/>
                </a:solidFill>
              </a:rPr>
              <a:t>Question 9</a:t>
            </a:r>
          </a:p>
        </p:txBody>
      </p:sp>
      <p:sp>
        <p:nvSpPr>
          <p:cNvPr id="4" name="Text Placeholder 3">
            <a:extLst>
              <a:ext uri="{FF2B5EF4-FFF2-40B4-BE49-F238E27FC236}">
                <a16:creationId xmlns:a16="http://schemas.microsoft.com/office/drawing/2014/main" id="{C8F72904-51A6-9AC4-8698-E71ACDDC7296}"/>
              </a:ext>
            </a:extLst>
          </p:cNvPr>
          <p:cNvSpPr>
            <a:spLocks noGrp="1"/>
          </p:cNvSpPr>
          <p:nvPr>
            <p:ph type="body" idx="1"/>
          </p:nvPr>
        </p:nvSpPr>
        <p:spPr/>
        <p:txBody>
          <a:bodyPr/>
          <a:lstStyle/>
          <a:p>
            <a:pPr marL="0" indent="0">
              <a:buNone/>
            </a:pPr>
            <a:r>
              <a:rPr lang="en-GB" sz="2200" dirty="0">
                <a:effectLst/>
                <a:latin typeface="Gill Sans MT" panose="020B0502020104020203" pitchFamily="34" charset="0"/>
                <a:ea typeface="Calibri" panose="020F0502020204030204" pitchFamily="34" charset="0"/>
                <a:cs typeface="Arial" panose="020B0604020202020204" pitchFamily="34" charset="0"/>
              </a:rPr>
              <a:t>In Ethiopia, cash transfers for vegetable seeds were given, a study found that 50% of women who received cash for vegetable seed made their own decision on how and for what purpose to use the cash. This ranges from 88% in Hadiya to 19% in West </a:t>
            </a:r>
            <a:r>
              <a:rPr lang="en-GB" sz="2200" dirty="0" err="1">
                <a:effectLst/>
                <a:latin typeface="Gill Sans MT" panose="020B0502020104020203" pitchFamily="34" charset="0"/>
                <a:ea typeface="Calibri" panose="020F0502020204030204" pitchFamily="34" charset="0"/>
                <a:cs typeface="Arial" panose="020B0604020202020204" pitchFamily="34" charset="0"/>
              </a:rPr>
              <a:t>Arsi</a:t>
            </a:r>
            <a:r>
              <a:rPr lang="en-GB" sz="2200" dirty="0">
                <a:effectLst/>
                <a:latin typeface="Gill Sans MT" panose="020B0502020104020203" pitchFamily="34" charset="0"/>
                <a:ea typeface="Calibri" panose="020F0502020204030204" pitchFamily="34" charset="0"/>
                <a:cs typeface="Arial" panose="020B0604020202020204" pitchFamily="34" charset="0"/>
              </a:rPr>
              <a:t>. </a:t>
            </a:r>
            <a:endParaRPr lang="en-US" sz="2200" dirty="0">
              <a:latin typeface="Gill Sans MT" panose="020B0502020104020203" pitchFamily="34" charset="0"/>
            </a:endParaRPr>
          </a:p>
        </p:txBody>
      </p:sp>
      <p:sp>
        <p:nvSpPr>
          <p:cNvPr id="6" name="TextBox 5">
            <a:extLst>
              <a:ext uri="{FF2B5EF4-FFF2-40B4-BE49-F238E27FC236}">
                <a16:creationId xmlns:a16="http://schemas.microsoft.com/office/drawing/2014/main" id="{AD4CAB18-4CCD-D270-9333-360FCF181567}"/>
              </a:ext>
            </a:extLst>
          </p:cNvPr>
          <p:cNvSpPr txBox="1"/>
          <p:nvPr/>
        </p:nvSpPr>
        <p:spPr>
          <a:xfrm>
            <a:off x="1268412" y="3429000"/>
            <a:ext cx="10210800" cy="2508379"/>
          </a:xfrm>
          <a:prstGeom prst="rect">
            <a:avLst/>
          </a:prstGeom>
          <a:noFill/>
        </p:spPr>
        <p:txBody>
          <a:bodyPr wrap="square">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Effective Participation and Leadership</a:t>
            </a:r>
          </a:p>
          <a:p>
            <a:pPr marL="342900" indent="-342900">
              <a:spcBef>
                <a:spcPts val="600"/>
              </a:spcBef>
              <a:buFont typeface="+mj-lt"/>
              <a:buAutoNum type="arabicPeriod"/>
            </a:pPr>
            <a:r>
              <a:rPr lang="en-US"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D7810DA-E767-AA4B-5798-5D1911815D13}"/>
              </a:ext>
            </a:extLst>
          </p:cNvPr>
          <p:cNvSpPr txBox="1"/>
          <p:nvPr/>
        </p:nvSpPr>
        <p:spPr>
          <a:xfrm>
            <a:off x="8425222" y="500038"/>
            <a:ext cx="3433571" cy="646331"/>
          </a:xfrm>
          <a:prstGeom prst="rect">
            <a:avLst/>
          </a:prstGeom>
          <a:noFill/>
          <a:ln>
            <a:noFill/>
          </a:ln>
        </p:spPr>
        <p:txBody>
          <a:bodyPr wrap="square" rtlCol="0">
            <a:spAutoFit/>
          </a:bodyPr>
          <a:lstStyle/>
          <a:p>
            <a:r>
              <a:rPr lang="en-US" dirty="0">
                <a:solidFill>
                  <a:schemeClr val="accent1"/>
                </a:solidFill>
              </a:rPr>
              <a:t>Shared Power and Decision-Making</a:t>
            </a:r>
          </a:p>
        </p:txBody>
      </p:sp>
    </p:spTree>
    <p:extLst>
      <p:ext uri="{BB962C8B-B14F-4D97-AF65-F5344CB8AC3E}">
        <p14:creationId xmlns:p14="http://schemas.microsoft.com/office/powerpoint/2010/main" val="27033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CC24-3BCD-67EE-1CFD-E869F91393C7}"/>
              </a:ext>
            </a:extLst>
          </p:cNvPr>
          <p:cNvSpPr>
            <a:spLocks noGrp="1"/>
          </p:cNvSpPr>
          <p:nvPr>
            <p:ph type="title"/>
          </p:nvPr>
        </p:nvSpPr>
        <p:spPr/>
        <p:txBody>
          <a:bodyPr/>
          <a:lstStyle/>
          <a:p>
            <a:r>
              <a:rPr lang="en-US" dirty="0">
                <a:solidFill>
                  <a:srgbClr val="4799B5"/>
                </a:solidFill>
              </a:rPr>
              <a:t>Question 10 </a:t>
            </a:r>
          </a:p>
        </p:txBody>
      </p:sp>
      <p:sp>
        <p:nvSpPr>
          <p:cNvPr id="3" name="Text Placeholder 2">
            <a:extLst>
              <a:ext uri="{FF2B5EF4-FFF2-40B4-BE49-F238E27FC236}">
                <a16:creationId xmlns:a16="http://schemas.microsoft.com/office/drawing/2014/main" id="{55163F77-1F7F-2A1C-44B8-B6AAE7481505}"/>
              </a:ext>
            </a:extLst>
          </p:cNvPr>
          <p:cNvSpPr>
            <a:spLocks noGrp="1"/>
          </p:cNvSpPr>
          <p:nvPr>
            <p:ph type="body" idx="1"/>
          </p:nvPr>
        </p:nvSpPr>
        <p:spPr/>
        <p:txBody>
          <a:bodyPr/>
          <a:lstStyle/>
          <a:p>
            <a:pPr marL="0" indent="0">
              <a:buNone/>
            </a:pPr>
            <a:r>
              <a:rPr lang="en-US" sz="2200" i="0" dirty="0">
                <a:solidFill>
                  <a:srgbClr val="000000"/>
                </a:solidFill>
                <a:effectLst/>
              </a:rPr>
              <a:t>In Zacapa and Chiquimula, Guatemala it was documented that </a:t>
            </a:r>
            <a:r>
              <a:rPr lang="en-US" sz="2200" dirty="0"/>
              <a:t> </a:t>
            </a:r>
            <a:r>
              <a:rPr lang="en-US" sz="2200" i="0" strike="noStrike" dirty="0">
                <a:solidFill>
                  <a:srgbClr val="000000"/>
                </a:solidFill>
                <a:effectLst/>
              </a:rPr>
              <a:t>82% of selected Farmer Field Schools participants were men; in Ethiopia, 46% of selected livelihood groups were women; in Timor </a:t>
            </a:r>
            <a:r>
              <a:rPr lang="en-US" sz="2200" i="0" strike="noStrike" dirty="0" err="1">
                <a:solidFill>
                  <a:srgbClr val="000000"/>
                </a:solidFill>
                <a:effectLst/>
              </a:rPr>
              <a:t>Leste</a:t>
            </a:r>
            <a:r>
              <a:rPr lang="en-US" sz="2200" i="0" strike="noStrike" dirty="0">
                <a:solidFill>
                  <a:srgbClr val="000000"/>
                </a:solidFill>
                <a:effectLst/>
              </a:rPr>
              <a:t>, 59% of select agriculture groups were women and  30% of selected Niger agriculture innovation groups were women. </a:t>
            </a:r>
            <a:r>
              <a:rPr lang="en-US" sz="1800" b="0" i="0" dirty="0">
                <a:solidFill>
                  <a:srgbClr val="000000"/>
                </a:solidFill>
                <a:effectLst/>
                <a:latin typeface="Calibri" panose="020F0502020204030204" pitchFamily="34" charset="0"/>
              </a:rPr>
              <a:t>​</a:t>
            </a:r>
            <a:endParaRPr lang="en-US" dirty="0"/>
          </a:p>
        </p:txBody>
      </p:sp>
      <p:sp>
        <p:nvSpPr>
          <p:cNvPr id="4" name="Slide Number Placeholder 3">
            <a:extLst>
              <a:ext uri="{FF2B5EF4-FFF2-40B4-BE49-F238E27FC236}">
                <a16:creationId xmlns:a16="http://schemas.microsoft.com/office/drawing/2014/main" id="{83AF7FA2-A5F3-8D99-FE1D-6F1622CD3018}"/>
              </a:ext>
            </a:extLst>
          </p:cNvPr>
          <p:cNvSpPr>
            <a:spLocks noGrp="1"/>
          </p:cNvSpPr>
          <p:nvPr>
            <p:ph type="sldNum" idx="12"/>
          </p:nvPr>
        </p:nvSpPr>
        <p:spPr/>
        <p:txBody>
          <a:bodyPr/>
          <a:lstStyle/>
          <a:p>
            <a:fld id="{00000000-1234-1234-1234-123412341234}" type="slidenum">
              <a:rPr lang="en-US" smtClean="0"/>
              <a:pPr/>
              <a:t>34</a:t>
            </a:fld>
            <a:endParaRPr lang="en-US" dirty="0"/>
          </a:p>
        </p:txBody>
      </p:sp>
      <p:sp>
        <p:nvSpPr>
          <p:cNvPr id="5" name="TextBox 4">
            <a:extLst>
              <a:ext uri="{FF2B5EF4-FFF2-40B4-BE49-F238E27FC236}">
                <a16:creationId xmlns:a16="http://schemas.microsoft.com/office/drawing/2014/main" id="{377E886D-FD88-F978-145C-463A5F5D1347}"/>
              </a:ext>
            </a:extLst>
          </p:cNvPr>
          <p:cNvSpPr txBox="1"/>
          <p:nvPr/>
        </p:nvSpPr>
        <p:spPr>
          <a:xfrm>
            <a:off x="1282700" y="3656556"/>
            <a:ext cx="10210800" cy="2508379"/>
          </a:xfrm>
          <a:prstGeom prst="rect">
            <a:avLst/>
          </a:prstGeom>
          <a:noFill/>
        </p:spPr>
        <p:txBody>
          <a:bodyPr wrap="square">
            <a:spAutoFit/>
          </a:bodyPr>
          <a:lstStyle/>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Cultural Norms and Beliefs</a:t>
            </a: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Laws, Policies, Regulations, Institutional Practices)</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Gender Roles, Responsibilities, and Time Use</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Shared Power and Decision-Making</a:t>
            </a:r>
            <a:endParaRPr lang="en-US" sz="2200" dirty="0">
              <a:solidFill>
                <a:srgbClr val="000000"/>
              </a:solidFill>
              <a:effectLst/>
              <a:latin typeface="Calibri" panose="020F0502020204030204" pitchFamily="34" charset="0"/>
              <a:ea typeface="Calibri" panose="020F0502020204030204" pitchFamily="34" charset="0"/>
              <a:cs typeface="Times New Roman (Body CS)"/>
            </a:endParaRPr>
          </a:p>
          <a:p>
            <a:pPr marL="342900" marR="0" lvl="0" indent="-342900">
              <a:spcBef>
                <a:spcPts val="600"/>
              </a:spcBef>
              <a:spcAft>
                <a:spcPts val="0"/>
              </a:spcAft>
              <a:buFont typeface="+mj-lt"/>
              <a:buAutoNum type="arabicPeriod"/>
            </a:pP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Effective Participation and Leadership</a:t>
            </a:r>
          </a:p>
          <a:p>
            <a:pPr marL="342900" indent="-342900">
              <a:spcBef>
                <a:spcPts val="600"/>
              </a:spcBef>
              <a:buFont typeface="+mj-lt"/>
              <a:buAutoNum type="arabicPeriod"/>
            </a:pPr>
            <a:r>
              <a:rPr lang="en-US"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Equitable Access to and Control over Assets and Resources, and Services </a:t>
            </a:r>
            <a:endParaRPr lang="en-US" sz="2200" dirty="0">
              <a:solidFill>
                <a:srgbClr val="000000"/>
              </a:solidFill>
              <a:latin typeface="Calibri" panose="020F0502020204030204" pitchFamily="34" charset="0"/>
              <a:ea typeface="Calibri" panose="020F0502020204030204" pitchFamily="34" charset="0"/>
              <a:cs typeface="Times New Roman (Body CS)"/>
            </a:endParaRPr>
          </a:p>
        </p:txBody>
      </p:sp>
      <p:sp>
        <p:nvSpPr>
          <p:cNvPr id="6" name="TextBox 5">
            <a:extLst>
              <a:ext uri="{FF2B5EF4-FFF2-40B4-BE49-F238E27FC236}">
                <a16:creationId xmlns:a16="http://schemas.microsoft.com/office/drawing/2014/main" id="{CAE6735E-887E-BCA1-EB1B-1520367C34F3}"/>
              </a:ext>
            </a:extLst>
          </p:cNvPr>
          <p:cNvSpPr txBox="1"/>
          <p:nvPr/>
        </p:nvSpPr>
        <p:spPr>
          <a:xfrm>
            <a:off x="8425222" y="500038"/>
            <a:ext cx="3433571" cy="369332"/>
          </a:xfrm>
          <a:prstGeom prst="rect">
            <a:avLst/>
          </a:prstGeom>
          <a:noFill/>
          <a:ln>
            <a:noFill/>
          </a:ln>
        </p:spPr>
        <p:txBody>
          <a:bodyPr wrap="square" rtlCol="0">
            <a:spAutoFit/>
          </a:bodyPr>
          <a:lstStyle/>
          <a:p>
            <a:r>
              <a:rPr lang="en-US" dirty="0">
                <a:solidFill>
                  <a:schemeClr val="accent1"/>
                </a:solidFill>
              </a:rPr>
              <a:t>Participation and Leadership</a:t>
            </a:r>
          </a:p>
        </p:txBody>
      </p:sp>
    </p:spTree>
    <p:extLst>
      <p:ext uri="{BB962C8B-B14F-4D97-AF65-F5344CB8AC3E}">
        <p14:creationId xmlns:p14="http://schemas.microsoft.com/office/powerpoint/2010/main" val="186690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9C26-B67F-4EC7-4B7C-AE4E84A76F1D}"/>
              </a:ext>
            </a:extLst>
          </p:cNvPr>
          <p:cNvSpPr>
            <a:spLocks noGrp="1"/>
          </p:cNvSpPr>
          <p:nvPr>
            <p:ph type="title"/>
          </p:nvPr>
        </p:nvSpPr>
        <p:spPr>
          <a:xfrm>
            <a:off x="1651000" y="1"/>
            <a:ext cx="9237578" cy="4533900"/>
          </a:xfrm>
        </p:spPr>
        <p:txBody>
          <a:bodyPr/>
          <a:lstStyle/>
          <a:p>
            <a:r>
              <a:rPr lang="en-US" sz="4200" dirty="0"/>
              <a:t>Group Discussion: Based on the Gender Domains, how can gender effect seed system response</a:t>
            </a:r>
          </a:p>
        </p:txBody>
      </p:sp>
      <p:sp>
        <p:nvSpPr>
          <p:cNvPr id="4" name="Slide Number Placeholder 3">
            <a:extLst>
              <a:ext uri="{FF2B5EF4-FFF2-40B4-BE49-F238E27FC236}">
                <a16:creationId xmlns:a16="http://schemas.microsoft.com/office/drawing/2014/main" id="{C81BB404-A116-8E50-BC11-F1D67D77AB4E}"/>
              </a:ext>
            </a:extLst>
          </p:cNvPr>
          <p:cNvSpPr>
            <a:spLocks noGrp="1"/>
          </p:cNvSpPr>
          <p:nvPr>
            <p:ph type="sldNum" idx="12"/>
          </p:nvPr>
        </p:nvSpPr>
        <p:spPr/>
        <p:txBody>
          <a:bodyPr/>
          <a:lstStyle/>
          <a:p>
            <a:fld id="{00000000-1234-1234-1234-123412341234}" type="slidenum">
              <a:rPr lang="en-US" smtClean="0"/>
              <a:pPr/>
              <a:t>35</a:t>
            </a:fld>
            <a:endParaRPr lang="en-US" dirty="0"/>
          </a:p>
        </p:txBody>
      </p:sp>
    </p:spTree>
    <p:extLst>
      <p:ext uri="{BB962C8B-B14F-4D97-AF65-F5344CB8AC3E}">
        <p14:creationId xmlns:p14="http://schemas.microsoft.com/office/powerpoint/2010/main" val="255146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F83CE4-E938-4045-9A22-C60BE4C8453C}"/>
              </a:ext>
            </a:extLst>
          </p:cNvPr>
          <p:cNvSpPr>
            <a:spLocks noGrp="1"/>
          </p:cNvSpPr>
          <p:nvPr>
            <p:ph type="title"/>
          </p:nvPr>
        </p:nvSpPr>
        <p:spPr/>
        <p:txBody>
          <a:bodyPr anchor="b">
            <a:normAutofit/>
          </a:bodyPr>
          <a:lstStyle/>
          <a:p>
            <a:r>
              <a:rPr lang="en-US" sz="3300" dirty="0">
                <a:solidFill>
                  <a:srgbClr val="4799B5"/>
                </a:solidFill>
              </a:rPr>
              <a:t>Gender Integration Continuum</a:t>
            </a:r>
            <a:br>
              <a:rPr lang="en-US" sz="3300" dirty="0"/>
            </a:br>
            <a:r>
              <a:rPr lang="en-US" sz="2000" dirty="0"/>
              <a:t>Adaptation of IGWG continuum</a:t>
            </a:r>
          </a:p>
        </p:txBody>
      </p:sp>
      <p:sp>
        <p:nvSpPr>
          <p:cNvPr id="2" name="Text Placeholder 1">
            <a:extLst>
              <a:ext uri="{FF2B5EF4-FFF2-40B4-BE49-F238E27FC236}">
                <a16:creationId xmlns:a16="http://schemas.microsoft.com/office/drawing/2014/main" id="{8A19135C-3A53-9EC9-6200-B04FCFED33AE}"/>
              </a:ext>
            </a:extLst>
          </p:cNvPr>
          <p:cNvSpPr>
            <a:spLocks noGrp="1"/>
          </p:cNvSpPr>
          <p:nvPr>
            <p:ph type="body" idx="1"/>
          </p:nvPr>
        </p:nvSpPr>
        <p:spPr/>
        <p:txBody>
          <a:bodyPr/>
          <a:lstStyle/>
          <a:p>
            <a:endParaRPr lang="en-US"/>
          </a:p>
        </p:txBody>
      </p:sp>
      <p:graphicFrame>
        <p:nvGraphicFramePr>
          <p:cNvPr id="5" name="Diagram 4">
            <a:extLst>
              <a:ext uri="{FF2B5EF4-FFF2-40B4-BE49-F238E27FC236}">
                <a16:creationId xmlns:a16="http://schemas.microsoft.com/office/drawing/2014/main" id="{CC826EF6-B80C-CE4F-94DA-BAEAE7A4C83B}"/>
              </a:ext>
            </a:extLst>
          </p:cNvPr>
          <p:cNvGraphicFramePr/>
          <p:nvPr>
            <p:extLst>
              <p:ext uri="{D42A27DB-BD31-4B8C-83A1-F6EECF244321}">
                <p14:modId xmlns:p14="http://schemas.microsoft.com/office/powerpoint/2010/main" val="997912200"/>
              </p:ext>
            </p:extLst>
          </p:nvPr>
        </p:nvGraphicFramePr>
        <p:xfrm>
          <a:off x="838200" y="1825626"/>
          <a:ext cx="10515600" cy="3747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2654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6E57B52E-A4F2-EB42-B7A8-CB3676F28605}"/>
              </a:ext>
            </a:extLst>
          </p:cNvPr>
          <p:cNvGraphicFramePr/>
          <p:nvPr>
            <p:extLst>
              <p:ext uri="{D42A27DB-BD31-4B8C-83A1-F6EECF244321}">
                <p14:modId xmlns:p14="http://schemas.microsoft.com/office/powerpoint/2010/main" val="572075367"/>
              </p:ext>
            </p:extLst>
          </p:nvPr>
        </p:nvGraphicFramePr>
        <p:xfrm>
          <a:off x="885657" y="1396392"/>
          <a:ext cx="10515600" cy="4692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F89F9B6-E65C-1043-903B-196565994C98}"/>
              </a:ext>
            </a:extLst>
          </p:cNvPr>
          <p:cNvSpPr>
            <a:spLocks noGrp="1"/>
          </p:cNvSpPr>
          <p:nvPr>
            <p:ph type="title"/>
          </p:nvPr>
        </p:nvSpPr>
        <p:spPr>
          <a:xfrm>
            <a:off x="914400" y="-30333"/>
            <a:ext cx="10363200" cy="1325563"/>
          </a:xfrm>
        </p:spPr>
        <p:txBody>
          <a:bodyPr/>
          <a:lstStyle/>
          <a:p>
            <a:r>
              <a:rPr lang="en-US" dirty="0">
                <a:solidFill>
                  <a:srgbClr val="4799B5"/>
                </a:solidFill>
              </a:rPr>
              <a:t>Gender Integration Continuum </a:t>
            </a:r>
          </a:p>
        </p:txBody>
      </p:sp>
      <p:sp>
        <p:nvSpPr>
          <p:cNvPr id="2" name="Content Placeholder 1">
            <a:extLst>
              <a:ext uri="{FF2B5EF4-FFF2-40B4-BE49-F238E27FC236}">
                <a16:creationId xmlns:a16="http://schemas.microsoft.com/office/drawing/2014/main" id="{C517CDFB-2926-2542-9F27-27A658C3DBF5}"/>
              </a:ext>
            </a:extLst>
          </p:cNvPr>
          <p:cNvSpPr>
            <a:spLocks noGrp="1"/>
          </p:cNvSpPr>
          <p:nvPr>
            <p:ph type="body" idx="1"/>
          </p:nvPr>
        </p:nvSpPr>
        <p:spPr>
          <a:xfrm>
            <a:off x="914400" y="1194068"/>
            <a:ext cx="10363200" cy="4194175"/>
          </a:xfrm>
        </p:spPr>
        <p:txBody>
          <a:bodyPr/>
          <a:lstStyle/>
          <a:p>
            <a:pPr marL="0" indent="0">
              <a:buNone/>
            </a:pPr>
            <a:r>
              <a:rPr lang="en-US" sz="2200" dirty="0"/>
              <a:t>Women are responsible for growing vegetables while men grow maize, maize and vegetable seeds are available at district retailers at an elevated price.  Women sell vegetables while men sell maize, men control the income from the sell of both foods.  Women are not allowed to travel alone to the district center</a:t>
            </a:r>
          </a:p>
        </p:txBody>
      </p:sp>
      <p:sp>
        <p:nvSpPr>
          <p:cNvPr id="5" name="Rectangle 4">
            <a:extLst>
              <a:ext uri="{FF2B5EF4-FFF2-40B4-BE49-F238E27FC236}">
                <a16:creationId xmlns:a16="http://schemas.microsoft.com/office/drawing/2014/main" id="{66130478-2E87-0B48-9C73-5154D67EF71C}"/>
              </a:ext>
            </a:extLst>
          </p:cNvPr>
          <p:cNvSpPr/>
          <p:nvPr/>
        </p:nvSpPr>
        <p:spPr>
          <a:xfrm>
            <a:off x="868960" y="4842325"/>
            <a:ext cx="3373853" cy="1311128"/>
          </a:xfrm>
          <a:prstGeom prst="rect">
            <a:avLst/>
          </a:prstGeom>
        </p:spPr>
        <p:txBody>
          <a:bodyPr wrap="square">
            <a:spAutoFit/>
          </a:bodyPr>
          <a:lstStyle/>
          <a:p>
            <a:pPr marL="342900" lvl="0" indent="-342900" defTabSz="889000">
              <a:lnSpc>
                <a:spcPct val="90000"/>
              </a:lnSpc>
              <a:spcBef>
                <a:spcPct val="0"/>
              </a:spcBef>
              <a:spcAft>
                <a:spcPct val="35000"/>
              </a:spcAft>
              <a:buFont typeface="Arial" panose="020B0604020202020204" pitchFamily="34" charset="0"/>
              <a:buChar char="•"/>
            </a:pPr>
            <a:r>
              <a:rPr lang="en-US" sz="2200" dirty="0">
                <a:latin typeface="Gill Sans MT Regular"/>
              </a:rPr>
              <a:t>Offer maize seed through a subsidized voucher to be used at district level stores</a:t>
            </a:r>
          </a:p>
        </p:txBody>
      </p:sp>
      <p:sp>
        <p:nvSpPr>
          <p:cNvPr id="6" name="Rectangle 5">
            <a:extLst>
              <a:ext uri="{FF2B5EF4-FFF2-40B4-BE49-F238E27FC236}">
                <a16:creationId xmlns:a16="http://schemas.microsoft.com/office/drawing/2014/main" id="{14B79263-47F4-B04D-9472-5020601DF1F0}"/>
              </a:ext>
            </a:extLst>
          </p:cNvPr>
          <p:cNvSpPr/>
          <p:nvPr/>
        </p:nvSpPr>
        <p:spPr>
          <a:xfrm>
            <a:off x="4420241" y="4773507"/>
            <a:ext cx="3174091" cy="1311128"/>
          </a:xfrm>
          <a:prstGeom prst="rect">
            <a:avLst/>
          </a:prstGeom>
        </p:spPr>
        <p:txBody>
          <a:bodyPr wrap="square">
            <a:spAutoFit/>
          </a:bodyPr>
          <a:lstStyle/>
          <a:p>
            <a:pPr marL="342900" lvl="0" indent="-342900" defTabSz="889000">
              <a:lnSpc>
                <a:spcPct val="90000"/>
              </a:lnSpc>
              <a:spcBef>
                <a:spcPct val="0"/>
              </a:spcBef>
              <a:spcAft>
                <a:spcPct val="35000"/>
              </a:spcAft>
              <a:buFont typeface="Arial" panose="020B0604020202020204" pitchFamily="34" charset="0"/>
              <a:buChar char="•"/>
            </a:pPr>
            <a:r>
              <a:rPr lang="en-US" sz="2200" dirty="0">
                <a:latin typeface="Gill Sans MT Regular"/>
              </a:rPr>
              <a:t>Offer maize and vegetable seed with a subsize voucher at a local fair.</a:t>
            </a:r>
          </a:p>
        </p:txBody>
      </p:sp>
      <p:sp>
        <p:nvSpPr>
          <p:cNvPr id="7" name="Rectangle 6">
            <a:extLst>
              <a:ext uri="{FF2B5EF4-FFF2-40B4-BE49-F238E27FC236}">
                <a16:creationId xmlns:a16="http://schemas.microsoft.com/office/drawing/2014/main" id="{54181840-206A-1045-A946-281C497D3D10}"/>
              </a:ext>
            </a:extLst>
          </p:cNvPr>
          <p:cNvSpPr/>
          <p:nvPr/>
        </p:nvSpPr>
        <p:spPr>
          <a:xfrm>
            <a:off x="7594332" y="4773507"/>
            <a:ext cx="4191268" cy="1920526"/>
          </a:xfrm>
          <a:prstGeom prst="rect">
            <a:avLst/>
          </a:prstGeom>
        </p:spPr>
        <p:txBody>
          <a:bodyPr wrap="square">
            <a:spAutoFit/>
          </a:bodyPr>
          <a:lstStyle/>
          <a:p>
            <a:pPr marL="342900" lvl="0" indent="-342900" defTabSz="889000">
              <a:lnSpc>
                <a:spcPct val="90000"/>
              </a:lnSpc>
              <a:spcBef>
                <a:spcPct val="0"/>
              </a:spcBef>
              <a:spcAft>
                <a:spcPct val="35000"/>
              </a:spcAft>
              <a:buFont typeface="Arial" panose="020B0604020202020204" pitchFamily="34" charset="0"/>
              <a:buChar char="•"/>
            </a:pPr>
            <a:r>
              <a:rPr lang="en-US" sz="2200" dirty="0">
                <a:latin typeface="Gill Sans MT Regular"/>
              </a:rPr>
              <a:t>Offer maize and vegetable seeds with a subsidized voucher at a local fair.  Layer a gender norms and couples communication approach on decisions related to using the voucher </a:t>
            </a:r>
          </a:p>
        </p:txBody>
      </p:sp>
    </p:spTree>
    <p:extLst>
      <p:ext uri="{BB962C8B-B14F-4D97-AF65-F5344CB8AC3E}">
        <p14:creationId xmlns:p14="http://schemas.microsoft.com/office/powerpoint/2010/main" val="285801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BC92DE-7147-F243-B51A-2444481161DD}"/>
              </a:ext>
            </a:extLst>
          </p:cNvPr>
          <p:cNvSpPr>
            <a:spLocks noGrp="1"/>
          </p:cNvSpPr>
          <p:nvPr>
            <p:ph type="title"/>
          </p:nvPr>
        </p:nvSpPr>
        <p:spPr/>
        <p:txBody>
          <a:bodyPr>
            <a:normAutofit/>
          </a:bodyPr>
          <a:lstStyle/>
          <a:p>
            <a:r>
              <a:rPr lang="en-US" dirty="0">
                <a:solidFill>
                  <a:srgbClr val="4799B5"/>
                </a:solidFill>
              </a:rPr>
              <a:t>Activity: Gender Journey and RSSSA Response Option</a:t>
            </a:r>
          </a:p>
        </p:txBody>
      </p:sp>
      <p:sp>
        <p:nvSpPr>
          <p:cNvPr id="2" name="Content Placeholder 1">
            <a:extLst>
              <a:ext uri="{FF2B5EF4-FFF2-40B4-BE49-F238E27FC236}">
                <a16:creationId xmlns:a16="http://schemas.microsoft.com/office/drawing/2014/main" id="{5344FC38-91B6-1B48-9FB2-06F9A24F22DA}"/>
              </a:ext>
            </a:extLst>
          </p:cNvPr>
          <p:cNvSpPr>
            <a:spLocks noGrp="1"/>
          </p:cNvSpPr>
          <p:nvPr>
            <p:ph type="body" idx="1"/>
          </p:nvPr>
        </p:nvSpPr>
        <p:spPr/>
        <p:txBody>
          <a:bodyPr/>
          <a:lstStyle/>
          <a:p>
            <a:r>
              <a:rPr lang="en-US" dirty="0"/>
              <a:t>Review slide </a:t>
            </a:r>
          </a:p>
          <a:p>
            <a:r>
              <a:rPr lang="en-US" dirty="0"/>
              <a:t>Adapt the approach, product or service to address differences between males and female in access, gender roles or workloads</a:t>
            </a:r>
          </a:p>
          <a:p>
            <a:r>
              <a:rPr lang="en-US" dirty="0"/>
              <a:t>Adapt the approach, product, service to address control and decision-making issues identified (household or community) </a:t>
            </a:r>
          </a:p>
        </p:txBody>
      </p:sp>
    </p:spTree>
    <p:extLst>
      <p:ext uri="{BB962C8B-B14F-4D97-AF65-F5344CB8AC3E}">
        <p14:creationId xmlns:p14="http://schemas.microsoft.com/office/powerpoint/2010/main" val="3439778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7BCC1F6C-FA36-1A25-FDE8-17B169DD9076}"/>
              </a:ext>
            </a:extLst>
          </p:cNvPr>
          <p:cNvSpPr>
            <a:spLocks noGrp="1" noChangeArrowheads="1"/>
          </p:cNvSpPr>
          <p:nvPr>
            <p:ph type="title"/>
          </p:nvPr>
        </p:nvSpPr>
        <p:spPr/>
        <p:txBody>
          <a:bodyPr spcFirstLastPara="1" wrap="square" lIns="0" tIns="0" rIns="0" bIns="0" anchor="b" anchorCtr="0"/>
          <a:lstStyle/>
          <a:p>
            <a:pPr>
              <a:defRPr/>
            </a:pPr>
            <a:r>
              <a:rPr lang="en-US" b="1" spc="-100" dirty="0">
                <a:solidFill>
                  <a:srgbClr val="4799B5"/>
                </a:solidFill>
                <a:latin typeface="Gill Sans MT" panose="020B0502020104020203" pitchFamily="34" charset="0"/>
                <a:ea typeface="ＭＳ Ｐゴシック" charset="0"/>
              </a:rPr>
              <a:t>Key Findings: </a:t>
            </a:r>
            <a:r>
              <a:rPr lang="en-US" dirty="0" err="1">
                <a:solidFill>
                  <a:srgbClr val="4799B5"/>
                </a:solidFill>
                <a:latin typeface="Calibri" panose="020F0502020204030204" pitchFamily="34" charset="0"/>
                <a:ea typeface="Calibri" panose="020F0502020204030204" pitchFamily="34" charset="0"/>
                <a:cs typeface="Times New Roman" panose="02020603050405020304" pitchFamily="18" charset="0"/>
              </a:rPr>
              <a:t>rSSSA</a:t>
            </a:r>
            <a:r>
              <a:rPr lang="en-US" dirty="0">
                <a:solidFill>
                  <a:srgbClr val="4799B5"/>
                </a:solidFill>
                <a:latin typeface="Calibri" panose="020F0502020204030204" pitchFamily="34" charset="0"/>
                <a:ea typeface="Calibri" panose="020F0502020204030204" pitchFamily="34" charset="0"/>
                <a:cs typeface="Times New Roman" panose="02020603050405020304" pitchFamily="18" charset="0"/>
              </a:rPr>
              <a:t> Pilot Evaluation - IRC-Niger (2021) </a:t>
            </a:r>
            <a:endParaRPr lang="en-US" b="1" spc="-100" dirty="0">
              <a:solidFill>
                <a:srgbClr val="4799B5"/>
              </a:solidFill>
              <a:latin typeface="Gill Sans MT" panose="020B0502020104020203" pitchFamily="34" charset="0"/>
              <a:ea typeface="ＭＳ Ｐゴシック" charset="0"/>
            </a:endParaRPr>
          </a:p>
        </p:txBody>
      </p:sp>
      <p:sp>
        <p:nvSpPr>
          <p:cNvPr id="9219" name="Rectangle 3">
            <a:extLst>
              <a:ext uri="{FF2B5EF4-FFF2-40B4-BE49-F238E27FC236}">
                <a16:creationId xmlns:a16="http://schemas.microsoft.com/office/drawing/2014/main" id="{E6562651-D0E0-CF26-E405-84F87AB00C27}"/>
              </a:ext>
            </a:extLst>
          </p:cNvPr>
          <p:cNvSpPr>
            <a:spLocks noGrp="1" noChangeArrowheads="1"/>
          </p:cNvSpPr>
          <p:nvPr>
            <p:ph type="body" idx="1"/>
          </p:nvPr>
        </p:nvSpPr>
        <p:spPr/>
        <p:txBody>
          <a:bodyPr spcFirstLastPara="1" wrap="square" lIns="0" tIns="0" rIns="0" bIns="0" anchor="t" anchorCtr="0"/>
          <a:lstStyle/>
          <a:p>
            <a:pPr marL="0" indent="0">
              <a:buNone/>
            </a:pPr>
            <a:r>
              <a:rPr lang="en-US" altLang="en-US" sz="2400" b="1" dirty="0">
                <a:solidFill>
                  <a:schemeClr val="bg2"/>
                </a:solidFill>
                <a:ea typeface="Calibri" panose="020F0502020204030204" pitchFamily="34" charset="0"/>
                <a:cs typeface="Times New Roman" panose="02020603050405020304" pitchFamily="18" charset="0"/>
              </a:rPr>
              <a:t>Intervention zone</a:t>
            </a:r>
            <a:r>
              <a:rPr lang="en-US" altLang="en-US" sz="2400" dirty="0">
                <a:solidFill>
                  <a:schemeClr val="bg2"/>
                </a:solidFill>
                <a:ea typeface="Calibri" panose="020F0502020204030204" pitchFamily="34" charset="0"/>
                <a:cs typeface="Times New Roman" panose="02020603050405020304" pitchFamily="18" charset="0"/>
              </a:rPr>
              <a:t>: </a:t>
            </a:r>
            <a:r>
              <a:rPr lang="en-US" altLang="en-US" sz="2400" dirty="0" err="1">
                <a:ea typeface="Calibri" panose="020F0502020204030204" pitchFamily="34" charset="0"/>
                <a:cs typeface="Times New Roman" panose="02020603050405020304" pitchFamily="18" charset="0"/>
              </a:rPr>
              <a:t>Chetimari</a:t>
            </a:r>
            <a:r>
              <a:rPr lang="en-US" altLang="en-US" sz="2400" dirty="0">
                <a:ea typeface="Calibri" panose="020F0502020204030204" pitchFamily="34" charset="0"/>
                <a:cs typeface="Times New Roman" panose="02020603050405020304" pitchFamily="18" charset="0"/>
              </a:rPr>
              <a:t>, Diffa and </a:t>
            </a:r>
            <a:r>
              <a:rPr lang="en-US" altLang="en-US" sz="2400" dirty="0" err="1">
                <a:ea typeface="Calibri" panose="020F0502020204030204" pitchFamily="34" charset="0"/>
                <a:cs typeface="Times New Roman" panose="02020603050405020304" pitchFamily="18" charset="0"/>
              </a:rPr>
              <a:t>Mainé-Soroa</a:t>
            </a:r>
            <a:r>
              <a:rPr lang="en-US" altLang="en-US" sz="2400" dirty="0">
                <a:ea typeface="Calibri" panose="020F0502020204030204" pitchFamily="34" charset="0"/>
                <a:cs typeface="Times New Roman" panose="02020603050405020304" pitchFamily="18" charset="0"/>
              </a:rPr>
              <a:t>, Diffa region, Niger.</a:t>
            </a:r>
          </a:p>
          <a:p>
            <a:pPr marL="0" indent="0">
              <a:buNone/>
            </a:pPr>
            <a:r>
              <a:rPr lang="en-US" altLang="en-US" sz="2400" b="1" dirty="0">
                <a:solidFill>
                  <a:schemeClr val="bg2"/>
                </a:solidFill>
                <a:ea typeface="Calibri" panose="020F0502020204030204" pitchFamily="34" charset="0"/>
                <a:cs typeface="Times New Roman" panose="02020603050405020304" pitchFamily="18" charset="0"/>
              </a:rPr>
              <a:t>Agricultural situation</a:t>
            </a:r>
            <a:r>
              <a:rPr lang="en-US" altLang="en-US" sz="2400" dirty="0">
                <a:ea typeface="Calibri" panose="020F0502020204030204" pitchFamily="34" charset="0"/>
                <a:cs typeface="Times New Roman" panose="02020603050405020304" pitchFamily="18" charset="0"/>
              </a:rPr>
              <a:t>: cropping system, rainfed cropping season, targeted crops are millet, sorghum, cowpea, peanut, sesame, sorel and okra</a:t>
            </a:r>
          </a:p>
          <a:p>
            <a:pPr marL="0" indent="0">
              <a:buNone/>
              <a:defRPr/>
            </a:pPr>
            <a:endParaRPr lang="en-US" sz="2200" b="1" dirty="0">
              <a:solidFill>
                <a:schemeClr val="bg2"/>
              </a:solidFill>
              <a:ea typeface="Times New Roman" panose="02020603050405020304" pitchFamily="18" charset="0"/>
              <a:cs typeface="Times New Roman" panose="02020603050405020304" pitchFamily="18" charset="0"/>
            </a:endParaRPr>
          </a:p>
          <a:p>
            <a:pPr marL="0" indent="0">
              <a:buNone/>
              <a:defRPr/>
            </a:pPr>
            <a:r>
              <a:rPr lang="en-US" sz="2200" b="1" dirty="0">
                <a:solidFill>
                  <a:schemeClr val="bg2"/>
                </a:solidFill>
                <a:ea typeface="Times New Roman" panose="02020603050405020304" pitchFamily="18" charset="0"/>
                <a:cs typeface="Times New Roman" panose="02020603050405020304" pitchFamily="18" charset="0"/>
              </a:rPr>
              <a:t>Seed Availability</a:t>
            </a:r>
          </a:p>
          <a:p>
            <a:pPr>
              <a:defRPr/>
            </a:pPr>
            <a:r>
              <a:rPr lang="en-US" sz="2200" dirty="0">
                <a:ea typeface="Calibri" panose="020F0502020204030204" pitchFamily="34" charset="0"/>
                <a:cs typeface="Times New Roman" panose="02020603050405020304" pitchFamily="18" charset="0"/>
              </a:rPr>
              <a:t>M</a:t>
            </a:r>
            <a:r>
              <a:rPr lang="en-US" sz="2200" dirty="0">
                <a:ea typeface="Times New Roman" panose="02020603050405020304" pitchFamily="18" charset="0"/>
              </a:rPr>
              <a:t>en controlled crops: average: 42% millet 37%, cowpea, 40% peanut 47% sorghum</a:t>
            </a:r>
          </a:p>
          <a:p>
            <a:pPr>
              <a:defRPr/>
            </a:pPr>
            <a:r>
              <a:rPr lang="en-US" sz="2200" dirty="0">
                <a:ea typeface="Times New Roman" panose="02020603050405020304" pitchFamily="18" charset="0"/>
              </a:rPr>
              <a:t>Women controlled crops:  60%, sorel, 42%, peanut, 53% Okra 53%, 33% sesame</a:t>
            </a:r>
          </a:p>
          <a:p>
            <a:pPr>
              <a:defRPr/>
            </a:pPr>
            <a:r>
              <a:rPr lang="en-US" sz="2200" dirty="0">
                <a:solidFill>
                  <a:prstClr val="black"/>
                </a:solidFill>
                <a:ea typeface="Times New Roman" panose="02020603050405020304" pitchFamily="18" charset="0"/>
              </a:rPr>
              <a:t>Youth headed </a:t>
            </a:r>
            <a:r>
              <a:rPr lang="en-US" sz="2200" dirty="0">
                <a:ea typeface="Times New Roman" panose="02020603050405020304" pitchFamily="18" charset="0"/>
              </a:rPr>
              <a:t>of </a:t>
            </a:r>
            <a:r>
              <a:rPr lang="en-US" sz="2200" dirty="0" err="1">
                <a:ea typeface="Times New Roman" panose="02020603050405020304" pitchFamily="18" charset="0"/>
              </a:rPr>
              <a:t>Chetimari</a:t>
            </a:r>
            <a:r>
              <a:rPr lang="en-US" sz="2200" dirty="0">
                <a:ea typeface="Times New Roman" panose="02020603050405020304" pitchFamily="18" charset="0"/>
              </a:rPr>
              <a:t> and Diffa indicated 33% for cowpea, millet &amp; maize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ndonesia_gender strategy_EAC_July 2020.jpg">
            <a:extLst>
              <a:ext uri="{FF2B5EF4-FFF2-40B4-BE49-F238E27FC236}">
                <a16:creationId xmlns:a16="http://schemas.microsoft.com/office/drawing/2014/main" id="{1F9381F9-2BA2-A054-39B5-23EF84DDA20F}"/>
              </a:ext>
            </a:extLst>
          </p:cNvPr>
          <p:cNvPicPr>
            <a:picLocks noChangeAspect="1"/>
          </p:cNvPicPr>
          <p:nvPr/>
        </p:nvPicPr>
        <p:blipFill rotWithShape="1">
          <a:blip r:embed="rId3">
            <a:extLst>
              <a:ext uri="{28A0092B-C50C-407E-A947-70E740481C1C}">
                <a14:useLocalDpi xmlns:a14="http://schemas.microsoft.com/office/drawing/2010/main" val="0"/>
              </a:ext>
            </a:extLst>
          </a:blip>
          <a:srcRect t="13750" b="1875"/>
          <a:stretch/>
        </p:blipFill>
        <p:spPr>
          <a:xfrm>
            <a:off x="0" y="0"/>
            <a:ext cx="12192000" cy="6858000"/>
          </a:xfrm>
          <a:prstGeom prst="rect">
            <a:avLst/>
          </a:prstGeom>
        </p:spPr>
      </p:pic>
      <p:sp>
        <p:nvSpPr>
          <p:cNvPr id="3" name="Title 2">
            <a:extLst>
              <a:ext uri="{FF2B5EF4-FFF2-40B4-BE49-F238E27FC236}">
                <a16:creationId xmlns:a16="http://schemas.microsoft.com/office/drawing/2014/main" id="{2A199657-5557-4033-4CDE-98D855987318}"/>
              </a:ext>
            </a:extLst>
          </p:cNvPr>
          <p:cNvSpPr>
            <a:spLocks noGrp="1"/>
          </p:cNvSpPr>
          <p:nvPr>
            <p:ph type="title"/>
          </p:nvPr>
        </p:nvSpPr>
        <p:spPr>
          <a:xfrm>
            <a:off x="0" y="4453666"/>
            <a:ext cx="6382871" cy="1165412"/>
          </a:xfrm>
          <a:solidFill>
            <a:srgbClr val="AEA376"/>
          </a:solidFill>
        </p:spPr>
        <p:txBody>
          <a:bodyPr/>
          <a:lstStyle/>
          <a:p>
            <a:r>
              <a:rPr lang="en-US" dirty="0"/>
              <a:t>Case for Gender Equality</a:t>
            </a:r>
          </a:p>
        </p:txBody>
      </p:sp>
      <p:sp>
        <p:nvSpPr>
          <p:cNvPr id="5" name="Slide Number Placeholder 4">
            <a:extLst>
              <a:ext uri="{FF2B5EF4-FFF2-40B4-BE49-F238E27FC236}">
                <a16:creationId xmlns:a16="http://schemas.microsoft.com/office/drawing/2014/main" id="{888404EE-04AC-5EEC-8A99-5DCF54BFA422}"/>
              </a:ext>
            </a:extLst>
          </p:cNvPr>
          <p:cNvSpPr>
            <a:spLocks noGrp="1"/>
          </p:cNvSpPr>
          <p:nvPr>
            <p:ph type="sldNum" idx="12"/>
          </p:nvPr>
        </p:nvSpPr>
        <p:spPr/>
        <p:txBody>
          <a:bodyPr/>
          <a:lstStyle/>
          <a:p>
            <a:fld id="{00000000-1234-1234-1234-123412341234}" type="slidenum">
              <a:rPr lang="en-US" smtClean="0"/>
              <a:pPr/>
              <a:t>4</a:t>
            </a:fld>
            <a:endParaRPr lang="en-US" dirty="0"/>
          </a:p>
        </p:txBody>
      </p:sp>
    </p:spTree>
    <p:extLst>
      <p:ext uri="{BB962C8B-B14F-4D97-AF65-F5344CB8AC3E}">
        <p14:creationId xmlns:p14="http://schemas.microsoft.com/office/powerpoint/2010/main" val="2737710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7BCC1F6C-FA36-1A25-FDE8-17B169DD9076}"/>
              </a:ext>
            </a:extLst>
          </p:cNvPr>
          <p:cNvSpPr>
            <a:spLocks noGrp="1" noChangeArrowheads="1"/>
          </p:cNvSpPr>
          <p:nvPr>
            <p:ph type="title"/>
          </p:nvPr>
        </p:nvSpPr>
        <p:spPr/>
        <p:txBody>
          <a:bodyPr spcFirstLastPara="1" wrap="square" lIns="0" tIns="0" rIns="0" bIns="0" anchor="b" anchorCtr="0"/>
          <a:lstStyle/>
          <a:p>
            <a:pPr>
              <a:defRPr/>
            </a:pPr>
            <a:r>
              <a:rPr lang="en-US" spc="-100" dirty="0">
                <a:solidFill>
                  <a:srgbClr val="4799B5"/>
                </a:solidFill>
                <a:latin typeface="Gill Sans MT" panose="020B0502020104020203" pitchFamily="34" charset="0"/>
                <a:ea typeface="ＭＳ Ｐゴシック" charset="0"/>
              </a:rPr>
              <a:t>Key Findings from </a:t>
            </a:r>
            <a:r>
              <a:rPr lang="en-US" spc="-100" dirty="0" err="1">
                <a:solidFill>
                  <a:srgbClr val="4799B5"/>
                </a:solidFill>
                <a:latin typeface="Gill Sans MT" panose="020B0502020104020203" pitchFamily="34" charset="0"/>
                <a:ea typeface="ＭＳ Ｐゴシック" charset="0"/>
              </a:rPr>
              <a:t>rSSSA</a:t>
            </a:r>
            <a:r>
              <a:rPr lang="en-US" spc="-100" dirty="0">
                <a:solidFill>
                  <a:srgbClr val="4799B5"/>
                </a:solidFill>
                <a:latin typeface="Gill Sans MT" panose="020B0502020104020203" pitchFamily="34" charset="0"/>
                <a:ea typeface="ＭＳ Ｐゴシック" charset="0"/>
              </a:rPr>
              <a:t> (cont’d.)</a:t>
            </a:r>
          </a:p>
        </p:txBody>
      </p:sp>
      <p:sp>
        <p:nvSpPr>
          <p:cNvPr id="9219" name="Rectangle 3">
            <a:extLst>
              <a:ext uri="{FF2B5EF4-FFF2-40B4-BE49-F238E27FC236}">
                <a16:creationId xmlns:a16="http://schemas.microsoft.com/office/drawing/2014/main" id="{E6562651-D0E0-CF26-E405-84F87AB00C27}"/>
              </a:ext>
            </a:extLst>
          </p:cNvPr>
          <p:cNvSpPr>
            <a:spLocks noGrp="1" noChangeArrowheads="1"/>
          </p:cNvSpPr>
          <p:nvPr>
            <p:ph type="body" idx="1"/>
          </p:nvPr>
        </p:nvSpPr>
        <p:spPr/>
        <p:txBody>
          <a:bodyPr spcFirstLastPara="1" wrap="square" lIns="0" tIns="0" rIns="0" bIns="0" anchor="t" anchorCtr="0"/>
          <a:lstStyle/>
          <a:p>
            <a:pPr marL="0" indent="0">
              <a:buNone/>
              <a:defRPr/>
            </a:pPr>
            <a:r>
              <a:rPr lang="en-US" sz="2200" b="1" dirty="0">
                <a:solidFill>
                  <a:schemeClr val="bg2"/>
                </a:solidFill>
                <a:ea typeface="Times New Roman" panose="02020603050405020304" pitchFamily="18" charset="0"/>
                <a:cs typeface="Times New Roman" panose="02020603050405020304" pitchFamily="18" charset="0"/>
              </a:rPr>
              <a:t>Seed Access </a:t>
            </a:r>
          </a:p>
          <a:p>
            <a:pPr>
              <a:defRPr/>
            </a:pPr>
            <a:r>
              <a:rPr lang="en-US" sz="2200" dirty="0">
                <a:ea typeface="Times New Roman" panose="02020603050405020304" pitchFamily="18" charset="0"/>
                <a:cs typeface="Wingdings" panose="05000000000000000000" pitchFamily="2" charset="2"/>
              </a:rPr>
              <a:t>Men: 100% informal local market, 89% own-reserve, 44% community to community aid, 11%  NGO/</a:t>
            </a:r>
            <a:r>
              <a:rPr lang="en-US" sz="2200" dirty="0" err="1">
                <a:ea typeface="Times New Roman" panose="02020603050405020304" pitchFamily="18" charset="0"/>
                <a:cs typeface="Wingdings" panose="05000000000000000000" pitchFamily="2" charset="2"/>
              </a:rPr>
              <a:t>GoN</a:t>
            </a:r>
            <a:r>
              <a:rPr lang="en-US" sz="2200" dirty="0">
                <a:ea typeface="Times New Roman" panose="02020603050405020304" pitchFamily="18" charset="0"/>
                <a:cs typeface="Wingdings" panose="05000000000000000000" pitchFamily="2" charset="2"/>
              </a:rPr>
              <a:t> </a:t>
            </a:r>
          </a:p>
          <a:p>
            <a:pPr>
              <a:defRPr/>
            </a:pPr>
            <a:endParaRPr lang="en-US" sz="2200" dirty="0">
              <a:ea typeface="Times New Roman" panose="02020603050405020304" pitchFamily="18" charset="0"/>
              <a:cs typeface="Wingdings" panose="05000000000000000000" pitchFamily="2" charset="2"/>
            </a:endParaRPr>
          </a:p>
          <a:p>
            <a:pPr>
              <a:defRPr/>
            </a:pPr>
            <a:r>
              <a:rPr lang="en-US" sz="2200" dirty="0">
                <a:ea typeface="Calibri" panose="020F0502020204030204" pitchFamily="34" charset="0"/>
                <a:cs typeface="Wingdings" panose="05000000000000000000" pitchFamily="2" charset="2"/>
              </a:rPr>
              <a:t>W</a:t>
            </a:r>
            <a:r>
              <a:rPr lang="en-US" sz="2200" dirty="0">
                <a:ea typeface="Times New Roman" panose="02020603050405020304" pitchFamily="18" charset="0"/>
                <a:cs typeface="Wingdings" panose="05000000000000000000" pitchFamily="2" charset="2"/>
              </a:rPr>
              <a:t>omen: 89% own-reserve, 59% informal local market, 33% community to community aid,  4.3%  NGO/</a:t>
            </a:r>
            <a:r>
              <a:rPr lang="en-US" sz="2200" dirty="0" err="1">
                <a:ea typeface="Times New Roman" panose="02020603050405020304" pitchFamily="18" charset="0"/>
                <a:cs typeface="Wingdings" panose="05000000000000000000" pitchFamily="2" charset="2"/>
              </a:rPr>
              <a:t>GoN</a:t>
            </a:r>
            <a:endParaRPr lang="en-US" sz="2200" dirty="0">
              <a:ea typeface="Times New Roman" panose="02020603050405020304" pitchFamily="18" charset="0"/>
              <a:cs typeface="Wingdings" panose="05000000000000000000" pitchFamily="2" charset="2"/>
            </a:endParaRPr>
          </a:p>
          <a:p>
            <a:pPr>
              <a:defRPr/>
            </a:pPr>
            <a:endParaRPr lang="en-US" sz="2200" dirty="0">
              <a:ea typeface="Times New Roman" panose="02020603050405020304" pitchFamily="18" charset="0"/>
              <a:cs typeface="Wingdings" panose="05000000000000000000" pitchFamily="2" charset="2"/>
            </a:endParaRPr>
          </a:p>
          <a:p>
            <a:pPr>
              <a:defRPr/>
            </a:pPr>
            <a:r>
              <a:rPr lang="en-US" sz="2200" dirty="0">
                <a:solidFill>
                  <a:prstClr val="black"/>
                </a:solidFill>
                <a:ea typeface="Times New Roman" panose="02020603050405020304" pitchFamily="18" charset="0"/>
              </a:rPr>
              <a:t>Youth headed households: 42% own-saved seeds, 25% community to community aid, 25% informal market, and 17% (Diffa and </a:t>
            </a:r>
            <a:r>
              <a:rPr lang="en-US" sz="2200" dirty="0" err="1">
                <a:solidFill>
                  <a:prstClr val="black"/>
                </a:solidFill>
                <a:ea typeface="Times New Roman" panose="02020603050405020304" pitchFamily="18" charset="0"/>
              </a:rPr>
              <a:t>Chetmari</a:t>
            </a:r>
            <a:r>
              <a:rPr lang="en-US" sz="2200" dirty="0">
                <a:solidFill>
                  <a:prstClr val="black"/>
                </a:solidFill>
                <a:ea typeface="Times New Roman" panose="02020603050405020304" pitchFamily="18" charset="0"/>
              </a:rPr>
              <a:t> only) from </a:t>
            </a:r>
            <a:r>
              <a:rPr lang="en-US" sz="2200" dirty="0" err="1">
                <a:solidFill>
                  <a:prstClr val="black"/>
                </a:solidFill>
                <a:ea typeface="Times New Roman" panose="02020603050405020304" pitchFamily="18" charset="0"/>
              </a:rPr>
              <a:t>agro</a:t>
            </a:r>
            <a:r>
              <a:rPr lang="en-US" sz="2200" dirty="0">
                <a:solidFill>
                  <a:prstClr val="black"/>
                </a:solidFill>
                <a:ea typeface="Times New Roman" panose="02020603050405020304" pitchFamily="18" charset="0"/>
              </a:rPr>
              <a:t>-dealers </a:t>
            </a:r>
          </a:p>
          <a:p>
            <a:pPr>
              <a:defRPr/>
            </a:pPr>
            <a:endParaRPr lang="en-US" sz="2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6891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B2AB89EC-285E-713A-C5E0-7A4195359D99}"/>
              </a:ext>
            </a:extLst>
          </p:cNvPr>
          <p:cNvSpPr>
            <a:spLocks noGrp="1" noChangeArrowheads="1"/>
          </p:cNvSpPr>
          <p:nvPr>
            <p:ph type="title"/>
          </p:nvPr>
        </p:nvSpPr>
        <p:spPr/>
        <p:txBody>
          <a:bodyPr spcFirstLastPara="1" wrap="square" lIns="0" tIns="0" rIns="0" bIns="0" anchor="b" anchorCtr="0"/>
          <a:lstStyle/>
          <a:p>
            <a:pPr>
              <a:defRPr/>
            </a:pPr>
            <a:r>
              <a:rPr lang="en-US" spc="-100" dirty="0">
                <a:solidFill>
                  <a:srgbClr val="4799B5"/>
                </a:solidFill>
                <a:latin typeface="Gill Sans MT" panose="020B0502020104020203" pitchFamily="34" charset="0"/>
                <a:ea typeface="ＭＳ Ｐゴシック" charset="0"/>
              </a:rPr>
              <a:t>Key Findings from </a:t>
            </a:r>
            <a:r>
              <a:rPr lang="en-US" spc="-100" dirty="0" err="1">
                <a:solidFill>
                  <a:srgbClr val="4799B5"/>
                </a:solidFill>
                <a:latin typeface="Gill Sans MT" panose="020B0502020104020203" pitchFamily="34" charset="0"/>
                <a:ea typeface="ＭＳ Ｐゴシック" charset="0"/>
              </a:rPr>
              <a:t>rSSSA</a:t>
            </a:r>
            <a:r>
              <a:rPr lang="en-US" spc="-100" dirty="0">
                <a:solidFill>
                  <a:srgbClr val="4799B5"/>
                </a:solidFill>
                <a:latin typeface="Gill Sans MT" panose="020B0502020104020203" pitchFamily="34" charset="0"/>
                <a:ea typeface="ＭＳ Ｐゴシック" charset="0"/>
              </a:rPr>
              <a:t> (cont’d.)</a:t>
            </a:r>
          </a:p>
        </p:txBody>
      </p:sp>
      <p:sp>
        <p:nvSpPr>
          <p:cNvPr id="9219" name="Rectangle 3">
            <a:extLst>
              <a:ext uri="{FF2B5EF4-FFF2-40B4-BE49-F238E27FC236}">
                <a16:creationId xmlns:a16="http://schemas.microsoft.com/office/drawing/2014/main" id="{25CD0F33-4071-CB88-E57F-7288021C04FE}"/>
              </a:ext>
            </a:extLst>
          </p:cNvPr>
          <p:cNvSpPr>
            <a:spLocks noGrp="1" noChangeArrowheads="1"/>
          </p:cNvSpPr>
          <p:nvPr>
            <p:ph type="body" idx="1"/>
          </p:nvPr>
        </p:nvSpPr>
        <p:spPr/>
        <p:txBody>
          <a:bodyPr spcFirstLastPara="1" wrap="square" lIns="0" tIns="0" rIns="0" bIns="0" anchor="t" anchorCtr="0"/>
          <a:lstStyle/>
          <a:p>
            <a:pPr marL="0" indent="0">
              <a:spcBef>
                <a:spcPts val="0"/>
              </a:spcBef>
              <a:buNone/>
              <a:defRPr/>
            </a:pPr>
            <a:r>
              <a:rPr lang="en-US" sz="2200" b="1" dirty="0">
                <a:solidFill>
                  <a:schemeClr val="bg2"/>
                </a:solidFill>
                <a:ea typeface="Times New Roman" panose="02020603050405020304" pitchFamily="18" charset="0"/>
                <a:cs typeface="Times New Roman" panose="02020603050405020304" pitchFamily="18" charset="0"/>
              </a:rPr>
              <a:t>Seed Quality: </a:t>
            </a:r>
          </a:p>
          <a:p>
            <a:pPr>
              <a:spcBef>
                <a:spcPts val="0"/>
              </a:spcBef>
              <a:defRPr/>
            </a:pPr>
            <a:r>
              <a:rPr lang="en-US" sz="2200" dirty="0">
                <a:ea typeface="Calibri" panose="020F0502020204030204" pitchFamily="34" charset="0"/>
                <a:cs typeface="Times New Roman" panose="02020603050405020304" pitchFamily="18" charset="0"/>
              </a:rPr>
              <a:t>Most women and men declared that </a:t>
            </a:r>
            <a:r>
              <a:rPr lang="en-US" sz="2200" b="1" dirty="0">
                <a:ea typeface="Calibri" panose="020F0502020204030204" pitchFamily="34" charset="0"/>
                <a:cs typeface="Times New Roman" panose="02020603050405020304" pitchFamily="18" charset="0"/>
              </a:rPr>
              <a:t>own saved </a:t>
            </a:r>
            <a:r>
              <a:rPr lang="en-US" sz="2200" dirty="0">
                <a:ea typeface="Calibri" panose="020F0502020204030204" pitchFamily="34" charset="0"/>
                <a:cs typeface="Times New Roman" panose="02020603050405020304" pitchFamily="18" charset="0"/>
              </a:rPr>
              <a:t>seed is of good quality</a:t>
            </a:r>
          </a:p>
          <a:p>
            <a:pPr>
              <a:spcBef>
                <a:spcPts val="0"/>
              </a:spcBef>
              <a:defRPr/>
            </a:pPr>
            <a:r>
              <a:rPr lang="en-US" sz="2200" dirty="0">
                <a:ea typeface="Calibri" panose="020F0502020204030204" pitchFamily="34" charset="0"/>
                <a:cs typeface="Times New Roman" panose="02020603050405020304" pitchFamily="18" charset="0"/>
              </a:rPr>
              <a:t>W</a:t>
            </a:r>
            <a:r>
              <a:rPr lang="en-US" sz="2200" dirty="0"/>
              <a:t>omen declared 67% cowpea, 27% Peanut, 50% okra and 29% sesame seeds they buy from the informal market are of poor quality</a:t>
            </a:r>
          </a:p>
          <a:p>
            <a:pPr>
              <a:spcBef>
                <a:spcPts val="0"/>
              </a:spcBef>
              <a:defRPr/>
            </a:pPr>
            <a:r>
              <a:rPr lang="en-US" sz="2200" dirty="0"/>
              <a:t>Men indicated that 25% millet, 33% cowpea, 40% sorghum and 25% peanut seeds they procured are of poor quality</a:t>
            </a:r>
          </a:p>
          <a:p>
            <a:pPr>
              <a:spcBef>
                <a:spcPts val="0"/>
              </a:spcBef>
              <a:defRPr/>
            </a:pPr>
            <a:r>
              <a:rPr lang="en-US" sz="2200" dirty="0"/>
              <a:t>100% of youth  interviewed declared the seeds they buy from informal market are of poor quality. </a:t>
            </a:r>
          </a:p>
          <a:p>
            <a:pPr>
              <a:spcBef>
                <a:spcPts val="0"/>
              </a:spcBef>
              <a:defRPr/>
            </a:pPr>
            <a:r>
              <a:rPr lang="en-US" sz="2200" dirty="0"/>
              <a:t>50% of grain vendors confirmed grains they sell are not adapted for use as seed in Diffa.  </a:t>
            </a:r>
          </a:p>
          <a:p>
            <a:pPr>
              <a:spcBef>
                <a:spcPts val="0"/>
              </a:spcBef>
              <a:defRPr/>
            </a:pPr>
            <a:r>
              <a:rPr lang="en-US" sz="2200" dirty="0"/>
              <a:t>Seeds purchased from </a:t>
            </a:r>
            <a:r>
              <a:rPr lang="en-US" sz="2200" dirty="0" err="1"/>
              <a:t>agro</a:t>
            </a:r>
            <a:r>
              <a:rPr lang="en-US" sz="2200" dirty="0"/>
              <a:t>-dealers or received from NGO and Govt support programs are considered to be of good quality</a:t>
            </a:r>
            <a:br>
              <a:rPr lang="en-US" sz="2200" dirty="0"/>
            </a:br>
            <a:endParaRPr lang="en-US" sz="2200" dirty="0">
              <a:ea typeface="Calibri" panose="020F0502020204030204" pitchFamily="34"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CE0AE-5022-8D77-98C6-7CABA4B4CE43}"/>
              </a:ext>
            </a:extLst>
          </p:cNvPr>
          <p:cNvSpPr>
            <a:spLocks noGrp="1"/>
          </p:cNvSpPr>
          <p:nvPr>
            <p:ph type="title"/>
          </p:nvPr>
        </p:nvSpPr>
        <p:spPr/>
        <p:txBody>
          <a:bodyPr/>
          <a:lstStyle/>
          <a:p>
            <a:pPr>
              <a:defRPr/>
            </a:pPr>
            <a:r>
              <a:rPr lang="en-US" dirty="0">
                <a:solidFill>
                  <a:srgbClr val="4799B5"/>
                </a:solidFill>
                <a:latin typeface="Gill Sans MT" panose="020B0502020104020203" pitchFamily="34" charset="0"/>
                <a:ea typeface="Times New Roman" panose="02020603050405020304" pitchFamily="18" charset="0"/>
              </a:rPr>
              <a:t>Key findings from </a:t>
            </a:r>
            <a:r>
              <a:rPr lang="en-US" dirty="0" err="1">
                <a:solidFill>
                  <a:srgbClr val="4799B5"/>
                </a:solidFill>
                <a:latin typeface="Gill Sans MT" panose="020B0502020104020203" pitchFamily="34" charset="0"/>
                <a:ea typeface="Times New Roman" panose="02020603050405020304" pitchFamily="18" charset="0"/>
              </a:rPr>
              <a:t>rSSSA</a:t>
            </a:r>
            <a:r>
              <a:rPr lang="en-US" dirty="0">
                <a:solidFill>
                  <a:srgbClr val="4799B5"/>
                </a:solidFill>
                <a:latin typeface="Gill Sans MT" panose="020B0502020104020203" pitchFamily="34" charset="0"/>
                <a:ea typeface="Times New Roman" panose="02020603050405020304" pitchFamily="18" charset="0"/>
              </a:rPr>
              <a:t> - Gender and Youth</a:t>
            </a:r>
            <a:endParaRPr lang="en-US" dirty="0">
              <a:solidFill>
                <a:srgbClr val="4799B5"/>
              </a:solidFill>
              <a:latin typeface="Gill Sans MT" panose="020B0502020104020203" pitchFamily="34" charset="0"/>
            </a:endParaRPr>
          </a:p>
        </p:txBody>
      </p:sp>
      <p:sp>
        <p:nvSpPr>
          <p:cNvPr id="14339" name="Content Placeholder 2">
            <a:extLst>
              <a:ext uri="{FF2B5EF4-FFF2-40B4-BE49-F238E27FC236}">
                <a16:creationId xmlns:a16="http://schemas.microsoft.com/office/drawing/2014/main" id="{B866B27A-4EFA-0A2A-6036-A034C6C8D1D4}"/>
              </a:ext>
            </a:extLst>
          </p:cNvPr>
          <p:cNvSpPr>
            <a:spLocks noGrp="1" noChangeArrowheads="1"/>
          </p:cNvSpPr>
          <p:nvPr>
            <p:ph type="body" idx="1"/>
          </p:nvPr>
        </p:nvSpPr>
        <p:spPr>
          <a:xfrm>
            <a:off x="854243" y="1584327"/>
            <a:ext cx="10363200" cy="4194175"/>
          </a:xfrm>
        </p:spPr>
        <p:txBody>
          <a:bodyPr/>
          <a:lstStyle/>
          <a:p>
            <a:pPr marL="0" indent="0">
              <a:buNone/>
            </a:pPr>
            <a:r>
              <a:rPr lang="en-US" altLang="en-US" sz="2400" b="1" dirty="0">
                <a:solidFill>
                  <a:schemeClr val="bg2"/>
                </a:solidFill>
                <a:cs typeface="Times New Roman" panose="02020603050405020304" pitchFamily="18" charset="0"/>
              </a:rPr>
              <a:t>Women</a:t>
            </a:r>
          </a:p>
          <a:p>
            <a:pPr>
              <a:spcBef>
                <a:spcPct val="0"/>
              </a:spcBef>
              <a:buFontTx/>
              <a:buChar char="•"/>
            </a:pPr>
            <a:r>
              <a:rPr lang="en-US" altLang="en-US" sz="1800" dirty="0">
                <a:solidFill>
                  <a:srgbClr val="000000"/>
                </a:solidFill>
                <a:cs typeface="Times New Roman" panose="02020603050405020304" pitchFamily="18" charset="0"/>
              </a:rPr>
              <a:t>Women controlled crops: Okra, sorel, Peanut, Sesame</a:t>
            </a:r>
          </a:p>
          <a:p>
            <a:pPr>
              <a:spcBef>
                <a:spcPct val="0"/>
              </a:spcBef>
              <a:buFontTx/>
              <a:buChar char="•"/>
            </a:pPr>
            <a:r>
              <a:rPr lang="en-US" altLang="en-US" sz="1800" dirty="0">
                <a:solidFill>
                  <a:srgbClr val="000000"/>
                </a:solidFill>
                <a:cs typeface="Times New Roman" panose="02020603050405020304" pitchFamily="18" charset="0"/>
              </a:rPr>
              <a:t>Women in farming HHs have access to land at 78% in Diffa, 89% in </a:t>
            </a:r>
            <a:r>
              <a:rPr lang="en-US" altLang="en-US" sz="1800" dirty="0" err="1">
                <a:solidFill>
                  <a:srgbClr val="000000"/>
                </a:solidFill>
                <a:cs typeface="Times New Roman" panose="02020603050405020304" pitchFamily="18" charset="0"/>
              </a:rPr>
              <a:t>Mainé</a:t>
            </a:r>
            <a:r>
              <a:rPr lang="en-US" altLang="en-US" sz="1800" dirty="0">
                <a:solidFill>
                  <a:srgbClr val="000000"/>
                </a:solidFill>
                <a:cs typeface="Times New Roman" panose="02020603050405020304" pitchFamily="18" charset="0"/>
              </a:rPr>
              <a:t> and 56% in </a:t>
            </a:r>
            <a:r>
              <a:rPr lang="en-US" altLang="en-US" sz="1800" dirty="0" err="1">
                <a:solidFill>
                  <a:srgbClr val="000000"/>
                </a:solidFill>
                <a:cs typeface="Times New Roman" panose="02020603050405020304" pitchFamily="18" charset="0"/>
              </a:rPr>
              <a:t>Chétimari</a:t>
            </a:r>
            <a:r>
              <a:rPr lang="en-US" altLang="en-US" sz="1800" dirty="0">
                <a:solidFill>
                  <a:srgbClr val="000000"/>
                </a:solidFill>
                <a:cs typeface="Times New Roman" panose="02020603050405020304" pitchFamily="18" charset="0"/>
              </a:rPr>
              <a:t> to conduct their own cropping</a:t>
            </a:r>
          </a:p>
          <a:p>
            <a:pPr>
              <a:spcBef>
                <a:spcPct val="0"/>
              </a:spcBef>
              <a:buFontTx/>
              <a:buChar char="•"/>
            </a:pPr>
            <a:r>
              <a:rPr lang="en-US" altLang="en-US" sz="1800" dirty="0">
                <a:solidFill>
                  <a:srgbClr val="000000"/>
                </a:solidFill>
                <a:cs typeface="Times New Roman" panose="02020603050405020304" pitchFamily="18" charset="0"/>
              </a:rPr>
              <a:t>Women rely mostly on their seeds reserved (89%), informal market (59%) and community aid (33%) and less on NGO/</a:t>
            </a:r>
            <a:r>
              <a:rPr lang="en-US" altLang="en-US" sz="1800" dirty="0" err="1">
                <a:solidFill>
                  <a:srgbClr val="000000"/>
                </a:solidFill>
                <a:cs typeface="Times New Roman" panose="02020603050405020304" pitchFamily="18" charset="0"/>
              </a:rPr>
              <a:t>GoN</a:t>
            </a:r>
            <a:r>
              <a:rPr lang="en-US" altLang="en-US" sz="1800" dirty="0">
                <a:solidFill>
                  <a:srgbClr val="000000"/>
                </a:solidFill>
                <a:cs typeface="Times New Roman" panose="02020603050405020304" pitchFamily="18" charset="0"/>
              </a:rPr>
              <a:t> seeds aid (4.3%) compared to the men famers (11%)  </a:t>
            </a:r>
          </a:p>
          <a:p>
            <a:pPr>
              <a:spcBef>
                <a:spcPct val="0"/>
              </a:spcBef>
              <a:buFontTx/>
              <a:buChar char="•"/>
            </a:pPr>
            <a:endParaRPr lang="en-US" altLang="en-US" sz="1600" b="1" dirty="0">
              <a:solidFill>
                <a:srgbClr val="000000"/>
              </a:solidFill>
              <a:cs typeface="Times New Roman" panose="02020603050405020304" pitchFamily="18" charset="0"/>
            </a:endParaRPr>
          </a:p>
          <a:p>
            <a:pPr marL="0" indent="0">
              <a:spcBef>
                <a:spcPct val="0"/>
              </a:spcBef>
              <a:buNone/>
            </a:pPr>
            <a:r>
              <a:rPr lang="en-US" altLang="en-US" sz="2400" b="1" dirty="0">
                <a:solidFill>
                  <a:schemeClr val="bg2"/>
                </a:solidFill>
                <a:cs typeface="Times New Roman" panose="02020603050405020304" pitchFamily="18" charset="0"/>
              </a:rPr>
              <a:t>Youth </a:t>
            </a:r>
            <a:endParaRPr lang="en-US" altLang="en-US" sz="1600" b="1" dirty="0">
              <a:solidFill>
                <a:schemeClr val="bg2"/>
              </a:solidFill>
              <a:cs typeface="Times New Roman" panose="02020603050405020304" pitchFamily="18" charset="0"/>
            </a:endParaRPr>
          </a:p>
          <a:p>
            <a:pPr>
              <a:spcBef>
                <a:spcPct val="0"/>
              </a:spcBef>
              <a:buFontTx/>
              <a:buChar char="•"/>
            </a:pPr>
            <a:r>
              <a:rPr lang="en-US" altLang="en-US" sz="1800" dirty="0">
                <a:solidFill>
                  <a:srgbClr val="000000"/>
                </a:solidFill>
                <a:cs typeface="Times New Roman" panose="02020603050405020304" pitchFamily="18" charset="0"/>
              </a:rPr>
              <a:t>Diffa and </a:t>
            </a:r>
            <a:r>
              <a:rPr lang="en-US" altLang="en-US" sz="1800" dirty="0" err="1">
                <a:solidFill>
                  <a:srgbClr val="000000"/>
                </a:solidFill>
                <a:cs typeface="Times New Roman" panose="02020603050405020304" pitchFamily="18" charset="0"/>
              </a:rPr>
              <a:t>Chetimari</a:t>
            </a:r>
            <a:r>
              <a:rPr lang="en-US" altLang="en-US" sz="1800" dirty="0">
                <a:solidFill>
                  <a:srgbClr val="000000"/>
                </a:solidFill>
                <a:cs typeface="Times New Roman" panose="02020603050405020304" pitchFamily="18" charset="0"/>
              </a:rPr>
              <a:t> communes prefer to cultivate millet, cowpea, and peanut crops; </a:t>
            </a:r>
          </a:p>
          <a:p>
            <a:pPr>
              <a:spcBef>
                <a:spcPct val="0"/>
              </a:spcBef>
              <a:buFontTx/>
              <a:buChar char="•"/>
            </a:pPr>
            <a:r>
              <a:rPr lang="en-US" altLang="en-US" sz="1800" dirty="0" err="1">
                <a:solidFill>
                  <a:srgbClr val="000000"/>
                </a:solidFill>
                <a:cs typeface="Times New Roman" panose="02020603050405020304" pitchFamily="18" charset="0"/>
              </a:rPr>
              <a:t>Mainé-Soroa</a:t>
            </a:r>
            <a:r>
              <a:rPr lang="en-US" altLang="en-US" sz="1800" dirty="0">
                <a:solidFill>
                  <a:srgbClr val="000000"/>
                </a:solidFill>
                <a:cs typeface="Times New Roman" panose="02020603050405020304" pitchFamily="18" charset="0"/>
              </a:rPr>
              <a:t> commune prefer to cultivate cowpea and maize crops; </a:t>
            </a:r>
          </a:p>
          <a:p>
            <a:pPr>
              <a:spcBef>
                <a:spcPct val="0"/>
              </a:spcBef>
              <a:buFontTx/>
              <a:buChar char="•"/>
            </a:pPr>
            <a:r>
              <a:rPr lang="en-US" altLang="en-US" sz="1800" dirty="0">
                <a:solidFill>
                  <a:srgbClr val="000000"/>
                </a:solidFill>
                <a:cs typeface="Times New Roman" panose="02020603050405020304" pitchFamily="18" charset="0"/>
              </a:rPr>
              <a:t>30% (Maine), 10% (Diffa), &amp; 25% (</a:t>
            </a:r>
            <a:r>
              <a:rPr lang="en-US" altLang="en-US" sz="1800" dirty="0" err="1">
                <a:solidFill>
                  <a:srgbClr val="000000"/>
                </a:solidFill>
                <a:cs typeface="Times New Roman" panose="02020603050405020304" pitchFamily="18" charset="0"/>
              </a:rPr>
              <a:t>Chétimari</a:t>
            </a:r>
            <a:r>
              <a:rPr lang="en-US" altLang="en-US" sz="1800" dirty="0">
                <a:solidFill>
                  <a:srgbClr val="000000"/>
                </a:solidFill>
                <a:cs typeface="Times New Roman" panose="02020603050405020304" pitchFamily="18" charset="0"/>
              </a:rPr>
              <a:t>) of youth have access to land plot for their cropping </a:t>
            </a:r>
          </a:p>
          <a:p>
            <a:pPr>
              <a:spcBef>
                <a:spcPct val="0"/>
              </a:spcBef>
              <a:buFontTx/>
              <a:buChar char="•"/>
            </a:pPr>
            <a:r>
              <a:rPr lang="en-US" altLang="en-US" sz="1800" dirty="0">
                <a:solidFill>
                  <a:srgbClr val="000000"/>
                </a:solidFill>
                <a:cs typeface="Times New Roman" panose="02020603050405020304" pitchFamily="18" charset="0"/>
              </a:rPr>
              <a:t>Youth source their crops seeds at about 50% from informal market and 50% from social network</a:t>
            </a:r>
            <a:endParaRPr lang="en-US" alt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BEC0C-6FA8-FE45-1FE4-F01105A13E01}"/>
              </a:ext>
            </a:extLst>
          </p:cNvPr>
          <p:cNvSpPr>
            <a:spLocks noGrp="1"/>
          </p:cNvSpPr>
          <p:nvPr>
            <p:ph type="title"/>
          </p:nvPr>
        </p:nvSpPr>
        <p:spPr/>
        <p:txBody>
          <a:bodyPr>
            <a:normAutofit/>
          </a:bodyPr>
          <a:lstStyle/>
          <a:p>
            <a:r>
              <a:rPr lang="en-US" dirty="0">
                <a:solidFill>
                  <a:srgbClr val="4799B5"/>
                </a:solidFill>
              </a:rPr>
              <a:t>Key Findings from USAID/NIGER COVID-specific </a:t>
            </a:r>
            <a:r>
              <a:rPr lang="en-US" dirty="0">
                <a:solidFill>
                  <a:srgbClr val="4799B5"/>
                </a:solidFill>
                <a:hlinkClick r:id="rId2">
                  <a:extLst>
                    <a:ext uri="{A12FA001-AC4F-418D-AE19-62706E023703}">
                      <ahyp:hlinkClr xmlns:ahyp="http://schemas.microsoft.com/office/drawing/2018/hyperlinkcolor" val="tx"/>
                    </a:ext>
                  </a:extLst>
                </a:hlinkClick>
              </a:rPr>
              <a:t>Gender Analysis</a:t>
            </a:r>
            <a:r>
              <a:rPr lang="en-US" dirty="0">
                <a:solidFill>
                  <a:srgbClr val="4799B5"/>
                </a:solidFill>
              </a:rPr>
              <a:t> (Banyan Group) – selected results</a:t>
            </a:r>
          </a:p>
        </p:txBody>
      </p:sp>
      <p:sp>
        <p:nvSpPr>
          <p:cNvPr id="2" name="Content Placeholder 1">
            <a:extLst>
              <a:ext uri="{FF2B5EF4-FFF2-40B4-BE49-F238E27FC236}">
                <a16:creationId xmlns:a16="http://schemas.microsoft.com/office/drawing/2014/main" id="{E4E799EC-FCFD-6E40-68C6-06E17B61AE78}"/>
              </a:ext>
            </a:extLst>
          </p:cNvPr>
          <p:cNvSpPr>
            <a:spLocks noGrp="1"/>
          </p:cNvSpPr>
          <p:nvPr>
            <p:ph type="body" idx="1"/>
          </p:nvPr>
        </p:nvSpPr>
        <p:spPr>
          <a:xfrm>
            <a:off x="854243" y="1724027"/>
            <a:ext cx="10363200" cy="4194175"/>
          </a:xfrm>
        </p:spPr>
        <p:txBody>
          <a:bodyPr/>
          <a:lstStyle/>
          <a:p>
            <a:r>
              <a:rPr lang="en-US" dirty="0"/>
              <a:t>Women and youth, particularly young women, may not have </a:t>
            </a:r>
            <a:r>
              <a:rPr lang="en-US" b="1" dirty="0"/>
              <a:t>access to or control of radios and digital media</a:t>
            </a:r>
            <a:r>
              <a:rPr lang="en-US" dirty="0"/>
              <a:t>, which limits their access to information</a:t>
            </a:r>
          </a:p>
          <a:p>
            <a:r>
              <a:rPr lang="en-US" dirty="0"/>
              <a:t>Women have lower levels of </a:t>
            </a:r>
            <a:r>
              <a:rPr lang="en-US" b="1" dirty="0"/>
              <a:t>earnings and productivity </a:t>
            </a:r>
            <a:r>
              <a:rPr lang="en-US" dirty="0"/>
              <a:t>than men, which are a result of differences in choice of economic activities, access to land, labor, and capital, and returns to these endowments due to underlying social and economic constraints. COVID may exacerbate these endowment constraints for women, especially for women in VSLAs, where they may find they are unable to pay debts owed to the group, access money from it, or meet with other women on whom they rely for emotional support.</a:t>
            </a:r>
          </a:p>
          <a:p>
            <a:r>
              <a:rPr lang="en-US" dirty="0"/>
              <a:t>The pandemic has created an increased </a:t>
            </a:r>
            <a:r>
              <a:rPr lang="en-US" b="1" dirty="0"/>
              <a:t>reliance on technology</a:t>
            </a:r>
            <a:r>
              <a:rPr lang="en-US" dirty="0"/>
              <a:t>, 45% gender gap in mobile ownership in Niger. Barriers to mobile access and usage include: cost and network quality, especially in rural areas; insufficient digital literacy and confidence around mobile access and usage, which is due to low literacy and education levels; and lack of access to battery-charging facilities for rural women, where the divide is the greatest. </a:t>
            </a:r>
          </a:p>
        </p:txBody>
      </p:sp>
    </p:spTree>
    <p:extLst>
      <p:ext uri="{BB962C8B-B14F-4D97-AF65-F5344CB8AC3E}">
        <p14:creationId xmlns:p14="http://schemas.microsoft.com/office/powerpoint/2010/main" val="1389426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B63ABE-B354-ED09-BA86-453697C8A267}"/>
              </a:ext>
            </a:extLst>
          </p:cNvPr>
          <p:cNvSpPr>
            <a:spLocks noGrp="1"/>
          </p:cNvSpPr>
          <p:nvPr>
            <p:ph type="title"/>
          </p:nvPr>
        </p:nvSpPr>
        <p:spPr/>
        <p:txBody>
          <a:bodyPr/>
          <a:lstStyle/>
          <a:p>
            <a:r>
              <a:rPr lang="en-US" dirty="0">
                <a:solidFill>
                  <a:srgbClr val="4799B5"/>
                </a:solidFill>
              </a:rPr>
              <a:t>Key Findings from USAID/NIGER COVID-specific </a:t>
            </a:r>
            <a:r>
              <a:rPr lang="en-US" dirty="0">
                <a:solidFill>
                  <a:srgbClr val="4799B5"/>
                </a:solidFill>
                <a:hlinkClick r:id="rId2">
                  <a:extLst>
                    <a:ext uri="{A12FA001-AC4F-418D-AE19-62706E023703}">
                      <ahyp:hlinkClr xmlns:ahyp="http://schemas.microsoft.com/office/drawing/2018/hyperlinkcolor" val="tx"/>
                    </a:ext>
                  </a:extLst>
                </a:hlinkClick>
              </a:rPr>
              <a:t>Gender Analysis</a:t>
            </a:r>
            <a:r>
              <a:rPr lang="en-US" dirty="0">
                <a:solidFill>
                  <a:srgbClr val="4799B5"/>
                </a:solidFill>
              </a:rPr>
              <a:t> (Banyan Group)– selected results</a:t>
            </a:r>
          </a:p>
        </p:txBody>
      </p:sp>
      <p:sp>
        <p:nvSpPr>
          <p:cNvPr id="2" name="Content Placeholder 1">
            <a:extLst>
              <a:ext uri="{FF2B5EF4-FFF2-40B4-BE49-F238E27FC236}">
                <a16:creationId xmlns:a16="http://schemas.microsoft.com/office/drawing/2014/main" id="{79119B2D-E633-A374-C544-A990B1402244}"/>
              </a:ext>
            </a:extLst>
          </p:cNvPr>
          <p:cNvSpPr>
            <a:spLocks noGrp="1"/>
          </p:cNvSpPr>
          <p:nvPr>
            <p:ph type="body" idx="1"/>
          </p:nvPr>
        </p:nvSpPr>
        <p:spPr>
          <a:xfrm>
            <a:off x="854243" y="1617668"/>
            <a:ext cx="10363200" cy="4194175"/>
          </a:xfrm>
        </p:spPr>
        <p:txBody>
          <a:bodyPr/>
          <a:lstStyle/>
          <a:p>
            <a:r>
              <a:rPr lang="en-US" dirty="0"/>
              <a:t>Men’s access to income is limited: Men face the stress of not being able to provide for their families and feelings of helplessness, which could lead to negative coping mechanisms, such as GBV. Fear of contracting the virus increases home confinement and adds to the possibility of stress and violence. Women may lose access to and control over income.</a:t>
            </a:r>
          </a:p>
          <a:p>
            <a:r>
              <a:rPr lang="en-US" dirty="0"/>
              <a:t>COVID-19 is increasing women’s time burden related to domestic and care work, which may further limit their ability to participate in decision-making in different levels of governance, including at the community, regional, and national levels.  </a:t>
            </a:r>
          </a:p>
          <a:p>
            <a:r>
              <a:rPr lang="en-US" dirty="0"/>
              <a:t>Women VSLAs play important leadership roles in the pandemic: One report suggested that women’s savings groups in the community are becoming more involved in community decision-making. </a:t>
            </a:r>
          </a:p>
          <a:p>
            <a:r>
              <a:rPr lang="en-US" dirty="0"/>
              <a:t>Women’s leadership in politics and government is still lagging: Decision-making structures within government bodies that men traditionally dominate has improved somewhat since the implementation of the first quota for women’s participation in 2000 and revised quota in 2014. </a:t>
            </a:r>
          </a:p>
        </p:txBody>
      </p:sp>
    </p:spTree>
    <p:extLst>
      <p:ext uri="{BB962C8B-B14F-4D97-AF65-F5344CB8AC3E}">
        <p14:creationId xmlns:p14="http://schemas.microsoft.com/office/powerpoint/2010/main" val="2679836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3669-C409-4B2A-8127-9BF7F46EEB64}"/>
              </a:ext>
            </a:extLst>
          </p:cNvPr>
          <p:cNvSpPr>
            <a:spLocks noGrp="1"/>
          </p:cNvSpPr>
          <p:nvPr>
            <p:ph type="title"/>
          </p:nvPr>
        </p:nvSpPr>
        <p:spPr/>
        <p:txBody>
          <a:bodyPr/>
          <a:lstStyle/>
          <a:p>
            <a:pPr algn="ctr"/>
            <a:r>
              <a:rPr lang="en-US" dirty="0">
                <a:solidFill>
                  <a:srgbClr val="4799B5"/>
                </a:solidFill>
              </a:rPr>
              <a:t>Contact Information</a:t>
            </a:r>
          </a:p>
        </p:txBody>
      </p:sp>
      <p:sp>
        <p:nvSpPr>
          <p:cNvPr id="3" name="Text Placeholder 2">
            <a:extLst>
              <a:ext uri="{FF2B5EF4-FFF2-40B4-BE49-F238E27FC236}">
                <a16:creationId xmlns:a16="http://schemas.microsoft.com/office/drawing/2014/main" id="{631F8F9C-F4C6-47A3-B9D4-6F70CF2F6173}"/>
              </a:ext>
            </a:extLst>
          </p:cNvPr>
          <p:cNvSpPr>
            <a:spLocks noGrp="1"/>
          </p:cNvSpPr>
          <p:nvPr>
            <p:ph type="body" idx="1"/>
          </p:nvPr>
        </p:nvSpPr>
        <p:spPr/>
        <p:txBody>
          <a:bodyPr/>
          <a:lstStyle/>
          <a:p>
            <a:pPr marL="0" indent="0" algn="ctr">
              <a:buNone/>
            </a:pPr>
            <a:r>
              <a:rPr lang="en-US" sz="2400" dirty="0"/>
              <a:t>Activity Email: </a:t>
            </a:r>
            <a:r>
              <a:rPr lang="en-US" sz="2400" dirty="0">
                <a:hlinkClick r:id="rId2"/>
              </a:rPr>
              <a:t>S34D@crs.org</a:t>
            </a:r>
            <a:r>
              <a:rPr lang="en-US" sz="2400" dirty="0"/>
              <a:t>  </a:t>
            </a:r>
          </a:p>
          <a:p>
            <a:pPr marL="0" indent="0" algn="ctr">
              <a:buNone/>
            </a:pPr>
            <a:endParaRPr lang="en-US" sz="2400" dirty="0"/>
          </a:p>
          <a:p>
            <a:pPr marL="0" indent="0" algn="ctr">
              <a:buNone/>
            </a:pPr>
            <a:r>
              <a:rPr lang="en-US" sz="2400" dirty="0"/>
              <a:t>Chief of Party:  </a:t>
            </a:r>
            <a:r>
              <a:rPr lang="en-US" sz="2400" dirty="0">
                <a:hlinkClick r:id="rId3"/>
              </a:rPr>
              <a:t>Jason.Sullivan@crs.org</a:t>
            </a:r>
            <a:endParaRPr lang="en-US" sz="2400" dirty="0"/>
          </a:p>
          <a:p>
            <a:pPr marL="0" indent="0" algn="ctr">
              <a:buNone/>
            </a:pPr>
            <a:endParaRPr lang="en-US" sz="2400" dirty="0"/>
          </a:p>
          <a:p>
            <a:pPr marL="0" indent="0" algn="ctr">
              <a:buNone/>
            </a:pPr>
            <a:r>
              <a:rPr lang="en-US" sz="2400" dirty="0"/>
              <a:t>Website: </a:t>
            </a:r>
            <a:r>
              <a:rPr lang="en-US" sz="2400" dirty="0">
                <a:hlinkClick r:id="rId4"/>
              </a:rPr>
              <a:t>S34D</a:t>
            </a:r>
            <a:endParaRPr lang="en-US" sz="2400" dirty="0"/>
          </a:p>
          <a:p>
            <a:pPr marL="0" indent="0" algn="ctr">
              <a:buNone/>
            </a:pPr>
            <a:endParaRPr lang="en-US" sz="2400" dirty="0"/>
          </a:p>
          <a:p>
            <a:pPr marL="0" indent="0" algn="ctr">
              <a:buNone/>
            </a:pPr>
            <a:r>
              <a:rPr lang="en-US" sz="2400" dirty="0"/>
              <a:t>Reports and publications: </a:t>
            </a:r>
            <a:r>
              <a:rPr lang="en-US" sz="2400" dirty="0">
                <a:hlinkClick r:id="rId5"/>
              </a:rPr>
              <a:t>DEC</a:t>
            </a:r>
            <a:r>
              <a:rPr lang="en-US" sz="2400" dirty="0"/>
              <a:t> </a:t>
            </a:r>
          </a:p>
        </p:txBody>
      </p:sp>
      <p:sp>
        <p:nvSpPr>
          <p:cNvPr id="4" name="Slide Number Placeholder 3">
            <a:extLst>
              <a:ext uri="{FF2B5EF4-FFF2-40B4-BE49-F238E27FC236}">
                <a16:creationId xmlns:a16="http://schemas.microsoft.com/office/drawing/2014/main" id="{B50D33FD-2020-477D-9DB8-9474B9C5FCBC}"/>
              </a:ext>
            </a:extLst>
          </p:cNvPr>
          <p:cNvSpPr>
            <a:spLocks noGrp="1"/>
          </p:cNvSpPr>
          <p:nvPr>
            <p:ph type="sldNum" idx="12"/>
          </p:nvPr>
        </p:nvSpPr>
        <p:spPr/>
        <p:txBody>
          <a:bodyPr/>
          <a:lstStyle/>
          <a:p>
            <a:fld id="{00000000-1234-1234-1234-123412341234}" type="slidenum">
              <a:rPr lang="en-US" smtClean="0"/>
              <a:pPr/>
              <a:t>45</a:t>
            </a:fld>
            <a:endParaRPr lang="en-US" dirty="0"/>
          </a:p>
        </p:txBody>
      </p:sp>
    </p:spTree>
    <p:extLst>
      <p:ext uri="{BB962C8B-B14F-4D97-AF65-F5344CB8AC3E}">
        <p14:creationId xmlns:p14="http://schemas.microsoft.com/office/powerpoint/2010/main" val="414315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2"/>
          <p:cNvSpPr txBox="1">
            <a:spLocks noGrp="1"/>
          </p:cNvSpPr>
          <p:nvPr>
            <p:ph type="title"/>
          </p:nvPr>
        </p:nvSpPr>
        <p:spPr>
          <a:xfrm>
            <a:off x="3533335" y="3906578"/>
            <a:ext cx="5125331" cy="778527"/>
          </a:xfrm>
          <a:prstGeom prst="rect">
            <a:avLst/>
          </a:prstGeom>
          <a:noFill/>
          <a:ln>
            <a:noFill/>
          </a:ln>
        </p:spPr>
        <p:txBody>
          <a:bodyPr spcFirstLastPara="1" wrap="square" lIns="91425" tIns="45700" rIns="91425" bIns="45700" anchor="b" anchorCtr="0">
            <a:noAutofit/>
          </a:bodyPr>
          <a:lstStyle/>
          <a:p>
            <a:pPr algn="ctr">
              <a:buClr>
                <a:schemeClr val="lt1"/>
              </a:buClr>
              <a:buSzPts val="4400"/>
            </a:pPr>
            <a:r>
              <a:rPr lang="en-US" sz="3000" dirty="0">
                <a:cs typeface="Cabin"/>
              </a:rPr>
              <a:t>www.feedthefuture.gov</a:t>
            </a:r>
            <a:endParaRPr sz="3000" dirty="0">
              <a:solidFill>
                <a:schemeClr val="lt1"/>
              </a:solidFill>
              <a:cs typeface="Cabin"/>
            </a:endParaRPr>
          </a:p>
        </p:txBody>
      </p:sp>
    </p:spTree>
    <p:extLst>
      <p:ext uri="{BB962C8B-B14F-4D97-AF65-F5344CB8AC3E}">
        <p14:creationId xmlns:p14="http://schemas.microsoft.com/office/powerpoint/2010/main" val="172384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B769-D7BE-2E49-B3C6-015AB20CEBCD}"/>
              </a:ext>
            </a:extLst>
          </p:cNvPr>
          <p:cNvSpPr>
            <a:spLocks noGrp="1"/>
          </p:cNvSpPr>
          <p:nvPr>
            <p:ph type="title"/>
          </p:nvPr>
        </p:nvSpPr>
        <p:spPr/>
        <p:txBody>
          <a:bodyPr/>
          <a:lstStyle/>
          <a:p>
            <a:r>
              <a:rPr lang="en-US" dirty="0">
                <a:solidFill>
                  <a:srgbClr val="4799B5"/>
                </a:solidFill>
              </a:rPr>
              <a:t>Quiz!</a:t>
            </a:r>
          </a:p>
        </p:txBody>
      </p:sp>
      <p:sp>
        <p:nvSpPr>
          <p:cNvPr id="3" name="Text Placeholder 2">
            <a:extLst>
              <a:ext uri="{FF2B5EF4-FFF2-40B4-BE49-F238E27FC236}">
                <a16:creationId xmlns:a16="http://schemas.microsoft.com/office/drawing/2014/main" id="{2BA8AA66-71E5-E5BC-4647-8C7AFB2D29F3}"/>
              </a:ext>
            </a:extLst>
          </p:cNvPr>
          <p:cNvSpPr>
            <a:spLocks noGrp="1"/>
          </p:cNvSpPr>
          <p:nvPr>
            <p:ph type="body" idx="1"/>
          </p:nvPr>
        </p:nvSpPr>
        <p:spPr>
          <a:xfrm>
            <a:off x="854243" y="1485986"/>
            <a:ext cx="10363200" cy="4194175"/>
          </a:xfrm>
        </p:spPr>
        <p:txBody>
          <a:bodyPr/>
          <a:lstStyle/>
          <a:p>
            <a:pPr marL="0" indent="0">
              <a:buNone/>
            </a:pPr>
            <a:r>
              <a:rPr lang="en-US" sz="2200" dirty="0"/>
              <a:t>In 2019, across all continents, the prevalence of food insecurity for women was  _____  than/as men.</a:t>
            </a:r>
          </a:p>
          <a:p>
            <a:pPr marL="457200" indent="-457200">
              <a:buFont typeface="+mj-lt"/>
              <a:buAutoNum type="alphaLcParenR"/>
            </a:pPr>
            <a:r>
              <a:rPr lang="en-US" sz="2200" dirty="0"/>
              <a:t>Lower</a:t>
            </a:r>
          </a:p>
          <a:p>
            <a:pPr marL="457200" indent="-457200">
              <a:buFont typeface="+mj-lt"/>
              <a:buAutoNum type="alphaLcParenR"/>
            </a:pPr>
            <a:r>
              <a:rPr lang="en-US" sz="2200" dirty="0"/>
              <a:t>Same</a:t>
            </a:r>
          </a:p>
          <a:p>
            <a:pPr marL="457200" indent="-457200">
              <a:buFont typeface="+mj-lt"/>
              <a:buAutoNum type="alphaLcParenR"/>
            </a:pPr>
            <a:r>
              <a:rPr lang="en-US" sz="2200" dirty="0"/>
              <a:t>Higher</a:t>
            </a:r>
          </a:p>
          <a:p>
            <a:pPr marL="457200" indent="-457200">
              <a:buFont typeface="+mj-lt"/>
              <a:buAutoNum type="alphaLcParenR"/>
            </a:pPr>
            <a:endParaRPr lang="en-US" sz="2200" dirty="0"/>
          </a:p>
          <a:p>
            <a:pPr marL="0" indent="0">
              <a:buNone/>
            </a:pPr>
            <a:r>
              <a:rPr lang="en-US" sz="2200" dirty="0"/>
              <a:t>Answer: C (higher) In 2019, across all continents, the prevalence of food insecurity was higher for women than for men. While there is evidence that gender inequality causes food insecurity (levels of hunger are higher in countries with a lower degree of gender equality), there is  evidence that increasing gender equality and the empowerment of women results in improved food security and nutrition.</a:t>
            </a:r>
          </a:p>
          <a:p>
            <a:pPr marL="0" indent="0">
              <a:buNone/>
            </a:pPr>
            <a:r>
              <a:rPr lang="en-US" sz="1100" dirty="0"/>
              <a:t>FAO, 2019, The State of Food Insecurity and Nutrition in the World/ </a:t>
            </a:r>
            <a:r>
              <a:rPr lang="en-US" sz="1100" dirty="0">
                <a:hlinkClick r:id="rId2"/>
              </a:rPr>
              <a:t>Gender Equality and Women’s Empowerment in the context of Food Security and Nutrition </a:t>
            </a:r>
            <a:endParaRPr lang="en-US" sz="1100" dirty="0"/>
          </a:p>
        </p:txBody>
      </p:sp>
      <p:sp>
        <p:nvSpPr>
          <p:cNvPr id="4" name="Slide Number Placeholder 3">
            <a:extLst>
              <a:ext uri="{FF2B5EF4-FFF2-40B4-BE49-F238E27FC236}">
                <a16:creationId xmlns:a16="http://schemas.microsoft.com/office/drawing/2014/main" id="{BE9D258C-2BE5-4093-D75B-DA99E2B71491}"/>
              </a:ext>
            </a:extLst>
          </p:cNvPr>
          <p:cNvSpPr>
            <a:spLocks noGrp="1"/>
          </p:cNvSpPr>
          <p:nvPr>
            <p:ph type="sldNum" idx="12"/>
          </p:nvPr>
        </p:nvSpPr>
        <p:spPr/>
        <p:txBody>
          <a:bodyPr/>
          <a:lstStyle/>
          <a:p>
            <a:fld id="{00000000-1234-1234-1234-123412341234}" type="slidenum">
              <a:rPr lang="en-US" smtClean="0"/>
              <a:pPr/>
              <a:t>5</a:t>
            </a:fld>
            <a:endParaRPr lang="en-US" dirty="0"/>
          </a:p>
        </p:txBody>
      </p:sp>
    </p:spTree>
    <p:extLst>
      <p:ext uri="{BB962C8B-B14F-4D97-AF65-F5344CB8AC3E}">
        <p14:creationId xmlns:p14="http://schemas.microsoft.com/office/powerpoint/2010/main" val="21803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1420-FEE1-AABE-407F-FE0E06C5F179}"/>
              </a:ext>
            </a:extLst>
          </p:cNvPr>
          <p:cNvSpPr>
            <a:spLocks noGrp="1"/>
          </p:cNvSpPr>
          <p:nvPr>
            <p:ph type="title"/>
          </p:nvPr>
        </p:nvSpPr>
        <p:spPr>
          <a:xfrm>
            <a:off x="854243" y="160423"/>
            <a:ext cx="10363200" cy="995277"/>
          </a:xfrm>
        </p:spPr>
        <p:txBody>
          <a:bodyPr/>
          <a:lstStyle/>
          <a:p>
            <a:r>
              <a:rPr lang="en-US" dirty="0">
                <a:solidFill>
                  <a:srgbClr val="4799B5"/>
                </a:solidFill>
              </a:rPr>
              <a:t>Quiz</a:t>
            </a:r>
            <a:r>
              <a:rPr lang="en-US" dirty="0"/>
              <a:t>!</a:t>
            </a:r>
          </a:p>
        </p:txBody>
      </p:sp>
      <p:sp>
        <p:nvSpPr>
          <p:cNvPr id="3" name="Text Placeholder 2">
            <a:extLst>
              <a:ext uri="{FF2B5EF4-FFF2-40B4-BE49-F238E27FC236}">
                <a16:creationId xmlns:a16="http://schemas.microsoft.com/office/drawing/2014/main" id="{4A971A5B-6511-4EA4-1A54-85CA9CBA2BFC}"/>
              </a:ext>
            </a:extLst>
          </p:cNvPr>
          <p:cNvSpPr>
            <a:spLocks noGrp="1"/>
          </p:cNvSpPr>
          <p:nvPr>
            <p:ph type="body" idx="1"/>
          </p:nvPr>
        </p:nvSpPr>
        <p:spPr>
          <a:xfrm>
            <a:off x="854243" y="1331912"/>
            <a:ext cx="10922000" cy="4194175"/>
          </a:xfrm>
        </p:spPr>
        <p:txBody>
          <a:bodyPr/>
          <a:lstStyle/>
          <a:p>
            <a:pPr marL="0" indent="0">
              <a:buNone/>
            </a:pPr>
            <a:r>
              <a:rPr lang="en-US" sz="2200" dirty="0"/>
              <a:t>Women make up 43% of the agricultural </a:t>
            </a:r>
            <a:r>
              <a:rPr lang="en-US" sz="2200" dirty="0" err="1"/>
              <a:t>labour</a:t>
            </a:r>
            <a:r>
              <a:rPr lang="en-US" sz="2200" dirty="0"/>
              <a:t> force in the developing world with the share rising to  x% in Asia and sub-Saharan Africa. </a:t>
            </a:r>
          </a:p>
          <a:p>
            <a:pPr marL="0" indent="0">
              <a:buNone/>
            </a:pPr>
            <a:endParaRPr lang="en-US" sz="2200" dirty="0"/>
          </a:p>
          <a:p>
            <a:pPr marL="1097264" lvl="1" indent="-457200">
              <a:buFont typeface="+mj-lt"/>
              <a:buAutoNum type="alphaLcParenR"/>
            </a:pPr>
            <a:r>
              <a:rPr lang="en-US" sz="2200" dirty="0">
                <a:latin typeface="Gill Sans MT Regular"/>
              </a:rPr>
              <a:t>50%</a:t>
            </a:r>
          </a:p>
          <a:p>
            <a:pPr marL="1097264" lvl="1" indent="-457200">
              <a:buFont typeface="+mj-lt"/>
              <a:buAutoNum type="alphaLcParenR"/>
            </a:pPr>
            <a:r>
              <a:rPr lang="en-US" sz="2200" dirty="0">
                <a:latin typeface="Gill Sans MT Regular"/>
              </a:rPr>
              <a:t>60%</a:t>
            </a:r>
          </a:p>
          <a:p>
            <a:pPr marL="1097264" lvl="1" indent="-457200">
              <a:buFont typeface="+mj-lt"/>
              <a:buAutoNum type="alphaLcParenR"/>
            </a:pPr>
            <a:r>
              <a:rPr lang="en-US" sz="2200" dirty="0">
                <a:latin typeface="Gill Sans MT Regular"/>
              </a:rPr>
              <a:t>65%</a:t>
            </a:r>
          </a:p>
          <a:p>
            <a:pPr marL="640064" lvl="1" indent="0">
              <a:buNone/>
            </a:pPr>
            <a:endParaRPr lang="en-US" sz="2200" dirty="0">
              <a:latin typeface="Gill Sans MT Regular"/>
            </a:endParaRPr>
          </a:p>
          <a:p>
            <a:pPr marL="0" indent="0">
              <a:buNone/>
            </a:pPr>
            <a:r>
              <a:rPr lang="en-US" sz="2200" b="1" dirty="0"/>
              <a:t>Answer: A </a:t>
            </a:r>
          </a:p>
          <a:p>
            <a:pPr marL="0" indent="0">
              <a:buNone/>
            </a:pPr>
            <a:r>
              <a:rPr lang="en-US" sz="2200" dirty="0"/>
              <a:t>Women make up 43% of the agricultural </a:t>
            </a:r>
            <a:r>
              <a:rPr lang="en-US" sz="2200" dirty="0" err="1"/>
              <a:t>labour</a:t>
            </a:r>
            <a:r>
              <a:rPr lang="en-US" sz="2200" dirty="0"/>
              <a:t> force in the developing world, with the share rising to 50% in Asia and sub-Saharan Africa. Their work in agriculture is precarious; they are over-represented in seasonal, part-time and low-wage work, and the informal sector constitutes their primary source of employment. </a:t>
            </a:r>
            <a:r>
              <a:rPr lang="en-US" sz="2000" dirty="0"/>
              <a:t> </a:t>
            </a:r>
          </a:p>
          <a:p>
            <a:pPr marL="0" indent="0">
              <a:buNone/>
            </a:pPr>
            <a:r>
              <a:rPr lang="en-US" sz="1100" dirty="0"/>
              <a:t>FAO, 2014, The State of Food and Agriculture/  OECD, 2019, SIGI Global Report: Transforming Challenges into Opportunities, Social Institutions and Gender Index</a:t>
            </a:r>
          </a:p>
        </p:txBody>
      </p:sp>
      <p:sp>
        <p:nvSpPr>
          <p:cNvPr id="4" name="Slide Number Placeholder 3">
            <a:extLst>
              <a:ext uri="{FF2B5EF4-FFF2-40B4-BE49-F238E27FC236}">
                <a16:creationId xmlns:a16="http://schemas.microsoft.com/office/drawing/2014/main" id="{EB2A3758-A2C5-A201-3CEB-9698D3FC29FE}"/>
              </a:ext>
            </a:extLst>
          </p:cNvPr>
          <p:cNvSpPr>
            <a:spLocks noGrp="1"/>
          </p:cNvSpPr>
          <p:nvPr>
            <p:ph type="sldNum" idx="12"/>
          </p:nvPr>
        </p:nvSpPr>
        <p:spPr/>
        <p:txBody>
          <a:bodyPr/>
          <a:lstStyle/>
          <a:p>
            <a:fld id="{00000000-1234-1234-1234-123412341234}" type="slidenum">
              <a:rPr lang="en-US" smtClean="0"/>
              <a:pPr/>
              <a:t>6</a:t>
            </a:fld>
            <a:endParaRPr lang="en-US" dirty="0"/>
          </a:p>
        </p:txBody>
      </p:sp>
    </p:spTree>
    <p:extLst>
      <p:ext uri="{BB962C8B-B14F-4D97-AF65-F5344CB8AC3E}">
        <p14:creationId xmlns:p14="http://schemas.microsoft.com/office/powerpoint/2010/main" val="381589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3F9D938-562F-C4C5-2B80-F3FF6033B47B}"/>
              </a:ext>
            </a:extLst>
          </p:cNvPr>
          <p:cNvSpPr>
            <a:spLocks noGrp="1"/>
          </p:cNvSpPr>
          <p:nvPr>
            <p:ph type="body" idx="1"/>
          </p:nvPr>
        </p:nvSpPr>
        <p:spPr/>
        <p:txBody>
          <a:bodyPr/>
          <a:lstStyle/>
          <a:p>
            <a:pPr marL="0" indent="0">
              <a:buNone/>
            </a:pPr>
            <a:r>
              <a:rPr lang="en-US" sz="2200" dirty="0">
                <a:solidFill>
                  <a:schemeClr val="tx1"/>
                </a:solidFill>
              </a:rPr>
              <a:t>FAO estimates that if women had access to the same productive resources as men, they could increase yields on their farms by </a:t>
            </a:r>
            <a:r>
              <a:rPr lang="en-US" sz="2200" b="1" dirty="0">
                <a:solidFill>
                  <a:schemeClr val="tx1"/>
                </a:solidFill>
              </a:rPr>
              <a:t>X</a:t>
            </a:r>
            <a:r>
              <a:rPr lang="en-US" sz="2200" dirty="0">
                <a:solidFill>
                  <a:schemeClr val="tx1"/>
                </a:solidFill>
              </a:rPr>
              <a:t>%. This could in turn reduce the number of hungry people in the world by 12-17</a:t>
            </a:r>
            <a:r>
              <a:rPr lang="en-US" sz="2200" b="1" dirty="0">
                <a:solidFill>
                  <a:schemeClr val="tx1"/>
                </a:solidFill>
              </a:rPr>
              <a:t>%.    </a:t>
            </a:r>
          </a:p>
          <a:p>
            <a:endParaRPr lang="en-US" sz="2200" b="1" dirty="0">
              <a:solidFill>
                <a:schemeClr val="tx1"/>
              </a:solidFill>
            </a:endParaRPr>
          </a:p>
          <a:p>
            <a:pPr marL="457200" indent="-457200">
              <a:buFont typeface="+mj-lt"/>
              <a:buAutoNum type="alphaLcParenR"/>
            </a:pPr>
            <a:r>
              <a:rPr lang="en-US" sz="2200" dirty="0">
                <a:solidFill>
                  <a:schemeClr val="tx1"/>
                </a:solidFill>
              </a:rPr>
              <a:t>15-25%</a:t>
            </a:r>
          </a:p>
          <a:p>
            <a:pPr marL="457200" indent="-457200">
              <a:buFont typeface="+mj-lt"/>
              <a:buAutoNum type="alphaLcParenR"/>
            </a:pPr>
            <a:r>
              <a:rPr lang="en-US" sz="2200" dirty="0">
                <a:solidFill>
                  <a:schemeClr val="tx1"/>
                </a:solidFill>
              </a:rPr>
              <a:t>20-30%</a:t>
            </a:r>
          </a:p>
          <a:p>
            <a:pPr marL="457200" indent="-457200">
              <a:buFont typeface="+mj-lt"/>
              <a:buAutoNum type="alphaLcParenR"/>
            </a:pPr>
            <a:r>
              <a:rPr lang="en-US" sz="2200" dirty="0">
                <a:solidFill>
                  <a:schemeClr val="tx1"/>
                </a:solidFill>
              </a:rPr>
              <a:t>5-10%</a:t>
            </a:r>
          </a:p>
          <a:p>
            <a:pPr marL="457200" indent="-457200">
              <a:buFont typeface="+mj-lt"/>
              <a:buAutoNum type="alphaLcParenR"/>
            </a:pPr>
            <a:endParaRPr lang="en-US" sz="2200" dirty="0">
              <a:solidFill>
                <a:schemeClr val="tx1"/>
              </a:solidFill>
            </a:endParaRPr>
          </a:p>
          <a:p>
            <a:pPr marL="0" indent="0">
              <a:buNone/>
            </a:pPr>
            <a:r>
              <a:rPr lang="en-US" sz="2200" b="1" dirty="0">
                <a:solidFill>
                  <a:schemeClr val="tx1"/>
                </a:solidFill>
              </a:rPr>
              <a:t>Answer: B </a:t>
            </a:r>
            <a:r>
              <a:rPr lang="en-US" sz="2200" dirty="0">
                <a:solidFill>
                  <a:schemeClr val="tx1"/>
                </a:solidFill>
              </a:rPr>
              <a:t>(20-30%) </a:t>
            </a:r>
            <a:r>
              <a:rPr lang="en-US" sz="2200" dirty="0">
                <a:solidFill>
                  <a:schemeClr val="tx1"/>
                </a:solidFill>
                <a:hlinkClick r:id="rId2"/>
              </a:rPr>
              <a:t>https://www.fao.org/news/story/en/item/52011/icode/</a:t>
            </a:r>
            <a:endParaRPr lang="en-US" sz="2200" dirty="0">
              <a:solidFill>
                <a:schemeClr val="tx1"/>
              </a:solidFill>
            </a:endParaRPr>
          </a:p>
          <a:p>
            <a:pPr marL="0" indent="0">
              <a:buNone/>
            </a:pPr>
            <a:endParaRPr lang="en-US" sz="2200" dirty="0">
              <a:solidFill>
                <a:schemeClr val="tx1"/>
              </a:solidFill>
            </a:endParaRPr>
          </a:p>
          <a:p>
            <a:endParaRPr lang="en-US" sz="2200" b="1" dirty="0">
              <a:solidFill>
                <a:schemeClr val="tx1"/>
              </a:solidFill>
            </a:endParaRPr>
          </a:p>
          <a:p>
            <a:endParaRPr lang="en-US" sz="2200" dirty="0">
              <a:solidFill>
                <a:schemeClr val="tx1"/>
              </a:solidFill>
            </a:endParaRPr>
          </a:p>
          <a:p>
            <a:endParaRPr lang="en-US" sz="2200" dirty="0"/>
          </a:p>
          <a:p>
            <a:endParaRPr lang="en-US" sz="2200" dirty="0"/>
          </a:p>
        </p:txBody>
      </p:sp>
      <p:sp>
        <p:nvSpPr>
          <p:cNvPr id="5" name="Slide Number Placeholder 4">
            <a:extLst>
              <a:ext uri="{FF2B5EF4-FFF2-40B4-BE49-F238E27FC236}">
                <a16:creationId xmlns:a16="http://schemas.microsoft.com/office/drawing/2014/main" id="{E8390A6B-2EAF-BF86-7E5F-9F81925B7802}"/>
              </a:ext>
            </a:extLst>
          </p:cNvPr>
          <p:cNvSpPr>
            <a:spLocks noGrp="1"/>
          </p:cNvSpPr>
          <p:nvPr>
            <p:ph type="sldNum" idx="12"/>
          </p:nvPr>
        </p:nvSpPr>
        <p:spPr/>
        <p:txBody>
          <a:bodyPr/>
          <a:lstStyle/>
          <a:p>
            <a:fld id="{00000000-1234-1234-1234-123412341234}" type="slidenum">
              <a:rPr lang="en-US" smtClean="0"/>
              <a:pPr/>
              <a:t>7</a:t>
            </a:fld>
            <a:endParaRPr lang="en-US" dirty="0"/>
          </a:p>
        </p:txBody>
      </p:sp>
      <p:sp>
        <p:nvSpPr>
          <p:cNvPr id="8" name="Title 1">
            <a:extLst>
              <a:ext uri="{FF2B5EF4-FFF2-40B4-BE49-F238E27FC236}">
                <a16:creationId xmlns:a16="http://schemas.microsoft.com/office/drawing/2014/main" id="{71DE0777-7455-86D4-3F32-3E77F5B5CC3E}"/>
              </a:ext>
            </a:extLst>
          </p:cNvPr>
          <p:cNvSpPr>
            <a:spLocks noGrp="1"/>
          </p:cNvSpPr>
          <p:nvPr>
            <p:ph type="title"/>
          </p:nvPr>
        </p:nvSpPr>
        <p:spPr>
          <a:xfrm>
            <a:off x="854075" y="160338"/>
            <a:ext cx="10363200" cy="1325562"/>
          </a:xfrm>
        </p:spPr>
        <p:txBody>
          <a:bodyPr/>
          <a:lstStyle/>
          <a:p>
            <a:r>
              <a:rPr lang="en-US" dirty="0">
                <a:solidFill>
                  <a:srgbClr val="4799B5"/>
                </a:solidFill>
              </a:rPr>
              <a:t>Quiz!</a:t>
            </a:r>
          </a:p>
        </p:txBody>
      </p:sp>
    </p:spTree>
    <p:extLst>
      <p:ext uri="{BB962C8B-B14F-4D97-AF65-F5344CB8AC3E}">
        <p14:creationId xmlns:p14="http://schemas.microsoft.com/office/powerpoint/2010/main" val="37245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3F9D938-562F-C4C5-2B80-F3FF6033B47B}"/>
              </a:ext>
            </a:extLst>
          </p:cNvPr>
          <p:cNvSpPr>
            <a:spLocks noGrp="1"/>
          </p:cNvSpPr>
          <p:nvPr>
            <p:ph type="body" idx="1"/>
          </p:nvPr>
        </p:nvSpPr>
        <p:spPr/>
        <p:txBody>
          <a:bodyPr/>
          <a:lstStyle/>
          <a:p>
            <a:pPr marL="0" indent="0">
              <a:buNone/>
            </a:pPr>
            <a:r>
              <a:rPr lang="en-US" sz="2200" dirty="0">
                <a:solidFill>
                  <a:schemeClr val="tx1"/>
                </a:solidFill>
              </a:rPr>
              <a:t>Only </a:t>
            </a:r>
            <a:r>
              <a:rPr lang="en-US" sz="2200" b="1" dirty="0">
                <a:solidFill>
                  <a:schemeClr val="tx1"/>
                </a:solidFill>
              </a:rPr>
              <a:t>X% </a:t>
            </a:r>
            <a:r>
              <a:rPr lang="en-US" sz="2200" dirty="0">
                <a:solidFill>
                  <a:schemeClr val="tx1"/>
                </a:solidFill>
              </a:rPr>
              <a:t>of formal agricultural extension services are accessed by women, globally.</a:t>
            </a:r>
          </a:p>
          <a:p>
            <a:endParaRPr lang="en-US" sz="2200" dirty="0">
              <a:solidFill>
                <a:schemeClr val="tx1"/>
              </a:solidFill>
            </a:endParaRPr>
          </a:p>
          <a:p>
            <a:pPr marL="1097264" lvl="1" indent="-457200">
              <a:buFont typeface="+mj-lt"/>
              <a:buAutoNum type="alphaLcParenR"/>
            </a:pPr>
            <a:r>
              <a:rPr lang="en-US" sz="2200" dirty="0">
                <a:solidFill>
                  <a:schemeClr val="tx1"/>
                </a:solidFill>
                <a:latin typeface="Gill Sans MT Regular"/>
              </a:rPr>
              <a:t>5%</a:t>
            </a:r>
          </a:p>
          <a:p>
            <a:pPr marL="1097264" lvl="1" indent="-457200">
              <a:buFont typeface="+mj-lt"/>
              <a:buAutoNum type="alphaLcParenR"/>
            </a:pPr>
            <a:r>
              <a:rPr lang="en-US" sz="2200" dirty="0">
                <a:solidFill>
                  <a:schemeClr val="tx1"/>
                </a:solidFill>
                <a:latin typeface="Gill Sans MT Regular"/>
              </a:rPr>
              <a:t>15%</a:t>
            </a:r>
          </a:p>
          <a:p>
            <a:pPr marL="1097264" lvl="1" indent="-457200">
              <a:buFont typeface="+mj-lt"/>
              <a:buAutoNum type="alphaLcParenR"/>
            </a:pPr>
            <a:r>
              <a:rPr lang="en-US" sz="2200" dirty="0">
                <a:solidFill>
                  <a:schemeClr val="tx1"/>
                </a:solidFill>
                <a:latin typeface="Gill Sans MT Regular"/>
              </a:rPr>
              <a:t>20%</a:t>
            </a:r>
          </a:p>
          <a:p>
            <a:endParaRPr lang="en-US" sz="2200" dirty="0">
              <a:solidFill>
                <a:schemeClr val="tx1"/>
              </a:solidFill>
            </a:endParaRPr>
          </a:p>
          <a:p>
            <a:pPr marL="0" indent="0">
              <a:buNone/>
            </a:pPr>
            <a:r>
              <a:rPr lang="en-US" sz="2200" b="1" dirty="0">
                <a:solidFill>
                  <a:schemeClr val="tx1"/>
                </a:solidFill>
              </a:rPr>
              <a:t>Answer: A </a:t>
            </a:r>
            <a:r>
              <a:rPr lang="en-US" sz="2200" dirty="0">
                <a:solidFill>
                  <a:schemeClr val="tx1"/>
                </a:solidFill>
              </a:rPr>
              <a:t>(5%)</a:t>
            </a:r>
          </a:p>
          <a:p>
            <a:endParaRPr lang="en-US" sz="2200" dirty="0">
              <a:solidFill>
                <a:schemeClr val="tx1"/>
              </a:solidFill>
            </a:endParaRPr>
          </a:p>
          <a:p>
            <a:endParaRPr lang="en-US" sz="2200" dirty="0">
              <a:solidFill>
                <a:schemeClr val="tx1"/>
              </a:solidFill>
            </a:endParaRPr>
          </a:p>
          <a:p>
            <a:endParaRPr lang="en-US" sz="2200" dirty="0"/>
          </a:p>
          <a:p>
            <a:endParaRPr lang="en-US" sz="2200" dirty="0"/>
          </a:p>
        </p:txBody>
      </p:sp>
      <p:sp>
        <p:nvSpPr>
          <p:cNvPr id="5" name="Slide Number Placeholder 4">
            <a:extLst>
              <a:ext uri="{FF2B5EF4-FFF2-40B4-BE49-F238E27FC236}">
                <a16:creationId xmlns:a16="http://schemas.microsoft.com/office/drawing/2014/main" id="{E8390A6B-2EAF-BF86-7E5F-9F81925B7802}"/>
              </a:ext>
            </a:extLst>
          </p:cNvPr>
          <p:cNvSpPr>
            <a:spLocks noGrp="1"/>
          </p:cNvSpPr>
          <p:nvPr>
            <p:ph type="sldNum" idx="12"/>
          </p:nvPr>
        </p:nvSpPr>
        <p:spPr/>
        <p:txBody>
          <a:bodyPr/>
          <a:lstStyle/>
          <a:p>
            <a:fld id="{00000000-1234-1234-1234-123412341234}" type="slidenum">
              <a:rPr lang="en-US" smtClean="0"/>
              <a:pPr/>
              <a:t>8</a:t>
            </a:fld>
            <a:endParaRPr lang="en-US" dirty="0"/>
          </a:p>
        </p:txBody>
      </p:sp>
      <p:sp>
        <p:nvSpPr>
          <p:cNvPr id="3" name="Title 1">
            <a:extLst>
              <a:ext uri="{FF2B5EF4-FFF2-40B4-BE49-F238E27FC236}">
                <a16:creationId xmlns:a16="http://schemas.microsoft.com/office/drawing/2014/main" id="{2F63039B-A899-7C41-0FC0-8B03D6EF34D3}"/>
              </a:ext>
            </a:extLst>
          </p:cNvPr>
          <p:cNvSpPr>
            <a:spLocks noGrp="1"/>
          </p:cNvSpPr>
          <p:nvPr>
            <p:ph type="title"/>
          </p:nvPr>
        </p:nvSpPr>
        <p:spPr>
          <a:xfrm>
            <a:off x="854075" y="160338"/>
            <a:ext cx="10363200" cy="1325562"/>
          </a:xfrm>
        </p:spPr>
        <p:txBody>
          <a:bodyPr/>
          <a:lstStyle/>
          <a:p>
            <a:r>
              <a:rPr lang="en-US" dirty="0">
                <a:solidFill>
                  <a:srgbClr val="4799B5"/>
                </a:solidFill>
              </a:rPr>
              <a:t>Quiz!</a:t>
            </a:r>
          </a:p>
        </p:txBody>
      </p:sp>
    </p:spTree>
    <p:extLst>
      <p:ext uri="{BB962C8B-B14F-4D97-AF65-F5344CB8AC3E}">
        <p14:creationId xmlns:p14="http://schemas.microsoft.com/office/powerpoint/2010/main" val="126729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C5BAD8-4B59-B73E-3D31-F8C467D731B5}"/>
              </a:ext>
            </a:extLst>
          </p:cNvPr>
          <p:cNvSpPr>
            <a:spLocks noGrp="1"/>
          </p:cNvSpPr>
          <p:nvPr>
            <p:ph type="title"/>
          </p:nvPr>
        </p:nvSpPr>
        <p:spPr/>
        <p:txBody>
          <a:bodyPr/>
          <a:lstStyle/>
          <a:p>
            <a:r>
              <a:rPr lang="en-US" b="0" dirty="0">
                <a:solidFill>
                  <a:srgbClr val="4799B5"/>
                </a:solidFill>
                <a:latin typeface="Gill Sans MT" panose="020B0502020104020203" pitchFamily="34" charset="0"/>
              </a:rPr>
              <a:t>Quiz!</a:t>
            </a:r>
          </a:p>
        </p:txBody>
      </p:sp>
      <p:sp>
        <p:nvSpPr>
          <p:cNvPr id="3" name="Content Placeholder 2">
            <a:extLst>
              <a:ext uri="{FF2B5EF4-FFF2-40B4-BE49-F238E27FC236}">
                <a16:creationId xmlns:a16="http://schemas.microsoft.com/office/drawing/2014/main" id="{82728E83-1A10-4031-ADFB-F01FBEF3F812}"/>
              </a:ext>
            </a:extLst>
          </p:cNvPr>
          <p:cNvSpPr>
            <a:spLocks noGrp="1"/>
          </p:cNvSpPr>
          <p:nvPr>
            <p:ph type="body" idx="1"/>
          </p:nvPr>
        </p:nvSpPr>
        <p:spPr>
          <a:xfrm>
            <a:off x="854243" y="1485986"/>
            <a:ext cx="10363200" cy="4194175"/>
          </a:xfrm>
        </p:spPr>
        <p:txBody>
          <a:bodyPr/>
          <a:lstStyle/>
          <a:p>
            <a:pPr marL="101600" lvl="0" indent="0">
              <a:buNone/>
            </a:pPr>
            <a:r>
              <a:rPr lang="en-US" sz="2200" b="0" dirty="0">
                <a:latin typeface="Gill Sans MT Regular"/>
              </a:rPr>
              <a:t>In the Ivory Coast and Ghana, when women’s income increased, they spent the extra money on more ____for the family.</a:t>
            </a:r>
          </a:p>
          <a:p>
            <a:pPr marL="101600" lvl="0" indent="0">
              <a:buNone/>
            </a:pPr>
            <a:endParaRPr lang="en-US" sz="2200" b="0" dirty="0">
              <a:latin typeface="Gill Sans MT Regular"/>
            </a:endParaRPr>
          </a:p>
          <a:p>
            <a:pPr marL="1016000" lvl="1" indent="-457200">
              <a:buFont typeface="+mj-lt"/>
              <a:buAutoNum type="alphaLcParenR"/>
            </a:pPr>
            <a:r>
              <a:rPr lang="en-US" sz="2200" b="0" dirty="0">
                <a:latin typeface="Gill Sans MT Regular"/>
              </a:rPr>
              <a:t>Food</a:t>
            </a:r>
          </a:p>
          <a:p>
            <a:pPr marL="1016000" lvl="1" indent="-457200">
              <a:buFont typeface="+mj-lt"/>
              <a:buAutoNum type="alphaLcParenR"/>
            </a:pPr>
            <a:r>
              <a:rPr lang="en-US" sz="2200" b="0" dirty="0">
                <a:latin typeface="Gill Sans MT Regular"/>
              </a:rPr>
              <a:t>Education</a:t>
            </a:r>
          </a:p>
          <a:p>
            <a:pPr marL="1016000" lvl="1" indent="-457200">
              <a:buFont typeface="+mj-lt"/>
              <a:buAutoNum type="alphaLcParenR"/>
            </a:pPr>
            <a:r>
              <a:rPr lang="en-US" sz="2200" b="0" dirty="0">
                <a:latin typeface="Gill Sans MT Regular"/>
              </a:rPr>
              <a:t>Clothes</a:t>
            </a:r>
          </a:p>
          <a:p>
            <a:pPr marL="101600" lvl="0" indent="0">
              <a:buNone/>
            </a:pPr>
            <a:endParaRPr lang="en-US" sz="2200" i="1" dirty="0">
              <a:latin typeface="Gill Sans MT Regular"/>
            </a:endParaRPr>
          </a:p>
          <a:p>
            <a:pPr marL="101600" lvl="0" indent="0">
              <a:buNone/>
            </a:pPr>
            <a:r>
              <a:rPr lang="en-US" sz="2200" i="1" dirty="0">
                <a:latin typeface="Gill Sans MT Regular"/>
              </a:rPr>
              <a:t>Answer: A</a:t>
            </a:r>
          </a:p>
          <a:p>
            <a:pPr marL="101600" indent="0">
              <a:buNone/>
            </a:pPr>
            <a:r>
              <a:rPr lang="en-US" sz="2200" b="0" i="1" dirty="0">
                <a:latin typeface="Gill Sans MT Regular"/>
              </a:rPr>
              <a:t>“In the Ivory Coast and Ghana, when women’s income increased, they spent the extra on more food for the family, whereas an increase in men’s income made no significant difference.”19 (ILO 2009)</a:t>
            </a:r>
          </a:p>
          <a:p>
            <a:pPr marL="101600" lvl="0" indent="0">
              <a:buNone/>
            </a:pPr>
            <a:endParaRPr lang="en-US" sz="2200" i="1" dirty="0">
              <a:latin typeface="Gill Sans MT Regular"/>
            </a:endParaRPr>
          </a:p>
        </p:txBody>
      </p:sp>
      <p:sp>
        <p:nvSpPr>
          <p:cNvPr id="4" name="Slide Number Placeholder 3">
            <a:extLst>
              <a:ext uri="{FF2B5EF4-FFF2-40B4-BE49-F238E27FC236}">
                <a16:creationId xmlns:a16="http://schemas.microsoft.com/office/drawing/2014/main" id="{942A2B51-84F3-4CD4-A555-CD8E06A26772}"/>
              </a:ext>
            </a:extLst>
          </p:cNvPr>
          <p:cNvSpPr>
            <a:spLocks noGrp="1"/>
          </p:cNvSpPr>
          <p:nvPr>
            <p:ph type="sldNum" idx="12"/>
          </p:nvPr>
        </p:nvSpPr>
        <p:spPr>
          <a:prstGeom prst="rect">
            <a:avLst/>
          </a:prstGeom>
        </p:spPr>
        <p:txBody>
          <a:bodyPr/>
          <a:lstStyle/>
          <a:p>
            <a:pPr defTabSz="449505"/>
            <a:fld id="{3AF21FA0-C69A-D549-B93E-AD7DB9D7EB7A}" type="slidenum">
              <a:rPr lang="en-US">
                <a:solidFill>
                  <a:prstClr val="white"/>
                </a:solidFill>
                <a:latin typeface="Calibri"/>
              </a:rPr>
              <a:pPr defTabSz="449505"/>
              <a:t>9</a:t>
            </a:fld>
            <a:endParaRPr lang="en-US">
              <a:solidFill>
                <a:prstClr val="white"/>
              </a:solidFill>
              <a:latin typeface="Calibri"/>
            </a:endParaRPr>
          </a:p>
        </p:txBody>
      </p:sp>
    </p:spTree>
    <p:extLst>
      <p:ext uri="{BB962C8B-B14F-4D97-AF65-F5344CB8AC3E}">
        <p14:creationId xmlns:p14="http://schemas.microsoft.com/office/powerpoint/2010/main" val="27378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Content Slides">
  <a:themeElements>
    <a:clrScheme name="FTF_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799B5"/>
      </a:accent5>
      <a:accent6>
        <a:srgbClr val="D37D28"/>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08C Blue Theme">
  <a:themeElements>
    <a:clrScheme name="Feed the Future 2018 1">
      <a:dk1>
        <a:srgbClr val="000000"/>
      </a:dk1>
      <a:lt1>
        <a:srgbClr val="FFFFFF"/>
      </a:lt1>
      <a:dk2>
        <a:srgbClr val="237C9A"/>
      </a:dk2>
      <a:lt2>
        <a:srgbClr val="518324"/>
      </a:lt2>
      <a:accent1>
        <a:srgbClr val="C25700"/>
      </a:accent1>
      <a:accent2>
        <a:srgbClr val="403B33"/>
      </a:accent2>
      <a:accent3>
        <a:srgbClr val="E6E7E8"/>
      </a:accent3>
      <a:accent4>
        <a:srgbClr val="E6E7E8"/>
      </a:accent4>
      <a:accent5>
        <a:srgbClr val="E6E8E8"/>
      </a:accent5>
      <a:accent6>
        <a:srgbClr val="E6E7E8"/>
      </a:accent6>
      <a:hlink>
        <a:srgbClr val="237C9A"/>
      </a:hlink>
      <a:folHlink>
        <a:srgbClr val="237C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594ab3-d42a-4e76-bde3-98c81b560ae9" xsi:nil="true"/>
    <lcf76f155ced4ddcb4097134ff3c332f xmlns="842ae483-d403-464b-b057-2e3e2960b405">
      <Terms xmlns="http://schemas.microsoft.com/office/infopath/2007/PartnerControls"/>
    </lcf76f155ced4ddcb4097134ff3c332f>
    <Relevance xmlns="842ae483-d403-464b-b057-2e3e2960b405" xsi:nil="true"/>
    <Role xmlns="842ae483-d403-464b-b057-2e3e2960b405" xsi:nil="true"/>
    <SharedWithUsers xmlns="df7a84cd-31f9-4ef8-8346-8d7189ad4c7a">
      <UserInfo>
        <DisplayName>Campbell, Evrim</DisplayName>
        <AccountId>192</AccountId>
        <AccountType/>
      </UserInfo>
      <UserInfo>
        <DisplayName>Lindner, John</DisplayName>
        <AccountId>18</AccountId>
        <AccountType/>
      </UserInfo>
      <UserInfo>
        <DisplayName>Hardester, Doug</DisplayName>
        <AccountId>163</AccountId>
        <AccountType/>
      </UserInfo>
      <UserInfo>
        <DisplayName>Collis, Kelly</DisplayName>
        <AccountId>1517</AccountId>
        <AccountType/>
      </UserInfo>
      <UserInfo>
        <DisplayName>Sullivan, Jason</DisplayName>
        <AccountId>407</AccountId>
        <AccountType/>
      </UserInfo>
      <UserInfo>
        <DisplayName>Walters, Ed</DisplayName>
        <AccountId>2357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AC28B28A445448908854D5927C39E4" ma:contentTypeVersion="19" ma:contentTypeDescription="Create a new document." ma:contentTypeScope="" ma:versionID="c5c7ecc206d24f26b9da0a041d93fd11">
  <xsd:schema xmlns:xsd="http://www.w3.org/2001/XMLSchema" xmlns:xs="http://www.w3.org/2001/XMLSchema" xmlns:p="http://schemas.microsoft.com/office/2006/metadata/properties" xmlns:ns2="842ae483-d403-464b-b057-2e3e2960b405" xmlns:ns3="df7a84cd-31f9-4ef8-8346-8d7189ad4c7a" xmlns:ns4="b2594ab3-d42a-4e76-bde3-98c81b560ae9" targetNamespace="http://schemas.microsoft.com/office/2006/metadata/properties" ma:root="true" ma:fieldsID="423b68136083105b47a0eecf23119e8a" ns2:_="" ns3:_="" ns4:_="">
    <xsd:import namespace="842ae483-d403-464b-b057-2e3e2960b405"/>
    <xsd:import namespace="df7a84cd-31f9-4ef8-8346-8d7189ad4c7a"/>
    <xsd:import namespace="b2594ab3-d42a-4e76-bde3-98c81b560a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Role" minOccurs="0"/>
                <xsd:element ref="ns2:Relevanc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ae483-d403-464b-b057-2e3e2960b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element name="Role" ma:index="24" nillable="true" ma:displayName="Role" ma:description="Organization by role" ma:format="Dropdown" ma:internalName="Role">
      <xsd:complexType>
        <xsd:complexContent>
          <xsd:extension base="dms:MultiChoice">
            <xsd:sequence>
              <xsd:element name="Value" maxOccurs="unbounded" minOccurs="0" nillable="true">
                <xsd:simpleType>
                  <xsd:restriction base="dms:Choice">
                    <xsd:enumeration value="PM"/>
                    <xsd:enumeration value="Developer"/>
                    <xsd:enumeration value="Email"/>
                    <xsd:enumeration value="Content"/>
                    <xsd:enumeration value="Metrics"/>
                    <xsd:enumeration value="UX/UI"/>
                    <xsd:enumeration value="All"/>
                  </xsd:restriction>
                </xsd:simpleType>
              </xsd:element>
            </xsd:sequence>
          </xsd:extension>
        </xsd:complexContent>
      </xsd:complexType>
    </xsd:element>
    <xsd:element name="Relevance" ma:index="25" nillable="true" ma:displayName="Relevance" ma:description="Select instances where this documentation is relevant" ma:format="Dropdown" ma:internalName="Relevance">
      <xsd:complexType>
        <xsd:complexContent>
          <xsd:extension base="dms:MultiChoice">
            <xsd:sequence>
              <xsd:element name="Value" maxOccurs="unbounded" minOccurs="0" nillable="true">
                <xsd:simpleType>
                  <xsd:restriction base="dms:Choice">
                    <xsd:enumeration value="Onboarding"/>
                    <xsd:enumeration value="Training"/>
                    <xsd:enumeration value="Archived"/>
                  </xsd:restriction>
                </xsd:simpleType>
              </xsd:element>
            </xsd:sequence>
          </xsd:extension>
        </xsd:complexContent>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7a84cd-31f9-4ef8-8346-8d7189ad4c7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94ab3-d42a-4e76-bde3-98c81b560ae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2871f2f-ceab-4694-a5cd-ae6e3864f03b}" ma:internalName="TaxCatchAll" ma:showField="CatchAllData" ma:web="df7a84cd-31f9-4ef8-8346-8d7189ad4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5A772C-F4A5-4208-8542-591C053218EF}">
  <ds:schemaRefs>
    <ds:schemaRef ds:uri="af550bd8-9ca0-48a6-922f-e21a98b7f14a"/>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b2594ab3-d42a-4e76-bde3-98c81b560ae9"/>
    <ds:schemaRef ds:uri="http://purl.org/dc/dcmitype/"/>
    <ds:schemaRef ds:uri="d865971b-3ea0-47d9-9ba6-d12ecb41332c"/>
    <ds:schemaRef ds:uri="http://schemas.microsoft.com/office/2006/metadata/properties"/>
    <ds:schemaRef ds:uri="http://purl.org/dc/elements/1.1/"/>
    <ds:schemaRef ds:uri="842ae483-d403-464b-b057-2e3e2960b405"/>
    <ds:schemaRef ds:uri="df7a84cd-31f9-4ef8-8346-8d7189ad4c7a"/>
  </ds:schemaRefs>
</ds:datastoreItem>
</file>

<file path=customXml/itemProps2.xml><?xml version="1.0" encoding="utf-8"?>
<ds:datastoreItem xmlns:ds="http://schemas.openxmlformats.org/officeDocument/2006/customXml" ds:itemID="{CB625A55-B68E-4572-938F-0AD42A92591B}">
  <ds:schemaRefs>
    <ds:schemaRef ds:uri="http://schemas.microsoft.com/sharepoint/v3/contenttype/forms"/>
  </ds:schemaRefs>
</ds:datastoreItem>
</file>

<file path=customXml/itemProps3.xml><?xml version="1.0" encoding="utf-8"?>
<ds:datastoreItem xmlns:ds="http://schemas.openxmlformats.org/officeDocument/2006/customXml" ds:itemID="{941851B2-D22D-4847-8CA0-BF7E689CF4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ae483-d403-464b-b057-2e3e2960b405"/>
    <ds:schemaRef ds:uri="df7a84cd-31f9-4ef8-8346-8d7189ad4c7a"/>
    <ds:schemaRef ds:uri="b2594ab3-d42a-4e76-bde3-98c81b560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Feed_the_Future_Assistance_Presentation_Template</Template>
  <TotalTime>14537</TotalTime>
  <Words>5736</Words>
  <Application>Microsoft Office PowerPoint</Application>
  <PresentationFormat>Widescreen</PresentationFormat>
  <Paragraphs>441</Paragraphs>
  <Slides>46</Slides>
  <Notes>25</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Content Slides</vt:lpstr>
      <vt:lpstr>508C Blue Theme</vt:lpstr>
      <vt:lpstr>Office Theme</vt:lpstr>
      <vt:lpstr>S34D RSSSA &amp; Gender  </vt:lpstr>
      <vt:lpstr>FEED THE FUTURE GLOBAL SUPPORTING SEED SYSTEMS FOR DEVELOPMENT – S34D</vt:lpstr>
      <vt:lpstr>Content Overview</vt:lpstr>
      <vt:lpstr>Case for Gender Equality</vt:lpstr>
      <vt:lpstr>Quiz!</vt:lpstr>
      <vt:lpstr>Quiz!</vt:lpstr>
      <vt:lpstr>Quiz!</vt:lpstr>
      <vt:lpstr>Quiz!</vt:lpstr>
      <vt:lpstr>Quiz!</vt:lpstr>
      <vt:lpstr>Quiz! </vt:lpstr>
      <vt:lpstr>Quiz!</vt:lpstr>
      <vt:lpstr>Quiz!</vt:lpstr>
      <vt:lpstr>Do you have  examples that demonstrates why gender equality is important for our work and in seed in particular?</vt:lpstr>
      <vt:lpstr>What is Gender?</vt:lpstr>
      <vt:lpstr>What is the definition of Gender and Sex?</vt:lpstr>
      <vt:lpstr>Activity</vt:lpstr>
      <vt:lpstr>Activity: Vote With Your Feet</vt:lpstr>
      <vt:lpstr>Optional Activity: Personal Gender History</vt:lpstr>
      <vt:lpstr>PowerPoint Presentation</vt:lpstr>
      <vt:lpstr>Equality Versus Equity </vt:lpstr>
      <vt:lpstr>Why is it important to understand the difference between Equality and Equity in Seed Systems Response?</vt:lpstr>
      <vt:lpstr>How does gender effect seed systems?</vt:lpstr>
      <vt:lpstr>Gender Domains</vt:lpstr>
      <vt:lpstr>Gender Domains Competition </vt:lpstr>
      <vt:lpstr>Question 1</vt:lpstr>
      <vt:lpstr>Question 2</vt:lpstr>
      <vt:lpstr>Question 3</vt:lpstr>
      <vt:lpstr>Question 4</vt:lpstr>
      <vt:lpstr>Question 5  </vt:lpstr>
      <vt:lpstr>Question 6</vt:lpstr>
      <vt:lpstr>Question 7</vt:lpstr>
      <vt:lpstr>Question 8</vt:lpstr>
      <vt:lpstr>Question 9</vt:lpstr>
      <vt:lpstr>Question 10 </vt:lpstr>
      <vt:lpstr>Group Discussion: Based on the Gender Domains, how can gender effect seed system response</vt:lpstr>
      <vt:lpstr>Gender Integration Continuum Adaptation of IGWG continuum</vt:lpstr>
      <vt:lpstr>Gender Integration Continuum </vt:lpstr>
      <vt:lpstr>Activity: Gender Journey and RSSSA Response Option</vt:lpstr>
      <vt:lpstr>Key Findings: rSSSA Pilot Evaluation - IRC-Niger (2021) </vt:lpstr>
      <vt:lpstr>Key Findings from rSSSA (cont’d.)</vt:lpstr>
      <vt:lpstr>Key Findings from rSSSA (cont’d.)</vt:lpstr>
      <vt:lpstr>Key findings from rSSSA - Gender and Youth</vt:lpstr>
      <vt:lpstr>Key Findings from USAID/NIGER COVID-specific Gender Analysis (Banyan Group) – selected results</vt:lpstr>
      <vt:lpstr>Key Findings from USAID/NIGER COVID-specific Gender Analysis (Banyan Group)– selected results</vt:lpstr>
      <vt:lpstr>Contact Information</vt:lpstr>
      <vt:lpstr>www.feedthefuture.gov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Landscaping Ethiopia - 2022</dc:title>
  <dc:creator>Dey, Bhramar</dc:creator>
  <cp:lastModifiedBy>Collis, Kelly</cp:lastModifiedBy>
  <cp:revision>28</cp:revision>
  <dcterms:created xsi:type="dcterms:W3CDTF">2022-09-10T06:04:32Z</dcterms:created>
  <dcterms:modified xsi:type="dcterms:W3CDTF">2023-07-19T16:56:36Z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0x010100DBAC28B28A445448908854D5927C39E4</vt:lpwstr>
  </property>
  <property fmtid="{D5CDD505-2E9C-101B-9397-08002B2CF9AE}" pid="3" name="MediaServiceImageTags">
    <vt:lpwstr/>
  </property>
</Properties>
</file>