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6"/>
  </p:notesMasterIdLst>
  <p:sldIdLst>
    <p:sldId id="256" r:id="rId5"/>
    <p:sldId id="272" r:id="rId6"/>
    <p:sldId id="273" r:id="rId7"/>
    <p:sldId id="274"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2" r:id="rId44"/>
    <p:sldId id="317" r:id="rId4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9A1AA-5E84-414E-8AB9-BD07DC32DD07}" v="6" dt="2023-05-24T18:21:10.7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8259" autoAdjust="0"/>
  </p:normalViewPr>
  <p:slideViewPr>
    <p:cSldViewPr>
      <p:cViewPr>
        <p:scale>
          <a:sx n="60" d="100"/>
          <a:sy n="60" d="100"/>
        </p:scale>
        <p:origin x="-720" y="-16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55BBDF8-6151-4F00-A9C9-3A188A981C3C}" type="datetimeFigureOut">
              <a:rPr lang="en-US" smtClean="0"/>
              <a:t>7/19/2023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26608F2-E111-4E0A-AB59-3BABED0BD31E}" type="slidenum">
              <a:rPr lang="en-US" smtClean="0"/>
              <a:t>‹#›</a:t>
            </a:fld>
            <a:endParaRPr lang="en-US"/>
          </a:p>
        </p:txBody>
      </p:sp>
    </p:spTree>
    <p:extLst>
      <p:ext uri="{BB962C8B-B14F-4D97-AF65-F5344CB8AC3E}">
        <p14:creationId xmlns:p14="http://schemas.microsoft.com/office/powerpoint/2010/main" val="189350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Seed Security Framework is analogous to food security framework of Availability, Access, and Utilization.  Rather than utilization as in food security we have seed health/quality.  We also have variety suitability/quality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6608F2-E111-4E0A-AB59-3BABED0BD31E}" type="slidenum">
              <a:rPr lang="en-US" smtClean="0"/>
              <a:t>16</a:t>
            </a:fld>
            <a:endParaRPr lang="en-US"/>
          </a:p>
        </p:txBody>
      </p:sp>
    </p:spTree>
    <p:extLst>
      <p:ext uri="{BB962C8B-B14F-4D97-AF65-F5344CB8AC3E}">
        <p14:creationId xmlns:p14="http://schemas.microsoft.com/office/powerpoint/2010/main" val="134449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 seed is certified seed produced through controlled standards.  Informal seed is </a:t>
            </a:r>
            <a:r>
              <a:rPr lang="en-US"/>
              <a:t>that seed The </a:t>
            </a:r>
            <a:r>
              <a:rPr lang="en-US" dirty="0"/>
              <a:t>gold color is the formal seed production system.  The formal interacts with farmers and their seed sources in purple  (either own stock, social networks, or informal and formal markets) through emergency seed distributions and sales through formal channels (i.e. agrodealers)</a:t>
            </a:r>
          </a:p>
        </p:txBody>
      </p:sp>
      <p:sp>
        <p:nvSpPr>
          <p:cNvPr id="4" name="Slide Number Placeholder 3"/>
          <p:cNvSpPr>
            <a:spLocks noGrp="1"/>
          </p:cNvSpPr>
          <p:nvPr>
            <p:ph type="sldNum" sz="quarter" idx="5"/>
          </p:nvPr>
        </p:nvSpPr>
        <p:spPr/>
        <p:txBody>
          <a:bodyPr/>
          <a:lstStyle/>
          <a:p>
            <a:fld id="{226608F2-E111-4E0A-AB59-3BABED0BD31E}" type="slidenum">
              <a:rPr lang="en-US" smtClean="0"/>
              <a:t>28</a:t>
            </a:fld>
            <a:endParaRPr lang="en-US"/>
          </a:p>
        </p:txBody>
      </p:sp>
    </p:spTree>
    <p:extLst>
      <p:ext uri="{BB962C8B-B14F-4D97-AF65-F5344CB8AC3E}">
        <p14:creationId xmlns:p14="http://schemas.microsoft.com/office/powerpoint/2010/main" val="290955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90% of farmers seed worldwide comes from informal sources.  Maize has a higher amount of formal seed use with the widespread adoption of hybrid varieties.  </a:t>
            </a:r>
          </a:p>
        </p:txBody>
      </p:sp>
      <p:sp>
        <p:nvSpPr>
          <p:cNvPr id="4" name="Slide Number Placeholder 3"/>
          <p:cNvSpPr>
            <a:spLocks noGrp="1"/>
          </p:cNvSpPr>
          <p:nvPr>
            <p:ph type="sldNum" sz="quarter" idx="5"/>
          </p:nvPr>
        </p:nvSpPr>
        <p:spPr/>
        <p:txBody>
          <a:bodyPr/>
          <a:lstStyle/>
          <a:p>
            <a:fld id="{226608F2-E111-4E0A-AB59-3BABED0BD31E}" type="slidenum">
              <a:rPr lang="en-US" smtClean="0"/>
              <a:t>29</a:t>
            </a:fld>
            <a:endParaRPr lang="en-US"/>
          </a:p>
        </p:txBody>
      </p:sp>
    </p:spTree>
    <p:extLst>
      <p:ext uri="{BB962C8B-B14F-4D97-AF65-F5344CB8AC3E}">
        <p14:creationId xmlns:p14="http://schemas.microsoft.com/office/powerpoint/2010/main" val="133940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disaster, as home stocks dwindle or are sold off, farmers rely more on the local market to provide them with seed</a:t>
            </a:r>
          </a:p>
        </p:txBody>
      </p:sp>
      <p:sp>
        <p:nvSpPr>
          <p:cNvPr id="4" name="Slide Number Placeholder 3"/>
          <p:cNvSpPr>
            <a:spLocks noGrp="1"/>
          </p:cNvSpPr>
          <p:nvPr>
            <p:ph type="sldNum" sz="quarter" idx="5"/>
          </p:nvPr>
        </p:nvSpPr>
        <p:spPr/>
        <p:txBody>
          <a:bodyPr/>
          <a:lstStyle/>
          <a:p>
            <a:fld id="{226608F2-E111-4E0A-AB59-3BABED0BD31E}" type="slidenum">
              <a:rPr lang="en-US" smtClean="0"/>
              <a:t>30</a:t>
            </a:fld>
            <a:endParaRPr lang="en-US"/>
          </a:p>
        </p:txBody>
      </p:sp>
    </p:spTree>
    <p:extLst>
      <p:ext uri="{BB962C8B-B14F-4D97-AF65-F5344CB8AC3E}">
        <p14:creationId xmlns:p14="http://schemas.microsoft.com/office/powerpoint/2010/main" val="381333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608F2-E111-4E0A-AB59-3BABED0BD31E}" type="slidenum">
              <a:rPr lang="en-US" smtClean="0"/>
              <a:t>31</a:t>
            </a:fld>
            <a:endParaRPr lang="en-US"/>
          </a:p>
        </p:txBody>
      </p:sp>
    </p:spTree>
    <p:extLst>
      <p:ext uri="{BB962C8B-B14F-4D97-AF65-F5344CB8AC3E}">
        <p14:creationId xmlns:p14="http://schemas.microsoft.com/office/powerpoint/2010/main" val="292418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FISP – Malawi’s Farmer Input Subsidy Program</a:t>
            </a:r>
          </a:p>
        </p:txBody>
      </p:sp>
      <p:sp>
        <p:nvSpPr>
          <p:cNvPr id="4" name="Slide Number Placeholder 3"/>
          <p:cNvSpPr>
            <a:spLocks noGrp="1"/>
          </p:cNvSpPr>
          <p:nvPr>
            <p:ph type="sldNum" sz="quarter" idx="5"/>
          </p:nvPr>
        </p:nvSpPr>
        <p:spPr/>
        <p:txBody>
          <a:bodyPr/>
          <a:lstStyle/>
          <a:p>
            <a:fld id="{226608F2-E111-4E0A-AB59-3BABED0BD31E}" type="slidenum">
              <a:rPr lang="en-US" smtClean="0"/>
              <a:t>32</a:t>
            </a:fld>
            <a:endParaRPr lang="en-US"/>
          </a:p>
        </p:txBody>
      </p:sp>
    </p:spTree>
    <p:extLst>
      <p:ext uri="{BB962C8B-B14F-4D97-AF65-F5344CB8AC3E}">
        <p14:creationId xmlns:p14="http://schemas.microsoft.com/office/powerpoint/2010/main" val="286608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vendors in the local market will know the source and varieties of their grain.  Some will separate seed quality grain and set it apart (often at a higher price) especially during planting season.  Farmers often return to the same vendors every year for seed</a:t>
            </a:r>
          </a:p>
        </p:txBody>
      </p:sp>
      <p:sp>
        <p:nvSpPr>
          <p:cNvPr id="4" name="Slide Number Placeholder 3"/>
          <p:cNvSpPr>
            <a:spLocks noGrp="1"/>
          </p:cNvSpPr>
          <p:nvPr>
            <p:ph type="sldNum" sz="quarter" idx="5"/>
          </p:nvPr>
        </p:nvSpPr>
        <p:spPr/>
        <p:txBody>
          <a:bodyPr/>
          <a:lstStyle/>
          <a:p>
            <a:fld id="{226608F2-E111-4E0A-AB59-3BABED0BD31E}" type="slidenum">
              <a:rPr lang="en-US" smtClean="0"/>
              <a:t>33</a:t>
            </a:fld>
            <a:endParaRPr lang="en-US"/>
          </a:p>
        </p:txBody>
      </p:sp>
    </p:spTree>
    <p:extLst>
      <p:ext uri="{BB962C8B-B14F-4D97-AF65-F5344CB8AC3E}">
        <p14:creationId xmlns:p14="http://schemas.microsoft.com/office/powerpoint/2010/main" val="256798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29414" y="4227745"/>
            <a:ext cx="11881485" cy="2388609"/>
          </a:xfrm>
          <a:prstGeom prst="rect">
            <a:avLst/>
          </a:prstGeom>
        </p:spPr>
        <p:txBody>
          <a:bodyPr wrap="square" lIns="0" tIns="0" rIns="0" bIns="0">
            <a:spAutoFit/>
          </a:bodyPr>
          <a:lstStyle>
            <a:lvl1pPr>
              <a:defRPr sz="5450" b="1" i="0">
                <a:solidFill>
                  <a:srgbClr val="5AA75F"/>
                </a:solidFill>
                <a:latin typeface="Corbel"/>
                <a:cs typeface="Corbe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50" b="1" i="0">
                <a:solidFill>
                  <a:srgbClr val="5AA75F"/>
                </a:solidFill>
                <a:latin typeface="Corbel"/>
                <a:cs typeface="Corbe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
            <a:ext cx="10052050" cy="11308715"/>
          </a:xfrm>
          <a:custGeom>
            <a:avLst/>
            <a:gdLst/>
            <a:ahLst/>
            <a:cxnLst/>
            <a:rect l="l" t="t" r="r" b="b"/>
            <a:pathLst>
              <a:path w="10052050" h="11308715">
                <a:moveTo>
                  <a:pt x="10052050" y="0"/>
                </a:moveTo>
                <a:lnTo>
                  <a:pt x="322910" y="0"/>
                </a:lnTo>
                <a:lnTo>
                  <a:pt x="0" y="0"/>
                </a:lnTo>
                <a:lnTo>
                  <a:pt x="0" y="322922"/>
                </a:lnTo>
                <a:lnTo>
                  <a:pt x="0" y="11027093"/>
                </a:lnTo>
                <a:lnTo>
                  <a:pt x="0" y="11308550"/>
                </a:lnTo>
                <a:lnTo>
                  <a:pt x="322910" y="11308550"/>
                </a:lnTo>
                <a:lnTo>
                  <a:pt x="10052050" y="11308550"/>
                </a:lnTo>
                <a:lnTo>
                  <a:pt x="10052050" y="11027093"/>
                </a:lnTo>
                <a:lnTo>
                  <a:pt x="322910" y="11027093"/>
                </a:lnTo>
                <a:lnTo>
                  <a:pt x="322910" y="322922"/>
                </a:lnTo>
                <a:lnTo>
                  <a:pt x="10052050" y="322922"/>
                </a:lnTo>
                <a:lnTo>
                  <a:pt x="10052050" y="0"/>
                </a:lnTo>
                <a:close/>
              </a:path>
            </a:pathLst>
          </a:custGeom>
          <a:solidFill>
            <a:srgbClr val="C5DBC5"/>
          </a:solidFill>
        </p:spPr>
        <p:txBody>
          <a:bodyPr wrap="square" lIns="0" tIns="0" rIns="0" bIns="0" rtlCol="0"/>
          <a:lstStyle/>
          <a:p>
            <a:endParaRPr/>
          </a:p>
        </p:txBody>
      </p:sp>
      <p:sp>
        <p:nvSpPr>
          <p:cNvPr id="17" name="bg object 17"/>
          <p:cNvSpPr/>
          <p:nvPr/>
        </p:nvSpPr>
        <p:spPr>
          <a:xfrm>
            <a:off x="10052050" y="5"/>
            <a:ext cx="10052050" cy="11308715"/>
          </a:xfrm>
          <a:custGeom>
            <a:avLst/>
            <a:gdLst/>
            <a:ahLst/>
            <a:cxnLst/>
            <a:rect l="l" t="t" r="r" b="b"/>
            <a:pathLst>
              <a:path w="10052050" h="11308715">
                <a:moveTo>
                  <a:pt x="10052037" y="0"/>
                </a:moveTo>
                <a:lnTo>
                  <a:pt x="9729127" y="0"/>
                </a:lnTo>
                <a:lnTo>
                  <a:pt x="0" y="0"/>
                </a:lnTo>
                <a:lnTo>
                  <a:pt x="0" y="322922"/>
                </a:lnTo>
                <a:lnTo>
                  <a:pt x="9729127" y="322922"/>
                </a:lnTo>
                <a:lnTo>
                  <a:pt x="9729127" y="11027093"/>
                </a:lnTo>
                <a:lnTo>
                  <a:pt x="0" y="11027093"/>
                </a:lnTo>
                <a:lnTo>
                  <a:pt x="0" y="11308550"/>
                </a:lnTo>
                <a:lnTo>
                  <a:pt x="9729127" y="11308550"/>
                </a:lnTo>
                <a:lnTo>
                  <a:pt x="10052037" y="11308550"/>
                </a:lnTo>
                <a:lnTo>
                  <a:pt x="10052037" y="11027093"/>
                </a:lnTo>
                <a:lnTo>
                  <a:pt x="10052037" y="322922"/>
                </a:lnTo>
                <a:lnTo>
                  <a:pt x="10052037" y="0"/>
                </a:lnTo>
                <a:close/>
              </a:path>
            </a:pathLst>
          </a:custGeom>
          <a:solidFill>
            <a:srgbClr val="F1F1F1"/>
          </a:solidFill>
        </p:spPr>
        <p:txBody>
          <a:bodyPr wrap="square" lIns="0" tIns="0" rIns="0" bIns="0" rtlCol="0"/>
          <a:lstStyle/>
          <a:p>
            <a:endParaRPr/>
          </a:p>
        </p:txBody>
      </p:sp>
      <p:sp>
        <p:nvSpPr>
          <p:cNvPr id="18" name="bg object 18"/>
          <p:cNvSpPr/>
          <p:nvPr/>
        </p:nvSpPr>
        <p:spPr>
          <a:xfrm>
            <a:off x="959970" y="3138752"/>
            <a:ext cx="10394315" cy="6927215"/>
          </a:xfrm>
          <a:custGeom>
            <a:avLst/>
            <a:gdLst/>
            <a:ahLst/>
            <a:cxnLst/>
            <a:rect l="l" t="t" r="r" b="b"/>
            <a:pathLst>
              <a:path w="10394315" h="6927215">
                <a:moveTo>
                  <a:pt x="0" y="0"/>
                </a:moveTo>
                <a:lnTo>
                  <a:pt x="10393819" y="0"/>
                </a:lnTo>
                <a:lnTo>
                  <a:pt x="10393819" y="6927118"/>
                </a:lnTo>
                <a:lnTo>
                  <a:pt x="0" y="6927118"/>
                </a:lnTo>
                <a:lnTo>
                  <a:pt x="0" y="0"/>
                </a:lnTo>
                <a:close/>
              </a:path>
            </a:pathLst>
          </a:custGeom>
          <a:ln w="7539">
            <a:solidFill>
              <a:srgbClr val="5AA75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50" b="1" i="0">
                <a:solidFill>
                  <a:srgbClr val="5AA75F"/>
                </a:solidFill>
                <a:latin typeface="Corbel"/>
                <a:cs typeface="Corbe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949552" y="3138752"/>
            <a:ext cx="6245225" cy="692721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50" b="1" i="0">
                <a:solidFill>
                  <a:srgbClr val="5AA75F"/>
                </a:solidFill>
                <a:latin typeface="Corbel"/>
                <a:cs typeface="Corbe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
            <a:ext cx="10052050" cy="11308715"/>
          </a:xfrm>
          <a:custGeom>
            <a:avLst/>
            <a:gdLst/>
            <a:ahLst/>
            <a:cxnLst/>
            <a:rect l="l" t="t" r="r" b="b"/>
            <a:pathLst>
              <a:path w="10052050" h="11308715">
                <a:moveTo>
                  <a:pt x="10052050" y="0"/>
                </a:moveTo>
                <a:lnTo>
                  <a:pt x="322910" y="0"/>
                </a:lnTo>
                <a:lnTo>
                  <a:pt x="0" y="0"/>
                </a:lnTo>
                <a:lnTo>
                  <a:pt x="0" y="322922"/>
                </a:lnTo>
                <a:lnTo>
                  <a:pt x="0" y="11027093"/>
                </a:lnTo>
                <a:lnTo>
                  <a:pt x="0" y="11308550"/>
                </a:lnTo>
                <a:lnTo>
                  <a:pt x="322910" y="11308550"/>
                </a:lnTo>
                <a:lnTo>
                  <a:pt x="10052050" y="11308550"/>
                </a:lnTo>
                <a:lnTo>
                  <a:pt x="10052050" y="11027093"/>
                </a:lnTo>
                <a:lnTo>
                  <a:pt x="322910" y="11027093"/>
                </a:lnTo>
                <a:lnTo>
                  <a:pt x="322910" y="322922"/>
                </a:lnTo>
                <a:lnTo>
                  <a:pt x="10052050" y="322922"/>
                </a:lnTo>
                <a:lnTo>
                  <a:pt x="10052050" y="0"/>
                </a:lnTo>
                <a:close/>
              </a:path>
            </a:pathLst>
          </a:custGeom>
          <a:solidFill>
            <a:srgbClr val="C5DBC5"/>
          </a:solidFill>
        </p:spPr>
        <p:txBody>
          <a:bodyPr wrap="square" lIns="0" tIns="0" rIns="0" bIns="0" rtlCol="0"/>
          <a:lstStyle/>
          <a:p>
            <a:endParaRPr/>
          </a:p>
        </p:txBody>
      </p:sp>
      <p:sp>
        <p:nvSpPr>
          <p:cNvPr id="17" name="bg object 17"/>
          <p:cNvSpPr/>
          <p:nvPr/>
        </p:nvSpPr>
        <p:spPr>
          <a:xfrm>
            <a:off x="10052050" y="5"/>
            <a:ext cx="10052050" cy="11308715"/>
          </a:xfrm>
          <a:custGeom>
            <a:avLst/>
            <a:gdLst/>
            <a:ahLst/>
            <a:cxnLst/>
            <a:rect l="l" t="t" r="r" b="b"/>
            <a:pathLst>
              <a:path w="10052050" h="11308715">
                <a:moveTo>
                  <a:pt x="10052037" y="0"/>
                </a:moveTo>
                <a:lnTo>
                  <a:pt x="9729127" y="0"/>
                </a:lnTo>
                <a:lnTo>
                  <a:pt x="0" y="0"/>
                </a:lnTo>
                <a:lnTo>
                  <a:pt x="0" y="322922"/>
                </a:lnTo>
                <a:lnTo>
                  <a:pt x="9729127" y="322922"/>
                </a:lnTo>
                <a:lnTo>
                  <a:pt x="9729127" y="11027093"/>
                </a:lnTo>
                <a:lnTo>
                  <a:pt x="0" y="11027093"/>
                </a:lnTo>
                <a:lnTo>
                  <a:pt x="0" y="11308550"/>
                </a:lnTo>
                <a:lnTo>
                  <a:pt x="9729127" y="11308550"/>
                </a:lnTo>
                <a:lnTo>
                  <a:pt x="10052037" y="11308550"/>
                </a:lnTo>
                <a:lnTo>
                  <a:pt x="10052037" y="11027093"/>
                </a:lnTo>
                <a:lnTo>
                  <a:pt x="10052037" y="322922"/>
                </a:lnTo>
                <a:lnTo>
                  <a:pt x="10052037" y="0"/>
                </a:lnTo>
                <a:close/>
              </a:path>
            </a:pathLst>
          </a:custGeom>
          <a:solidFill>
            <a:srgbClr val="F1F1F1"/>
          </a:solidFill>
        </p:spPr>
        <p:txBody>
          <a:bodyPr wrap="square" lIns="0" tIns="0" rIns="0" bIns="0" rtlCol="0"/>
          <a:lstStyle/>
          <a:p>
            <a:endParaRPr/>
          </a:p>
        </p:txBody>
      </p:sp>
      <p:sp>
        <p:nvSpPr>
          <p:cNvPr id="2" name="Holder 2"/>
          <p:cNvSpPr>
            <a:spLocks noGrp="1"/>
          </p:cNvSpPr>
          <p:nvPr>
            <p:ph type="title"/>
          </p:nvPr>
        </p:nvSpPr>
        <p:spPr>
          <a:xfrm>
            <a:off x="1465702" y="322771"/>
            <a:ext cx="17451705" cy="2401870"/>
          </a:xfrm>
          <a:prstGeom prst="rect">
            <a:avLst/>
          </a:prstGeom>
        </p:spPr>
        <p:txBody>
          <a:bodyPr wrap="square" lIns="0" tIns="0" rIns="0" bIns="0">
            <a:spAutoFit/>
          </a:bodyPr>
          <a:lstStyle>
            <a:lvl1pPr>
              <a:defRPr sz="5450" b="1" i="0">
                <a:solidFill>
                  <a:srgbClr val="5AA75F"/>
                </a:solidFill>
                <a:latin typeface="Corbel"/>
                <a:cs typeface="Corbel"/>
              </a:defRPr>
            </a:lvl1pPr>
          </a:lstStyle>
          <a:p>
            <a:endParaRPr/>
          </a:p>
        </p:txBody>
      </p:sp>
      <p:sp>
        <p:nvSpPr>
          <p:cNvPr id="3" name="Holder 3"/>
          <p:cNvSpPr>
            <a:spLocks noGrp="1"/>
          </p:cNvSpPr>
          <p:nvPr>
            <p:ph type="body" idx="1"/>
          </p:nvPr>
        </p:nvSpPr>
        <p:spPr>
          <a:xfrm>
            <a:off x="2117159" y="4671128"/>
            <a:ext cx="17267555" cy="57886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052050" y="0"/>
            <a:ext cx="10052050" cy="323215"/>
          </a:xfrm>
          <a:custGeom>
            <a:avLst/>
            <a:gdLst/>
            <a:ahLst/>
            <a:cxnLst/>
            <a:rect l="l" t="t" r="r" b="b"/>
            <a:pathLst>
              <a:path w="10052050" h="323215">
                <a:moveTo>
                  <a:pt x="10052039" y="0"/>
                </a:moveTo>
                <a:lnTo>
                  <a:pt x="0" y="0"/>
                </a:lnTo>
                <a:lnTo>
                  <a:pt x="0" y="322922"/>
                </a:lnTo>
                <a:lnTo>
                  <a:pt x="10052039" y="322922"/>
                </a:lnTo>
                <a:lnTo>
                  <a:pt x="10052039" y="0"/>
                </a:lnTo>
                <a:close/>
              </a:path>
            </a:pathLst>
          </a:custGeom>
          <a:solidFill>
            <a:srgbClr val="F1F1F1"/>
          </a:solidFill>
        </p:spPr>
        <p:txBody>
          <a:bodyPr wrap="square" lIns="0" tIns="0" rIns="0" bIns="0" rtlCol="0"/>
          <a:lstStyle/>
          <a:p>
            <a:endParaRPr/>
          </a:p>
        </p:txBody>
      </p:sp>
      <p:grpSp>
        <p:nvGrpSpPr>
          <p:cNvPr id="3" name="object 3"/>
          <p:cNvGrpSpPr/>
          <p:nvPr/>
        </p:nvGrpSpPr>
        <p:grpSpPr>
          <a:xfrm>
            <a:off x="553846" y="1004572"/>
            <a:ext cx="18631535" cy="9622790"/>
            <a:chOff x="658409" y="968766"/>
            <a:chExt cx="18631535" cy="9622790"/>
          </a:xfrm>
        </p:grpSpPr>
        <p:sp>
          <p:nvSpPr>
            <p:cNvPr id="4" name="object 4"/>
            <p:cNvSpPr/>
            <p:nvPr/>
          </p:nvSpPr>
          <p:spPr>
            <a:xfrm>
              <a:off x="814216" y="968766"/>
              <a:ext cx="18475960" cy="9622790"/>
            </a:xfrm>
            <a:custGeom>
              <a:avLst/>
              <a:gdLst/>
              <a:ahLst/>
              <a:cxnLst/>
              <a:rect l="l" t="t" r="r" b="b"/>
              <a:pathLst>
                <a:path w="18475960" h="9622790">
                  <a:moveTo>
                    <a:pt x="18475667" y="0"/>
                  </a:moveTo>
                  <a:lnTo>
                    <a:pt x="0" y="0"/>
                  </a:lnTo>
                  <a:lnTo>
                    <a:pt x="0" y="9622324"/>
                  </a:lnTo>
                  <a:lnTo>
                    <a:pt x="18475667" y="9622324"/>
                  </a:lnTo>
                  <a:lnTo>
                    <a:pt x="18475667" y="0"/>
                  </a:lnTo>
                  <a:close/>
                </a:path>
              </a:pathLst>
            </a:custGeom>
            <a:solidFill>
              <a:srgbClr val="C6DEC2"/>
            </a:solidFill>
          </p:spPr>
          <p:txBody>
            <a:bodyPr wrap="square" lIns="0" tIns="0" rIns="0" bIns="0" rtlCol="0"/>
            <a:lstStyle/>
            <a:p>
              <a:endParaRPr/>
            </a:p>
          </p:txBody>
        </p:sp>
        <p:pic>
          <p:nvPicPr>
            <p:cNvPr id="5" name="object 5"/>
            <p:cNvPicPr/>
            <p:nvPr/>
          </p:nvPicPr>
          <p:blipFill>
            <a:blip r:embed="rId2" cstate="print"/>
            <a:stretch>
              <a:fillRect/>
            </a:stretch>
          </p:blipFill>
          <p:spPr>
            <a:xfrm>
              <a:off x="658409" y="1010231"/>
              <a:ext cx="5235851" cy="2031770"/>
            </a:xfrm>
            <a:prstGeom prst="rect">
              <a:avLst/>
            </a:prstGeom>
          </p:spPr>
        </p:pic>
        <p:pic>
          <p:nvPicPr>
            <p:cNvPr id="6" name="object 6"/>
            <p:cNvPicPr/>
            <p:nvPr/>
          </p:nvPicPr>
          <p:blipFill>
            <a:blip r:embed="rId3" cstate="print"/>
            <a:stretch>
              <a:fillRect/>
            </a:stretch>
          </p:blipFill>
          <p:spPr>
            <a:xfrm>
              <a:off x="14005019" y="1010231"/>
              <a:ext cx="4848857" cy="1886015"/>
            </a:xfrm>
            <a:prstGeom prst="rect">
              <a:avLst/>
            </a:prstGeom>
          </p:spPr>
        </p:pic>
      </p:grpSp>
      <p:sp>
        <p:nvSpPr>
          <p:cNvPr id="7" name="object 7"/>
          <p:cNvSpPr txBox="1"/>
          <p:nvPr/>
        </p:nvSpPr>
        <p:spPr>
          <a:xfrm>
            <a:off x="4487607" y="9559663"/>
            <a:ext cx="11129010" cy="414856"/>
          </a:xfrm>
          <a:prstGeom prst="rect">
            <a:avLst/>
          </a:prstGeom>
        </p:spPr>
        <p:txBody>
          <a:bodyPr vert="horz" wrap="square" lIns="0" tIns="14604" rIns="0" bIns="0" rtlCol="0">
            <a:spAutoFit/>
          </a:bodyPr>
          <a:lstStyle/>
          <a:p>
            <a:pPr algn="ctr">
              <a:lnSpc>
                <a:spcPct val="100000"/>
              </a:lnSpc>
              <a:spcBef>
                <a:spcPts val="114"/>
              </a:spcBef>
            </a:pPr>
            <a:r>
              <a:rPr lang="en-US" sz="1300" i="1" dirty="0">
                <a:latin typeface="Corbel"/>
                <a:cs typeface="Corbel"/>
              </a:rPr>
              <a:t>This session is adapted from a training provided to the Seeds Learning Group of SCALE funded by USAID.  </a:t>
            </a:r>
            <a:endParaRPr sz="1300" dirty="0">
              <a:latin typeface="Corbel"/>
              <a:cs typeface="Corbel"/>
            </a:endParaRPr>
          </a:p>
          <a:p>
            <a:pPr algn="ctr">
              <a:lnSpc>
                <a:spcPct val="100000"/>
              </a:lnSpc>
              <a:spcBef>
                <a:spcPts val="20"/>
              </a:spcBef>
            </a:pPr>
            <a:r>
              <a:rPr sz="1300" i="1" dirty="0">
                <a:latin typeface="Corbel"/>
                <a:cs typeface="Corbel"/>
              </a:rPr>
              <a:t>The</a:t>
            </a:r>
            <a:r>
              <a:rPr sz="1300" i="1" spc="20" dirty="0">
                <a:latin typeface="Corbel"/>
                <a:cs typeface="Corbel"/>
              </a:rPr>
              <a:t> </a:t>
            </a:r>
            <a:r>
              <a:rPr sz="1300" i="1" dirty="0">
                <a:latin typeface="Corbel"/>
                <a:cs typeface="Corbel"/>
              </a:rPr>
              <a:t>contents</a:t>
            </a:r>
            <a:r>
              <a:rPr sz="1300" i="1" spc="40" dirty="0">
                <a:latin typeface="Corbel"/>
                <a:cs typeface="Corbel"/>
              </a:rPr>
              <a:t> </a:t>
            </a:r>
            <a:r>
              <a:rPr sz="1300" i="1" dirty="0">
                <a:latin typeface="Corbel"/>
                <a:cs typeface="Corbel"/>
              </a:rPr>
              <a:t>are</a:t>
            </a:r>
            <a:r>
              <a:rPr sz="1300" i="1" spc="30" dirty="0">
                <a:latin typeface="Corbel"/>
                <a:cs typeface="Corbel"/>
              </a:rPr>
              <a:t> </a:t>
            </a:r>
            <a:r>
              <a:rPr sz="1300" i="1" dirty="0">
                <a:latin typeface="Corbel"/>
                <a:cs typeface="Corbel"/>
              </a:rPr>
              <a:t>the</a:t>
            </a:r>
            <a:r>
              <a:rPr sz="1300" i="1" spc="30" dirty="0">
                <a:latin typeface="Corbel"/>
                <a:cs typeface="Corbel"/>
              </a:rPr>
              <a:t> </a:t>
            </a:r>
            <a:r>
              <a:rPr sz="1300" i="1" dirty="0">
                <a:latin typeface="Corbel"/>
                <a:cs typeface="Corbel"/>
              </a:rPr>
              <a:t>responsibility</a:t>
            </a:r>
            <a:r>
              <a:rPr sz="1300" i="1" spc="50" dirty="0">
                <a:latin typeface="Corbel"/>
                <a:cs typeface="Corbel"/>
              </a:rPr>
              <a:t> </a:t>
            </a:r>
            <a:r>
              <a:rPr sz="1300" i="1" dirty="0">
                <a:latin typeface="Corbel"/>
                <a:cs typeface="Corbel"/>
              </a:rPr>
              <a:t>of</a:t>
            </a:r>
            <a:r>
              <a:rPr sz="1300" i="1" spc="20" dirty="0">
                <a:latin typeface="Corbel"/>
                <a:cs typeface="Corbel"/>
              </a:rPr>
              <a:t> </a:t>
            </a:r>
            <a:r>
              <a:rPr sz="1300" i="1" dirty="0">
                <a:latin typeface="Corbel"/>
                <a:cs typeface="Corbel"/>
              </a:rPr>
              <a:t>the</a:t>
            </a:r>
            <a:r>
              <a:rPr sz="1300" i="1" spc="30" dirty="0">
                <a:latin typeface="Corbel"/>
                <a:cs typeface="Corbel"/>
              </a:rPr>
              <a:t> </a:t>
            </a:r>
            <a:r>
              <a:rPr sz="1300" i="1" dirty="0">
                <a:latin typeface="Corbel"/>
                <a:cs typeface="Corbel"/>
              </a:rPr>
              <a:t>SCALE</a:t>
            </a:r>
            <a:r>
              <a:rPr sz="1300" i="1" spc="30" dirty="0">
                <a:latin typeface="Corbel"/>
                <a:cs typeface="Corbel"/>
              </a:rPr>
              <a:t> </a:t>
            </a:r>
            <a:r>
              <a:rPr sz="1300" i="1" dirty="0">
                <a:latin typeface="Corbel"/>
                <a:cs typeface="Corbel"/>
              </a:rPr>
              <a:t>Award</a:t>
            </a:r>
            <a:r>
              <a:rPr sz="1300" i="1" spc="40" dirty="0">
                <a:latin typeface="Corbel"/>
                <a:cs typeface="Corbel"/>
              </a:rPr>
              <a:t> </a:t>
            </a:r>
            <a:r>
              <a:rPr sz="1300" i="1" dirty="0">
                <a:latin typeface="Corbel"/>
                <a:cs typeface="Corbel"/>
              </a:rPr>
              <a:t>and</a:t>
            </a:r>
            <a:r>
              <a:rPr sz="1300" i="1" spc="35" dirty="0">
                <a:latin typeface="Corbel"/>
                <a:cs typeface="Corbel"/>
              </a:rPr>
              <a:t> </a:t>
            </a:r>
            <a:r>
              <a:rPr sz="1300" i="1" dirty="0">
                <a:latin typeface="Corbel"/>
                <a:cs typeface="Corbel"/>
              </a:rPr>
              <a:t>do</a:t>
            </a:r>
            <a:r>
              <a:rPr sz="1300" i="1" spc="25" dirty="0">
                <a:latin typeface="Corbel"/>
                <a:cs typeface="Corbel"/>
              </a:rPr>
              <a:t> </a:t>
            </a:r>
            <a:r>
              <a:rPr sz="1300" i="1" dirty="0">
                <a:latin typeface="Corbel"/>
                <a:cs typeface="Corbel"/>
              </a:rPr>
              <a:t>not</a:t>
            </a:r>
            <a:r>
              <a:rPr sz="1300" i="1" spc="25" dirty="0">
                <a:latin typeface="Corbel"/>
                <a:cs typeface="Corbel"/>
              </a:rPr>
              <a:t> </a:t>
            </a:r>
            <a:r>
              <a:rPr sz="1300" i="1" dirty="0">
                <a:latin typeface="Corbel"/>
                <a:cs typeface="Corbel"/>
              </a:rPr>
              <a:t>necessarily</a:t>
            </a:r>
            <a:r>
              <a:rPr sz="1300" i="1" spc="35" dirty="0">
                <a:latin typeface="Corbel"/>
                <a:cs typeface="Corbel"/>
              </a:rPr>
              <a:t> </a:t>
            </a:r>
            <a:r>
              <a:rPr sz="1300" i="1" dirty="0">
                <a:latin typeface="Corbel"/>
                <a:cs typeface="Corbel"/>
              </a:rPr>
              <a:t>reflect</a:t>
            </a:r>
            <a:r>
              <a:rPr sz="1300" i="1" spc="15" dirty="0">
                <a:latin typeface="Corbel"/>
                <a:cs typeface="Corbel"/>
              </a:rPr>
              <a:t> </a:t>
            </a:r>
            <a:r>
              <a:rPr sz="1300" i="1" dirty="0">
                <a:latin typeface="Corbel"/>
                <a:cs typeface="Corbel"/>
              </a:rPr>
              <a:t>the</a:t>
            </a:r>
            <a:r>
              <a:rPr sz="1300" i="1" spc="45" dirty="0">
                <a:latin typeface="Corbel"/>
                <a:cs typeface="Corbel"/>
              </a:rPr>
              <a:t> </a:t>
            </a:r>
            <a:r>
              <a:rPr sz="1300" i="1" dirty="0">
                <a:latin typeface="Corbel"/>
                <a:cs typeface="Corbel"/>
              </a:rPr>
              <a:t>views</a:t>
            </a:r>
            <a:r>
              <a:rPr sz="1300" i="1" spc="20" dirty="0">
                <a:latin typeface="Corbel"/>
                <a:cs typeface="Corbel"/>
              </a:rPr>
              <a:t> </a:t>
            </a:r>
            <a:r>
              <a:rPr sz="1300" i="1" dirty="0">
                <a:latin typeface="Corbel"/>
                <a:cs typeface="Corbel"/>
              </a:rPr>
              <a:t>of</a:t>
            </a:r>
            <a:r>
              <a:rPr sz="1300" i="1" spc="20" dirty="0">
                <a:latin typeface="Corbel"/>
                <a:cs typeface="Corbel"/>
              </a:rPr>
              <a:t> </a:t>
            </a:r>
            <a:r>
              <a:rPr sz="1300" i="1" dirty="0">
                <a:latin typeface="Corbel"/>
                <a:cs typeface="Corbel"/>
              </a:rPr>
              <a:t>USAID</a:t>
            </a:r>
            <a:r>
              <a:rPr sz="1300" i="1" spc="25" dirty="0">
                <a:latin typeface="Corbel"/>
                <a:cs typeface="Corbel"/>
              </a:rPr>
              <a:t> </a:t>
            </a:r>
            <a:r>
              <a:rPr sz="1300" i="1" dirty="0">
                <a:latin typeface="Corbel"/>
                <a:cs typeface="Corbel"/>
              </a:rPr>
              <a:t>or</a:t>
            </a:r>
            <a:r>
              <a:rPr sz="1300" i="1" spc="35" dirty="0">
                <a:latin typeface="Corbel"/>
                <a:cs typeface="Corbel"/>
              </a:rPr>
              <a:t> </a:t>
            </a:r>
            <a:r>
              <a:rPr sz="1300" i="1" dirty="0">
                <a:latin typeface="Corbel"/>
                <a:cs typeface="Corbel"/>
              </a:rPr>
              <a:t>the</a:t>
            </a:r>
            <a:r>
              <a:rPr sz="1300" i="1" spc="35" dirty="0">
                <a:latin typeface="Corbel"/>
                <a:cs typeface="Corbel"/>
              </a:rPr>
              <a:t> </a:t>
            </a:r>
            <a:r>
              <a:rPr sz="1300" i="1" dirty="0">
                <a:latin typeface="Corbel"/>
                <a:cs typeface="Corbel"/>
              </a:rPr>
              <a:t>United</a:t>
            </a:r>
            <a:r>
              <a:rPr sz="1300" i="1" spc="25" dirty="0">
                <a:latin typeface="Corbel"/>
                <a:cs typeface="Corbel"/>
              </a:rPr>
              <a:t> </a:t>
            </a:r>
            <a:r>
              <a:rPr sz="1300" i="1" dirty="0">
                <a:latin typeface="Corbel"/>
                <a:cs typeface="Corbel"/>
              </a:rPr>
              <a:t>States</a:t>
            </a:r>
            <a:r>
              <a:rPr sz="1300" i="1" spc="55" dirty="0">
                <a:latin typeface="Corbel"/>
                <a:cs typeface="Corbel"/>
              </a:rPr>
              <a:t> </a:t>
            </a:r>
            <a:r>
              <a:rPr sz="1300" i="1" spc="-10" dirty="0">
                <a:latin typeface="Corbel"/>
                <a:cs typeface="Corbel"/>
              </a:rPr>
              <a:t>Government.</a:t>
            </a:r>
            <a:endParaRPr sz="1300" dirty="0">
              <a:latin typeface="Corbel"/>
              <a:cs typeface="Corbel"/>
            </a:endParaRPr>
          </a:p>
        </p:txBody>
      </p:sp>
      <p:grpSp>
        <p:nvGrpSpPr>
          <p:cNvPr id="8" name="object 8"/>
          <p:cNvGrpSpPr/>
          <p:nvPr/>
        </p:nvGrpSpPr>
        <p:grpSpPr>
          <a:xfrm>
            <a:off x="0" y="0"/>
            <a:ext cx="20104100" cy="11308715"/>
            <a:chOff x="0" y="0"/>
            <a:chExt cx="20104100" cy="11308715"/>
          </a:xfrm>
        </p:grpSpPr>
        <p:sp>
          <p:nvSpPr>
            <p:cNvPr id="9" name="object 9"/>
            <p:cNvSpPr/>
            <p:nvPr/>
          </p:nvSpPr>
          <p:spPr>
            <a:xfrm>
              <a:off x="0" y="5"/>
              <a:ext cx="10052050" cy="11308715"/>
            </a:xfrm>
            <a:custGeom>
              <a:avLst/>
              <a:gdLst/>
              <a:ahLst/>
              <a:cxnLst/>
              <a:rect l="l" t="t" r="r" b="b"/>
              <a:pathLst>
                <a:path w="10052050" h="11308715">
                  <a:moveTo>
                    <a:pt x="10052050" y="0"/>
                  </a:moveTo>
                  <a:lnTo>
                    <a:pt x="322910" y="0"/>
                  </a:lnTo>
                  <a:lnTo>
                    <a:pt x="0" y="0"/>
                  </a:lnTo>
                  <a:lnTo>
                    <a:pt x="0" y="322922"/>
                  </a:lnTo>
                  <a:lnTo>
                    <a:pt x="0" y="10985640"/>
                  </a:lnTo>
                  <a:lnTo>
                    <a:pt x="0" y="11308550"/>
                  </a:lnTo>
                  <a:lnTo>
                    <a:pt x="322910" y="11308550"/>
                  </a:lnTo>
                  <a:lnTo>
                    <a:pt x="10052050" y="11308550"/>
                  </a:lnTo>
                  <a:lnTo>
                    <a:pt x="10052050" y="10985640"/>
                  </a:lnTo>
                  <a:lnTo>
                    <a:pt x="322910" y="10985640"/>
                  </a:lnTo>
                  <a:lnTo>
                    <a:pt x="322910" y="322922"/>
                  </a:lnTo>
                  <a:lnTo>
                    <a:pt x="10052050" y="322922"/>
                  </a:lnTo>
                  <a:lnTo>
                    <a:pt x="10052050" y="0"/>
                  </a:lnTo>
                  <a:close/>
                </a:path>
              </a:pathLst>
            </a:custGeom>
            <a:solidFill>
              <a:srgbClr val="C5DBC5"/>
            </a:solidFill>
          </p:spPr>
          <p:txBody>
            <a:bodyPr wrap="square" lIns="0" tIns="0" rIns="0" bIns="0" rtlCol="0"/>
            <a:lstStyle/>
            <a:p>
              <a:endParaRPr/>
            </a:p>
          </p:txBody>
        </p:sp>
        <p:sp>
          <p:nvSpPr>
            <p:cNvPr id="10" name="object 10"/>
            <p:cNvSpPr/>
            <p:nvPr/>
          </p:nvSpPr>
          <p:spPr>
            <a:xfrm>
              <a:off x="10052050" y="5"/>
              <a:ext cx="10052050" cy="11308715"/>
            </a:xfrm>
            <a:custGeom>
              <a:avLst/>
              <a:gdLst/>
              <a:ahLst/>
              <a:cxnLst/>
              <a:rect l="l" t="t" r="r" b="b"/>
              <a:pathLst>
                <a:path w="10052050" h="11308715">
                  <a:moveTo>
                    <a:pt x="10052037" y="0"/>
                  </a:moveTo>
                  <a:lnTo>
                    <a:pt x="9729127" y="0"/>
                  </a:lnTo>
                  <a:lnTo>
                    <a:pt x="9729127" y="10985640"/>
                  </a:lnTo>
                  <a:lnTo>
                    <a:pt x="0" y="10985640"/>
                  </a:lnTo>
                  <a:lnTo>
                    <a:pt x="0" y="11308550"/>
                  </a:lnTo>
                  <a:lnTo>
                    <a:pt x="9729127" y="11308550"/>
                  </a:lnTo>
                  <a:lnTo>
                    <a:pt x="10052037" y="11308550"/>
                  </a:lnTo>
                  <a:lnTo>
                    <a:pt x="10052037" y="10985640"/>
                  </a:lnTo>
                  <a:lnTo>
                    <a:pt x="10052037" y="0"/>
                  </a:lnTo>
                  <a:close/>
                </a:path>
              </a:pathLst>
            </a:custGeom>
            <a:solidFill>
              <a:srgbClr val="F1F1F1"/>
            </a:solidFill>
          </p:spPr>
          <p:txBody>
            <a:bodyPr wrap="square" lIns="0" tIns="0" rIns="0" bIns="0" rtlCol="0"/>
            <a:lstStyle/>
            <a:p>
              <a:endParaRPr/>
            </a:p>
          </p:txBody>
        </p:sp>
        <p:pic>
          <p:nvPicPr>
            <p:cNvPr id="11" name="object 11"/>
            <p:cNvPicPr/>
            <p:nvPr/>
          </p:nvPicPr>
          <p:blipFill>
            <a:blip r:embed="rId4" cstate="print"/>
            <a:stretch>
              <a:fillRect/>
            </a:stretch>
          </p:blipFill>
          <p:spPr>
            <a:xfrm>
              <a:off x="8068026" y="1282893"/>
              <a:ext cx="3603659" cy="1341948"/>
            </a:xfrm>
            <a:prstGeom prst="rect">
              <a:avLst/>
            </a:prstGeom>
          </p:spPr>
        </p:pic>
      </p:grpSp>
      <p:sp>
        <p:nvSpPr>
          <p:cNvPr id="12" name="object 12"/>
          <p:cNvSpPr txBox="1">
            <a:spLocks noGrp="1"/>
          </p:cNvSpPr>
          <p:nvPr>
            <p:ph type="ctrTitle"/>
          </p:nvPr>
        </p:nvSpPr>
        <p:spPr>
          <a:xfrm>
            <a:off x="3929414" y="4227745"/>
            <a:ext cx="11881485" cy="1028487"/>
          </a:xfrm>
          <a:prstGeom prst="rect">
            <a:avLst/>
          </a:prstGeom>
        </p:spPr>
        <p:txBody>
          <a:bodyPr vert="horz" wrap="square" lIns="0" tIns="12700" rIns="0" bIns="0" rtlCol="0">
            <a:spAutoFit/>
          </a:bodyPr>
          <a:lstStyle/>
          <a:p>
            <a:pPr marL="12700" marR="5080" indent="246379" algn="ctr">
              <a:lnSpc>
                <a:spcPct val="100000"/>
              </a:lnSpc>
              <a:spcBef>
                <a:spcPts val="100"/>
              </a:spcBef>
            </a:pPr>
            <a:r>
              <a:rPr lang="en-US" sz="6600" dirty="0">
                <a:latin typeface="Corbel"/>
                <a:cs typeface="Corbel"/>
              </a:rPr>
              <a:t>Seed System Basics</a:t>
            </a:r>
            <a:endParaRPr sz="6600" dirty="0">
              <a:latin typeface="Corbel"/>
              <a:cs typeface="Corbel"/>
            </a:endParaRPr>
          </a:p>
        </p:txBody>
      </p:sp>
      <p:sp>
        <p:nvSpPr>
          <p:cNvPr id="13" name="object 13"/>
          <p:cNvSpPr txBox="1"/>
          <p:nvPr/>
        </p:nvSpPr>
        <p:spPr>
          <a:xfrm>
            <a:off x="7775702" y="7257181"/>
            <a:ext cx="4187825" cy="773930"/>
          </a:xfrm>
          <a:prstGeom prst="rect">
            <a:avLst/>
          </a:prstGeom>
        </p:spPr>
        <p:txBody>
          <a:bodyPr vert="horz" wrap="square" lIns="0" tIns="12065" rIns="0" bIns="0" rtlCol="0">
            <a:spAutoFit/>
          </a:bodyPr>
          <a:lstStyle/>
          <a:p>
            <a:pPr marL="12700" marR="5080" indent="476884">
              <a:lnSpc>
                <a:spcPct val="100000"/>
              </a:lnSpc>
              <a:spcBef>
                <a:spcPts val="95"/>
              </a:spcBef>
            </a:pPr>
            <a:r>
              <a:rPr sz="4950" dirty="0">
                <a:latin typeface="Corbel"/>
                <a:cs typeface="Corbel"/>
              </a:rPr>
              <a:t>Session</a:t>
            </a:r>
            <a:r>
              <a:rPr sz="4950" spc="-180" dirty="0">
                <a:latin typeface="Corbel"/>
                <a:cs typeface="Corbel"/>
              </a:rPr>
              <a:t> </a:t>
            </a:r>
            <a:r>
              <a:rPr sz="4950" spc="-25" dirty="0">
                <a:latin typeface="Corbel"/>
                <a:cs typeface="Corbel"/>
              </a:rPr>
              <a:t>One</a:t>
            </a:r>
            <a:endParaRPr sz="4950" dirty="0">
              <a:latin typeface="Corbel"/>
              <a:cs typeface="Corbel"/>
            </a:endParaRPr>
          </a:p>
        </p:txBody>
      </p:sp>
      <p:pic>
        <p:nvPicPr>
          <p:cNvPr id="1026" name="Picture 2">
            <a:extLst>
              <a:ext uri="{FF2B5EF4-FFF2-40B4-BE49-F238E27FC236}">
                <a16:creationId xmlns:a16="http://schemas.microsoft.com/office/drawing/2014/main" id="{694A99A2-1E9F-5825-CB94-04D25A79BD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272843"/>
            <a:ext cx="4187825" cy="13545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ue and black logo&#10;&#10;Description automatically generated with low confidence">
            <a:extLst>
              <a:ext uri="{FF2B5EF4-FFF2-40B4-BE49-F238E27FC236}">
                <a16:creationId xmlns:a16="http://schemas.microsoft.com/office/drawing/2014/main" id="{8217AADA-4865-E0E7-499C-FF77C4117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5397" y="9272843"/>
            <a:ext cx="1951934" cy="13047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51354" y="1897325"/>
            <a:ext cx="16201390" cy="8981505"/>
          </a:xfrm>
          <a:prstGeom prst="rect">
            <a:avLst/>
          </a:prstGeom>
        </p:spPr>
      </p:pic>
      <p:sp>
        <p:nvSpPr>
          <p:cNvPr id="3" name="object 3"/>
          <p:cNvSpPr txBox="1">
            <a:spLocks noGrp="1"/>
          </p:cNvSpPr>
          <p:nvPr>
            <p:ph type="title"/>
          </p:nvPr>
        </p:nvSpPr>
        <p:spPr>
          <a:prstGeom prst="rect">
            <a:avLst/>
          </a:prstGeom>
        </p:spPr>
        <p:txBody>
          <a:bodyPr vert="horz" wrap="square" lIns="0" tIns="17145" rIns="0" bIns="0" rtlCol="0">
            <a:spAutoFit/>
          </a:bodyPr>
          <a:lstStyle/>
          <a:p>
            <a:pPr marL="6178550">
              <a:lnSpc>
                <a:spcPct val="100000"/>
              </a:lnSpc>
              <a:spcBef>
                <a:spcPts val="135"/>
              </a:spcBef>
            </a:pPr>
            <a:r>
              <a:rPr sz="5900" dirty="0">
                <a:solidFill>
                  <a:srgbClr val="000000"/>
                </a:solidFill>
              </a:rPr>
              <a:t>6.</a:t>
            </a:r>
            <a:r>
              <a:rPr sz="5900" spc="5" dirty="0">
                <a:solidFill>
                  <a:srgbClr val="000000"/>
                </a:solidFill>
              </a:rPr>
              <a:t> </a:t>
            </a:r>
            <a:r>
              <a:rPr sz="5900" dirty="0">
                <a:solidFill>
                  <a:srgbClr val="000000"/>
                </a:solidFill>
              </a:rPr>
              <a:t>Is this</a:t>
            </a:r>
            <a:r>
              <a:rPr sz="5900" spc="10" dirty="0">
                <a:solidFill>
                  <a:srgbClr val="000000"/>
                </a:solidFill>
              </a:rPr>
              <a:t> </a:t>
            </a:r>
            <a:r>
              <a:rPr sz="5900" spc="-10" dirty="0">
                <a:solidFill>
                  <a:srgbClr val="FF0000"/>
                </a:solidFill>
              </a:rPr>
              <a:t>Seed</a:t>
            </a:r>
            <a:r>
              <a:rPr sz="5900" spc="-10" dirty="0">
                <a:solidFill>
                  <a:srgbClr val="000000"/>
                </a:solidFill>
              </a:rPr>
              <a:t>?</a:t>
            </a:r>
            <a:endParaRPr sz="5900"/>
          </a:p>
        </p:txBody>
      </p:sp>
      <p:pic>
        <p:nvPicPr>
          <p:cNvPr id="4" name="object 4"/>
          <p:cNvPicPr/>
          <p:nvPr/>
        </p:nvPicPr>
        <p:blipFill>
          <a:blip r:embed="rId3" cstate="print"/>
          <a:stretch>
            <a:fillRect/>
          </a:stretch>
        </p:blipFill>
        <p:spPr>
          <a:xfrm>
            <a:off x="278661" y="128645"/>
            <a:ext cx="1523388" cy="17684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75012" y="8739000"/>
            <a:ext cx="7314565" cy="673735"/>
          </a:xfrm>
          <a:custGeom>
            <a:avLst/>
            <a:gdLst/>
            <a:ahLst/>
            <a:cxnLst/>
            <a:rect l="l" t="t" r="r" b="b"/>
            <a:pathLst>
              <a:path w="7314565" h="673734">
                <a:moveTo>
                  <a:pt x="7314122" y="0"/>
                </a:moveTo>
                <a:lnTo>
                  <a:pt x="0" y="0"/>
                </a:lnTo>
                <a:lnTo>
                  <a:pt x="0" y="673487"/>
                </a:lnTo>
                <a:lnTo>
                  <a:pt x="7314122" y="673487"/>
                </a:lnTo>
                <a:lnTo>
                  <a:pt x="7314122" y="0"/>
                </a:lnTo>
                <a:close/>
              </a:path>
            </a:pathLst>
          </a:custGeom>
          <a:solidFill>
            <a:srgbClr val="97C493">
              <a:alpha val="66667"/>
            </a:srgbClr>
          </a:solidFill>
        </p:spPr>
        <p:txBody>
          <a:bodyPr wrap="square" lIns="0" tIns="0" rIns="0" bIns="0" rtlCol="0"/>
          <a:lstStyle/>
          <a:p>
            <a:endParaRPr/>
          </a:p>
        </p:txBody>
      </p:sp>
      <p:sp>
        <p:nvSpPr>
          <p:cNvPr id="3" name="object 3"/>
          <p:cNvSpPr txBox="1"/>
          <p:nvPr/>
        </p:nvSpPr>
        <p:spPr>
          <a:xfrm>
            <a:off x="3696469" y="8976814"/>
            <a:ext cx="4271010" cy="335915"/>
          </a:xfrm>
          <a:prstGeom prst="rect">
            <a:avLst/>
          </a:prstGeom>
        </p:spPr>
        <p:txBody>
          <a:bodyPr vert="horz" wrap="square" lIns="0" tIns="0" rIns="0" bIns="0" rtlCol="0">
            <a:spAutoFit/>
          </a:bodyPr>
          <a:lstStyle/>
          <a:p>
            <a:pPr>
              <a:lnSpc>
                <a:spcPts val="2495"/>
              </a:lnSpc>
              <a:tabLst>
                <a:tab pos="2758440" algn="l"/>
              </a:tabLst>
            </a:pPr>
            <a:r>
              <a:rPr sz="2650" b="1" dirty="0">
                <a:solidFill>
                  <a:srgbClr val="0B0B0B"/>
                </a:solidFill>
                <a:latin typeface="Corbel"/>
                <a:cs typeface="Corbel"/>
              </a:rPr>
              <a:t>TITLE</a:t>
            </a:r>
            <a:r>
              <a:rPr sz="2650" b="1" spc="-80" dirty="0">
                <a:solidFill>
                  <a:srgbClr val="0B0B0B"/>
                </a:solidFill>
                <a:latin typeface="Corbel"/>
                <a:cs typeface="Corbel"/>
              </a:rPr>
              <a:t> </a:t>
            </a:r>
            <a:r>
              <a:rPr sz="2650" b="1" dirty="0">
                <a:solidFill>
                  <a:srgbClr val="0B0B0B"/>
                </a:solidFill>
                <a:latin typeface="Corbel"/>
                <a:cs typeface="Corbel"/>
              </a:rPr>
              <a:t>FOR</a:t>
            </a:r>
            <a:r>
              <a:rPr sz="2650" b="1" spc="-80" dirty="0">
                <a:solidFill>
                  <a:srgbClr val="0B0B0B"/>
                </a:solidFill>
                <a:latin typeface="Corbel"/>
                <a:cs typeface="Corbel"/>
              </a:rPr>
              <a:t> </a:t>
            </a:r>
            <a:r>
              <a:rPr sz="2650" b="1" spc="-20" dirty="0">
                <a:solidFill>
                  <a:srgbClr val="0B0B0B"/>
                </a:solidFill>
                <a:latin typeface="Corbel"/>
                <a:cs typeface="Corbel"/>
              </a:rPr>
              <a:t>IMAGE</a:t>
            </a:r>
            <a:r>
              <a:rPr sz="2650" b="1" dirty="0">
                <a:solidFill>
                  <a:srgbClr val="0B0B0B"/>
                </a:solidFill>
                <a:latin typeface="Corbel"/>
                <a:cs typeface="Corbel"/>
              </a:rPr>
              <a:t>	OR</a:t>
            </a:r>
            <a:r>
              <a:rPr sz="2650" b="1" spc="-45" dirty="0">
                <a:solidFill>
                  <a:srgbClr val="0B0B0B"/>
                </a:solidFill>
                <a:latin typeface="Corbel"/>
                <a:cs typeface="Corbel"/>
              </a:rPr>
              <a:t> </a:t>
            </a:r>
            <a:r>
              <a:rPr sz="2650" b="1" spc="-10" dirty="0">
                <a:solidFill>
                  <a:srgbClr val="0B0B0B"/>
                </a:solidFill>
                <a:latin typeface="Corbel"/>
                <a:cs typeface="Corbel"/>
              </a:rPr>
              <a:t>INTRO</a:t>
            </a:r>
            <a:endParaRPr sz="2650">
              <a:latin typeface="Corbel"/>
              <a:cs typeface="Corbel"/>
            </a:endParaRPr>
          </a:p>
        </p:txBody>
      </p:sp>
      <p:grpSp>
        <p:nvGrpSpPr>
          <p:cNvPr id="4" name="object 4"/>
          <p:cNvGrpSpPr/>
          <p:nvPr/>
        </p:nvGrpSpPr>
        <p:grpSpPr>
          <a:xfrm>
            <a:off x="278661" y="128645"/>
            <a:ext cx="18642330" cy="10613390"/>
            <a:chOff x="278661" y="128645"/>
            <a:chExt cx="18642330" cy="10613390"/>
          </a:xfrm>
        </p:grpSpPr>
        <p:pic>
          <p:nvPicPr>
            <p:cNvPr id="5" name="object 5"/>
            <p:cNvPicPr/>
            <p:nvPr/>
          </p:nvPicPr>
          <p:blipFill>
            <a:blip r:embed="rId2" cstate="print"/>
            <a:stretch>
              <a:fillRect/>
            </a:stretch>
          </p:blipFill>
          <p:spPr>
            <a:xfrm>
              <a:off x="1199963" y="1838279"/>
              <a:ext cx="17704172" cy="8887258"/>
            </a:xfrm>
            <a:prstGeom prst="rect">
              <a:avLst/>
            </a:prstGeom>
          </p:spPr>
        </p:pic>
        <p:sp>
          <p:nvSpPr>
            <p:cNvPr id="6" name="object 6"/>
            <p:cNvSpPr/>
            <p:nvPr/>
          </p:nvSpPr>
          <p:spPr>
            <a:xfrm>
              <a:off x="1191796" y="1830101"/>
              <a:ext cx="17720945" cy="8903970"/>
            </a:xfrm>
            <a:custGeom>
              <a:avLst/>
              <a:gdLst/>
              <a:ahLst/>
              <a:cxnLst/>
              <a:rect l="l" t="t" r="r" b="b"/>
              <a:pathLst>
                <a:path w="17720945" h="8903970">
                  <a:moveTo>
                    <a:pt x="0" y="0"/>
                  </a:moveTo>
                  <a:lnTo>
                    <a:pt x="17720507" y="0"/>
                  </a:lnTo>
                  <a:lnTo>
                    <a:pt x="17720507" y="8903603"/>
                  </a:lnTo>
                  <a:lnTo>
                    <a:pt x="0" y="8903603"/>
                  </a:lnTo>
                  <a:lnTo>
                    <a:pt x="0" y="0"/>
                  </a:lnTo>
                  <a:close/>
                </a:path>
              </a:pathLst>
            </a:custGeom>
            <a:ln w="16334">
              <a:solidFill>
                <a:srgbClr val="C00000"/>
              </a:solidFill>
            </a:ln>
          </p:spPr>
          <p:txBody>
            <a:bodyPr wrap="square" lIns="0" tIns="0" rIns="0" bIns="0" rtlCol="0"/>
            <a:lstStyle/>
            <a:p>
              <a:endParaRPr/>
            </a:p>
          </p:txBody>
        </p:sp>
        <p:pic>
          <p:nvPicPr>
            <p:cNvPr id="7" name="object 7"/>
            <p:cNvPicPr/>
            <p:nvPr/>
          </p:nvPicPr>
          <p:blipFill>
            <a:blip r:embed="rId3" cstate="print"/>
            <a:stretch>
              <a:fillRect/>
            </a:stretch>
          </p:blipFill>
          <p:spPr>
            <a:xfrm>
              <a:off x="278661" y="128645"/>
              <a:ext cx="1523388" cy="1768480"/>
            </a:xfrm>
            <a:prstGeom prst="rect">
              <a:avLst/>
            </a:prstGeom>
          </p:spPr>
        </p:pic>
      </p:grpSp>
      <p:sp>
        <p:nvSpPr>
          <p:cNvPr id="8" name="object 8"/>
          <p:cNvSpPr txBox="1">
            <a:spLocks noGrp="1"/>
          </p:cNvSpPr>
          <p:nvPr>
            <p:ph type="title"/>
          </p:nvPr>
        </p:nvSpPr>
        <p:spPr>
          <a:prstGeom prst="rect">
            <a:avLst/>
          </a:prstGeom>
        </p:spPr>
        <p:txBody>
          <a:bodyPr vert="horz" wrap="square" lIns="0" tIns="17145" rIns="0" bIns="0" rtlCol="0">
            <a:spAutoFit/>
          </a:bodyPr>
          <a:lstStyle/>
          <a:p>
            <a:pPr marL="6202680">
              <a:lnSpc>
                <a:spcPct val="100000"/>
              </a:lnSpc>
              <a:spcBef>
                <a:spcPts val="135"/>
              </a:spcBef>
            </a:pPr>
            <a:r>
              <a:rPr sz="5900" dirty="0">
                <a:solidFill>
                  <a:srgbClr val="000000"/>
                </a:solidFill>
              </a:rPr>
              <a:t>7.</a:t>
            </a:r>
            <a:r>
              <a:rPr sz="5900" spc="-10" dirty="0">
                <a:solidFill>
                  <a:srgbClr val="000000"/>
                </a:solidFill>
              </a:rPr>
              <a:t> </a:t>
            </a:r>
            <a:r>
              <a:rPr sz="5900" dirty="0">
                <a:solidFill>
                  <a:srgbClr val="000000"/>
                </a:solidFill>
              </a:rPr>
              <a:t>Is</a:t>
            </a:r>
            <a:r>
              <a:rPr sz="5900" spc="-10" dirty="0">
                <a:solidFill>
                  <a:srgbClr val="000000"/>
                </a:solidFill>
              </a:rPr>
              <a:t> </a:t>
            </a:r>
            <a:r>
              <a:rPr sz="5900" dirty="0">
                <a:solidFill>
                  <a:srgbClr val="000000"/>
                </a:solidFill>
              </a:rPr>
              <a:t>this</a:t>
            </a:r>
            <a:r>
              <a:rPr sz="5900" spc="5" dirty="0">
                <a:solidFill>
                  <a:srgbClr val="000000"/>
                </a:solidFill>
              </a:rPr>
              <a:t> </a:t>
            </a:r>
            <a:r>
              <a:rPr sz="5900" spc="-10" dirty="0">
                <a:solidFill>
                  <a:srgbClr val="FF0000"/>
                </a:solidFill>
              </a:rPr>
              <a:t>Seed</a:t>
            </a:r>
            <a:r>
              <a:rPr sz="5900" spc="-10" dirty="0">
                <a:solidFill>
                  <a:srgbClr val="000000"/>
                </a:solidFill>
              </a:rPr>
              <a:t>?</a:t>
            </a:r>
            <a:endParaRPr sz="5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145" rIns="0" bIns="0" rtlCol="0">
            <a:spAutoFit/>
          </a:bodyPr>
          <a:lstStyle/>
          <a:p>
            <a:pPr marL="6177280">
              <a:lnSpc>
                <a:spcPct val="100000"/>
              </a:lnSpc>
              <a:spcBef>
                <a:spcPts val="135"/>
              </a:spcBef>
            </a:pPr>
            <a:r>
              <a:rPr sz="5900" dirty="0">
                <a:solidFill>
                  <a:srgbClr val="000000"/>
                </a:solidFill>
              </a:rPr>
              <a:t>8.</a:t>
            </a:r>
            <a:r>
              <a:rPr sz="5900" spc="5" dirty="0">
                <a:solidFill>
                  <a:srgbClr val="000000"/>
                </a:solidFill>
              </a:rPr>
              <a:t> </a:t>
            </a:r>
            <a:r>
              <a:rPr sz="5900" dirty="0">
                <a:solidFill>
                  <a:srgbClr val="000000"/>
                </a:solidFill>
              </a:rPr>
              <a:t>Is this</a:t>
            </a:r>
            <a:r>
              <a:rPr sz="5900" spc="10" dirty="0">
                <a:solidFill>
                  <a:srgbClr val="000000"/>
                </a:solidFill>
              </a:rPr>
              <a:t> </a:t>
            </a:r>
            <a:r>
              <a:rPr sz="5900" spc="-10" dirty="0">
                <a:solidFill>
                  <a:srgbClr val="FF0000"/>
                </a:solidFill>
              </a:rPr>
              <a:t>Seed</a:t>
            </a:r>
            <a:r>
              <a:rPr sz="5900" spc="-10" dirty="0">
                <a:solidFill>
                  <a:srgbClr val="000000"/>
                </a:solidFill>
              </a:rPr>
              <a:t>?</a:t>
            </a:r>
            <a:endParaRPr sz="5900"/>
          </a:p>
        </p:txBody>
      </p:sp>
      <p:pic>
        <p:nvPicPr>
          <p:cNvPr id="3" name="object 3"/>
          <p:cNvPicPr/>
          <p:nvPr/>
        </p:nvPicPr>
        <p:blipFill>
          <a:blip r:embed="rId2" cstate="print"/>
          <a:stretch>
            <a:fillRect/>
          </a:stretch>
        </p:blipFill>
        <p:spPr>
          <a:xfrm>
            <a:off x="2545681" y="1453788"/>
            <a:ext cx="14252550" cy="9472788"/>
          </a:xfrm>
          <a:prstGeom prst="rect">
            <a:avLst/>
          </a:prstGeom>
        </p:spPr>
      </p:pic>
      <p:pic>
        <p:nvPicPr>
          <p:cNvPr id="4" name="object 4"/>
          <p:cNvPicPr/>
          <p:nvPr/>
        </p:nvPicPr>
        <p:blipFill>
          <a:blip r:embed="rId3" cstate="print"/>
          <a:stretch>
            <a:fillRect/>
          </a:stretch>
        </p:blipFill>
        <p:spPr>
          <a:xfrm>
            <a:off x="278661" y="128645"/>
            <a:ext cx="1523388" cy="17684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1288" y="595779"/>
            <a:ext cx="3830954" cy="779780"/>
          </a:xfrm>
          <a:prstGeom prst="rect">
            <a:avLst/>
          </a:prstGeom>
        </p:spPr>
        <p:txBody>
          <a:bodyPr vert="horz" wrap="square" lIns="0" tIns="12065" rIns="0" bIns="0" rtlCol="0">
            <a:spAutoFit/>
          </a:bodyPr>
          <a:lstStyle/>
          <a:p>
            <a:pPr marL="12700">
              <a:lnSpc>
                <a:spcPct val="100000"/>
              </a:lnSpc>
              <a:spcBef>
                <a:spcPts val="95"/>
              </a:spcBef>
            </a:pPr>
            <a:r>
              <a:rPr sz="4950" dirty="0"/>
              <a:t>What</a:t>
            </a:r>
            <a:r>
              <a:rPr sz="4950" spc="-85" dirty="0"/>
              <a:t> </a:t>
            </a:r>
            <a:r>
              <a:rPr sz="4950" dirty="0"/>
              <a:t>is</a:t>
            </a:r>
            <a:r>
              <a:rPr sz="4950" spc="-85" dirty="0"/>
              <a:t> </a:t>
            </a:r>
            <a:r>
              <a:rPr sz="4950" spc="-10" dirty="0"/>
              <a:t>Seed?</a:t>
            </a:r>
            <a:endParaRPr sz="4950"/>
          </a:p>
        </p:txBody>
      </p:sp>
      <p:grpSp>
        <p:nvGrpSpPr>
          <p:cNvPr id="3" name="object 3"/>
          <p:cNvGrpSpPr/>
          <p:nvPr/>
        </p:nvGrpSpPr>
        <p:grpSpPr>
          <a:xfrm>
            <a:off x="2753682" y="2866522"/>
            <a:ext cx="13914755" cy="7550150"/>
            <a:chOff x="2753682" y="2866522"/>
            <a:chExt cx="13914755" cy="7550150"/>
          </a:xfrm>
        </p:grpSpPr>
        <p:sp>
          <p:nvSpPr>
            <p:cNvPr id="4" name="object 4"/>
            <p:cNvSpPr/>
            <p:nvPr/>
          </p:nvSpPr>
          <p:spPr>
            <a:xfrm>
              <a:off x="2758910" y="2871755"/>
              <a:ext cx="13903960" cy="1508125"/>
            </a:xfrm>
            <a:custGeom>
              <a:avLst/>
              <a:gdLst/>
              <a:ahLst/>
              <a:cxnLst/>
              <a:rect l="l" t="t" r="r" b="b"/>
              <a:pathLst>
                <a:path w="13903960" h="1508125">
                  <a:moveTo>
                    <a:pt x="13903681" y="0"/>
                  </a:moveTo>
                  <a:lnTo>
                    <a:pt x="3270542" y="0"/>
                  </a:lnTo>
                  <a:lnTo>
                    <a:pt x="0" y="0"/>
                  </a:lnTo>
                  <a:lnTo>
                    <a:pt x="0" y="1507832"/>
                  </a:lnTo>
                  <a:lnTo>
                    <a:pt x="3270542" y="1507832"/>
                  </a:lnTo>
                  <a:lnTo>
                    <a:pt x="9269120" y="1507832"/>
                  </a:lnTo>
                  <a:lnTo>
                    <a:pt x="13903681" y="1507832"/>
                  </a:lnTo>
                  <a:lnTo>
                    <a:pt x="13903681" y="753922"/>
                  </a:lnTo>
                  <a:lnTo>
                    <a:pt x="13903681" y="0"/>
                  </a:lnTo>
                  <a:close/>
                </a:path>
              </a:pathLst>
            </a:custGeom>
            <a:solidFill>
              <a:srgbClr val="96C492"/>
            </a:solidFill>
          </p:spPr>
          <p:txBody>
            <a:bodyPr wrap="square" lIns="0" tIns="0" rIns="0" bIns="0" rtlCol="0"/>
            <a:lstStyle/>
            <a:p>
              <a:endParaRPr/>
            </a:p>
          </p:txBody>
        </p:sp>
        <p:sp>
          <p:nvSpPr>
            <p:cNvPr id="5" name="object 5"/>
            <p:cNvSpPr/>
            <p:nvPr/>
          </p:nvSpPr>
          <p:spPr>
            <a:xfrm>
              <a:off x="2758910" y="4379588"/>
              <a:ext cx="13903960" cy="754380"/>
            </a:xfrm>
            <a:custGeom>
              <a:avLst/>
              <a:gdLst/>
              <a:ahLst/>
              <a:cxnLst/>
              <a:rect l="l" t="t" r="r" b="b"/>
              <a:pathLst>
                <a:path w="13903960" h="754379">
                  <a:moveTo>
                    <a:pt x="13903681" y="0"/>
                  </a:moveTo>
                  <a:lnTo>
                    <a:pt x="9269120" y="0"/>
                  </a:lnTo>
                  <a:lnTo>
                    <a:pt x="3270542" y="0"/>
                  </a:lnTo>
                  <a:lnTo>
                    <a:pt x="0" y="0"/>
                  </a:lnTo>
                  <a:lnTo>
                    <a:pt x="0" y="753910"/>
                  </a:lnTo>
                  <a:lnTo>
                    <a:pt x="3270542" y="753910"/>
                  </a:lnTo>
                  <a:lnTo>
                    <a:pt x="9269120" y="753910"/>
                  </a:lnTo>
                  <a:lnTo>
                    <a:pt x="13903681" y="753910"/>
                  </a:lnTo>
                  <a:lnTo>
                    <a:pt x="13903681" y="0"/>
                  </a:lnTo>
                  <a:close/>
                </a:path>
              </a:pathLst>
            </a:custGeom>
            <a:solidFill>
              <a:srgbClr val="EEF5ED"/>
            </a:solidFill>
          </p:spPr>
          <p:txBody>
            <a:bodyPr wrap="square" lIns="0" tIns="0" rIns="0" bIns="0" rtlCol="0"/>
            <a:lstStyle/>
            <a:p>
              <a:endParaRPr/>
            </a:p>
          </p:txBody>
        </p:sp>
        <p:sp>
          <p:nvSpPr>
            <p:cNvPr id="6" name="object 6"/>
            <p:cNvSpPr/>
            <p:nvPr/>
          </p:nvSpPr>
          <p:spPr>
            <a:xfrm>
              <a:off x="2758910" y="5133498"/>
              <a:ext cx="13903960" cy="754380"/>
            </a:xfrm>
            <a:custGeom>
              <a:avLst/>
              <a:gdLst/>
              <a:ahLst/>
              <a:cxnLst/>
              <a:rect l="l" t="t" r="r" b="b"/>
              <a:pathLst>
                <a:path w="13903960" h="754379">
                  <a:moveTo>
                    <a:pt x="13903681" y="0"/>
                  </a:moveTo>
                  <a:lnTo>
                    <a:pt x="9269120" y="0"/>
                  </a:lnTo>
                  <a:lnTo>
                    <a:pt x="3270542" y="0"/>
                  </a:lnTo>
                  <a:lnTo>
                    <a:pt x="0" y="0"/>
                  </a:lnTo>
                  <a:lnTo>
                    <a:pt x="0" y="753922"/>
                  </a:lnTo>
                  <a:lnTo>
                    <a:pt x="3270542" y="753922"/>
                  </a:lnTo>
                  <a:lnTo>
                    <a:pt x="9269120" y="753922"/>
                  </a:lnTo>
                  <a:lnTo>
                    <a:pt x="13903681" y="753922"/>
                  </a:lnTo>
                  <a:lnTo>
                    <a:pt x="13903681" y="0"/>
                  </a:lnTo>
                  <a:close/>
                </a:path>
              </a:pathLst>
            </a:custGeom>
            <a:solidFill>
              <a:srgbClr val="DDEADB"/>
            </a:solidFill>
          </p:spPr>
          <p:txBody>
            <a:bodyPr wrap="square" lIns="0" tIns="0" rIns="0" bIns="0" rtlCol="0"/>
            <a:lstStyle/>
            <a:p>
              <a:endParaRPr/>
            </a:p>
          </p:txBody>
        </p:sp>
        <p:sp>
          <p:nvSpPr>
            <p:cNvPr id="7" name="object 7"/>
            <p:cNvSpPr/>
            <p:nvPr/>
          </p:nvSpPr>
          <p:spPr>
            <a:xfrm>
              <a:off x="2758910" y="5887408"/>
              <a:ext cx="13903960" cy="754380"/>
            </a:xfrm>
            <a:custGeom>
              <a:avLst/>
              <a:gdLst/>
              <a:ahLst/>
              <a:cxnLst/>
              <a:rect l="l" t="t" r="r" b="b"/>
              <a:pathLst>
                <a:path w="13903960" h="754379">
                  <a:moveTo>
                    <a:pt x="13903681" y="0"/>
                  </a:moveTo>
                  <a:lnTo>
                    <a:pt x="9269120" y="0"/>
                  </a:lnTo>
                  <a:lnTo>
                    <a:pt x="3270542" y="0"/>
                  </a:lnTo>
                  <a:lnTo>
                    <a:pt x="0" y="0"/>
                  </a:lnTo>
                  <a:lnTo>
                    <a:pt x="0" y="753910"/>
                  </a:lnTo>
                  <a:lnTo>
                    <a:pt x="3270542" y="753910"/>
                  </a:lnTo>
                  <a:lnTo>
                    <a:pt x="9269120" y="753910"/>
                  </a:lnTo>
                  <a:lnTo>
                    <a:pt x="13903681" y="753910"/>
                  </a:lnTo>
                  <a:lnTo>
                    <a:pt x="13903681" y="0"/>
                  </a:lnTo>
                  <a:close/>
                </a:path>
              </a:pathLst>
            </a:custGeom>
            <a:solidFill>
              <a:srgbClr val="EEF5ED"/>
            </a:solidFill>
          </p:spPr>
          <p:txBody>
            <a:bodyPr wrap="square" lIns="0" tIns="0" rIns="0" bIns="0" rtlCol="0"/>
            <a:lstStyle/>
            <a:p>
              <a:endParaRPr/>
            </a:p>
          </p:txBody>
        </p:sp>
        <p:sp>
          <p:nvSpPr>
            <p:cNvPr id="8" name="object 8"/>
            <p:cNvSpPr/>
            <p:nvPr/>
          </p:nvSpPr>
          <p:spPr>
            <a:xfrm>
              <a:off x="2758910" y="6641318"/>
              <a:ext cx="13903960" cy="754380"/>
            </a:xfrm>
            <a:custGeom>
              <a:avLst/>
              <a:gdLst/>
              <a:ahLst/>
              <a:cxnLst/>
              <a:rect l="l" t="t" r="r" b="b"/>
              <a:pathLst>
                <a:path w="13903960" h="754379">
                  <a:moveTo>
                    <a:pt x="13903681" y="0"/>
                  </a:moveTo>
                  <a:lnTo>
                    <a:pt x="9269120" y="0"/>
                  </a:lnTo>
                  <a:lnTo>
                    <a:pt x="3270542" y="0"/>
                  </a:lnTo>
                  <a:lnTo>
                    <a:pt x="0" y="0"/>
                  </a:lnTo>
                  <a:lnTo>
                    <a:pt x="0" y="753922"/>
                  </a:lnTo>
                  <a:lnTo>
                    <a:pt x="3270542" y="753922"/>
                  </a:lnTo>
                  <a:lnTo>
                    <a:pt x="9269120" y="753922"/>
                  </a:lnTo>
                  <a:lnTo>
                    <a:pt x="13903681" y="753922"/>
                  </a:lnTo>
                  <a:lnTo>
                    <a:pt x="13903681" y="0"/>
                  </a:lnTo>
                  <a:close/>
                </a:path>
              </a:pathLst>
            </a:custGeom>
            <a:solidFill>
              <a:srgbClr val="DDEADB"/>
            </a:solidFill>
          </p:spPr>
          <p:txBody>
            <a:bodyPr wrap="square" lIns="0" tIns="0" rIns="0" bIns="0" rtlCol="0"/>
            <a:lstStyle/>
            <a:p>
              <a:endParaRPr/>
            </a:p>
          </p:txBody>
        </p:sp>
        <p:sp>
          <p:nvSpPr>
            <p:cNvPr id="9" name="object 9"/>
            <p:cNvSpPr/>
            <p:nvPr/>
          </p:nvSpPr>
          <p:spPr>
            <a:xfrm>
              <a:off x="2758910" y="7395241"/>
              <a:ext cx="13903960" cy="754380"/>
            </a:xfrm>
            <a:custGeom>
              <a:avLst/>
              <a:gdLst/>
              <a:ahLst/>
              <a:cxnLst/>
              <a:rect l="l" t="t" r="r" b="b"/>
              <a:pathLst>
                <a:path w="13903960" h="754379">
                  <a:moveTo>
                    <a:pt x="13903681" y="0"/>
                  </a:moveTo>
                  <a:lnTo>
                    <a:pt x="9269120" y="0"/>
                  </a:lnTo>
                  <a:lnTo>
                    <a:pt x="3270542" y="0"/>
                  </a:lnTo>
                  <a:lnTo>
                    <a:pt x="0" y="0"/>
                  </a:lnTo>
                  <a:lnTo>
                    <a:pt x="0" y="753910"/>
                  </a:lnTo>
                  <a:lnTo>
                    <a:pt x="3270542" y="753910"/>
                  </a:lnTo>
                  <a:lnTo>
                    <a:pt x="9269120" y="753910"/>
                  </a:lnTo>
                  <a:lnTo>
                    <a:pt x="13903681" y="753910"/>
                  </a:lnTo>
                  <a:lnTo>
                    <a:pt x="13903681" y="0"/>
                  </a:lnTo>
                  <a:close/>
                </a:path>
              </a:pathLst>
            </a:custGeom>
            <a:solidFill>
              <a:srgbClr val="EEF5ED"/>
            </a:solidFill>
          </p:spPr>
          <p:txBody>
            <a:bodyPr wrap="square" lIns="0" tIns="0" rIns="0" bIns="0" rtlCol="0"/>
            <a:lstStyle/>
            <a:p>
              <a:endParaRPr/>
            </a:p>
          </p:txBody>
        </p:sp>
        <p:sp>
          <p:nvSpPr>
            <p:cNvPr id="10" name="object 10"/>
            <p:cNvSpPr/>
            <p:nvPr/>
          </p:nvSpPr>
          <p:spPr>
            <a:xfrm>
              <a:off x="2758910" y="8149151"/>
              <a:ext cx="13903960" cy="754380"/>
            </a:xfrm>
            <a:custGeom>
              <a:avLst/>
              <a:gdLst/>
              <a:ahLst/>
              <a:cxnLst/>
              <a:rect l="l" t="t" r="r" b="b"/>
              <a:pathLst>
                <a:path w="13903960" h="754379">
                  <a:moveTo>
                    <a:pt x="13903681" y="0"/>
                  </a:moveTo>
                  <a:lnTo>
                    <a:pt x="9269120" y="0"/>
                  </a:lnTo>
                  <a:lnTo>
                    <a:pt x="3270542" y="0"/>
                  </a:lnTo>
                  <a:lnTo>
                    <a:pt x="0" y="0"/>
                  </a:lnTo>
                  <a:lnTo>
                    <a:pt x="0" y="753910"/>
                  </a:lnTo>
                  <a:lnTo>
                    <a:pt x="3270542" y="753910"/>
                  </a:lnTo>
                  <a:lnTo>
                    <a:pt x="9269120" y="753910"/>
                  </a:lnTo>
                  <a:lnTo>
                    <a:pt x="13903681" y="753910"/>
                  </a:lnTo>
                  <a:lnTo>
                    <a:pt x="13903681" y="0"/>
                  </a:lnTo>
                  <a:close/>
                </a:path>
              </a:pathLst>
            </a:custGeom>
            <a:solidFill>
              <a:srgbClr val="DDEADB"/>
            </a:solidFill>
          </p:spPr>
          <p:txBody>
            <a:bodyPr wrap="square" lIns="0" tIns="0" rIns="0" bIns="0" rtlCol="0"/>
            <a:lstStyle/>
            <a:p>
              <a:endParaRPr/>
            </a:p>
          </p:txBody>
        </p:sp>
        <p:sp>
          <p:nvSpPr>
            <p:cNvPr id="11" name="object 11"/>
            <p:cNvSpPr/>
            <p:nvPr/>
          </p:nvSpPr>
          <p:spPr>
            <a:xfrm>
              <a:off x="2758910" y="8903061"/>
              <a:ext cx="13903960" cy="754380"/>
            </a:xfrm>
            <a:custGeom>
              <a:avLst/>
              <a:gdLst/>
              <a:ahLst/>
              <a:cxnLst/>
              <a:rect l="l" t="t" r="r" b="b"/>
              <a:pathLst>
                <a:path w="13903960" h="754379">
                  <a:moveTo>
                    <a:pt x="13903681" y="0"/>
                  </a:moveTo>
                  <a:lnTo>
                    <a:pt x="9269120" y="0"/>
                  </a:lnTo>
                  <a:lnTo>
                    <a:pt x="3270542" y="0"/>
                  </a:lnTo>
                  <a:lnTo>
                    <a:pt x="0" y="0"/>
                  </a:lnTo>
                  <a:lnTo>
                    <a:pt x="0" y="753922"/>
                  </a:lnTo>
                  <a:lnTo>
                    <a:pt x="3270542" y="753922"/>
                  </a:lnTo>
                  <a:lnTo>
                    <a:pt x="9269120" y="753922"/>
                  </a:lnTo>
                  <a:lnTo>
                    <a:pt x="13903681" y="753922"/>
                  </a:lnTo>
                  <a:lnTo>
                    <a:pt x="13903681" y="0"/>
                  </a:lnTo>
                  <a:close/>
                </a:path>
              </a:pathLst>
            </a:custGeom>
            <a:solidFill>
              <a:srgbClr val="EEF5ED"/>
            </a:solidFill>
          </p:spPr>
          <p:txBody>
            <a:bodyPr wrap="square" lIns="0" tIns="0" rIns="0" bIns="0" rtlCol="0"/>
            <a:lstStyle/>
            <a:p>
              <a:endParaRPr/>
            </a:p>
          </p:txBody>
        </p:sp>
        <p:sp>
          <p:nvSpPr>
            <p:cNvPr id="12" name="object 12"/>
            <p:cNvSpPr/>
            <p:nvPr/>
          </p:nvSpPr>
          <p:spPr>
            <a:xfrm>
              <a:off x="2758910" y="9656971"/>
              <a:ext cx="13903960" cy="754380"/>
            </a:xfrm>
            <a:custGeom>
              <a:avLst/>
              <a:gdLst/>
              <a:ahLst/>
              <a:cxnLst/>
              <a:rect l="l" t="t" r="r" b="b"/>
              <a:pathLst>
                <a:path w="13903960" h="754379">
                  <a:moveTo>
                    <a:pt x="13903681" y="0"/>
                  </a:moveTo>
                  <a:lnTo>
                    <a:pt x="9269120" y="0"/>
                  </a:lnTo>
                  <a:lnTo>
                    <a:pt x="3270542" y="0"/>
                  </a:lnTo>
                  <a:lnTo>
                    <a:pt x="0" y="0"/>
                  </a:lnTo>
                  <a:lnTo>
                    <a:pt x="0" y="753910"/>
                  </a:lnTo>
                  <a:lnTo>
                    <a:pt x="3270542" y="753910"/>
                  </a:lnTo>
                  <a:lnTo>
                    <a:pt x="9269120" y="753910"/>
                  </a:lnTo>
                  <a:lnTo>
                    <a:pt x="13903681" y="753910"/>
                  </a:lnTo>
                  <a:lnTo>
                    <a:pt x="13903681" y="0"/>
                  </a:lnTo>
                  <a:close/>
                </a:path>
              </a:pathLst>
            </a:custGeom>
            <a:solidFill>
              <a:srgbClr val="DDEADB"/>
            </a:solidFill>
          </p:spPr>
          <p:txBody>
            <a:bodyPr wrap="square" lIns="0" tIns="0" rIns="0" bIns="0" rtlCol="0"/>
            <a:lstStyle/>
            <a:p>
              <a:endParaRPr/>
            </a:p>
          </p:txBody>
        </p:sp>
        <p:sp>
          <p:nvSpPr>
            <p:cNvPr id="13" name="object 13"/>
            <p:cNvSpPr/>
            <p:nvPr/>
          </p:nvSpPr>
          <p:spPr>
            <a:xfrm>
              <a:off x="6029462" y="2866522"/>
              <a:ext cx="0" cy="1509395"/>
            </a:xfrm>
            <a:custGeom>
              <a:avLst/>
              <a:gdLst/>
              <a:ahLst/>
              <a:cxnLst/>
              <a:rect l="l" t="t" r="r" b="b"/>
              <a:pathLst>
                <a:path h="1509395">
                  <a:moveTo>
                    <a:pt x="0" y="0"/>
                  </a:moveTo>
                  <a:lnTo>
                    <a:pt x="0" y="1509137"/>
                  </a:lnTo>
                </a:path>
              </a:pathLst>
            </a:custGeom>
            <a:ln w="7853">
              <a:solidFill>
                <a:srgbClr val="000000"/>
              </a:solidFill>
            </a:ln>
          </p:spPr>
          <p:txBody>
            <a:bodyPr wrap="square" lIns="0" tIns="0" rIns="0" bIns="0" rtlCol="0"/>
            <a:lstStyle/>
            <a:p>
              <a:endParaRPr/>
            </a:p>
          </p:txBody>
        </p:sp>
        <p:sp>
          <p:nvSpPr>
            <p:cNvPr id="14" name="object 14"/>
            <p:cNvSpPr/>
            <p:nvPr/>
          </p:nvSpPr>
          <p:spPr>
            <a:xfrm>
              <a:off x="6029462" y="4375655"/>
              <a:ext cx="0" cy="6040755"/>
            </a:xfrm>
            <a:custGeom>
              <a:avLst/>
              <a:gdLst/>
              <a:ahLst/>
              <a:cxnLst/>
              <a:rect l="l" t="t" r="r" b="b"/>
              <a:pathLst>
                <a:path h="6040755">
                  <a:moveTo>
                    <a:pt x="0" y="0"/>
                  </a:moveTo>
                  <a:lnTo>
                    <a:pt x="0" y="6040454"/>
                  </a:lnTo>
                </a:path>
              </a:pathLst>
            </a:custGeom>
            <a:ln w="10470">
              <a:solidFill>
                <a:srgbClr val="000000"/>
              </a:solidFill>
            </a:ln>
          </p:spPr>
          <p:txBody>
            <a:bodyPr wrap="square" lIns="0" tIns="0" rIns="0" bIns="0" rtlCol="0"/>
            <a:lstStyle/>
            <a:p>
              <a:endParaRPr/>
            </a:p>
          </p:txBody>
        </p:sp>
        <p:sp>
          <p:nvSpPr>
            <p:cNvPr id="15" name="object 15"/>
            <p:cNvSpPr/>
            <p:nvPr/>
          </p:nvSpPr>
          <p:spPr>
            <a:xfrm>
              <a:off x="12028042" y="3621744"/>
              <a:ext cx="0" cy="754380"/>
            </a:xfrm>
            <a:custGeom>
              <a:avLst/>
              <a:gdLst/>
              <a:ahLst/>
              <a:cxnLst/>
              <a:rect l="l" t="t" r="r" b="b"/>
              <a:pathLst>
                <a:path h="754379">
                  <a:moveTo>
                    <a:pt x="0" y="0"/>
                  </a:moveTo>
                  <a:lnTo>
                    <a:pt x="0" y="753914"/>
                  </a:lnTo>
                </a:path>
              </a:pathLst>
            </a:custGeom>
            <a:ln w="7853">
              <a:solidFill>
                <a:srgbClr val="000000"/>
              </a:solidFill>
            </a:ln>
          </p:spPr>
          <p:txBody>
            <a:bodyPr wrap="square" lIns="0" tIns="0" rIns="0" bIns="0" rtlCol="0"/>
            <a:lstStyle/>
            <a:p>
              <a:endParaRPr/>
            </a:p>
          </p:txBody>
        </p:sp>
        <p:sp>
          <p:nvSpPr>
            <p:cNvPr id="16" name="object 16"/>
            <p:cNvSpPr/>
            <p:nvPr/>
          </p:nvSpPr>
          <p:spPr>
            <a:xfrm>
              <a:off x="12028042" y="4375655"/>
              <a:ext cx="0" cy="6040755"/>
            </a:xfrm>
            <a:custGeom>
              <a:avLst/>
              <a:gdLst/>
              <a:ahLst/>
              <a:cxnLst/>
              <a:rect l="l" t="t" r="r" b="b"/>
              <a:pathLst>
                <a:path h="6040755">
                  <a:moveTo>
                    <a:pt x="0" y="0"/>
                  </a:moveTo>
                  <a:lnTo>
                    <a:pt x="0" y="6040454"/>
                  </a:lnTo>
                </a:path>
              </a:pathLst>
            </a:custGeom>
            <a:ln w="10470">
              <a:solidFill>
                <a:srgbClr val="000000"/>
              </a:solidFill>
            </a:ln>
          </p:spPr>
          <p:txBody>
            <a:bodyPr wrap="square" lIns="0" tIns="0" rIns="0" bIns="0" rtlCol="0"/>
            <a:lstStyle/>
            <a:p>
              <a:endParaRPr/>
            </a:p>
          </p:txBody>
        </p:sp>
        <p:sp>
          <p:nvSpPr>
            <p:cNvPr id="17" name="object 17"/>
            <p:cNvSpPr/>
            <p:nvPr/>
          </p:nvSpPr>
          <p:spPr>
            <a:xfrm>
              <a:off x="6025536" y="3625669"/>
              <a:ext cx="10642600" cy="0"/>
            </a:xfrm>
            <a:custGeom>
              <a:avLst/>
              <a:gdLst/>
              <a:ahLst/>
              <a:cxnLst/>
              <a:rect l="l" t="t" r="r" b="b"/>
              <a:pathLst>
                <a:path w="10642600">
                  <a:moveTo>
                    <a:pt x="0" y="0"/>
                  </a:moveTo>
                  <a:lnTo>
                    <a:pt x="10642304" y="0"/>
                  </a:lnTo>
                </a:path>
              </a:pathLst>
            </a:custGeom>
            <a:ln w="7853">
              <a:solidFill>
                <a:srgbClr val="000000"/>
              </a:solidFill>
            </a:ln>
          </p:spPr>
          <p:txBody>
            <a:bodyPr wrap="square" lIns="0" tIns="0" rIns="0" bIns="0" rtlCol="0"/>
            <a:lstStyle/>
            <a:p>
              <a:endParaRPr/>
            </a:p>
          </p:txBody>
        </p:sp>
        <p:sp>
          <p:nvSpPr>
            <p:cNvPr id="18" name="object 18"/>
            <p:cNvSpPr/>
            <p:nvPr/>
          </p:nvSpPr>
          <p:spPr>
            <a:xfrm>
              <a:off x="2753682" y="4379581"/>
              <a:ext cx="13914755" cy="0"/>
            </a:xfrm>
            <a:custGeom>
              <a:avLst/>
              <a:gdLst/>
              <a:ahLst/>
              <a:cxnLst/>
              <a:rect l="l" t="t" r="r" b="b"/>
              <a:pathLst>
                <a:path w="13914755">
                  <a:moveTo>
                    <a:pt x="0" y="0"/>
                  </a:moveTo>
                  <a:lnTo>
                    <a:pt x="13914162" y="0"/>
                  </a:lnTo>
                </a:path>
              </a:pathLst>
            </a:custGeom>
            <a:ln w="7853">
              <a:solidFill>
                <a:srgbClr val="000000"/>
              </a:solidFill>
            </a:ln>
          </p:spPr>
          <p:txBody>
            <a:bodyPr wrap="square" lIns="0" tIns="0" rIns="0" bIns="0" rtlCol="0"/>
            <a:lstStyle/>
            <a:p>
              <a:endParaRPr/>
            </a:p>
          </p:txBody>
        </p:sp>
        <p:sp>
          <p:nvSpPr>
            <p:cNvPr id="19" name="object 19"/>
            <p:cNvSpPr/>
            <p:nvPr/>
          </p:nvSpPr>
          <p:spPr>
            <a:xfrm>
              <a:off x="2753682" y="5133494"/>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0" name="object 20"/>
            <p:cNvSpPr/>
            <p:nvPr/>
          </p:nvSpPr>
          <p:spPr>
            <a:xfrm>
              <a:off x="2753682" y="5887406"/>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1" name="object 21"/>
            <p:cNvSpPr/>
            <p:nvPr/>
          </p:nvSpPr>
          <p:spPr>
            <a:xfrm>
              <a:off x="2753682" y="6641318"/>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2" name="object 22"/>
            <p:cNvSpPr/>
            <p:nvPr/>
          </p:nvSpPr>
          <p:spPr>
            <a:xfrm>
              <a:off x="2753682" y="7395230"/>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3" name="object 23"/>
            <p:cNvSpPr/>
            <p:nvPr/>
          </p:nvSpPr>
          <p:spPr>
            <a:xfrm>
              <a:off x="2753682" y="8149142"/>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4" name="object 24"/>
            <p:cNvSpPr/>
            <p:nvPr/>
          </p:nvSpPr>
          <p:spPr>
            <a:xfrm>
              <a:off x="2753682" y="8903053"/>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5" name="object 25"/>
            <p:cNvSpPr/>
            <p:nvPr/>
          </p:nvSpPr>
          <p:spPr>
            <a:xfrm>
              <a:off x="2753682" y="9656965"/>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sp>
          <p:nvSpPr>
            <p:cNvPr id="26" name="object 26"/>
            <p:cNvSpPr/>
            <p:nvPr/>
          </p:nvSpPr>
          <p:spPr>
            <a:xfrm>
              <a:off x="2758918" y="2867832"/>
              <a:ext cx="0" cy="1508125"/>
            </a:xfrm>
            <a:custGeom>
              <a:avLst/>
              <a:gdLst/>
              <a:ahLst/>
              <a:cxnLst/>
              <a:rect l="l" t="t" r="r" b="b"/>
              <a:pathLst>
                <a:path h="1508125">
                  <a:moveTo>
                    <a:pt x="0" y="0"/>
                  </a:moveTo>
                  <a:lnTo>
                    <a:pt x="0" y="1507828"/>
                  </a:lnTo>
                </a:path>
              </a:pathLst>
            </a:custGeom>
            <a:ln w="7853">
              <a:solidFill>
                <a:srgbClr val="000000"/>
              </a:solidFill>
            </a:ln>
          </p:spPr>
          <p:txBody>
            <a:bodyPr wrap="square" lIns="0" tIns="0" rIns="0" bIns="0" rtlCol="0"/>
            <a:lstStyle/>
            <a:p>
              <a:endParaRPr/>
            </a:p>
          </p:txBody>
        </p:sp>
        <p:sp>
          <p:nvSpPr>
            <p:cNvPr id="27" name="object 27"/>
            <p:cNvSpPr/>
            <p:nvPr/>
          </p:nvSpPr>
          <p:spPr>
            <a:xfrm>
              <a:off x="2758918" y="4375655"/>
              <a:ext cx="0" cy="6040755"/>
            </a:xfrm>
            <a:custGeom>
              <a:avLst/>
              <a:gdLst/>
              <a:ahLst/>
              <a:cxnLst/>
              <a:rect l="l" t="t" r="r" b="b"/>
              <a:pathLst>
                <a:path h="6040755">
                  <a:moveTo>
                    <a:pt x="0" y="0"/>
                  </a:moveTo>
                  <a:lnTo>
                    <a:pt x="0" y="6040454"/>
                  </a:lnTo>
                </a:path>
              </a:pathLst>
            </a:custGeom>
            <a:ln w="10470">
              <a:solidFill>
                <a:srgbClr val="000000"/>
              </a:solidFill>
            </a:ln>
          </p:spPr>
          <p:txBody>
            <a:bodyPr wrap="square" lIns="0" tIns="0" rIns="0" bIns="0" rtlCol="0"/>
            <a:lstStyle/>
            <a:p>
              <a:endParaRPr/>
            </a:p>
          </p:txBody>
        </p:sp>
        <p:sp>
          <p:nvSpPr>
            <p:cNvPr id="28" name="object 28"/>
            <p:cNvSpPr/>
            <p:nvPr/>
          </p:nvSpPr>
          <p:spPr>
            <a:xfrm>
              <a:off x="16662605" y="2866522"/>
              <a:ext cx="0" cy="763270"/>
            </a:xfrm>
            <a:custGeom>
              <a:avLst/>
              <a:gdLst/>
              <a:ahLst/>
              <a:cxnLst/>
              <a:rect l="l" t="t" r="r" b="b"/>
              <a:pathLst>
                <a:path h="763270">
                  <a:moveTo>
                    <a:pt x="0" y="0"/>
                  </a:moveTo>
                  <a:lnTo>
                    <a:pt x="0" y="763076"/>
                  </a:lnTo>
                </a:path>
              </a:pathLst>
            </a:custGeom>
            <a:ln w="10470">
              <a:solidFill>
                <a:srgbClr val="000000"/>
              </a:solidFill>
            </a:ln>
          </p:spPr>
          <p:txBody>
            <a:bodyPr wrap="square" lIns="0" tIns="0" rIns="0" bIns="0" rtlCol="0"/>
            <a:lstStyle/>
            <a:p>
              <a:endParaRPr/>
            </a:p>
          </p:txBody>
        </p:sp>
        <p:sp>
          <p:nvSpPr>
            <p:cNvPr id="29" name="object 29"/>
            <p:cNvSpPr/>
            <p:nvPr/>
          </p:nvSpPr>
          <p:spPr>
            <a:xfrm>
              <a:off x="16662605" y="3629596"/>
              <a:ext cx="0" cy="746125"/>
            </a:xfrm>
            <a:custGeom>
              <a:avLst/>
              <a:gdLst/>
              <a:ahLst/>
              <a:cxnLst/>
              <a:rect l="l" t="t" r="r" b="b"/>
              <a:pathLst>
                <a:path h="746125">
                  <a:moveTo>
                    <a:pt x="0" y="0"/>
                  </a:moveTo>
                  <a:lnTo>
                    <a:pt x="0" y="746061"/>
                  </a:lnTo>
                </a:path>
              </a:pathLst>
            </a:custGeom>
            <a:ln w="7853">
              <a:solidFill>
                <a:srgbClr val="000000"/>
              </a:solidFill>
            </a:ln>
          </p:spPr>
          <p:txBody>
            <a:bodyPr wrap="square" lIns="0" tIns="0" rIns="0" bIns="0" rtlCol="0"/>
            <a:lstStyle/>
            <a:p>
              <a:endParaRPr/>
            </a:p>
          </p:txBody>
        </p:sp>
        <p:sp>
          <p:nvSpPr>
            <p:cNvPr id="30" name="object 30"/>
            <p:cNvSpPr/>
            <p:nvPr/>
          </p:nvSpPr>
          <p:spPr>
            <a:xfrm>
              <a:off x="16662605" y="4375655"/>
              <a:ext cx="0" cy="6040755"/>
            </a:xfrm>
            <a:custGeom>
              <a:avLst/>
              <a:gdLst/>
              <a:ahLst/>
              <a:cxnLst/>
              <a:rect l="l" t="t" r="r" b="b"/>
              <a:pathLst>
                <a:path h="6040755">
                  <a:moveTo>
                    <a:pt x="0" y="0"/>
                  </a:moveTo>
                  <a:lnTo>
                    <a:pt x="0" y="6040454"/>
                  </a:lnTo>
                </a:path>
              </a:pathLst>
            </a:custGeom>
            <a:ln w="10470">
              <a:solidFill>
                <a:srgbClr val="000000"/>
              </a:solidFill>
            </a:ln>
          </p:spPr>
          <p:txBody>
            <a:bodyPr wrap="square" lIns="0" tIns="0" rIns="0" bIns="0" rtlCol="0"/>
            <a:lstStyle/>
            <a:p>
              <a:endParaRPr/>
            </a:p>
          </p:txBody>
        </p:sp>
        <p:sp>
          <p:nvSpPr>
            <p:cNvPr id="31" name="object 31"/>
            <p:cNvSpPr/>
            <p:nvPr/>
          </p:nvSpPr>
          <p:spPr>
            <a:xfrm>
              <a:off x="2754991" y="2871757"/>
              <a:ext cx="3270885" cy="0"/>
            </a:xfrm>
            <a:custGeom>
              <a:avLst/>
              <a:gdLst/>
              <a:ahLst/>
              <a:cxnLst/>
              <a:rect l="l" t="t" r="r" b="b"/>
              <a:pathLst>
                <a:path w="3270885">
                  <a:moveTo>
                    <a:pt x="0" y="0"/>
                  </a:moveTo>
                  <a:lnTo>
                    <a:pt x="3270539" y="0"/>
                  </a:lnTo>
                </a:path>
              </a:pathLst>
            </a:custGeom>
            <a:ln w="7853">
              <a:solidFill>
                <a:srgbClr val="000000"/>
              </a:solidFill>
            </a:ln>
          </p:spPr>
          <p:txBody>
            <a:bodyPr wrap="square" lIns="0" tIns="0" rIns="0" bIns="0" rtlCol="0"/>
            <a:lstStyle/>
            <a:p>
              <a:endParaRPr/>
            </a:p>
          </p:txBody>
        </p:sp>
        <p:sp>
          <p:nvSpPr>
            <p:cNvPr id="32" name="object 32"/>
            <p:cNvSpPr/>
            <p:nvPr/>
          </p:nvSpPr>
          <p:spPr>
            <a:xfrm>
              <a:off x="6025536" y="2871757"/>
              <a:ext cx="10642600" cy="0"/>
            </a:xfrm>
            <a:custGeom>
              <a:avLst/>
              <a:gdLst/>
              <a:ahLst/>
              <a:cxnLst/>
              <a:rect l="l" t="t" r="r" b="b"/>
              <a:pathLst>
                <a:path w="10642600">
                  <a:moveTo>
                    <a:pt x="0" y="0"/>
                  </a:moveTo>
                  <a:lnTo>
                    <a:pt x="10642304" y="0"/>
                  </a:lnTo>
                </a:path>
              </a:pathLst>
            </a:custGeom>
            <a:ln w="10470">
              <a:solidFill>
                <a:srgbClr val="000000"/>
              </a:solidFill>
            </a:ln>
          </p:spPr>
          <p:txBody>
            <a:bodyPr wrap="square" lIns="0" tIns="0" rIns="0" bIns="0" rtlCol="0"/>
            <a:lstStyle/>
            <a:p>
              <a:endParaRPr/>
            </a:p>
          </p:txBody>
        </p:sp>
        <p:sp>
          <p:nvSpPr>
            <p:cNvPr id="33" name="object 33"/>
            <p:cNvSpPr/>
            <p:nvPr/>
          </p:nvSpPr>
          <p:spPr>
            <a:xfrm>
              <a:off x="2753682" y="10410877"/>
              <a:ext cx="13914755" cy="0"/>
            </a:xfrm>
            <a:custGeom>
              <a:avLst/>
              <a:gdLst/>
              <a:ahLst/>
              <a:cxnLst/>
              <a:rect l="l" t="t" r="r" b="b"/>
              <a:pathLst>
                <a:path w="13914755">
                  <a:moveTo>
                    <a:pt x="0" y="0"/>
                  </a:moveTo>
                  <a:lnTo>
                    <a:pt x="13914162" y="0"/>
                  </a:lnTo>
                </a:path>
              </a:pathLst>
            </a:custGeom>
            <a:ln w="10470">
              <a:solidFill>
                <a:srgbClr val="000000"/>
              </a:solidFill>
            </a:ln>
          </p:spPr>
          <p:txBody>
            <a:bodyPr wrap="square" lIns="0" tIns="0" rIns="0" bIns="0" rtlCol="0"/>
            <a:lstStyle/>
            <a:p>
              <a:endParaRPr/>
            </a:p>
          </p:txBody>
        </p:sp>
      </p:grpSp>
      <p:sp>
        <p:nvSpPr>
          <p:cNvPr id="34" name="object 34"/>
          <p:cNvSpPr txBox="1"/>
          <p:nvPr/>
        </p:nvSpPr>
        <p:spPr>
          <a:xfrm>
            <a:off x="4192830" y="2860318"/>
            <a:ext cx="401320"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FFFFFF"/>
                </a:solidFill>
                <a:latin typeface="Corbel"/>
                <a:cs typeface="Corbel"/>
              </a:rPr>
              <a:t>#</a:t>
            </a:r>
            <a:endParaRPr sz="4450">
              <a:latin typeface="Corbel"/>
              <a:cs typeface="Corbel"/>
            </a:endParaRPr>
          </a:p>
        </p:txBody>
      </p:sp>
      <p:sp>
        <p:nvSpPr>
          <p:cNvPr id="35" name="object 35"/>
          <p:cNvSpPr txBox="1"/>
          <p:nvPr/>
        </p:nvSpPr>
        <p:spPr>
          <a:xfrm>
            <a:off x="9868595" y="2860318"/>
            <a:ext cx="2954020"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FFFFFF"/>
                </a:solidFill>
                <a:latin typeface="Corbel"/>
                <a:cs typeface="Corbel"/>
              </a:rPr>
              <a:t>Is</a:t>
            </a:r>
            <a:r>
              <a:rPr sz="4450" b="1" spc="-15" dirty="0">
                <a:solidFill>
                  <a:srgbClr val="FFFFFF"/>
                </a:solidFill>
                <a:latin typeface="Corbel"/>
                <a:cs typeface="Corbel"/>
              </a:rPr>
              <a:t> </a:t>
            </a:r>
            <a:r>
              <a:rPr sz="4450" b="1" dirty="0">
                <a:solidFill>
                  <a:srgbClr val="FFFFFF"/>
                </a:solidFill>
                <a:latin typeface="Corbel"/>
                <a:cs typeface="Corbel"/>
              </a:rPr>
              <a:t>this</a:t>
            </a:r>
            <a:r>
              <a:rPr sz="4450" b="1" spc="-10" dirty="0">
                <a:solidFill>
                  <a:srgbClr val="FFFFFF"/>
                </a:solidFill>
                <a:latin typeface="Corbel"/>
                <a:cs typeface="Corbel"/>
              </a:rPr>
              <a:t> seed?</a:t>
            </a:r>
            <a:endParaRPr sz="4450">
              <a:latin typeface="Corbel"/>
              <a:cs typeface="Corbel"/>
            </a:endParaRPr>
          </a:p>
        </p:txBody>
      </p:sp>
      <p:sp>
        <p:nvSpPr>
          <p:cNvPr id="36" name="object 36"/>
          <p:cNvSpPr txBox="1"/>
          <p:nvPr/>
        </p:nvSpPr>
        <p:spPr>
          <a:xfrm>
            <a:off x="8572069" y="3614033"/>
            <a:ext cx="913765" cy="704215"/>
          </a:xfrm>
          <a:prstGeom prst="rect">
            <a:avLst/>
          </a:prstGeom>
        </p:spPr>
        <p:txBody>
          <a:bodyPr vert="horz" wrap="square" lIns="0" tIns="12700" rIns="0" bIns="0" rtlCol="0">
            <a:spAutoFit/>
          </a:bodyPr>
          <a:lstStyle/>
          <a:p>
            <a:pPr marL="12700">
              <a:lnSpc>
                <a:spcPct val="100000"/>
              </a:lnSpc>
              <a:spcBef>
                <a:spcPts val="100"/>
              </a:spcBef>
            </a:pPr>
            <a:r>
              <a:rPr sz="4450" b="1" spc="-25" dirty="0">
                <a:solidFill>
                  <a:srgbClr val="FFFFFF"/>
                </a:solidFill>
                <a:latin typeface="Corbel"/>
                <a:cs typeface="Corbel"/>
              </a:rPr>
              <a:t>Yes</a:t>
            </a:r>
            <a:endParaRPr sz="4450">
              <a:latin typeface="Corbel"/>
              <a:cs typeface="Corbel"/>
            </a:endParaRPr>
          </a:p>
        </p:txBody>
      </p:sp>
      <p:sp>
        <p:nvSpPr>
          <p:cNvPr id="37" name="object 37"/>
          <p:cNvSpPr txBox="1"/>
          <p:nvPr/>
        </p:nvSpPr>
        <p:spPr>
          <a:xfrm>
            <a:off x="13971339" y="3614033"/>
            <a:ext cx="749300" cy="704215"/>
          </a:xfrm>
          <a:prstGeom prst="rect">
            <a:avLst/>
          </a:prstGeom>
        </p:spPr>
        <p:txBody>
          <a:bodyPr vert="horz" wrap="square" lIns="0" tIns="12700" rIns="0" bIns="0" rtlCol="0">
            <a:spAutoFit/>
          </a:bodyPr>
          <a:lstStyle/>
          <a:p>
            <a:pPr marL="12700">
              <a:lnSpc>
                <a:spcPct val="100000"/>
              </a:lnSpc>
              <a:spcBef>
                <a:spcPts val="100"/>
              </a:spcBef>
            </a:pPr>
            <a:r>
              <a:rPr sz="4450" b="1" spc="-25" dirty="0">
                <a:solidFill>
                  <a:srgbClr val="FFFFFF"/>
                </a:solidFill>
                <a:latin typeface="Corbel"/>
                <a:cs typeface="Corbel"/>
              </a:rPr>
              <a:t>No</a:t>
            </a:r>
            <a:endParaRPr sz="4450">
              <a:latin typeface="Corbel"/>
              <a:cs typeface="Corbel"/>
            </a:endParaRPr>
          </a:p>
        </p:txBody>
      </p:sp>
      <p:sp>
        <p:nvSpPr>
          <p:cNvPr id="38" name="object 38"/>
          <p:cNvSpPr txBox="1"/>
          <p:nvPr/>
        </p:nvSpPr>
        <p:spPr>
          <a:xfrm>
            <a:off x="4240891" y="4367748"/>
            <a:ext cx="30543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1</a:t>
            </a:r>
            <a:endParaRPr sz="4450">
              <a:latin typeface="Corbel"/>
              <a:cs typeface="Corbel"/>
            </a:endParaRPr>
          </a:p>
        </p:txBody>
      </p:sp>
      <p:sp>
        <p:nvSpPr>
          <p:cNvPr id="39" name="object 39"/>
          <p:cNvSpPr txBox="1"/>
          <p:nvPr/>
        </p:nvSpPr>
        <p:spPr>
          <a:xfrm>
            <a:off x="8836123" y="4367748"/>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40" name="object 40"/>
          <p:cNvSpPr txBox="1"/>
          <p:nvPr/>
        </p:nvSpPr>
        <p:spPr>
          <a:xfrm>
            <a:off x="4239760" y="5121464"/>
            <a:ext cx="30797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2</a:t>
            </a:r>
            <a:endParaRPr sz="4450">
              <a:latin typeface="Corbel"/>
              <a:cs typeface="Corbel"/>
            </a:endParaRPr>
          </a:p>
        </p:txBody>
      </p:sp>
      <p:sp>
        <p:nvSpPr>
          <p:cNvPr id="41" name="object 41"/>
          <p:cNvSpPr txBox="1"/>
          <p:nvPr/>
        </p:nvSpPr>
        <p:spPr>
          <a:xfrm>
            <a:off x="8836123" y="5121464"/>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42" name="object 42"/>
          <p:cNvSpPr txBox="1"/>
          <p:nvPr/>
        </p:nvSpPr>
        <p:spPr>
          <a:xfrm>
            <a:off x="4243719" y="5875179"/>
            <a:ext cx="30162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3</a:t>
            </a:r>
            <a:endParaRPr sz="4450">
              <a:latin typeface="Corbel"/>
              <a:cs typeface="Corbel"/>
            </a:endParaRPr>
          </a:p>
        </p:txBody>
      </p:sp>
      <p:sp>
        <p:nvSpPr>
          <p:cNvPr id="43" name="object 43"/>
          <p:cNvSpPr txBox="1"/>
          <p:nvPr/>
        </p:nvSpPr>
        <p:spPr>
          <a:xfrm>
            <a:off x="8836123" y="5875179"/>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44" name="object 44"/>
          <p:cNvSpPr txBox="1"/>
          <p:nvPr/>
        </p:nvSpPr>
        <p:spPr>
          <a:xfrm>
            <a:off x="4232410" y="6628894"/>
            <a:ext cx="323850"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4</a:t>
            </a:r>
            <a:endParaRPr sz="4450">
              <a:latin typeface="Corbel"/>
              <a:cs typeface="Corbel"/>
            </a:endParaRPr>
          </a:p>
        </p:txBody>
      </p:sp>
      <p:sp>
        <p:nvSpPr>
          <p:cNvPr id="45" name="object 45"/>
          <p:cNvSpPr txBox="1"/>
          <p:nvPr/>
        </p:nvSpPr>
        <p:spPr>
          <a:xfrm>
            <a:off x="8836123" y="6628894"/>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46" name="object 46"/>
          <p:cNvSpPr txBox="1"/>
          <p:nvPr/>
        </p:nvSpPr>
        <p:spPr>
          <a:xfrm>
            <a:off x="4243719" y="7382609"/>
            <a:ext cx="302260"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5</a:t>
            </a:r>
            <a:endParaRPr sz="4450">
              <a:latin typeface="Corbel"/>
              <a:cs typeface="Corbel"/>
            </a:endParaRPr>
          </a:p>
        </p:txBody>
      </p:sp>
      <p:sp>
        <p:nvSpPr>
          <p:cNvPr id="47" name="object 47"/>
          <p:cNvSpPr txBox="1"/>
          <p:nvPr/>
        </p:nvSpPr>
        <p:spPr>
          <a:xfrm>
            <a:off x="8836123" y="7382609"/>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48" name="object 48"/>
          <p:cNvSpPr txBox="1"/>
          <p:nvPr/>
        </p:nvSpPr>
        <p:spPr>
          <a:xfrm>
            <a:off x="4226190" y="8136325"/>
            <a:ext cx="336550"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6</a:t>
            </a:r>
            <a:endParaRPr sz="4450">
              <a:latin typeface="Corbel"/>
              <a:cs typeface="Corbel"/>
            </a:endParaRPr>
          </a:p>
        </p:txBody>
      </p:sp>
      <p:sp>
        <p:nvSpPr>
          <p:cNvPr id="49" name="object 49"/>
          <p:cNvSpPr txBox="1"/>
          <p:nvPr/>
        </p:nvSpPr>
        <p:spPr>
          <a:xfrm>
            <a:off x="8836123" y="8136325"/>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50" name="object 50"/>
          <p:cNvSpPr txBox="1"/>
          <p:nvPr/>
        </p:nvSpPr>
        <p:spPr>
          <a:xfrm>
            <a:off x="4243719" y="8890040"/>
            <a:ext cx="30162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7</a:t>
            </a:r>
            <a:endParaRPr sz="4450">
              <a:latin typeface="Corbel"/>
              <a:cs typeface="Corbel"/>
            </a:endParaRPr>
          </a:p>
        </p:txBody>
      </p:sp>
      <p:sp>
        <p:nvSpPr>
          <p:cNvPr id="51" name="object 51"/>
          <p:cNvSpPr txBox="1"/>
          <p:nvPr/>
        </p:nvSpPr>
        <p:spPr>
          <a:xfrm>
            <a:off x="14153971" y="8890040"/>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52" name="object 52"/>
          <p:cNvSpPr txBox="1"/>
          <p:nvPr/>
        </p:nvSpPr>
        <p:spPr>
          <a:xfrm>
            <a:off x="4225059" y="9643755"/>
            <a:ext cx="33972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8</a:t>
            </a:r>
            <a:endParaRPr sz="4450">
              <a:latin typeface="Corbel"/>
              <a:cs typeface="Corbel"/>
            </a:endParaRPr>
          </a:p>
        </p:txBody>
      </p:sp>
      <p:sp>
        <p:nvSpPr>
          <p:cNvPr id="53" name="object 53"/>
          <p:cNvSpPr txBox="1"/>
          <p:nvPr/>
        </p:nvSpPr>
        <p:spPr>
          <a:xfrm>
            <a:off x="14153971" y="9643755"/>
            <a:ext cx="38544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X</a:t>
            </a:r>
            <a:endParaRPr sz="4450">
              <a:latin typeface="Corbel"/>
              <a:cs typeface="Corbel"/>
            </a:endParaRPr>
          </a:p>
        </p:txBody>
      </p:sp>
      <p:sp>
        <p:nvSpPr>
          <p:cNvPr id="54" name="object 54"/>
          <p:cNvSpPr txBox="1"/>
          <p:nvPr/>
        </p:nvSpPr>
        <p:spPr>
          <a:xfrm>
            <a:off x="6104129" y="1619901"/>
            <a:ext cx="7818120" cy="779780"/>
          </a:xfrm>
          <a:prstGeom prst="rect">
            <a:avLst/>
          </a:prstGeom>
        </p:spPr>
        <p:txBody>
          <a:bodyPr vert="horz" wrap="square" lIns="0" tIns="12065" rIns="0" bIns="0" rtlCol="0">
            <a:spAutoFit/>
          </a:bodyPr>
          <a:lstStyle/>
          <a:p>
            <a:pPr marL="12700">
              <a:lnSpc>
                <a:spcPct val="100000"/>
              </a:lnSpc>
              <a:spcBef>
                <a:spcPts val="95"/>
              </a:spcBef>
            </a:pPr>
            <a:r>
              <a:rPr sz="4950" b="1" spc="-10" dirty="0">
                <a:solidFill>
                  <a:srgbClr val="5AA75F"/>
                </a:solidFill>
                <a:latin typeface="Corbel"/>
                <a:cs typeface="Corbel"/>
              </a:rPr>
              <a:t>ANSWERS</a:t>
            </a:r>
            <a:r>
              <a:rPr sz="4950" b="1" spc="-155" dirty="0">
                <a:solidFill>
                  <a:srgbClr val="5AA75F"/>
                </a:solidFill>
                <a:latin typeface="Corbel"/>
                <a:cs typeface="Corbel"/>
              </a:rPr>
              <a:t> </a:t>
            </a:r>
            <a:r>
              <a:rPr sz="4950" b="1" dirty="0">
                <a:solidFill>
                  <a:srgbClr val="5AA75F"/>
                </a:solidFill>
                <a:latin typeface="Corbel"/>
                <a:cs typeface="Corbel"/>
              </a:rPr>
              <a:t>and</a:t>
            </a:r>
            <a:r>
              <a:rPr sz="4950" b="1" spc="-125" dirty="0">
                <a:solidFill>
                  <a:srgbClr val="5AA75F"/>
                </a:solidFill>
                <a:latin typeface="Corbel"/>
                <a:cs typeface="Corbel"/>
              </a:rPr>
              <a:t> </a:t>
            </a:r>
            <a:r>
              <a:rPr sz="4950" b="1" spc="-10" dirty="0">
                <a:solidFill>
                  <a:srgbClr val="5AA75F"/>
                </a:solidFill>
                <a:latin typeface="Corbel"/>
                <a:cs typeface="Corbel"/>
              </a:rPr>
              <a:t>DISCUSSION</a:t>
            </a:r>
            <a:endParaRPr sz="4950">
              <a:latin typeface="Corbel"/>
              <a:cs typeface="Corbel"/>
            </a:endParaRPr>
          </a:p>
        </p:txBody>
      </p:sp>
      <p:pic>
        <p:nvPicPr>
          <p:cNvPr id="55" name="object 55"/>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925320" cy="11308715"/>
          </a:xfrm>
          <a:custGeom>
            <a:avLst/>
            <a:gdLst/>
            <a:ahLst/>
            <a:cxnLst/>
            <a:rect l="l" t="t" r="r" b="b"/>
            <a:pathLst>
              <a:path w="1925320" h="11308715">
                <a:moveTo>
                  <a:pt x="1924967" y="0"/>
                </a:moveTo>
                <a:lnTo>
                  <a:pt x="0" y="0"/>
                </a:lnTo>
                <a:lnTo>
                  <a:pt x="0" y="11308556"/>
                </a:lnTo>
                <a:lnTo>
                  <a:pt x="1924967" y="11308556"/>
                </a:lnTo>
                <a:lnTo>
                  <a:pt x="1924967" y="0"/>
                </a:lnTo>
                <a:close/>
              </a:path>
            </a:pathLst>
          </a:custGeom>
          <a:solidFill>
            <a:srgbClr val="96C492"/>
          </a:solidFill>
        </p:spPr>
        <p:txBody>
          <a:bodyPr wrap="square" lIns="0" tIns="0" rIns="0" bIns="0" rtlCol="0"/>
          <a:lstStyle/>
          <a:p>
            <a:endParaRPr/>
          </a:p>
        </p:txBody>
      </p:sp>
      <p:sp>
        <p:nvSpPr>
          <p:cNvPr id="3" name="object 3"/>
          <p:cNvSpPr txBox="1"/>
          <p:nvPr/>
        </p:nvSpPr>
        <p:spPr>
          <a:xfrm>
            <a:off x="10258705" y="1412868"/>
            <a:ext cx="9604375" cy="9422765"/>
          </a:xfrm>
          <a:prstGeom prst="rect">
            <a:avLst/>
          </a:prstGeom>
        </p:spPr>
        <p:txBody>
          <a:bodyPr vert="horz" wrap="square" lIns="0" tIns="15240" rIns="0" bIns="0" rtlCol="0">
            <a:spAutoFit/>
          </a:bodyPr>
          <a:lstStyle/>
          <a:p>
            <a:pPr marL="14604">
              <a:lnSpc>
                <a:spcPct val="100000"/>
              </a:lnSpc>
              <a:spcBef>
                <a:spcPts val="120"/>
              </a:spcBef>
            </a:pPr>
            <a:r>
              <a:rPr sz="4350" dirty="0">
                <a:latin typeface="Corbel"/>
                <a:cs typeface="Corbel"/>
              </a:rPr>
              <a:t>Seed</a:t>
            </a:r>
            <a:r>
              <a:rPr sz="4350" spc="-15" dirty="0">
                <a:latin typeface="Corbel"/>
                <a:cs typeface="Corbel"/>
              </a:rPr>
              <a:t> </a:t>
            </a:r>
            <a:r>
              <a:rPr sz="4350" dirty="0">
                <a:latin typeface="Corbel"/>
                <a:cs typeface="Corbel"/>
              </a:rPr>
              <a:t>can</a:t>
            </a:r>
            <a:r>
              <a:rPr sz="4350" spc="15" dirty="0">
                <a:latin typeface="Corbel"/>
                <a:cs typeface="Corbel"/>
              </a:rPr>
              <a:t> </a:t>
            </a:r>
            <a:r>
              <a:rPr sz="4350" dirty="0">
                <a:latin typeface="Corbel"/>
                <a:cs typeface="Corbel"/>
              </a:rPr>
              <a:t>be</a:t>
            </a:r>
            <a:r>
              <a:rPr sz="4350" spc="-15" dirty="0">
                <a:latin typeface="Corbel"/>
                <a:cs typeface="Corbel"/>
              </a:rPr>
              <a:t> </a:t>
            </a:r>
            <a:r>
              <a:rPr sz="4350" dirty="0">
                <a:latin typeface="Corbel"/>
                <a:cs typeface="Corbel"/>
              </a:rPr>
              <a:t>sourced</a:t>
            </a:r>
            <a:r>
              <a:rPr sz="4350" spc="-20" dirty="0">
                <a:latin typeface="Corbel"/>
                <a:cs typeface="Corbel"/>
              </a:rPr>
              <a:t> </a:t>
            </a:r>
            <a:r>
              <a:rPr sz="4350" dirty="0">
                <a:latin typeface="Corbel"/>
                <a:cs typeface="Corbel"/>
              </a:rPr>
              <a:t>from</a:t>
            </a:r>
            <a:r>
              <a:rPr sz="4350" spc="-15" dirty="0">
                <a:latin typeface="Corbel"/>
                <a:cs typeface="Corbel"/>
              </a:rPr>
              <a:t> </a:t>
            </a:r>
            <a:r>
              <a:rPr sz="4350" dirty="0">
                <a:latin typeface="Corbel"/>
                <a:cs typeface="Corbel"/>
              </a:rPr>
              <a:t>different</a:t>
            </a:r>
            <a:r>
              <a:rPr sz="4350" spc="-25" dirty="0">
                <a:latin typeface="Corbel"/>
                <a:cs typeface="Corbel"/>
              </a:rPr>
              <a:t> </a:t>
            </a:r>
            <a:r>
              <a:rPr sz="4350" spc="-10" dirty="0">
                <a:latin typeface="Corbel"/>
                <a:cs typeface="Corbel"/>
              </a:rPr>
              <a:t>places</a:t>
            </a:r>
            <a:endParaRPr sz="4350">
              <a:latin typeface="Corbel"/>
              <a:cs typeface="Corbel"/>
            </a:endParaRPr>
          </a:p>
          <a:p>
            <a:pPr>
              <a:lnSpc>
                <a:spcPct val="100000"/>
              </a:lnSpc>
              <a:spcBef>
                <a:spcPts val="20"/>
              </a:spcBef>
            </a:pPr>
            <a:endParaRPr sz="3700">
              <a:latin typeface="Corbel"/>
              <a:cs typeface="Corbel"/>
            </a:endParaRPr>
          </a:p>
          <a:p>
            <a:pPr marL="14604" marR="131445">
              <a:lnSpc>
                <a:spcPct val="100400"/>
              </a:lnSpc>
            </a:pPr>
            <a:r>
              <a:rPr sz="4350" dirty="0">
                <a:latin typeface="Corbel"/>
                <a:cs typeface="Corbel"/>
              </a:rPr>
              <a:t>Different</a:t>
            </a:r>
            <a:r>
              <a:rPr sz="4350" spc="-30" dirty="0">
                <a:latin typeface="Corbel"/>
                <a:cs typeface="Corbel"/>
              </a:rPr>
              <a:t> </a:t>
            </a:r>
            <a:r>
              <a:rPr sz="4350" dirty="0">
                <a:latin typeface="Corbel"/>
                <a:cs typeface="Corbel"/>
              </a:rPr>
              <a:t>signals</a:t>
            </a:r>
            <a:r>
              <a:rPr sz="4350" spc="-15" dirty="0">
                <a:latin typeface="Corbel"/>
                <a:cs typeface="Corbel"/>
              </a:rPr>
              <a:t> </a:t>
            </a:r>
            <a:r>
              <a:rPr sz="4350" dirty="0">
                <a:latin typeface="Corbel"/>
                <a:cs typeface="Corbel"/>
              </a:rPr>
              <a:t>help</a:t>
            </a:r>
            <a:r>
              <a:rPr sz="4350" spc="-30" dirty="0">
                <a:latin typeface="Corbel"/>
                <a:cs typeface="Corbel"/>
              </a:rPr>
              <a:t> </a:t>
            </a:r>
            <a:r>
              <a:rPr sz="4350" dirty="0">
                <a:latin typeface="Corbel"/>
                <a:cs typeface="Corbel"/>
              </a:rPr>
              <a:t>people</a:t>
            </a:r>
            <a:r>
              <a:rPr sz="4350" spc="-30" dirty="0">
                <a:latin typeface="Corbel"/>
                <a:cs typeface="Corbel"/>
              </a:rPr>
              <a:t> </a:t>
            </a:r>
            <a:r>
              <a:rPr sz="4350" dirty="0">
                <a:latin typeface="Corbel"/>
                <a:cs typeface="Corbel"/>
              </a:rPr>
              <a:t>determine</a:t>
            </a:r>
            <a:r>
              <a:rPr sz="4350" spc="-25" dirty="0">
                <a:latin typeface="Corbel"/>
                <a:cs typeface="Corbel"/>
              </a:rPr>
              <a:t> if </a:t>
            </a:r>
            <a:r>
              <a:rPr sz="4350" dirty="0">
                <a:latin typeface="Corbel"/>
                <a:cs typeface="Corbel"/>
              </a:rPr>
              <a:t>it</a:t>
            </a:r>
            <a:r>
              <a:rPr sz="4350" spc="-10" dirty="0">
                <a:latin typeface="Corbel"/>
                <a:cs typeface="Corbel"/>
              </a:rPr>
              <a:t> </a:t>
            </a:r>
            <a:r>
              <a:rPr sz="4350" dirty="0">
                <a:latin typeface="Corbel"/>
                <a:cs typeface="Corbel"/>
              </a:rPr>
              <a:t>can</a:t>
            </a:r>
            <a:r>
              <a:rPr sz="4350" spc="5" dirty="0">
                <a:latin typeface="Corbel"/>
                <a:cs typeface="Corbel"/>
              </a:rPr>
              <a:t> </a:t>
            </a:r>
            <a:r>
              <a:rPr sz="4350" dirty="0">
                <a:latin typeface="Corbel"/>
                <a:cs typeface="Corbel"/>
              </a:rPr>
              <a:t>be </a:t>
            </a:r>
            <a:r>
              <a:rPr sz="4350" spc="-10" dirty="0">
                <a:latin typeface="Corbel"/>
                <a:cs typeface="Corbel"/>
              </a:rPr>
              <a:t>planted</a:t>
            </a:r>
            <a:endParaRPr sz="4350">
              <a:latin typeface="Corbel"/>
              <a:cs typeface="Corbel"/>
            </a:endParaRPr>
          </a:p>
          <a:p>
            <a:pPr marL="391795" marR="474980" indent="-372110">
              <a:lnSpc>
                <a:spcPct val="100400"/>
              </a:lnSpc>
              <a:spcBef>
                <a:spcPts val="5"/>
              </a:spcBef>
              <a:buFont typeface="Calibri"/>
              <a:buChar char="•"/>
              <a:tabLst>
                <a:tab pos="392430" algn="l"/>
              </a:tabLst>
            </a:pPr>
            <a:r>
              <a:rPr sz="4350" dirty="0">
                <a:latin typeface="Corbel"/>
                <a:cs typeface="Corbel"/>
              </a:rPr>
              <a:t>Formal</a:t>
            </a:r>
            <a:r>
              <a:rPr sz="4350" spc="-30" dirty="0">
                <a:latin typeface="Corbel"/>
                <a:cs typeface="Corbel"/>
              </a:rPr>
              <a:t> </a:t>
            </a:r>
            <a:r>
              <a:rPr sz="4350" dirty="0">
                <a:latin typeface="Corbel"/>
                <a:cs typeface="Corbel"/>
              </a:rPr>
              <a:t>sector:</a:t>
            </a:r>
            <a:r>
              <a:rPr sz="4350" spc="-35" dirty="0">
                <a:latin typeface="Corbel"/>
                <a:cs typeface="Corbel"/>
              </a:rPr>
              <a:t> </a:t>
            </a:r>
            <a:r>
              <a:rPr sz="4350" dirty="0">
                <a:latin typeface="Corbel"/>
                <a:cs typeface="Corbel"/>
              </a:rPr>
              <a:t>labels/expiration</a:t>
            </a:r>
            <a:r>
              <a:rPr sz="4350" spc="-45" dirty="0">
                <a:latin typeface="Corbel"/>
                <a:cs typeface="Corbel"/>
              </a:rPr>
              <a:t> </a:t>
            </a:r>
            <a:r>
              <a:rPr sz="4350" spc="-10" dirty="0">
                <a:latin typeface="Corbel"/>
                <a:cs typeface="Corbel"/>
              </a:rPr>
              <a:t>dates; </a:t>
            </a:r>
            <a:r>
              <a:rPr sz="4350" dirty="0">
                <a:latin typeface="Corbel"/>
                <a:cs typeface="Corbel"/>
              </a:rPr>
              <a:t>dyes;</a:t>
            </a:r>
            <a:r>
              <a:rPr sz="4350" spc="-20" dirty="0">
                <a:latin typeface="Corbel"/>
                <a:cs typeface="Corbel"/>
              </a:rPr>
              <a:t> </a:t>
            </a:r>
            <a:r>
              <a:rPr sz="4350" spc="-10" dirty="0">
                <a:latin typeface="Corbel"/>
                <a:cs typeface="Corbel"/>
              </a:rPr>
              <a:t>packaging</a:t>
            </a:r>
            <a:endParaRPr sz="4350">
              <a:latin typeface="Corbel"/>
              <a:cs typeface="Corbel"/>
            </a:endParaRPr>
          </a:p>
          <a:p>
            <a:pPr marL="391795" marR="1220470" indent="-372110">
              <a:lnSpc>
                <a:spcPct val="100400"/>
              </a:lnSpc>
              <a:buFont typeface="Calibri"/>
              <a:buChar char="•"/>
              <a:tabLst>
                <a:tab pos="392430" algn="l"/>
              </a:tabLst>
            </a:pPr>
            <a:r>
              <a:rPr sz="4350" dirty="0">
                <a:latin typeface="Corbel"/>
                <a:cs typeface="Corbel"/>
              </a:rPr>
              <a:t>Informal</a:t>
            </a:r>
            <a:r>
              <a:rPr sz="4350" spc="-30" dirty="0">
                <a:latin typeface="Corbel"/>
                <a:cs typeface="Corbel"/>
              </a:rPr>
              <a:t> </a:t>
            </a:r>
            <a:r>
              <a:rPr sz="4350" dirty="0">
                <a:latin typeface="Corbel"/>
                <a:cs typeface="Corbel"/>
              </a:rPr>
              <a:t>sector:</a:t>
            </a:r>
            <a:r>
              <a:rPr sz="4350" spc="-30" dirty="0">
                <a:latin typeface="Corbel"/>
                <a:cs typeface="Corbel"/>
              </a:rPr>
              <a:t> </a:t>
            </a:r>
            <a:r>
              <a:rPr sz="4350" dirty="0">
                <a:latin typeface="Corbel"/>
                <a:cs typeface="Corbel"/>
              </a:rPr>
              <a:t>storage</a:t>
            </a:r>
            <a:r>
              <a:rPr sz="4350" spc="-20" dirty="0">
                <a:latin typeface="Corbel"/>
                <a:cs typeface="Corbel"/>
              </a:rPr>
              <a:t> </a:t>
            </a:r>
            <a:r>
              <a:rPr sz="4350" spc="-10" dirty="0">
                <a:latin typeface="Corbel"/>
                <a:cs typeface="Corbel"/>
              </a:rPr>
              <a:t>conditions </a:t>
            </a:r>
            <a:r>
              <a:rPr sz="4350" dirty="0">
                <a:latin typeface="Corbel"/>
                <a:cs typeface="Corbel"/>
              </a:rPr>
              <a:t>(cobs,</a:t>
            </a:r>
            <a:r>
              <a:rPr sz="4350" spc="-40" dirty="0">
                <a:latin typeface="Corbel"/>
                <a:cs typeface="Corbel"/>
              </a:rPr>
              <a:t> </a:t>
            </a:r>
            <a:r>
              <a:rPr sz="4350" dirty="0">
                <a:latin typeface="Corbel"/>
                <a:cs typeface="Corbel"/>
              </a:rPr>
              <a:t>on</a:t>
            </a:r>
            <a:r>
              <a:rPr sz="4350" spc="5" dirty="0">
                <a:latin typeface="Corbel"/>
                <a:cs typeface="Corbel"/>
              </a:rPr>
              <a:t> </a:t>
            </a:r>
            <a:r>
              <a:rPr sz="4350" dirty="0">
                <a:latin typeface="Corbel"/>
                <a:cs typeface="Corbel"/>
              </a:rPr>
              <a:t>trees);</a:t>
            </a:r>
            <a:r>
              <a:rPr sz="4350" spc="-20" dirty="0">
                <a:latin typeface="Corbel"/>
                <a:cs typeface="Corbel"/>
              </a:rPr>
              <a:t> </a:t>
            </a:r>
            <a:r>
              <a:rPr sz="4350" spc="-10" dirty="0">
                <a:latin typeface="Corbel"/>
                <a:cs typeface="Corbel"/>
              </a:rPr>
              <a:t>sorting</a:t>
            </a:r>
            <a:endParaRPr sz="4350">
              <a:latin typeface="Corbel"/>
              <a:cs typeface="Corbel"/>
            </a:endParaRPr>
          </a:p>
          <a:p>
            <a:pPr marL="12700" marR="235585">
              <a:lnSpc>
                <a:spcPct val="100400"/>
              </a:lnSpc>
              <a:spcBef>
                <a:spcPts val="3150"/>
              </a:spcBef>
            </a:pPr>
            <a:r>
              <a:rPr sz="4350" dirty="0">
                <a:latin typeface="Corbel"/>
                <a:cs typeface="Corbel"/>
              </a:rPr>
              <a:t>Always</a:t>
            </a:r>
            <a:r>
              <a:rPr sz="4350" spc="-30" dirty="0">
                <a:latin typeface="Corbel"/>
                <a:cs typeface="Corbel"/>
              </a:rPr>
              <a:t> </a:t>
            </a:r>
            <a:r>
              <a:rPr sz="4350" dirty="0">
                <a:latin typeface="Corbel"/>
                <a:cs typeface="Corbel"/>
              </a:rPr>
              <a:t>important</a:t>
            </a:r>
            <a:r>
              <a:rPr sz="4350" spc="-25" dirty="0">
                <a:latin typeface="Corbel"/>
                <a:cs typeface="Corbel"/>
              </a:rPr>
              <a:t> </a:t>
            </a:r>
            <a:r>
              <a:rPr sz="4350" dirty="0">
                <a:latin typeface="Corbel"/>
                <a:cs typeface="Corbel"/>
              </a:rPr>
              <a:t>to</a:t>
            </a:r>
            <a:r>
              <a:rPr sz="4350" spc="-5" dirty="0">
                <a:latin typeface="Corbel"/>
                <a:cs typeface="Corbel"/>
              </a:rPr>
              <a:t> </a:t>
            </a:r>
            <a:r>
              <a:rPr sz="4350" dirty="0">
                <a:latin typeface="Corbel"/>
                <a:cs typeface="Corbel"/>
              </a:rPr>
              <a:t>visually</a:t>
            </a:r>
            <a:r>
              <a:rPr sz="4350" spc="-40" dirty="0">
                <a:latin typeface="Corbel"/>
                <a:cs typeface="Corbel"/>
              </a:rPr>
              <a:t> </a:t>
            </a:r>
            <a:r>
              <a:rPr sz="4350" dirty="0">
                <a:latin typeface="Corbel"/>
                <a:cs typeface="Corbel"/>
              </a:rPr>
              <a:t>inspect;</a:t>
            </a:r>
            <a:r>
              <a:rPr sz="4350" spc="-30" dirty="0">
                <a:latin typeface="Corbel"/>
                <a:cs typeface="Corbel"/>
              </a:rPr>
              <a:t> </a:t>
            </a:r>
            <a:r>
              <a:rPr sz="4350" spc="-25" dirty="0">
                <a:latin typeface="Corbel"/>
                <a:cs typeface="Corbel"/>
              </a:rPr>
              <a:t>and </a:t>
            </a:r>
            <a:r>
              <a:rPr sz="4350" dirty="0">
                <a:latin typeface="Corbel"/>
                <a:cs typeface="Corbel"/>
              </a:rPr>
              <a:t>test</a:t>
            </a:r>
            <a:r>
              <a:rPr sz="4350" spc="-15" dirty="0">
                <a:latin typeface="Corbel"/>
                <a:cs typeface="Corbel"/>
              </a:rPr>
              <a:t> </a:t>
            </a:r>
            <a:r>
              <a:rPr sz="4350" dirty="0">
                <a:latin typeface="Corbel"/>
                <a:cs typeface="Corbel"/>
              </a:rPr>
              <a:t>(if</a:t>
            </a:r>
            <a:r>
              <a:rPr sz="4350" spc="-10" dirty="0">
                <a:latin typeface="Corbel"/>
                <a:cs typeface="Corbel"/>
              </a:rPr>
              <a:t> possible)</a:t>
            </a:r>
            <a:endParaRPr sz="4350">
              <a:latin typeface="Corbel"/>
              <a:cs typeface="Corbel"/>
            </a:endParaRPr>
          </a:p>
          <a:p>
            <a:pPr marL="147955" marR="1096645">
              <a:lnSpc>
                <a:spcPct val="100400"/>
              </a:lnSpc>
              <a:spcBef>
                <a:spcPts val="3390"/>
              </a:spcBef>
            </a:pPr>
            <a:r>
              <a:rPr sz="4350" dirty="0">
                <a:latin typeface="Corbel"/>
                <a:cs typeface="Corbel"/>
              </a:rPr>
              <a:t>Remember</a:t>
            </a:r>
            <a:r>
              <a:rPr sz="4350" spc="-45" dirty="0">
                <a:latin typeface="Corbel"/>
                <a:cs typeface="Corbel"/>
              </a:rPr>
              <a:t> </a:t>
            </a:r>
            <a:r>
              <a:rPr sz="4350" dirty="0">
                <a:latin typeface="Corbel"/>
                <a:cs typeface="Corbel"/>
              </a:rPr>
              <a:t>that</a:t>
            </a:r>
            <a:r>
              <a:rPr sz="4350" spc="5" dirty="0">
                <a:latin typeface="Corbel"/>
                <a:cs typeface="Corbel"/>
              </a:rPr>
              <a:t> </a:t>
            </a:r>
            <a:r>
              <a:rPr sz="4350" dirty="0">
                <a:latin typeface="Corbel"/>
                <a:cs typeface="Corbel"/>
              </a:rPr>
              <a:t>seed</a:t>
            </a:r>
            <a:r>
              <a:rPr sz="4350" spc="-20" dirty="0">
                <a:latin typeface="Corbel"/>
                <a:cs typeface="Corbel"/>
              </a:rPr>
              <a:t> </a:t>
            </a:r>
            <a:r>
              <a:rPr sz="4350" dirty="0">
                <a:latin typeface="Corbel"/>
                <a:cs typeface="Corbel"/>
              </a:rPr>
              <a:t>has</a:t>
            </a:r>
            <a:r>
              <a:rPr sz="4350" spc="-10" dirty="0">
                <a:latin typeface="Corbel"/>
                <a:cs typeface="Corbel"/>
              </a:rPr>
              <a:t> </a:t>
            </a:r>
            <a:r>
              <a:rPr sz="4350" dirty="0">
                <a:latin typeface="Corbel"/>
                <a:cs typeface="Corbel"/>
              </a:rPr>
              <a:t>to</a:t>
            </a:r>
            <a:r>
              <a:rPr sz="4350" spc="-10" dirty="0">
                <a:latin typeface="Corbel"/>
                <a:cs typeface="Corbel"/>
              </a:rPr>
              <a:t> </a:t>
            </a:r>
            <a:r>
              <a:rPr sz="4350" dirty="0">
                <a:latin typeface="Corbel"/>
                <a:cs typeface="Corbel"/>
              </a:rPr>
              <a:t>be:</a:t>
            </a:r>
            <a:r>
              <a:rPr sz="4350" spc="-5" dirty="0">
                <a:latin typeface="Corbel"/>
                <a:cs typeface="Corbel"/>
              </a:rPr>
              <a:t> </a:t>
            </a:r>
            <a:r>
              <a:rPr sz="4350" spc="-10" dirty="0">
                <a:latin typeface="Corbel"/>
                <a:cs typeface="Corbel"/>
              </a:rPr>
              <a:t>right </a:t>
            </a:r>
            <a:r>
              <a:rPr sz="4350" dirty="0">
                <a:latin typeface="Corbel"/>
                <a:cs typeface="Corbel"/>
              </a:rPr>
              <a:t>crop,</a:t>
            </a:r>
            <a:r>
              <a:rPr sz="4350" spc="-30" dirty="0">
                <a:latin typeface="Corbel"/>
                <a:cs typeface="Corbel"/>
              </a:rPr>
              <a:t> </a:t>
            </a:r>
            <a:r>
              <a:rPr sz="4350" dirty="0">
                <a:latin typeface="Corbel"/>
                <a:cs typeface="Corbel"/>
              </a:rPr>
              <a:t>right</a:t>
            </a:r>
            <a:r>
              <a:rPr sz="4350" spc="-25" dirty="0">
                <a:latin typeface="Corbel"/>
                <a:cs typeface="Corbel"/>
              </a:rPr>
              <a:t> </a:t>
            </a:r>
            <a:r>
              <a:rPr sz="4350" dirty="0">
                <a:latin typeface="Corbel"/>
                <a:cs typeface="Corbel"/>
              </a:rPr>
              <a:t>varieties,</a:t>
            </a:r>
            <a:r>
              <a:rPr sz="4350" spc="-30" dirty="0">
                <a:latin typeface="Corbel"/>
                <a:cs typeface="Corbel"/>
              </a:rPr>
              <a:t> </a:t>
            </a:r>
            <a:r>
              <a:rPr sz="4350" dirty="0">
                <a:latin typeface="Corbel"/>
                <a:cs typeface="Corbel"/>
              </a:rPr>
              <a:t>healthy,</a:t>
            </a:r>
            <a:r>
              <a:rPr sz="4350" spc="-5" dirty="0">
                <a:latin typeface="Corbel"/>
                <a:cs typeface="Corbel"/>
              </a:rPr>
              <a:t> </a:t>
            </a:r>
            <a:r>
              <a:rPr sz="4350" spc="-20" dirty="0">
                <a:latin typeface="Corbel"/>
                <a:cs typeface="Corbel"/>
              </a:rPr>
              <a:t>good </a:t>
            </a:r>
            <a:r>
              <a:rPr sz="4350" spc="-10" dirty="0">
                <a:latin typeface="Corbel"/>
                <a:cs typeface="Corbel"/>
              </a:rPr>
              <a:t>germination</a:t>
            </a:r>
            <a:endParaRPr sz="4350">
              <a:latin typeface="Corbel"/>
              <a:cs typeface="Corbel"/>
            </a:endParaRPr>
          </a:p>
        </p:txBody>
      </p:sp>
      <p:pic>
        <p:nvPicPr>
          <p:cNvPr id="4" name="object 4"/>
          <p:cNvPicPr/>
          <p:nvPr/>
        </p:nvPicPr>
        <p:blipFill>
          <a:blip r:embed="rId2" cstate="print"/>
          <a:stretch>
            <a:fillRect/>
          </a:stretch>
        </p:blipFill>
        <p:spPr>
          <a:xfrm>
            <a:off x="9447670" y="7175906"/>
            <a:ext cx="459880" cy="659665"/>
          </a:xfrm>
          <a:prstGeom prst="rect">
            <a:avLst/>
          </a:prstGeom>
        </p:spPr>
      </p:pic>
      <p:pic>
        <p:nvPicPr>
          <p:cNvPr id="5" name="object 5"/>
          <p:cNvPicPr/>
          <p:nvPr/>
        </p:nvPicPr>
        <p:blipFill>
          <a:blip r:embed="rId3" cstate="print"/>
          <a:stretch>
            <a:fillRect/>
          </a:stretch>
        </p:blipFill>
        <p:spPr>
          <a:xfrm>
            <a:off x="9531856" y="5091363"/>
            <a:ext cx="397045" cy="639551"/>
          </a:xfrm>
          <a:prstGeom prst="rect">
            <a:avLst/>
          </a:prstGeom>
        </p:spPr>
      </p:pic>
      <p:pic>
        <p:nvPicPr>
          <p:cNvPr id="6" name="object 6"/>
          <p:cNvPicPr/>
          <p:nvPr/>
        </p:nvPicPr>
        <p:blipFill>
          <a:blip r:embed="rId4" cstate="print"/>
          <a:stretch>
            <a:fillRect/>
          </a:stretch>
        </p:blipFill>
        <p:spPr>
          <a:xfrm>
            <a:off x="9496673" y="1529169"/>
            <a:ext cx="408364" cy="618200"/>
          </a:xfrm>
          <a:prstGeom prst="rect">
            <a:avLst/>
          </a:prstGeom>
        </p:spPr>
      </p:pic>
      <p:sp>
        <p:nvSpPr>
          <p:cNvPr id="7" name="object 7"/>
          <p:cNvSpPr txBox="1">
            <a:spLocks noGrp="1"/>
          </p:cNvSpPr>
          <p:nvPr>
            <p:ph type="title"/>
          </p:nvPr>
        </p:nvSpPr>
        <p:spPr>
          <a:xfrm>
            <a:off x="9559736" y="90184"/>
            <a:ext cx="2757805" cy="805180"/>
          </a:xfrm>
          <a:prstGeom prst="rect">
            <a:avLst/>
          </a:prstGeom>
        </p:spPr>
        <p:txBody>
          <a:bodyPr vert="horz" wrap="square" lIns="0" tIns="14604" rIns="0" bIns="0" rtlCol="0">
            <a:spAutoFit/>
          </a:bodyPr>
          <a:lstStyle/>
          <a:p>
            <a:pPr marL="12700">
              <a:lnSpc>
                <a:spcPct val="100000"/>
              </a:lnSpc>
              <a:spcBef>
                <a:spcPts val="114"/>
              </a:spcBef>
            </a:pPr>
            <a:r>
              <a:rPr sz="5100" spc="-10" dirty="0"/>
              <a:t>Summary</a:t>
            </a:r>
            <a:endParaRPr sz="5100"/>
          </a:p>
        </p:txBody>
      </p:sp>
      <p:pic>
        <p:nvPicPr>
          <p:cNvPr id="8" name="object 8"/>
          <p:cNvPicPr/>
          <p:nvPr/>
        </p:nvPicPr>
        <p:blipFill>
          <a:blip r:embed="rId5" cstate="print"/>
          <a:stretch>
            <a:fillRect/>
          </a:stretch>
        </p:blipFill>
        <p:spPr>
          <a:xfrm>
            <a:off x="2082030" y="1155996"/>
            <a:ext cx="6900732" cy="8780456"/>
          </a:xfrm>
          <a:prstGeom prst="rect">
            <a:avLst/>
          </a:prstGeom>
        </p:spPr>
      </p:pic>
      <p:pic>
        <p:nvPicPr>
          <p:cNvPr id="9" name="object 9"/>
          <p:cNvPicPr/>
          <p:nvPr/>
        </p:nvPicPr>
        <p:blipFill>
          <a:blip r:embed="rId3" cstate="print"/>
          <a:stretch>
            <a:fillRect/>
          </a:stretch>
        </p:blipFill>
        <p:spPr>
          <a:xfrm>
            <a:off x="9558242" y="2879913"/>
            <a:ext cx="397055" cy="638304"/>
          </a:xfrm>
          <a:prstGeom prst="rect">
            <a:avLst/>
          </a:prstGeom>
        </p:spPr>
      </p:pic>
      <p:pic>
        <p:nvPicPr>
          <p:cNvPr id="10" name="object 10"/>
          <p:cNvPicPr/>
          <p:nvPr/>
        </p:nvPicPr>
        <p:blipFill>
          <a:blip r:embed="rId3" cstate="print"/>
          <a:stretch>
            <a:fillRect/>
          </a:stretch>
        </p:blipFill>
        <p:spPr>
          <a:xfrm>
            <a:off x="9457722" y="8971454"/>
            <a:ext cx="398312" cy="6383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14215" y="843115"/>
            <a:ext cx="18475960" cy="9622790"/>
            <a:chOff x="814215" y="843115"/>
            <a:chExt cx="18475960" cy="9622790"/>
          </a:xfrm>
        </p:grpSpPr>
        <p:pic>
          <p:nvPicPr>
            <p:cNvPr id="3" name="object 3"/>
            <p:cNvPicPr/>
            <p:nvPr/>
          </p:nvPicPr>
          <p:blipFill>
            <a:blip r:embed="rId2" cstate="print"/>
            <a:stretch>
              <a:fillRect/>
            </a:stretch>
          </p:blipFill>
          <p:spPr>
            <a:xfrm>
              <a:off x="814215" y="843115"/>
              <a:ext cx="18475667" cy="9622324"/>
            </a:xfrm>
            <a:prstGeom prst="rect">
              <a:avLst/>
            </a:prstGeom>
          </p:spPr>
        </p:pic>
        <p:pic>
          <p:nvPicPr>
            <p:cNvPr id="4" name="object 4"/>
            <p:cNvPicPr/>
            <p:nvPr/>
          </p:nvPicPr>
          <p:blipFill>
            <a:blip r:embed="rId3" cstate="print"/>
            <a:stretch>
              <a:fillRect/>
            </a:stretch>
          </p:blipFill>
          <p:spPr>
            <a:xfrm>
              <a:off x="2906194" y="843658"/>
              <a:ext cx="8092737" cy="9621174"/>
            </a:xfrm>
            <a:prstGeom prst="rect">
              <a:avLst/>
            </a:prstGeom>
          </p:spPr>
        </p:pic>
      </p:grpSp>
      <p:sp>
        <p:nvSpPr>
          <p:cNvPr id="5" name="object 5"/>
          <p:cNvSpPr txBox="1">
            <a:spLocks noGrp="1"/>
          </p:cNvSpPr>
          <p:nvPr>
            <p:ph type="title"/>
          </p:nvPr>
        </p:nvSpPr>
        <p:spPr>
          <a:xfrm>
            <a:off x="8559590" y="2429513"/>
            <a:ext cx="6010910" cy="4549140"/>
          </a:xfrm>
          <a:prstGeom prst="rect">
            <a:avLst/>
          </a:prstGeom>
        </p:spPr>
        <p:txBody>
          <a:bodyPr vert="horz" wrap="square" lIns="0" tIns="12700" rIns="0" bIns="0" rtlCol="0">
            <a:spAutoFit/>
          </a:bodyPr>
          <a:lstStyle/>
          <a:p>
            <a:pPr marL="12700" marR="5080" algn="ctr">
              <a:lnSpc>
                <a:spcPct val="149900"/>
              </a:lnSpc>
              <a:spcBef>
                <a:spcPts val="100"/>
              </a:spcBef>
            </a:pPr>
            <a:r>
              <a:rPr sz="6600" dirty="0">
                <a:solidFill>
                  <a:srgbClr val="000000"/>
                </a:solidFill>
              </a:rPr>
              <a:t>SEED</a:t>
            </a:r>
            <a:r>
              <a:rPr sz="6600" spc="-40" dirty="0">
                <a:solidFill>
                  <a:srgbClr val="000000"/>
                </a:solidFill>
              </a:rPr>
              <a:t> </a:t>
            </a:r>
            <a:r>
              <a:rPr sz="6600" spc="-10" dirty="0">
                <a:solidFill>
                  <a:srgbClr val="000000"/>
                </a:solidFill>
              </a:rPr>
              <a:t>SECURITY FRAMEWORK (SSF)</a:t>
            </a:r>
            <a:endParaRPr sz="6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20056" y="711871"/>
            <a:ext cx="6975475" cy="779780"/>
          </a:xfrm>
          <a:prstGeom prst="rect">
            <a:avLst/>
          </a:prstGeom>
        </p:spPr>
        <p:txBody>
          <a:bodyPr vert="horz" wrap="square" lIns="0" tIns="12065" rIns="0" bIns="0" rtlCol="0">
            <a:spAutoFit/>
          </a:bodyPr>
          <a:lstStyle/>
          <a:p>
            <a:pPr marL="12700">
              <a:lnSpc>
                <a:spcPct val="100000"/>
              </a:lnSpc>
              <a:spcBef>
                <a:spcPts val="95"/>
              </a:spcBef>
            </a:pPr>
            <a:r>
              <a:rPr sz="4950" dirty="0"/>
              <a:t>Seed</a:t>
            </a:r>
            <a:r>
              <a:rPr sz="4950" spc="-160" dirty="0"/>
              <a:t> </a:t>
            </a:r>
            <a:r>
              <a:rPr sz="4950" dirty="0"/>
              <a:t>Security</a:t>
            </a:r>
            <a:r>
              <a:rPr sz="4950" spc="-135" dirty="0"/>
              <a:t> </a:t>
            </a:r>
            <a:r>
              <a:rPr sz="4950" spc="-10" dirty="0"/>
              <a:t>Framework</a:t>
            </a:r>
            <a:endParaRPr sz="4950"/>
          </a:p>
        </p:txBody>
      </p:sp>
      <p:graphicFrame>
        <p:nvGraphicFramePr>
          <p:cNvPr id="3" name="object 3"/>
          <p:cNvGraphicFramePr>
            <a:graphicFrameLocks noGrp="1"/>
          </p:cNvGraphicFramePr>
          <p:nvPr/>
        </p:nvGraphicFramePr>
        <p:xfrm>
          <a:off x="946508" y="2265310"/>
          <a:ext cx="18197830" cy="7565389"/>
        </p:xfrm>
        <a:graphic>
          <a:graphicData uri="http://schemas.openxmlformats.org/drawingml/2006/table">
            <a:tbl>
              <a:tblPr firstRow="1" bandRow="1">
                <a:tableStyleId>{2D5ABB26-0587-4C30-8999-92F81FD0307C}</a:tableStyleId>
              </a:tblPr>
              <a:tblGrid>
                <a:gridCol w="5822315">
                  <a:extLst>
                    <a:ext uri="{9D8B030D-6E8A-4147-A177-3AD203B41FA5}">
                      <a16:colId xmlns:a16="http://schemas.microsoft.com/office/drawing/2014/main" val="20000"/>
                    </a:ext>
                  </a:extLst>
                </a:gridCol>
                <a:gridCol w="12375515">
                  <a:extLst>
                    <a:ext uri="{9D8B030D-6E8A-4147-A177-3AD203B41FA5}">
                      <a16:colId xmlns:a16="http://schemas.microsoft.com/office/drawing/2014/main" val="20001"/>
                    </a:ext>
                  </a:extLst>
                </a:gridCol>
              </a:tblGrid>
              <a:tr h="1050925">
                <a:tc>
                  <a:txBody>
                    <a:bodyPr/>
                    <a:lstStyle/>
                    <a:p>
                      <a:pPr marL="74930">
                        <a:lnSpc>
                          <a:spcPct val="100000"/>
                        </a:lnSpc>
                        <a:spcBef>
                          <a:spcPts val="295"/>
                        </a:spcBef>
                      </a:pPr>
                      <a:r>
                        <a:rPr sz="4700" b="1" spc="-10" dirty="0">
                          <a:latin typeface="Corbel"/>
                          <a:cs typeface="Corbel"/>
                        </a:rPr>
                        <a:t>Parameters</a:t>
                      </a:r>
                      <a:endParaRPr sz="4700">
                        <a:latin typeface="Corbel"/>
                        <a:cs typeface="Corbel"/>
                      </a:endParaRPr>
                    </a:p>
                  </a:txBody>
                  <a:tcPr marL="0" marR="0" marT="374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6DEC2"/>
                    </a:solidFill>
                  </a:tcPr>
                </a:tc>
                <a:tc>
                  <a:txBody>
                    <a:bodyPr/>
                    <a:lstStyle/>
                    <a:p>
                      <a:pPr marL="74930">
                        <a:lnSpc>
                          <a:spcPct val="100000"/>
                        </a:lnSpc>
                        <a:spcBef>
                          <a:spcPts val="295"/>
                        </a:spcBef>
                      </a:pPr>
                      <a:r>
                        <a:rPr sz="4700" b="1" spc="-10" dirty="0">
                          <a:latin typeface="Corbel"/>
                          <a:cs typeface="Corbel"/>
                        </a:rPr>
                        <a:t>Definition</a:t>
                      </a:r>
                      <a:endParaRPr sz="4700">
                        <a:latin typeface="Corbel"/>
                        <a:cs typeface="Corbel"/>
                      </a:endParaRPr>
                    </a:p>
                  </a:txBody>
                  <a:tcPr marL="0" marR="0" marT="374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1771014">
                <a:tc>
                  <a:txBody>
                    <a:bodyPr/>
                    <a:lstStyle/>
                    <a:p>
                      <a:pPr marL="74930">
                        <a:lnSpc>
                          <a:spcPct val="100000"/>
                        </a:lnSpc>
                        <a:spcBef>
                          <a:spcPts val="375"/>
                        </a:spcBef>
                      </a:pPr>
                      <a:r>
                        <a:rPr sz="3850" spc="-10" dirty="0">
                          <a:latin typeface="Corbel"/>
                          <a:cs typeface="Corbel"/>
                        </a:rPr>
                        <a:t>Availability</a:t>
                      </a:r>
                      <a:endParaRPr sz="3850">
                        <a:latin typeface="Corbel"/>
                        <a:cs typeface="Corbel"/>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6DEC2"/>
                    </a:solidFill>
                  </a:tcPr>
                </a:tc>
                <a:tc>
                  <a:txBody>
                    <a:bodyPr/>
                    <a:lstStyle/>
                    <a:p>
                      <a:pPr marL="74930" marR="365760">
                        <a:lnSpc>
                          <a:spcPct val="100000"/>
                        </a:lnSpc>
                        <a:spcBef>
                          <a:spcPts val="355"/>
                        </a:spcBef>
                      </a:pPr>
                      <a:r>
                        <a:rPr sz="3550" dirty="0">
                          <a:latin typeface="Corbel"/>
                          <a:cs typeface="Corbel"/>
                        </a:rPr>
                        <a:t>Sufficient</a:t>
                      </a:r>
                      <a:r>
                        <a:rPr sz="3550" spc="-95" dirty="0">
                          <a:latin typeface="Corbel"/>
                          <a:cs typeface="Corbel"/>
                        </a:rPr>
                        <a:t> </a:t>
                      </a:r>
                      <a:r>
                        <a:rPr sz="3550" dirty="0">
                          <a:latin typeface="Corbel"/>
                          <a:cs typeface="Corbel"/>
                        </a:rPr>
                        <a:t>quantity</a:t>
                      </a:r>
                      <a:r>
                        <a:rPr sz="3550" spc="-90" dirty="0">
                          <a:latin typeface="Corbel"/>
                          <a:cs typeface="Corbel"/>
                        </a:rPr>
                        <a:t> </a:t>
                      </a:r>
                      <a:r>
                        <a:rPr sz="3550" dirty="0">
                          <a:latin typeface="Corbel"/>
                          <a:cs typeface="Corbel"/>
                        </a:rPr>
                        <a:t>of</a:t>
                      </a:r>
                      <a:r>
                        <a:rPr sz="3550" spc="-95" dirty="0">
                          <a:latin typeface="Corbel"/>
                          <a:cs typeface="Corbel"/>
                        </a:rPr>
                        <a:t> </a:t>
                      </a:r>
                      <a:r>
                        <a:rPr sz="3550" dirty="0">
                          <a:latin typeface="Corbel"/>
                          <a:cs typeface="Corbel"/>
                        </a:rPr>
                        <a:t>seed</a:t>
                      </a:r>
                      <a:r>
                        <a:rPr sz="3550" spc="-90" dirty="0">
                          <a:latin typeface="Corbel"/>
                          <a:cs typeface="Corbel"/>
                        </a:rPr>
                        <a:t> </a:t>
                      </a:r>
                      <a:r>
                        <a:rPr sz="3550" dirty="0">
                          <a:latin typeface="Corbel"/>
                          <a:cs typeface="Corbel"/>
                        </a:rPr>
                        <a:t>of</a:t>
                      </a:r>
                      <a:r>
                        <a:rPr sz="3550" spc="-95" dirty="0">
                          <a:latin typeface="Corbel"/>
                          <a:cs typeface="Corbel"/>
                        </a:rPr>
                        <a:t> </a:t>
                      </a:r>
                      <a:r>
                        <a:rPr sz="3550" dirty="0">
                          <a:latin typeface="Corbel"/>
                          <a:cs typeface="Corbel"/>
                        </a:rPr>
                        <a:t>adapted</a:t>
                      </a:r>
                      <a:r>
                        <a:rPr sz="3550" spc="-90" dirty="0">
                          <a:latin typeface="Corbel"/>
                          <a:cs typeface="Corbel"/>
                        </a:rPr>
                        <a:t> </a:t>
                      </a:r>
                      <a:r>
                        <a:rPr sz="3550" dirty="0">
                          <a:latin typeface="Corbel"/>
                          <a:cs typeface="Corbel"/>
                        </a:rPr>
                        <a:t>crops</a:t>
                      </a:r>
                      <a:r>
                        <a:rPr sz="3550" spc="-90" dirty="0">
                          <a:latin typeface="Corbel"/>
                          <a:cs typeface="Corbel"/>
                        </a:rPr>
                        <a:t> </a:t>
                      </a:r>
                      <a:r>
                        <a:rPr sz="3550" dirty="0">
                          <a:latin typeface="Corbel"/>
                          <a:cs typeface="Corbel"/>
                        </a:rPr>
                        <a:t>is</a:t>
                      </a:r>
                      <a:r>
                        <a:rPr sz="3550" spc="-90" dirty="0">
                          <a:latin typeface="Corbel"/>
                          <a:cs typeface="Corbel"/>
                        </a:rPr>
                        <a:t> </a:t>
                      </a:r>
                      <a:r>
                        <a:rPr sz="3550" dirty="0">
                          <a:latin typeface="Corbel"/>
                          <a:cs typeface="Corbel"/>
                        </a:rPr>
                        <a:t>within</a:t>
                      </a:r>
                      <a:r>
                        <a:rPr sz="3550" spc="-85" dirty="0">
                          <a:latin typeface="Corbel"/>
                          <a:cs typeface="Corbel"/>
                        </a:rPr>
                        <a:t> </a:t>
                      </a:r>
                      <a:r>
                        <a:rPr sz="3550" b="1" spc="-10" dirty="0">
                          <a:latin typeface="Corbel"/>
                          <a:cs typeface="Corbel"/>
                        </a:rPr>
                        <a:t>reasonable </a:t>
                      </a:r>
                      <a:r>
                        <a:rPr sz="3550" b="1" dirty="0">
                          <a:latin typeface="Corbel"/>
                          <a:cs typeface="Corbel"/>
                        </a:rPr>
                        <a:t>proximity</a:t>
                      </a:r>
                      <a:r>
                        <a:rPr sz="3550" b="1" spc="-105" dirty="0">
                          <a:latin typeface="Corbel"/>
                          <a:cs typeface="Corbel"/>
                        </a:rPr>
                        <a:t> </a:t>
                      </a:r>
                      <a:r>
                        <a:rPr sz="3550" dirty="0">
                          <a:latin typeface="Corbel"/>
                          <a:cs typeface="Corbel"/>
                        </a:rPr>
                        <a:t>(spatial</a:t>
                      </a:r>
                      <a:r>
                        <a:rPr sz="3550" spc="-70" dirty="0">
                          <a:latin typeface="Corbel"/>
                          <a:cs typeface="Corbel"/>
                        </a:rPr>
                        <a:t> </a:t>
                      </a:r>
                      <a:r>
                        <a:rPr sz="3550" spc="-10" dirty="0">
                          <a:latin typeface="Corbel"/>
                          <a:cs typeface="Corbel"/>
                        </a:rPr>
                        <a:t>availability)</a:t>
                      </a:r>
                      <a:r>
                        <a:rPr sz="3550" spc="-70" dirty="0">
                          <a:latin typeface="Corbel"/>
                          <a:cs typeface="Corbel"/>
                        </a:rPr>
                        <a:t> </a:t>
                      </a:r>
                      <a:r>
                        <a:rPr sz="3550" dirty="0">
                          <a:latin typeface="Corbel"/>
                          <a:cs typeface="Corbel"/>
                        </a:rPr>
                        <a:t>and</a:t>
                      </a:r>
                      <a:r>
                        <a:rPr sz="3550" spc="-100" dirty="0">
                          <a:latin typeface="Corbel"/>
                          <a:cs typeface="Corbel"/>
                        </a:rPr>
                        <a:t> </a:t>
                      </a:r>
                      <a:r>
                        <a:rPr sz="3550" b="1" dirty="0">
                          <a:latin typeface="Corbel"/>
                          <a:cs typeface="Corbel"/>
                        </a:rPr>
                        <a:t>in</a:t>
                      </a:r>
                      <a:r>
                        <a:rPr sz="3550" b="1" spc="-95" dirty="0">
                          <a:latin typeface="Corbel"/>
                          <a:cs typeface="Corbel"/>
                        </a:rPr>
                        <a:t> </a:t>
                      </a:r>
                      <a:r>
                        <a:rPr sz="3550" b="1" dirty="0">
                          <a:latin typeface="Corbel"/>
                          <a:cs typeface="Corbel"/>
                        </a:rPr>
                        <a:t>time</a:t>
                      </a:r>
                      <a:r>
                        <a:rPr sz="3550" b="1" spc="-114" dirty="0">
                          <a:latin typeface="Corbel"/>
                          <a:cs typeface="Corbel"/>
                        </a:rPr>
                        <a:t> </a:t>
                      </a:r>
                      <a:r>
                        <a:rPr sz="3550" dirty="0">
                          <a:latin typeface="Corbel"/>
                          <a:cs typeface="Corbel"/>
                        </a:rPr>
                        <a:t>for</a:t>
                      </a:r>
                      <a:r>
                        <a:rPr sz="3550" spc="-95" dirty="0">
                          <a:latin typeface="Corbel"/>
                          <a:cs typeface="Corbel"/>
                        </a:rPr>
                        <a:t> </a:t>
                      </a:r>
                      <a:r>
                        <a:rPr sz="3550" dirty="0">
                          <a:latin typeface="Corbel"/>
                          <a:cs typeface="Corbel"/>
                        </a:rPr>
                        <a:t>critical</a:t>
                      </a:r>
                      <a:r>
                        <a:rPr sz="3550" spc="-70" dirty="0">
                          <a:latin typeface="Corbel"/>
                          <a:cs typeface="Corbel"/>
                        </a:rPr>
                        <a:t> </a:t>
                      </a:r>
                      <a:r>
                        <a:rPr sz="3550" spc="-10" dirty="0">
                          <a:latin typeface="Corbel"/>
                          <a:cs typeface="Corbel"/>
                        </a:rPr>
                        <a:t>sowing </a:t>
                      </a:r>
                      <a:r>
                        <a:rPr sz="3550" dirty="0">
                          <a:latin typeface="Corbel"/>
                          <a:cs typeface="Corbel"/>
                        </a:rPr>
                        <a:t>periods</a:t>
                      </a:r>
                      <a:r>
                        <a:rPr sz="3550" spc="-140" dirty="0">
                          <a:latin typeface="Corbel"/>
                          <a:cs typeface="Corbel"/>
                        </a:rPr>
                        <a:t> </a:t>
                      </a:r>
                      <a:r>
                        <a:rPr sz="3550" dirty="0">
                          <a:latin typeface="Corbel"/>
                          <a:cs typeface="Corbel"/>
                        </a:rPr>
                        <a:t>(temporal</a:t>
                      </a:r>
                      <a:r>
                        <a:rPr sz="3550" spc="-140" dirty="0">
                          <a:latin typeface="Corbel"/>
                          <a:cs typeface="Corbel"/>
                        </a:rPr>
                        <a:t> </a:t>
                      </a:r>
                      <a:r>
                        <a:rPr sz="3550" spc="-10" dirty="0">
                          <a:latin typeface="Corbel"/>
                          <a:cs typeface="Corbel"/>
                        </a:rPr>
                        <a:t>availability)</a:t>
                      </a:r>
                      <a:endParaRPr sz="3550">
                        <a:latin typeface="Corbel"/>
                        <a:cs typeface="Corbel"/>
                      </a:endParaRPr>
                    </a:p>
                  </a:txBody>
                  <a:tcPr marL="0" marR="0" marT="450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1581150">
                <a:tc>
                  <a:txBody>
                    <a:bodyPr/>
                    <a:lstStyle/>
                    <a:p>
                      <a:pPr marL="74930">
                        <a:lnSpc>
                          <a:spcPct val="100000"/>
                        </a:lnSpc>
                        <a:spcBef>
                          <a:spcPts val="375"/>
                        </a:spcBef>
                      </a:pPr>
                      <a:r>
                        <a:rPr sz="3850" spc="-10" dirty="0">
                          <a:latin typeface="Corbel"/>
                          <a:cs typeface="Corbel"/>
                        </a:rPr>
                        <a:t>Access</a:t>
                      </a:r>
                      <a:endParaRPr sz="3850">
                        <a:latin typeface="Corbel"/>
                        <a:cs typeface="Corbel"/>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6DEC2"/>
                    </a:solidFill>
                  </a:tcPr>
                </a:tc>
                <a:tc>
                  <a:txBody>
                    <a:bodyPr/>
                    <a:lstStyle/>
                    <a:p>
                      <a:pPr marL="74930" marR="383540">
                        <a:lnSpc>
                          <a:spcPct val="100000"/>
                        </a:lnSpc>
                        <a:spcBef>
                          <a:spcPts val="355"/>
                        </a:spcBef>
                      </a:pPr>
                      <a:r>
                        <a:rPr sz="3550" dirty="0">
                          <a:latin typeface="Corbel"/>
                          <a:cs typeface="Corbel"/>
                        </a:rPr>
                        <a:t>People</a:t>
                      </a:r>
                      <a:r>
                        <a:rPr sz="3550" spc="-100" dirty="0">
                          <a:latin typeface="Corbel"/>
                          <a:cs typeface="Corbel"/>
                        </a:rPr>
                        <a:t> </a:t>
                      </a:r>
                      <a:r>
                        <a:rPr sz="3550" dirty="0">
                          <a:latin typeface="Corbel"/>
                          <a:cs typeface="Corbel"/>
                        </a:rPr>
                        <a:t>have</a:t>
                      </a:r>
                      <a:r>
                        <a:rPr sz="3550" spc="-110" dirty="0">
                          <a:latin typeface="Corbel"/>
                          <a:cs typeface="Corbel"/>
                        </a:rPr>
                        <a:t> </a:t>
                      </a:r>
                      <a:r>
                        <a:rPr sz="3550" b="1" dirty="0">
                          <a:latin typeface="Corbel"/>
                          <a:cs typeface="Corbel"/>
                        </a:rPr>
                        <a:t>adequate</a:t>
                      </a:r>
                      <a:r>
                        <a:rPr sz="3550" b="1" spc="-105" dirty="0">
                          <a:latin typeface="Corbel"/>
                          <a:cs typeface="Corbel"/>
                        </a:rPr>
                        <a:t> </a:t>
                      </a:r>
                      <a:r>
                        <a:rPr sz="3550" b="1" dirty="0">
                          <a:latin typeface="Corbel"/>
                          <a:cs typeface="Corbel"/>
                        </a:rPr>
                        <a:t>income</a:t>
                      </a:r>
                      <a:r>
                        <a:rPr sz="3550" b="1" spc="-135" dirty="0">
                          <a:latin typeface="Corbel"/>
                          <a:cs typeface="Corbel"/>
                        </a:rPr>
                        <a:t> </a:t>
                      </a:r>
                      <a:r>
                        <a:rPr sz="3550" dirty="0">
                          <a:latin typeface="Corbel"/>
                          <a:cs typeface="Corbel"/>
                        </a:rPr>
                        <a:t>or</a:t>
                      </a:r>
                      <a:r>
                        <a:rPr sz="3550" spc="-114" dirty="0">
                          <a:latin typeface="Corbel"/>
                          <a:cs typeface="Corbel"/>
                        </a:rPr>
                        <a:t> </a:t>
                      </a:r>
                      <a:r>
                        <a:rPr sz="3550" dirty="0">
                          <a:latin typeface="Corbel"/>
                          <a:cs typeface="Corbel"/>
                        </a:rPr>
                        <a:t>other</a:t>
                      </a:r>
                      <a:r>
                        <a:rPr sz="3550" spc="-114" dirty="0">
                          <a:latin typeface="Corbel"/>
                          <a:cs typeface="Corbel"/>
                        </a:rPr>
                        <a:t> </a:t>
                      </a:r>
                      <a:r>
                        <a:rPr sz="3550" dirty="0">
                          <a:latin typeface="Corbel"/>
                          <a:cs typeface="Corbel"/>
                        </a:rPr>
                        <a:t>resources</a:t>
                      </a:r>
                      <a:r>
                        <a:rPr sz="3550" spc="-105" dirty="0">
                          <a:latin typeface="Corbel"/>
                          <a:cs typeface="Corbel"/>
                        </a:rPr>
                        <a:t> </a:t>
                      </a:r>
                      <a:r>
                        <a:rPr sz="3550" dirty="0">
                          <a:latin typeface="Corbel"/>
                          <a:cs typeface="Corbel"/>
                        </a:rPr>
                        <a:t>to</a:t>
                      </a:r>
                      <a:r>
                        <a:rPr sz="3550" spc="-114" dirty="0">
                          <a:latin typeface="Corbel"/>
                          <a:cs typeface="Corbel"/>
                        </a:rPr>
                        <a:t> </a:t>
                      </a:r>
                      <a:r>
                        <a:rPr sz="3550" dirty="0">
                          <a:latin typeface="Corbel"/>
                          <a:cs typeface="Corbel"/>
                        </a:rPr>
                        <a:t>purchase</a:t>
                      </a:r>
                      <a:r>
                        <a:rPr sz="3550" spc="-95" dirty="0">
                          <a:latin typeface="Corbel"/>
                          <a:cs typeface="Corbel"/>
                        </a:rPr>
                        <a:t> </a:t>
                      </a:r>
                      <a:r>
                        <a:rPr sz="3550" spc="-25" dirty="0">
                          <a:latin typeface="Corbel"/>
                          <a:cs typeface="Corbel"/>
                        </a:rPr>
                        <a:t>or </a:t>
                      </a:r>
                      <a:r>
                        <a:rPr sz="3550" dirty="0">
                          <a:latin typeface="Corbel"/>
                          <a:cs typeface="Corbel"/>
                        </a:rPr>
                        <a:t>barter</a:t>
                      </a:r>
                      <a:r>
                        <a:rPr sz="3550" spc="-125" dirty="0">
                          <a:latin typeface="Corbel"/>
                          <a:cs typeface="Corbel"/>
                        </a:rPr>
                        <a:t> </a:t>
                      </a:r>
                      <a:r>
                        <a:rPr sz="3550" dirty="0">
                          <a:latin typeface="Corbel"/>
                          <a:cs typeface="Corbel"/>
                        </a:rPr>
                        <a:t>for</a:t>
                      </a:r>
                      <a:r>
                        <a:rPr sz="3550" spc="-120" dirty="0">
                          <a:latin typeface="Corbel"/>
                          <a:cs typeface="Corbel"/>
                        </a:rPr>
                        <a:t> </a:t>
                      </a:r>
                      <a:r>
                        <a:rPr sz="3550" dirty="0">
                          <a:latin typeface="Corbel"/>
                          <a:cs typeface="Corbel"/>
                        </a:rPr>
                        <a:t>appropriate</a:t>
                      </a:r>
                      <a:r>
                        <a:rPr sz="3550" spc="-100" dirty="0">
                          <a:latin typeface="Corbel"/>
                          <a:cs typeface="Corbel"/>
                        </a:rPr>
                        <a:t> </a:t>
                      </a:r>
                      <a:r>
                        <a:rPr sz="3550" spc="-10" dirty="0">
                          <a:latin typeface="Corbel"/>
                          <a:cs typeface="Corbel"/>
                        </a:rPr>
                        <a:t>seeds</a:t>
                      </a:r>
                      <a:endParaRPr sz="3550">
                        <a:latin typeface="Corbel"/>
                        <a:cs typeface="Corbel"/>
                      </a:endParaRPr>
                    </a:p>
                  </a:txBody>
                  <a:tcPr marL="0" marR="0" marT="450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1581150">
                <a:tc>
                  <a:txBody>
                    <a:bodyPr/>
                    <a:lstStyle/>
                    <a:p>
                      <a:pPr marL="74930">
                        <a:lnSpc>
                          <a:spcPct val="100000"/>
                        </a:lnSpc>
                        <a:spcBef>
                          <a:spcPts val="375"/>
                        </a:spcBef>
                      </a:pPr>
                      <a:r>
                        <a:rPr sz="3850" dirty="0">
                          <a:latin typeface="Corbel"/>
                          <a:cs typeface="Corbel"/>
                        </a:rPr>
                        <a:t>Seed</a:t>
                      </a:r>
                      <a:r>
                        <a:rPr sz="3850" spc="-20" dirty="0">
                          <a:latin typeface="Corbel"/>
                          <a:cs typeface="Corbel"/>
                        </a:rPr>
                        <a:t> </a:t>
                      </a:r>
                      <a:r>
                        <a:rPr sz="3850" dirty="0">
                          <a:latin typeface="Corbel"/>
                          <a:cs typeface="Corbel"/>
                        </a:rPr>
                        <a:t>Health</a:t>
                      </a:r>
                      <a:r>
                        <a:rPr sz="3850" spc="-20" dirty="0">
                          <a:latin typeface="Corbel"/>
                          <a:cs typeface="Corbel"/>
                        </a:rPr>
                        <a:t> </a:t>
                      </a:r>
                      <a:r>
                        <a:rPr sz="3850" dirty="0">
                          <a:latin typeface="Corbel"/>
                          <a:cs typeface="Corbel"/>
                        </a:rPr>
                        <a:t>/</a:t>
                      </a:r>
                      <a:r>
                        <a:rPr sz="3850" spc="-5" dirty="0">
                          <a:latin typeface="Corbel"/>
                          <a:cs typeface="Corbel"/>
                        </a:rPr>
                        <a:t> </a:t>
                      </a:r>
                      <a:r>
                        <a:rPr sz="3850" spc="-10" dirty="0">
                          <a:latin typeface="Corbel"/>
                          <a:cs typeface="Corbel"/>
                        </a:rPr>
                        <a:t>Quality</a:t>
                      </a:r>
                      <a:endParaRPr sz="3850">
                        <a:latin typeface="Corbel"/>
                        <a:cs typeface="Corbel"/>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6DEC2"/>
                    </a:solidFill>
                  </a:tcPr>
                </a:tc>
                <a:tc>
                  <a:txBody>
                    <a:bodyPr/>
                    <a:lstStyle/>
                    <a:p>
                      <a:pPr marL="74930">
                        <a:lnSpc>
                          <a:spcPct val="100000"/>
                        </a:lnSpc>
                        <a:spcBef>
                          <a:spcPts val="355"/>
                        </a:spcBef>
                      </a:pPr>
                      <a:r>
                        <a:rPr sz="3550" dirty="0">
                          <a:latin typeface="Corbel"/>
                          <a:cs typeface="Corbel"/>
                        </a:rPr>
                        <a:t>Seed</a:t>
                      </a:r>
                      <a:r>
                        <a:rPr sz="3550" spc="-90" dirty="0">
                          <a:latin typeface="Corbel"/>
                          <a:cs typeface="Corbel"/>
                        </a:rPr>
                        <a:t> </a:t>
                      </a:r>
                      <a:r>
                        <a:rPr sz="3550" dirty="0">
                          <a:latin typeface="Corbel"/>
                          <a:cs typeface="Corbel"/>
                        </a:rPr>
                        <a:t>is</a:t>
                      </a:r>
                      <a:r>
                        <a:rPr sz="3550" spc="-90" dirty="0">
                          <a:latin typeface="Corbel"/>
                          <a:cs typeface="Corbel"/>
                        </a:rPr>
                        <a:t> </a:t>
                      </a:r>
                      <a:r>
                        <a:rPr sz="3550" dirty="0">
                          <a:latin typeface="Corbel"/>
                          <a:cs typeface="Corbel"/>
                        </a:rPr>
                        <a:t>healthy:</a:t>
                      </a:r>
                      <a:r>
                        <a:rPr sz="3550" spc="-95" dirty="0">
                          <a:latin typeface="Corbel"/>
                          <a:cs typeface="Corbel"/>
                        </a:rPr>
                        <a:t> </a:t>
                      </a:r>
                      <a:r>
                        <a:rPr sz="3550" dirty="0">
                          <a:latin typeface="Corbel"/>
                          <a:cs typeface="Corbel"/>
                        </a:rPr>
                        <a:t>good</a:t>
                      </a:r>
                      <a:r>
                        <a:rPr sz="3550" spc="-100" dirty="0">
                          <a:latin typeface="Corbel"/>
                          <a:cs typeface="Corbel"/>
                        </a:rPr>
                        <a:t> </a:t>
                      </a:r>
                      <a:r>
                        <a:rPr sz="3550" dirty="0">
                          <a:latin typeface="Corbel"/>
                          <a:cs typeface="Corbel"/>
                        </a:rPr>
                        <a:t>physical,</a:t>
                      </a:r>
                      <a:r>
                        <a:rPr sz="3550" spc="-75" dirty="0">
                          <a:latin typeface="Corbel"/>
                          <a:cs typeface="Corbel"/>
                        </a:rPr>
                        <a:t> </a:t>
                      </a:r>
                      <a:r>
                        <a:rPr sz="3550" spc="-10" dirty="0">
                          <a:latin typeface="Corbel"/>
                          <a:cs typeface="Corbel"/>
                        </a:rPr>
                        <a:t>physiological</a:t>
                      </a:r>
                      <a:r>
                        <a:rPr sz="3550" spc="-80" dirty="0">
                          <a:latin typeface="Corbel"/>
                          <a:cs typeface="Corbel"/>
                        </a:rPr>
                        <a:t> </a:t>
                      </a:r>
                      <a:r>
                        <a:rPr sz="3550" dirty="0">
                          <a:latin typeface="Corbel"/>
                          <a:cs typeface="Corbel"/>
                        </a:rPr>
                        <a:t>and</a:t>
                      </a:r>
                      <a:r>
                        <a:rPr sz="3550" spc="-100" dirty="0">
                          <a:latin typeface="Corbel"/>
                          <a:cs typeface="Corbel"/>
                        </a:rPr>
                        <a:t> </a:t>
                      </a:r>
                      <a:r>
                        <a:rPr sz="3550" dirty="0">
                          <a:latin typeface="Corbel"/>
                          <a:cs typeface="Corbel"/>
                        </a:rPr>
                        <a:t>sanitary</a:t>
                      </a:r>
                      <a:r>
                        <a:rPr sz="3550" spc="-95" dirty="0">
                          <a:latin typeface="Corbel"/>
                          <a:cs typeface="Corbel"/>
                        </a:rPr>
                        <a:t> </a:t>
                      </a:r>
                      <a:r>
                        <a:rPr sz="3550" spc="-10" dirty="0">
                          <a:latin typeface="Corbel"/>
                          <a:cs typeface="Corbel"/>
                        </a:rPr>
                        <a:t>quality</a:t>
                      </a:r>
                      <a:endParaRPr sz="3550">
                        <a:latin typeface="Corbel"/>
                        <a:cs typeface="Corbel"/>
                      </a:endParaRPr>
                    </a:p>
                  </a:txBody>
                  <a:tcPr marL="0" marR="0" marT="450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1581150">
                <a:tc>
                  <a:txBody>
                    <a:bodyPr/>
                    <a:lstStyle/>
                    <a:p>
                      <a:pPr marL="74930">
                        <a:lnSpc>
                          <a:spcPct val="100000"/>
                        </a:lnSpc>
                        <a:spcBef>
                          <a:spcPts val="375"/>
                        </a:spcBef>
                      </a:pPr>
                      <a:r>
                        <a:rPr sz="3850" dirty="0">
                          <a:latin typeface="Corbel"/>
                          <a:cs typeface="Corbel"/>
                        </a:rPr>
                        <a:t>Variety</a:t>
                      </a:r>
                      <a:r>
                        <a:rPr sz="3850" spc="-35" dirty="0">
                          <a:latin typeface="Corbel"/>
                          <a:cs typeface="Corbel"/>
                        </a:rPr>
                        <a:t> </a:t>
                      </a:r>
                      <a:r>
                        <a:rPr sz="3850" dirty="0">
                          <a:latin typeface="Corbel"/>
                          <a:cs typeface="Corbel"/>
                        </a:rPr>
                        <a:t>Suitability</a:t>
                      </a:r>
                      <a:r>
                        <a:rPr sz="3850" spc="-25" dirty="0">
                          <a:latin typeface="Corbel"/>
                          <a:cs typeface="Corbel"/>
                        </a:rPr>
                        <a:t> </a:t>
                      </a:r>
                      <a:r>
                        <a:rPr sz="3850" dirty="0">
                          <a:latin typeface="Corbel"/>
                          <a:cs typeface="Corbel"/>
                        </a:rPr>
                        <a:t>/</a:t>
                      </a:r>
                      <a:r>
                        <a:rPr sz="3850" spc="-15" dirty="0">
                          <a:latin typeface="Corbel"/>
                          <a:cs typeface="Corbel"/>
                        </a:rPr>
                        <a:t> </a:t>
                      </a:r>
                      <a:r>
                        <a:rPr sz="3850" spc="-10" dirty="0">
                          <a:latin typeface="Corbel"/>
                          <a:cs typeface="Corbel"/>
                        </a:rPr>
                        <a:t>Quality</a:t>
                      </a:r>
                      <a:endParaRPr sz="3850">
                        <a:latin typeface="Corbel"/>
                        <a:cs typeface="Corbel"/>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6DEC2"/>
                    </a:solidFill>
                  </a:tcPr>
                </a:tc>
                <a:tc>
                  <a:txBody>
                    <a:bodyPr/>
                    <a:lstStyle/>
                    <a:p>
                      <a:pPr marL="74930" marR="1100455">
                        <a:lnSpc>
                          <a:spcPct val="100000"/>
                        </a:lnSpc>
                        <a:spcBef>
                          <a:spcPts val="355"/>
                        </a:spcBef>
                      </a:pPr>
                      <a:r>
                        <a:rPr sz="3550" dirty="0">
                          <a:latin typeface="Corbel"/>
                          <a:cs typeface="Corbel"/>
                        </a:rPr>
                        <a:t>Varieties</a:t>
                      </a:r>
                      <a:r>
                        <a:rPr sz="3550" spc="-100" dirty="0">
                          <a:latin typeface="Corbel"/>
                          <a:cs typeface="Corbel"/>
                        </a:rPr>
                        <a:t> </a:t>
                      </a:r>
                      <a:r>
                        <a:rPr sz="3550" dirty="0">
                          <a:latin typeface="Corbel"/>
                          <a:cs typeface="Corbel"/>
                        </a:rPr>
                        <a:t>are</a:t>
                      </a:r>
                      <a:r>
                        <a:rPr sz="3550" spc="-110" dirty="0">
                          <a:latin typeface="Corbel"/>
                          <a:cs typeface="Corbel"/>
                        </a:rPr>
                        <a:t> </a:t>
                      </a:r>
                      <a:r>
                        <a:rPr sz="3550" b="1" dirty="0">
                          <a:latin typeface="Corbel"/>
                          <a:cs typeface="Corbel"/>
                        </a:rPr>
                        <a:t>adapted,</a:t>
                      </a:r>
                      <a:r>
                        <a:rPr sz="3550" b="1" spc="-105" dirty="0">
                          <a:latin typeface="Corbel"/>
                          <a:cs typeface="Corbel"/>
                        </a:rPr>
                        <a:t> </a:t>
                      </a:r>
                      <a:r>
                        <a:rPr sz="3550" b="1" dirty="0">
                          <a:latin typeface="Corbel"/>
                          <a:cs typeface="Corbel"/>
                        </a:rPr>
                        <a:t>meet</a:t>
                      </a:r>
                      <a:r>
                        <a:rPr sz="3550" b="1" spc="-120" dirty="0">
                          <a:latin typeface="Corbel"/>
                          <a:cs typeface="Corbel"/>
                        </a:rPr>
                        <a:t> </a:t>
                      </a:r>
                      <a:r>
                        <a:rPr sz="3550" b="1" dirty="0">
                          <a:latin typeface="Corbel"/>
                          <a:cs typeface="Corbel"/>
                        </a:rPr>
                        <a:t>farmers’</a:t>
                      </a:r>
                      <a:r>
                        <a:rPr sz="3550" b="1" spc="-110" dirty="0">
                          <a:latin typeface="Corbel"/>
                          <a:cs typeface="Corbel"/>
                        </a:rPr>
                        <a:t> </a:t>
                      </a:r>
                      <a:r>
                        <a:rPr sz="3550" b="1" spc="-10" dirty="0">
                          <a:latin typeface="Corbel"/>
                          <a:cs typeface="Corbel"/>
                        </a:rPr>
                        <a:t>preferences</a:t>
                      </a:r>
                      <a:r>
                        <a:rPr sz="3550" b="1" spc="-145" dirty="0">
                          <a:latin typeface="Corbel"/>
                          <a:cs typeface="Corbel"/>
                        </a:rPr>
                        <a:t> </a:t>
                      </a:r>
                      <a:r>
                        <a:rPr sz="3550" dirty="0">
                          <a:latin typeface="Corbel"/>
                          <a:cs typeface="Corbel"/>
                        </a:rPr>
                        <a:t>(men</a:t>
                      </a:r>
                      <a:r>
                        <a:rPr sz="3550" spc="-105" dirty="0">
                          <a:latin typeface="Corbel"/>
                          <a:cs typeface="Corbel"/>
                        </a:rPr>
                        <a:t> </a:t>
                      </a:r>
                      <a:r>
                        <a:rPr sz="3550" spc="-25" dirty="0">
                          <a:latin typeface="Corbel"/>
                          <a:cs typeface="Corbel"/>
                        </a:rPr>
                        <a:t>and </a:t>
                      </a:r>
                      <a:r>
                        <a:rPr sz="3550" dirty="0">
                          <a:latin typeface="Corbel"/>
                          <a:cs typeface="Corbel"/>
                        </a:rPr>
                        <a:t>women)</a:t>
                      </a:r>
                      <a:r>
                        <a:rPr sz="3550" spc="-75" dirty="0">
                          <a:latin typeface="Corbel"/>
                          <a:cs typeface="Corbel"/>
                        </a:rPr>
                        <a:t> </a:t>
                      </a:r>
                      <a:r>
                        <a:rPr sz="3550" dirty="0">
                          <a:latin typeface="Corbel"/>
                          <a:cs typeface="Corbel"/>
                        </a:rPr>
                        <a:t>and</a:t>
                      </a:r>
                      <a:r>
                        <a:rPr sz="3550" spc="-75" dirty="0">
                          <a:latin typeface="Corbel"/>
                          <a:cs typeface="Corbel"/>
                        </a:rPr>
                        <a:t> </a:t>
                      </a:r>
                      <a:r>
                        <a:rPr sz="3550" dirty="0">
                          <a:latin typeface="Corbel"/>
                          <a:cs typeface="Corbel"/>
                        </a:rPr>
                        <a:t>are</a:t>
                      </a:r>
                      <a:r>
                        <a:rPr sz="3550" spc="-80" dirty="0">
                          <a:latin typeface="Corbel"/>
                          <a:cs typeface="Corbel"/>
                        </a:rPr>
                        <a:t> </a:t>
                      </a:r>
                      <a:r>
                        <a:rPr sz="3550" spc="-25" dirty="0">
                          <a:latin typeface="Corbel"/>
                          <a:cs typeface="Corbel"/>
                        </a:rPr>
                        <a:t>market-</a:t>
                      </a:r>
                      <a:r>
                        <a:rPr sz="3550" spc="-10" dirty="0">
                          <a:latin typeface="Corbel"/>
                          <a:cs typeface="Corbel"/>
                        </a:rPr>
                        <a:t>acceptable</a:t>
                      </a:r>
                      <a:endParaRPr sz="3550">
                        <a:latin typeface="Corbel"/>
                        <a:cs typeface="Corbel"/>
                      </a:endParaRPr>
                    </a:p>
                  </a:txBody>
                  <a:tcPr marL="0" marR="0" marT="450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bl>
          </a:graphicData>
        </a:graphic>
      </p:graphicFrame>
      <p:pic>
        <p:nvPicPr>
          <p:cNvPr id="4" name="object 4"/>
          <p:cNvPicPr/>
          <p:nvPr/>
        </p:nvPicPr>
        <p:blipFill>
          <a:blip r:embed="rId3" cstate="print"/>
          <a:stretch>
            <a:fillRect/>
          </a:stretch>
        </p:blipFill>
        <p:spPr>
          <a:xfrm>
            <a:off x="278661" y="128645"/>
            <a:ext cx="1523388" cy="176848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640454" rIns="0" bIns="0" rtlCol="0">
            <a:spAutoFit/>
          </a:bodyPr>
          <a:lstStyle/>
          <a:p>
            <a:pPr marL="4688205" marR="5080" indent="-3170555">
              <a:lnSpc>
                <a:spcPct val="100699"/>
              </a:lnSpc>
              <a:spcBef>
                <a:spcPts val="90"/>
              </a:spcBef>
            </a:pPr>
            <a:r>
              <a:rPr sz="5650" dirty="0"/>
              <a:t>IDENTIFYING</a:t>
            </a:r>
            <a:r>
              <a:rPr sz="5650" spc="-25" dirty="0"/>
              <a:t> </a:t>
            </a:r>
            <a:r>
              <a:rPr sz="5650" dirty="0"/>
              <a:t>SEED</a:t>
            </a:r>
            <a:r>
              <a:rPr sz="5650" spc="-5" dirty="0"/>
              <a:t> </a:t>
            </a:r>
            <a:r>
              <a:rPr sz="5650" spc="-10" dirty="0"/>
              <a:t>SECURITY PROBLEM</a:t>
            </a:r>
            <a:endParaRPr sz="5650"/>
          </a:p>
        </p:txBody>
      </p:sp>
      <p:sp>
        <p:nvSpPr>
          <p:cNvPr id="3" name="object 3"/>
          <p:cNvSpPr txBox="1"/>
          <p:nvPr/>
        </p:nvSpPr>
        <p:spPr>
          <a:xfrm>
            <a:off x="4801030" y="7350935"/>
            <a:ext cx="10897235" cy="779780"/>
          </a:xfrm>
          <a:prstGeom prst="rect">
            <a:avLst/>
          </a:prstGeom>
        </p:spPr>
        <p:txBody>
          <a:bodyPr vert="horz" wrap="square" lIns="0" tIns="12065" rIns="0" bIns="0" rtlCol="0">
            <a:spAutoFit/>
          </a:bodyPr>
          <a:lstStyle/>
          <a:p>
            <a:pPr marL="12700">
              <a:lnSpc>
                <a:spcPct val="100000"/>
              </a:lnSpc>
              <a:spcBef>
                <a:spcPts val="95"/>
              </a:spcBef>
            </a:pPr>
            <a:r>
              <a:rPr sz="4950" b="1" dirty="0">
                <a:solidFill>
                  <a:srgbClr val="C35100"/>
                </a:solidFill>
                <a:latin typeface="Corbel"/>
                <a:cs typeface="Corbel"/>
              </a:rPr>
              <a:t>TESTING</a:t>
            </a:r>
            <a:r>
              <a:rPr sz="4950" b="1" spc="-130" dirty="0">
                <a:solidFill>
                  <a:srgbClr val="C35100"/>
                </a:solidFill>
                <a:latin typeface="Corbel"/>
                <a:cs typeface="Corbel"/>
              </a:rPr>
              <a:t> </a:t>
            </a:r>
            <a:r>
              <a:rPr sz="4950" b="1" dirty="0">
                <a:solidFill>
                  <a:srgbClr val="C35100"/>
                </a:solidFill>
                <a:latin typeface="Corbel"/>
                <a:cs typeface="Corbel"/>
              </a:rPr>
              <a:t>OUR</a:t>
            </a:r>
            <a:r>
              <a:rPr sz="4950" b="1" spc="-120" dirty="0">
                <a:solidFill>
                  <a:srgbClr val="C35100"/>
                </a:solidFill>
                <a:latin typeface="Corbel"/>
                <a:cs typeface="Corbel"/>
              </a:rPr>
              <a:t> </a:t>
            </a:r>
            <a:r>
              <a:rPr sz="4950" b="1" spc="-20" dirty="0">
                <a:solidFill>
                  <a:srgbClr val="C35100"/>
                </a:solidFill>
                <a:latin typeface="Corbel"/>
                <a:cs typeface="Corbel"/>
              </a:rPr>
              <a:t>UNDERSTANDING</a:t>
            </a:r>
            <a:r>
              <a:rPr sz="4950" b="1" spc="-140" dirty="0">
                <a:solidFill>
                  <a:srgbClr val="C35100"/>
                </a:solidFill>
                <a:latin typeface="Corbel"/>
                <a:cs typeface="Corbel"/>
              </a:rPr>
              <a:t> </a:t>
            </a:r>
            <a:r>
              <a:rPr sz="4950" b="1" dirty="0">
                <a:solidFill>
                  <a:srgbClr val="C35100"/>
                </a:solidFill>
                <a:latin typeface="Corbel"/>
                <a:cs typeface="Corbel"/>
              </a:rPr>
              <a:t>-</a:t>
            </a:r>
            <a:r>
              <a:rPr sz="4950" b="1" spc="-120" dirty="0">
                <a:solidFill>
                  <a:srgbClr val="C35100"/>
                </a:solidFill>
                <a:latin typeface="Corbel"/>
                <a:cs typeface="Corbel"/>
              </a:rPr>
              <a:t> </a:t>
            </a:r>
            <a:r>
              <a:rPr sz="4950" b="1" spc="-20" dirty="0">
                <a:solidFill>
                  <a:srgbClr val="C35100"/>
                </a:solidFill>
                <a:latin typeface="Corbel"/>
                <a:cs typeface="Corbel"/>
              </a:rPr>
              <a:t>Fun!</a:t>
            </a:r>
            <a:endParaRPr sz="4950">
              <a:latin typeface="Corbel"/>
              <a:cs typeface="Corbel"/>
            </a:endParaRPr>
          </a:p>
        </p:txBody>
      </p:sp>
      <p:pic>
        <p:nvPicPr>
          <p:cNvPr id="4" name="object 4"/>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1067" y="946651"/>
            <a:ext cx="16737330" cy="842644"/>
          </a:xfrm>
          <a:prstGeom prst="rect">
            <a:avLst/>
          </a:prstGeom>
        </p:spPr>
        <p:txBody>
          <a:bodyPr vert="horz" wrap="square" lIns="0" tIns="13970" rIns="0" bIns="0" rtlCol="0">
            <a:spAutoFit/>
          </a:bodyPr>
          <a:lstStyle/>
          <a:p>
            <a:pPr marL="12700">
              <a:lnSpc>
                <a:spcPct val="100000"/>
              </a:lnSpc>
              <a:spcBef>
                <a:spcPts val="110"/>
              </a:spcBef>
            </a:pPr>
            <a:r>
              <a:rPr sz="5350" dirty="0"/>
              <a:t>Activity</a:t>
            </a:r>
            <a:r>
              <a:rPr sz="5350" spc="-55" dirty="0"/>
              <a:t> </a:t>
            </a:r>
            <a:r>
              <a:rPr sz="5350" dirty="0"/>
              <a:t>Instructions:</a:t>
            </a:r>
            <a:r>
              <a:rPr sz="5350" spc="-50" dirty="0"/>
              <a:t> </a:t>
            </a:r>
            <a:r>
              <a:rPr sz="5350" dirty="0">
                <a:solidFill>
                  <a:srgbClr val="C3510E"/>
                </a:solidFill>
              </a:rPr>
              <a:t>What</a:t>
            </a:r>
            <a:r>
              <a:rPr sz="5350" spc="-15" dirty="0">
                <a:solidFill>
                  <a:srgbClr val="C3510E"/>
                </a:solidFill>
              </a:rPr>
              <a:t> </a:t>
            </a:r>
            <a:r>
              <a:rPr sz="5350" dirty="0">
                <a:solidFill>
                  <a:srgbClr val="C3510E"/>
                </a:solidFill>
              </a:rPr>
              <a:t>is</a:t>
            </a:r>
            <a:r>
              <a:rPr sz="5350" spc="-25" dirty="0">
                <a:solidFill>
                  <a:srgbClr val="C3510E"/>
                </a:solidFill>
              </a:rPr>
              <a:t> </a:t>
            </a:r>
            <a:r>
              <a:rPr sz="5350" dirty="0">
                <a:solidFill>
                  <a:srgbClr val="C3510E"/>
                </a:solidFill>
              </a:rPr>
              <a:t>the</a:t>
            </a:r>
            <a:r>
              <a:rPr sz="5350" spc="-20" dirty="0">
                <a:solidFill>
                  <a:srgbClr val="C3510E"/>
                </a:solidFill>
              </a:rPr>
              <a:t> </a:t>
            </a:r>
            <a:r>
              <a:rPr sz="5350" dirty="0">
                <a:solidFill>
                  <a:srgbClr val="C3510E"/>
                </a:solidFill>
              </a:rPr>
              <a:t>Seed</a:t>
            </a:r>
            <a:r>
              <a:rPr sz="5350" spc="-25" dirty="0">
                <a:solidFill>
                  <a:srgbClr val="C3510E"/>
                </a:solidFill>
              </a:rPr>
              <a:t> </a:t>
            </a:r>
            <a:r>
              <a:rPr sz="5350" dirty="0">
                <a:solidFill>
                  <a:srgbClr val="C3510E"/>
                </a:solidFill>
              </a:rPr>
              <a:t>Security</a:t>
            </a:r>
            <a:r>
              <a:rPr sz="5350" spc="-30" dirty="0">
                <a:solidFill>
                  <a:srgbClr val="C3510E"/>
                </a:solidFill>
              </a:rPr>
              <a:t> </a:t>
            </a:r>
            <a:r>
              <a:rPr sz="5350" spc="-10" dirty="0">
                <a:solidFill>
                  <a:srgbClr val="C3510E"/>
                </a:solidFill>
              </a:rPr>
              <a:t>Problem?</a:t>
            </a:r>
            <a:endParaRPr sz="5350"/>
          </a:p>
        </p:txBody>
      </p:sp>
      <p:sp>
        <p:nvSpPr>
          <p:cNvPr id="3" name="object 3"/>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4" name="object 4"/>
          <p:cNvSpPr txBox="1"/>
          <p:nvPr/>
        </p:nvSpPr>
        <p:spPr>
          <a:xfrm>
            <a:off x="1839080" y="2542653"/>
            <a:ext cx="16818610" cy="3000245"/>
          </a:xfrm>
          <a:prstGeom prst="rect">
            <a:avLst/>
          </a:prstGeom>
        </p:spPr>
        <p:txBody>
          <a:bodyPr vert="horz" wrap="square" lIns="0" tIns="121285" rIns="0" bIns="0" rtlCol="0">
            <a:spAutoFit/>
          </a:bodyPr>
          <a:lstStyle/>
          <a:p>
            <a:pPr marL="697865" marR="5080" indent="-685800">
              <a:lnSpc>
                <a:spcPct val="100800"/>
              </a:lnSpc>
              <a:spcBef>
                <a:spcPts val="819"/>
              </a:spcBef>
              <a:buFont typeface="Arial" panose="020B0604020202020204" pitchFamily="34" charset="0"/>
              <a:buChar char="•"/>
              <a:tabLst>
                <a:tab pos="488950" algn="l"/>
              </a:tabLst>
            </a:pPr>
            <a:r>
              <a:rPr lang="en-US" sz="4500" dirty="0">
                <a:latin typeface="Corbel"/>
                <a:cs typeface="Corbel"/>
              </a:rPr>
              <a:t>Di</a:t>
            </a:r>
            <a:r>
              <a:rPr sz="4500" dirty="0">
                <a:latin typeface="Corbel"/>
                <a:cs typeface="Corbel"/>
              </a:rPr>
              <a:t>scuss</a:t>
            </a:r>
            <a:r>
              <a:rPr sz="4500" spc="15" dirty="0">
                <a:latin typeface="Corbel"/>
                <a:cs typeface="Corbel"/>
              </a:rPr>
              <a:t> </a:t>
            </a:r>
            <a:r>
              <a:rPr sz="4500" dirty="0">
                <a:latin typeface="Corbel"/>
                <a:cs typeface="Corbel"/>
              </a:rPr>
              <a:t>5</a:t>
            </a:r>
            <a:r>
              <a:rPr sz="4500" spc="-10" dirty="0">
                <a:latin typeface="Corbel"/>
                <a:cs typeface="Corbel"/>
              </a:rPr>
              <a:t> </a:t>
            </a:r>
            <a:r>
              <a:rPr sz="4500" dirty="0">
                <a:latin typeface="Corbel"/>
                <a:cs typeface="Corbel"/>
              </a:rPr>
              <a:t>seed</a:t>
            </a:r>
            <a:r>
              <a:rPr sz="4500" spc="5" dirty="0">
                <a:latin typeface="Corbel"/>
                <a:cs typeface="Corbel"/>
              </a:rPr>
              <a:t> </a:t>
            </a:r>
            <a:r>
              <a:rPr sz="4500" dirty="0">
                <a:latin typeface="Corbel"/>
                <a:cs typeface="Corbel"/>
              </a:rPr>
              <a:t>security</a:t>
            </a:r>
            <a:r>
              <a:rPr sz="4500" spc="10" dirty="0">
                <a:latin typeface="Corbel"/>
                <a:cs typeface="Corbel"/>
              </a:rPr>
              <a:t> </a:t>
            </a:r>
            <a:r>
              <a:rPr sz="4500" dirty="0">
                <a:latin typeface="Corbel"/>
                <a:cs typeface="Corbel"/>
              </a:rPr>
              <a:t>scenarios</a:t>
            </a:r>
            <a:r>
              <a:rPr sz="4500" spc="15" dirty="0">
                <a:latin typeface="Corbel"/>
                <a:cs typeface="Corbel"/>
              </a:rPr>
              <a:t> </a:t>
            </a:r>
            <a:r>
              <a:rPr sz="4500" dirty="0">
                <a:latin typeface="Corbel"/>
                <a:cs typeface="Corbel"/>
              </a:rPr>
              <a:t>and</a:t>
            </a:r>
            <a:r>
              <a:rPr sz="4500" spc="-5" dirty="0">
                <a:latin typeface="Corbel"/>
                <a:cs typeface="Corbel"/>
              </a:rPr>
              <a:t> </a:t>
            </a:r>
            <a:r>
              <a:rPr sz="4500" dirty="0">
                <a:latin typeface="Corbel"/>
                <a:cs typeface="Corbel"/>
              </a:rPr>
              <a:t>decide</a:t>
            </a:r>
            <a:r>
              <a:rPr sz="4500" spc="20" dirty="0">
                <a:latin typeface="Corbel"/>
                <a:cs typeface="Corbel"/>
              </a:rPr>
              <a:t> </a:t>
            </a:r>
            <a:r>
              <a:rPr sz="4500" spc="-10" dirty="0">
                <a:latin typeface="Corbel"/>
                <a:cs typeface="Corbel"/>
              </a:rPr>
              <a:t>which </a:t>
            </a:r>
            <a:r>
              <a:rPr sz="4500" dirty="0">
                <a:latin typeface="Corbel"/>
                <a:cs typeface="Corbel"/>
              </a:rPr>
              <a:t>seed security</a:t>
            </a:r>
            <a:r>
              <a:rPr sz="4500" spc="5" dirty="0">
                <a:latin typeface="Corbel"/>
                <a:cs typeface="Corbel"/>
              </a:rPr>
              <a:t> </a:t>
            </a:r>
            <a:r>
              <a:rPr sz="4500" dirty="0">
                <a:latin typeface="Corbel"/>
                <a:cs typeface="Corbel"/>
              </a:rPr>
              <a:t>problem</a:t>
            </a:r>
            <a:r>
              <a:rPr sz="4500" spc="25" dirty="0">
                <a:latin typeface="Corbel"/>
                <a:cs typeface="Corbel"/>
              </a:rPr>
              <a:t> </a:t>
            </a:r>
            <a:r>
              <a:rPr sz="4500" dirty="0">
                <a:latin typeface="Corbel"/>
                <a:cs typeface="Corbel"/>
              </a:rPr>
              <a:t>each is</a:t>
            </a:r>
            <a:r>
              <a:rPr sz="4500" spc="-10" dirty="0">
                <a:latin typeface="Corbel"/>
                <a:cs typeface="Corbel"/>
              </a:rPr>
              <a:t> </a:t>
            </a:r>
            <a:r>
              <a:rPr sz="4500" dirty="0">
                <a:latin typeface="Corbel"/>
                <a:cs typeface="Corbel"/>
              </a:rPr>
              <a:t>referring</a:t>
            </a:r>
            <a:r>
              <a:rPr sz="4500" spc="10" dirty="0">
                <a:latin typeface="Corbel"/>
                <a:cs typeface="Corbel"/>
              </a:rPr>
              <a:t> </a:t>
            </a:r>
            <a:r>
              <a:rPr sz="4500" spc="-25" dirty="0">
                <a:latin typeface="Corbel"/>
                <a:cs typeface="Corbel"/>
              </a:rPr>
              <a:t>to.</a:t>
            </a:r>
            <a:endParaRPr lang="en-US" sz="4500" spc="-25" dirty="0">
              <a:latin typeface="Corbel"/>
              <a:cs typeface="Corbel"/>
            </a:endParaRPr>
          </a:p>
          <a:p>
            <a:pPr marL="697865" marR="5080" indent="-685800">
              <a:lnSpc>
                <a:spcPct val="100800"/>
              </a:lnSpc>
              <a:spcBef>
                <a:spcPts val="819"/>
              </a:spcBef>
              <a:buFont typeface="Arial" panose="020B0604020202020204" pitchFamily="34" charset="0"/>
              <a:buChar char="•"/>
              <a:tabLst>
                <a:tab pos="488950" algn="l"/>
              </a:tabLst>
            </a:pPr>
            <a:r>
              <a:rPr lang="en-US" sz="4500" spc="-25" dirty="0">
                <a:latin typeface="Corbel"/>
                <a:cs typeface="Corbel"/>
              </a:rPr>
              <a:t>Each scenario can describe one or a combination of the problems listed below </a:t>
            </a:r>
            <a:endParaRPr sz="4500" dirty="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8518" y="782328"/>
            <a:ext cx="10252710" cy="640715"/>
          </a:xfrm>
          <a:prstGeom prst="rect">
            <a:avLst/>
          </a:prstGeom>
        </p:spPr>
        <p:txBody>
          <a:bodyPr vert="horz" wrap="square" lIns="0" tIns="17145" rIns="0" bIns="0" rtlCol="0">
            <a:spAutoFit/>
          </a:bodyPr>
          <a:lstStyle/>
          <a:p>
            <a:pPr marL="12700">
              <a:lnSpc>
                <a:spcPct val="100000"/>
              </a:lnSpc>
              <a:spcBef>
                <a:spcPts val="135"/>
              </a:spcBef>
            </a:pPr>
            <a:r>
              <a:rPr sz="4000" dirty="0">
                <a:solidFill>
                  <a:srgbClr val="C3510E"/>
                </a:solidFill>
              </a:rPr>
              <a:t>Activity</a:t>
            </a:r>
            <a:r>
              <a:rPr sz="4000" spc="15" dirty="0">
                <a:solidFill>
                  <a:srgbClr val="C3510E"/>
                </a:solidFill>
              </a:rPr>
              <a:t> </a:t>
            </a:r>
            <a:r>
              <a:rPr sz="4000" dirty="0">
                <a:solidFill>
                  <a:srgbClr val="C3510E"/>
                </a:solidFill>
              </a:rPr>
              <a:t>1:</a:t>
            </a:r>
            <a:r>
              <a:rPr sz="4000" spc="10" dirty="0">
                <a:solidFill>
                  <a:srgbClr val="C3510E"/>
                </a:solidFill>
              </a:rPr>
              <a:t> </a:t>
            </a:r>
            <a:r>
              <a:rPr sz="4000" dirty="0">
                <a:solidFill>
                  <a:srgbClr val="C3510E"/>
                </a:solidFill>
              </a:rPr>
              <a:t>What</a:t>
            </a:r>
            <a:r>
              <a:rPr sz="4000" spc="15" dirty="0">
                <a:solidFill>
                  <a:srgbClr val="C3510E"/>
                </a:solidFill>
              </a:rPr>
              <a:t> </a:t>
            </a:r>
            <a:r>
              <a:rPr sz="4000" dirty="0">
                <a:solidFill>
                  <a:srgbClr val="C3510E"/>
                </a:solidFill>
              </a:rPr>
              <a:t>is</a:t>
            </a:r>
            <a:r>
              <a:rPr sz="4000" spc="-5" dirty="0">
                <a:solidFill>
                  <a:srgbClr val="C3510E"/>
                </a:solidFill>
              </a:rPr>
              <a:t> </a:t>
            </a:r>
            <a:r>
              <a:rPr sz="4000" dirty="0">
                <a:solidFill>
                  <a:srgbClr val="C3510E"/>
                </a:solidFill>
              </a:rPr>
              <a:t>the Seed</a:t>
            </a:r>
            <a:r>
              <a:rPr sz="4000" spc="20" dirty="0">
                <a:solidFill>
                  <a:srgbClr val="C3510E"/>
                </a:solidFill>
              </a:rPr>
              <a:t> </a:t>
            </a:r>
            <a:r>
              <a:rPr sz="4000" dirty="0">
                <a:solidFill>
                  <a:srgbClr val="C3510E"/>
                </a:solidFill>
              </a:rPr>
              <a:t>Security</a:t>
            </a:r>
            <a:r>
              <a:rPr sz="4000" spc="10" dirty="0">
                <a:solidFill>
                  <a:srgbClr val="C3510E"/>
                </a:solidFill>
              </a:rPr>
              <a:t> </a:t>
            </a:r>
            <a:r>
              <a:rPr sz="4000" spc="-10" dirty="0">
                <a:solidFill>
                  <a:srgbClr val="C3510E"/>
                </a:solidFill>
              </a:rPr>
              <a:t>Problem?</a:t>
            </a:r>
            <a:endParaRPr sz="4000"/>
          </a:p>
        </p:txBody>
      </p:sp>
      <p:sp>
        <p:nvSpPr>
          <p:cNvPr id="3" name="object 3"/>
          <p:cNvSpPr txBox="1"/>
          <p:nvPr/>
        </p:nvSpPr>
        <p:spPr>
          <a:xfrm>
            <a:off x="1867530" y="1914195"/>
            <a:ext cx="16236932" cy="7480959"/>
          </a:xfrm>
          <a:prstGeom prst="rect">
            <a:avLst/>
          </a:prstGeom>
        </p:spPr>
        <p:txBody>
          <a:bodyPr vert="horz" wrap="square" lIns="0" tIns="12065" rIns="0" bIns="0" rtlCol="0">
            <a:spAutoFit/>
          </a:bodyPr>
          <a:lstStyle/>
          <a:p>
            <a:pPr marL="354965" marR="140970" indent="-342900" algn="just">
              <a:lnSpc>
                <a:spcPct val="100899"/>
              </a:lnSpc>
              <a:spcBef>
                <a:spcPts val="95"/>
              </a:spcBef>
              <a:buFont typeface="+mj-lt"/>
              <a:buAutoNum type="arabicPeriod"/>
              <a:tabLst>
                <a:tab pos="416559" algn="l"/>
              </a:tabLst>
            </a:pPr>
            <a:r>
              <a:rPr sz="3400" dirty="0"/>
              <a:t>	</a:t>
            </a:r>
            <a:r>
              <a:rPr sz="3400" dirty="0">
                <a:latin typeface="Corbel"/>
                <a:cs typeface="Corbel"/>
              </a:rPr>
              <a:t>The</a:t>
            </a:r>
            <a:r>
              <a:rPr sz="3400" spc="55" dirty="0">
                <a:latin typeface="Corbel"/>
                <a:cs typeface="Corbel"/>
              </a:rPr>
              <a:t> </a:t>
            </a:r>
            <a:r>
              <a:rPr sz="3400" dirty="0">
                <a:latin typeface="Corbel"/>
                <a:cs typeface="Corbel"/>
              </a:rPr>
              <a:t>household</a:t>
            </a:r>
            <a:r>
              <a:rPr sz="3400" spc="95" dirty="0">
                <a:latin typeface="Corbel"/>
                <a:cs typeface="Corbel"/>
              </a:rPr>
              <a:t> </a:t>
            </a:r>
            <a:r>
              <a:rPr sz="3400" dirty="0">
                <a:latin typeface="Corbel"/>
                <a:cs typeface="Corbel"/>
              </a:rPr>
              <a:t>does</a:t>
            </a:r>
            <a:r>
              <a:rPr sz="3400" spc="80" dirty="0">
                <a:latin typeface="Corbel"/>
                <a:cs typeface="Corbel"/>
              </a:rPr>
              <a:t> </a:t>
            </a:r>
            <a:r>
              <a:rPr sz="3400" dirty="0">
                <a:latin typeface="Corbel"/>
                <a:cs typeface="Corbel"/>
              </a:rPr>
              <a:t>not</a:t>
            </a:r>
            <a:r>
              <a:rPr sz="3400" spc="85" dirty="0">
                <a:latin typeface="Corbel"/>
                <a:cs typeface="Corbel"/>
              </a:rPr>
              <a:t> </a:t>
            </a:r>
            <a:r>
              <a:rPr sz="3400" dirty="0">
                <a:latin typeface="Corbel"/>
                <a:cs typeface="Corbel"/>
              </a:rPr>
              <a:t>have</a:t>
            </a:r>
            <a:r>
              <a:rPr sz="3400" spc="75" dirty="0">
                <a:latin typeface="Corbel"/>
                <a:cs typeface="Corbel"/>
              </a:rPr>
              <a:t> </a:t>
            </a:r>
            <a:r>
              <a:rPr sz="3400" dirty="0">
                <a:latin typeface="Corbel"/>
                <a:cs typeface="Corbel"/>
              </a:rPr>
              <a:t>sufficient</a:t>
            </a:r>
            <a:r>
              <a:rPr sz="3400" spc="65" dirty="0">
                <a:latin typeface="Corbel"/>
                <a:cs typeface="Corbel"/>
              </a:rPr>
              <a:t> </a:t>
            </a:r>
            <a:r>
              <a:rPr sz="3400" dirty="0">
                <a:latin typeface="Corbel"/>
                <a:cs typeface="Corbel"/>
              </a:rPr>
              <a:t>common</a:t>
            </a:r>
            <a:r>
              <a:rPr sz="3400" spc="85" dirty="0">
                <a:latin typeface="Corbel"/>
                <a:cs typeface="Corbel"/>
              </a:rPr>
              <a:t> </a:t>
            </a:r>
            <a:r>
              <a:rPr sz="3400" dirty="0">
                <a:latin typeface="Corbel"/>
                <a:cs typeface="Corbel"/>
              </a:rPr>
              <a:t>bean</a:t>
            </a:r>
            <a:r>
              <a:rPr sz="3400" spc="70" dirty="0">
                <a:latin typeface="Corbel"/>
                <a:cs typeface="Corbel"/>
              </a:rPr>
              <a:t> </a:t>
            </a:r>
            <a:r>
              <a:rPr sz="3400" dirty="0">
                <a:latin typeface="Corbel"/>
                <a:cs typeface="Corbel"/>
              </a:rPr>
              <a:t>seed</a:t>
            </a:r>
            <a:r>
              <a:rPr sz="3400" spc="75" dirty="0">
                <a:latin typeface="Corbel"/>
                <a:cs typeface="Corbel"/>
              </a:rPr>
              <a:t> </a:t>
            </a:r>
            <a:r>
              <a:rPr sz="3400" dirty="0">
                <a:latin typeface="Corbel"/>
                <a:cs typeface="Corbel"/>
              </a:rPr>
              <a:t>for</a:t>
            </a:r>
            <a:r>
              <a:rPr sz="3400" spc="75" dirty="0">
                <a:latin typeface="Corbel"/>
                <a:cs typeface="Corbel"/>
              </a:rPr>
              <a:t> </a:t>
            </a:r>
            <a:r>
              <a:rPr sz="3400" dirty="0">
                <a:latin typeface="Corbel"/>
                <a:cs typeface="Corbel"/>
              </a:rPr>
              <a:t>the</a:t>
            </a:r>
            <a:r>
              <a:rPr sz="3400" spc="75" dirty="0">
                <a:latin typeface="Corbel"/>
                <a:cs typeface="Corbel"/>
              </a:rPr>
              <a:t> </a:t>
            </a:r>
            <a:r>
              <a:rPr sz="3400" dirty="0">
                <a:latin typeface="Corbel"/>
                <a:cs typeface="Corbel"/>
              </a:rPr>
              <a:t>upcoming</a:t>
            </a:r>
            <a:r>
              <a:rPr sz="3400" spc="70" dirty="0">
                <a:latin typeface="Corbel"/>
                <a:cs typeface="Corbel"/>
              </a:rPr>
              <a:t> </a:t>
            </a:r>
            <a:r>
              <a:rPr sz="3400" dirty="0">
                <a:latin typeface="Corbel"/>
                <a:cs typeface="Corbel"/>
              </a:rPr>
              <a:t>season</a:t>
            </a:r>
            <a:r>
              <a:rPr sz="3400" spc="85" dirty="0">
                <a:latin typeface="Corbel"/>
                <a:cs typeface="Corbel"/>
              </a:rPr>
              <a:t> </a:t>
            </a:r>
            <a:r>
              <a:rPr sz="3400" dirty="0">
                <a:latin typeface="Corbel"/>
                <a:cs typeface="Corbel"/>
              </a:rPr>
              <a:t>and</a:t>
            </a:r>
            <a:r>
              <a:rPr sz="3400" spc="75" dirty="0">
                <a:latin typeface="Corbel"/>
                <a:cs typeface="Corbel"/>
              </a:rPr>
              <a:t> </a:t>
            </a:r>
            <a:r>
              <a:rPr sz="3400" spc="-20" dirty="0">
                <a:latin typeface="Corbel"/>
                <a:cs typeface="Corbel"/>
              </a:rPr>
              <a:t>wants </a:t>
            </a:r>
            <a:r>
              <a:rPr sz="3400" dirty="0">
                <a:latin typeface="Corbel"/>
                <a:cs typeface="Corbel"/>
              </a:rPr>
              <a:t>to</a:t>
            </a:r>
            <a:r>
              <a:rPr sz="3400" spc="50" dirty="0">
                <a:latin typeface="Corbel"/>
                <a:cs typeface="Corbel"/>
              </a:rPr>
              <a:t> </a:t>
            </a:r>
            <a:r>
              <a:rPr sz="3400" dirty="0">
                <a:latin typeface="Corbel"/>
                <a:cs typeface="Corbel"/>
              </a:rPr>
              <a:t>acquire</a:t>
            </a:r>
            <a:r>
              <a:rPr sz="3400" spc="55" dirty="0">
                <a:latin typeface="Corbel"/>
                <a:cs typeface="Corbel"/>
              </a:rPr>
              <a:t> </a:t>
            </a:r>
            <a:r>
              <a:rPr sz="3400" dirty="0">
                <a:latin typeface="Corbel"/>
                <a:cs typeface="Corbel"/>
              </a:rPr>
              <a:t>more</a:t>
            </a:r>
            <a:r>
              <a:rPr sz="3400" spc="65" dirty="0">
                <a:latin typeface="Corbel"/>
                <a:cs typeface="Corbel"/>
              </a:rPr>
              <a:t> </a:t>
            </a:r>
            <a:r>
              <a:rPr sz="3400" dirty="0">
                <a:latin typeface="Corbel"/>
                <a:cs typeface="Corbel"/>
              </a:rPr>
              <a:t>from</a:t>
            </a:r>
            <a:r>
              <a:rPr sz="3400" spc="50" dirty="0">
                <a:latin typeface="Corbel"/>
                <a:cs typeface="Corbel"/>
              </a:rPr>
              <a:t> </a:t>
            </a:r>
            <a:r>
              <a:rPr sz="3400" dirty="0">
                <a:latin typeface="Corbel"/>
                <a:cs typeface="Corbel"/>
              </a:rPr>
              <a:t>local</a:t>
            </a:r>
            <a:r>
              <a:rPr sz="3400" spc="60" dirty="0">
                <a:latin typeface="Corbel"/>
                <a:cs typeface="Corbel"/>
              </a:rPr>
              <a:t> </a:t>
            </a:r>
            <a:r>
              <a:rPr sz="3400" dirty="0">
                <a:latin typeface="Corbel"/>
                <a:cs typeface="Corbel"/>
              </a:rPr>
              <a:t>markets.</a:t>
            </a:r>
            <a:r>
              <a:rPr sz="3400" spc="70" dirty="0">
                <a:latin typeface="Corbel"/>
                <a:cs typeface="Corbel"/>
              </a:rPr>
              <a:t> </a:t>
            </a:r>
            <a:r>
              <a:rPr sz="3400" dirty="0">
                <a:latin typeface="Corbel"/>
                <a:cs typeface="Corbel"/>
              </a:rPr>
              <a:t>BUT</a:t>
            </a:r>
            <a:r>
              <a:rPr sz="3400" spc="70" dirty="0">
                <a:latin typeface="Corbel"/>
                <a:cs typeface="Corbel"/>
              </a:rPr>
              <a:t> </a:t>
            </a:r>
            <a:r>
              <a:rPr sz="3400" dirty="0">
                <a:latin typeface="Corbel"/>
                <a:cs typeface="Corbel"/>
              </a:rPr>
              <a:t>now</a:t>
            </a:r>
            <a:r>
              <a:rPr sz="3400" spc="70" dirty="0">
                <a:latin typeface="Corbel"/>
                <a:cs typeface="Corbel"/>
              </a:rPr>
              <a:t> </a:t>
            </a:r>
            <a:r>
              <a:rPr sz="3400" dirty="0">
                <a:latin typeface="Corbel"/>
                <a:cs typeface="Corbel"/>
              </a:rPr>
              <a:t>is</a:t>
            </a:r>
            <a:r>
              <a:rPr sz="3400" spc="65" dirty="0">
                <a:latin typeface="Corbel"/>
                <a:cs typeface="Corbel"/>
              </a:rPr>
              <a:t> </a:t>
            </a:r>
            <a:r>
              <a:rPr sz="3400" dirty="0">
                <a:latin typeface="Corbel"/>
                <a:cs typeface="Corbel"/>
              </a:rPr>
              <a:t>also</a:t>
            </a:r>
            <a:r>
              <a:rPr sz="3400" spc="60" dirty="0">
                <a:latin typeface="Corbel"/>
                <a:cs typeface="Corbel"/>
              </a:rPr>
              <a:t> </a:t>
            </a:r>
            <a:r>
              <a:rPr sz="3400" dirty="0">
                <a:latin typeface="Corbel"/>
                <a:cs typeface="Corbel"/>
              </a:rPr>
              <a:t>the</a:t>
            </a:r>
            <a:r>
              <a:rPr sz="3400" spc="65" dirty="0">
                <a:latin typeface="Corbel"/>
                <a:cs typeface="Corbel"/>
              </a:rPr>
              <a:t> </a:t>
            </a:r>
            <a:r>
              <a:rPr sz="3400" dirty="0">
                <a:latin typeface="Corbel"/>
                <a:cs typeface="Corbel"/>
              </a:rPr>
              <a:t>time</a:t>
            </a:r>
            <a:r>
              <a:rPr sz="3400" spc="65" dirty="0">
                <a:latin typeface="Corbel"/>
                <a:cs typeface="Corbel"/>
              </a:rPr>
              <a:t> </a:t>
            </a:r>
            <a:r>
              <a:rPr sz="3400" dirty="0">
                <a:latin typeface="Corbel"/>
                <a:cs typeface="Corbel"/>
              </a:rPr>
              <a:t>for</a:t>
            </a:r>
            <a:r>
              <a:rPr sz="3400" spc="60" dirty="0">
                <a:latin typeface="Corbel"/>
                <a:cs typeface="Corbel"/>
              </a:rPr>
              <a:t> </a:t>
            </a:r>
            <a:r>
              <a:rPr sz="3400" dirty="0">
                <a:latin typeface="Corbel"/>
                <a:cs typeface="Corbel"/>
              </a:rPr>
              <a:t>school</a:t>
            </a:r>
            <a:r>
              <a:rPr sz="3400" spc="70" dirty="0">
                <a:latin typeface="Corbel"/>
                <a:cs typeface="Corbel"/>
              </a:rPr>
              <a:t> </a:t>
            </a:r>
            <a:r>
              <a:rPr sz="3400" dirty="0">
                <a:latin typeface="Corbel"/>
                <a:cs typeface="Corbel"/>
              </a:rPr>
              <a:t>fees.</a:t>
            </a:r>
            <a:r>
              <a:rPr sz="3400" spc="60" dirty="0">
                <a:latin typeface="Corbel"/>
                <a:cs typeface="Corbel"/>
              </a:rPr>
              <a:t> </a:t>
            </a:r>
            <a:r>
              <a:rPr sz="3400" dirty="0">
                <a:latin typeface="Corbel"/>
                <a:cs typeface="Corbel"/>
              </a:rPr>
              <a:t>The</a:t>
            </a:r>
            <a:r>
              <a:rPr sz="3400" spc="55" dirty="0">
                <a:latin typeface="Corbel"/>
                <a:cs typeface="Corbel"/>
              </a:rPr>
              <a:t> </a:t>
            </a:r>
            <a:r>
              <a:rPr sz="3400" dirty="0">
                <a:latin typeface="Corbel"/>
                <a:cs typeface="Corbel"/>
              </a:rPr>
              <a:t>family</a:t>
            </a:r>
            <a:r>
              <a:rPr sz="3400" spc="55" dirty="0">
                <a:latin typeface="Corbel"/>
                <a:cs typeface="Corbel"/>
              </a:rPr>
              <a:t> </a:t>
            </a:r>
            <a:r>
              <a:rPr sz="3400" dirty="0">
                <a:latin typeface="Corbel"/>
                <a:cs typeface="Corbel"/>
              </a:rPr>
              <a:t>has</a:t>
            </a:r>
            <a:r>
              <a:rPr sz="3400" spc="70" dirty="0">
                <a:latin typeface="Corbel"/>
                <a:cs typeface="Corbel"/>
              </a:rPr>
              <a:t> </a:t>
            </a:r>
            <a:r>
              <a:rPr sz="3400" spc="-25" dirty="0">
                <a:latin typeface="Corbel"/>
                <a:cs typeface="Corbel"/>
              </a:rPr>
              <a:t>no </a:t>
            </a:r>
            <a:r>
              <a:rPr sz="3400" dirty="0">
                <a:latin typeface="Corbel"/>
                <a:cs typeface="Corbel"/>
              </a:rPr>
              <a:t>‘extra’</a:t>
            </a:r>
            <a:r>
              <a:rPr sz="3400" spc="55" dirty="0">
                <a:latin typeface="Corbel"/>
                <a:cs typeface="Corbel"/>
              </a:rPr>
              <a:t> </a:t>
            </a:r>
            <a:r>
              <a:rPr sz="3400" dirty="0">
                <a:latin typeface="Corbel"/>
                <a:cs typeface="Corbel"/>
              </a:rPr>
              <a:t>seed</a:t>
            </a:r>
            <a:r>
              <a:rPr sz="3400" spc="75" dirty="0">
                <a:latin typeface="Corbel"/>
                <a:cs typeface="Corbel"/>
              </a:rPr>
              <a:t> </a:t>
            </a:r>
            <a:r>
              <a:rPr sz="3400" spc="-10" dirty="0">
                <a:latin typeface="Corbel"/>
                <a:cs typeface="Corbel"/>
              </a:rPr>
              <a:t>money.</a:t>
            </a:r>
            <a:endParaRPr sz="3400" dirty="0">
              <a:latin typeface="Corbel"/>
              <a:cs typeface="Corbel"/>
            </a:endParaRPr>
          </a:p>
          <a:p>
            <a:pPr marL="354965" marR="258445" indent="-342900">
              <a:lnSpc>
                <a:spcPct val="100899"/>
              </a:lnSpc>
              <a:spcBef>
                <a:spcPts val="1235"/>
              </a:spcBef>
              <a:buFont typeface="+mj-lt"/>
              <a:buAutoNum type="arabicPeriod"/>
              <a:tabLst>
                <a:tab pos="416559" algn="l"/>
              </a:tabLst>
            </a:pPr>
            <a:r>
              <a:rPr sz="3400" dirty="0"/>
              <a:t>	</a:t>
            </a:r>
            <a:r>
              <a:rPr sz="3400" dirty="0">
                <a:latin typeface="Corbel"/>
                <a:cs typeface="Corbel"/>
              </a:rPr>
              <a:t>Modern</a:t>
            </a:r>
            <a:r>
              <a:rPr sz="3400" spc="80" dirty="0">
                <a:latin typeface="Corbel"/>
                <a:cs typeface="Corbel"/>
              </a:rPr>
              <a:t> </a:t>
            </a:r>
            <a:r>
              <a:rPr sz="3400" dirty="0">
                <a:latin typeface="Corbel"/>
                <a:cs typeface="Corbel"/>
              </a:rPr>
              <a:t>varieties</a:t>
            </a:r>
            <a:r>
              <a:rPr sz="3400" spc="80" dirty="0">
                <a:latin typeface="Corbel"/>
                <a:cs typeface="Corbel"/>
              </a:rPr>
              <a:t> </a:t>
            </a:r>
            <a:r>
              <a:rPr sz="3400" dirty="0">
                <a:latin typeface="Corbel"/>
                <a:cs typeface="Corbel"/>
              </a:rPr>
              <a:t>of</a:t>
            </a:r>
            <a:r>
              <a:rPr sz="3400" spc="75" dirty="0">
                <a:latin typeface="Corbel"/>
                <a:cs typeface="Corbel"/>
              </a:rPr>
              <a:t> </a:t>
            </a:r>
            <a:r>
              <a:rPr sz="3400" dirty="0">
                <a:latin typeface="Corbel"/>
                <a:cs typeface="Corbel"/>
              </a:rPr>
              <a:t>sorghum</a:t>
            </a:r>
            <a:r>
              <a:rPr sz="3400" spc="75" dirty="0">
                <a:latin typeface="Corbel"/>
                <a:cs typeface="Corbel"/>
              </a:rPr>
              <a:t> </a:t>
            </a:r>
            <a:r>
              <a:rPr sz="3400" dirty="0">
                <a:latin typeface="Corbel"/>
                <a:cs typeface="Corbel"/>
              </a:rPr>
              <a:t>have</a:t>
            </a:r>
            <a:r>
              <a:rPr sz="3400" spc="85" dirty="0">
                <a:latin typeface="Corbel"/>
                <a:cs typeface="Corbel"/>
              </a:rPr>
              <a:t> </a:t>
            </a:r>
            <a:r>
              <a:rPr sz="3400" dirty="0">
                <a:latin typeface="Corbel"/>
                <a:cs typeface="Corbel"/>
              </a:rPr>
              <a:t>been</a:t>
            </a:r>
            <a:r>
              <a:rPr sz="3400" spc="75" dirty="0">
                <a:latin typeface="Corbel"/>
                <a:cs typeface="Corbel"/>
              </a:rPr>
              <a:t> </a:t>
            </a:r>
            <a:r>
              <a:rPr sz="3400" dirty="0">
                <a:latin typeface="Corbel"/>
                <a:cs typeface="Corbel"/>
              </a:rPr>
              <a:t>distributed</a:t>
            </a:r>
            <a:r>
              <a:rPr sz="3400" spc="90" dirty="0">
                <a:latin typeface="Corbel"/>
                <a:cs typeface="Corbel"/>
              </a:rPr>
              <a:t> </a:t>
            </a:r>
            <a:r>
              <a:rPr sz="3400" dirty="0">
                <a:latin typeface="Corbel"/>
                <a:cs typeface="Corbel"/>
              </a:rPr>
              <a:t>following</a:t>
            </a:r>
            <a:r>
              <a:rPr sz="3400" spc="90" dirty="0">
                <a:latin typeface="Corbel"/>
                <a:cs typeface="Corbel"/>
              </a:rPr>
              <a:t> </a:t>
            </a:r>
            <a:r>
              <a:rPr sz="3400" dirty="0">
                <a:latin typeface="Corbel"/>
                <a:cs typeface="Corbel"/>
              </a:rPr>
              <a:t>a</a:t>
            </a:r>
            <a:r>
              <a:rPr sz="3400" spc="75" dirty="0">
                <a:latin typeface="Corbel"/>
                <a:cs typeface="Corbel"/>
              </a:rPr>
              <a:t> </a:t>
            </a:r>
            <a:r>
              <a:rPr sz="3400" dirty="0">
                <a:latin typeface="Corbel"/>
                <a:cs typeface="Corbel"/>
              </a:rPr>
              <a:t>drought.</a:t>
            </a:r>
            <a:r>
              <a:rPr sz="3400" spc="80" dirty="0">
                <a:latin typeface="Corbel"/>
                <a:cs typeface="Corbel"/>
              </a:rPr>
              <a:t> </a:t>
            </a:r>
            <a:r>
              <a:rPr sz="3400" dirty="0">
                <a:latin typeface="Corbel"/>
                <a:cs typeface="Corbel"/>
              </a:rPr>
              <a:t>While</a:t>
            </a:r>
            <a:r>
              <a:rPr sz="3400" spc="85" dirty="0">
                <a:latin typeface="Corbel"/>
                <a:cs typeface="Corbel"/>
              </a:rPr>
              <a:t> </a:t>
            </a:r>
            <a:r>
              <a:rPr sz="3400" dirty="0">
                <a:latin typeface="Corbel"/>
                <a:cs typeface="Corbel"/>
              </a:rPr>
              <a:t>their</a:t>
            </a:r>
            <a:r>
              <a:rPr sz="3400" spc="75" dirty="0">
                <a:latin typeface="Corbel"/>
                <a:cs typeface="Corbel"/>
              </a:rPr>
              <a:t> </a:t>
            </a:r>
            <a:r>
              <a:rPr sz="3400" spc="-20" dirty="0">
                <a:latin typeface="Corbel"/>
                <a:cs typeface="Corbel"/>
              </a:rPr>
              <a:t>heads </a:t>
            </a:r>
            <a:r>
              <a:rPr sz="3400" dirty="0">
                <a:latin typeface="Corbel"/>
                <a:cs typeface="Corbel"/>
              </a:rPr>
              <a:t>(panicles)</a:t>
            </a:r>
            <a:r>
              <a:rPr sz="3400" spc="50" dirty="0">
                <a:latin typeface="Corbel"/>
                <a:cs typeface="Corbel"/>
              </a:rPr>
              <a:t> </a:t>
            </a:r>
            <a:r>
              <a:rPr sz="3400" dirty="0">
                <a:latin typeface="Corbel"/>
                <a:cs typeface="Corbel"/>
              </a:rPr>
              <a:t>are</a:t>
            </a:r>
            <a:r>
              <a:rPr sz="3400" spc="60" dirty="0">
                <a:latin typeface="Corbel"/>
                <a:cs typeface="Corbel"/>
              </a:rPr>
              <a:t> </a:t>
            </a:r>
            <a:r>
              <a:rPr sz="3400" dirty="0">
                <a:latin typeface="Corbel"/>
                <a:cs typeface="Corbel"/>
              </a:rPr>
              <a:t>big,</a:t>
            </a:r>
            <a:r>
              <a:rPr sz="3400" spc="55" dirty="0">
                <a:latin typeface="Corbel"/>
                <a:cs typeface="Corbel"/>
              </a:rPr>
              <a:t> </a:t>
            </a:r>
            <a:r>
              <a:rPr sz="3400" dirty="0">
                <a:latin typeface="Corbel"/>
                <a:cs typeface="Corbel"/>
              </a:rPr>
              <a:t>the</a:t>
            </a:r>
            <a:r>
              <a:rPr sz="3400" spc="60" dirty="0">
                <a:latin typeface="Corbel"/>
                <a:cs typeface="Corbel"/>
              </a:rPr>
              <a:t> </a:t>
            </a:r>
            <a:r>
              <a:rPr sz="3400" dirty="0">
                <a:latin typeface="Corbel"/>
                <a:cs typeface="Corbel"/>
              </a:rPr>
              <a:t>stems</a:t>
            </a:r>
            <a:r>
              <a:rPr sz="3400" spc="70" dirty="0">
                <a:latin typeface="Corbel"/>
                <a:cs typeface="Corbel"/>
              </a:rPr>
              <a:t> </a:t>
            </a:r>
            <a:r>
              <a:rPr sz="3400" dirty="0">
                <a:latin typeface="Corbel"/>
                <a:cs typeface="Corbel"/>
              </a:rPr>
              <a:t>are</a:t>
            </a:r>
            <a:r>
              <a:rPr sz="3400" spc="60" dirty="0">
                <a:latin typeface="Corbel"/>
                <a:cs typeface="Corbel"/>
              </a:rPr>
              <a:t> </a:t>
            </a:r>
            <a:r>
              <a:rPr sz="3400" dirty="0">
                <a:latin typeface="Corbel"/>
                <a:cs typeface="Corbel"/>
              </a:rPr>
              <a:t>too</a:t>
            </a:r>
            <a:r>
              <a:rPr sz="3400" spc="60" dirty="0">
                <a:latin typeface="Corbel"/>
                <a:cs typeface="Corbel"/>
              </a:rPr>
              <a:t> </a:t>
            </a:r>
            <a:r>
              <a:rPr sz="3400" dirty="0">
                <a:latin typeface="Corbel"/>
                <a:cs typeface="Corbel"/>
              </a:rPr>
              <a:t>short</a:t>
            </a:r>
            <a:r>
              <a:rPr sz="3400" spc="75" dirty="0">
                <a:latin typeface="Corbel"/>
                <a:cs typeface="Corbel"/>
              </a:rPr>
              <a:t> </a:t>
            </a:r>
            <a:r>
              <a:rPr sz="3400" dirty="0">
                <a:latin typeface="Corbel"/>
                <a:cs typeface="Corbel"/>
              </a:rPr>
              <a:t>and</a:t>
            </a:r>
            <a:r>
              <a:rPr sz="3400" spc="70" dirty="0">
                <a:latin typeface="Corbel"/>
                <a:cs typeface="Corbel"/>
              </a:rPr>
              <a:t> </a:t>
            </a:r>
            <a:r>
              <a:rPr sz="3400" dirty="0">
                <a:latin typeface="Corbel"/>
                <a:cs typeface="Corbel"/>
              </a:rPr>
              <a:t>not</a:t>
            </a:r>
            <a:r>
              <a:rPr sz="3400" spc="65" dirty="0">
                <a:latin typeface="Corbel"/>
                <a:cs typeface="Corbel"/>
              </a:rPr>
              <a:t> </a:t>
            </a:r>
            <a:r>
              <a:rPr sz="3400" dirty="0">
                <a:latin typeface="Corbel"/>
                <a:cs typeface="Corbel"/>
              </a:rPr>
              <a:t>tasty</a:t>
            </a:r>
            <a:r>
              <a:rPr sz="3400" spc="60" dirty="0">
                <a:latin typeface="Corbel"/>
                <a:cs typeface="Corbel"/>
              </a:rPr>
              <a:t> </a:t>
            </a:r>
            <a:r>
              <a:rPr sz="3400" dirty="0">
                <a:latin typeface="Corbel"/>
                <a:cs typeface="Corbel"/>
              </a:rPr>
              <a:t>for</a:t>
            </a:r>
            <a:r>
              <a:rPr sz="3400" spc="60" dirty="0">
                <a:latin typeface="Corbel"/>
                <a:cs typeface="Corbel"/>
              </a:rPr>
              <a:t> </a:t>
            </a:r>
            <a:r>
              <a:rPr sz="3400" dirty="0">
                <a:latin typeface="Corbel"/>
                <a:cs typeface="Corbel"/>
              </a:rPr>
              <a:t>fodder.</a:t>
            </a:r>
            <a:r>
              <a:rPr sz="3400" spc="65" dirty="0">
                <a:latin typeface="Corbel"/>
                <a:cs typeface="Corbel"/>
              </a:rPr>
              <a:t> </a:t>
            </a:r>
            <a:r>
              <a:rPr sz="3400" dirty="0">
                <a:latin typeface="Corbel"/>
                <a:cs typeface="Corbel"/>
              </a:rPr>
              <a:t>The</a:t>
            </a:r>
            <a:r>
              <a:rPr sz="3400" spc="65" dirty="0">
                <a:latin typeface="Corbel"/>
                <a:cs typeface="Corbel"/>
              </a:rPr>
              <a:t> </a:t>
            </a:r>
            <a:r>
              <a:rPr sz="3400" dirty="0">
                <a:latin typeface="Corbel"/>
                <a:cs typeface="Corbel"/>
              </a:rPr>
              <a:t>farmers,</a:t>
            </a:r>
            <a:r>
              <a:rPr sz="3400" spc="50" dirty="0">
                <a:latin typeface="Corbel"/>
                <a:cs typeface="Corbel"/>
              </a:rPr>
              <a:t> </a:t>
            </a:r>
            <a:r>
              <a:rPr sz="3400" dirty="0">
                <a:latin typeface="Corbel"/>
                <a:cs typeface="Corbel"/>
              </a:rPr>
              <a:t>here,</a:t>
            </a:r>
            <a:r>
              <a:rPr sz="3400" spc="55" dirty="0">
                <a:latin typeface="Corbel"/>
                <a:cs typeface="Corbel"/>
              </a:rPr>
              <a:t> </a:t>
            </a:r>
            <a:r>
              <a:rPr sz="3400" dirty="0">
                <a:latin typeface="Corbel"/>
                <a:cs typeface="Corbel"/>
              </a:rPr>
              <a:t>are</a:t>
            </a:r>
            <a:r>
              <a:rPr sz="3400" spc="45" dirty="0">
                <a:latin typeface="Corbel"/>
                <a:cs typeface="Corbel"/>
              </a:rPr>
              <a:t> </a:t>
            </a:r>
            <a:r>
              <a:rPr sz="3400" spc="-20" dirty="0">
                <a:latin typeface="Corbel"/>
                <a:cs typeface="Corbel"/>
              </a:rPr>
              <a:t>agro- </a:t>
            </a:r>
            <a:r>
              <a:rPr sz="3400" spc="-10" dirty="0">
                <a:latin typeface="Corbel"/>
                <a:cs typeface="Corbel"/>
              </a:rPr>
              <a:t>pastoralists.</a:t>
            </a:r>
            <a:endParaRPr sz="3400" dirty="0">
              <a:latin typeface="Corbel"/>
              <a:cs typeface="Corbel"/>
            </a:endParaRPr>
          </a:p>
          <a:p>
            <a:pPr marL="354965" marR="977265" indent="-342900">
              <a:lnSpc>
                <a:spcPct val="100899"/>
              </a:lnSpc>
              <a:spcBef>
                <a:spcPts val="1240"/>
              </a:spcBef>
              <a:buFont typeface="+mj-lt"/>
              <a:buAutoNum type="arabicPeriod"/>
              <a:tabLst>
                <a:tab pos="416559" algn="l"/>
              </a:tabLst>
            </a:pPr>
            <a:r>
              <a:rPr sz="3400" dirty="0"/>
              <a:t>	</a:t>
            </a:r>
            <a:r>
              <a:rPr sz="3400" dirty="0">
                <a:latin typeface="Corbel"/>
                <a:cs typeface="Corbel"/>
              </a:rPr>
              <a:t>Cassava</a:t>
            </a:r>
            <a:r>
              <a:rPr sz="3400" spc="60" dirty="0">
                <a:latin typeface="Corbel"/>
                <a:cs typeface="Corbel"/>
              </a:rPr>
              <a:t> </a:t>
            </a:r>
            <a:r>
              <a:rPr sz="3400" dirty="0">
                <a:latin typeface="Corbel"/>
                <a:cs typeface="Corbel"/>
              </a:rPr>
              <a:t>Mosaic</a:t>
            </a:r>
            <a:r>
              <a:rPr sz="3400" spc="90" dirty="0">
                <a:latin typeface="Corbel"/>
                <a:cs typeface="Corbel"/>
              </a:rPr>
              <a:t> </a:t>
            </a:r>
            <a:r>
              <a:rPr sz="3400" dirty="0">
                <a:latin typeface="Corbel"/>
                <a:cs typeface="Corbel"/>
              </a:rPr>
              <a:t>Disease</a:t>
            </a:r>
            <a:r>
              <a:rPr sz="3400" spc="85" dirty="0">
                <a:latin typeface="Corbel"/>
                <a:cs typeface="Corbel"/>
              </a:rPr>
              <a:t> </a:t>
            </a:r>
            <a:r>
              <a:rPr sz="3400" dirty="0">
                <a:latin typeface="Corbel"/>
                <a:cs typeface="Corbel"/>
              </a:rPr>
              <a:t>has</a:t>
            </a:r>
            <a:r>
              <a:rPr sz="3400" spc="70" dirty="0">
                <a:latin typeface="Corbel"/>
                <a:cs typeface="Corbel"/>
              </a:rPr>
              <a:t> </a:t>
            </a:r>
            <a:r>
              <a:rPr sz="3400" dirty="0">
                <a:latin typeface="Corbel"/>
                <a:cs typeface="Corbel"/>
              </a:rPr>
              <a:t>wiped</a:t>
            </a:r>
            <a:r>
              <a:rPr sz="3400" spc="75" dirty="0">
                <a:latin typeface="Corbel"/>
                <a:cs typeface="Corbel"/>
              </a:rPr>
              <a:t> </a:t>
            </a:r>
            <a:r>
              <a:rPr sz="3400" dirty="0">
                <a:latin typeface="Corbel"/>
                <a:cs typeface="Corbel"/>
              </a:rPr>
              <a:t>out</a:t>
            </a:r>
            <a:r>
              <a:rPr sz="3400" spc="80" dirty="0">
                <a:latin typeface="Corbel"/>
                <a:cs typeface="Corbel"/>
              </a:rPr>
              <a:t> </a:t>
            </a:r>
            <a:r>
              <a:rPr sz="3400" dirty="0">
                <a:latin typeface="Corbel"/>
                <a:cs typeface="Corbel"/>
              </a:rPr>
              <a:t>all</a:t>
            </a:r>
            <a:r>
              <a:rPr sz="3400" spc="70" dirty="0">
                <a:latin typeface="Corbel"/>
                <a:cs typeface="Corbel"/>
              </a:rPr>
              <a:t> </a:t>
            </a:r>
            <a:r>
              <a:rPr sz="3400" dirty="0">
                <a:latin typeface="Corbel"/>
                <a:cs typeface="Corbel"/>
              </a:rPr>
              <a:t>healthy</a:t>
            </a:r>
            <a:r>
              <a:rPr sz="3400" spc="65" dirty="0">
                <a:latin typeface="Corbel"/>
                <a:cs typeface="Corbel"/>
              </a:rPr>
              <a:t> </a:t>
            </a:r>
            <a:r>
              <a:rPr sz="3400" dirty="0">
                <a:latin typeface="Corbel"/>
                <a:cs typeface="Corbel"/>
              </a:rPr>
              <a:t>planting</a:t>
            </a:r>
            <a:r>
              <a:rPr sz="3400" spc="60" dirty="0">
                <a:latin typeface="Corbel"/>
                <a:cs typeface="Corbel"/>
              </a:rPr>
              <a:t> </a:t>
            </a:r>
            <a:r>
              <a:rPr sz="3400" dirty="0">
                <a:latin typeface="Corbel"/>
                <a:cs typeface="Corbel"/>
              </a:rPr>
              <a:t>material</a:t>
            </a:r>
            <a:r>
              <a:rPr sz="3400" spc="60" dirty="0">
                <a:latin typeface="Corbel"/>
                <a:cs typeface="Corbel"/>
              </a:rPr>
              <a:t> </a:t>
            </a:r>
            <a:r>
              <a:rPr sz="3400" dirty="0">
                <a:latin typeface="Corbel"/>
                <a:cs typeface="Corbel"/>
              </a:rPr>
              <a:t>and</a:t>
            </a:r>
            <a:r>
              <a:rPr sz="3400" spc="80" dirty="0">
                <a:latin typeface="Corbel"/>
                <a:cs typeface="Corbel"/>
              </a:rPr>
              <a:t> </a:t>
            </a:r>
            <a:r>
              <a:rPr sz="3400" dirty="0">
                <a:latin typeface="Corbel"/>
                <a:cs typeface="Corbel"/>
              </a:rPr>
              <a:t>there</a:t>
            </a:r>
            <a:r>
              <a:rPr sz="3400" spc="65" dirty="0">
                <a:latin typeface="Corbel"/>
                <a:cs typeface="Corbel"/>
              </a:rPr>
              <a:t> </a:t>
            </a:r>
            <a:r>
              <a:rPr sz="3400" dirty="0">
                <a:latin typeface="Corbel"/>
                <a:cs typeface="Corbel"/>
              </a:rPr>
              <a:t>are</a:t>
            </a:r>
            <a:r>
              <a:rPr sz="3400" spc="65" dirty="0">
                <a:latin typeface="Corbel"/>
                <a:cs typeface="Corbel"/>
              </a:rPr>
              <a:t> </a:t>
            </a:r>
            <a:r>
              <a:rPr sz="3400" dirty="0">
                <a:latin typeface="Corbel"/>
                <a:cs typeface="Corbel"/>
              </a:rPr>
              <a:t>NO</a:t>
            </a:r>
            <a:r>
              <a:rPr sz="3400" spc="65" dirty="0">
                <a:latin typeface="Corbel"/>
                <a:cs typeface="Corbel"/>
              </a:rPr>
              <a:t> </a:t>
            </a:r>
            <a:r>
              <a:rPr sz="3400" spc="-10" dirty="0">
                <a:latin typeface="Corbel"/>
                <a:cs typeface="Corbel"/>
              </a:rPr>
              <a:t>clean </a:t>
            </a:r>
            <a:r>
              <a:rPr sz="3400" dirty="0">
                <a:latin typeface="Corbel"/>
                <a:cs typeface="Corbel"/>
              </a:rPr>
              <a:t>stems</a:t>
            </a:r>
            <a:r>
              <a:rPr sz="3400" spc="60" dirty="0">
                <a:latin typeface="Corbel"/>
                <a:cs typeface="Corbel"/>
              </a:rPr>
              <a:t> </a:t>
            </a:r>
            <a:r>
              <a:rPr sz="3400" dirty="0">
                <a:latin typeface="Corbel"/>
                <a:cs typeface="Corbel"/>
              </a:rPr>
              <a:t>to</a:t>
            </a:r>
            <a:r>
              <a:rPr sz="3400" spc="60" dirty="0">
                <a:latin typeface="Corbel"/>
                <a:cs typeface="Corbel"/>
              </a:rPr>
              <a:t> </a:t>
            </a:r>
            <a:r>
              <a:rPr sz="3400" dirty="0">
                <a:latin typeface="Corbel"/>
                <a:cs typeface="Corbel"/>
              </a:rPr>
              <a:t>plant,</a:t>
            </a:r>
            <a:r>
              <a:rPr sz="3400" spc="40" dirty="0">
                <a:latin typeface="Corbel"/>
                <a:cs typeface="Corbel"/>
              </a:rPr>
              <a:t> </a:t>
            </a:r>
            <a:r>
              <a:rPr sz="3400" dirty="0">
                <a:latin typeface="Corbel"/>
                <a:cs typeface="Corbel"/>
              </a:rPr>
              <a:t>not</a:t>
            </a:r>
            <a:r>
              <a:rPr sz="3400" spc="70" dirty="0">
                <a:latin typeface="Corbel"/>
                <a:cs typeface="Corbel"/>
              </a:rPr>
              <a:t> </a:t>
            </a:r>
            <a:r>
              <a:rPr sz="3400" dirty="0">
                <a:latin typeface="Corbel"/>
                <a:cs typeface="Corbel"/>
              </a:rPr>
              <a:t>anywhere</a:t>
            </a:r>
            <a:r>
              <a:rPr sz="3400" spc="55" dirty="0">
                <a:latin typeface="Corbel"/>
                <a:cs typeface="Corbel"/>
              </a:rPr>
              <a:t> </a:t>
            </a:r>
            <a:r>
              <a:rPr sz="3400" dirty="0">
                <a:latin typeface="Corbel"/>
                <a:cs typeface="Corbel"/>
              </a:rPr>
              <a:t>in</a:t>
            </a:r>
            <a:r>
              <a:rPr sz="3400" spc="60" dirty="0">
                <a:latin typeface="Corbel"/>
                <a:cs typeface="Corbel"/>
              </a:rPr>
              <a:t> </a:t>
            </a:r>
            <a:r>
              <a:rPr sz="3400" dirty="0">
                <a:latin typeface="Corbel"/>
                <a:cs typeface="Corbel"/>
              </a:rPr>
              <a:t>the</a:t>
            </a:r>
            <a:r>
              <a:rPr sz="3400" spc="65" dirty="0">
                <a:latin typeface="Corbel"/>
                <a:cs typeface="Corbel"/>
              </a:rPr>
              <a:t> </a:t>
            </a:r>
            <a:r>
              <a:rPr sz="3400" spc="-10" dirty="0">
                <a:latin typeface="Corbel"/>
                <a:cs typeface="Corbel"/>
              </a:rPr>
              <a:t>region.</a:t>
            </a:r>
            <a:endParaRPr sz="3400" dirty="0">
              <a:latin typeface="Corbel"/>
              <a:cs typeface="Corbel"/>
            </a:endParaRPr>
          </a:p>
          <a:p>
            <a:pPr marL="354965" marR="993140" indent="-342900">
              <a:lnSpc>
                <a:spcPct val="100899"/>
              </a:lnSpc>
              <a:spcBef>
                <a:spcPts val="1235"/>
              </a:spcBef>
              <a:buFont typeface="+mj-lt"/>
              <a:buAutoNum type="arabicPeriod"/>
              <a:tabLst>
                <a:tab pos="416559" algn="l"/>
              </a:tabLst>
            </a:pPr>
            <a:r>
              <a:rPr sz="3400" dirty="0"/>
              <a:t>	</a:t>
            </a:r>
            <a:r>
              <a:rPr sz="3400" dirty="0">
                <a:latin typeface="Corbel"/>
                <a:cs typeface="Corbel"/>
              </a:rPr>
              <a:t>Farmers</a:t>
            </a:r>
            <a:r>
              <a:rPr sz="3400" spc="40" dirty="0">
                <a:latin typeface="Corbel"/>
                <a:cs typeface="Corbel"/>
              </a:rPr>
              <a:t> </a:t>
            </a:r>
            <a:r>
              <a:rPr sz="3400" dirty="0">
                <a:latin typeface="Corbel"/>
                <a:cs typeface="Corbel"/>
              </a:rPr>
              <a:t>say</a:t>
            </a:r>
            <a:r>
              <a:rPr sz="3400" spc="70" dirty="0">
                <a:latin typeface="Corbel"/>
                <a:cs typeface="Corbel"/>
              </a:rPr>
              <a:t> </a:t>
            </a:r>
            <a:r>
              <a:rPr sz="3400" dirty="0">
                <a:latin typeface="Corbel"/>
                <a:cs typeface="Corbel"/>
              </a:rPr>
              <a:t>that</a:t>
            </a:r>
            <a:r>
              <a:rPr sz="3400" spc="70" dirty="0">
                <a:latin typeface="Corbel"/>
                <a:cs typeface="Corbel"/>
              </a:rPr>
              <a:t> </a:t>
            </a:r>
            <a:r>
              <a:rPr sz="3400" dirty="0">
                <a:latin typeface="Corbel"/>
                <a:cs typeface="Corbel"/>
              </a:rPr>
              <a:t>insects</a:t>
            </a:r>
            <a:r>
              <a:rPr sz="3400" spc="80" dirty="0">
                <a:latin typeface="Corbel"/>
                <a:cs typeface="Corbel"/>
              </a:rPr>
              <a:t> </a:t>
            </a:r>
            <a:r>
              <a:rPr sz="3400" dirty="0">
                <a:latin typeface="Corbel"/>
                <a:cs typeface="Corbel"/>
              </a:rPr>
              <a:t>are</a:t>
            </a:r>
            <a:r>
              <a:rPr sz="3400" spc="65" dirty="0">
                <a:latin typeface="Corbel"/>
                <a:cs typeface="Corbel"/>
              </a:rPr>
              <a:t> </a:t>
            </a:r>
            <a:r>
              <a:rPr sz="3400" dirty="0">
                <a:latin typeface="Corbel"/>
                <a:cs typeface="Corbel"/>
              </a:rPr>
              <a:t>attacking</a:t>
            </a:r>
            <a:r>
              <a:rPr sz="3400" spc="70" dirty="0">
                <a:latin typeface="Corbel"/>
                <a:cs typeface="Corbel"/>
              </a:rPr>
              <a:t> </a:t>
            </a:r>
            <a:r>
              <a:rPr sz="3400" dirty="0">
                <a:latin typeface="Corbel"/>
                <a:cs typeface="Corbel"/>
              </a:rPr>
              <a:t>their</a:t>
            </a:r>
            <a:r>
              <a:rPr sz="3400" spc="70" dirty="0">
                <a:latin typeface="Corbel"/>
                <a:cs typeface="Corbel"/>
              </a:rPr>
              <a:t> </a:t>
            </a:r>
            <a:r>
              <a:rPr sz="3400" dirty="0">
                <a:latin typeface="Corbel"/>
                <a:cs typeface="Corbel"/>
              </a:rPr>
              <a:t>cowpea</a:t>
            </a:r>
            <a:r>
              <a:rPr sz="3400" spc="70" dirty="0">
                <a:latin typeface="Corbel"/>
                <a:cs typeface="Corbel"/>
              </a:rPr>
              <a:t> </a:t>
            </a:r>
            <a:r>
              <a:rPr sz="3400" dirty="0">
                <a:latin typeface="Corbel"/>
                <a:cs typeface="Corbel"/>
              </a:rPr>
              <a:t>in</a:t>
            </a:r>
            <a:r>
              <a:rPr sz="3400" spc="80" dirty="0">
                <a:latin typeface="Corbel"/>
                <a:cs typeface="Corbel"/>
              </a:rPr>
              <a:t> </a:t>
            </a:r>
            <a:r>
              <a:rPr sz="3400" dirty="0">
                <a:latin typeface="Corbel"/>
                <a:cs typeface="Corbel"/>
              </a:rPr>
              <a:t>storage</a:t>
            </a:r>
            <a:r>
              <a:rPr sz="3400" spc="50" dirty="0">
                <a:latin typeface="Corbel"/>
                <a:cs typeface="Corbel"/>
              </a:rPr>
              <a:t> </a:t>
            </a:r>
            <a:r>
              <a:rPr sz="3400" dirty="0">
                <a:latin typeface="Corbel"/>
                <a:cs typeface="Corbel"/>
              </a:rPr>
              <a:t>(losses</a:t>
            </a:r>
            <a:r>
              <a:rPr sz="3400" spc="85" dirty="0">
                <a:latin typeface="Corbel"/>
                <a:cs typeface="Corbel"/>
              </a:rPr>
              <a:t> </a:t>
            </a:r>
            <a:r>
              <a:rPr sz="3400" dirty="0">
                <a:latin typeface="Corbel"/>
                <a:cs typeface="Corbel"/>
              </a:rPr>
              <a:t>of</a:t>
            </a:r>
            <a:r>
              <a:rPr sz="3400" spc="60" dirty="0">
                <a:latin typeface="Corbel"/>
                <a:cs typeface="Corbel"/>
              </a:rPr>
              <a:t> </a:t>
            </a:r>
            <a:r>
              <a:rPr sz="3400" dirty="0">
                <a:latin typeface="Corbel"/>
                <a:cs typeface="Corbel"/>
              </a:rPr>
              <a:t>even</a:t>
            </a:r>
            <a:r>
              <a:rPr sz="3400" spc="70" dirty="0">
                <a:latin typeface="Corbel"/>
                <a:cs typeface="Corbel"/>
              </a:rPr>
              <a:t> </a:t>
            </a:r>
            <a:r>
              <a:rPr sz="3400" dirty="0">
                <a:latin typeface="Corbel"/>
                <a:cs typeface="Corbel"/>
              </a:rPr>
              <a:t>70%)</a:t>
            </a:r>
            <a:r>
              <a:rPr sz="3400" spc="60" dirty="0">
                <a:latin typeface="Corbel"/>
                <a:cs typeface="Corbel"/>
              </a:rPr>
              <a:t> </a:t>
            </a:r>
            <a:r>
              <a:rPr sz="3400" dirty="0">
                <a:latin typeface="Corbel"/>
                <a:cs typeface="Corbel"/>
              </a:rPr>
              <a:t>and</a:t>
            </a:r>
            <a:r>
              <a:rPr sz="3400" spc="70" dirty="0">
                <a:latin typeface="Corbel"/>
                <a:cs typeface="Corbel"/>
              </a:rPr>
              <a:t> </a:t>
            </a:r>
            <a:r>
              <a:rPr sz="3400" spc="-25" dirty="0">
                <a:latin typeface="Corbel"/>
                <a:cs typeface="Corbel"/>
              </a:rPr>
              <a:t>the </a:t>
            </a:r>
            <a:r>
              <a:rPr sz="3400" dirty="0">
                <a:latin typeface="Corbel"/>
                <a:cs typeface="Corbel"/>
              </a:rPr>
              <a:t>grains</a:t>
            </a:r>
            <a:r>
              <a:rPr sz="3400" spc="70" dirty="0">
                <a:latin typeface="Corbel"/>
                <a:cs typeface="Corbel"/>
              </a:rPr>
              <a:t> </a:t>
            </a:r>
            <a:r>
              <a:rPr sz="3400" dirty="0">
                <a:latin typeface="Corbel"/>
                <a:cs typeface="Corbel"/>
              </a:rPr>
              <a:t>that</a:t>
            </a:r>
            <a:r>
              <a:rPr sz="3400" spc="85" dirty="0">
                <a:latin typeface="Corbel"/>
                <a:cs typeface="Corbel"/>
              </a:rPr>
              <a:t> </a:t>
            </a:r>
            <a:r>
              <a:rPr sz="3400" dirty="0">
                <a:latin typeface="Corbel"/>
                <a:cs typeface="Corbel"/>
              </a:rPr>
              <a:t>survive</a:t>
            </a:r>
            <a:r>
              <a:rPr sz="3400" spc="95" dirty="0">
                <a:latin typeface="Corbel"/>
                <a:cs typeface="Corbel"/>
              </a:rPr>
              <a:t> </a:t>
            </a:r>
            <a:r>
              <a:rPr sz="3400" dirty="0">
                <a:latin typeface="Corbel"/>
                <a:cs typeface="Corbel"/>
              </a:rPr>
              <a:t>rarely</a:t>
            </a:r>
            <a:r>
              <a:rPr sz="3400" spc="65" dirty="0">
                <a:latin typeface="Corbel"/>
                <a:cs typeface="Corbel"/>
              </a:rPr>
              <a:t> </a:t>
            </a:r>
            <a:r>
              <a:rPr sz="3400" dirty="0">
                <a:latin typeface="Corbel"/>
                <a:cs typeface="Corbel"/>
              </a:rPr>
              <a:t>emerge</a:t>
            </a:r>
            <a:r>
              <a:rPr sz="3400" spc="65" dirty="0">
                <a:latin typeface="Corbel"/>
                <a:cs typeface="Corbel"/>
              </a:rPr>
              <a:t> </a:t>
            </a:r>
            <a:r>
              <a:rPr sz="3400" dirty="0">
                <a:latin typeface="Corbel"/>
                <a:cs typeface="Corbel"/>
              </a:rPr>
              <a:t>(sprout)</a:t>
            </a:r>
            <a:r>
              <a:rPr sz="3400" spc="70" dirty="0">
                <a:latin typeface="Corbel"/>
                <a:cs typeface="Corbel"/>
              </a:rPr>
              <a:t> </a:t>
            </a:r>
            <a:r>
              <a:rPr sz="3400" dirty="0">
                <a:latin typeface="Corbel"/>
                <a:cs typeface="Corbel"/>
              </a:rPr>
              <a:t>when</a:t>
            </a:r>
            <a:r>
              <a:rPr sz="3400" spc="90" dirty="0">
                <a:latin typeface="Corbel"/>
                <a:cs typeface="Corbel"/>
              </a:rPr>
              <a:t> </a:t>
            </a:r>
            <a:r>
              <a:rPr sz="3400" spc="-10" dirty="0">
                <a:latin typeface="Corbel"/>
                <a:cs typeface="Corbel"/>
              </a:rPr>
              <a:t>planted.</a:t>
            </a:r>
            <a:endParaRPr sz="3400" dirty="0">
              <a:latin typeface="Corbel"/>
              <a:cs typeface="Corbel"/>
            </a:endParaRPr>
          </a:p>
          <a:p>
            <a:pPr marL="354965" marR="5080" indent="-342900">
              <a:lnSpc>
                <a:spcPct val="100899"/>
              </a:lnSpc>
              <a:spcBef>
                <a:spcPts val="1235"/>
              </a:spcBef>
              <a:buFont typeface="+mj-lt"/>
              <a:buAutoNum type="arabicPeriod"/>
              <a:tabLst>
                <a:tab pos="416559" algn="l"/>
              </a:tabLst>
            </a:pPr>
            <a:r>
              <a:rPr sz="3400" dirty="0"/>
              <a:t>	</a:t>
            </a:r>
            <a:r>
              <a:rPr sz="3400" dirty="0">
                <a:latin typeface="Corbel"/>
                <a:cs typeface="Corbel"/>
              </a:rPr>
              <a:t>Very</a:t>
            </a:r>
            <a:r>
              <a:rPr sz="3400" spc="45" dirty="0">
                <a:latin typeface="Corbel"/>
                <a:cs typeface="Corbel"/>
              </a:rPr>
              <a:t> </a:t>
            </a:r>
            <a:r>
              <a:rPr sz="3400" dirty="0">
                <a:latin typeface="Corbel"/>
                <a:cs typeface="Corbel"/>
              </a:rPr>
              <a:t>few</a:t>
            </a:r>
            <a:r>
              <a:rPr sz="3400" spc="60" dirty="0">
                <a:latin typeface="Corbel"/>
                <a:cs typeface="Corbel"/>
              </a:rPr>
              <a:t> </a:t>
            </a:r>
            <a:r>
              <a:rPr sz="3400" dirty="0">
                <a:latin typeface="Corbel"/>
                <a:cs typeface="Corbel"/>
              </a:rPr>
              <a:t>in</a:t>
            </a:r>
            <a:r>
              <a:rPr sz="3400" spc="60" dirty="0">
                <a:latin typeface="Corbel"/>
                <a:cs typeface="Corbel"/>
              </a:rPr>
              <a:t> </a:t>
            </a:r>
            <a:r>
              <a:rPr sz="3400" dirty="0">
                <a:latin typeface="Corbel"/>
                <a:cs typeface="Corbel"/>
              </a:rPr>
              <a:t>the</a:t>
            </a:r>
            <a:r>
              <a:rPr sz="3400" spc="55" dirty="0">
                <a:latin typeface="Corbel"/>
                <a:cs typeface="Corbel"/>
              </a:rPr>
              <a:t> </a:t>
            </a:r>
            <a:r>
              <a:rPr sz="3400" dirty="0">
                <a:latin typeface="Corbel"/>
                <a:cs typeface="Corbel"/>
              </a:rPr>
              <a:t>village</a:t>
            </a:r>
            <a:r>
              <a:rPr sz="3400" spc="70" dirty="0">
                <a:latin typeface="Corbel"/>
                <a:cs typeface="Corbel"/>
              </a:rPr>
              <a:t> </a:t>
            </a:r>
            <a:r>
              <a:rPr sz="3400" dirty="0">
                <a:latin typeface="Corbel"/>
                <a:cs typeface="Corbel"/>
              </a:rPr>
              <a:t>have</a:t>
            </a:r>
            <a:r>
              <a:rPr sz="3400" spc="65" dirty="0">
                <a:latin typeface="Corbel"/>
                <a:cs typeface="Corbel"/>
              </a:rPr>
              <a:t> </a:t>
            </a:r>
            <a:r>
              <a:rPr sz="3400" dirty="0">
                <a:latin typeface="Corbel"/>
                <a:cs typeface="Corbel"/>
              </a:rPr>
              <a:t>even</a:t>
            </a:r>
            <a:r>
              <a:rPr sz="3400" spc="50" dirty="0">
                <a:latin typeface="Corbel"/>
                <a:cs typeface="Corbel"/>
              </a:rPr>
              <a:t> </a:t>
            </a:r>
            <a:r>
              <a:rPr sz="3400" dirty="0">
                <a:latin typeface="Corbel"/>
                <a:cs typeface="Corbel"/>
              </a:rPr>
              <a:t>tried</a:t>
            </a:r>
            <a:r>
              <a:rPr sz="3400" spc="65" dirty="0">
                <a:latin typeface="Corbel"/>
                <a:cs typeface="Corbel"/>
              </a:rPr>
              <a:t> </a:t>
            </a:r>
            <a:r>
              <a:rPr sz="3400" dirty="0">
                <a:latin typeface="Corbel"/>
                <a:cs typeface="Corbel"/>
              </a:rPr>
              <a:t>new</a:t>
            </a:r>
            <a:r>
              <a:rPr sz="3400" spc="65" dirty="0">
                <a:latin typeface="Corbel"/>
                <a:cs typeface="Corbel"/>
              </a:rPr>
              <a:t> </a:t>
            </a:r>
            <a:r>
              <a:rPr sz="3400" dirty="0">
                <a:latin typeface="Corbel"/>
                <a:cs typeface="Corbel"/>
              </a:rPr>
              <a:t>varieties</a:t>
            </a:r>
            <a:r>
              <a:rPr sz="3400" spc="65" dirty="0">
                <a:latin typeface="Corbel"/>
                <a:cs typeface="Corbel"/>
              </a:rPr>
              <a:t> </a:t>
            </a:r>
            <a:r>
              <a:rPr sz="3400" dirty="0">
                <a:latin typeface="Corbel"/>
                <a:cs typeface="Corbel"/>
              </a:rPr>
              <a:t>of</a:t>
            </a:r>
            <a:r>
              <a:rPr sz="3400" spc="60" dirty="0">
                <a:latin typeface="Corbel"/>
                <a:cs typeface="Corbel"/>
              </a:rPr>
              <a:t> </a:t>
            </a:r>
            <a:r>
              <a:rPr sz="3400" dirty="0">
                <a:latin typeface="Corbel"/>
                <a:cs typeface="Corbel"/>
              </a:rPr>
              <a:t>maize</a:t>
            </a:r>
            <a:r>
              <a:rPr sz="3400" spc="65" dirty="0">
                <a:latin typeface="Corbel"/>
                <a:cs typeface="Corbel"/>
              </a:rPr>
              <a:t> </a:t>
            </a:r>
            <a:r>
              <a:rPr sz="3400" dirty="0">
                <a:latin typeface="Corbel"/>
                <a:cs typeface="Corbel"/>
              </a:rPr>
              <a:t>as</a:t>
            </a:r>
            <a:r>
              <a:rPr sz="3400" spc="70" dirty="0">
                <a:latin typeface="Corbel"/>
                <a:cs typeface="Corbel"/>
              </a:rPr>
              <a:t> </a:t>
            </a:r>
            <a:r>
              <a:rPr sz="3400" dirty="0">
                <a:latin typeface="Corbel"/>
                <a:cs typeface="Corbel"/>
              </a:rPr>
              <a:t>there</a:t>
            </a:r>
            <a:r>
              <a:rPr sz="3400" spc="55" dirty="0">
                <a:latin typeface="Corbel"/>
                <a:cs typeface="Corbel"/>
              </a:rPr>
              <a:t> </a:t>
            </a:r>
            <a:r>
              <a:rPr sz="3400" dirty="0">
                <a:latin typeface="Corbel"/>
                <a:cs typeface="Corbel"/>
              </a:rPr>
              <a:t>are</a:t>
            </a:r>
            <a:r>
              <a:rPr sz="3400" spc="55" dirty="0">
                <a:latin typeface="Corbel"/>
                <a:cs typeface="Corbel"/>
              </a:rPr>
              <a:t> </a:t>
            </a:r>
            <a:r>
              <a:rPr sz="3400" dirty="0">
                <a:latin typeface="Corbel"/>
                <a:cs typeface="Corbel"/>
              </a:rPr>
              <a:t>no</a:t>
            </a:r>
            <a:r>
              <a:rPr sz="3400" spc="60" dirty="0">
                <a:latin typeface="Corbel"/>
                <a:cs typeface="Corbel"/>
              </a:rPr>
              <a:t> </a:t>
            </a:r>
            <a:r>
              <a:rPr sz="3400" dirty="0">
                <a:latin typeface="Corbel"/>
                <a:cs typeface="Corbel"/>
              </a:rPr>
              <a:t>agro-</a:t>
            </a:r>
            <a:r>
              <a:rPr sz="3400" spc="-10" dirty="0">
                <a:latin typeface="Corbel"/>
                <a:cs typeface="Corbel"/>
              </a:rPr>
              <a:t>dealers </a:t>
            </a:r>
            <a:r>
              <a:rPr sz="3400" dirty="0">
                <a:latin typeface="Corbel"/>
                <a:cs typeface="Corbel"/>
              </a:rPr>
              <a:t>anywhere</a:t>
            </a:r>
            <a:r>
              <a:rPr sz="3400" spc="50" dirty="0">
                <a:latin typeface="Corbel"/>
                <a:cs typeface="Corbel"/>
              </a:rPr>
              <a:t> </a:t>
            </a:r>
            <a:r>
              <a:rPr sz="3400" dirty="0">
                <a:latin typeface="Corbel"/>
                <a:cs typeface="Corbel"/>
              </a:rPr>
              <a:t>in</a:t>
            </a:r>
            <a:r>
              <a:rPr sz="3400" spc="80" dirty="0">
                <a:latin typeface="Corbel"/>
                <a:cs typeface="Corbel"/>
              </a:rPr>
              <a:t> </a:t>
            </a:r>
            <a:r>
              <a:rPr sz="3400" dirty="0">
                <a:latin typeface="Corbel"/>
                <a:cs typeface="Corbel"/>
              </a:rPr>
              <a:t>the</a:t>
            </a:r>
            <a:r>
              <a:rPr sz="3400" spc="60" dirty="0">
                <a:latin typeface="Corbel"/>
                <a:cs typeface="Corbel"/>
              </a:rPr>
              <a:t> </a:t>
            </a:r>
            <a:r>
              <a:rPr sz="3400" dirty="0">
                <a:latin typeface="Corbel"/>
                <a:cs typeface="Corbel"/>
              </a:rPr>
              <a:t>province.</a:t>
            </a:r>
            <a:r>
              <a:rPr sz="3400" spc="70" dirty="0">
                <a:latin typeface="Corbel"/>
                <a:cs typeface="Corbel"/>
              </a:rPr>
              <a:t> </a:t>
            </a:r>
            <a:r>
              <a:rPr sz="3400" dirty="0">
                <a:latin typeface="Corbel"/>
                <a:cs typeface="Corbel"/>
              </a:rPr>
              <a:t>These</a:t>
            </a:r>
            <a:r>
              <a:rPr sz="3400" spc="70" dirty="0">
                <a:latin typeface="Corbel"/>
                <a:cs typeface="Corbel"/>
              </a:rPr>
              <a:t> </a:t>
            </a:r>
            <a:r>
              <a:rPr sz="3400" dirty="0">
                <a:latin typeface="Corbel"/>
                <a:cs typeface="Corbel"/>
              </a:rPr>
              <a:t>commercial</a:t>
            </a:r>
            <a:r>
              <a:rPr sz="3400" spc="70" dirty="0">
                <a:latin typeface="Corbel"/>
                <a:cs typeface="Corbel"/>
              </a:rPr>
              <a:t> </a:t>
            </a:r>
            <a:r>
              <a:rPr sz="3400" dirty="0">
                <a:latin typeface="Corbel"/>
                <a:cs typeface="Corbel"/>
              </a:rPr>
              <a:t>sellers</a:t>
            </a:r>
            <a:r>
              <a:rPr sz="3400" spc="65" dirty="0">
                <a:latin typeface="Corbel"/>
                <a:cs typeface="Corbel"/>
              </a:rPr>
              <a:t> </a:t>
            </a:r>
            <a:r>
              <a:rPr sz="3400" dirty="0">
                <a:latin typeface="Corbel"/>
                <a:cs typeface="Corbel"/>
              </a:rPr>
              <a:t>say</a:t>
            </a:r>
            <a:r>
              <a:rPr sz="3400" spc="75" dirty="0">
                <a:latin typeface="Corbel"/>
                <a:cs typeface="Corbel"/>
              </a:rPr>
              <a:t> </a:t>
            </a:r>
            <a:r>
              <a:rPr sz="3400" dirty="0">
                <a:latin typeface="Corbel"/>
                <a:cs typeface="Corbel"/>
              </a:rPr>
              <a:t>the</a:t>
            </a:r>
            <a:r>
              <a:rPr sz="3400" spc="60" dirty="0">
                <a:latin typeface="Corbel"/>
                <a:cs typeface="Corbel"/>
              </a:rPr>
              <a:t> </a:t>
            </a:r>
            <a:r>
              <a:rPr sz="3400" dirty="0">
                <a:latin typeface="Corbel"/>
                <a:cs typeface="Corbel"/>
              </a:rPr>
              <a:t>area</a:t>
            </a:r>
            <a:r>
              <a:rPr sz="3400" spc="70" dirty="0">
                <a:latin typeface="Corbel"/>
                <a:cs typeface="Corbel"/>
              </a:rPr>
              <a:t> </a:t>
            </a:r>
            <a:r>
              <a:rPr sz="3400" dirty="0">
                <a:latin typeface="Corbel"/>
                <a:cs typeface="Corbel"/>
              </a:rPr>
              <a:t>is</a:t>
            </a:r>
            <a:r>
              <a:rPr sz="3400" spc="65" dirty="0">
                <a:latin typeface="Corbel"/>
                <a:cs typeface="Corbel"/>
              </a:rPr>
              <a:t> </a:t>
            </a:r>
            <a:r>
              <a:rPr sz="3400" dirty="0">
                <a:latin typeface="Corbel"/>
                <a:cs typeface="Corbel"/>
              </a:rPr>
              <a:t>just</a:t>
            </a:r>
            <a:r>
              <a:rPr sz="3400" spc="80" dirty="0">
                <a:latin typeface="Corbel"/>
                <a:cs typeface="Corbel"/>
              </a:rPr>
              <a:t> </a:t>
            </a:r>
            <a:r>
              <a:rPr sz="3400" dirty="0">
                <a:latin typeface="Corbel"/>
                <a:cs typeface="Corbel"/>
              </a:rPr>
              <a:t>too</a:t>
            </a:r>
            <a:r>
              <a:rPr sz="3400" spc="65" dirty="0">
                <a:latin typeface="Corbel"/>
                <a:cs typeface="Corbel"/>
              </a:rPr>
              <a:t> </a:t>
            </a:r>
            <a:r>
              <a:rPr sz="3400" dirty="0">
                <a:latin typeface="Corbel"/>
                <a:cs typeface="Corbel"/>
              </a:rPr>
              <a:t>remote</a:t>
            </a:r>
            <a:r>
              <a:rPr sz="3400" spc="60" dirty="0">
                <a:latin typeface="Corbel"/>
                <a:cs typeface="Corbel"/>
              </a:rPr>
              <a:t> </a:t>
            </a:r>
            <a:r>
              <a:rPr sz="3400" dirty="0">
                <a:latin typeface="Corbel"/>
                <a:cs typeface="Corbel"/>
              </a:rPr>
              <a:t>and</a:t>
            </a:r>
            <a:r>
              <a:rPr sz="3400" spc="75" dirty="0">
                <a:latin typeface="Corbel"/>
                <a:cs typeface="Corbel"/>
              </a:rPr>
              <a:t> </a:t>
            </a:r>
            <a:r>
              <a:rPr sz="3400" spc="-10" dirty="0">
                <a:latin typeface="Corbel"/>
                <a:cs typeface="Corbel"/>
              </a:rPr>
              <a:t>transport </a:t>
            </a:r>
            <a:r>
              <a:rPr sz="3400" dirty="0">
                <a:latin typeface="Corbel"/>
                <a:cs typeface="Corbel"/>
              </a:rPr>
              <a:t>too</a:t>
            </a:r>
            <a:r>
              <a:rPr sz="3400" spc="45" dirty="0">
                <a:latin typeface="Corbel"/>
                <a:cs typeface="Corbel"/>
              </a:rPr>
              <a:t> </a:t>
            </a:r>
            <a:r>
              <a:rPr sz="3400" spc="-10" dirty="0">
                <a:latin typeface="Corbel"/>
                <a:cs typeface="Corbel"/>
              </a:rPr>
              <a:t>costly.</a:t>
            </a:r>
            <a:endParaRPr sz="3400" dirty="0">
              <a:latin typeface="Corbel"/>
              <a:cs typeface="Corbel"/>
            </a:endParaRPr>
          </a:p>
        </p:txBody>
      </p:sp>
      <p:sp>
        <p:nvSpPr>
          <p:cNvPr id="4" name="object 4"/>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dirty="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dirty="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14215" y="843115"/>
            <a:ext cx="18475960" cy="9622790"/>
            <a:chOff x="814215" y="843115"/>
            <a:chExt cx="18475960" cy="9622790"/>
          </a:xfrm>
        </p:grpSpPr>
        <p:pic>
          <p:nvPicPr>
            <p:cNvPr id="3" name="object 3"/>
            <p:cNvPicPr/>
            <p:nvPr/>
          </p:nvPicPr>
          <p:blipFill>
            <a:blip r:embed="rId2" cstate="print"/>
            <a:stretch>
              <a:fillRect/>
            </a:stretch>
          </p:blipFill>
          <p:spPr>
            <a:xfrm>
              <a:off x="814215" y="843115"/>
              <a:ext cx="18475667" cy="9622324"/>
            </a:xfrm>
            <a:prstGeom prst="rect">
              <a:avLst/>
            </a:prstGeom>
          </p:spPr>
        </p:pic>
        <p:pic>
          <p:nvPicPr>
            <p:cNvPr id="4" name="object 4"/>
            <p:cNvPicPr/>
            <p:nvPr/>
          </p:nvPicPr>
          <p:blipFill>
            <a:blip r:embed="rId3" cstate="print"/>
            <a:stretch>
              <a:fillRect/>
            </a:stretch>
          </p:blipFill>
          <p:spPr>
            <a:xfrm>
              <a:off x="2906194" y="843658"/>
              <a:ext cx="8092737" cy="9621174"/>
            </a:xfrm>
            <a:prstGeom prst="rect">
              <a:avLst/>
            </a:prstGeom>
          </p:spPr>
        </p:pic>
      </p:grpSp>
      <p:sp>
        <p:nvSpPr>
          <p:cNvPr id="5" name="object 5"/>
          <p:cNvSpPr txBox="1">
            <a:spLocks noGrp="1"/>
          </p:cNvSpPr>
          <p:nvPr>
            <p:ph type="title"/>
          </p:nvPr>
        </p:nvSpPr>
        <p:spPr>
          <a:xfrm>
            <a:off x="8219023" y="2677722"/>
            <a:ext cx="6905625" cy="4549140"/>
          </a:xfrm>
          <a:prstGeom prst="rect">
            <a:avLst/>
          </a:prstGeom>
        </p:spPr>
        <p:txBody>
          <a:bodyPr vert="horz" wrap="square" lIns="0" tIns="12700" rIns="0" bIns="0" rtlCol="0">
            <a:spAutoFit/>
          </a:bodyPr>
          <a:lstStyle/>
          <a:p>
            <a:pPr marL="12065" marR="5080" indent="-2540" algn="ctr">
              <a:lnSpc>
                <a:spcPct val="149900"/>
              </a:lnSpc>
              <a:spcBef>
                <a:spcPts val="100"/>
              </a:spcBef>
            </a:pPr>
            <a:r>
              <a:rPr sz="6600" dirty="0">
                <a:solidFill>
                  <a:srgbClr val="000000"/>
                </a:solidFill>
              </a:rPr>
              <a:t>SESSION</a:t>
            </a:r>
            <a:r>
              <a:rPr sz="6600" spc="-55" dirty="0">
                <a:solidFill>
                  <a:srgbClr val="000000"/>
                </a:solidFill>
              </a:rPr>
              <a:t> </a:t>
            </a:r>
            <a:r>
              <a:rPr sz="6600" spc="-20" dirty="0">
                <a:solidFill>
                  <a:srgbClr val="000000"/>
                </a:solidFill>
              </a:rPr>
              <a:t>ONE: </a:t>
            </a:r>
            <a:r>
              <a:rPr sz="6600" spc="-10" dirty="0">
                <a:solidFill>
                  <a:srgbClr val="000000"/>
                </a:solidFill>
              </a:rPr>
              <a:t>UNDERSTANDING </a:t>
            </a:r>
            <a:r>
              <a:rPr sz="6600" dirty="0">
                <a:solidFill>
                  <a:srgbClr val="000000"/>
                </a:solidFill>
              </a:rPr>
              <a:t>SEED</a:t>
            </a:r>
            <a:r>
              <a:rPr sz="6600" spc="-40" dirty="0">
                <a:solidFill>
                  <a:srgbClr val="000000"/>
                </a:solidFill>
              </a:rPr>
              <a:t> </a:t>
            </a:r>
            <a:r>
              <a:rPr sz="6600" spc="-10" dirty="0">
                <a:solidFill>
                  <a:srgbClr val="000000"/>
                </a:solidFill>
              </a:rPr>
              <a:t>SYSTEMS</a:t>
            </a:r>
            <a:endParaRPr sz="6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1486" y="2690445"/>
            <a:ext cx="12332970" cy="930275"/>
          </a:xfrm>
          <a:prstGeom prst="rect">
            <a:avLst/>
          </a:prstGeom>
        </p:spPr>
        <p:txBody>
          <a:bodyPr vert="horz" wrap="square" lIns="0" tIns="17145" rIns="0" bIns="0" rtlCol="0">
            <a:spAutoFit/>
          </a:bodyPr>
          <a:lstStyle/>
          <a:p>
            <a:pPr marL="12700">
              <a:lnSpc>
                <a:spcPct val="100000"/>
              </a:lnSpc>
              <a:spcBef>
                <a:spcPts val="135"/>
              </a:spcBef>
            </a:pPr>
            <a:r>
              <a:rPr sz="5900" dirty="0"/>
              <a:t>What</a:t>
            </a:r>
            <a:r>
              <a:rPr sz="5900" spc="-10" dirty="0"/>
              <a:t> </a:t>
            </a:r>
            <a:r>
              <a:rPr sz="5900" dirty="0"/>
              <a:t>is the</a:t>
            </a:r>
            <a:r>
              <a:rPr sz="5900" spc="-5" dirty="0"/>
              <a:t> </a:t>
            </a:r>
            <a:r>
              <a:rPr sz="5900" dirty="0"/>
              <a:t>seed</a:t>
            </a:r>
            <a:r>
              <a:rPr sz="5900" spc="-20" dirty="0"/>
              <a:t> </a:t>
            </a:r>
            <a:r>
              <a:rPr sz="5900" dirty="0"/>
              <a:t>security</a:t>
            </a:r>
            <a:r>
              <a:rPr sz="5900" spc="-10" dirty="0"/>
              <a:t> </a:t>
            </a:r>
            <a:r>
              <a:rPr sz="5900" dirty="0"/>
              <a:t>problem</a:t>
            </a:r>
            <a:r>
              <a:rPr sz="5900" spc="5" dirty="0"/>
              <a:t> </a:t>
            </a:r>
            <a:r>
              <a:rPr sz="5900" spc="-20" dirty="0"/>
              <a:t>(1)?</a:t>
            </a:r>
            <a:endParaRPr sz="5900"/>
          </a:p>
        </p:txBody>
      </p:sp>
      <p:sp>
        <p:nvSpPr>
          <p:cNvPr id="3" name="object 3"/>
          <p:cNvSpPr txBox="1"/>
          <p:nvPr/>
        </p:nvSpPr>
        <p:spPr>
          <a:xfrm>
            <a:off x="3784955" y="4264435"/>
            <a:ext cx="12046585" cy="3795395"/>
          </a:xfrm>
          <a:prstGeom prst="rect">
            <a:avLst/>
          </a:prstGeom>
        </p:spPr>
        <p:txBody>
          <a:bodyPr vert="horz" wrap="square" lIns="0" tIns="12065" rIns="0" bIns="0" rtlCol="0">
            <a:spAutoFit/>
          </a:bodyPr>
          <a:lstStyle/>
          <a:p>
            <a:pPr marL="12700" marR="5080">
              <a:lnSpc>
                <a:spcPct val="100000"/>
              </a:lnSpc>
              <a:spcBef>
                <a:spcPts val="95"/>
              </a:spcBef>
            </a:pPr>
            <a:r>
              <a:rPr sz="4950" dirty="0">
                <a:latin typeface="Corbel"/>
                <a:cs typeface="Corbel"/>
              </a:rPr>
              <a:t>The</a:t>
            </a:r>
            <a:r>
              <a:rPr sz="4950" spc="-110" dirty="0">
                <a:latin typeface="Corbel"/>
                <a:cs typeface="Corbel"/>
              </a:rPr>
              <a:t> </a:t>
            </a:r>
            <a:r>
              <a:rPr sz="4950" spc="-10" dirty="0">
                <a:latin typeface="Corbel"/>
                <a:cs typeface="Corbel"/>
              </a:rPr>
              <a:t>household</a:t>
            </a:r>
            <a:r>
              <a:rPr sz="4950" spc="-130" dirty="0">
                <a:latin typeface="Corbel"/>
                <a:cs typeface="Corbel"/>
              </a:rPr>
              <a:t> </a:t>
            </a:r>
            <a:r>
              <a:rPr sz="4950" dirty="0">
                <a:latin typeface="Corbel"/>
                <a:cs typeface="Corbel"/>
              </a:rPr>
              <a:t>does</a:t>
            </a:r>
            <a:r>
              <a:rPr sz="4950" spc="-110" dirty="0">
                <a:latin typeface="Corbel"/>
                <a:cs typeface="Corbel"/>
              </a:rPr>
              <a:t> </a:t>
            </a:r>
            <a:r>
              <a:rPr sz="4950" dirty="0">
                <a:latin typeface="Corbel"/>
                <a:cs typeface="Corbel"/>
              </a:rPr>
              <a:t>not</a:t>
            </a:r>
            <a:r>
              <a:rPr sz="4950" spc="-100" dirty="0">
                <a:latin typeface="Corbel"/>
                <a:cs typeface="Corbel"/>
              </a:rPr>
              <a:t> </a:t>
            </a:r>
            <a:r>
              <a:rPr sz="4950" dirty="0">
                <a:latin typeface="Corbel"/>
                <a:cs typeface="Corbel"/>
              </a:rPr>
              <a:t>have</a:t>
            </a:r>
            <a:r>
              <a:rPr sz="4950" spc="-114" dirty="0">
                <a:latin typeface="Corbel"/>
                <a:cs typeface="Corbel"/>
              </a:rPr>
              <a:t> </a:t>
            </a:r>
            <a:r>
              <a:rPr sz="4950" spc="-10" dirty="0">
                <a:latin typeface="Corbel"/>
                <a:cs typeface="Corbel"/>
              </a:rPr>
              <a:t>sufficient </a:t>
            </a:r>
            <a:r>
              <a:rPr sz="4950" dirty="0">
                <a:latin typeface="Corbel"/>
                <a:cs typeface="Corbel"/>
              </a:rPr>
              <a:t>common</a:t>
            </a:r>
            <a:r>
              <a:rPr sz="4950" spc="-130" dirty="0">
                <a:latin typeface="Corbel"/>
                <a:cs typeface="Corbel"/>
              </a:rPr>
              <a:t> </a:t>
            </a:r>
            <a:r>
              <a:rPr sz="4950" dirty="0">
                <a:latin typeface="Corbel"/>
                <a:cs typeface="Corbel"/>
              </a:rPr>
              <a:t>bean</a:t>
            </a:r>
            <a:r>
              <a:rPr sz="4950" spc="-135" dirty="0">
                <a:latin typeface="Corbel"/>
                <a:cs typeface="Corbel"/>
              </a:rPr>
              <a:t> </a:t>
            </a:r>
            <a:r>
              <a:rPr sz="4950" dirty="0">
                <a:latin typeface="Corbel"/>
                <a:cs typeface="Corbel"/>
              </a:rPr>
              <a:t>seed</a:t>
            </a:r>
            <a:r>
              <a:rPr sz="4950" spc="-125" dirty="0">
                <a:latin typeface="Corbel"/>
                <a:cs typeface="Corbel"/>
              </a:rPr>
              <a:t> </a:t>
            </a:r>
            <a:r>
              <a:rPr sz="4950" dirty="0">
                <a:latin typeface="Corbel"/>
                <a:cs typeface="Corbel"/>
              </a:rPr>
              <a:t>for</a:t>
            </a:r>
            <a:r>
              <a:rPr sz="4950" spc="-135" dirty="0">
                <a:latin typeface="Corbel"/>
                <a:cs typeface="Corbel"/>
              </a:rPr>
              <a:t> </a:t>
            </a:r>
            <a:r>
              <a:rPr sz="4950" dirty="0">
                <a:latin typeface="Corbel"/>
                <a:cs typeface="Corbel"/>
              </a:rPr>
              <a:t>the</a:t>
            </a:r>
            <a:r>
              <a:rPr sz="4950" spc="-125" dirty="0">
                <a:latin typeface="Corbel"/>
                <a:cs typeface="Corbel"/>
              </a:rPr>
              <a:t> </a:t>
            </a:r>
            <a:r>
              <a:rPr sz="4950" dirty="0">
                <a:latin typeface="Corbel"/>
                <a:cs typeface="Corbel"/>
              </a:rPr>
              <a:t>upcoming</a:t>
            </a:r>
            <a:r>
              <a:rPr sz="4950" spc="-135" dirty="0">
                <a:latin typeface="Corbel"/>
                <a:cs typeface="Corbel"/>
              </a:rPr>
              <a:t> </a:t>
            </a:r>
            <a:r>
              <a:rPr sz="4950" spc="-10" dirty="0">
                <a:latin typeface="Corbel"/>
                <a:cs typeface="Corbel"/>
              </a:rPr>
              <a:t>season </a:t>
            </a:r>
            <a:r>
              <a:rPr sz="4950" dirty="0">
                <a:latin typeface="Corbel"/>
                <a:cs typeface="Corbel"/>
              </a:rPr>
              <a:t>and</a:t>
            </a:r>
            <a:r>
              <a:rPr sz="4950" spc="-114" dirty="0">
                <a:latin typeface="Corbel"/>
                <a:cs typeface="Corbel"/>
              </a:rPr>
              <a:t> </a:t>
            </a:r>
            <a:r>
              <a:rPr sz="4950" dirty="0">
                <a:latin typeface="Corbel"/>
                <a:cs typeface="Corbel"/>
              </a:rPr>
              <a:t>wants</a:t>
            </a:r>
            <a:r>
              <a:rPr sz="4950" spc="-110" dirty="0">
                <a:latin typeface="Corbel"/>
                <a:cs typeface="Corbel"/>
              </a:rPr>
              <a:t> </a:t>
            </a:r>
            <a:r>
              <a:rPr sz="4950" dirty="0">
                <a:latin typeface="Corbel"/>
                <a:cs typeface="Corbel"/>
              </a:rPr>
              <a:t>to</a:t>
            </a:r>
            <a:r>
              <a:rPr sz="4950" spc="-114" dirty="0">
                <a:latin typeface="Corbel"/>
                <a:cs typeface="Corbel"/>
              </a:rPr>
              <a:t> </a:t>
            </a:r>
            <a:r>
              <a:rPr sz="4950" dirty="0">
                <a:latin typeface="Corbel"/>
                <a:cs typeface="Corbel"/>
              </a:rPr>
              <a:t>acquire</a:t>
            </a:r>
            <a:r>
              <a:rPr sz="4950" spc="-110" dirty="0">
                <a:latin typeface="Corbel"/>
                <a:cs typeface="Corbel"/>
              </a:rPr>
              <a:t> </a:t>
            </a:r>
            <a:r>
              <a:rPr sz="4950" dirty="0">
                <a:latin typeface="Corbel"/>
                <a:cs typeface="Corbel"/>
              </a:rPr>
              <a:t>more</a:t>
            </a:r>
            <a:r>
              <a:rPr sz="4950" spc="-95" dirty="0">
                <a:latin typeface="Corbel"/>
                <a:cs typeface="Corbel"/>
              </a:rPr>
              <a:t> </a:t>
            </a:r>
            <a:r>
              <a:rPr sz="4950" dirty="0">
                <a:latin typeface="Corbel"/>
                <a:cs typeface="Corbel"/>
              </a:rPr>
              <a:t>from</a:t>
            </a:r>
            <a:r>
              <a:rPr sz="4950" spc="-100" dirty="0">
                <a:latin typeface="Corbel"/>
                <a:cs typeface="Corbel"/>
              </a:rPr>
              <a:t> </a:t>
            </a:r>
            <a:r>
              <a:rPr sz="4950" dirty="0">
                <a:latin typeface="Corbel"/>
                <a:cs typeface="Corbel"/>
              </a:rPr>
              <a:t>local</a:t>
            </a:r>
            <a:r>
              <a:rPr sz="4950" spc="-120" dirty="0">
                <a:latin typeface="Corbel"/>
                <a:cs typeface="Corbel"/>
              </a:rPr>
              <a:t> </a:t>
            </a:r>
            <a:r>
              <a:rPr sz="4950" spc="-10" dirty="0">
                <a:latin typeface="Corbel"/>
                <a:cs typeface="Corbel"/>
              </a:rPr>
              <a:t>markets. </a:t>
            </a:r>
            <a:r>
              <a:rPr sz="4950" dirty="0">
                <a:latin typeface="Corbel"/>
                <a:cs typeface="Corbel"/>
              </a:rPr>
              <a:t>BUT</a:t>
            </a:r>
            <a:r>
              <a:rPr sz="4950" spc="-100" dirty="0">
                <a:latin typeface="Corbel"/>
                <a:cs typeface="Corbel"/>
              </a:rPr>
              <a:t> </a:t>
            </a:r>
            <a:r>
              <a:rPr sz="4950" dirty="0">
                <a:latin typeface="Corbel"/>
                <a:cs typeface="Corbel"/>
              </a:rPr>
              <a:t>now</a:t>
            </a:r>
            <a:r>
              <a:rPr sz="4950" spc="-90" dirty="0">
                <a:latin typeface="Corbel"/>
                <a:cs typeface="Corbel"/>
              </a:rPr>
              <a:t> </a:t>
            </a:r>
            <a:r>
              <a:rPr sz="4950" dirty="0">
                <a:latin typeface="Corbel"/>
                <a:cs typeface="Corbel"/>
              </a:rPr>
              <a:t>is</a:t>
            </a:r>
            <a:r>
              <a:rPr sz="4950" spc="-95" dirty="0">
                <a:latin typeface="Corbel"/>
                <a:cs typeface="Corbel"/>
              </a:rPr>
              <a:t> </a:t>
            </a:r>
            <a:r>
              <a:rPr sz="4950" dirty="0">
                <a:latin typeface="Corbel"/>
                <a:cs typeface="Corbel"/>
              </a:rPr>
              <a:t>also</a:t>
            </a:r>
            <a:r>
              <a:rPr sz="4950" spc="-95" dirty="0">
                <a:latin typeface="Corbel"/>
                <a:cs typeface="Corbel"/>
              </a:rPr>
              <a:t> </a:t>
            </a:r>
            <a:r>
              <a:rPr sz="4950" dirty="0">
                <a:latin typeface="Corbel"/>
                <a:cs typeface="Corbel"/>
              </a:rPr>
              <a:t>the</a:t>
            </a:r>
            <a:r>
              <a:rPr sz="4950" spc="-95" dirty="0">
                <a:latin typeface="Corbel"/>
                <a:cs typeface="Corbel"/>
              </a:rPr>
              <a:t> </a:t>
            </a:r>
            <a:r>
              <a:rPr sz="4950" dirty="0">
                <a:latin typeface="Corbel"/>
                <a:cs typeface="Corbel"/>
              </a:rPr>
              <a:t>time</a:t>
            </a:r>
            <a:r>
              <a:rPr sz="4950" spc="-90" dirty="0">
                <a:latin typeface="Corbel"/>
                <a:cs typeface="Corbel"/>
              </a:rPr>
              <a:t> </a:t>
            </a:r>
            <a:r>
              <a:rPr sz="4950" dirty="0">
                <a:latin typeface="Corbel"/>
                <a:cs typeface="Corbel"/>
              </a:rPr>
              <a:t>for</a:t>
            </a:r>
            <a:r>
              <a:rPr sz="4950" spc="-85" dirty="0">
                <a:latin typeface="Corbel"/>
                <a:cs typeface="Corbel"/>
              </a:rPr>
              <a:t> </a:t>
            </a:r>
            <a:r>
              <a:rPr sz="4950" dirty="0">
                <a:latin typeface="Corbel"/>
                <a:cs typeface="Corbel"/>
              </a:rPr>
              <a:t>school</a:t>
            </a:r>
            <a:r>
              <a:rPr sz="4950" spc="-105" dirty="0">
                <a:latin typeface="Corbel"/>
                <a:cs typeface="Corbel"/>
              </a:rPr>
              <a:t> </a:t>
            </a:r>
            <a:r>
              <a:rPr sz="4950" dirty="0">
                <a:latin typeface="Corbel"/>
                <a:cs typeface="Corbel"/>
              </a:rPr>
              <a:t>fees.</a:t>
            </a:r>
            <a:r>
              <a:rPr sz="4950" spc="-90" dirty="0">
                <a:latin typeface="Corbel"/>
                <a:cs typeface="Corbel"/>
              </a:rPr>
              <a:t> </a:t>
            </a:r>
            <a:r>
              <a:rPr sz="4950" spc="-25" dirty="0">
                <a:latin typeface="Corbel"/>
                <a:cs typeface="Corbel"/>
              </a:rPr>
              <a:t>The </a:t>
            </a:r>
            <a:r>
              <a:rPr sz="4950" dirty="0">
                <a:latin typeface="Corbel"/>
                <a:cs typeface="Corbel"/>
              </a:rPr>
              <a:t>family</a:t>
            </a:r>
            <a:r>
              <a:rPr sz="4950" spc="-100" dirty="0">
                <a:latin typeface="Corbel"/>
                <a:cs typeface="Corbel"/>
              </a:rPr>
              <a:t> </a:t>
            </a:r>
            <a:r>
              <a:rPr sz="4950" dirty="0">
                <a:latin typeface="Corbel"/>
                <a:cs typeface="Corbel"/>
              </a:rPr>
              <a:t>has</a:t>
            </a:r>
            <a:r>
              <a:rPr sz="4950" spc="-114" dirty="0">
                <a:latin typeface="Corbel"/>
                <a:cs typeface="Corbel"/>
              </a:rPr>
              <a:t> </a:t>
            </a:r>
            <a:r>
              <a:rPr sz="4950" dirty="0">
                <a:latin typeface="Corbel"/>
                <a:cs typeface="Corbel"/>
              </a:rPr>
              <a:t>no</a:t>
            </a:r>
            <a:r>
              <a:rPr sz="4950" spc="-110" dirty="0">
                <a:latin typeface="Corbel"/>
                <a:cs typeface="Corbel"/>
              </a:rPr>
              <a:t> </a:t>
            </a:r>
            <a:r>
              <a:rPr sz="4950" dirty="0">
                <a:latin typeface="Corbel"/>
                <a:cs typeface="Corbel"/>
              </a:rPr>
              <a:t>‘extra’</a:t>
            </a:r>
            <a:r>
              <a:rPr sz="4950" spc="-105" dirty="0">
                <a:latin typeface="Corbel"/>
                <a:cs typeface="Corbel"/>
              </a:rPr>
              <a:t> </a:t>
            </a:r>
            <a:r>
              <a:rPr sz="4950" dirty="0">
                <a:latin typeface="Corbel"/>
                <a:cs typeface="Corbel"/>
              </a:rPr>
              <a:t>seed</a:t>
            </a:r>
            <a:r>
              <a:rPr sz="4950" spc="-110" dirty="0">
                <a:latin typeface="Corbel"/>
                <a:cs typeface="Corbel"/>
              </a:rPr>
              <a:t> </a:t>
            </a:r>
            <a:r>
              <a:rPr sz="4950" spc="-10" dirty="0">
                <a:latin typeface="Corbel"/>
                <a:cs typeface="Corbel"/>
              </a:rPr>
              <a:t>money.</a:t>
            </a:r>
            <a:endParaRPr sz="4950">
              <a:latin typeface="Corbel"/>
              <a:cs typeface="Corbel"/>
            </a:endParaRPr>
          </a:p>
        </p:txBody>
      </p:sp>
      <p:sp>
        <p:nvSpPr>
          <p:cNvPr id="4" name="object 4"/>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85160" y="4189572"/>
            <a:ext cx="12367260" cy="3795395"/>
          </a:xfrm>
          <a:prstGeom prst="rect">
            <a:avLst/>
          </a:prstGeom>
        </p:spPr>
        <p:txBody>
          <a:bodyPr vert="horz" wrap="square" lIns="0" tIns="12065" rIns="0" bIns="0" rtlCol="0">
            <a:spAutoFit/>
          </a:bodyPr>
          <a:lstStyle/>
          <a:p>
            <a:pPr marL="12700" marR="5080">
              <a:lnSpc>
                <a:spcPct val="100000"/>
              </a:lnSpc>
              <a:spcBef>
                <a:spcPts val="95"/>
              </a:spcBef>
            </a:pPr>
            <a:r>
              <a:rPr sz="4950" dirty="0">
                <a:latin typeface="Corbel"/>
                <a:cs typeface="Corbel"/>
              </a:rPr>
              <a:t>Modern</a:t>
            </a:r>
            <a:r>
              <a:rPr sz="4950" spc="-150" dirty="0">
                <a:latin typeface="Corbel"/>
                <a:cs typeface="Corbel"/>
              </a:rPr>
              <a:t> </a:t>
            </a:r>
            <a:r>
              <a:rPr sz="4950" dirty="0">
                <a:latin typeface="Corbel"/>
                <a:cs typeface="Corbel"/>
              </a:rPr>
              <a:t>varieties</a:t>
            </a:r>
            <a:r>
              <a:rPr sz="4950" spc="-145" dirty="0">
                <a:latin typeface="Corbel"/>
                <a:cs typeface="Corbel"/>
              </a:rPr>
              <a:t> </a:t>
            </a:r>
            <a:r>
              <a:rPr sz="4950" dirty="0">
                <a:latin typeface="Corbel"/>
                <a:cs typeface="Corbel"/>
              </a:rPr>
              <a:t>of</a:t>
            </a:r>
            <a:r>
              <a:rPr sz="4950" spc="-140" dirty="0">
                <a:latin typeface="Corbel"/>
                <a:cs typeface="Corbel"/>
              </a:rPr>
              <a:t> </a:t>
            </a:r>
            <a:r>
              <a:rPr sz="4950" dirty="0">
                <a:latin typeface="Corbel"/>
                <a:cs typeface="Corbel"/>
              </a:rPr>
              <a:t>sorghum</a:t>
            </a:r>
            <a:r>
              <a:rPr sz="4950" spc="-135" dirty="0">
                <a:latin typeface="Corbel"/>
                <a:cs typeface="Corbel"/>
              </a:rPr>
              <a:t> </a:t>
            </a:r>
            <a:r>
              <a:rPr sz="4950" dirty="0">
                <a:latin typeface="Corbel"/>
                <a:cs typeface="Corbel"/>
              </a:rPr>
              <a:t>have</a:t>
            </a:r>
            <a:r>
              <a:rPr sz="4950" spc="-155" dirty="0">
                <a:latin typeface="Corbel"/>
                <a:cs typeface="Corbel"/>
              </a:rPr>
              <a:t> </a:t>
            </a:r>
            <a:r>
              <a:rPr sz="4950" spc="-20" dirty="0">
                <a:latin typeface="Corbel"/>
                <a:cs typeface="Corbel"/>
              </a:rPr>
              <a:t>been </a:t>
            </a:r>
            <a:r>
              <a:rPr sz="4950" spc="-10" dirty="0">
                <a:latin typeface="Corbel"/>
                <a:cs typeface="Corbel"/>
              </a:rPr>
              <a:t>distributed</a:t>
            </a:r>
            <a:r>
              <a:rPr sz="4950" spc="-150" dirty="0">
                <a:latin typeface="Corbel"/>
                <a:cs typeface="Corbel"/>
              </a:rPr>
              <a:t> </a:t>
            </a:r>
            <a:r>
              <a:rPr sz="4950" dirty="0">
                <a:latin typeface="Corbel"/>
                <a:cs typeface="Corbel"/>
              </a:rPr>
              <a:t>following</a:t>
            </a:r>
            <a:r>
              <a:rPr sz="4950" spc="-150" dirty="0">
                <a:latin typeface="Corbel"/>
                <a:cs typeface="Corbel"/>
              </a:rPr>
              <a:t> </a:t>
            </a:r>
            <a:r>
              <a:rPr sz="4950" dirty="0">
                <a:latin typeface="Corbel"/>
                <a:cs typeface="Corbel"/>
              </a:rPr>
              <a:t>a</a:t>
            </a:r>
            <a:r>
              <a:rPr sz="4950" spc="-140" dirty="0">
                <a:latin typeface="Corbel"/>
                <a:cs typeface="Corbel"/>
              </a:rPr>
              <a:t> </a:t>
            </a:r>
            <a:r>
              <a:rPr sz="4950" dirty="0">
                <a:latin typeface="Corbel"/>
                <a:cs typeface="Corbel"/>
              </a:rPr>
              <a:t>drought.</a:t>
            </a:r>
            <a:r>
              <a:rPr sz="4950" spc="-135" dirty="0">
                <a:latin typeface="Corbel"/>
                <a:cs typeface="Corbel"/>
              </a:rPr>
              <a:t> </a:t>
            </a:r>
            <a:r>
              <a:rPr sz="4950" dirty="0">
                <a:latin typeface="Corbel"/>
                <a:cs typeface="Corbel"/>
              </a:rPr>
              <a:t>While</a:t>
            </a:r>
            <a:r>
              <a:rPr sz="4950" spc="-140" dirty="0">
                <a:latin typeface="Corbel"/>
                <a:cs typeface="Corbel"/>
              </a:rPr>
              <a:t> </a:t>
            </a:r>
            <a:r>
              <a:rPr sz="4950" spc="-10" dirty="0">
                <a:latin typeface="Corbel"/>
                <a:cs typeface="Corbel"/>
              </a:rPr>
              <a:t>their </a:t>
            </a:r>
            <a:r>
              <a:rPr sz="4950" dirty="0">
                <a:latin typeface="Corbel"/>
                <a:cs typeface="Corbel"/>
              </a:rPr>
              <a:t>heads</a:t>
            </a:r>
            <a:r>
              <a:rPr sz="4950" spc="-120" dirty="0">
                <a:latin typeface="Corbel"/>
                <a:cs typeface="Corbel"/>
              </a:rPr>
              <a:t> </a:t>
            </a:r>
            <a:r>
              <a:rPr sz="4950" dirty="0">
                <a:latin typeface="Corbel"/>
                <a:cs typeface="Corbel"/>
              </a:rPr>
              <a:t>(panicles)</a:t>
            </a:r>
            <a:r>
              <a:rPr sz="4950" spc="-114" dirty="0">
                <a:latin typeface="Corbel"/>
                <a:cs typeface="Corbel"/>
              </a:rPr>
              <a:t> </a:t>
            </a:r>
            <a:r>
              <a:rPr sz="4950" dirty="0">
                <a:latin typeface="Corbel"/>
                <a:cs typeface="Corbel"/>
              </a:rPr>
              <a:t>are</a:t>
            </a:r>
            <a:r>
              <a:rPr sz="4950" spc="-95" dirty="0">
                <a:latin typeface="Corbel"/>
                <a:cs typeface="Corbel"/>
              </a:rPr>
              <a:t> </a:t>
            </a:r>
            <a:r>
              <a:rPr sz="4950" dirty="0">
                <a:latin typeface="Corbel"/>
                <a:cs typeface="Corbel"/>
              </a:rPr>
              <a:t>big,</a:t>
            </a:r>
            <a:r>
              <a:rPr sz="4950" spc="-105" dirty="0">
                <a:latin typeface="Corbel"/>
                <a:cs typeface="Corbel"/>
              </a:rPr>
              <a:t> </a:t>
            </a:r>
            <a:r>
              <a:rPr sz="4950" dirty="0">
                <a:latin typeface="Corbel"/>
                <a:cs typeface="Corbel"/>
              </a:rPr>
              <a:t>the</a:t>
            </a:r>
            <a:r>
              <a:rPr sz="4950" spc="-114" dirty="0">
                <a:latin typeface="Corbel"/>
                <a:cs typeface="Corbel"/>
              </a:rPr>
              <a:t> </a:t>
            </a:r>
            <a:r>
              <a:rPr sz="4950" dirty="0">
                <a:latin typeface="Corbel"/>
                <a:cs typeface="Corbel"/>
              </a:rPr>
              <a:t>stems</a:t>
            </a:r>
            <a:r>
              <a:rPr sz="4950" spc="-100" dirty="0">
                <a:latin typeface="Corbel"/>
                <a:cs typeface="Corbel"/>
              </a:rPr>
              <a:t> </a:t>
            </a:r>
            <a:r>
              <a:rPr sz="4950" dirty="0">
                <a:latin typeface="Corbel"/>
                <a:cs typeface="Corbel"/>
              </a:rPr>
              <a:t>are</a:t>
            </a:r>
            <a:r>
              <a:rPr sz="4950" spc="-95" dirty="0">
                <a:latin typeface="Corbel"/>
                <a:cs typeface="Corbel"/>
              </a:rPr>
              <a:t> </a:t>
            </a:r>
            <a:r>
              <a:rPr sz="4950" dirty="0">
                <a:latin typeface="Corbel"/>
                <a:cs typeface="Corbel"/>
              </a:rPr>
              <a:t>too</a:t>
            </a:r>
            <a:r>
              <a:rPr sz="4950" spc="-114" dirty="0">
                <a:latin typeface="Corbel"/>
                <a:cs typeface="Corbel"/>
              </a:rPr>
              <a:t> </a:t>
            </a:r>
            <a:r>
              <a:rPr sz="4950" spc="-10" dirty="0">
                <a:latin typeface="Corbel"/>
                <a:cs typeface="Corbel"/>
              </a:rPr>
              <a:t>short </a:t>
            </a:r>
            <a:r>
              <a:rPr sz="4950" dirty="0">
                <a:latin typeface="Corbel"/>
                <a:cs typeface="Corbel"/>
              </a:rPr>
              <a:t>and</a:t>
            </a:r>
            <a:r>
              <a:rPr sz="4950" spc="-120" dirty="0">
                <a:latin typeface="Corbel"/>
                <a:cs typeface="Corbel"/>
              </a:rPr>
              <a:t> </a:t>
            </a:r>
            <a:r>
              <a:rPr sz="4950" dirty="0">
                <a:latin typeface="Corbel"/>
                <a:cs typeface="Corbel"/>
              </a:rPr>
              <a:t>not</a:t>
            </a:r>
            <a:r>
              <a:rPr sz="4950" spc="-114" dirty="0">
                <a:latin typeface="Corbel"/>
                <a:cs typeface="Corbel"/>
              </a:rPr>
              <a:t> </a:t>
            </a:r>
            <a:r>
              <a:rPr sz="4950" dirty="0">
                <a:latin typeface="Corbel"/>
                <a:cs typeface="Corbel"/>
              </a:rPr>
              <a:t>tasty</a:t>
            </a:r>
            <a:r>
              <a:rPr sz="4950" spc="-110" dirty="0">
                <a:latin typeface="Corbel"/>
                <a:cs typeface="Corbel"/>
              </a:rPr>
              <a:t> </a:t>
            </a:r>
            <a:r>
              <a:rPr sz="4950" dirty="0">
                <a:latin typeface="Corbel"/>
                <a:cs typeface="Corbel"/>
              </a:rPr>
              <a:t>for</a:t>
            </a:r>
            <a:r>
              <a:rPr sz="4950" spc="-114" dirty="0">
                <a:latin typeface="Corbel"/>
                <a:cs typeface="Corbel"/>
              </a:rPr>
              <a:t> </a:t>
            </a:r>
            <a:r>
              <a:rPr sz="4950" dirty="0">
                <a:latin typeface="Corbel"/>
                <a:cs typeface="Corbel"/>
              </a:rPr>
              <a:t>fodder.</a:t>
            </a:r>
            <a:r>
              <a:rPr sz="4950" spc="-100" dirty="0">
                <a:latin typeface="Corbel"/>
                <a:cs typeface="Corbel"/>
              </a:rPr>
              <a:t> </a:t>
            </a:r>
            <a:r>
              <a:rPr sz="4950" dirty="0">
                <a:latin typeface="Corbel"/>
                <a:cs typeface="Corbel"/>
              </a:rPr>
              <a:t>The</a:t>
            </a:r>
            <a:r>
              <a:rPr sz="4950" spc="-125" dirty="0">
                <a:latin typeface="Corbel"/>
                <a:cs typeface="Corbel"/>
              </a:rPr>
              <a:t> </a:t>
            </a:r>
            <a:r>
              <a:rPr sz="4950" dirty="0">
                <a:latin typeface="Corbel"/>
                <a:cs typeface="Corbel"/>
              </a:rPr>
              <a:t>farmers,</a:t>
            </a:r>
            <a:r>
              <a:rPr sz="4950" spc="-90" dirty="0">
                <a:latin typeface="Corbel"/>
                <a:cs typeface="Corbel"/>
              </a:rPr>
              <a:t> </a:t>
            </a:r>
            <a:r>
              <a:rPr sz="4950" dirty="0">
                <a:latin typeface="Corbel"/>
                <a:cs typeface="Corbel"/>
              </a:rPr>
              <a:t>here,</a:t>
            </a:r>
            <a:r>
              <a:rPr sz="4950" spc="-105" dirty="0">
                <a:latin typeface="Corbel"/>
                <a:cs typeface="Corbel"/>
              </a:rPr>
              <a:t> </a:t>
            </a:r>
            <a:r>
              <a:rPr sz="4950" spc="-25" dirty="0">
                <a:latin typeface="Corbel"/>
                <a:cs typeface="Corbel"/>
              </a:rPr>
              <a:t>are agro-</a:t>
            </a:r>
            <a:r>
              <a:rPr sz="4950" spc="-10" dirty="0">
                <a:latin typeface="Corbel"/>
                <a:cs typeface="Corbel"/>
              </a:rPr>
              <a:t>pastoralists.</a:t>
            </a:r>
            <a:endParaRPr sz="4950">
              <a:latin typeface="Corbel"/>
              <a:cs typeface="Corbel"/>
            </a:endParaRPr>
          </a:p>
        </p:txBody>
      </p:sp>
      <p:sp>
        <p:nvSpPr>
          <p:cNvPr id="3" name="object 3"/>
          <p:cNvSpPr txBox="1">
            <a:spLocks noGrp="1"/>
          </p:cNvSpPr>
          <p:nvPr>
            <p:ph type="title"/>
          </p:nvPr>
        </p:nvSpPr>
        <p:spPr>
          <a:xfrm>
            <a:off x="3470262" y="2690445"/>
            <a:ext cx="12335510" cy="930275"/>
          </a:xfrm>
          <a:prstGeom prst="rect">
            <a:avLst/>
          </a:prstGeom>
        </p:spPr>
        <p:txBody>
          <a:bodyPr vert="horz" wrap="square" lIns="0" tIns="17145" rIns="0" bIns="0" rtlCol="0">
            <a:spAutoFit/>
          </a:bodyPr>
          <a:lstStyle/>
          <a:p>
            <a:pPr marL="12700">
              <a:lnSpc>
                <a:spcPct val="100000"/>
              </a:lnSpc>
              <a:spcBef>
                <a:spcPts val="135"/>
              </a:spcBef>
            </a:pPr>
            <a:r>
              <a:rPr sz="5900" dirty="0"/>
              <a:t>What</a:t>
            </a:r>
            <a:r>
              <a:rPr sz="5900" spc="-10" dirty="0"/>
              <a:t> </a:t>
            </a:r>
            <a:r>
              <a:rPr sz="5900" dirty="0"/>
              <a:t>is the</a:t>
            </a:r>
            <a:r>
              <a:rPr sz="5900" spc="-5" dirty="0"/>
              <a:t> </a:t>
            </a:r>
            <a:r>
              <a:rPr sz="5900" dirty="0"/>
              <a:t>seed</a:t>
            </a:r>
            <a:r>
              <a:rPr sz="5900" spc="-20" dirty="0"/>
              <a:t> </a:t>
            </a:r>
            <a:r>
              <a:rPr sz="5900" dirty="0"/>
              <a:t>security</a:t>
            </a:r>
            <a:r>
              <a:rPr sz="5900" spc="-10" dirty="0"/>
              <a:t> </a:t>
            </a:r>
            <a:r>
              <a:rPr sz="5900" dirty="0"/>
              <a:t>problem</a:t>
            </a:r>
            <a:r>
              <a:rPr sz="5900" spc="5" dirty="0"/>
              <a:t> </a:t>
            </a:r>
            <a:r>
              <a:rPr sz="5900" spc="-20" dirty="0"/>
              <a:t>(2)?</a:t>
            </a:r>
            <a:endParaRPr sz="5900"/>
          </a:p>
        </p:txBody>
      </p:sp>
      <p:sp>
        <p:nvSpPr>
          <p:cNvPr id="4" name="object 4"/>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60024" y="4199445"/>
            <a:ext cx="12741275" cy="2287270"/>
          </a:xfrm>
          <a:prstGeom prst="rect">
            <a:avLst/>
          </a:prstGeom>
        </p:spPr>
        <p:txBody>
          <a:bodyPr vert="horz" wrap="square" lIns="0" tIns="12065" rIns="0" bIns="0" rtlCol="0">
            <a:spAutoFit/>
          </a:bodyPr>
          <a:lstStyle/>
          <a:p>
            <a:pPr marL="12700" marR="5080">
              <a:lnSpc>
                <a:spcPct val="100000"/>
              </a:lnSpc>
              <a:spcBef>
                <a:spcPts val="95"/>
              </a:spcBef>
            </a:pPr>
            <a:r>
              <a:rPr sz="4950" dirty="0">
                <a:latin typeface="Corbel"/>
                <a:cs typeface="Corbel"/>
              </a:rPr>
              <a:t>Cassava</a:t>
            </a:r>
            <a:r>
              <a:rPr sz="4950" spc="-125" dirty="0">
                <a:latin typeface="Corbel"/>
                <a:cs typeface="Corbel"/>
              </a:rPr>
              <a:t> </a:t>
            </a:r>
            <a:r>
              <a:rPr sz="4950" dirty="0">
                <a:latin typeface="Corbel"/>
                <a:cs typeface="Corbel"/>
              </a:rPr>
              <a:t>Mosaic</a:t>
            </a:r>
            <a:r>
              <a:rPr sz="4950" spc="-140" dirty="0">
                <a:latin typeface="Corbel"/>
                <a:cs typeface="Corbel"/>
              </a:rPr>
              <a:t> </a:t>
            </a:r>
            <a:r>
              <a:rPr sz="4950" dirty="0">
                <a:latin typeface="Corbel"/>
                <a:cs typeface="Corbel"/>
              </a:rPr>
              <a:t>Disease</a:t>
            </a:r>
            <a:r>
              <a:rPr sz="4950" spc="-120" dirty="0">
                <a:latin typeface="Corbel"/>
                <a:cs typeface="Corbel"/>
              </a:rPr>
              <a:t> </a:t>
            </a:r>
            <a:r>
              <a:rPr sz="4950" dirty="0">
                <a:latin typeface="Corbel"/>
                <a:cs typeface="Corbel"/>
              </a:rPr>
              <a:t>has</a:t>
            </a:r>
            <a:r>
              <a:rPr sz="4950" spc="-130" dirty="0">
                <a:latin typeface="Corbel"/>
                <a:cs typeface="Corbel"/>
              </a:rPr>
              <a:t> </a:t>
            </a:r>
            <a:r>
              <a:rPr sz="4950" dirty="0">
                <a:latin typeface="Corbel"/>
                <a:cs typeface="Corbel"/>
              </a:rPr>
              <a:t>wiped</a:t>
            </a:r>
            <a:r>
              <a:rPr sz="4950" spc="-110" dirty="0">
                <a:latin typeface="Corbel"/>
                <a:cs typeface="Corbel"/>
              </a:rPr>
              <a:t> </a:t>
            </a:r>
            <a:r>
              <a:rPr sz="4950" dirty="0">
                <a:latin typeface="Corbel"/>
                <a:cs typeface="Corbel"/>
              </a:rPr>
              <a:t>out</a:t>
            </a:r>
            <a:r>
              <a:rPr sz="4950" spc="-135" dirty="0">
                <a:latin typeface="Corbel"/>
                <a:cs typeface="Corbel"/>
              </a:rPr>
              <a:t> </a:t>
            </a:r>
            <a:r>
              <a:rPr sz="4950" dirty="0">
                <a:latin typeface="Corbel"/>
                <a:cs typeface="Corbel"/>
              </a:rPr>
              <a:t>all</a:t>
            </a:r>
            <a:r>
              <a:rPr sz="4950" spc="-120" dirty="0">
                <a:latin typeface="Corbel"/>
                <a:cs typeface="Corbel"/>
              </a:rPr>
              <a:t> </a:t>
            </a:r>
            <a:r>
              <a:rPr sz="4950" spc="-10" dirty="0">
                <a:latin typeface="Corbel"/>
                <a:cs typeface="Corbel"/>
              </a:rPr>
              <a:t>healthy </a:t>
            </a:r>
            <a:r>
              <a:rPr sz="4950" dirty="0">
                <a:latin typeface="Corbel"/>
                <a:cs typeface="Corbel"/>
              </a:rPr>
              <a:t>planting</a:t>
            </a:r>
            <a:r>
              <a:rPr sz="4950" spc="-135" dirty="0">
                <a:latin typeface="Corbel"/>
                <a:cs typeface="Corbel"/>
              </a:rPr>
              <a:t> </a:t>
            </a:r>
            <a:r>
              <a:rPr sz="4950" dirty="0">
                <a:latin typeface="Corbel"/>
                <a:cs typeface="Corbel"/>
              </a:rPr>
              <a:t>material</a:t>
            </a:r>
            <a:r>
              <a:rPr sz="4950" spc="-120" dirty="0">
                <a:latin typeface="Corbel"/>
                <a:cs typeface="Corbel"/>
              </a:rPr>
              <a:t> </a:t>
            </a:r>
            <a:r>
              <a:rPr sz="4950" dirty="0">
                <a:latin typeface="Corbel"/>
                <a:cs typeface="Corbel"/>
              </a:rPr>
              <a:t>and</a:t>
            </a:r>
            <a:r>
              <a:rPr sz="4950" spc="-130" dirty="0">
                <a:latin typeface="Corbel"/>
                <a:cs typeface="Corbel"/>
              </a:rPr>
              <a:t> </a:t>
            </a:r>
            <a:r>
              <a:rPr sz="4950" dirty="0">
                <a:latin typeface="Corbel"/>
                <a:cs typeface="Corbel"/>
              </a:rPr>
              <a:t>there</a:t>
            </a:r>
            <a:r>
              <a:rPr sz="4950" spc="-105" dirty="0">
                <a:latin typeface="Corbel"/>
                <a:cs typeface="Corbel"/>
              </a:rPr>
              <a:t> </a:t>
            </a:r>
            <a:r>
              <a:rPr sz="4950" dirty="0">
                <a:latin typeface="Corbel"/>
                <a:cs typeface="Corbel"/>
              </a:rPr>
              <a:t>are</a:t>
            </a:r>
            <a:r>
              <a:rPr sz="4950" spc="-114" dirty="0">
                <a:latin typeface="Corbel"/>
                <a:cs typeface="Corbel"/>
              </a:rPr>
              <a:t> </a:t>
            </a:r>
            <a:r>
              <a:rPr sz="4950" dirty="0">
                <a:latin typeface="Corbel"/>
                <a:cs typeface="Corbel"/>
              </a:rPr>
              <a:t>NO</a:t>
            </a:r>
            <a:r>
              <a:rPr sz="4950" spc="-114" dirty="0">
                <a:latin typeface="Corbel"/>
                <a:cs typeface="Corbel"/>
              </a:rPr>
              <a:t> </a:t>
            </a:r>
            <a:r>
              <a:rPr sz="4950" dirty="0">
                <a:latin typeface="Corbel"/>
                <a:cs typeface="Corbel"/>
              </a:rPr>
              <a:t>clean</a:t>
            </a:r>
            <a:r>
              <a:rPr sz="4950" spc="-135" dirty="0">
                <a:latin typeface="Corbel"/>
                <a:cs typeface="Corbel"/>
              </a:rPr>
              <a:t> </a:t>
            </a:r>
            <a:r>
              <a:rPr sz="4950" spc="-10" dirty="0">
                <a:latin typeface="Corbel"/>
                <a:cs typeface="Corbel"/>
              </a:rPr>
              <a:t>stems </a:t>
            </a:r>
            <a:r>
              <a:rPr sz="4950" dirty="0">
                <a:latin typeface="Corbel"/>
                <a:cs typeface="Corbel"/>
              </a:rPr>
              <a:t>to</a:t>
            </a:r>
            <a:r>
              <a:rPr sz="4950" spc="-95" dirty="0">
                <a:latin typeface="Corbel"/>
                <a:cs typeface="Corbel"/>
              </a:rPr>
              <a:t> </a:t>
            </a:r>
            <a:r>
              <a:rPr sz="4950" dirty="0">
                <a:latin typeface="Corbel"/>
                <a:cs typeface="Corbel"/>
              </a:rPr>
              <a:t>plant,</a:t>
            </a:r>
            <a:r>
              <a:rPr sz="4950" spc="-105" dirty="0">
                <a:latin typeface="Corbel"/>
                <a:cs typeface="Corbel"/>
              </a:rPr>
              <a:t> </a:t>
            </a:r>
            <a:r>
              <a:rPr sz="4950" dirty="0">
                <a:latin typeface="Corbel"/>
                <a:cs typeface="Corbel"/>
              </a:rPr>
              <a:t>not</a:t>
            </a:r>
            <a:r>
              <a:rPr sz="4950" spc="-90" dirty="0">
                <a:latin typeface="Corbel"/>
                <a:cs typeface="Corbel"/>
              </a:rPr>
              <a:t> </a:t>
            </a:r>
            <a:r>
              <a:rPr sz="4950" dirty="0">
                <a:latin typeface="Corbel"/>
                <a:cs typeface="Corbel"/>
              </a:rPr>
              <a:t>anywhere</a:t>
            </a:r>
            <a:r>
              <a:rPr sz="4950" spc="-105" dirty="0">
                <a:latin typeface="Corbel"/>
                <a:cs typeface="Corbel"/>
              </a:rPr>
              <a:t> </a:t>
            </a:r>
            <a:r>
              <a:rPr sz="4950" dirty="0">
                <a:latin typeface="Corbel"/>
                <a:cs typeface="Corbel"/>
              </a:rPr>
              <a:t>in</a:t>
            </a:r>
            <a:r>
              <a:rPr sz="4950" spc="-105" dirty="0">
                <a:latin typeface="Corbel"/>
                <a:cs typeface="Corbel"/>
              </a:rPr>
              <a:t> </a:t>
            </a:r>
            <a:r>
              <a:rPr sz="4950" dirty="0">
                <a:latin typeface="Corbel"/>
                <a:cs typeface="Corbel"/>
              </a:rPr>
              <a:t>the</a:t>
            </a:r>
            <a:r>
              <a:rPr sz="4950" spc="-90" dirty="0">
                <a:latin typeface="Corbel"/>
                <a:cs typeface="Corbel"/>
              </a:rPr>
              <a:t> </a:t>
            </a:r>
            <a:r>
              <a:rPr sz="4950" spc="-10" dirty="0">
                <a:latin typeface="Corbel"/>
                <a:cs typeface="Corbel"/>
              </a:rPr>
              <a:t>region.</a:t>
            </a:r>
            <a:endParaRPr sz="4950">
              <a:latin typeface="Corbel"/>
              <a:cs typeface="Corbel"/>
            </a:endParaRPr>
          </a:p>
        </p:txBody>
      </p:sp>
      <p:sp>
        <p:nvSpPr>
          <p:cNvPr id="3" name="object 3"/>
          <p:cNvSpPr txBox="1">
            <a:spLocks noGrp="1"/>
          </p:cNvSpPr>
          <p:nvPr>
            <p:ph type="title"/>
          </p:nvPr>
        </p:nvSpPr>
        <p:spPr>
          <a:xfrm>
            <a:off x="3474031" y="2690445"/>
            <a:ext cx="12327890" cy="930275"/>
          </a:xfrm>
          <a:prstGeom prst="rect">
            <a:avLst/>
          </a:prstGeom>
        </p:spPr>
        <p:txBody>
          <a:bodyPr vert="horz" wrap="square" lIns="0" tIns="17145" rIns="0" bIns="0" rtlCol="0">
            <a:spAutoFit/>
          </a:bodyPr>
          <a:lstStyle/>
          <a:p>
            <a:pPr marL="12700">
              <a:lnSpc>
                <a:spcPct val="100000"/>
              </a:lnSpc>
              <a:spcBef>
                <a:spcPts val="135"/>
              </a:spcBef>
            </a:pPr>
            <a:r>
              <a:rPr sz="5900" dirty="0"/>
              <a:t>What</a:t>
            </a:r>
            <a:r>
              <a:rPr sz="5900" spc="-10" dirty="0"/>
              <a:t> </a:t>
            </a:r>
            <a:r>
              <a:rPr sz="5900" dirty="0"/>
              <a:t>is the</a:t>
            </a:r>
            <a:r>
              <a:rPr sz="5900" spc="-5" dirty="0"/>
              <a:t> </a:t>
            </a:r>
            <a:r>
              <a:rPr sz="5900" dirty="0"/>
              <a:t>seed</a:t>
            </a:r>
            <a:r>
              <a:rPr sz="5900" spc="-20" dirty="0"/>
              <a:t> </a:t>
            </a:r>
            <a:r>
              <a:rPr sz="5900" dirty="0"/>
              <a:t>security</a:t>
            </a:r>
            <a:r>
              <a:rPr sz="5900" spc="-10" dirty="0"/>
              <a:t> </a:t>
            </a:r>
            <a:r>
              <a:rPr sz="5900" dirty="0"/>
              <a:t>problem</a:t>
            </a:r>
            <a:r>
              <a:rPr sz="5900" spc="5" dirty="0"/>
              <a:t> </a:t>
            </a:r>
            <a:r>
              <a:rPr sz="5900" spc="-20" dirty="0"/>
              <a:t>(3)?</a:t>
            </a:r>
            <a:endParaRPr sz="5900"/>
          </a:p>
        </p:txBody>
      </p:sp>
      <p:sp>
        <p:nvSpPr>
          <p:cNvPr id="4" name="object 4"/>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52469" y="4083317"/>
            <a:ext cx="13881100" cy="2287270"/>
          </a:xfrm>
          <a:prstGeom prst="rect">
            <a:avLst/>
          </a:prstGeom>
        </p:spPr>
        <p:txBody>
          <a:bodyPr vert="horz" wrap="square" lIns="0" tIns="12065" rIns="0" bIns="0" rtlCol="0">
            <a:spAutoFit/>
          </a:bodyPr>
          <a:lstStyle/>
          <a:p>
            <a:pPr marL="12700" marR="5080">
              <a:lnSpc>
                <a:spcPct val="100000"/>
              </a:lnSpc>
              <a:spcBef>
                <a:spcPts val="95"/>
              </a:spcBef>
            </a:pPr>
            <a:r>
              <a:rPr sz="4950" dirty="0">
                <a:latin typeface="Corbel"/>
                <a:cs typeface="Corbel"/>
              </a:rPr>
              <a:t>Farmers</a:t>
            </a:r>
            <a:r>
              <a:rPr sz="4950" spc="-120" dirty="0">
                <a:latin typeface="Corbel"/>
                <a:cs typeface="Corbel"/>
              </a:rPr>
              <a:t> </a:t>
            </a:r>
            <a:r>
              <a:rPr sz="4950" dirty="0">
                <a:latin typeface="Corbel"/>
                <a:cs typeface="Corbel"/>
              </a:rPr>
              <a:t>say</a:t>
            </a:r>
            <a:r>
              <a:rPr sz="4950" spc="-140" dirty="0">
                <a:latin typeface="Corbel"/>
                <a:cs typeface="Corbel"/>
              </a:rPr>
              <a:t> </a:t>
            </a:r>
            <a:r>
              <a:rPr sz="4950" dirty="0">
                <a:latin typeface="Corbel"/>
                <a:cs typeface="Corbel"/>
              </a:rPr>
              <a:t>that</a:t>
            </a:r>
            <a:r>
              <a:rPr sz="4950" spc="-130" dirty="0">
                <a:latin typeface="Corbel"/>
                <a:cs typeface="Corbel"/>
              </a:rPr>
              <a:t> </a:t>
            </a:r>
            <a:r>
              <a:rPr sz="4950" dirty="0">
                <a:latin typeface="Corbel"/>
                <a:cs typeface="Corbel"/>
              </a:rPr>
              <a:t>insects</a:t>
            </a:r>
            <a:r>
              <a:rPr sz="4950" spc="-145" dirty="0">
                <a:latin typeface="Corbel"/>
                <a:cs typeface="Corbel"/>
              </a:rPr>
              <a:t> </a:t>
            </a:r>
            <a:r>
              <a:rPr sz="4950" dirty="0">
                <a:latin typeface="Corbel"/>
                <a:cs typeface="Corbel"/>
              </a:rPr>
              <a:t>are</a:t>
            </a:r>
            <a:r>
              <a:rPr sz="4950" spc="-130" dirty="0">
                <a:latin typeface="Corbel"/>
                <a:cs typeface="Corbel"/>
              </a:rPr>
              <a:t> </a:t>
            </a:r>
            <a:r>
              <a:rPr sz="4950" dirty="0">
                <a:latin typeface="Corbel"/>
                <a:cs typeface="Corbel"/>
              </a:rPr>
              <a:t>attacking</a:t>
            </a:r>
            <a:r>
              <a:rPr sz="4950" spc="-140" dirty="0">
                <a:latin typeface="Corbel"/>
                <a:cs typeface="Corbel"/>
              </a:rPr>
              <a:t> </a:t>
            </a:r>
            <a:r>
              <a:rPr sz="4950" dirty="0">
                <a:latin typeface="Corbel"/>
                <a:cs typeface="Corbel"/>
              </a:rPr>
              <a:t>their</a:t>
            </a:r>
            <a:r>
              <a:rPr sz="4950" spc="-140" dirty="0">
                <a:latin typeface="Corbel"/>
                <a:cs typeface="Corbel"/>
              </a:rPr>
              <a:t> </a:t>
            </a:r>
            <a:r>
              <a:rPr sz="4950" dirty="0">
                <a:latin typeface="Corbel"/>
                <a:cs typeface="Corbel"/>
              </a:rPr>
              <a:t>cowpea</a:t>
            </a:r>
            <a:r>
              <a:rPr sz="4950" spc="-130" dirty="0">
                <a:latin typeface="Corbel"/>
                <a:cs typeface="Corbel"/>
              </a:rPr>
              <a:t> </a:t>
            </a:r>
            <a:r>
              <a:rPr sz="4950" spc="-25" dirty="0">
                <a:latin typeface="Corbel"/>
                <a:cs typeface="Corbel"/>
              </a:rPr>
              <a:t>in </a:t>
            </a:r>
            <a:r>
              <a:rPr sz="4950" dirty="0">
                <a:latin typeface="Corbel"/>
                <a:cs typeface="Corbel"/>
              </a:rPr>
              <a:t>storage</a:t>
            </a:r>
            <a:r>
              <a:rPr sz="4950" spc="-100" dirty="0">
                <a:latin typeface="Corbel"/>
                <a:cs typeface="Corbel"/>
              </a:rPr>
              <a:t> </a:t>
            </a:r>
            <a:r>
              <a:rPr sz="4950" dirty="0">
                <a:latin typeface="Corbel"/>
                <a:cs typeface="Corbel"/>
              </a:rPr>
              <a:t>(losses</a:t>
            </a:r>
            <a:r>
              <a:rPr sz="4950" spc="-120" dirty="0">
                <a:latin typeface="Corbel"/>
                <a:cs typeface="Corbel"/>
              </a:rPr>
              <a:t> </a:t>
            </a:r>
            <a:r>
              <a:rPr sz="4950" dirty="0">
                <a:latin typeface="Corbel"/>
                <a:cs typeface="Corbel"/>
              </a:rPr>
              <a:t>of</a:t>
            </a:r>
            <a:r>
              <a:rPr sz="4950" spc="-110" dirty="0">
                <a:latin typeface="Corbel"/>
                <a:cs typeface="Corbel"/>
              </a:rPr>
              <a:t> </a:t>
            </a:r>
            <a:r>
              <a:rPr sz="4950" dirty="0">
                <a:latin typeface="Corbel"/>
                <a:cs typeface="Corbel"/>
              </a:rPr>
              <a:t>even</a:t>
            </a:r>
            <a:r>
              <a:rPr sz="4950" spc="-105" dirty="0">
                <a:latin typeface="Corbel"/>
                <a:cs typeface="Corbel"/>
              </a:rPr>
              <a:t> </a:t>
            </a:r>
            <a:r>
              <a:rPr sz="4950" dirty="0">
                <a:latin typeface="Corbel"/>
                <a:cs typeface="Corbel"/>
              </a:rPr>
              <a:t>70%)</a:t>
            </a:r>
            <a:r>
              <a:rPr sz="4950" spc="-110" dirty="0">
                <a:latin typeface="Corbel"/>
                <a:cs typeface="Corbel"/>
              </a:rPr>
              <a:t> </a:t>
            </a:r>
            <a:r>
              <a:rPr sz="4950" dirty="0">
                <a:latin typeface="Corbel"/>
                <a:cs typeface="Corbel"/>
              </a:rPr>
              <a:t>and</a:t>
            </a:r>
            <a:r>
              <a:rPr sz="4950" spc="-114" dirty="0">
                <a:latin typeface="Corbel"/>
                <a:cs typeface="Corbel"/>
              </a:rPr>
              <a:t> </a:t>
            </a:r>
            <a:r>
              <a:rPr sz="4950" dirty="0">
                <a:latin typeface="Corbel"/>
                <a:cs typeface="Corbel"/>
              </a:rPr>
              <a:t>the</a:t>
            </a:r>
            <a:r>
              <a:rPr sz="4950" spc="-105" dirty="0">
                <a:latin typeface="Corbel"/>
                <a:cs typeface="Corbel"/>
              </a:rPr>
              <a:t> </a:t>
            </a:r>
            <a:r>
              <a:rPr sz="4950" dirty="0">
                <a:latin typeface="Corbel"/>
                <a:cs typeface="Corbel"/>
              </a:rPr>
              <a:t>grains</a:t>
            </a:r>
            <a:r>
              <a:rPr sz="4950" spc="-110" dirty="0">
                <a:latin typeface="Corbel"/>
                <a:cs typeface="Corbel"/>
              </a:rPr>
              <a:t> </a:t>
            </a:r>
            <a:r>
              <a:rPr sz="4950" spc="-20" dirty="0">
                <a:latin typeface="Corbel"/>
                <a:cs typeface="Corbel"/>
              </a:rPr>
              <a:t>that </a:t>
            </a:r>
            <a:r>
              <a:rPr sz="4950" dirty="0">
                <a:latin typeface="Corbel"/>
                <a:cs typeface="Corbel"/>
              </a:rPr>
              <a:t>survive</a:t>
            </a:r>
            <a:r>
              <a:rPr sz="4950" spc="-150" dirty="0">
                <a:latin typeface="Corbel"/>
                <a:cs typeface="Corbel"/>
              </a:rPr>
              <a:t> </a:t>
            </a:r>
            <a:r>
              <a:rPr sz="4950" dirty="0">
                <a:latin typeface="Corbel"/>
                <a:cs typeface="Corbel"/>
              </a:rPr>
              <a:t>rarely</a:t>
            </a:r>
            <a:r>
              <a:rPr sz="4950" spc="-140" dirty="0">
                <a:latin typeface="Corbel"/>
                <a:cs typeface="Corbel"/>
              </a:rPr>
              <a:t> </a:t>
            </a:r>
            <a:r>
              <a:rPr sz="4950" dirty="0">
                <a:latin typeface="Corbel"/>
                <a:cs typeface="Corbel"/>
              </a:rPr>
              <a:t>emerge</a:t>
            </a:r>
            <a:r>
              <a:rPr sz="4950" spc="-145" dirty="0">
                <a:latin typeface="Corbel"/>
                <a:cs typeface="Corbel"/>
              </a:rPr>
              <a:t> </a:t>
            </a:r>
            <a:r>
              <a:rPr sz="4950" dirty="0">
                <a:latin typeface="Corbel"/>
                <a:cs typeface="Corbel"/>
              </a:rPr>
              <a:t>(sprout)</a:t>
            </a:r>
            <a:r>
              <a:rPr sz="4950" spc="-140" dirty="0">
                <a:latin typeface="Corbel"/>
                <a:cs typeface="Corbel"/>
              </a:rPr>
              <a:t> </a:t>
            </a:r>
            <a:r>
              <a:rPr sz="4950" dirty="0">
                <a:latin typeface="Corbel"/>
                <a:cs typeface="Corbel"/>
              </a:rPr>
              <a:t>when</a:t>
            </a:r>
            <a:r>
              <a:rPr sz="4950" spc="-155" dirty="0">
                <a:latin typeface="Corbel"/>
                <a:cs typeface="Corbel"/>
              </a:rPr>
              <a:t> </a:t>
            </a:r>
            <a:r>
              <a:rPr sz="4950" spc="-10" dirty="0">
                <a:latin typeface="Corbel"/>
                <a:cs typeface="Corbel"/>
              </a:rPr>
              <a:t>planted.</a:t>
            </a:r>
            <a:endParaRPr sz="4950">
              <a:latin typeface="Corbel"/>
              <a:cs typeface="Corbel"/>
            </a:endParaRPr>
          </a:p>
        </p:txBody>
      </p:sp>
      <p:sp>
        <p:nvSpPr>
          <p:cNvPr id="3" name="object 3"/>
          <p:cNvSpPr txBox="1">
            <a:spLocks noGrp="1"/>
          </p:cNvSpPr>
          <p:nvPr>
            <p:ph type="title"/>
          </p:nvPr>
        </p:nvSpPr>
        <p:spPr>
          <a:xfrm>
            <a:off x="3458927" y="2690445"/>
            <a:ext cx="12358370" cy="930275"/>
          </a:xfrm>
          <a:prstGeom prst="rect">
            <a:avLst/>
          </a:prstGeom>
        </p:spPr>
        <p:txBody>
          <a:bodyPr vert="horz" wrap="square" lIns="0" tIns="17145" rIns="0" bIns="0" rtlCol="0">
            <a:spAutoFit/>
          </a:bodyPr>
          <a:lstStyle/>
          <a:p>
            <a:pPr marL="12700">
              <a:lnSpc>
                <a:spcPct val="100000"/>
              </a:lnSpc>
              <a:spcBef>
                <a:spcPts val="135"/>
              </a:spcBef>
            </a:pPr>
            <a:r>
              <a:rPr sz="5900" dirty="0"/>
              <a:t>What</a:t>
            </a:r>
            <a:r>
              <a:rPr sz="5900" spc="-10" dirty="0"/>
              <a:t> </a:t>
            </a:r>
            <a:r>
              <a:rPr sz="5900" dirty="0"/>
              <a:t>is the</a:t>
            </a:r>
            <a:r>
              <a:rPr sz="5900" spc="-5" dirty="0"/>
              <a:t> </a:t>
            </a:r>
            <a:r>
              <a:rPr sz="5900" dirty="0"/>
              <a:t>seed</a:t>
            </a:r>
            <a:r>
              <a:rPr sz="5900" spc="-20" dirty="0"/>
              <a:t> </a:t>
            </a:r>
            <a:r>
              <a:rPr sz="5900" dirty="0"/>
              <a:t>security</a:t>
            </a:r>
            <a:r>
              <a:rPr sz="5900" spc="-10" dirty="0"/>
              <a:t> </a:t>
            </a:r>
            <a:r>
              <a:rPr sz="5900" dirty="0"/>
              <a:t>problem</a:t>
            </a:r>
            <a:r>
              <a:rPr sz="5900" spc="5" dirty="0"/>
              <a:t> </a:t>
            </a:r>
            <a:r>
              <a:rPr sz="5900" spc="-20" dirty="0"/>
              <a:t>(4)?</a:t>
            </a:r>
            <a:endParaRPr sz="5900"/>
          </a:p>
        </p:txBody>
      </p:sp>
      <p:sp>
        <p:nvSpPr>
          <p:cNvPr id="4" name="object 4"/>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52531" y="4142453"/>
            <a:ext cx="14011275" cy="3041015"/>
          </a:xfrm>
          <a:prstGeom prst="rect">
            <a:avLst/>
          </a:prstGeom>
        </p:spPr>
        <p:txBody>
          <a:bodyPr vert="horz" wrap="square" lIns="0" tIns="12065" rIns="0" bIns="0" rtlCol="0">
            <a:spAutoFit/>
          </a:bodyPr>
          <a:lstStyle/>
          <a:p>
            <a:pPr marL="12700" marR="5080">
              <a:lnSpc>
                <a:spcPct val="100000"/>
              </a:lnSpc>
              <a:spcBef>
                <a:spcPts val="95"/>
              </a:spcBef>
            </a:pPr>
            <a:r>
              <a:rPr sz="4950" dirty="0">
                <a:latin typeface="Corbel"/>
                <a:cs typeface="Corbel"/>
              </a:rPr>
              <a:t>Very</a:t>
            </a:r>
            <a:r>
              <a:rPr sz="4950" spc="-100" dirty="0">
                <a:latin typeface="Corbel"/>
                <a:cs typeface="Corbel"/>
              </a:rPr>
              <a:t> </a:t>
            </a:r>
            <a:r>
              <a:rPr sz="4950" dirty="0">
                <a:latin typeface="Corbel"/>
                <a:cs typeface="Corbel"/>
              </a:rPr>
              <a:t>few</a:t>
            </a:r>
            <a:r>
              <a:rPr sz="4950" spc="-100" dirty="0">
                <a:latin typeface="Corbel"/>
                <a:cs typeface="Corbel"/>
              </a:rPr>
              <a:t> </a:t>
            </a:r>
            <a:r>
              <a:rPr sz="4950" dirty="0">
                <a:latin typeface="Corbel"/>
                <a:cs typeface="Corbel"/>
              </a:rPr>
              <a:t>in</a:t>
            </a:r>
            <a:r>
              <a:rPr sz="4950" spc="-105" dirty="0">
                <a:latin typeface="Corbel"/>
                <a:cs typeface="Corbel"/>
              </a:rPr>
              <a:t> </a:t>
            </a:r>
            <a:r>
              <a:rPr sz="4950" dirty="0">
                <a:latin typeface="Corbel"/>
                <a:cs typeface="Corbel"/>
              </a:rPr>
              <a:t>the</a:t>
            </a:r>
            <a:r>
              <a:rPr sz="4950" spc="-100" dirty="0">
                <a:latin typeface="Corbel"/>
                <a:cs typeface="Corbel"/>
              </a:rPr>
              <a:t> </a:t>
            </a:r>
            <a:r>
              <a:rPr sz="4950" dirty="0">
                <a:latin typeface="Corbel"/>
                <a:cs typeface="Corbel"/>
              </a:rPr>
              <a:t>village</a:t>
            </a:r>
            <a:r>
              <a:rPr sz="4950" spc="-110" dirty="0">
                <a:latin typeface="Corbel"/>
                <a:cs typeface="Corbel"/>
              </a:rPr>
              <a:t> </a:t>
            </a:r>
            <a:r>
              <a:rPr sz="4950" dirty="0">
                <a:latin typeface="Corbel"/>
                <a:cs typeface="Corbel"/>
              </a:rPr>
              <a:t>have</a:t>
            </a:r>
            <a:r>
              <a:rPr sz="4950" spc="-105" dirty="0">
                <a:latin typeface="Corbel"/>
                <a:cs typeface="Corbel"/>
              </a:rPr>
              <a:t> </a:t>
            </a:r>
            <a:r>
              <a:rPr sz="4950" dirty="0">
                <a:latin typeface="Corbel"/>
                <a:cs typeface="Corbel"/>
              </a:rPr>
              <a:t>even</a:t>
            </a:r>
            <a:r>
              <a:rPr sz="4950" spc="-100" dirty="0">
                <a:latin typeface="Corbel"/>
                <a:cs typeface="Corbel"/>
              </a:rPr>
              <a:t> </a:t>
            </a:r>
            <a:r>
              <a:rPr sz="4950" dirty="0">
                <a:latin typeface="Corbel"/>
                <a:cs typeface="Corbel"/>
              </a:rPr>
              <a:t>tried</a:t>
            </a:r>
            <a:r>
              <a:rPr sz="4950" spc="-110" dirty="0">
                <a:latin typeface="Corbel"/>
                <a:cs typeface="Corbel"/>
              </a:rPr>
              <a:t> </a:t>
            </a:r>
            <a:r>
              <a:rPr sz="4950" dirty="0">
                <a:latin typeface="Corbel"/>
                <a:cs typeface="Corbel"/>
              </a:rPr>
              <a:t>new</a:t>
            </a:r>
            <a:r>
              <a:rPr sz="4950" spc="-105" dirty="0">
                <a:latin typeface="Corbel"/>
                <a:cs typeface="Corbel"/>
              </a:rPr>
              <a:t> </a:t>
            </a:r>
            <a:r>
              <a:rPr sz="4950" dirty="0">
                <a:latin typeface="Corbel"/>
                <a:cs typeface="Corbel"/>
              </a:rPr>
              <a:t>varieties</a:t>
            </a:r>
            <a:r>
              <a:rPr sz="4950" spc="-105" dirty="0">
                <a:latin typeface="Corbel"/>
                <a:cs typeface="Corbel"/>
              </a:rPr>
              <a:t> </a:t>
            </a:r>
            <a:r>
              <a:rPr sz="4950" spc="-25" dirty="0">
                <a:latin typeface="Corbel"/>
                <a:cs typeface="Corbel"/>
              </a:rPr>
              <a:t>of </a:t>
            </a:r>
            <a:r>
              <a:rPr sz="4950" dirty="0">
                <a:latin typeface="Corbel"/>
                <a:cs typeface="Corbel"/>
              </a:rPr>
              <a:t>maize</a:t>
            </a:r>
            <a:r>
              <a:rPr sz="4950" spc="-105" dirty="0">
                <a:latin typeface="Corbel"/>
                <a:cs typeface="Corbel"/>
              </a:rPr>
              <a:t> </a:t>
            </a:r>
            <a:r>
              <a:rPr sz="4950" dirty="0">
                <a:latin typeface="Corbel"/>
                <a:cs typeface="Corbel"/>
              </a:rPr>
              <a:t>as</a:t>
            </a:r>
            <a:r>
              <a:rPr sz="4950" spc="-110" dirty="0">
                <a:latin typeface="Corbel"/>
                <a:cs typeface="Corbel"/>
              </a:rPr>
              <a:t> </a:t>
            </a:r>
            <a:r>
              <a:rPr sz="4950" dirty="0">
                <a:latin typeface="Corbel"/>
                <a:cs typeface="Corbel"/>
              </a:rPr>
              <a:t>there</a:t>
            </a:r>
            <a:r>
              <a:rPr sz="4950" spc="-100" dirty="0">
                <a:latin typeface="Corbel"/>
                <a:cs typeface="Corbel"/>
              </a:rPr>
              <a:t> </a:t>
            </a:r>
            <a:r>
              <a:rPr sz="4950" dirty="0">
                <a:latin typeface="Corbel"/>
                <a:cs typeface="Corbel"/>
              </a:rPr>
              <a:t>are</a:t>
            </a:r>
            <a:r>
              <a:rPr sz="4950" spc="-105" dirty="0">
                <a:latin typeface="Corbel"/>
                <a:cs typeface="Corbel"/>
              </a:rPr>
              <a:t> </a:t>
            </a:r>
            <a:r>
              <a:rPr sz="4950" dirty="0">
                <a:latin typeface="Corbel"/>
                <a:cs typeface="Corbel"/>
              </a:rPr>
              <a:t>no</a:t>
            </a:r>
            <a:r>
              <a:rPr sz="4950" spc="-100" dirty="0">
                <a:latin typeface="Corbel"/>
                <a:cs typeface="Corbel"/>
              </a:rPr>
              <a:t> </a:t>
            </a:r>
            <a:r>
              <a:rPr sz="4950" spc="-25" dirty="0">
                <a:latin typeface="Corbel"/>
                <a:cs typeface="Corbel"/>
              </a:rPr>
              <a:t>agro-</a:t>
            </a:r>
            <a:r>
              <a:rPr sz="4950" dirty="0">
                <a:latin typeface="Corbel"/>
                <a:cs typeface="Corbel"/>
              </a:rPr>
              <a:t>dealers</a:t>
            </a:r>
            <a:r>
              <a:rPr sz="4950" spc="-100" dirty="0">
                <a:latin typeface="Corbel"/>
                <a:cs typeface="Corbel"/>
              </a:rPr>
              <a:t> </a:t>
            </a:r>
            <a:r>
              <a:rPr sz="4950" dirty="0">
                <a:latin typeface="Corbel"/>
                <a:cs typeface="Corbel"/>
              </a:rPr>
              <a:t>anywhere</a:t>
            </a:r>
            <a:r>
              <a:rPr sz="4950" spc="-114" dirty="0">
                <a:latin typeface="Corbel"/>
                <a:cs typeface="Corbel"/>
              </a:rPr>
              <a:t> </a:t>
            </a:r>
            <a:r>
              <a:rPr sz="4950" dirty="0">
                <a:latin typeface="Corbel"/>
                <a:cs typeface="Corbel"/>
              </a:rPr>
              <a:t>in</a:t>
            </a:r>
            <a:r>
              <a:rPr sz="4950" spc="-110" dirty="0">
                <a:latin typeface="Corbel"/>
                <a:cs typeface="Corbel"/>
              </a:rPr>
              <a:t> </a:t>
            </a:r>
            <a:r>
              <a:rPr sz="4950" spc="-25" dirty="0">
                <a:latin typeface="Corbel"/>
                <a:cs typeface="Corbel"/>
              </a:rPr>
              <a:t>the </a:t>
            </a:r>
            <a:r>
              <a:rPr sz="4950" dirty="0">
                <a:latin typeface="Corbel"/>
                <a:cs typeface="Corbel"/>
              </a:rPr>
              <a:t>province.</a:t>
            </a:r>
            <a:r>
              <a:rPr sz="4950" spc="-120" dirty="0">
                <a:latin typeface="Corbel"/>
                <a:cs typeface="Corbel"/>
              </a:rPr>
              <a:t> </a:t>
            </a:r>
            <a:r>
              <a:rPr sz="4950" dirty="0">
                <a:latin typeface="Corbel"/>
                <a:cs typeface="Corbel"/>
              </a:rPr>
              <a:t>These</a:t>
            </a:r>
            <a:r>
              <a:rPr sz="4950" spc="-125" dirty="0">
                <a:latin typeface="Corbel"/>
                <a:cs typeface="Corbel"/>
              </a:rPr>
              <a:t> </a:t>
            </a:r>
            <a:r>
              <a:rPr sz="4950" spc="-10" dirty="0">
                <a:latin typeface="Corbel"/>
                <a:cs typeface="Corbel"/>
              </a:rPr>
              <a:t>commercial</a:t>
            </a:r>
            <a:r>
              <a:rPr sz="4950" spc="-120" dirty="0">
                <a:latin typeface="Corbel"/>
                <a:cs typeface="Corbel"/>
              </a:rPr>
              <a:t> </a:t>
            </a:r>
            <a:r>
              <a:rPr sz="4950" dirty="0">
                <a:latin typeface="Corbel"/>
                <a:cs typeface="Corbel"/>
              </a:rPr>
              <a:t>sellers</a:t>
            </a:r>
            <a:r>
              <a:rPr sz="4950" spc="-120" dirty="0">
                <a:latin typeface="Corbel"/>
                <a:cs typeface="Corbel"/>
              </a:rPr>
              <a:t> </a:t>
            </a:r>
            <a:r>
              <a:rPr sz="4950" dirty="0">
                <a:latin typeface="Corbel"/>
                <a:cs typeface="Corbel"/>
              </a:rPr>
              <a:t>say</a:t>
            </a:r>
            <a:r>
              <a:rPr sz="4950" spc="-114" dirty="0">
                <a:latin typeface="Corbel"/>
                <a:cs typeface="Corbel"/>
              </a:rPr>
              <a:t> </a:t>
            </a:r>
            <a:r>
              <a:rPr sz="4950" dirty="0">
                <a:latin typeface="Corbel"/>
                <a:cs typeface="Corbel"/>
              </a:rPr>
              <a:t>the</a:t>
            </a:r>
            <a:r>
              <a:rPr sz="4950" spc="-120" dirty="0">
                <a:latin typeface="Corbel"/>
                <a:cs typeface="Corbel"/>
              </a:rPr>
              <a:t> </a:t>
            </a:r>
            <a:r>
              <a:rPr sz="4950" dirty="0">
                <a:latin typeface="Corbel"/>
                <a:cs typeface="Corbel"/>
              </a:rPr>
              <a:t>area</a:t>
            </a:r>
            <a:r>
              <a:rPr sz="4950" spc="-114" dirty="0">
                <a:latin typeface="Corbel"/>
                <a:cs typeface="Corbel"/>
              </a:rPr>
              <a:t> </a:t>
            </a:r>
            <a:r>
              <a:rPr sz="4950" dirty="0">
                <a:latin typeface="Corbel"/>
                <a:cs typeface="Corbel"/>
              </a:rPr>
              <a:t>is</a:t>
            </a:r>
            <a:r>
              <a:rPr sz="4950" spc="-120" dirty="0">
                <a:latin typeface="Corbel"/>
                <a:cs typeface="Corbel"/>
              </a:rPr>
              <a:t> </a:t>
            </a:r>
            <a:r>
              <a:rPr sz="4950" spc="-20" dirty="0">
                <a:latin typeface="Corbel"/>
                <a:cs typeface="Corbel"/>
              </a:rPr>
              <a:t>just </a:t>
            </a:r>
            <a:r>
              <a:rPr sz="4950" dirty="0">
                <a:latin typeface="Corbel"/>
                <a:cs typeface="Corbel"/>
              </a:rPr>
              <a:t>too</a:t>
            </a:r>
            <a:r>
              <a:rPr sz="4950" spc="-130" dirty="0">
                <a:latin typeface="Corbel"/>
                <a:cs typeface="Corbel"/>
              </a:rPr>
              <a:t> </a:t>
            </a:r>
            <a:r>
              <a:rPr sz="4950" dirty="0">
                <a:latin typeface="Corbel"/>
                <a:cs typeface="Corbel"/>
              </a:rPr>
              <a:t>remote</a:t>
            </a:r>
            <a:r>
              <a:rPr sz="4950" spc="-110" dirty="0">
                <a:latin typeface="Corbel"/>
                <a:cs typeface="Corbel"/>
              </a:rPr>
              <a:t> </a:t>
            </a:r>
            <a:r>
              <a:rPr sz="4950" dirty="0">
                <a:latin typeface="Corbel"/>
                <a:cs typeface="Corbel"/>
              </a:rPr>
              <a:t>and</a:t>
            </a:r>
            <a:r>
              <a:rPr sz="4950" spc="-125" dirty="0">
                <a:latin typeface="Corbel"/>
                <a:cs typeface="Corbel"/>
              </a:rPr>
              <a:t> </a:t>
            </a:r>
            <a:r>
              <a:rPr sz="4950" dirty="0">
                <a:latin typeface="Corbel"/>
                <a:cs typeface="Corbel"/>
              </a:rPr>
              <a:t>transport</a:t>
            </a:r>
            <a:r>
              <a:rPr sz="4950" spc="-110" dirty="0">
                <a:latin typeface="Corbel"/>
                <a:cs typeface="Corbel"/>
              </a:rPr>
              <a:t> </a:t>
            </a:r>
            <a:r>
              <a:rPr sz="4950" dirty="0">
                <a:latin typeface="Corbel"/>
                <a:cs typeface="Corbel"/>
              </a:rPr>
              <a:t>too</a:t>
            </a:r>
            <a:r>
              <a:rPr sz="4950" spc="-120" dirty="0">
                <a:latin typeface="Corbel"/>
                <a:cs typeface="Corbel"/>
              </a:rPr>
              <a:t> </a:t>
            </a:r>
            <a:r>
              <a:rPr sz="4950" spc="-10" dirty="0">
                <a:latin typeface="Corbel"/>
                <a:cs typeface="Corbel"/>
              </a:rPr>
              <a:t>costly.</a:t>
            </a:r>
            <a:endParaRPr sz="4950">
              <a:latin typeface="Corbel"/>
              <a:cs typeface="Corbel"/>
            </a:endParaRPr>
          </a:p>
        </p:txBody>
      </p:sp>
      <p:sp>
        <p:nvSpPr>
          <p:cNvPr id="3" name="object 3"/>
          <p:cNvSpPr txBox="1">
            <a:spLocks noGrp="1"/>
          </p:cNvSpPr>
          <p:nvPr>
            <p:ph type="title"/>
          </p:nvPr>
        </p:nvSpPr>
        <p:spPr>
          <a:xfrm>
            <a:off x="3474005" y="2690445"/>
            <a:ext cx="12329160" cy="930275"/>
          </a:xfrm>
          <a:prstGeom prst="rect">
            <a:avLst/>
          </a:prstGeom>
        </p:spPr>
        <p:txBody>
          <a:bodyPr vert="horz" wrap="square" lIns="0" tIns="17145" rIns="0" bIns="0" rtlCol="0">
            <a:spAutoFit/>
          </a:bodyPr>
          <a:lstStyle/>
          <a:p>
            <a:pPr marL="12700">
              <a:lnSpc>
                <a:spcPct val="100000"/>
              </a:lnSpc>
              <a:spcBef>
                <a:spcPts val="135"/>
              </a:spcBef>
            </a:pPr>
            <a:r>
              <a:rPr sz="5900" dirty="0"/>
              <a:t>What</a:t>
            </a:r>
            <a:r>
              <a:rPr sz="5900" spc="-10" dirty="0"/>
              <a:t> </a:t>
            </a:r>
            <a:r>
              <a:rPr sz="5900" dirty="0"/>
              <a:t>is the</a:t>
            </a:r>
            <a:r>
              <a:rPr sz="5900" spc="-5" dirty="0"/>
              <a:t> </a:t>
            </a:r>
            <a:r>
              <a:rPr sz="5900" dirty="0"/>
              <a:t>seed</a:t>
            </a:r>
            <a:r>
              <a:rPr sz="5900" spc="-20" dirty="0"/>
              <a:t> </a:t>
            </a:r>
            <a:r>
              <a:rPr sz="5900" dirty="0"/>
              <a:t>security</a:t>
            </a:r>
            <a:r>
              <a:rPr sz="5900" spc="-10" dirty="0"/>
              <a:t> </a:t>
            </a:r>
            <a:r>
              <a:rPr sz="5900" dirty="0"/>
              <a:t>problem</a:t>
            </a:r>
            <a:r>
              <a:rPr sz="5900" spc="5" dirty="0"/>
              <a:t> </a:t>
            </a:r>
            <a:r>
              <a:rPr sz="5900" spc="-20" dirty="0"/>
              <a:t>(5)?</a:t>
            </a:r>
            <a:endParaRPr sz="5900"/>
          </a:p>
        </p:txBody>
      </p:sp>
      <p:sp>
        <p:nvSpPr>
          <p:cNvPr id="4" name="object 4"/>
          <p:cNvSpPr txBox="1"/>
          <p:nvPr/>
        </p:nvSpPr>
        <p:spPr>
          <a:xfrm>
            <a:off x="13462207" y="9984198"/>
            <a:ext cx="5713730" cy="685165"/>
          </a:xfrm>
          <a:prstGeom prst="rect">
            <a:avLst/>
          </a:prstGeom>
          <a:solidFill>
            <a:srgbClr val="C6DEC2"/>
          </a:solidFill>
        </p:spPr>
        <p:txBody>
          <a:bodyPr vert="horz" wrap="square" lIns="0" tIns="6350" rIns="0" bIns="0" rtlCol="0">
            <a:spAutoFit/>
          </a:bodyPr>
          <a:lstStyle/>
          <a:p>
            <a:pPr marL="74295">
              <a:lnSpc>
                <a:spcPct val="100000"/>
              </a:lnSpc>
              <a:spcBef>
                <a:spcPts val="50"/>
              </a:spcBef>
            </a:pPr>
            <a:r>
              <a:rPr sz="3950" b="1" dirty="0">
                <a:latin typeface="Corbel"/>
                <a:cs typeface="Corbel"/>
              </a:rPr>
              <a:t>Variety</a:t>
            </a:r>
            <a:r>
              <a:rPr sz="3950" b="1" spc="-15" dirty="0">
                <a:latin typeface="Corbel"/>
                <a:cs typeface="Corbel"/>
              </a:rPr>
              <a:t> </a:t>
            </a:r>
            <a:r>
              <a:rPr sz="3950" b="1" spc="-10" dirty="0">
                <a:latin typeface="Corbel"/>
                <a:cs typeface="Corbel"/>
              </a:rPr>
              <a:t>suitability/quality</a:t>
            </a:r>
            <a:endParaRPr sz="3950">
              <a:latin typeface="Corbel"/>
              <a:cs typeface="Corbel"/>
            </a:endParaRPr>
          </a:p>
        </p:txBody>
      </p:sp>
      <p:sp>
        <p:nvSpPr>
          <p:cNvPr id="5" name="object 5"/>
          <p:cNvSpPr txBox="1"/>
          <p:nvPr/>
        </p:nvSpPr>
        <p:spPr>
          <a:xfrm>
            <a:off x="8477647" y="9994250"/>
            <a:ext cx="4533900" cy="685165"/>
          </a:xfrm>
          <a:prstGeom prst="rect">
            <a:avLst/>
          </a:prstGeom>
          <a:solidFill>
            <a:srgbClr val="C6DEC2"/>
          </a:solidFill>
        </p:spPr>
        <p:txBody>
          <a:bodyPr vert="horz" wrap="square" lIns="0" tIns="5715" rIns="0" bIns="0" rtlCol="0">
            <a:spAutoFit/>
          </a:bodyPr>
          <a:lstStyle/>
          <a:p>
            <a:pPr marL="75565">
              <a:lnSpc>
                <a:spcPct val="100000"/>
              </a:lnSpc>
              <a:spcBef>
                <a:spcPts val="45"/>
              </a:spcBef>
            </a:pPr>
            <a:r>
              <a:rPr sz="3950" b="1" dirty="0">
                <a:latin typeface="Corbel"/>
                <a:cs typeface="Corbel"/>
              </a:rPr>
              <a:t>Seed</a:t>
            </a:r>
            <a:r>
              <a:rPr sz="3950" b="1" spc="-10" dirty="0">
                <a:latin typeface="Corbel"/>
                <a:cs typeface="Corbel"/>
              </a:rPr>
              <a:t> Health/quality</a:t>
            </a:r>
            <a:endParaRPr sz="3950">
              <a:latin typeface="Corbel"/>
              <a:cs typeface="Corbel"/>
            </a:endParaRPr>
          </a:p>
        </p:txBody>
      </p:sp>
      <p:sp>
        <p:nvSpPr>
          <p:cNvPr id="6" name="object 6"/>
          <p:cNvSpPr txBox="1"/>
          <p:nvPr/>
        </p:nvSpPr>
        <p:spPr>
          <a:xfrm>
            <a:off x="4671690" y="9984198"/>
            <a:ext cx="3355340" cy="685165"/>
          </a:xfrm>
          <a:prstGeom prst="rect">
            <a:avLst/>
          </a:prstGeom>
          <a:solidFill>
            <a:srgbClr val="C6DEC2"/>
          </a:solidFill>
        </p:spPr>
        <p:txBody>
          <a:bodyPr vert="horz" wrap="square" lIns="0" tIns="6350" rIns="0" bIns="0" rtlCol="0">
            <a:spAutoFit/>
          </a:bodyPr>
          <a:lstStyle/>
          <a:p>
            <a:pPr marL="75565">
              <a:lnSpc>
                <a:spcPct val="100000"/>
              </a:lnSpc>
              <a:spcBef>
                <a:spcPts val="50"/>
              </a:spcBef>
            </a:pPr>
            <a:r>
              <a:rPr sz="3950" b="1" spc="-10" dirty="0">
                <a:latin typeface="Corbel"/>
                <a:cs typeface="Corbel"/>
              </a:rPr>
              <a:t>Access</a:t>
            </a:r>
            <a:endParaRPr sz="3950">
              <a:latin typeface="Corbel"/>
              <a:cs typeface="Corbel"/>
            </a:endParaRPr>
          </a:p>
        </p:txBody>
      </p:sp>
      <p:sp>
        <p:nvSpPr>
          <p:cNvPr id="7" name="object 7"/>
          <p:cNvSpPr txBox="1"/>
          <p:nvPr/>
        </p:nvSpPr>
        <p:spPr>
          <a:xfrm>
            <a:off x="928558" y="9984198"/>
            <a:ext cx="3355340" cy="685165"/>
          </a:xfrm>
          <a:prstGeom prst="rect">
            <a:avLst/>
          </a:prstGeom>
          <a:solidFill>
            <a:srgbClr val="C6DEC2"/>
          </a:solidFill>
        </p:spPr>
        <p:txBody>
          <a:bodyPr vert="horz" wrap="square" lIns="0" tIns="6350" rIns="0" bIns="0" rtlCol="0">
            <a:spAutoFit/>
          </a:bodyPr>
          <a:lstStyle/>
          <a:p>
            <a:pPr marL="74930">
              <a:lnSpc>
                <a:spcPct val="100000"/>
              </a:lnSpc>
              <a:spcBef>
                <a:spcPts val="50"/>
              </a:spcBef>
            </a:pPr>
            <a:r>
              <a:rPr sz="3950" b="1" spc="-10" dirty="0">
                <a:latin typeface="Corbel"/>
                <a:cs typeface="Corbel"/>
              </a:rPr>
              <a:t>Availability</a:t>
            </a:r>
            <a:endParaRPr sz="3950">
              <a:latin typeface="Corbel"/>
              <a:cs typeface="Corbel"/>
            </a:endParaRPr>
          </a:p>
        </p:txBody>
      </p:sp>
      <p:pic>
        <p:nvPicPr>
          <p:cNvPr id="8" name="object 8"/>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7997" y="2845875"/>
            <a:ext cx="18408650" cy="7465695"/>
            <a:chOff x="757997" y="2845875"/>
            <a:chExt cx="18408650" cy="7465695"/>
          </a:xfrm>
        </p:grpSpPr>
        <p:sp>
          <p:nvSpPr>
            <p:cNvPr id="3" name="object 3"/>
            <p:cNvSpPr/>
            <p:nvPr/>
          </p:nvSpPr>
          <p:spPr>
            <a:xfrm>
              <a:off x="763231" y="2851117"/>
              <a:ext cx="18397855" cy="1306830"/>
            </a:xfrm>
            <a:custGeom>
              <a:avLst/>
              <a:gdLst/>
              <a:ahLst/>
              <a:cxnLst/>
              <a:rect l="l" t="t" r="r" b="b"/>
              <a:pathLst>
                <a:path w="18397855" h="1306829">
                  <a:moveTo>
                    <a:pt x="13459727" y="0"/>
                  </a:moveTo>
                  <a:lnTo>
                    <a:pt x="10591622" y="0"/>
                  </a:lnTo>
                  <a:lnTo>
                    <a:pt x="7989608" y="0"/>
                  </a:lnTo>
                  <a:lnTo>
                    <a:pt x="0" y="0"/>
                  </a:lnTo>
                  <a:lnTo>
                    <a:pt x="0" y="1306766"/>
                  </a:lnTo>
                  <a:lnTo>
                    <a:pt x="7989608" y="1306766"/>
                  </a:lnTo>
                  <a:lnTo>
                    <a:pt x="10591622" y="1306766"/>
                  </a:lnTo>
                  <a:lnTo>
                    <a:pt x="13459727" y="1306766"/>
                  </a:lnTo>
                  <a:lnTo>
                    <a:pt x="13459727" y="0"/>
                  </a:lnTo>
                  <a:close/>
                </a:path>
                <a:path w="18397855" h="1306829">
                  <a:moveTo>
                    <a:pt x="18397665" y="0"/>
                  </a:moveTo>
                  <a:lnTo>
                    <a:pt x="15795663" y="0"/>
                  </a:lnTo>
                  <a:lnTo>
                    <a:pt x="13459740" y="0"/>
                  </a:lnTo>
                  <a:lnTo>
                    <a:pt x="13459740" y="1306766"/>
                  </a:lnTo>
                  <a:lnTo>
                    <a:pt x="15795651" y="1306766"/>
                  </a:lnTo>
                  <a:lnTo>
                    <a:pt x="18397665" y="1306766"/>
                  </a:lnTo>
                  <a:lnTo>
                    <a:pt x="18397665" y="0"/>
                  </a:lnTo>
                  <a:close/>
                </a:path>
              </a:pathLst>
            </a:custGeom>
            <a:solidFill>
              <a:srgbClr val="96C492"/>
            </a:solidFill>
          </p:spPr>
          <p:txBody>
            <a:bodyPr wrap="square" lIns="0" tIns="0" rIns="0" bIns="0" rtlCol="0"/>
            <a:lstStyle/>
            <a:p>
              <a:endParaRPr/>
            </a:p>
          </p:txBody>
        </p:sp>
        <p:sp>
          <p:nvSpPr>
            <p:cNvPr id="4" name="object 4"/>
            <p:cNvSpPr/>
            <p:nvPr/>
          </p:nvSpPr>
          <p:spPr>
            <a:xfrm>
              <a:off x="763231" y="4157897"/>
              <a:ext cx="18397855" cy="1022350"/>
            </a:xfrm>
            <a:custGeom>
              <a:avLst/>
              <a:gdLst/>
              <a:ahLst/>
              <a:cxnLst/>
              <a:rect l="l" t="t" r="r" b="b"/>
              <a:pathLst>
                <a:path w="18397855" h="1022350">
                  <a:moveTo>
                    <a:pt x="13459727" y="0"/>
                  </a:moveTo>
                  <a:lnTo>
                    <a:pt x="10591622" y="0"/>
                  </a:lnTo>
                  <a:lnTo>
                    <a:pt x="7989608" y="0"/>
                  </a:lnTo>
                  <a:lnTo>
                    <a:pt x="0" y="0"/>
                  </a:lnTo>
                  <a:lnTo>
                    <a:pt x="0" y="1021803"/>
                  </a:lnTo>
                  <a:lnTo>
                    <a:pt x="7989608" y="1021803"/>
                  </a:lnTo>
                  <a:lnTo>
                    <a:pt x="10591622" y="1021803"/>
                  </a:lnTo>
                  <a:lnTo>
                    <a:pt x="13459727" y="1021803"/>
                  </a:lnTo>
                  <a:lnTo>
                    <a:pt x="13459727" y="0"/>
                  </a:lnTo>
                  <a:close/>
                </a:path>
                <a:path w="18397855" h="1022350">
                  <a:moveTo>
                    <a:pt x="18397665" y="0"/>
                  </a:moveTo>
                  <a:lnTo>
                    <a:pt x="15795663" y="0"/>
                  </a:lnTo>
                  <a:lnTo>
                    <a:pt x="13459740" y="0"/>
                  </a:lnTo>
                  <a:lnTo>
                    <a:pt x="13459740" y="1021803"/>
                  </a:lnTo>
                  <a:lnTo>
                    <a:pt x="15795651" y="1021803"/>
                  </a:lnTo>
                  <a:lnTo>
                    <a:pt x="18397665" y="1021803"/>
                  </a:lnTo>
                  <a:lnTo>
                    <a:pt x="18397665" y="0"/>
                  </a:lnTo>
                  <a:close/>
                </a:path>
              </a:pathLst>
            </a:custGeom>
            <a:solidFill>
              <a:srgbClr val="DDEADB"/>
            </a:solidFill>
          </p:spPr>
          <p:txBody>
            <a:bodyPr wrap="square" lIns="0" tIns="0" rIns="0" bIns="0" rtlCol="0"/>
            <a:lstStyle/>
            <a:p>
              <a:endParaRPr/>
            </a:p>
          </p:txBody>
        </p:sp>
        <p:sp>
          <p:nvSpPr>
            <p:cNvPr id="5" name="object 5"/>
            <p:cNvSpPr/>
            <p:nvPr/>
          </p:nvSpPr>
          <p:spPr>
            <a:xfrm>
              <a:off x="763231" y="5179688"/>
              <a:ext cx="18397855" cy="1282065"/>
            </a:xfrm>
            <a:custGeom>
              <a:avLst/>
              <a:gdLst/>
              <a:ahLst/>
              <a:cxnLst/>
              <a:rect l="l" t="t" r="r" b="b"/>
              <a:pathLst>
                <a:path w="18397855" h="1282064">
                  <a:moveTo>
                    <a:pt x="13459727" y="0"/>
                  </a:moveTo>
                  <a:lnTo>
                    <a:pt x="10591622" y="0"/>
                  </a:lnTo>
                  <a:lnTo>
                    <a:pt x="7989608" y="0"/>
                  </a:lnTo>
                  <a:lnTo>
                    <a:pt x="0" y="0"/>
                  </a:lnTo>
                  <a:lnTo>
                    <a:pt x="0" y="1281658"/>
                  </a:lnTo>
                  <a:lnTo>
                    <a:pt x="7989608" y="1281658"/>
                  </a:lnTo>
                  <a:lnTo>
                    <a:pt x="10591622" y="1281658"/>
                  </a:lnTo>
                  <a:lnTo>
                    <a:pt x="13459727" y="1281658"/>
                  </a:lnTo>
                  <a:lnTo>
                    <a:pt x="13459727" y="0"/>
                  </a:lnTo>
                  <a:close/>
                </a:path>
                <a:path w="18397855" h="1282064">
                  <a:moveTo>
                    <a:pt x="18397665" y="0"/>
                  </a:moveTo>
                  <a:lnTo>
                    <a:pt x="15795663" y="0"/>
                  </a:lnTo>
                  <a:lnTo>
                    <a:pt x="13459740" y="0"/>
                  </a:lnTo>
                  <a:lnTo>
                    <a:pt x="13459740" y="1281658"/>
                  </a:lnTo>
                  <a:lnTo>
                    <a:pt x="15795651" y="1281658"/>
                  </a:lnTo>
                  <a:lnTo>
                    <a:pt x="18397665" y="1281658"/>
                  </a:lnTo>
                  <a:lnTo>
                    <a:pt x="18397665" y="0"/>
                  </a:lnTo>
                  <a:close/>
                </a:path>
              </a:pathLst>
            </a:custGeom>
            <a:solidFill>
              <a:srgbClr val="EEF5ED"/>
            </a:solidFill>
          </p:spPr>
          <p:txBody>
            <a:bodyPr wrap="square" lIns="0" tIns="0" rIns="0" bIns="0" rtlCol="0"/>
            <a:lstStyle/>
            <a:p>
              <a:endParaRPr/>
            </a:p>
          </p:txBody>
        </p:sp>
        <p:sp>
          <p:nvSpPr>
            <p:cNvPr id="6" name="object 6"/>
            <p:cNvSpPr/>
            <p:nvPr/>
          </p:nvSpPr>
          <p:spPr>
            <a:xfrm>
              <a:off x="763231" y="6461346"/>
              <a:ext cx="18397855" cy="1282065"/>
            </a:xfrm>
            <a:custGeom>
              <a:avLst/>
              <a:gdLst/>
              <a:ahLst/>
              <a:cxnLst/>
              <a:rect l="l" t="t" r="r" b="b"/>
              <a:pathLst>
                <a:path w="18397855" h="1282065">
                  <a:moveTo>
                    <a:pt x="13459727" y="0"/>
                  </a:moveTo>
                  <a:lnTo>
                    <a:pt x="10591622" y="0"/>
                  </a:lnTo>
                  <a:lnTo>
                    <a:pt x="7989608" y="0"/>
                  </a:lnTo>
                  <a:lnTo>
                    <a:pt x="0" y="0"/>
                  </a:lnTo>
                  <a:lnTo>
                    <a:pt x="0" y="1281658"/>
                  </a:lnTo>
                  <a:lnTo>
                    <a:pt x="7989608" y="1281658"/>
                  </a:lnTo>
                  <a:lnTo>
                    <a:pt x="10591622" y="1281658"/>
                  </a:lnTo>
                  <a:lnTo>
                    <a:pt x="13459727" y="1281658"/>
                  </a:lnTo>
                  <a:lnTo>
                    <a:pt x="13459727" y="0"/>
                  </a:lnTo>
                  <a:close/>
                </a:path>
                <a:path w="18397855" h="1282065">
                  <a:moveTo>
                    <a:pt x="18397665" y="0"/>
                  </a:moveTo>
                  <a:lnTo>
                    <a:pt x="15795663" y="0"/>
                  </a:lnTo>
                  <a:lnTo>
                    <a:pt x="13459740" y="0"/>
                  </a:lnTo>
                  <a:lnTo>
                    <a:pt x="13459740" y="1281658"/>
                  </a:lnTo>
                  <a:lnTo>
                    <a:pt x="15795651" y="1281658"/>
                  </a:lnTo>
                  <a:lnTo>
                    <a:pt x="18397665" y="1281658"/>
                  </a:lnTo>
                  <a:lnTo>
                    <a:pt x="18397665" y="0"/>
                  </a:lnTo>
                  <a:close/>
                </a:path>
              </a:pathLst>
            </a:custGeom>
            <a:solidFill>
              <a:srgbClr val="DDEADB"/>
            </a:solidFill>
          </p:spPr>
          <p:txBody>
            <a:bodyPr wrap="square" lIns="0" tIns="0" rIns="0" bIns="0" rtlCol="0"/>
            <a:lstStyle/>
            <a:p>
              <a:endParaRPr/>
            </a:p>
          </p:txBody>
        </p:sp>
        <p:sp>
          <p:nvSpPr>
            <p:cNvPr id="7" name="object 7"/>
            <p:cNvSpPr/>
            <p:nvPr/>
          </p:nvSpPr>
          <p:spPr>
            <a:xfrm>
              <a:off x="763231" y="7742993"/>
              <a:ext cx="18397855" cy="1282065"/>
            </a:xfrm>
            <a:custGeom>
              <a:avLst/>
              <a:gdLst/>
              <a:ahLst/>
              <a:cxnLst/>
              <a:rect l="l" t="t" r="r" b="b"/>
              <a:pathLst>
                <a:path w="18397855" h="1282065">
                  <a:moveTo>
                    <a:pt x="13459727" y="0"/>
                  </a:moveTo>
                  <a:lnTo>
                    <a:pt x="10591622" y="0"/>
                  </a:lnTo>
                  <a:lnTo>
                    <a:pt x="7989608" y="0"/>
                  </a:lnTo>
                  <a:lnTo>
                    <a:pt x="0" y="0"/>
                  </a:lnTo>
                  <a:lnTo>
                    <a:pt x="0" y="1281658"/>
                  </a:lnTo>
                  <a:lnTo>
                    <a:pt x="7989608" y="1281658"/>
                  </a:lnTo>
                  <a:lnTo>
                    <a:pt x="10591622" y="1281658"/>
                  </a:lnTo>
                  <a:lnTo>
                    <a:pt x="13459727" y="1281658"/>
                  </a:lnTo>
                  <a:lnTo>
                    <a:pt x="13459727" y="0"/>
                  </a:lnTo>
                  <a:close/>
                </a:path>
                <a:path w="18397855" h="1282065">
                  <a:moveTo>
                    <a:pt x="18397665" y="0"/>
                  </a:moveTo>
                  <a:lnTo>
                    <a:pt x="15795663" y="0"/>
                  </a:lnTo>
                  <a:lnTo>
                    <a:pt x="13459740" y="0"/>
                  </a:lnTo>
                  <a:lnTo>
                    <a:pt x="13459740" y="1281658"/>
                  </a:lnTo>
                  <a:lnTo>
                    <a:pt x="15795651" y="1281658"/>
                  </a:lnTo>
                  <a:lnTo>
                    <a:pt x="18397665" y="1281658"/>
                  </a:lnTo>
                  <a:lnTo>
                    <a:pt x="18397665" y="0"/>
                  </a:lnTo>
                  <a:close/>
                </a:path>
              </a:pathLst>
            </a:custGeom>
            <a:solidFill>
              <a:srgbClr val="EEF5ED"/>
            </a:solidFill>
          </p:spPr>
          <p:txBody>
            <a:bodyPr wrap="square" lIns="0" tIns="0" rIns="0" bIns="0" rtlCol="0"/>
            <a:lstStyle/>
            <a:p>
              <a:endParaRPr/>
            </a:p>
          </p:txBody>
        </p:sp>
        <p:sp>
          <p:nvSpPr>
            <p:cNvPr id="8" name="object 8"/>
            <p:cNvSpPr/>
            <p:nvPr/>
          </p:nvSpPr>
          <p:spPr>
            <a:xfrm>
              <a:off x="763231" y="9024651"/>
              <a:ext cx="18397855" cy="1282065"/>
            </a:xfrm>
            <a:custGeom>
              <a:avLst/>
              <a:gdLst/>
              <a:ahLst/>
              <a:cxnLst/>
              <a:rect l="l" t="t" r="r" b="b"/>
              <a:pathLst>
                <a:path w="18397855" h="1282065">
                  <a:moveTo>
                    <a:pt x="13459727" y="0"/>
                  </a:moveTo>
                  <a:lnTo>
                    <a:pt x="10591622" y="0"/>
                  </a:lnTo>
                  <a:lnTo>
                    <a:pt x="7989608" y="0"/>
                  </a:lnTo>
                  <a:lnTo>
                    <a:pt x="0" y="0"/>
                  </a:lnTo>
                  <a:lnTo>
                    <a:pt x="0" y="1281658"/>
                  </a:lnTo>
                  <a:lnTo>
                    <a:pt x="7989608" y="1281658"/>
                  </a:lnTo>
                  <a:lnTo>
                    <a:pt x="10591622" y="1281658"/>
                  </a:lnTo>
                  <a:lnTo>
                    <a:pt x="13459727" y="1281658"/>
                  </a:lnTo>
                  <a:lnTo>
                    <a:pt x="13459727" y="0"/>
                  </a:lnTo>
                  <a:close/>
                </a:path>
                <a:path w="18397855" h="1282065">
                  <a:moveTo>
                    <a:pt x="18397665" y="0"/>
                  </a:moveTo>
                  <a:lnTo>
                    <a:pt x="15795663" y="0"/>
                  </a:lnTo>
                  <a:lnTo>
                    <a:pt x="13459740" y="0"/>
                  </a:lnTo>
                  <a:lnTo>
                    <a:pt x="13459740" y="1281658"/>
                  </a:lnTo>
                  <a:lnTo>
                    <a:pt x="15795651" y="1281658"/>
                  </a:lnTo>
                  <a:lnTo>
                    <a:pt x="18397665" y="1281658"/>
                  </a:lnTo>
                  <a:lnTo>
                    <a:pt x="18397665" y="0"/>
                  </a:lnTo>
                  <a:close/>
                </a:path>
              </a:pathLst>
            </a:custGeom>
            <a:solidFill>
              <a:srgbClr val="DDEADB"/>
            </a:solidFill>
          </p:spPr>
          <p:txBody>
            <a:bodyPr wrap="square" lIns="0" tIns="0" rIns="0" bIns="0" rtlCol="0"/>
            <a:lstStyle/>
            <a:p>
              <a:endParaRPr/>
            </a:p>
          </p:txBody>
        </p:sp>
        <p:sp>
          <p:nvSpPr>
            <p:cNvPr id="9" name="object 9"/>
            <p:cNvSpPr/>
            <p:nvPr/>
          </p:nvSpPr>
          <p:spPr>
            <a:xfrm>
              <a:off x="8752848" y="2845875"/>
              <a:ext cx="0" cy="7465695"/>
            </a:xfrm>
            <a:custGeom>
              <a:avLst/>
              <a:gdLst/>
              <a:ahLst/>
              <a:cxnLst/>
              <a:rect l="l" t="t" r="r" b="b"/>
              <a:pathLst>
                <a:path h="7465695">
                  <a:moveTo>
                    <a:pt x="0" y="0"/>
                  </a:moveTo>
                  <a:lnTo>
                    <a:pt x="0" y="7465657"/>
                  </a:lnTo>
                </a:path>
              </a:pathLst>
            </a:custGeom>
            <a:ln w="10470">
              <a:solidFill>
                <a:srgbClr val="FFFFFF"/>
              </a:solidFill>
            </a:ln>
          </p:spPr>
          <p:txBody>
            <a:bodyPr wrap="square" lIns="0" tIns="0" rIns="0" bIns="0" rtlCol="0"/>
            <a:lstStyle/>
            <a:p>
              <a:endParaRPr/>
            </a:p>
          </p:txBody>
        </p:sp>
        <p:sp>
          <p:nvSpPr>
            <p:cNvPr id="10" name="object 10"/>
            <p:cNvSpPr/>
            <p:nvPr/>
          </p:nvSpPr>
          <p:spPr>
            <a:xfrm>
              <a:off x="11354863" y="2845875"/>
              <a:ext cx="0" cy="7465695"/>
            </a:xfrm>
            <a:custGeom>
              <a:avLst/>
              <a:gdLst/>
              <a:ahLst/>
              <a:cxnLst/>
              <a:rect l="l" t="t" r="r" b="b"/>
              <a:pathLst>
                <a:path h="7465695">
                  <a:moveTo>
                    <a:pt x="0" y="0"/>
                  </a:moveTo>
                  <a:lnTo>
                    <a:pt x="0" y="7465657"/>
                  </a:lnTo>
                </a:path>
              </a:pathLst>
            </a:custGeom>
            <a:ln w="10470">
              <a:solidFill>
                <a:srgbClr val="FFFFFF"/>
              </a:solidFill>
            </a:ln>
          </p:spPr>
          <p:txBody>
            <a:bodyPr wrap="square" lIns="0" tIns="0" rIns="0" bIns="0" rtlCol="0"/>
            <a:lstStyle/>
            <a:p>
              <a:endParaRPr/>
            </a:p>
          </p:txBody>
        </p:sp>
        <p:sp>
          <p:nvSpPr>
            <p:cNvPr id="11" name="object 11"/>
            <p:cNvSpPr/>
            <p:nvPr/>
          </p:nvSpPr>
          <p:spPr>
            <a:xfrm>
              <a:off x="14222975" y="2845875"/>
              <a:ext cx="0" cy="7465695"/>
            </a:xfrm>
            <a:custGeom>
              <a:avLst/>
              <a:gdLst/>
              <a:ahLst/>
              <a:cxnLst/>
              <a:rect l="l" t="t" r="r" b="b"/>
              <a:pathLst>
                <a:path h="7465695">
                  <a:moveTo>
                    <a:pt x="0" y="0"/>
                  </a:moveTo>
                  <a:lnTo>
                    <a:pt x="0" y="7465657"/>
                  </a:lnTo>
                </a:path>
              </a:pathLst>
            </a:custGeom>
            <a:ln w="10470">
              <a:solidFill>
                <a:srgbClr val="FFFFFF"/>
              </a:solidFill>
            </a:ln>
          </p:spPr>
          <p:txBody>
            <a:bodyPr wrap="square" lIns="0" tIns="0" rIns="0" bIns="0" rtlCol="0"/>
            <a:lstStyle/>
            <a:p>
              <a:endParaRPr/>
            </a:p>
          </p:txBody>
        </p:sp>
        <p:sp>
          <p:nvSpPr>
            <p:cNvPr id="12" name="object 12"/>
            <p:cNvSpPr/>
            <p:nvPr/>
          </p:nvSpPr>
          <p:spPr>
            <a:xfrm>
              <a:off x="16558893" y="2845875"/>
              <a:ext cx="0" cy="7465695"/>
            </a:xfrm>
            <a:custGeom>
              <a:avLst/>
              <a:gdLst/>
              <a:ahLst/>
              <a:cxnLst/>
              <a:rect l="l" t="t" r="r" b="b"/>
              <a:pathLst>
                <a:path h="7465695">
                  <a:moveTo>
                    <a:pt x="0" y="0"/>
                  </a:moveTo>
                  <a:lnTo>
                    <a:pt x="0" y="7465657"/>
                  </a:lnTo>
                </a:path>
              </a:pathLst>
            </a:custGeom>
            <a:ln w="10470">
              <a:solidFill>
                <a:srgbClr val="FFFFFF"/>
              </a:solidFill>
            </a:ln>
          </p:spPr>
          <p:txBody>
            <a:bodyPr wrap="square" lIns="0" tIns="0" rIns="0" bIns="0" rtlCol="0"/>
            <a:lstStyle/>
            <a:p>
              <a:endParaRPr/>
            </a:p>
          </p:txBody>
        </p:sp>
        <p:sp>
          <p:nvSpPr>
            <p:cNvPr id="13" name="object 13"/>
            <p:cNvSpPr/>
            <p:nvPr/>
          </p:nvSpPr>
          <p:spPr>
            <a:xfrm>
              <a:off x="757997" y="4157890"/>
              <a:ext cx="18408650" cy="0"/>
            </a:xfrm>
            <a:custGeom>
              <a:avLst/>
              <a:gdLst/>
              <a:ahLst/>
              <a:cxnLst/>
              <a:rect l="l" t="t" r="r" b="b"/>
              <a:pathLst>
                <a:path w="18408650">
                  <a:moveTo>
                    <a:pt x="0" y="0"/>
                  </a:moveTo>
                  <a:lnTo>
                    <a:pt x="18408141" y="0"/>
                  </a:lnTo>
                </a:path>
              </a:pathLst>
            </a:custGeom>
            <a:ln w="31412">
              <a:solidFill>
                <a:srgbClr val="FFFFFF"/>
              </a:solidFill>
            </a:ln>
          </p:spPr>
          <p:txBody>
            <a:bodyPr wrap="square" lIns="0" tIns="0" rIns="0" bIns="0" rtlCol="0"/>
            <a:lstStyle/>
            <a:p>
              <a:endParaRPr/>
            </a:p>
          </p:txBody>
        </p:sp>
        <p:sp>
          <p:nvSpPr>
            <p:cNvPr id="14" name="object 14"/>
            <p:cNvSpPr/>
            <p:nvPr/>
          </p:nvSpPr>
          <p:spPr>
            <a:xfrm>
              <a:off x="757997" y="5179687"/>
              <a:ext cx="18408650" cy="0"/>
            </a:xfrm>
            <a:custGeom>
              <a:avLst/>
              <a:gdLst/>
              <a:ahLst/>
              <a:cxnLst/>
              <a:rect l="l" t="t" r="r" b="b"/>
              <a:pathLst>
                <a:path w="18408650">
                  <a:moveTo>
                    <a:pt x="0" y="0"/>
                  </a:moveTo>
                  <a:lnTo>
                    <a:pt x="18408141" y="0"/>
                  </a:lnTo>
                </a:path>
              </a:pathLst>
            </a:custGeom>
            <a:ln w="10470">
              <a:solidFill>
                <a:srgbClr val="FFFFFF"/>
              </a:solidFill>
            </a:ln>
          </p:spPr>
          <p:txBody>
            <a:bodyPr wrap="square" lIns="0" tIns="0" rIns="0" bIns="0" rtlCol="0"/>
            <a:lstStyle/>
            <a:p>
              <a:endParaRPr/>
            </a:p>
          </p:txBody>
        </p:sp>
        <p:sp>
          <p:nvSpPr>
            <p:cNvPr id="15" name="object 15"/>
            <p:cNvSpPr/>
            <p:nvPr/>
          </p:nvSpPr>
          <p:spPr>
            <a:xfrm>
              <a:off x="757997" y="6461340"/>
              <a:ext cx="18408650" cy="0"/>
            </a:xfrm>
            <a:custGeom>
              <a:avLst/>
              <a:gdLst/>
              <a:ahLst/>
              <a:cxnLst/>
              <a:rect l="l" t="t" r="r" b="b"/>
              <a:pathLst>
                <a:path w="18408650">
                  <a:moveTo>
                    <a:pt x="0" y="0"/>
                  </a:moveTo>
                  <a:lnTo>
                    <a:pt x="18408141" y="0"/>
                  </a:lnTo>
                </a:path>
              </a:pathLst>
            </a:custGeom>
            <a:ln w="10470">
              <a:solidFill>
                <a:srgbClr val="FFFFFF"/>
              </a:solidFill>
            </a:ln>
          </p:spPr>
          <p:txBody>
            <a:bodyPr wrap="square" lIns="0" tIns="0" rIns="0" bIns="0" rtlCol="0"/>
            <a:lstStyle/>
            <a:p>
              <a:endParaRPr/>
            </a:p>
          </p:txBody>
        </p:sp>
        <p:sp>
          <p:nvSpPr>
            <p:cNvPr id="16" name="object 16"/>
            <p:cNvSpPr/>
            <p:nvPr/>
          </p:nvSpPr>
          <p:spPr>
            <a:xfrm>
              <a:off x="757997" y="7742993"/>
              <a:ext cx="18408650" cy="0"/>
            </a:xfrm>
            <a:custGeom>
              <a:avLst/>
              <a:gdLst/>
              <a:ahLst/>
              <a:cxnLst/>
              <a:rect l="l" t="t" r="r" b="b"/>
              <a:pathLst>
                <a:path w="18408650">
                  <a:moveTo>
                    <a:pt x="0" y="0"/>
                  </a:moveTo>
                  <a:lnTo>
                    <a:pt x="18408141" y="0"/>
                  </a:lnTo>
                </a:path>
              </a:pathLst>
            </a:custGeom>
            <a:ln w="10470">
              <a:solidFill>
                <a:srgbClr val="FFFFFF"/>
              </a:solidFill>
            </a:ln>
          </p:spPr>
          <p:txBody>
            <a:bodyPr wrap="square" lIns="0" tIns="0" rIns="0" bIns="0" rtlCol="0"/>
            <a:lstStyle/>
            <a:p>
              <a:endParaRPr/>
            </a:p>
          </p:txBody>
        </p:sp>
        <p:sp>
          <p:nvSpPr>
            <p:cNvPr id="17" name="object 17"/>
            <p:cNvSpPr/>
            <p:nvPr/>
          </p:nvSpPr>
          <p:spPr>
            <a:xfrm>
              <a:off x="757997" y="9024645"/>
              <a:ext cx="18408650" cy="0"/>
            </a:xfrm>
            <a:custGeom>
              <a:avLst/>
              <a:gdLst/>
              <a:ahLst/>
              <a:cxnLst/>
              <a:rect l="l" t="t" r="r" b="b"/>
              <a:pathLst>
                <a:path w="18408650">
                  <a:moveTo>
                    <a:pt x="0" y="0"/>
                  </a:moveTo>
                  <a:lnTo>
                    <a:pt x="18408141" y="0"/>
                  </a:lnTo>
                </a:path>
              </a:pathLst>
            </a:custGeom>
            <a:ln w="10470">
              <a:solidFill>
                <a:srgbClr val="FFFFFF"/>
              </a:solidFill>
            </a:ln>
          </p:spPr>
          <p:txBody>
            <a:bodyPr wrap="square" lIns="0" tIns="0" rIns="0" bIns="0" rtlCol="0"/>
            <a:lstStyle/>
            <a:p>
              <a:endParaRPr/>
            </a:p>
          </p:txBody>
        </p:sp>
        <p:sp>
          <p:nvSpPr>
            <p:cNvPr id="18" name="object 18"/>
            <p:cNvSpPr/>
            <p:nvPr/>
          </p:nvSpPr>
          <p:spPr>
            <a:xfrm>
              <a:off x="763233" y="2845875"/>
              <a:ext cx="0" cy="7465695"/>
            </a:xfrm>
            <a:custGeom>
              <a:avLst/>
              <a:gdLst/>
              <a:ahLst/>
              <a:cxnLst/>
              <a:rect l="l" t="t" r="r" b="b"/>
              <a:pathLst>
                <a:path h="7465695">
                  <a:moveTo>
                    <a:pt x="0" y="0"/>
                  </a:moveTo>
                  <a:lnTo>
                    <a:pt x="0" y="7465657"/>
                  </a:lnTo>
                </a:path>
              </a:pathLst>
            </a:custGeom>
            <a:ln w="10470">
              <a:solidFill>
                <a:srgbClr val="FFFFFF"/>
              </a:solidFill>
            </a:ln>
          </p:spPr>
          <p:txBody>
            <a:bodyPr wrap="square" lIns="0" tIns="0" rIns="0" bIns="0" rtlCol="0"/>
            <a:lstStyle/>
            <a:p>
              <a:endParaRPr/>
            </a:p>
          </p:txBody>
        </p:sp>
        <p:sp>
          <p:nvSpPr>
            <p:cNvPr id="19" name="object 19"/>
            <p:cNvSpPr/>
            <p:nvPr/>
          </p:nvSpPr>
          <p:spPr>
            <a:xfrm>
              <a:off x="19160908" y="2845875"/>
              <a:ext cx="0" cy="7465695"/>
            </a:xfrm>
            <a:custGeom>
              <a:avLst/>
              <a:gdLst/>
              <a:ahLst/>
              <a:cxnLst/>
              <a:rect l="l" t="t" r="r" b="b"/>
              <a:pathLst>
                <a:path h="7465695">
                  <a:moveTo>
                    <a:pt x="0" y="0"/>
                  </a:moveTo>
                  <a:lnTo>
                    <a:pt x="0" y="7465657"/>
                  </a:lnTo>
                </a:path>
              </a:pathLst>
            </a:custGeom>
            <a:ln w="10470">
              <a:solidFill>
                <a:srgbClr val="FFFFFF"/>
              </a:solidFill>
            </a:ln>
          </p:spPr>
          <p:txBody>
            <a:bodyPr wrap="square" lIns="0" tIns="0" rIns="0" bIns="0" rtlCol="0"/>
            <a:lstStyle/>
            <a:p>
              <a:endParaRPr/>
            </a:p>
          </p:txBody>
        </p:sp>
        <p:sp>
          <p:nvSpPr>
            <p:cNvPr id="20" name="object 20"/>
            <p:cNvSpPr/>
            <p:nvPr/>
          </p:nvSpPr>
          <p:spPr>
            <a:xfrm>
              <a:off x="757997" y="2851111"/>
              <a:ext cx="18408650" cy="0"/>
            </a:xfrm>
            <a:custGeom>
              <a:avLst/>
              <a:gdLst/>
              <a:ahLst/>
              <a:cxnLst/>
              <a:rect l="l" t="t" r="r" b="b"/>
              <a:pathLst>
                <a:path w="18408650">
                  <a:moveTo>
                    <a:pt x="0" y="0"/>
                  </a:moveTo>
                  <a:lnTo>
                    <a:pt x="18408141" y="0"/>
                  </a:lnTo>
                </a:path>
              </a:pathLst>
            </a:custGeom>
            <a:ln w="10470">
              <a:solidFill>
                <a:srgbClr val="FFFFFF"/>
              </a:solidFill>
            </a:ln>
          </p:spPr>
          <p:txBody>
            <a:bodyPr wrap="square" lIns="0" tIns="0" rIns="0" bIns="0" rtlCol="0"/>
            <a:lstStyle/>
            <a:p>
              <a:endParaRPr/>
            </a:p>
          </p:txBody>
        </p:sp>
        <p:sp>
          <p:nvSpPr>
            <p:cNvPr id="21" name="object 21"/>
            <p:cNvSpPr/>
            <p:nvPr/>
          </p:nvSpPr>
          <p:spPr>
            <a:xfrm>
              <a:off x="757997" y="10306298"/>
              <a:ext cx="18408650" cy="0"/>
            </a:xfrm>
            <a:custGeom>
              <a:avLst/>
              <a:gdLst/>
              <a:ahLst/>
              <a:cxnLst/>
              <a:rect l="l" t="t" r="r" b="b"/>
              <a:pathLst>
                <a:path w="18408650">
                  <a:moveTo>
                    <a:pt x="0" y="0"/>
                  </a:moveTo>
                  <a:lnTo>
                    <a:pt x="18408141" y="0"/>
                  </a:lnTo>
                </a:path>
              </a:pathLst>
            </a:custGeom>
            <a:ln w="10470">
              <a:solidFill>
                <a:srgbClr val="FFFFFF"/>
              </a:solidFill>
            </a:ln>
          </p:spPr>
          <p:txBody>
            <a:bodyPr wrap="square" lIns="0" tIns="0" rIns="0" bIns="0" rtlCol="0"/>
            <a:lstStyle/>
            <a:p>
              <a:endParaRPr/>
            </a:p>
          </p:txBody>
        </p:sp>
      </p:grpSp>
      <p:sp>
        <p:nvSpPr>
          <p:cNvPr id="22" name="object 22"/>
          <p:cNvSpPr txBox="1"/>
          <p:nvPr/>
        </p:nvSpPr>
        <p:spPr>
          <a:xfrm>
            <a:off x="7446327" y="1334503"/>
            <a:ext cx="6605270" cy="2150110"/>
          </a:xfrm>
          <a:prstGeom prst="rect">
            <a:avLst/>
          </a:prstGeom>
        </p:spPr>
        <p:txBody>
          <a:bodyPr vert="horz" wrap="square" lIns="0" tIns="12065" rIns="0" bIns="0" rtlCol="0">
            <a:spAutoFit/>
          </a:bodyPr>
          <a:lstStyle/>
          <a:p>
            <a:pPr marL="12700">
              <a:lnSpc>
                <a:spcPct val="100000"/>
              </a:lnSpc>
              <a:spcBef>
                <a:spcPts val="95"/>
              </a:spcBef>
            </a:pPr>
            <a:r>
              <a:rPr sz="4950" b="1" dirty="0">
                <a:solidFill>
                  <a:srgbClr val="5AA75F"/>
                </a:solidFill>
                <a:latin typeface="Corbel"/>
                <a:cs typeface="Corbel"/>
              </a:rPr>
              <a:t>Which</a:t>
            </a:r>
            <a:r>
              <a:rPr sz="4950" b="1" spc="-110" dirty="0">
                <a:solidFill>
                  <a:srgbClr val="5AA75F"/>
                </a:solidFill>
                <a:latin typeface="Corbel"/>
                <a:cs typeface="Corbel"/>
              </a:rPr>
              <a:t> </a:t>
            </a:r>
            <a:r>
              <a:rPr sz="4950" b="1" dirty="0">
                <a:solidFill>
                  <a:srgbClr val="5AA75F"/>
                </a:solidFill>
                <a:latin typeface="Corbel"/>
                <a:cs typeface="Corbel"/>
              </a:rPr>
              <a:t>problem</a:t>
            </a:r>
            <a:r>
              <a:rPr sz="4950" b="1" spc="-135" dirty="0">
                <a:solidFill>
                  <a:srgbClr val="5AA75F"/>
                </a:solidFill>
                <a:latin typeface="Corbel"/>
                <a:cs typeface="Corbel"/>
              </a:rPr>
              <a:t> </a:t>
            </a:r>
            <a:r>
              <a:rPr sz="4950" b="1" dirty="0">
                <a:solidFill>
                  <a:srgbClr val="5AA75F"/>
                </a:solidFill>
                <a:latin typeface="Corbel"/>
                <a:cs typeface="Corbel"/>
              </a:rPr>
              <a:t>is</a:t>
            </a:r>
            <a:r>
              <a:rPr sz="4950" b="1" spc="-125" dirty="0">
                <a:solidFill>
                  <a:srgbClr val="5AA75F"/>
                </a:solidFill>
                <a:latin typeface="Corbel"/>
                <a:cs typeface="Corbel"/>
              </a:rPr>
              <a:t> </a:t>
            </a:r>
            <a:r>
              <a:rPr sz="4950" b="1" spc="-10" dirty="0">
                <a:solidFill>
                  <a:srgbClr val="5AA75F"/>
                </a:solidFill>
                <a:latin typeface="Corbel"/>
                <a:cs typeface="Corbel"/>
              </a:rPr>
              <a:t>this?</a:t>
            </a:r>
            <a:endParaRPr sz="4950">
              <a:latin typeface="Corbel"/>
              <a:cs typeface="Corbel"/>
            </a:endParaRPr>
          </a:p>
          <a:p>
            <a:pPr>
              <a:lnSpc>
                <a:spcPct val="100000"/>
              </a:lnSpc>
            </a:pPr>
            <a:endParaRPr sz="4900">
              <a:latin typeface="Corbel"/>
              <a:cs typeface="Corbel"/>
            </a:endParaRPr>
          </a:p>
          <a:p>
            <a:pPr marL="1863089">
              <a:lnSpc>
                <a:spcPct val="100000"/>
              </a:lnSpc>
              <a:tabLst>
                <a:tab pos="4092575" algn="l"/>
              </a:tabLst>
            </a:pPr>
            <a:r>
              <a:rPr sz="4000" b="1" spc="-10" dirty="0">
                <a:solidFill>
                  <a:srgbClr val="FFFFFF"/>
                </a:solidFill>
                <a:latin typeface="Corbel"/>
                <a:cs typeface="Corbel"/>
              </a:rPr>
              <a:t>Access</a:t>
            </a:r>
            <a:r>
              <a:rPr sz="4000" b="1" dirty="0">
                <a:solidFill>
                  <a:srgbClr val="FFFFFF"/>
                </a:solidFill>
                <a:latin typeface="Corbel"/>
                <a:cs typeface="Corbel"/>
              </a:rPr>
              <a:t>	</a:t>
            </a:r>
            <a:r>
              <a:rPr sz="4000" b="1" spc="-10" dirty="0">
                <a:solidFill>
                  <a:srgbClr val="FFFFFF"/>
                </a:solidFill>
                <a:latin typeface="Corbel"/>
                <a:cs typeface="Corbel"/>
              </a:rPr>
              <a:t>Availability</a:t>
            </a:r>
            <a:endParaRPr sz="4000">
              <a:latin typeface="Corbel"/>
              <a:cs typeface="Corbel"/>
            </a:endParaRPr>
          </a:p>
        </p:txBody>
      </p:sp>
      <p:sp>
        <p:nvSpPr>
          <p:cNvPr id="23" name="object 23"/>
          <p:cNvSpPr txBox="1"/>
          <p:nvPr/>
        </p:nvSpPr>
        <p:spPr>
          <a:xfrm>
            <a:off x="14629962" y="2843440"/>
            <a:ext cx="1520825" cy="1256665"/>
          </a:xfrm>
          <a:prstGeom prst="rect">
            <a:avLst/>
          </a:prstGeom>
        </p:spPr>
        <p:txBody>
          <a:bodyPr vert="horz" wrap="square" lIns="0" tIns="10795" rIns="0" bIns="0" rtlCol="0">
            <a:spAutoFit/>
          </a:bodyPr>
          <a:lstStyle/>
          <a:p>
            <a:pPr marL="12700" marR="5080" indent="194310">
              <a:lnSpc>
                <a:spcPct val="101000"/>
              </a:lnSpc>
              <a:spcBef>
                <a:spcPts val="85"/>
              </a:spcBef>
            </a:pPr>
            <a:r>
              <a:rPr sz="4000" b="1" spc="-20" dirty="0">
                <a:solidFill>
                  <a:srgbClr val="FFFFFF"/>
                </a:solidFill>
                <a:latin typeface="Corbel"/>
                <a:cs typeface="Corbel"/>
              </a:rPr>
              <a:t>Seed </a:t>
            </a:r>
            <a:r>
              <a:rPr sz="4000" b="1" spc="-10" dirty="0">
                <a:solidFill>
                  <a:srgbClr val="FFFFFF"/>
                </a:solidFill>
                <a:latin typeface="Corbel"/>
                <a:cs typeface="Corbel"/>
              </a:rPr>
              <a:t>Health</a:t>
            </a:r>
            <a:endParaRPr sz="4000">
              <a:latin typeface="Corbel"/>
              <a:cs typeface="Corbel"/>
            </a:endParaRPr>
          </a:p>
        </p:txBody>
      </p:sp>
      <p:sp>
        <p:nvSpPr>
          <p:cNvPr id="24" name="object 24"/>
          <p:cNvSpPr txBox="1"/>
          <p:nvPr/>
        </p:nvSpPr>
        <p:spPr>
          <a:xfrm>
            <a:off x="16703651" y="2843440"/>
            <a:ext cx="2312035" cy="1256665"/>
          </a:xfrm>
          <a:prstGeom prst="rect">
            <a:avLst/>
          </a:prstGeom>
        </p:spPr>
        <p:txBody>
          <a:bodyPr vert="horz" wrap="square" lIns="0" tIns="10795" rIns="0" bIns="0" rtlCol="0">
            <a:spAutoFit/>
          </a:bodyPr>
          <a:lstStyle/>
          <a:p>
            <a:pPr marL="12700" marR="5080" indent="334010">
              <a:lnSpc>
                <a:spcPct val="101000"/>
              </a:lnSpc>
              <a:spcBef>
                <a:spcPts val="85"/>
              </a:spcBef>
            </a:pPr>
            <a:r>
              <a:rPr sz="4000" b="1" spc="-10" dirty="0">
                <a:solidFill>
                  <a:srgbClr val="FFFFFF"/>
                </a:solidFill>
                <a:latin typeface="Corbel"/>
                <a:cs typeface="Corbel"/>
              </a:rPr>
              <a:t>Variety Suitability</a:t>
            </a:r>
            <a:endParaRPr sz="4000">
              <a:latin typeface="Corbel"/>
              <a:cs typeface="Corbel"/>
            </a:endParaRPr>
          </a:p>
        </p:txBody>
      </p:sp>
      <p:sp>
        <p:nvSpPr>
          <p:cNvPr id="25" name="object 25"/>
          <p:cNvSpPr txBox="1"/>
          <p:nvPr/>
        </p:nvSpPr>
        <p:spPr>
          <a:xfrm>
            <a:off x="825932" y="4150219"/>
            <a:ext cx="6973570" cy="628650"/>
          </a:xfrm>
          <a:prstGeom prst="rect">
            <a:avLst/>
          </a:prstGeom>
        </p:spPr>
        <p:txBody>
          <a:bodyPr vert="horz" wrap="square" lIns="0" tIns="13335" rIns="0" bIns="0" rtlCol="0">
            <a:spAutoFit/>
          </a:bodyPr>
          <a:lstStyle/>
          <a:p>
            <a:pPr marL="12700">
              <a:lnSpc>
                <a:spcPct val="100000"/>
              </a:lnSpc>
              <a:spcBef>
                <a:spcPts val="105"/>
              </a:spcBef>
            </a:pPr>
            <a:r>
              <a:rPr sz="3950" dirty="0">
                <a:latin typeface="Corbel"/>
                <a:cs typeface="Corbel"/>
              </a:rPr>
              <a:t>1</a:t>
            </a:r>
            <a:r>
              <a:rPr sz="3950" spc="-25" dirty="0">
                <a:latin typeface="Corbel"/>
                <a:cs typeface="Corbel"/>
              </a:rPr>
              <a:t> </a:t>
            </a:r>
            <a:r>
              <a:rPr sz="3950" dirty="0">
                <a:latin typeface="Corbel"/>
                <a:cs typeface="Corbel"/>
              </a:rPr>
              <a:t>Family</a:t>
            </a:r>
            <a:r>
              <a:rPr sz="3950" spc="-5" dirty="0">
                <a:latin typeface="Corbel"/>
                <a:cs typeface="Corbel"/>
              </a:rPr>
              <a:t> </a:t>
            </a:r>
            <a:r>
              <a:rPr sz="3950" dirty="0">
                <a:latin typeface="Corbel"/>
                <a:cs typeface="Corbel"/>
              </a:rPr>
              <a:t>has</a:t>
            </a:r>
            <a:r>
              <a:rPr sz="3950" spc="-20" dirty="0">
                <a:latin typeface="Corbel"/>
                <a:cs typeface="Corbel"/>
              </a:rPr>
              <a:t> </a:t>
            </a:r>
            <a:r>
              <a:rPr sz="3950" dirty="0">
                <a:latin typeface="Corbel"/>
                <a:cs typeface="Corbel"/>
              </a:rPr>
              <a:t>no extra</a:t>
            </a:r>
            <a:r>
              <a:rPr sz="3950" spc="-10" dirty="0">
                <a:latin typeface="Corbel"/>
                <a:cs typeface="Corbel"/>
              </a:rPr>
              <a:t> </a:t>
            </a:r>
            <a:r>
              <a:rPr sz="3950" dirty="0">
                <a:latin typeface="Corbel"/>
                <a:cs typeface="Corbel"/>
              </a:rPr>
              <a:t>seed</a:t>
            </a:r>
            <a:r>
              <a:rPr sz="3950" spc="-10" dirty="0">
                <a:latin typeface="Corbel"/>
                <a:cs typeface="Corbel"/>
              </a:rPr>
              <a:t> money</a:t>
            </a:r>
            <a:endParaRPr sz="3950">
              <a:latin typeface="Corbel"/>
              <a:cs typeface="Corbel"/>
            </a:endParaRPr>
          </a:p>
        </p:txBody>
      </p:sp>
      <p:sp>
        <p:nvSpPr>
          <p:cNvPr id="26" name="object 26"/>
          <p:cNvSpPr txBox="1"/>
          <p:nvPr/>
        </p:nvSpPr>
        <p:spPr>
          <a:xfrm>
            <a:off x="9887862" y="4148964"/>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27" name="object 27"/>
          <p:cNvSpPr txBox="1"/>
          <p:nvPr/>
        </p:nvSpPr>
        <p:spPr>
          <a:xfrm>
            <a:off x="825932" y="5172017"/>
            <a:ext cx="7534275" cy="1231900"/>
          </a:xfrm>
          <a:prstGeom prst="rect">
            <a:avLst/>
          </a:prstGeom>
        </p:spPr>
        <p:txBody>
          <a:bodyPr vert="horz" wrap="square" lIns="0" tIns="13335" rIns="0" bIns="0" rtlCol="0">
            <a:spAutoFit/>
          </a:bodyPr>
          <a:lstStyle/>
          <a:p>
            <a:pPr marL="12700" marR="5080">
              <a:lnSpc>
                <a:spcPct val="100000"/>
              </a:lnSpc>
              <a:spcBef>
                <a:spcPts val="105"/>
              </a:spcBef>
            </a:pPr>
            <a:r>
              <a:rPr sz="3950" dirty="0">
                <a:latin typeface="Corbel"/>
                <a:cs typeface="Corbel"/>
              </a:rPr>
              <a:t>2</a:t>
            </a:r>
            <a:r>
              <a:rPr sz="3950" spc="-30" dirty="0">
                <a:latin typeface="Corbel"/>
                <a:cs typeface="Corbel"/>
              </a:rPr>
              <a:t> </a:t>
            </a:r>
            <a:r>
              <a:rPr sz="3950" dirty="0">
                <a:latin typeface="Corbel"/>
                <a:cs typeface="Corbel"/>
              </a:rPr>
              <a:t>Modern</a:t>
            </a:r>
            <a:r>
              <a:rPr sz="3950" spc="15" dirty="0">
                <a:latin typeface="Corbel"/>
                <a:cs typeface="Corbel"/>
              </a:rPr>
              <a:t> </a:t>
            </a:r>
            <a:r>
              <a:rPr sz="3950" dirty="0">
                <a:latin typeface="Corbel"/>
                <a:cs typeface="Corbel"/>
              </a:rPr>
              <a:t>varieties</a:t>
            </a:r>
            <a:r>
              <a:rPr sz="3950" spc="-35" dirty="0">
                <a:latin typeface="Corbel"/>
                <a:cs typeface="Corbel"/>
              </a:rPr>
              <a:t> </a:t>
            </a:r>
            <a:r>
              <a:rPr sz="3950" dirty="0">
                <a:latin typeface="Corbel"/>
                <a:cs typeface="Corbel"/>
              </a:rPr>
              <a:t>of</a:t>
            </a:r>
            <a:r>
              <a:rPr sz="3950" spc="-5" dirty="0">
                <a:latin typeface="Corbel"/>
                <a:cs typeface="Corbel"/>
              </a:rPr>
              <a:t> </a:t>
            </a:r>
            <a:r>
              <a:rPr sz="3950" dirty="0">
                <a:latin typeface="Corbel"/>
                <a:cs typeface="Corbel"/>
              </a:rPr>
              <a:t>sorghum</a:t>
            </a:r>
            <a:r>
              <a:rPr sz="3950" spc="-10" dirty="0">
                <a:latin typeface="Corbel"/>
                <a:cs typeface="Corbel"/>
              </a:rPr>
              <a:t> post- drought</a:t>
            </a:r>
            <a:endParaRPr sz="3950">
              <a:latin typeface="Corbel"/>
              <a:cs typeface="Corbel"/>
            </a:endParaRPr>
          </a:p>
        </p:txBody>
      </p:sp>
      <p:sp>
        <p:nvSpPr>
          <p:cNvPr id="28" name="object 28"/>
          <p:cNvSpPr txBox="1"/>
          <p:nvPr/>
        </p:nvSpPr>
        <p:spPr>
          <a:xfrm>
            <a:off x="17693907" y="5170761"/>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29" name="object 29"/>
          <p:cNvSpPr txBox="1"/>
          <p:nvPr/>
        </p:nvSpPr>
        <p:spPr>
          <a:xfrm>
            <a:off x="825932" y="6453669"/>
            <a:ext cx="7463790" cy="1231900"/>
          </a:xfrm>
          <a:prstGeom prst="rect">
            <a:avLst/>
          </a:prstGeom>
        </p:spPr>
        <p:txBody>
          <a:bodyPr vert="horz" wrap="square" lIns="0" tIns="13335" rIns="0" bIns="0" rtlCol="0">
            <a:spAutoFit/>
          </a:bodyPr>
          <a:lstStyle/>
          <a:p>
            <a:pPr marL="12700" marR="5080">
              <a:lnSpc>
                <a:spcPct val="100000"/>
              </a:lnSpc>
              <a:spcBef>
                <a:spcPts val="105"/>
              </a:spcBef>
            </a:pPr>
            <a:r>
              <a:rPr sz="3950" dirty="0">
                <a:latin typeface="Corbel"/>
                <a:cs typeface="Corbel"/>
              </a:rPr>
              <a:t>3</a:t>
            </a:r>
            <a:r>
              <a:rPr sz="3950" spc="-10" dirty="0">
                <a:latin typeface="Corbel"/>
                <a:cs typeface="Corbel"/>
              </a:rPr>
              <a:t> </a:t>
            </a:r>
            <a:r>
              <a:rPr sz="3950" dirty="0">
                <a:latin typeface="Corbel"/>
                <a:cs typeface="Corbel"/>
              </a:rPr>
              <a:t>Cassava</a:t>
            </a:r>
            <a:r>
              <a:rPr sz="3950" spc="-25" dirty="0">
                <a:latin typeface="Corbel"/>
                <a:cs typeface="Corbel"/>
              </a:rPr>
              <a:t> </a:t>
            </a:r>
            <a:r>
              <a:rPr sz="3950" dirty="0">
                <a:latin typeface="Corbel"/>
                <a:cs typeface="Corbel"/>
              </a:rPr>
              <a:t>Mosaic</a:t>
            </a:r>
            <a:r>
              <a:rPr sz="3950" spc="-10" dirty="0">
                <a:latin typeface="Corbel"/>
                <a:cs typeface="Corbel"/>
              </a:rPr>
              <a:t> </a:t>
            </a:r>
            <a:r>
              <a:rPr sz="3950" dirty="0">
                <a:latin typeface="Corbel"/>
                <a:cs typeface="Corbel"/>
              </a:rPr>
              <a:t>Disease</a:t>
            </a:r>
            <a:r>
              <a:rPr sz="3950" spc="-15" dirty="0">
                <a:latin typeface="Corbel"/>
                <a:cs typeface="Corbel"/>
              </a:rPr>
              <a:t> </a:t>
            </a:r>
            <a:r>
              <a:rPr sz="3950" dirty="0">
                <a:latin typeface="Corbel"/>
                <a:cs typeface="Corbel"/>
              </a:rPr>
              <a:t>wiped</a:t>
            </a:r>
            <a:r>
              <a:rPr sz="3950" spc="-10" dirty="0">
                <a:latin typeface="Corbel"/>
                <a:cs typeface="Corbel"/>
              </a:rPr>
              <a:t> </a:t>
            </a:r>
            <a:r>
              <a:rPr sz="3950" spc="-25" dirty="0">
                <a:latin typeface="Corbel"/>
                <a:cs typeface="Corbel"/>
              </a:rPr>
              <a:t>out </a:t>
            </a:r>
            <a:r>
              <a:rPr sz="3950" dirty="0">
                <a:latin typeface="Corbel"/>
                <a:cs typeface="Corbel"/>
              </a:rPr>
              <a:t>planting</a:t>
            </a:r>
            <a:r>
              <a:rPr sz="3950" spc="-15" dirty="0">
                <a:latin typeface="Corbel"/>
                <a:cs typeface="Corbel"/>
              </a:rPr>
              <a:t> </a:t>
            </a:r>
            <a:r>
              <a:rPr sz="3950" spc="-10" dirty="0">
                <a:latin typeface="Corbel"/>
                <a:cs typeface="Corbel"/>
              </a:rPr>
              <a:t>material</a:t>
            </a:r>
            <a:endParaRPr sz="3950">
              <a:latin typeface="Corbel"/>
              <a:cs typeface="Corbel"/>
            </a:endParaRPr>
          </a:p>
        </p:txBody>
      </p:sp>
      <p:sp>
        <p:nvSpPr>
          <p:cNvPr id="30" name="object 30"/>
          <p:cNvSpPr txBox="1"/>
          <p:nvPr/>
        </p:nvSpPr>
        <p:spPr>
          <a:xfrm>
            <a:off x="12622611" y="6452413"/>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31" name="object 31"/>
          <p:cNvSpPr txBox="1"/>
          <p:nvPr/>
        </p:nvSpPr>
        <p:spPr>
          <a:xfrm>
            <a:off x="15224611" y="6452413"/>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32" name="object 32"/>
          <p:cNvSpPr txBox="1"/>
          <p:nvPr/>
        </p:nvSpPr>
        <p:spPr>
          <a:xfrm>
            <a:off x="825932" y="7735322"/>
            <a:ext cx="7745730" cy="628650"/>
          </a:xfrm>
          <a:prstGeom prst="rect">
            <a:avLst/>
          </a:prstGeom>
        </p:spPr>
        <p:txBody>
          <a:bodyPr vert="horz" wrap="square" lIns="0" tIns="13335" rIns="0" bIns="0" rtlCol="0">
            <a:spAutoFit/>
          </a:bodyPr>
          <a:lstStyle/>
          <a:p>
            <a:pPr marL="12700">
              <a:lnSpc>
                <a:spcPct val="100000"/>
              </a:lnSpc>
              <a:spcBef>
                <a:spcPts val="105"/>
              </a:spcBef>
            </a:pPr>
            <a:r>
              <a:rPr sz="3950" dirty="0">
                <a:latin typeface="Corbel"/>
                <a:cs typeface="Corbel"/>
              </a:rPr>
              <a:t>4</a:t>
            </a:r>
            <a:r>
              <a:rPr sz="3950" spc="-35" dirty="0">
                <a:latin typeface="Corbel"/>
                <a:cs typeface="Corbel"/>
              </a:rPr>
              <a:t> </a:t>
            </a:r>
            <a:r>
              <a:rPr sz="3950" dirty="0">
                <a:latin typeface="Corbel"/>
                <a:cs typeface="Corbel"/>
              </a:rPr>
              <a:t>Insects</a:t>
            </a:r>
            <a:r>
              <a:rPr sz="3950" spc="-25" dirty="0">
                <a:latin typeface="Corbel"/>
                <a:cs typeface="Corbel"/>
              </a:rPr>
              <a:t> </a:t>
            </a:r>
            <a:r>
              <a:rPr sz="3950" dirty="0">
                <a:latin typeface="Corbel"/>
                <a:cs typeface="Corbel"/>
              </a:rPr>
              <a:t>attacking</a:t>
            </a:r>
            <a:r>
              <a:rPr sz="3950" spc="-15" dirty="0">
                <a:latin typeface="Corbel"/>
                <a:cs typeface="Corbel"/>
              </a:rPr>
              <a:t> </a:t>
            </a:r>
            <a:r>
              <a:rPr sz="3950" dirty="0">
                <a:latin typeface="Corbel"/>
                <a:cs typeface="Corbel"/>
              </a:rPr>
              <a:t>cowpea</a:t>
            </a:r>
            <a:r>
              <a:rPr sz="3950" spc="-15" dirty="0">
                <a:latin typeface="Corbel"/>
                <a:cs typeface="Corbel"/>
              </a:rPr>
              <a:t> </a:t>
            </a:r>
            <a:r>
              <a:rPr sz="3950" dirty="0">
                <a:latin typeface="Corbel"/>
                <a:cs typeface="Corbel"/>
              </a:rPr>
              <a:t>in</a:t>
            </a:r>
            <a:r>
              <a:rPr sz="3950" spc="-5" dirty="0">
                <a:latin typeface="Corbel"/>
                <a:cs typeface="Corbel"/>
              </a:rPr>
              <a:t> </a:t>
            </a:r>
            <a:r>
              <a:rPr sz="3950" spc="-10" dirty="0">
                <a:latin typeface="Corbel"/>
                <a:cs typeface="Corbel"/>
              </a:rPr>
              <a:t>storage</a:t>
            </a:r>
            <a:endParaRPr sz="3950">
              <a:latin typeface="Corbel"/>
              <a:cs typeface="Corbel"/>
            </a:endParaRPr>
          </a:p>
        </p:txBody>
      </p:sp>
      <p:sp>
        <p:nvSpPr>
          <p:cNvPr id="33" name="object 33"/>
          <p:cNvSpPr txBox="1"/>
          <p:nvPr/>
        </p:nvSpPr>
        <p:spPr>
          <a:xfrm>
            <a:off x="12622611" y="7734065"/>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34" name="object 34"/>
          <p:cNvSpPr txBox="1"/>
          <p:nvPr/>
        </p:nvSpPr>
        <p:spPr>
          <a:xfrm>
            <a:off x="15224611" y="7734065"/>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35" name="object 35"/>
          <p:cNvSpPr txBox="1"/>
          <p:nvPr/>
        </p:nvSpPr>
        <p:spPr>
          <a:xfrm>
            <a:off x="825932" y="9016975"/>
            <a:ext cx="6732905" cy="1231900"/>
          </a:xfrm>
          <a:prstGeom prst="rect">
            <a:avLst/>
          </a:prstGeom>
        </p:spPr>
        <p:txBody>
          <a:bodyPr vert="horz" wrap="square" lIns="0" tIns="13335" rIns="0" bIns="0" rtlCol="0">
            <a:spAutoFit/>
          </a:bodyPr>
          <a:lstStyle/>
          <a:p>
            <a:pPr marL="12700" marR="5080" indent="-635">
              <a:lnSpc>
                <a:spcPct val="100000"/>
              </a:lnSpc>
              <a:spcBef>
                <a:spcPts val="105"/>
              </a:spcBef>
            </a:pPr>
            <a:r>
              <a:rPr sz="3950" dirty="0">
                <a:latin typeface="Corbel"/>
                <a:cs typeface="Corbel"/>
              </a:rPr>
              <a:t>5 No</a:t>
            </a:r>
            <a:r>
              <a:rPr sz="3950" spc="-5" dirty="0">
                <a:latin typeface="Corbel"/>
                <a:cs typeface="Corbel"/>
              </a:rPr>
              <a:t> </a:t>
            </a:r>
            <a:r>
              <a:rPr sz="3950" spc="-10" dirty="0">
                <a:latin typeface="Corbel"/>
                <a:cs typeface="Corbel"/>
              </a:rPr>
              <a:t>agro-</a:t>
            </a:r>
            <a:r>
              <a:rPr sz="3950" dirty="0">
                <a:latin typeface="Corbel"/>
                <a:cs typeface="Corbel"/>
              </a:rPr>
              <a:t>dealers</a:t>
            </a:r>
            <a:r>
              <a:rPr sz="3950" spc="15" dirty="0">
                <a:latin typeface="Corbel"/>
                <a:cs typeface="Corbel"/>
              </a:rPr>
              <a:t> </a:t>
            </a:r>
            <a:r>
              <a:rPr sz="3950" dirty="0">
                <a:latin typeface="Corbel"/>
                <a:cs typeface="Corbel"/>
              </a:rPr>
              <a:t>for</a:t>
            </a:r>
            <a:r>
              <a:rPr sz="3950" spc="20" dirty="0">
                <a:latin typeface="Corbel"/>
                <a:cs typeface="Corbel"/>
              </a:rPr>
              <a:t> </a:t>
            </a:r>
            <a:r>
              <a:rPr sz="3950" dirty="0">
                <a:latin typeface="Corbel"/>
                <a:cs typeface="Corbel"/>
              </a:rPr>
              <a:t>new </a:t>
            </a:r>
            <a:r>
              <a:rPr sz="3950" spc="-10" dirty="0">
                <a:latin typeface="Corbel"/>
                <a:cs typeface="Corbel"/>
              </a:rPr>
              <a:t>maize varieties</a:t>
            </a:r>
            <a:endParaRPr sz="3950">
              <a:latin typeface="Corbel"/>
              <a:cs typeface="Corbel"/>
            </a:endParaRPr>
          </a:p>
        </p:txBody>
      </p:sp>
      <p:sp>
        <p:nvSpPr>
          <p:cNvPr id="36" name="object 36"/>
          <p:cNvSpPr txBox="1"/>
          <p:nvPr/>
        </p:nvSpPr>
        <p:spPr>
          <a:xfrm>
            <a:off x="9887862" y="9015719"/>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37" name="object 37"/>
          <p:cNvSpPr txBox="1"/>
          <p:nvPr/>
        </p:nvSpPr>
        <p:spPr>
          <a:xfrm>
            <a:off x="12622425" y="9015719"/>
            <a:ext cx="331470" cy="654685"/>
          </a:xfrm>
          <a:prstGeom prst="rect">
            <a:avLst/>
          </a:prstGeom>
        </p:spPr>
        <p:txBody>
          <a:bodyPr vert="horz" wrap="square" lIns="0" tIns="15875" rIns="0" bIns="0" rtlCol="0">
            <a:spAutoFit/>
          </a:bodyPr>
          <a:lstStyle/>
          <a:p>
            <a:pPr marL="12700">
              <a:lnSpc>
                <a:spcPct val="100000"/>
              </a:lnSpc>
              <a:spcBef>
                <a:spcPts val="125"/>
              </a:spcBef>
            </a:pPr>
            <a:r>
              <a:rPr sz="4100" spc="15" dirty="0">
                <a:latin typeface="Corbel"/>
                <a:cs typeface="Corbel"/>
              </a:rPr>
              <a:t>X</a:t>
            </a:r>
            <a:endParaRPr sz="4100">
              <a:latin typeface="Corbel"/>
              <a:cs typeface="Corbel"/>
            </a:endParaRPr>
          </a:p>
        </p:txBody>
      </p:sp>
      <p:sp>
        <p:nvSpPr>
          <p:cNvPr id="38" name="object 38"/>
          <p:cNvSpPr txBox="1">
            <a:spLocks noGrp="1"/>
          </p:cNvSpPr>
          <p:nvPr>
            <p:ph type="title"/>
          </p:nvPr>
        </p:nvSpPr>
        <p:spPr>
          <a:xfrm>
            <a:off x="15591660" y="444685"/>
            <a:ext cx="3618865" cy="2287270"/>
          </a:xfrm>
          <a:prstGeom prst="rect">
            <a:avLst/>
          </a:prstGeom>
        </p:spPr>
        <p:txBody>
          <a:bodyPr vert="horz" wrap="square" lIns="0" tIns="12065" rIns="0" bIns="0" rtlCol="0">
            <a:spAutoFit/>
          </a:bodyPr>
          <a:lstStyle/>
          <a:p>
            <a:pPr marL="12700">
              <a:lnSpc>
                <a:spcPts val="5940"/>
              </a:lnSpc>
              <a:spcBef>
                <a:spcPts val="95"/>
              </a:spcBef>
            </a:pPr>
            <a:r>
              <a:rPr sz="4950" spc="-10" dirty="0"/>
              <a:t>ANSWERS</a:t>
            </a:r>
            <a:endParaRPr sz="4950"/>
          </a:p>
          <a:p>
            <a:pPr marL="12700" marR="5080">
              <a:lnSpc>
                <a:spcPts val="5940"/>
              </a:lnSpc>
              <a:spcBef>
                <a:spcPts val="95"/>
              </a:spcBef>
            </a:pPr>
            <a:r>
              <a:rPr sz="4950" spc="-25" dirty="0"/>
              <a:t>and </a:t>
            </a:r>
            <a:r>
              <a:rPr sz="4950" spc="-10" dirty="0"/>
              <a:t>DISCUSSION</a:t>
            </a:r>
            <a:endParaRPr sz="4950"/>
          </a:p>
        </p:txBody>
      </p:sp>
      <p:pic>
        <p:nvPicPr>
          <p:cNvPr id="39" name="object 39"/>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6290" y="843115"/>
            <a:ext cx="18843625" cy="9622790"/>
            <a:chOff x="446290" y="843115"/>
            <a:chExt cx="18843625" cy="9622790"/>
          </a:xfrm>
        </p:grpSpPr>
        <p:pic>
          <p:nvPicPr>
            <p:cNvPr id="3" name="object 3"/>
            <p:cNvPicPr/>
            <p:nvPr/>
          </p:nvPicPr>
          <p:blipFill>
            <a:blip r:embed="rId2" cstate="print"/>
            <a:stretch>
              <a:fillRect/>
            </a:stretch>
          </p:blipFill>
          <p:spPr>
            <a:xfrm>
              <a:off x="814215" y="843115"/>
              <a:ext cx="18475667" cy="9622324"/>
            </a:xfrm>
            <a:prstGeom prst="rect">
              <a:avLst/>
            </a:prstGeom>
          </p:spPr>
        </p:pic>
        <p:pic>
          <p:nvPicPr>
            <p:cNvPr id="4" name="object 4"/>
            <p:cNvPicPr/>
            <p:nvPr/>
          </p:nvPicPr>
          <p:blipFill>
            <a:blip r:embed="rId3" cstate="print"/>
            <a:stretch>
              <a:fillRect/>
            </a:stretch>
          </p:blipFill>
          <p:spPr>
            <a:xfrm>
              <a:off x="446290" y="2470877"/>
              <a:ext cx="4558416" cy="4790168"/>
            </a:xfrm>
            <a:prstGeom prst="rect">
              <a:avLst/>
            </a:prstGeom>
          </p:spPr>
        </p:pic>
        <p:pic>
          <p:nvPicPr>
            <p:cNvPr id="5" name="object 5"/>
            <p:cNvPicPr/>
            <p:nvPr/>
          </p:nvPicPr>
          <p:blipFill>
            <a:blip r:embed="rId4" cstate="print"/>
            <a:stretch>
              <a:fillRect/>
            </a:stretch>
          </p:blipFill>
          <p:spPr>
            <a:xfrm>
              <a:off x="4877757" y="2448930"/>
              <a:ext cx="13188289" cy="5036076"/>
            </a:xfrm>
            <a:prstGeom prst="rect">
              <a:avLst/>
            </a:prstGeom>
          </p:spPr>
        </p:pic>
        <p:sp>
          <p:nvSpPr>
            <p:cNvPr id="6" name="object 6"/>
            <p:cNvSpPr/>
            <p:nvPr/>
          </p:nvSpPr>
          <p:spPr>
            <a:xfrm>
              <a:off x="4899117" y="2470291"/>
              <a:ext cx="13100685" cy="4948555"/>
            </a:xfrm>
            <a:custGeom>
              <a:avLst/>
              <a:gdLst/>
              <a:ahLst/>
              <a:cxnLst/>
              <a:rect l="l" t="t" r="r" b="b"/>
              <a:pathLst>
                <a:path w="13100685" h="4948555">
                  <a:moveTo>
                    <a:pt x="13100334" y="0"/>
                  </a:moveTo>
                  <a:lnTo>
                    <a:pt x="0" y="0"/>
                  </a:lnTo>
                  <a:lnTo>
                    <a:pt x="0" y="4948121"/>
                  </a:lnTo>
                  <a:lnTo>
                    <a:pt x="13100334" y="4948121"/>
                  </a:lnTo>
                  <a:lnTo>
                    <a:pt x="13100334" y="0"/>
                  </a:lnTo>
                  <a:close/>
                </a:path>
              </a:pathLst>
            </a:custGeom>
            <a:solidFill>
              <a:srgbClr val="FFFFFF"/>
            </a:solidFill>
          </p:spPr>
          <p:txBody>
            <a:bodyPr wrap="square" lIns="0" tIns="0" rIns="0" bIns="0" rtlCol="0"/>
            <a:lstStyle/>
            <a:p>
              <a:endParaRPr/>
            </a:p>
          </p:txBody>
        </p:sp>
      </p:grpSp>
      <p:sp>
        <p:nvSpPr>
          <p:cNvPr id="7" name="object 7"/>
          <p:cNvSpPr txBox="1"/>
          <p:nvPr/>
        </p:nvSpPr>
        <p:spPr>
          <a:xfrm>
            <a:off x="8818836" y="3267564"/>
            <a:ext cx="4338320" cy="930275"/>
          </a:xfrm>
          <a:prstGeom prst="rect">
            <a:avLst/>
          </a:prstGeom>
        </p:spPr>
        <p:txBody>
          <a:bodyPr vert="horz" wrap="square" lIns="0" tIns="17145" rIns="0" bIns="0" rtlCol="0">
            <a:spAutoFit/>
          </a:bodyPr>
          <a:lstStyle/>
          <a:p>
            <a:pPr marL="12700">
              <a:lnSpc>
                <a:spcPct val="100000"/>
              </a:lnSpc>
              <a:spcBef>
                <a:spcPts val="135"/>
              </a:spcBef>
            </a:pPr>
            <a:r>
              <a:rPr sz="5900" b="1" spc="-10" dirty="0">
                <a:solidFill>
                  <a:srgbClr val="5AA75F"/>
                </a:solidFill>
                <a:latin typeface="Corbel"/>
                <a:cs typeface="Corbel"/>
              </a:rPr>
              <a:t>DISCUSSION</a:t>
            </a:r>
            <a:endParaRPr sz="5900">
              <a:latin typeface="Corbel"/>
              <a:cs typeface="Corbel"/>
            </a:endParaRPr>
          </a:p>
        </p:txBody>
      </p:sp>
      <p:sp>
        <p:nvSpPr>
          <p:cNvPr id="8" name="object 8"/>
          <p:cNvSpPr txBox="1"/>
          <p:nvPr/>
        </p:nvSpPr>
        <p:spPr>
          <a:xfrm>
            <a:off x="5082601" y="4674743"/>
            <a:ext cx="12571730" cy="1533525"/>
          </a:xfrm>
          <a:prstGeom prst="rect">
            <a:avLst/>
          </a:prstGeom>
        </p:spPr>
        <p:txBody>
          <a:bodyPr vert="horz" wrap="square" lIns="0" tIns="12065" rIns="0" bIns="0" rtlCol="0">
            <a:spAutoFit/>
          </a:bodyPr>
          <a:lstStyle/>
          <a:p>
            <a:pPr marL="4265930" marR="5080" indent="-4253865">
              <a:lnSpc>
                <a:spcPct val="100000"/>
              </a:lnSpc>
              <a:spcBef>
                <a:spcPts val="95"/>
              </a:spcBef>
            </a:pPr>
            <a:r>
              <a:rPr sz="4950" b="1" dirty="0">
                <a:solidFill>
                  <a:srgbClr val="F87000"/>
                </a:solidFill>
                <a:latin typeface="Corbel"/>
                <a:cs typeface="Corbel"/>
              </a:rPr>
              <a:t>Explore</a:t>
            </a:r>
            <a:r>
              <a:rPr sz="4950" b="1" spc="-185" dirty="0">
                <a:solidFill>
                  <a:srgbClr val="F87000"/>
                </a:solidFill>
                <a:latin typeface="Corbel"/>
                <a:cs typeface="Corbel"/>
              </a:rPr>
              <a:t> </a:t>
            </a:r>
            <a:r>
              <a:rPr sz="4950" b="1" dirty="0">
                <a:solidFill>
                  <a:srgbClr val="F87000"/>
                </a:solidFill>
                <a:latin typeface="Corbel"/>
                <a:cs typeface="Corbel"/>
              </a:rPr>
              <a:t>common</a:t>
            </a:r>
            <a:r>
              <a:rPr sz="4950" b="1" spc="-160" dirty="0">
                <a:solidFill>
                  <a:srgbClr val="F87000"/>
                </a:solidFill>
                <a:latin typeface="Corbel"/>
                <a:cs typeface="Corbel"/>
              </a:rPr>
              <a:t> </a:t>
            </a:r>
            <a:r>
              <a:rPr sz="4950" b="1" dirty="0">
                <a:solidFill>
                  <a:srgbClr val="F87000"/>
                </a:solidFill>
                <a:latin typeface="Corbel"/>
                <a:cs typeface="Corbel"/>
              </a:rPr>
              <a:t>seed</a:t>
            </a:r>
            <a:r>
              <a:rPr sz="4950" b="1" spc="-175" dirty="0">
                <a:solidFill>
                  <a:srgbClr val="F87000"/>
                </a:solidFill>
                <a:latin typeface="Corbel"/>
                <a:cs typeface="Corbel"/>
              </a:rPr>
              <a:t> </a:t>
            </a:r>
            <a:r>
              <a:rPr sz="4950" b="1" dirty="0">
                <a:solidFill>
                  <a:srgbClr val="F87000"/>
                </a:solidFill>
                <a:latin typeface="Corbel"/>
                <a:cs typeface="Corbel"/>
              </a:rPr>
              <a:t>security</a:t>
            </a:r>
            <a:r>
              <a:rPr sz="4950" b="1" spc="-170" dirty="0">
                <a:solidFill>
                  <a:srgbClr val="F87000"/>
                </a:solidFill>
                <a:latin typeface="Corbel"/>
                <a:cs typeface="Corbel"/>
              </a:rPr>
              <a:t> </a:t>
            </a:r>
            <a:r>
              <a:rPr sz="4950" b="1" dirty="0">
                <a:solidFill>
                  <a:srgbClr val="F87000"/>
                </a:solidFill>
                <a:latin typeface="Corbel"/>
                <a:cs typeface="Corbel"/>
              </a:rPr>
              <a:t>problems</a:t>
            </a:r>
            <a:r>
              <a:rPr sz="4950" b="1" spc="-190" dirty="0">
                <a:solidFill>
                  <a:srgbClr val="F87000"/>
                </a:solidFill>
                <a:latin typeface="Corbel"/>
                <a:cs typeface="Corbel"/>
              </a:rPr>
              <a:t> </a:t>
            </a:r>
            <a:r>
              <a:rPr sz="4950" b="1" spc="-10" dirty="0">
                <a:solidFill>
                  <a:srgbClr val="F87000"/>
                </a:solidFill>
                <a:latin typeface="Corbel"/>
                <a:cs typeface="Corbel"/>
              </a:rPr>
              <a:t>faced </a:t>
            </a:r>
            <a:r>
              <a:rPr sz="4950" b="1" dirty="0">
                <a:solidFill>
                  <a:srgbClr val="F87000"/>
                </a:solidFill>
                <a:latin typeface="Corbel"/>
                <a:cs typeface="Corbel"/>
              </a:rPr>
              <a:t>by</a:t>
            </a:r>
            <a:r>
              <a:rPr sz="4950" b="1" spc="-55" dirty="0">
                <a:solidFill>
                  <a:srgbClr val="F87000"/>
                </a:solidFill>
                <a:latin typeface="Corbel"/>
                <a:cs typeface="Corbel"/>
              </a:rPr>
              <a:t> </a:t>
            </a:r>
            <a:r>
              <a:rPr sz="4950" b="1" spc="-10" dirty="0">
                <a:solidFill>
                  <a:srgbClr val="F87000"/>
                </a:solidFill>
                <a:latin typeface="Corbel"/>
                <a:cs typeface="Corbel"/>
              </a:rPr>
              <a:t>participants</a:t>
            </a:r>
            <a:endParaRPr sz="4950">
              <a:latin typeface="Corbel"/>
              <a:cs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96119" y="5045145"/>
            <a:ext cx="6588125" cy="1535677"/>
          </a:xfrm>
          <a:prstGeom prst="rect">
            <a:avLst/>
          </a:prstGeom>
        </p:spPr>
        <p:txBody>
          <a:bodyPr vert="horz" wrap="square" lIns="0" tIns="12065" rIns="0" bIns="0" rtlCol="0">
            <a:spAutoFit/>
          </a:bodyPr>
          <a:lstStyle/>
          <a:p>
            <a:pPr marL="12700" algn="ctr">
              <a:lnSpc>
                <a:spcPct val="100000"/>
              </a:lnSpc>
              <a:spcBef>
                <a:spcPts val="95"/>
              </a:spcBef>
            </a:pPr>
            <a:r>
              <a:rPr sz="4950" dirty="0"/>
              <a:t>SEED</a:t>
            </a:r>
            <a:r>
              <a:rPr sz="4950" spc="-175" dirty="0"/>
              <a:t> </a:t>
            </a:r>
            <a:r>
              <a:rPr sz="4950" dirty="0"/>
              <a:t>SYSTEMS</a:t>
            </a:r>
            <a:r>
              <a:rPr sz="4950" spc="-170" dirty="0"/>
              <a:t> </a:t>
            </a:r>
            <a:r>
              <a:rPr lang="en-US" sz="4950" spc="-170" dirty="0"/>
              <a:t>CHANNELS </a:t>
            </a:r>
            <a:endParaRPr sz="4950" dirty="0"/>
          </a:p>
        </p:txBody>
      </p:sp>
      <p:pic>
        <p:nvPicPr>
          <p:cNvPr id="3" name="object 3"/>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3992" rIns="0" bIns="0" rtlCol="0">
            <a:spAutoFit/>
          </a:bodyPr>
          <a:lstStyle/>
          <a:p>
            <a:pPr marL="2764790">
              <a:lnSpc>
                <a:spcPct val="100000"/>
              </a:lnSpc>
              <a:spcBef>
                <a:spcPts val="100"/>
              </a:spcBef>
            </a:pPr>
            <a:r>
              <a:rPr sz="4450" dirty="0"/>
              <a:t>Channels</a:t>
            </a:r>
            <a:r>
              <a:rPr sz="4450" spc="-50" dirty="0"/>
              <a:t> </a:t>
            </a:r>
            <a:r>
              <a:rPr sz="4450" dirty="0"/>
              <a:t>through</a:t>
            </a:r>
            <a:r>
              <a:rPr sz="4450" spc="5" dirty="0"/>
              <a:t> </a:t>
            </a:r>
            <a:r>
              <a:rPr sz="4450" dirty="0"/>
              <a:t>which</a:t>
            </a:r>
            <a:r>
              <a:rPr sz="4450" spc="-25" dirty="0"/>
              <a:t> </a:t>
            </a:r>
            <a:r>
              <a:rPr sz="4450" dirty="0"/>
              <a:t>Farmers</a:t>
            </a:r>
            <a:r>
              <a:rPr sz="4450" spc="-20" dirty="0"/>
              <a:t> </a:t>
            </a:r>
            <a:r>
              <a:rPr sz="4450" dirty="0"/>
              <a:t>Source</a:t>
            </a:r>
            <a:r>
              <a:rPr sz="4450" spc="-20" dirty="0"/>
              <a:t> Seed</a:t>
            </a:r>
            <a:endParaRPr sz="4450"/>
          </a:p>
        </p:txBody>
      </p:sp>
      <p:grpSp>
        <p:nvGrpSpPr>
          <p:cNvPr id="3" name="object 3"/>
          <p:cNvGrpSpPr/>
          <p:nvPr/>
        </p:nvGrpSpPr>
        <p:grpSpPr>
          <a:xfrm>
            <a:off x="278661" y="128645"/>
            <a:ext cx="18012410" cy="11025505"/>
            <a:chOff x="278661" y="128645"/>
            <a:chExt cx="18012410" cy="11025505"/>
          </a:xfrm>
        </p:grpSpPr>
        <p:pic>
          <p:nvPicPr>
            <p:cNvPr id="4" name="object 4"/>
            <p:cNvPicPr/>
            <p:nvPr/>
          </p:nvPicPr>
          <p:blipFill>
            <a:blip r:embed="rId3" cstate="print"/>
            <a:stretch>
              <a:fillRect/>
            </a:stretch>
          </p:blipFill>
          <p:spPr>
            <a:xfrm>
              <a:off x="3025397" y="1684974"/>
              <a:ext cx="15249218" cy="9452099"/>
            </a:xfrm>
            <a:prstGeom prst="rect">
              <a:avLst/>
            </a:prstGeom>
          </p:spPr>
        </p:pic>
        <p:sp>
          <p:nvSpPr>
            <p:cNvPr id="5" name="object 5"/>
            <p:cNvSpPr/>
            <p:nvPr/>
          </p:nvSpPr>
          <p:spPr>
            <a:xfrm>
              <a:off x="1678064" y="1676807"/>
              <a:ext cx="16605250" cy="9469120"/>
            </a:xfrm>
            <a:custGeom>
              <a:avLst/>
              <a:gdLst/>
              <a:ahLst/>
              <a:cxnLst/>
              <a:rect l="l" t="t" r="r" b="b"/>
              <a:pathLst>
                <a:path w="16605250" h="9469120">
                  <a:moveTo>
                    <a:pt x="0" y="0"/>
                  </a:moveTo>
                  <a:lnTo>
                    <a:pt x="16604730" y="0"/>
                  </a:lnTo>
                  <a:lnTo>
                    <a:pt x="16604730" y="9469031"/>
                  </a:lnTo>
                  <a:lnTo>
                    <a:pt x="0" y="9469031"/>
                  </a:lnTo>
                  <a:lnTo>
                    <a:pt x="0" y="0"/>
                  </a:lnTo>
                  <a:close/>
                </a:path>
              </a:pathLst>
            </a:custGeom>
            <a:ln w="16334">
              <a:solidFill>
                <a:srgbClr val="535758"/>
              </a:solidFill>
            </a:ln>
          </p:spPr>
          <p:txBody>
            <a:bodyPr wrap="square" lIns="0" tIns="0" rIns="0" bIns="0" rtlCol="0"/>
            <a:lstStyle/>
            <a:p>
              <a:endParaRPr/>
            </a:p>
          </p:txBody>
        </p:sp>
        <p:pic>
          <p:nvPicPr>
            <p:cNvPr id="6" name="object 6"/>
            <p:cNvPicPr/>
            <p:nvPr/>
          </p:nvPicPr>
          <p:blipFill>
            <a:blip r:embed="rId4" cstate="print"/>
            <a:stretch>
              <a:fillRect/>
            </a:stretch>
          </p:blipFill>
          <p:spPr>
            <a:xfrm>
              <a:off x="278661" y="128645"/>
              <a:ext cx="1523388" cy="1768480"/>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2413" y="661445"/>
            <a:ext cx="14527530" cy="854710"/>
          </a:xfrm>
          <a:prstGeom prst="rect">
            <a:avLst/>
          </a:prstGeom>
        </p:spPr>
        <p:txBody>
          <a:bodyPr vert="horz" wrap="square" lIns="0" tIns="11430" rIns="0" bIns="0" rtlCol="0">
            <a:spAutoFit/>
          </a:bodyPr>
          <a:lstStyle/>
          <a:p>
            <a:pPr marL="12700">
              <a:lnSpc>
                <a:spcPct val="100000"/>
              </a:lnSpc>
              <a:spcBef>
                <a:spcPts val="90"/>
              </a:spcBef>
            </a:pPr>
            <a:r>
              <a:rPr dirty="0"/>
              <a:t>Focus:</a:t>
            </a:r>
            <a:r>
              <a:rPr spc="-145" dirty="0"/>
              <a:t> </a:t>
            </a:r>
            <a:r>
              <a:rPr dirty="0"/>
              <a:t>key</a:t>
            </a:r>
            <a:r>
              <a:rPr spc="-130" dirty="0"/>
              <a:t> </a:t>
            </a:r>
            <a:r>
              <a:rPr dirty="0"/>
              <a:t>crops</a:t>
            </a:r>
            <a:r>
              <a:rPr spc="-125" dirty="0"/>
              <a:t> </a:t>
            </a:r>
            <a:r>
              <a:rPr dirty="0"/>
              <a:t>+</a:t>
            </a:r>
            <a:r>
              <a:rPr spc="-140" dirty="0"/>
              <a:t> </a:t>
            </a:r>
            <a:r>
              <a:rPr dirty="0"/>
              <a:t>seed</a:t>
            </a:r>
            <a:r>
              <a:rPr spc="-125" dirty="0"/>
              <a:t> </a:t>
            </a:r>
            <a:r>
              <a:rPr dirty="0"/>
              <a:t>supply</a:t>
            </a:r>
            <a:r>
              <a:rPr spc="-135" dirty="0"/>
              <a:t> </a:t>
            </a:r>
            <a:r>
              <a:rPr dirty="0"/>
              <a:t>channels</a:t>
            </a:r>
            <a:r>
              <a:rPr spc="-125" dirty="0"/>
              <a:t> </a:t>
            </a:r>
            <a:r>
              <a:rPr spc="-10" dirty="0"/>
              <a:t>(sample)</a:t>
            </a:r>
          </a:p>
        </p:txBody>
      </p:sp>
      <p:graphicFrame>
        <p:nvGraphicFramePr>
          <p:cNvPr id="3" name="object 3"/>
          <p:cNvGraphicFramePr>
            <a:graphicFrameLocks noGrp="1"/>
          </p:cNvGraphicFramePr>
          <p:nvPr/>
        </p:nvGraphicFramePr>
        <p:xfrm>
          <a:off x="1233756" y="2695457"/>
          <a:ext cx="17708244" cy="7339328"/>
        </p:xfrm>
        <a:graphic>
          <a:graphicData uri="http://schemas.openxmlformats.org/drawingml/2006/table">
            <a:tbl>
              <a:tblPr firstRow="1" bandRow="1">
                <a:tableStyleId>{2D5ABB26-0587-4C30-8999-92F81FD0307C}</a:tableStyleId>
              </a:tblPr>
              <a:tblGrid>
                <a:gridCol w="2324100">
                  <a:extLst>
                    <a:ext uri="{9D8B030D-6E8A-4147-A177-3AD203B41FA5}">
                      <a16:colId xmlns:a16="http://schemas.microsoft.com/office/drawing/2014/main" val="20000"/>
                    </a:ext>
                  </a:extLst>
                </a:gridCol>
                <a:gridCol w="2233295">
                  <a:extLst>
                    <a:ext uri="{9D8B030D-6E8A-4147-A177-3AD203B41FA5}">
                      <a16:colId xmlns:a16="http://schemas.microsoft.com/office/drawing/2014/main" val="20001"/>
                    </a:ext>
                  </a:extLst>
                </a:gridCol>
                <a:gridCol w="3016885">
                  <a:extLst>
                    <a:ext uri="{9D8B030D-6E8A-4147-A177-3AD203B41FA5}">
                      <a16:colId xmlns:a16="http://schemas.microsoft.com/office/drawing/2014/main" val="20002"/>
                    </a:ext>
                  </a:extLst>
                </a:gridCol>
                <a:gridCol w="2815590">
                  <a:extLst>
                    <a:ext uri="{9D8B030D-6E8A-4147-A177-3AD203B41FA5}">
                      <a16:colId xmlns:a16="http://schemas.microsoft.com/office/drawing/2014/main" val="20003"/>
                    </a:ext>
                  </a:extLst>
                </a:gridCol>
                <a:gridCol w="2990215">
                  <a:extLst>
                    <a:ext uri="{9D8B030D-6E8A-4147-A177-3AD203B41FA5}">
                      <a16:colId xmlns:a16="http://schemas.microsoft.com/office/drawing/2014/main" val="20004"/>
                    </a:ext>
                  </a:extLst>
                </a:gridCol>
                <a:gridCol w="2296794">
                  <a:extLst>
                    <a:ext uri="{9D8B030D-6E8A-4147-A177-3AD203B41FA5}">
                      <a16:colId xmlns:a16="http://schemas.microsoft.com/office/drawing/2014/main" val="20005"/>
                    </a:ext>
                  </a:extLst>
                </a:gridCol>
                <a:gridCol w="2031365">
                  <a:extLst>
                    <a:ext uri="{9D8B030D-6E8A-4147-A177-3AD203B41FA5}">
                      <a16:colId xmlns:a16="http://schemas.microsoft.com/office/drawing/2014/main" val="20006"/>
                    </a:ext>
                  </a:extLst>
                </a:gridCol>
              </a:tblGrid>
              <a:tr h="2614930">
                <a:tc>
                  <a:txBody>
                    <a:bodyPr/>
                    <a:lstStyle/>
                    <a:p>
                      <a:pPr marL="68580">
                        <a:lnSpc>
                          <a:spcPct val="100000"/>
                        </a:lnSpc>
                        <a:spcBef>
                          <a:spcPts val="355"/>
                        </a:spcBef>
                      </a:pPr>
                      <a:r>
                        <a:rPr sz="4450" b="1" spc="-20" dirty="0">
                          <a:latin typeface="Corbel"/>
                          <a:cs typeface="Corbel"/>
                        </a:rPr>
                        <a:t>Crop</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marL="377190">
                        <a:lnSpc>
                          <a:spcPct val="100000"/>
                        </a:lnSpc>
                        <a:spcBef>
                          <a:spcPts val="355"/>
                        </a:spcBef>
                      </a:pPr>
                      <a:r>
                        <a:rPr sz="4450" b="1" spc="-20" dirty="0">
                          <a:latin typeface="Corbel"/>
                          <a:cs typeface="Corbel"/>
                        </a:rPr>
                        <a:t>Home</a:t>
                      </a:r>
                      <a:endParaRPr sz="4450">
                        <a:latin typeface="Corbel"/>
                        <a:cs typeface="Corbel"/>
                      </a:endParaRPr>
                    </a:p>
                    <a:p>
                      <a:pPr marL="709295" marR="401320" indent="-300355">
                        <a:lnSpc>
                          <a:spcPts val="6409"/>
                        </a:lnSpc>
                        <a:spcBef>
                          <a:spcPts val="395"/>
                        </a:spcBef>
                      </a:pPr>
                      <a:r>
                        <a:rPr sz="4450" b="1" spc="-10" dirty="0">
                          <a:latin typeface="Corbel"/>
                          <a:cs typeface="Corbel"/>
                        </a:rPr>
                        <a:t>saved </a:t>
                      </a:r>
                      <a:r>
                        <a:rPr sz="4450" b="1" spc="-25" dirty="0">
                          <a:latin typeface="Corbel"/>
                          <a:cs typeface="Corbel"/>
                        </a:rPr>
                        <a:t>(%)</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355"/>
                        </a:spcBef>
                      </a:pPr>
                      <a:r>
                        <a:rPr sz="4450" b="1" spc="-10" dirty="0">
                          <a:latin typeface="Corbel"/>
                          <a:cs typeface="Corbel"/>
                        </a:rPr>
                        <a:t>Social</a:t>
                      </a:r>
                      <a:endParaRPr sz="4450">
                        <a:latin typeface="Corbel"/>
                        <a:cs typeface="Corbel"/>
                      </a:endParaRPr>
                    </a:p>
                    <a:p>
                      <a:pPr marL="365760" marR="358775" algn="ctr">
                        <a:lnSpc>
                          <a:spcPts val="6409"/>
                        </a:lnSpc>
                        <a:spcBef>
                          <a:spcPts val="395"/>
                        </a:spcBef>
                      </a:pPr>
                      <a:r>
                        <a:rPr sz="4450" b="1" spc="-10" dirty="0">
                          <a:latin typeface="Corbel"/>
                          <a:cs typeface="Corbel"/>
                        </a:rPr>
                        <a:t>networks </a:t>
                      </a:r>
                      <a:r>
                        <a:rPr sz="4450" b="1" spc="-25" dirty="0">
                          <a:latin typeface="Corbel"/>
                          <a:cs typeface="Corbel"/>
                        </a:rPr>
                        <a:t>(%)</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355"/>
                        </a:spcBef>
                      </a:pPr>
                      <a:r>
                        <a:rPr sz="4450" b="1" spc="-10" dirty="0">
                          <a:latin typeface="Corbel"/>
                          <a:cs typeface="Corbel"/>
                        </a:rPr>
                        <a:t>Local</a:t>
                      </a:r>
                      <a:endParaRPr sz="4450">
                        <a:latin typeface="Corbel"/>
                        <a:cs typeface="Corbel"/>
                      </a:endParaRPr>
                    </a:p>
                    <a:p>
                      <a:pPr marL="403860" marR="397510" algn="ctr">
                        <a:lnSpc>
                          <a:spcPts val="6409"/>
                        </a:lnSpc>
                        <a:spcBef>
                          <a:spcPts val="395"/>
                        </a:spcBef>
                      </a:pPr>
                      <a:r>
                        <a:rPr sz="4450" b="1" spc="-10" dirty="0">
                          <a:latin typeface="Corbel"/>
                          <a:cs typeface="Corbel"/>
                        </a:rPr>
                        <a:t>markets </a:t>
                      </a:r>
                      <a:r>
                        <a:rPr sz="4450" b="1" spc="-25" dirty="0">
                          <a:latin typeface="Corbel"/>
                          <a:cs typeface="Corbel"/>
                        </a:rPr>
                        <a:t>(%)</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355"/>
                        </a:spcBef>
                        <a:tabLst>
                          <a:tab pos="1951989" algn="l"/>
                        </a:tabLst>
                      </a:pPr>
                      <a:r>
                        <a:rPr sz="4450" b="1" spc="-10" dirty="0">
                          <a:latin typeface="Corbel"/>
                          <a:cs typeface="Corbel"/>
                        </a:rPr>
                        <a:t>Formal</a:t>
                      </a:r>
                      <a:r>
                        <a:rPr sz="4450" b="1" dirty="0">
                          <a:latin typeface="Corbel"/>
                          <a:cs typeface="Corbel"/>
                        </a:rPr>
                        <a:t>	</a:t>
                      </a:r>
                      <a:r>
                        <a:rPr sz="4450" b="1" spc="-50" dirty="0">
                          <a:latin typeface="Corbel"/>
                          <a:cs typeface="Corbel"/>
                        </a:rPr>
                        <a:t>+</a:t>
                      </a:r>
                      <a:endParaRPr sz="4450">
                        <a:latin typeface="Corbel"/>
                        <a:cs typeface="Corbel"/>
                      </a:endParaRPr>
                    </a:p>
                    <a:p>
                      <a:pPr marL="277495" marR="271145" indent="1270" algn="ctr">
                        <a:lnSpc>
                          <a:spcPts val="6409"/>
                        </a:lnSpc>
                        <a:spcBef>
                          <a:spcPts val="395"/>
                        </a:spcBef>
                      </a:pPr>
                      <a:r>
                        <a:rPr sz="4450" b="1" spc="-10" dirty="0">
                          <a:latin typeface="Corbel"/>
                          <a:cs typeface="Corbel"/>
                        </a:rPr>
                        <a:t>Comm. </a:t>
                      </a:r>
                      <a:r>
                        <a:rPr sz="4450" b="1" dirty="0">
                          <a:latin typeface="Corbel"/>
                          <a:cs typeface="Corbel"/>
                        </a:rPr>
                        <a:t>sector</a:t>
                      </a:r>
                      <a:r>
                        <a:rPr sz="4450" b="1" spc="-25" dirty="0">
                          <a:latin typeface="Corbel"/>
                          <a:cs typeface="Corbel"/>
                        </a:rPr>
                        <a:t> (%)</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355"/>
                        </a:spcBef>
                      </a:pPr>
                      <a:r>
                        <a:rPr sz="4450" b="1" dirty="0">
                          <a:latin typeface="Corbel"/>
                          <a:cs typeface="Corbel"/>
                        </a:rPr>
                        <a:t>Seed</a:t>
                      </a:r>
                      <a:r>
                        <a:rPr sz="4450" b="1" spc="-20" dirty="0">
                          <a:latin typeface="Corbel"/>
                          <a:cs typeface="Corbel"/>
                        </a:rPr>
                        <a:t> </a:t>
                      </a:r>
                      <a:r>
                        <a:rPr sz="4450" b="1" spc="-25" dirty="0">
                          <a:latin typeface="Corbel"/>
                          <a:cs typeface="Corbel"/>
                        </a:rPr>
                        <a:t>aid</a:t>
                      </a:r>
                      <a:endParaRPr sz="4450">
                        <a:latin typeface="Corbel"/>
                        <a:cs typeface="Corbel"/>
                      </a:endParaRPr>
                    </a:p>
                    <a:p>
                      <a:pPr algn="ctr">
                        <a:lnSpc>
                          <a:spcPct val="100000"/>
                        </a:lnSpc>
                        <a:spcBef>
                          <a:spcPts val="1075"/>
                        </a:spcBef>
                      </a:pPr>
                      <a:r>
                        <a:rPr sz="4450" b="1" spc="-25" dirty="0">
                          <a:latin typeface="Corbel"/>
                          <a:cs typeface="Corbel"/>
                        </a:rPr>
                        <a:t>(%)</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355"/>
                        </a:spcBef>
                      </a:pPr>
                      <a:r>
                        <a:rPr sz="4450" b="1" spc="-10" dirty="0">
                          <a:latin typeface="Corbel"/>
                          <a:cs typeface="Corbel"/>
                        </a:rPr>
                        <a:t>Total</a:t>
                      </a:r>
                      <a:endParaRPr sz="4450">
                        <a:latin typeface="Corbel"/>
                        <a:cs typeface="Corbel"/>
                      </a:endParaRPr>
                    </a:p>
                    <a:p>
                      <a:pPr algn="ctr">
                        <a:lnSpc>
                          <a:spcPct val="100000"/>
                        </a:lnSpc>
                        <a:spcBef>
                          <a:spcPts val="1075"/>
                        </a:spcBef>
                      </a:pPr>
                      <a:r>
                        <a:rPr sz="4450" b="1" spc="-25" dirty="0">
                          <a:latin typeface="Corbel"/>
                          <a:cs typeface="Corbel"/>
                        </a:rPr>
                        <a:t>(%)</a:t>
                      </a:r>
                      <a:endParaRPr sz="4450">
                        <a:latin typeface="Corbel"/>
                        <a:cs typeface="Corbel"/>
                      </a:endParaRPr>
                    </a:p>
                  </a:txBody>
                  <a:tcPr marL="0" marR="0" marT="450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extLst>
                  <a:ext uri="{0D108BD9-81ED-4DB2-BD59-A6C34878D82A}">
                    <a16:rowId xmlns:a16="http://schemas.microsoft.com/office/drawing/2014/main" val="10000"/>
                  </a:ext>
                </a:extLst>
              </a:tr>
              <a:tr h="814069">
                <a:tc>
                  <a:txBody>
                    <a:bodyPr/>
                    <a:lstStyle/>
                    <a:p>
                      <a:pPr marL="69215">
                        <a:lnSpc>
                          <a:spcPct val="100000"/>
                        </a:lnSpc>
                        <a:spcBef>
                          <a:spcPts val="360"/>
                        </a:spcBef>
                      </a:pPr>
                      <a:r>
                        <a:rPr sz="4450" b="1" spc="-10" dirty="0">
                          <a:solidFill>
                            <a:srgbClr val="00111E"/>
                          </a:solidFill>
                          <a:latin typeface="Corbel"/>
                          <a:cs typeface="Corbel"/>
                        </a:rPr>
                        <a:t>Maize</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34390">
                        <a:lnSpc>
                          <a:spcPct val="100000"/>
                        </a:lnSpc>
                        <a:spcBef>
                          <a:spcPts val="360"/>
                        </a:spcBef>
                      </a:pPr>
                      <a:r>
                        <a:rPr sz="4450" spc="-25" dirty="0">
                          <a:solidFill>
                            <a:srgbClr val="2D7031"/>
                          </a:solidFill>
                          <a:latin typeface="Corbel"/>
                          <a:cs typeface="Corbel"/>
                        </a:rPr>
                        <a:t>45</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dirty="0">
                          <a:solidFill>
                            <a:srgbClr val="2D7031"/>
                          </a:solidFill>
                          <a:latin typeface="Corbel"/>
                          <a:cs typeface="Corbel"/>
                        </a:rPr>
                        <a:t>5</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15</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20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60"/>
                        </a:spcBef>
                      </a:pPr>
                      <a:r>
                        <a:rPr sz="4450" spc="-25" dirty="0">
                          <a:solidFill>
                            <a:srgbClr val="2D7031"/>
                          </a:solidFill>
                          <a:latin typeface="Corbel"/>
                          <a:cs typeface="Corbel"/>
                        </a:rPr>
                        <a:t>15</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100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628139">
                <a:tc>
                  <a:txBody>
                    <a:bodyPr/>
                    <a:lstStyle/>
                    <a:p>
                      <a:pPr marL="69215">
                        <a:lnSpc>
                          <a:spcPct val="100000"/>
                        </a:lnSpc>
                        <a:spcBef>
                          <a:spcPts val="360"/>
                        </a:spcBef>
                      </a:pPr>
                      <a:r>
                        <a:rPr sz="4450" b="1" spc="-20" dirty="0">
                          <a:solidFill>
                            <a:srgbClr val="00111E"/>
                          </a:solidFill>
                          <a:latin typeface="Corbel"/>
                          <a:cs typeface="Corbel"/>
                        </a:rPr>
                        <a:t>Rice</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44550">
                        <a:lnSpc>
                          <a:spcPct val="100000"/>
                        </a:lnSpc>
                        <a:spcBef>
                          <a:spcPts val="360"/>
                        </a:spcBef>
                      </a:pPr>
                      <a:r>
                        <a:rPr sz="4450" spc="-25" dirty="0">
                          <a:solidFill>
                            <a:srgbClr val="2D7031"/>
                          </a:solidFill>
                          <a:latin typeface="Corbel"/>
                          <a:cs typeface="Corbel"/>
                        </a:rPr>
                        <a:t>55</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15</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30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100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285240">
                <a:tc>
                  <a:txBody>
                    <a:bodyPr/>
                    <a:lstStyle/>
                    <a:p>
                      <a:pPr marL="68580">
                        <a:lnSpc>
                          <a:spcPct val="100000"/>
                        </a:lnSpc>
                        <a:spcBef>
                          <a:spcPts val="360"/>
                        </a:spcBef>
                      </a:pPr>
                      <a:r>
                        <a:rPr sz="4450" b="1" spc="-10" dirty="0">
                          <a:solidFill>
                            <a:srgbClr val="00111E"/>
                          </a:solidFill>
                          <a:latin typeface="Corbel"/>
                          <a:cs typeface="Corbel"/>
                        </a:rPr>
                        <a:t>Cassava</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0265">
                        <a:lnSpc>
                          <a:spcPct val="100000"/>
                        </a:lnSpc>
                        <a:spcBef>
                          <a:spcPts val="360"/>
                        </a:spcBef>
                      </a:pPr>
                      <a:r>
                        <a:rPr sz="4450" spc="-25" dirty="0">
                          <a:solidFill>
                            <a:srgbClr val="2D7031"/>
                          </a:solidFill>
                          <a:latin typeface="Corbel"/>
                          <a:cs typeface="Corbel"/>
                        </a:rPr>
                        <a:t>70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30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100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996950">
                <a:tc>
                  <a:txBody>
                    <a:bodyPr/>
                    <a:lstStyle/>
                    <a:p>
                      <a:pPr marL="68580">
                        <a:lnSpc>
                          <a:spcPct val="100000"/>
                        </a:lnSpc>
                        <a:spcBef>
                          <a:spcPts val="360"/>
                        </a:spcBef>
                      </a:pPr>
                      <a:r>
                        <a:rPr sz="4450" b="1" spc="-10" dirty="0">
                          <a:solidFill>
                            <a:srgbClr val="00111E"/>
                          </a:solidFill>
                          <a:latin typeface="Corbel"/>
                          <a:cs typeface="Corbel"/>
                        </a:rPr>
                        <a:t>Beans</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26769">
                        <a:lnSpc>
                          <a:spcPct val="100000"/>
                        </a:lnSpc>
                        <a:spcBef>
                          <a:spcPts val="360"/>
                        </a:spcBef>
                      </a:pPr>
                      <a:r>
                        <a:rPr sz="4450" spc="-25" dirty="0">
                          <a:solidFill>
                            <a:srgbClr val="2D7031"/>
                          </a:solidFill>
                          <a:latin typeface="Corbel"/>
                          <a:cs typeface="Corbel"/>
                        </a:rPr>
                        <a:t>20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70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4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60"/>
                        </a:spcBef>
                      </a:pPr>
                      <a:r>
                        <a:rPr sz="4450" spc="-25" dirty="0">
                          <a:solidFill>
                            <a:srgbClr val="2D7031"/>
                          </a:solidFill>
                          <a:latin typeface="Corbel"/>
                          <a:cs typeface="Corbel"/>
                        </a:rPr>
                        <a:t>100</a:t>
                      </a:r>
                      <a:endParaRPr sz="4450">
                        <a:latin typeface="Corbel"/>
                        <a:cs typeface="Corbe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pic>
        <p:nvPicPr>
          <p:cNvPr id="4" name="object 4"/>
          <p:cNvPicPr/>
          <p:nvPr/>
        </p:nvPicPr>
        <p:blipFill>
          <a:blip r:embed="rId3" cstate="print"/>
          <a:stretch>
            <a:fillRect/>
          </a:stretch>
        </p:blipFill>
        <p:spPr>
          <a:xfrm>
            <a:off x="278661" y="128645"/>
            <a:ext cx="1523388" cy="17684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15322" y="4985425"/>
            <a:ext cx="4180840" cy="565785"/>
          </a:xfrm>
          <a:prstGeom prst="rect">
            <a:avLst/>
          </a:prstGeom>
        </p:spPr>
        <p:txBody>
          <a:bodyPr vert="horz" wrap="square" lIns="0" tIns="11430" rIns="0" bIns="0" rtlCol="0">
            <a:spAutoFit/>
          </a:bodyPr>
          <a:lstStyle/>
          <a:p>
            <a:pPr marL="12700">
              <a:lnSpc>
                <a:spcPct val="100000"/>
              </a:lnSpc>
              <a:spcBef>
                <a:spcPts val="90"/>
              </a:spcBef>
            </a:pPr>
            <a:r>
              <a:rPr sz="3550" dirty="0">
                <a:latin typeface="Corbel"/>
                <a:cs typeface="Corbel"/>
              </a:rPr>
              <a:t>Goals</a:t>
            </a:r>
            <a:r>
              <a:rPr sz="3550" spc="-65" dirty="0">
                <a:latin typeface="Corbel"/>
                <a:cs typeface="Corbel"/>
              </a:rPr>
              <a:t> </a:t>
            </a:r>
            <a:r>
              <a:rPr sz="3550" dirty="0">
                <a:latin typeface="Corbel"/>
                <a:cs typeface="Corbel"/>
              </a:rPr>
              <a:t>of</a:t>
            </a:r>
            <a:r>
              <a:rPr sz="3550" spc="-75" dirty="0">
                <a:latin typeface="Corbel"/>
                <a:cs typeface="Corbel"/>
              </a:rPr>
              <a:t> </a:t>
            </a:r>
            <a:r>
              <a:rPr sz="3550" dirty="0">
                <a:latin typeface="Corbel"/>
                <a:cs typeface="Corbel"/>
              </a:rPr>
              <a:t>seed</a:t>
            </a:r>
            <a:r>
              <a:rPr sz="3550" spc="-60" dirty="0">
                <a:latin typeface="Corbel"/>
                <a:cs typeface="Corbel"/>
              </a:rPr>
              <a:t> </a:t>
            </a:r>
            <a:r>
              <a:rPr sz="3550" dirty="0">
                <a:latin typeface="Corbel"/>
                <a:cs typeface="Corbel"/>
              </a:rPr>
              <a:t>aid</a:t>
            </a:r>
            <a:r>
              <a:rPr sz="3550" spc="-65" dirty="0">
                <a:latin typeface="Corbel"/>
                <a:cs typeface="Corbel"/>
              </a:rPr>
              <a:t> </a:t>
            </a:r>
            <a:r>
              <a:rPr sz="3550" spc="-20" dirty="0">
                <a:latin typeface="Corbel"/>
                <a:cs typeface="Corbel"/>
              </a:rPr>
              <a:t>work</a:t>
            </a:r>
            <a:endParaRPr sz="3550">
              <a:latin typeface="Corbel"/>
              <a:cs typeface="Corbel"/>
            </a:endParaRPr>
          </a:p>
        </p:txBody>
      </p:sp>
      <p:sp>
        <p:nvSpPr>
          <p:cNvPr id="3" name="object 3"/>
          <p:cNvSpPr/>
          <p:nvPr/>
        </p:nvSpPr>
        <p:spPr>
          <a:xfrm>
            <a:off x="10751923" y="3339793"/>
            <a:ext cx="5434965" cy="38100"/>
          </a:xfrm>
          <a:custGeom>
            <a:avLst/>
            <a:gdLst/>
            <a:ahLst/>
            <a:cxnLst/>
            <a:rect l="l" t="t" r="r" b="b"/>
            <a:pathLst>
              <a:path w="5434965" h="38100">
                <a:moveTo>
                  <a:pt x="5434389" y="0"/>
                </a:moveTo>
                <a:lnTo>
                  <a:pt x="0" y="0"/>
                </a:lnTo>
                <a:lnTo>
                  <a:pt x="0" y="37695"/>
                </a:lnTo>
                <a:lnTo>
                  <a:pt x="5434389" y="37695"/>
                </a:lnTo>
                <a:lnTo>
                  <a:pt x="5434389" y="0"/>
                </a:lnTo>
                <a:close/>
              </a:path>
            </a:pathLst>
          </a:custGeom>
          <a:solidFill>
            <a:srgbClr val="8EB88B">
              <a:alpha val="72941"/>
            </a:srgbClr>
          </a:solidFill>
        </p:spPr>
        <p:txBody>
          <a:bodyPr wrap="square" lIns="0" tIns="0" rIns="0" bIns="0" rtlCol="0"/>
          <a:lstStyle/>
          <a:p>
            <a:endParaRPr/>
          </a:p>
        </p:txBody>
      </p:sp>
      <p:sp>
        <p:nvSpPr>
          <p:cNvPr id="4" name="object 4"/>
          <p:cNvSpPr txBox="1"/>
          <p:nvPr/>
        </p:nvSpPr>
        <p:spPr>
          <a:xfrm>
            <a:off x="10948624" y="2764310"/>
            <a:ext cx="207010" cy="466090"/>
          </a:xfrm>
          <a:prstGeom prst="rect">
            <a:avLst/>
          </a:prstGeom>
        </p:spPr>
        <p:txBody>
          <a:bodyPr vert="horz" wrap="square" lIns="0" tIns="17145" rIns="0" bIns="0" rtlCol="0">
            <a:spAutoFit/>
          </a:bodyPr>
          <a:lstStyle/>
          <a:p>
            <a:pPr marL="12700">
              <a:lnSpc>
                <a:spcPct val="100000"/>
              </a:lnSpc>
              <a:spcBef>
                <a:spcPts val="135"/>
              </a:spcBef>
            </a:pPr>
            <a:r>
              <a:rPr sz="2850" b="1" spc="15" dirty="0">
                <a:solidFill>
                  <a:srgbClr val="97C493"/>
                </a:solidFill>
                <a:latin typeface="Corbel"/>
                <a:cs typeface="Corbel"/>
              </a:rPr>
              <a:t>1</a:t>
            </a:r>
            <a:endParaRPr sz="2850">
              <a:latin typeface="Corbel"/>
              <a:cs typeface="Corbel"/>
            </a:endParaRPr>
          </a:p>
        </p:txBody>
      </p:sp>
      <p:sp>
        <p:nvSpPr>
          <p:cNvPr id="5" name="object 5"/>
          <p:cNvSpPr/>
          <p:nvPr/>
        </p:nvSpPr>
        <p:spPr>
          <a:xfrm>
            <a:off x="10751923" y="4111288"/>
            <a:ext cx="5434965" cy="38100"/>
          </a:xfrm>
          <a:custGeom>
            <a:avLst/>
            <a:gdLst/>
            <a:ahLst/>
            <a:cxnLst/>
            <a:rect l="l" t="t" r="r" b="b"/>
            <a:pathLst>
              <a:path w="5434965" h="38100">
                <a:moveTo>
                  <a:pt x="5434389" y="0"/>
                </a:moveTo>
                <a:lnTo>
                  <a:pt x="0" y="0"/>
                </a:lnTo>
                <a:lnTo>
                  <a:pt x="0" y="37695"/>
                </a:lnTo>
                <a:lnTo>
                  <a:pt x="5434389" y="37695"/>
                </a:lnTo>
                <a:lnTo>
                  <a:pt x="5434389" y="0"/>
                </a:lnTo>
                <a:close/>
              </a:path>
            </a:pathLst>
          </a:custGeom>
          <a:solidFill>
            <a:srgbClr val="8EB88B">
              <a:alpha val="72941"/>
            </a:srgbClr>
          </a:solidFill>
        </p:spPr>
        <p:txBody>
          <a:bodyPr wrap="square" lIns="0" tIns="0" rIns="0" bIns="0" rtlCol="0"/>
          <a:lstStyle/>
          <a:p>
            <a:endParaRPr/>
          </a:p>
        </p:txBody>
      </p:sp>
      <p:sp>
        <p:nvSpPr>
          <p:cNvPr id="6" name="object 6"/>
          <p:cNvSpPr txBox="1"/>
          <p:nvPr/>
        </p:nvSpPr>
        <p:spPr>
          <a:xfrm>
            <a:off x="10947368" y="3535852"/>
            <a:ext cx="208915" cy="466090"/>
          </a:xfrm>
          <a:prstGeom prst="rect">
            <a:avLst/>
          </a:prstGeom>
        </p:spPr>
        <p:txBody>
          <a:bodyPr vert="horz" wrap="square" lIns="0" tIns="17145" rIns="0" bIns="0" rtlCol="0">
            <a:spAutoFit/>
          </a:bodyPr>
          <a:lstStyle/>
          <a:p>
            <a:pPr marL="12700">
              <a:lnSpc>
                <a:spcPct val="100000"/>
              </a:lnSpc>
              <a:spcBef>
                <a:spcPts val="135"/>
              </a:spcBef>
            </a:pPr>
            <a:r>
              <a:rPr sz="2850" b="1" spc="15" dirty="0">
                <a:solidFill>
                  <a:srgbClr val="97C493"/>
                </a:solidFill>
                <a:latin typeface="Corbel"/>
                <a:cs typeface="Corbel"/>
              </a:rPr>
              <a:t>2</a:t>
            </a:r>
            <a:endParaRPr sz="2850">
              <a:latin typeface="Corbel"/>
              <a:cs typeface="Corbel"/>
            </a:endParaRPr>
          </a:p>
        </p:txBody>
      </p:sp>
      <p:sp>
        <p:nvSpPr>
          <p:cNvPr id="7" name="object 7"/>
          <p:cNvSpPr/>
          <p:nvPr/>
        </p:nvSpPr>
        <p:spPr>
          <a:xfrm>
            <a:off x="10751923" y="4845087"/>
            <a:ext cx="5434965" cy="38100"/>
          </a:xfrm>
          <a:custGeom>
            <a:avLst/>
            <a:gdLst/>
            <a:ahLst/>
            <a:cxnLst/>
            <a:rect l="l" t="t" r="r" b="b"/>
            <a:pathLst>
              <a:path w="5434965" h="38100">
                <a:moveTo>
                  <a:pt x="5434389" y="0"/>
                </a:moveTo>
                <a:lnTo>
                  <a:pt x="0" y="0"/>
                </a:lnTo>
                <a:lnTo>
                  <a:pt x="0" y="37695"/>
                </a:lnTo>
                <a:lnTo>
                  <a:pt x="5434389" y="37695"/>
                </a:lnTo>
                <a:lnTo>
                  <a:pt x="5434389" y="0"/>
                </a:lnTo>
                <a:close/>
              </a:path>
            </a:pathLst>
          </a:custGeom>
          <a:solidFill>
            <a:srgbClr val="8EB88B">
              <a:alpha val="72941"/>
            </a:srgbClr>
          </a:solidFill>
        </p:spPr>
        <p:txBody>
          <a:bodyPr wrap="square" lIns="0" tIns="0" rIns="0" bIns="0" rtlCol="0"/>
          <a:lstStyle/>
          <a:p>
            <a:endParaRPr/>
          </a:p>
        </p:txBody>
      </p:sp>
      <p:sp>
        <p:nvSpPr>
          <p:cNvPr id="8" name="object 8"/>
          <p:cNvSpPr txBox="1"/>
          <p:nvPr/>
        </p:nvSpPr>
        <p:spPr>
          <a:xfrm>
            <a:off x="10949906" y="4269695"/>
            <a:ext cx="204470" cy="466090"/>
          </a:xfrm>
          <a:prstGeom prst="rect">
            <a:avLst/>
          </a:prstGeom>
        </p:spPr>
        <p:txBody>
          <a:bodyPr vert="horz" wrap="square" lIns="0" tIns="17145" rIns="0" bIns="0" rtlCol="0">
            <a:spAutoFit/>
          </a:bodyPr>
          <a:lstStyle/>
          <a:p>
            <a:pPr marL="12700">
              <a:lnSpc>
                <a:spcPct val="100000"/>
              </a:lnSpc>
              <a:spcBef>
                <a:spcPts val="135"/>
              </a:spcBef>
            </a:pPr>
            <a:r>
              <a:rPr sz="2850" b="1" spc="15" dirty="0">
                <a:solidFill>
                  <a:srgbClr val="97C493"/>
                </a:solidFill>
                <a:latin typeface="Corbel"/>
                <a:cs typeface="Corbel"/>
              </a:rPr>
              <a:t>3</a:t>
            </a:r>
            <a:endParaRPr sz="2850">
              <a:latin typeface="Corbel"/>
              <a:cs typeface="Corbel"/>
            </a:endParaRPr>
          </a:p>
        </p:txBody>
      </p:sp>
      <p:sp>
        <p:nvSpPr>
          <p:cNvPr id="9" name="object 9"/>
          <p:cNvSpPr/>
          <p:nvPr/>
        </p:nvSpPr>
        <p:spPr>
          <a:xfrm>
            <a:off x="10751923" y="5616583"/>
            <a:ext cx="5434965" cy="38100"/>
          </a:xfrm>
          <a:custGeom>
            <a:avLst/>
            <a:gdLst/>
            <a:ahLst/>
            <a:cxnLst/>
            <a:rect l="l" t="t" r="r" b="b"/>
            <a:pathLst>
              <a:path w="5434965" h="38100">
                <a:moveTo>
                  <a:pt x="5434389" y="0"/>
                </a:moveTo>
                <a:lnTo>
                  <a:pt x="0" y="0"/>
                </a:lnTo>
                <a:lnTo>
                  <a:pt x="0" y="37695"/>
                </a:lnTo>
                <a:lnTo>
                  <a:pt x="5434389" y="37695"/>
                </a:lnTo>
                <a:lnTo>
                  <a:pt x="5434389" y="0"/>
                </a:lnTo>
                <a:close/>
              </a:path>
            </a:pathLst>
          </a:custGeom>
          <a:solidFill>
            <a:srgbClr val="8EB88B">
              <a:alpha val="72941"/>
            </a:srgbClr>
          </a:solidFill>
        </p:spPr>
        <p:txBody>
          <a:bodyPr wrap="square" lIns="0" tIns="0" rIns="0" bIns="0" rtlCol="0"/>
          <a:lstStyle/>
          <a:p>
            <a:endParaRPr/>
          </a:p>
        </p:txBody>
      </p:sp>
      <p:sp>
        <p:nvSpPr>
          <p:cNvPr id="10" name="object 10"/>
          <p:cNvSpPr txBox="1"/>
          <p:nvPr/>
        </p:nvSpPr>
        <p:spPr>
          <a:xfrm>
            <a:off x="10942342" y="4978410"/>
            <a:ext cx="219075" cy="466090"/>
          </a:xfrm>
          <a:prstGeom prst="rect">
            <a:avLst/>
          </a:prstGeom>
        </p:spPr>
        <p:txBody>
          <a:bodyPr vert="horz" wrap="square" lIns="0" tIns="17145" rIns="0" bIns="0" rtlCol="0">
            <a:spAutoFit/>
          </a:bodyPr>
          <a:lstStyle/>
          <a:p>
            <a:pPr marL="12700">
              <a:lnSpc>
                <a:spcPct val="100000"/>
              </a:lnSpc>
              <a:spcBef>
                <a:spcPts val="135"/>
              </a:spcBef>
            </a:pPr>
            <a:r>
              <a:rPr sz="2850" b="1" spc="20" dirty="0">
                <a:solidFill>
                  <a:srgbClr val="97C493"/>
                </a:solidFill>
                <a:latin typeface="Corbel"/>
                <a:cs typeface="Corbel"/>
              </a:rPr>
              <a:t>4</a:t>
            </a:r>
            <a:endParaRPr sz="2850">
              <a:latin typeface="Corbel"/>
              <a:cs typeface="Corbel"/>
            </a:endParaRPr>
          </a:p>
        </p:txBody>
      </p:sp>
      <p:sp>
        <p:nvSpPr>
          <p:cNvPr id="11" name="object 11"/>
          <p:cNvSpPr txBox="1"/>
          <p:nvPr/>
        </p:nvSpPr>
        <p:spPr>
          <a:xfrm>
            <a:off x="3085280" y="6536266"/>
            <a:ext cx="3354704" cy="1533525"/>
          </a:xfrm>
          <a:prstGeom prst="rect">
            <a:avLst/>
          </a:prstGeom>
        </p:spPr>
        <p:txBody>
          <a:bodyPr vert="horz" wrap="square" lIns="0" tIns="12065" rIns="0" bIns="0" rtlCol="0">
            <a:spAutoFit/>
          </a:bodyPr>
          <a:lstStyle/>
          <a:p>
            <a:pPr marL="12700" marR="5080">
              <a:lnSpc>
                <a:spcPct val="100000"/>
              </a:lnSpc>
              <a:spcBef>
                <a:spcPts val="95"/>
              </a:spcBef>
            </a:pPr>
            <a:r>
              <a:rPr sz="4950" b="1" dirty="0">
                <a:solidFill>
                  <a:srgbClr val="282828"/>
                </a:solidFill>
                <a:latin typeface="Corbel"/>
                <a:cs typeface="Corbel"/>
              </a:rPr>
              <a:t>Session</a:t>
            </a:r>
            <a:r>
              <a:rPr sz="4950" b="1" spc="-190" dirty="0">
                <a:solidFill>
                  <a:srgbClr val="282828"/>
                </a:solidFill>
                <a:latin typeface="Corbel"/>
                <a:cs typeface="Corbel"/>
              </a:rPr>
              <a:t> </a:t>
            </a:r>
            <a:r>
              <a:rPr sz="4950" b="1" spc="-25" dirty="0">
                <a:solidFill>
                  <a:srgbClr val="282828"/>
                </a:solidFill>
                <a:latin typeface="Corbel"/>
                <a:cs typeface="Corbel"/>
              </a:rPr>
              <a:t>One </a:t>
            </a:r>
            <a:r>
              <a:rPr sz="4950" b="1" spc="-10" dirty="0">
                <a:solidFill>
                  <a:srgbClr val="282828"/>
                </a:solidFill>
                <a:latin typeface="Corbel"/>
                <a:cs typeface="Corbel"/>
              </a:rPr>
              <a:t>Agenda</a:t>
            </a:r>
            <a:endParaRPr sz="4950">
              <a:latin typeface="Corbel"/>
              <a:cs typeface="Corbel"/>
            </a:endParaRPr>
          </a:p>
        </p:txBody>
      </p:sp>
      <p:pic>
        <p:nvPicPr>
          <p:cNvPr id="12" name="object 12"/>
          <p:cNvPicPr/>
          <p:nvPr/>
        </p:nvPicPr>
        <p:blipFill>
          <a:blip r:embed="rId2" cstate="print"/>
          <a:stretch>
            <a:fillRect/>
          </a:stretch>
        </p:blipFill>
        <p:spPr>
          <a:xfrm>
            <a:off x="1724109" y="2971193"/>
            <a:ext cx="3654175" cy="4137867"/>
          </a:xfrm>
          <a:prstGeom prst="rect">
            <a:avLst/>
          </a:prstGeom>
        </p:spPr>
      </p:pic>
      <p:sp>
        <p:nvSpPr>
          <p:cNvPr id="13" name="object 13"/>
          <p:cNvSpPr txBox="1"/>
          <p:nvPr/>
        </p:nvSpPr>
        <p:spPr>
          <a:xfrm>
            <a:off x="11415322" y="4251783"/>
            <a:ext cx="3602990" cy="565785"/>
          </a:xfrm>
          <a:prstGeom prst="rect">
            <a:avLst/>
          </a:prstGeom>
        </p:spPr>
        <p:txBody>
          <a:bodyPr vert="horz" wrap="square" lIns="0" tIns="11430" rIns="0" bIns="0" rtlCol="0">
            <a:spAutoFit/>
          </a:bodyPr>
          <a:lstStyle/>
          <a:p>
            <a:pPr marL="12700">
              <a:lnSpc>
                <a:spcPct val="100000"/>
              </a:lnSpc>
              <a:spcBef>
                <a:spcPts val="90"/>
              </a:spcBef>
            </a:pPr>
            <a:r>
              <a:rPr sz="3550" dirty="0">
                <a:latin typeface="Corbel"/>
                <a:cs typeface="Corbel"/>
              </a:rPr>
              <a:t>Seed</a:t>
            </a:r>
            <a:r>
              <a:rPr sz="3550" spc="-100" dirty="0">
                <a:latin typeface="Corbel"/>
                <a:cs typeface="Corbel"/>
              </a:rPr>
              <a:t> </a:t>
            </a:r>
            <a:r>
              <a:rPr sz="3550" dirty="0">
                <a:latin typeface="Corbel"/>
                <a:cs typeface="Corbel"/>
              </a:rPr>
              <a:t>system</a:t>
            </a:r>
            <a:r>
              <a:rPr sz="3550" spc="-100" dirty="0">
                <a:latin typeface="Corbel"/>
                <a:cs typeface="Corbel"/>
              </a:rPr>
              <a:t> </a:t>
            </a:r>
            <a:r>
              <a:rPr sz="3550" spc="-10" dirty="0">
                <a:latin typeface="Corbel"/>
                <a:cs typeface="Corbel"/>
              </a:rPr>
              <a:t>basics</a:t>
            </a:r>
            <a:endParaRPr sz="3550">
              <a:latin typeface="Corbel"/>
              <a:cs typeface="Corbel"/>
            </a:endParaRPr>
          </a:p>
        </p:txBody>
      </p:sp>
      <p:sp>
        <p:nvSpPr>
          <p:cNvPr id="14" name="object 14"/>
          <p:cNvSpPr txBox="1"/>
          <p:nvPr/>
        </p:nvSpPr>
        <p:spPr>
          <a:xfrm>
            <a:off x="19499755" y="10593264"/>
            <a:ext cx="349250" cy="427990"/>
          </a:xfrm>
          <a:prstGeom prst="rect">
            <a:avLst/>
          </a:prstGeom>
        </p:spPr>
        <p:txBody>
          <a:bodyPr vert="horz" wrap="square" lIns="0" tIns="11430" rIns="0" bIns="0" rtlCol="0">
            <a:spAutoFit/>
          </a:bodyPr>
          <a:lstStyle/>
          <a:p>
            <a:pPr marL="12700">
              <a:lnSpc>
                <a:spcPct val="100000"/>
              </a:lnSpc>
              <a:spcBef>
                <a:spcPts val="90"/>
              </a:spcBef>
            </a:pPr>
            <a:r>
              <a:rPr sz="2650" spc="-25" dirty="0">
                <a:latin typeface="Corbel"/>
                <a:cs typeface="Corbel"/>
              </a:rPr>
              <a:t>18</a:t>
            </a:r>
            <a:endParaRPr sz="2650">
              <a:latin typeface="Corbel"/>
              <a:cs typeface="Corbel"/>
            </a:endParaRPr>
          </a:p>
        </p:txBody>
      </p:sp>
      <p:sp>
        <p:nvSpPr>
          <p:cNvPr id="15" name="object 15"/>
          <p:cNvSpPr/>
          <p:nvPr/>
        </p:nvSpPr>
        <p:spPr>
          <a:xfrm>
            <a:off x="10751923" y="6496137"/>
            <a:ext cx="5434965" cy="38100"/>
          </a:xfrm>
          <a:custGeom>
            <a:avLst/>
            <a:gdLst/>
            <a:ahLst/>
            <a:cxnLst/>
            <a:rect l="l" t="t" r="r" b="b"/>
            <a:pathLst>
              <a:path w="5434965" h="38100">
                <a:moveTo>
                  <a:pt x="5434389" y="0"/>
                </a:moveTo>
                <a:lnTo>
                  <a:pt x="0" y="0"/>
                </a:lnTo>
                <a:lnTo>
                  <a:pt x="0" y="37695"/>
                </a:lnTo>
                <a:lnTo>
                  <a:pt x="5434389" y="37695"/>
                </a:lnTo>
                <a:lnTo>
                  <a:pt x="5434389" y="0"/>
                </a:lnTo>
                <a:close/>
              </a:path>
            </a:pathLst>
          </a:custGeom>
          <a:solidFill>
            <a:srgbClr val="8EB88B">
              <a:alpha val="72941"/>
            </a:srgbClr>
          </a:solidFill>
        </p:spPr>
        <p:txBody>
          <a:bodyPr wrap="square" lIns="0" tIns="0" rIns="0" bIns="0" rtlCol="0"/>
          <a:lstStyle/>
          <a:p>
            <a:endParaRPr/>
          </a:p>
        </p:txBody>
      </p:sp>
      <p:sp>
        <p:nvSpPr>
          <p:cNvPr id="16" name="object 16"/>
          <p:cNvSpPr txBox="1">
            <a:spLocks noGrp="1"/>
          </p:cNvSpPr>
          <p:nvPr>
            <p:ph type="title"/>
          </p:nvPr>
        </p:nvSpPr>
        <p:spPr>
          <a:xfrm>
            <a:off x="11415321" y="2744130"/>
            <a:ext cx="2627630" cy="579120"/>
          </a:xfrm>
          <a:prstGeom prst="rect">
            <a:avLst/>
          </a:prstGeom>
        </p:spPr>
        <p:txBody>
          <a:bodyPr vert="horz" wrap="square" lIns="0" tIns="16510" rIns="0" bIns="0" rtlCol="0">
            <a:spAutoFit/>
          </a:bodyPr>
          <a:lstStyle/>
          <a:p>
            <a:pPr marL="12700">
              <a:lnSpc>
                <a:spcPct val="100000"/>
              </a:lnSpc>
              <a:spcBef>
                <a:spcPts val="130"/>
              </a:spcBef>
            </a:pPr>
            <a:r>
              <a:rPr sz="3600" b="0" dirty="0">
                <a:solidFill>
                  <a:srgbClr val="000000"/>
                </a:solidFill>
                <a:latin typeface="Corbel"/>
                <a:cs typeface="Corbel"/>
              </a:rPr>
              <a:t>What</a:t>
            </a:r>
            <a:r>
              <a:rPr sz="3600" b="0" spc="-40" dirty="0">
                <a:solidFill>
                  <a:srgbClr val="000000"/>
                </a:solidFill>
                <a:latin typeface="Corbel"/>
                <a:cs typeface="Corbel"/>
              </a:rPr>
              <a:t> </a:t>
            </a:r>
            <a:r>
              <a:rPr sz="3600" b="0" dirty="0">
                <a:solidFill>
                  <a:srgbClr val="000000"/>
                </a:solidFill>
                <a:latin typeface="Corbel"/>
                <a:cs typeface="Corbel"/>
              </a:rPr>
              <a:t>is</a:t>
            </a:r>
            <a:r>
              <a:rPr sz="3600" b="0" spc="-10" dirty="0">
                <a:solidFill>
                  <a:srgbClr val="000000"/>
                </a:solidFill>
                <a:latin typeface="Corbel"/>
                <a:cs typeface="Corbel"/>
              </a:rPr>
              <a:t> seed?</a:t>
            </a:r>
            <a:endParaRPr sz="3600">
              <a:latin typeface="Corbel"/>
              <a:cs typeface="Corbel"/>
            </a:endParaRPr>
          </a:p>
        </p:txBody>
      </p:sp>
      <p:sp>
        <p:nvSpPr>
          <p:cNvPr id="17" name="object 17"/>
          <p:cNvSpPr txBox="1"/>
          <p:nvPr/>
        </p:nvSpPr>
        <p:spPr>
          <a:xfrm>
            <a:off x="11415322" y="3428818"/>
            <a:ext cx="4646930" cy="565785"/>
          </a:xfrm>
          <a:prstGeom prst="rect">
            <a:avLst/>
          </a:prstGeom>
        </p:spPr>
        <p:txBody>
          <a:bodyPr vert="horz" wrap="square" lIns="0" tIns="11430" rIns="0" bIns="0" rtlCol="0">
            <a:spAutoFit/>
          </a:bodyPr>
          <a:lstStyle/>
          <a:p>
            <a:pPr marL="12700">
              <a:lnSpc>
                <a:spcPct val="100000"/>
              </a:lnSpc>
              <a:spcBef>
                <a:spcPts val="90"/>
              </a:spcBef>
            </a:pPr>
            <a:r>
              <a:rPr sz="3550" dirty="0">
                <a:latin typeface="Corbel"/>
                <a:cs typeface="Corbel"/>
              </a:rPr>
              <a:t>Seed</a:t>
            </a:r>
            <a:r>
              <a:rPr sz="3550" spc="-110" dirty="0">
                <a:latin typeface="Corbel"/>
                <a:cs typeface="Corbel"/>
              </a:rPr>
              <a:t> </a:t>
            </a:r>
            <a:r>
              <a:rPr sz="3550" dirty="0">
                <a:latin typeface="Corbel"/>
                <a:cs typeface="Corbel"/>
              </a:rPr>
              <a:t>security</a:t>
            </a:r>
            <a:r>
              <a:rPr sz="3550" spc="-105" dirty="0">
                <a:latin typeface="Corbel"/>
                <a:cs typeface="Corbel"/>
              </a:rPr>
              <a:t> </a:t>
            </a:r>
            <a:r>
              <a:rPr sz="3550" spc="-10" dirty="0">
                <a:latin typeface="Corbel"/>
                <a:cs typeface="Corbel"/>
              </a:rPr>
              <a:t>framework</a:t>
            </a:r>
            <a:endParaRPr sz="3550">
              <a:latin typeface="Corbel"/>
              <a:cs typeface="Corbel"/>
            </a:endParaRPr>
          </a:p>
        </p:txBody>
      </p:sp>
      <p:sp>
        <p:nvSpPr>
          <p:cNvPr id="18" name="object 18"/>
          <p:cNvSpPr txBox="1"/>
          <p:nvPr/>
        </p:nvSpPr>
        <p:spPr>
          <a:xfrm>
            <a:off x="10948579" y="5811113"/>
            <a:ext cx="6444615" cy="565785"/>
          </a:xfrm>
          <a:prstGeom prst="rect">
            <a:avLst/>
          </a:prstGeom>
        </p:spPr>
        <p:txBody>
          <a:bodyPr vert="horz" wrap="square" lIns="0" tIns="11430" rIns="0" bIns="0" rtlCol="0">
            <a:spAutoFit/>
          </a:bodyPr>
          <a:lstStyle/>
          <a:p>
            <a:pPr marL="12700">
              <a:lnSpc>
                <a:spcPct val="100000"/>
              </a:lnSpc>
              <a:spcBef>
                <a:spcPts val="90"/>
              </a:spcBef>
              <a:tabLst>
                <a:tab pos="478790" algn="l"/>
              </a:tabLst>
            </a:pPr>
            <a:r>
              <a:rPr sz="2850" b="1" spc="-50" dirty="0">
                <a:solidFill>
                  <a:srgbClr val="97C493"/>
                </a:solidFill>
                <a:latin typeface="Corbel"/>
                <a:cs typeface="Corbel"/>
              </a:rPr>
              <a:t>5</a:t>
            </a:r>
            <a:r>
              <a:rPr sz="2850" b="1" dirty="0">
                <a:solidFill>
                  <a:srgbClr val="97C493"/>
                </a:solidFill>
                <a:latin typeface="Corbel"/>
                <a:cs typeface="Corbel"/>
              </a:rPr>
              <a:t>	</a:t>
            </a:r>
            <a:r>
              <a:rPr sz="3550" dirty="0">
                <a:latin typeface="Corbel"/>
                <a:cs typeface="Corbel"/>
              </a:rPr>
              <a:t>Summary</a:t>
            </a:r>
            <a:r>
              <a:rPr sz="3550" spc="-95" dirty="0">
                <a:latin typeface="Corbel"/>
                <a:cs typeface="Corbel"/>
              </a:rPr>
              <a:t> </a:t>
            </a:r>
            <a:r>
              <a:rPr sz="3550" dirty="0">
                <a:latin typeface="Corbel"/>
                <a:cs typeface="Corbel"/>
              </a:rPr>
              <a:t>and</a:t>
            </a:r>
            <a:r>
              <a:rPr sz="3550" spc="-105" dirty="0">
                <a:latin typeface="Corbel"/>
                <a:cs typeface="Corbel"/>
              </a:rPr>
              <a:t> </a:t>
            </a:r>
            <a:r>
              <a:rPr sz="3550" spc="-25" dirty="0">
                <a:latin typeface="Corbel"/>
                <a:cs typeface="Corbel"/>
              </a:rPr>
              <a:t>after-</a:t>
            </a:r>
            <a:r>
              <a:rPr sz="3550" dirty="0">
                <a:latin typeface="Corbel"/>
                <a:cs typeface="Corbel"/>
              </a:rPr>
              <a:t>session</a:t>
            </a:r>
            <a:r>
              <a:rPr sz="3550" spc="-110" dirty="0">
                <a:latin typeface="Corbel"/>
                <a:cs typeface="Corbel"/>
              </a:rPr>
              <a:t> </a:t>
            </a:r>
            <a:r>
              <a:rPr sz="3550" spc="-20" dirty="0">
                <a:latin typeface="Corbel"/>
                <a:cs typeface="Corbel"/>
              </a:rPr>
              <a:t>task</a:t>
            </a:r>
            <a:endParaRPr sz="3550">
              <a:latin typeface="Corbel"/>
              <a:cs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90014" rIns="0" bIns="0" rtlCol="0">
            <a:spAutoFit/>
          </a:bodyPr>
          <a:lstStyle/>
          <a:p>
            <a:pPr marL="2981960">
              <a:lnSpc>
                <a:spcPct val="100000"/>
              </a:lnSpc>
              <a:spcBef>
                <a:spcPts val="95"/>
              </a:spcBef>
            </a:pPr>
            <a:r>
              <a:rPr sz="4950" dirty="0"/>
              <a:t>Seed</a:t>
            </a:r>
            <a:r>
              <a:rPr sz="4950" spc="-135" dirty="0"/>
              <a:t> </a:t>
            </a:r>
            <a:r>
              <a:rPr sz="4950" dirty="0"/>
              <a:t>channel</a:t>
            </a:r>
            <a:r>
              <a:rPr sz="4950" spc="-120" dirty="0"/>
              <a:t> </a:t>
            </a:r>
            <a:r>
              <a:rPr sz="4950" dirty="0"/>
              <a:t>use</a:t>
            </a:r>
            <a:r>
              <a:rPr sz="4950" spc="-125" dirty="0"/>
              <a:t> </a:t>
            </a:r>
            <a:r>
              <a:rPr sz="4950" dirty="0"/>
              <a:t>can</a:t>
            </a:r>
            <a:r>
              <a:rPr sz="4950" spc="-130" dirty="0"/>
              <a:t> </a:t>
            </a:r>
            <a:r>
              <a:rPr sz="4950" dirty="0"/>
              <a:t>change</a:t>
            </a:r>
            <a:r>
              <a:rPr sz="4950" spc="-114" dirty="0"/>
              <a:t> </a:t>
            </a:r>
            <a:r>
              <a:rPr sz="4950" dirty="0"/>
              <a:t>during</a:t>
            </a:r>
            <a:r>
              <a:rPr sz="4950" spc="-130" dirty="0"/>
              <a:t> </a:t>
            </a:r>
            <a:r>
              <a:rPr sz="4950" spc="-10" dirty="0"/>
              <a:t>stress</a:t>
            </a:r>
            <a:endParaRPr sz="4950"/>
          </a:p>
        </p:txBody>
      </p:sp>
      <p:sp>
        <p:nvSpPr>
          <p:cNvPr id="3" name="object 3"/>
          <p:cNvSpPr txBox="1"/>
          <p:nvPr/>
        </p:nvSpPr>
        <p:spPr>
          <a:xfrm>
            <a:off x="19670642" y="10604572"/>
            <a:ext cx="177800" cy="201930"/>
          </a:xfrm>
          <a:prstGeom prst="rect">
            <a:avLst/>
          </a:prstGeom>
        </p:spPr>
        <p:txBody>
          <a:bodyPr vert="horz" wrap="square" lIns="0" tIns="13335" rIns="0" bIns="0" rtlCol="0">
            <a:spAutoFit/>
          </a:bodyPr>
          <a:lstStyle/>
          <a:p>
            <a:pPr marL="12700">
              <a:lnSpc>
                <a:spcPct val="100000"/>
              </a:lnSpc>
              <a:spcBef>
                <a:spcPts val="105"/>
              </a:spcBef>
            </a:pPr>
            <a:r>
              <a:rPr sz="1150" spc="-25" dirty="0">
                <a:latin typeface="Corbel"/>
                <a:cs typeface="Corbel"/>
              </a:rPr>
              <a:t>46</a:t>
            </a:r>
            <a:endParaRPr sz="1150">
              <a:latin typeface="Corbel"/>
              <a:cs typeface="Corbel"/>
            </a:endParaRPr>
          </a:p>
        </p:txBody>
      </p:sp>
      <p:pic>
        <p:nvPicPr>
          <p:cNvPr id="4" name="object 4"/>
          <p:cNvPicPr/>
          <p:nvPr/>
        </p:nvPicPr>
        <p:blipFill>
          <a:blip r:embed="rId3" cstate="print"/>
          <a:stretch>
            <a:fillRect/>
          </a:stretch>
        </p:blipFill>
        <p:spPr>
          <a:xfrm>
            <a:off x="2034283" y="2133547"/>
            <a:ext cx="7224900" cy="8378382"/>
          </a:xfrm>
          <a:prstGeom prst="rect">
            <a:avLst/>
          </a:prstGeom>
        </p:spPr>
      </p:pic>
      <p:pic>
        <p:nvPicPr>
          <p:cNvPr id="5" name="object 5"/>
          <p:cNvPicPr/>
          <p:nvPr/>
        </p:nvPicPr>
        <p:blipFill>
          <a:blip r:embed="rId4" cstate="print"/>
          <a:stretch>
            <a:fillRect/>
          </a:stretch>
        </p:blipFill>
        <p:spPr>
          <a:xfrm>
            <a:off x="10778310" y="2133548"/>
            <a:ext cx="7500084" cy="8378382"/>
          </a:xfrm>
          <a:prstGeom prst="rect">
            <a:avLst/>
          </a:prstGeom>
        </p:spPr>
      </p:pic>
      <p:pic>
        <p:nvPicPr>
          <p:cNvPr id="6" name="object 6"/>
          <p:cNvPicPr/>
          <p:nvPr/>
        </p:nvPicPr>
        <p:blipFill>
          <a:blip r:embed="rId5" cstate="print"/>
          <a:stretch>
            <a:fillRect/>
          </a:stretch>
        </p:blipFill>
        <p:spPr>
          <a:xfrm>
            <a:off x="278661" y="128645"/>
            <a:ext cx="1523388" cy="176848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20686" y="5045145"/>
            <a:ext cx="4340225" cy="779780"/>
          </a:xfrm>
          <a:prstGeom prst="rect">
            <a:avLst/>
          </a:prstGeom>
        </p:spPr>
        <p:txBody>
          <a:bodyPr vert="horz" wrap="square" lIns="0" tIns="12065" rIns="0" bIns="0" rtlCol="0">
            <a:spAutoFit/>
          </a:bodyPr>
          <a:lstStyle/>
          <a:p>
            <a:pPr marL="12700">
              <a:lnSpc>
                <a:spcPct val="100000"/>
              </a:lnSpc>
              <a:spcBef>
                <a:spcPts val="95"/>
              </a:spcBef>
            </a:pPr>
            <a:r>
              <a:rPr sz="4950" dirty="0"/>
              <a:t>SEED</a:t>
            </a:r>
            <a:r>
              <a:rPr sz="4950" spc="-120" dirty="0"/>
              <a:t> </a:t>
            </a:r>
            <a:r>
              <a:rPr sz="4950" spc="-10" dirty="0"/>
              <a:t>OUTLETS</a:t>
            </a:r>
            <a:endParaRPr sz="4950"/>
          </a:p>
        </p:txBody>
      </p:sp>
      <p:pic>
        <p:nvPicPr>
          <p:cNvPr id="3" name="object 3"/>
          <p:cNvPicPr/>
          <p:nvPr/>
        </p:nvPicPr>
        <p:blipFill>
          <a:blip r:embed="rId3" cstate="print"/>
          <a:stretch>
            <a:fillRect/>
          </a:stretch>
        </p:blipFill>
        <p:spPr>
          <a:xfrm>
            <a:off x="278661" y="128645"/>
            <a:ext cx="1523388" cy="17684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889974" y="1979007"/>
            <a:ext cx="13680829" cy="7694833"/>
          </a:xfrm>
          <a:prstGeom prst="rect">
            <a:avLst/>
          </a:prstGeom>
        </p:spPr>
      </p:pic>
      <p:sp>
        <p:nvSpPr>
          <p:cNvPr id="3" name="object 3"/>
          <p:cNvSpPr txBox="1">
            <a:spLocks noGrp="1"/>
          </p:cNvSpPr>
          <p:nvPr>
            <p:ph type="title"/>
          </p:nvPr>
        </p:nvSpPr>
        <p:spPr>
          <a:prstGeom prst="rect">
            <a:avLst/>
          </a:prstGeom>
        </p:spPr>
        <p:txBody>
          <a:bodyPr vert="horz" wrap="square" lIns="0" tIns="306243" rIns="0" bIns="0" rtlCol="0">
            <a:spAutoFit/>
          </a:bodyPr>
          <a:lstStyle/>
          <a:p>
            <a:pPr marL="6728459">
              <a:lnSpc>
                <a:spcPct val="100000"/>
              </a:lnSpc>
              <a:spcBef>
                <a:spcPts val="95"/>
              </a:spcBef>
            </a:pPr>
            <a:r>
              <a:rPr sz="4950" spc="-35" dirty="0"/>
              <a:t>Agro-</a:t>
            </a:r>
            <a:r>
              <a:rPr sz="4950" spc="-5" dirty="0"/>
              <a:t>d</a:t>
            </a:r>
            <a:r>
              <a:rPr sz="4950" spc="-15" dirty="0"/>
              <a:t>eale</a:t>
            </a:r>
            <a:r>
              <a:rPr sz="4950" spc="-5" dirty="0"/>
              <a:t>rs</a:t>
            </a:r>
            <a:r>
              <a:rPr sz="1150" spc="-5" dirty="0">
                <a:solidFill>
                  <a:srgbClr val="E7E6E6"/>
                </a:solidFill>
              </a:rPr>
              <a:t>)</a:t>
            </a:r>
            <a:endParaRPr sz="1150"/>
          </a:p>
        </p:txBody>
      </p:sp>
      <p:sp>
        <p:nvSpPr>
          <p:cNvPr id="4" name="object 4"/>
          <p:cNvSpPr txBox="1"/>
          <p:nvPr/>
        </p:nvSpPr>
        <p:spPr>
          <a:xfrm>
            <a:off x="4444743" y="9819006"/>
            <a:ext cx="10283825" cy="704215"/>
          </a:xfrm>
          <a:prstGeom prst="rect">
            <a:avLst/>
          </a:prstGeom>
        </p:spPr>
        <p:txBody>
          <a:bodyPr vert="horz" wrap="square" lIns="0" tIns="12700" rIns="0" bIns="0" rtlCol="0">
            <a:spAutoFit/>
          </a:bodyPr>
          <a:lstStyle/>
          <a:p>
            <a:pPr marL="12700">
              <a:lnSpc>
                <a:spcPct val="100000"/>
              </a:lnSpc>
              <a:spcBef>
                <a:spcPts val="100"/>
              </a:spcBef>
            </a:pPr>
            <a:r>
              <a:rPr sz="4450" b="1" dirty="0">
                <a:latin typeface="Corbel"/>
                <a:cs typeface="Corbel"/>
              </a:rPr>
              <a:t>Few</a:t>
            </a:r>
            <a:r>
              <a:rPr sz="4450" b="1" spc="-15" dirty="0">
                <a:latin typeface="Corbel"/>
                <a:cs typeface="Corbel"/>
              </a:rPr>
              <a:t> </a:t>
            </a:r>
            <a:r>
              <a:rPr sz="4450" b="1" dirty="0">
                <a:latin typeface="Corbel"/>
                <a:cs typeface="Corbel"/>
              </a:rPr>
              <a:t>legumes–</a:t>
            </a:r>
            <a:r>
              <a:rPr sz="4450" b="1" spc="-20" dirty="0">
                <a:latin typeface="Corbel"/>
                <a:cs typeface="Corbel"/>
              </a:rPr>
              <a:t> </a:t>
            </a:r>
            <a:r>
              <a:rPr sz="4450" b="1" dirty="0">
                <a:latin typeface="Corbel"/>
                <a:cs typeface="Corbel"/>
              </a:rPr>
              <a:t>except</a:t>
            </a:r>
            <a:r>
              <a:rPr sz="4450" b="1" spc="-25" dirty="0">
                <a:latin typeface="Corbel"/>
                <a:cs typeface="Corbel"/>
              </a:rPr>
              <a:t> </a:t>
            </a:r>
            <a:r>
              <a:rPr sz="4450" b="1" dirty="0">
                <a:latin typeface="Corbel"/>
                <a:cs typeface="Corbel"/>
              </a:rPr>
              <a:t>for</a:t>
            </a:r>
            <a:r>
              <a:rPr sz="4450" b="1" spc="-15" dirty="0">
                <a:latin typeface="Corbel"/>
                <a:cs typeface="Corbel"/>
              </a:rPr>
              <a:t> </a:t>
            </a:r>
            <a:r>
              <a:rPr sz="4450" b="1" dirty="0">
                <a:latin typeface="Corbel"/>
                <a:cs typeface="Corbel"/>
              </a:rPr>
              <a:t>FISP,</a:t>
            </a:r>
            <a:r>
              <a:rPr sz="4450" b="1" spc="-15" dirty="0">
                <a:latin typeface="Corbel"/>
                <a:cs typeface="Corbel"/>
              </a:rPr>
              <a:t> </a:t>
            </a:r>
            <a:r>
              <a:rPr sz="4450" b="1" spc="-10" dirty="0">
                <a:latin typeface="Corbel"/>
                <a:cs typeface="Corbel"/>
              </a:rPr>
              <a:t>sometimes</a:t>
            </a:r>
            <a:endParaRPr sz="4450" dirty="0">
              <a:latin typeface="Corbel"/>
              <a:cs typeface="Corbel"/>
            </a:endParaRPr>
          </a:p>
        </p:txBody>
      </p:sp>
      <p:pic>
        <p:nvPicPr>
          <p:cNvPr id="5" name="object 5"/>
          <p:cNvPicPr/>
          <p:nvPr/>
        </p:nvPicPr>
        <p:blipFill>
          <a:blip r:embed="rId4" cstate="print"/>
          <a:stretch>
            <a:fillRect/>
          </a:stretch>
        </p:blipFill>
        <p:spPr>
          <a:xfrm>
            <a:off x="278661" y="128645"/>
            <a:ext cx="1523388" cy="17684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925320" cy="11308715"/>
          </a:xfrm>
          <a:custGeom>
            <a:avLst/>
            <a:gdLst/>
            <a:ahLst/>
            <a:cxnLst/>
            <a:rect l="l" t="t" r="r" b="b"/>
            <a:pathLst>
              <a:path w="1925320" h="11308715">
                <a:moveTo>
                  <a:pt x="1924967" y="0"/>
                </a:moveTo>
                <a:lnTo>
                  <a:pt x="0" y="0"/>
                </a:lnTo>
                <a:lnTo>
                  <a:pt x="0" y="11308556"/>
                </a:lnTo>
                <a:lnTo>
                  <a:pt x="1924967" y="11308556"/>
                </a:lnTo>
                <a:lnTo>
                  <a:pt x="1924967" y="0"/>
                </a:lnTo>
                <a:close/>
              </a:path>
            </a:pathLst>
          </a:custGeom>
          <a:solidFill>
            <a:srgbClr val="96C492"/>
          </a:solidFill>
        </p:spPr>
        <p:txBody>
          <a:bodyPr wrap="square" lIns="0" tIns="0" rIns="0" bIns="0" rtlCol="0"/>
          <a:lstStyle/>
          <a:p>
            <a:endParaRPr/>
          </a:p>
        </p:txBody>
      </p:sp>
      <p:sp>
        <p:nvSpPr>
          <p:cNvPr id="3" name="object 3"/>
          <p:cNvSpPr txBox="1"/>
          <p:nvPr/>
        </p:nvSpPr>
        <p:spPr>
          <a:xfrm>
            <a:off x="11646186" y="2931194"/>
            <a:ext cx="7466330" cy="5095240"/>
          </a:xfrm>
          <a:prstGeom prst="rect">
            <a:avLst/>
          </a:prstGeom>
        </p:spPr>
        <p:txBody>
          <a:bodyPr vert="horz" wrap="square" lIns="0" tIns="12065" rIns="0" bIns="0" rtlCol="0">
            <a:spAutoFit/>
          </a:bodyPr>
          <a:lstStyle/>
          <a:p>
            <a:pPr marL="12700">
              <a:lnSpc>
                <a:spcPct val="100000"/>
              </a:lnSpc>
              <a:spcBef>
                <a:spcPts val="95"/>
              </a:spcBef>
            </a:pPr>
            <a:r>
              <a:rPr sz="4950" dirty="0">
                <a:solidFill>
                  <a:srgbClr val="2D7031"/>
                </a:solidFill>
                <a:latin typeface="Corbel"/>
                <a:cs typeface="Corbel"/>
              </a:rPr>
              <a:t>Not</a:t>
            </a:r>
            <a:r>
              <a:rPr sz="4950" spc="-75" dirty="0">
                <a:solidFill>
                  <a:srgbClr val="2D7031"/>
                </a:solidFill>
                <a:latin typeface="Corbel"/>
                <a:cs typeface="Corbel"/>
              </a:rPr>
              <a:t> </a:t>
            </a:r>
            <a:r>
              <a:rPr sz="4950" dirty="0">
                <a:solidFill>
                  <a:srgbClr val="2D7031"/>
                </a:solidFill>
                <a:latin typeface="Corbel"/>
                <a:cs typeface="Corbel"/>
              </a:rPr>
              <a:t>all</a:t>
            </a:r>
            <a:r>
              <a:rPr sz="4950" spc="-90" dirty="0">
                <a:solidFill>
                  <a:srgbClr val="2D7031"/>
                </a:solidFill>
                <a:latin typeface="Corbel"/>
                <a:cs typeface="Corbel"/>
              </a:rPr>
              <a:t> </a:t>
            </a:r>
            <a:r>
              <a:rPr sz="4950" dirty="0">
                <a:solidFill>
                  <a:srgbClr val="2D7031"/>
                </a:solidFill>
                <a:latin typeface="Corbel"/>
                <a:cs typeface="Corbel"/>
              </a:rPr>
              <a:t>grain</a:t>
            </a:r>
            <a:r>
              <a:rPr sz="4950" spc="-75" dirty="0">
                <a:solidFill>
                  <a:srgbClr val="2D7031"/>
                </a:solidFill>
                <a:latin typeface="Corbel"/>
                <a:cs typeface="Corbel"/>
              </a:rPr>
              <a:t> </a:t>
            </a:r>
            <a:r>
              <a:rPr sz="4950" dirty="0">
                <a:solidFill>
                  <a:srgbClr val="2D7031"/>
                </a:solidFill>
                <a:latin typeface="Corbel"/>
                <a:cs typeface="Corbel"/>
              </a:rPr>
              <a:t>can</a:t>
            </a:r>
            <a:r>
              <a:rPr sz="4950" spc="-85" dirty="0">
                <a:solidFill>
                  <a:srgbClr val="2D7031"/>
                </a:solidFill>
                <a:latin typeface="Corbel"/>
                <a:cs typeface="Corbel"/>
              </a:rPr>
              <a:t> </a:t>
            </a:r>
            <a:r>
              <a:rPr sz="4950" dirty="0">
                <a:solidFill>
                  <a:srgbClr val="2D7031"/>
                </a:solidFill>
                <a:latin typeface="Corbel"/>
                <a:cs typeface="Corbel"/>
              </a:rPr>
              <a:t>be</a:t>
            </a:r>
            <a:r>
              <a:rPr sz="4950" spc="-75" dirty="0">
                <a:solidFill>
                  <a:srgbClr val="2D7031"/>
                </a:solidFill>
                <a:latin typeface="Corbel"/>
                <a:cs typeface="Corbel"/>
              </a:rPr>
              <a:t> </a:t>
            </a:r>
            <a:r>
              <a:rPr sz="4950" spc="-10" dirty="0">
                <a:solidFill>
                  <a:srgbClr val="2D7031"/>
                </a:solidFill>
                <a:latin typeface="Corbel"/>
                <a:cs typeface="Corbel"/>
              </a:rPr>
              <a:t>sown</a:t>
            </a:r>
            <a:endParaRPr sz="4950" dirty="0">
              <a:latin typeface="Corbel"/>
              <a:cs typeface="Corbel"/>
            </a:endParaRPr>
          </a:p>
          <a:p>
            <a:pPr marL="43180" marR="150495">
              <a:lnSpc>
                <a:spcPct val="100000"/>
              </a:lnSpc>
              <a:spcBef>
                <a:spcPts val="4295"/>
              </a:spcBef>
            </a:pPr>
            <a:r>
              <a:rPr sz="4950" dirty="0">
                <a:solidFill>
                  <a:srgbClr val="2D7031"/>
                </a:solidFill>
                <a:latin typeface="Corbel"/>
                <a:cs typeface="Corbel"/>
              </a:rPr>
              <a:t>But</a:t>
            </a:r>
            <a:r>
              <a:rPr sz="4950" spc="-100" dirty="0">
                <a:solidFill>
                  <a:srgbClr val="2D7031"/>
                </a:solidFill>
                <a:latin typeface="Corbel"/>
                <a:cs typeface="Corbel"/>
              </a:rPr>
              <a:t> </a:t>
            </a:r>
            <a:r>
              <a:rPr sz="4950" dirty="0">
                <a:solidFill>
                  <a:srgbClr val="2D7031"/>
                </a:solidFill>
                <a:latin typeface="Corbel"/>
                <a:cs typeface="Corbel"/>
              </a:rPr>
              <a:t>some</a:t>
            </a:r>
            <a:r>
              <a:rPr sz="4950" spc="-95" dirty="0">
                <a:solidFill>
                  <a:srgbClr val="2D7031"/>
                </a:solidFill>
                <a:latin typeface="Corbel"/>
                <a:cs typeface="Corbel"/>
              </a:rPr>
              <a:t> </a:t>
            </a:r>
            <a:r>
              <a:rPr sz="4950" dirty="0">
                <a:solidFill>
                  <a:srgbClr val="2D7031"/>
                </a:solidFill>
                <a:latin typeface="Corbel"/>
                <a:cs typeface="Corbel"/>
              </a:rPr>
              <a:t>‘grain’</a:t>
            </a:r>
            <a:r>
              <a:rPr sz="4950" spc="-90" dirty="0">
                <a:solidFill>
                  <a:srgbClr val="2D7031"/>
                </a:solidFill>
                <a:latin typeface="Corbel"/>
                <a:cs typeface="Corbel"/>
              </a:rPr>
              <a:t> </a:t>
            </a:r>
            <a:r>
              <a:rPr sz="4950" dirty="0">
                <a:solidFill>
                  <a:srgbClr val="2D7031"/>
                </a:solidFill>
                <a:latin typeface="Corbel"/>
                <a:cs typeface="Corbel"/>
              </a:rPr>
              <a:t>also</a:t>
            </a:r>
            <a:r>
              <a:rPr sz="4950" spc="-100" dirty="0">
                <a:solidFill>
                  <a:srgbClr val="2D7031"/>
                </a:solidFill>
                <a:latin typeface="Corbel"/>
                <a:cs typeface="Corbel"/>
              </a:rPr>
              <a:t> </a:t>
            </a:r>
            <a:r>
              <a:rPr sz="4950" dirty="0">
                <a:solidFill>
                  <a:srgbClr val="2D7031"/>
                </a:solidFill>
                <a:latin typeface="Corbel"/>
                <a:cs typeface="Corbel"/>
              </a:rPr>
              <a:t>is</a:t>
            </a:r>
            <a:r>
              <a:rPr sz="4950" spc="-100" dirty="0">
                <a:solidFill>
                  <a:srgbClr val="2D7031"/>
                </a:solidFill>
                <a:latin typeface="Corbel"/>
                <a:cs typeface="Corbel"/>
              </a:rPr>
              <a:t> </a:t>
            </a:r>
            <a:r>
              <a:rPr sz="4950" spc="-10" dirty="0">
                <a:solidFill>
                  <a:srgbClr val="2D7031"/>
                </a:solidFill>
                <a:latin typeface="Corbel"/>
                <a:cs typeface="Corbel"/>
              </a:rPr>
              <a:t>‘very </a:t>
            </a:r>
            <a:r>
              <a:rPr sz="4950" dirty="0">
                <a:solidFill>
                  <a:srgbClr val="2D7031"/>
                </a:solidFill>
                <a:latin typeface="Corbel"/>
                <a:cs typeface="Corbel"/>
              </a:rPr>
              <a:t>good</a:t>
            </a:r>
            <a:r>
              <a:rPr sz="4950" spc="-135" dirty="0">
                <a:solidFill>
                  <a:srgbClr val="2D7031"/>
                </a:solidFill>
                <a:latin typeface="Corbel"/>
                <a:cs typeface="Corbel"/>
              </a:rPr>
              <a:t> </a:t>
            </a:r>
            <a:r>
              <a:rPr sz="4950" dirty="0">
                <a:solidFill>
                  <a:srgbClr val="2D7031"/>
                </a:solidFill>
                <a:latin typeface="Corbel"/>
                <a:cs typeface="Corbel"/>
              </a:rPr>
              <a:t>seed’</a:t>
            </a:r>
            <a:r>
              <a:rPr sz="4950" spc="-140" dirty="0">
                <a:solidFill>
                  <a:srgbClr val="2D7031"/>
                </a:solidFill>
                <a:latin typeface="Corbel"/>
                <a:cs typeface="Corbel"/>
              </a:rPr>
              <a:t> </a:t>
            </a:r>
            <a:r>
              <a:rPr sz="4950" dirty="0">
                <a:solidFill>
                  <a:srgbClr val="2D7031"/>
                </a:solidFill>
                <a:latin typeface="Corbel"/>
                <a:cs typeface="Corbel"/>
              </a:rPr>
              <a:t>(potential</a:t>
            </a:r>
            <a:r>
              <a:rPr sz="4950" spc="-150" dirty="0">
                <a:solidFill>
                  <a:srgbClr val="2D7031"/>
                </a:solidFill>
                <a:latin typeface="Corbel"/>
                <a:cs typeface="Corbel"/>
              </a:rPr>
              <a:t> </a:t>
            </a:r>
            <a:r>
              <a:rPr sz="4950" dirty="0">
                <a:solidFill>
                  <a:srgbClr val="2D7031"/>
                </a:solidFill>
                <a:latin typeface="Corbel"/>
                <a:cs typeface="Corbel"/>
              </a:rPr>
              <a:t>seed</a:t>
            </a:r>
            <a:r>
              <a:rPr sz="4950" spc="-140" dirty="0">
                <a:solidFill>
                  <a:srgbClr val="2D7031"/>
                </a:solidFill>
                <a:latin typeface="Corbel"/>
                <a:cs typeface="Corbel"/>
              </a:rPr>
              <a:t> </a:t>
            </a:r>
            <a:r>
              <a:rPr sz="4950" spc="-50" dirty="0">
                <a:solidFill>
                  <a:srgbClr val="2D7031"/>
                </a:solidFill>
                <a:latin typeface="Corbel"/>
                <a:cs typeface="Corbel"/>
              </a:rPr>
              <a:t>)</a:t>
            </a:r>
            <a:endParaRPr sz="4950" dirty="0">
              <a:latin typeface="Corbel"/>
              <a:cs typeface="Corbel"/>
            </a:endParaRPr>
          </a:p>
          <a:p>
            <a:pPr>
              <a:lnSpc>
                <a:spcPct val="100000"/>
              </a:lnSpc>
              <a:spcBef>
                <a:spcPts val="10"/>
              </a:spcBef>
            </a:pPr>
            <a:endParaRPr sz="4850" dirty="0">
              <a:latin typeface="Corbel"/>
              <a:cs typeface="Corbel"/>
            </a:endParaRPr>
          </a:p>
          <a:p>
            <a:pPr marL="1550670" indent="-502920">
              <a:lnSpc>
                <a:spcPts val="5940"/>
              </a:lnSpc>
              <a:buClr>
                <a:srgbClr val="000000"/>
              </a:buClr>
              <a:buFont typeface="Calibri"/>
              <a:buChar char="●"/>
              <a:tabLst>
                <a:tab pos="1551305" algn="l"/>
              </a:tabLst>
            </a:pPr>
            <a:r>
              <a:rPr sz="4950" dirty="0">
                <a:solidFill>
                  <a:srgbClr val="2D7031"/>
                </a:solidFill>
                <a:latin typeface="Corbel"/>
                <a:cs typeface="Corbel"/>
              </a:rPr>
              <a:t>Adapted</a:t>
            </a:r>
            <a:r>
              <a:rPr sz="4950" spc="-165" dirty="0">
                <a:solidFill>
                  <a:srgbClr val="2D7031"/>
                </a:solidFill>
                <a:latin typeface="Corbel"/>
                <a:cs typeface="Corbel"/>
              </a:rPr>
              <a:t> </a:t>
            </a:r>
            <a:r>
              <a:rPr sz="4950" dirty="0">
                <a:solidFill>
                  <a:srgbClr val="2D7031"/>
                </a:solidFill>
                <a:latin typeface="Corbel"/>
                <a:cs typeface="Corbel"/>
              </a:rPr>
              <a:t>(right</a:t>
            </a:r>
            <a:r>
              <a:rPr sz="4950" spc="-145" dirty="0">
                <a:solidFill>
                  <a:srgbClr val="2D7031"/>
                </a:solidFill>
                <a:latin typeface="Corbel"/>
                <a:cs typeface="Corbel"/>
              </a:rPr>
              <a:t> </a:t>
            </a:r>
            <a:r>
              <a:rPr sz="4950" spc="-10" dirty="0">
                <a:solidFill>
                  <a:srgbClr val="2D7031"/>
                </a:solidFill>
                <a:latin typeface="Corbel"/>
                <a:cs typeface="Corbel"/>
              </a:rPr>
              <a:t>variety)</a:t>
            </a:r>
            <a:endParaRPr sz="4950" dirty="0">
              <a:latin typeface="Corbel"/>
              <a:cs typeface="Corbel"/>
            </a:endParaRPr>
          </a:p>
          <a:p>
            <a:pPr marL="1550670" indent="-502920">
              <a:lnSpc>
                <a:spcPts val="5940"/>
              </a:lnSpc>
              <a:buClr>
                <a:srgbClr val="000000"/>
              </a:buClr>
              <a:buFont typeface="Calibri"/>
              <a:buChar char="●"/>
              <a:tabLst>
                <a:tab pos="1551305" algn="l"/>
              </a:tabLst>
            </a:pPr>
            <a:r>
              <a:rPr sz="4950" dirty="0">
                <a:solidFill>
                  <a:srgbClr val="2D7031"/>
                </a:solidFill>
                <a:latin typeface="Corbel"/>
                <a:cs typeface="Corbel"/>
              </a:rPr>
              <a:t>Good</a:t>
            </a:r>
            <a:r>
              <a:rPr sz="4950" spc="-125" dirty="0">
                <a:solidFill>
                  <a:srgbClr val="2D7031"/>
                </a:solidFill>
                <a:latin typeface="Corbel"/>
                <a:cs typeface="Corbel"/>
              </a:rPr>
              <a:t> </a:t>
            </a:r>
            <a:r>
              <a:rPr sz="4950" spc="-10" dirty="0">
                <a:solidFill>
                  <a:srgbClr val="2D7031"/>
                </a:solidFill>
                <a:latin typeface="Corbel"/>
                <a:cs typeface="Corbel"/>
              </a:rPr>
              <a:t>quality</a:t>
            </a:r>
            <a:endParaRPr sz="4950" dirty="0">
              <a:latin typeface="Corbel"/>
              <a:cs typeface="Corbel"/>
            </a:endParaRPr>
          </a:p>
        </p:txBody>
      </p:sp>
      <p:pic>
        <p:nvPicPr>
          <p:cNvPr id="4" name="object 4"/>
          <p:cNvPicPr/>
          <p:nvPr/>
        </p:nvPicPr>
        <p:blipFill>
          <a:blip r:embed="rId3" cstate="print"/>
          <a:stretch>
            <a:fillRect/>
          </a:stretch>
        </p:blipFill>
        <p:spPr>
          <a:xfrm>
            <a:off x="10983121" y="4387720"/>
            <a:ext cx="397055" cy="638304"/>
          </a:xfrm>
          <a:prstGeom prst="rect">
            <a:avLst/>
          </a:prstGeom>
        </p:spPr>
      </p:pic>
      <p:pic>
        <p:nvPicPr>
          <p:cNvPr id="5" name="object 5"/>
          <p:cNvPicPr/>
          <p:nvPr/>
        </p:nvPicPr>
        <p:blipFill>
          <a:blip r:embed="rId4" cstate="print"/>
          <a:stretch>
            <a:fillRect/>
          </a:stretch>
        </p:blipFill>
        <p:spPr>
          <a:xfrm>
            <a:off x="10971812" y="3055823"/>
            <a:ext cx="408364" cy="618200"/>
          </a:xfrm>
          <a:prstGeom prst="rect">
            <a:avLst/>
          </a:prstGeom>
        </p:spPr>
      </p:pic>
      <p:sp>
        <p:nvSpPr>
          <p:cNvPr id="6" name="object 6"/>
          <p:cNvSpPr txBox="1">
            <a:spLocks noGrp="1"/>
          </p:cNvSpPr>
          <p:nvPr>
            <p:ph type="title"/>
          </p:nvPr>
        </p:nvSpPr>
        <p:spPr>
          <a:prstGeom prst="rect">
            <a:avLst/>
          </a:prstGeom>
        </p:spPr>
        <p:txBody>
          <a:bodyPr vert="horz" wrap="square" lIns="0" tIns="89959" rIns="0" bIns="0" rtlCol="0">
            <a:spAutoFit/>
          </a:bodyPr>
          <a:lstStyle/>
          <a:p>
            <a:pPr marL="9625965" marR="5080">
              <a:lnSpc>
                <a:spcPct val="100600"/>
              </a:lnSpc>
              <a:spcBef>
                <a:spcPts val="90"/>
              </a:spcBef>
            </a:pPr>
            <a:r>
              <a:rPr sz="5900" dirty="0"/>
              <a:t>Local</a:t>
            </a:r>
            <a:r>
              <a:rPr sz="5900" spc="-15" dirty="0"/>
              <a:t> </a:t>
            </a:r>
            <a:r>
              <a:rPr sz="5900" spc="-10" dirty="0"/>
              <a:t>Markets (grain/seed)</a:t>
            </a:r>
            <a:endParaRPr sz="5900"/>
          </a:p>
        </p:txBody>
      </p:sp>
      <p:pic>
        <p:nvPicPr>
          <p:cNvPr id="7" name="object 7"/>
          <p:cNvPicPr/>
          <p:nvPr/>
        </p:nvPicPr>
        <p:blipFill>
          <a:blip r:embed="rId5" cstate="print"/>
          <a:stretch>
            <a:fillRect/>
          </a:stretch>
        </p:blipFill>
        <p:spPr>
          <a:xfrm>
            <a:off x="2142343" y="174654"/>
            <a:ext cx="8613349" cy="109592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269962" y="2436891"/>
            <a:ext cx="6310171" cy="5981700"/>
          </a:xfrm>
          <a:prstGeom prst="rect">
            <a:avLst/>
          </a:prstGeom>
        </p:spPr>
      </p:pic>
      <p:pic>
        <p:nvPicPr>
          <p:cNvPr id="3" name="object 3"/>
          <p:cNvPicPr/>
          <p:nvPr/>
        </p:nvPicPr>
        <p:blipFill>
          <a:blip r:embed="rId3" cstate="print"/>
          <a:stretch>
            <a:fillRect/>
          </a:stretch>
        </p:blipFill>
        <p:spPr>
          <a:xfrm>
            <a:off x="6974866" y="2436891"/>
            <a:ext cx="6168188" cy="5981699"/>
          </a:xfrm>
          <a:prstGeom prst="rect">
            <a:avLst/>
          </a:prstGeom>
        </p:spPr>
      </p:pic>
      <p:pic>
        <p:nvPicPr>
          <p:cNvPr id="4" name="object 4"/>
          <p:cNvPicPr/>
          <p:nvPr/>
        </p:nvPicPr>
        <p:blipFill>
          <a:blip r:embed="rId4" cstate="print"/>
          <a:stretch>
            <a:fillRect/>
          </a:stretch>
        </p:blipFill>
        <p:spPr>
          <a:xfrm>
            <a:off x="417160" y="2441690"/>
            <a:ext cx="6416976" cy="6121398"/>
          </a:xfrm>
          <a:prstGeom prst="rect">
            <a:avLst/>
          </a:prstGeom>
        </p:spPr>
      </p:pic>
      <p:sp>
        <p:nvSpPr>
          <p:cNvPr id="5" name="object 5"/>
          <p:cNvSpPr txBox="1"/>
          <p:nvPr/>
        </p:nvSpPr>
        <p:spPr>
          <a:xfrm>
            <a:off x="14101737" y="8658431"/>
            <a:ext cx="5147945"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282828"/>
                </a:solidFill>
                <a:latin typeface="Corbel"/>
                <a:cs typeface="Corbel"/>
              </a:rPr>
              <a:t>Open</a:t>
            </a:r>
            <a:r>
              <a:rPr sz="4450" b="1" spc="-5" dirty="0">
                <a:solidFill>
                  <a:srgbClr val="282828"/>
                </a:solidFill>
                <a:latin typeface="Corbel"/>
                <a:cs typeface="Corbel"/>
              </a:rPr>
              <a:t> </a:t>
            </a:r>
            <a:r>
              <a:rPr sz="4450" b="1" dirty="0">
                <a:solidFill>
                  <a:srgbClr val="282828"/>
                </a:solidFill>
                <a:latin typeface="Corbel"/>
                <a:cs typeface="Corbel"/>
              </a:rPr>
              <a:t>Plastic</a:t>
            </a:r>
            <a:r>
              <a:rPr sz="4450" b="1" spc="-40" dirty="0">
                <a:solidFill>
                  <a:srgbClr val="282828"/>
                </a:solidFill>
                <a:latin typeface="Corbel"/>
                <a:cs typeface="Corbel"/>
              </a:rPr>
              <a:t> </a:t>
            </a:r>
            <a:r>
              <a:rPr sz="4450" b="1" spc="-10" dirty="0">
                <a:solidFill>
                  <a:srgbClr val="282828"/>
                </a:solidFill>
                <a:latin typeface="Corbel"/>
                <a:cs typeface="Corbel"/>
              </a:rPr>
              <a:t>Buckets</a:t>
            </a:r>
            <a:endParaRPr sz="4450">
              <a:latin typeface="Corbel"/>
              <a:cs typeface="Corbel"/>
            </a:endParaRPr>
          </a:p>
        </p:txBody>
      </p:sp>
      <p:sp>
        <p:nvSpPr>
          <p:cNvPr id="6" name="object 6"/>
          <p:cNvSpPr txBox="1"/>
          <p:nvPr/>
        </p:nvSpPr>
        <p:spPr>
          <a:xfrm>
            <a:off x="7629285" y="8658431"/>
            <a:ext cx="5639435"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202338"/>
                </a:solidFill>
                <a:latin typeface="Corbel"/>
                <a:cs typeface="Corbel"/>
              </a:rPr>
              <a:t>Maize</a:t>
            </a:r>
            <a:r>
              <a:rPr sz="4450" b="1" spc="-30" dirty="0">
                <a:solidFill>
                  <a:srgbClr val="202338"/>
                </a:solidFill>
                <a:latin typeface="Corbel"/>
                <a:cs typeface="Corbel"/>
              </a:rPr>
              <a:t> </a:t>
            </a:r>
            <a:r>
              <a:rPr sz="4450" b="1" dirty="0">
                <a:solidFill>
                  <a:srgbClr val="202338"/>
                </a:solidFill>
                <a:latin typeface="Corbel"/>
                <a:cs typeface="Corbel"/>
              </a:rPr>
              <a:t>cobs</a:t>
            </a:r>
            <a:r>
              <a:rPr sz="4450" b="1" spc="-10" dirty="0">
                <a:solidFill>
                  <a:srgbClr val="202338"/>
                </a:solidFill>
                <a:latin typeface="Corbel"/>
                <a:cs typeface="Corbel"/>
              </a:rPr>
              <a:t> </a:t>
            </a:r>
            <a:r>
              <a:rPr sz="4450" b="1" dirty="0">
                <a:solidFill>
                  <a:srgbClr val="202338"/>
                </a:solidFill>
                <a:latin typeface="Corbel"/>
                <a:cs typeface="Corbel"/>
              </a:rPr>
              <a:t>hung</a:t>
            </a:r>
            <a:r>
              <a:rPr sz="4450" b="1" spc="5" dirty="0">
                <a:solidFill>
                  <a:srgbClr val="202338"/>
                </a:solidFill>
                <a:latin typeface="Corbel"/>
                <a:cs typeface="Corbel"/>
              </a:rPr>
              <a:t> </a:t>
            </a:r>
            <a:r>
              <a:rPr sz="4450" b="1" dirty="0">
                <a:solidFill>
                  <a:srgbClr val="202338"/>
                </a:solidFill>
                <a:latin typeface="Corbel"/>
                <a:cs typeface="Corbel"/>
              </a:rPr>
              <a:t>to</a:t>
            </a:r>
            <a:r>
              <a:rPr sz="4450" b="1" spc="-20" dirty="0">
                <a:solidFill>
                  <a:srgbClr val="202338"/>
                </a:solidFill>
                <a:latin typeface="Corbel"/>
                <a:cs typeface="Corbel"/>
              </a:rPr>
              <a:t> </a:t>
            </a:r>
            <a:r>
              <a:rPr sz="4450" b="1" spc="-25" dirty="0">
                <a:solidFill>
                  <a:srgbClr val="202338"/>
                </a:solidFill>
                <a:latin typeface="Corbel"/>
                <a:cs typeface="Corbel"/>
              </a:rPr>
              <a:t>dry</a:t>
            </a:r>
            <a:endParaRPr sz="4450">
              <a:latin typeface="Corbel"/>
              <a:cs typeface="Corbel"/>
            </a:endParaRPr>
          </a:p>
        </p:txBody>
      </p:sp>
      <p:sp>
        <p:nvSpPr>
          <p:cNvPr id="7" name="object 7"/>
          <p:cNvSpPr txBox="1"/>
          <p:nvPr/>
        </p:nvSpPr>
        <p:spPr>
          <a:xfrm>
            <a:off x="1127430" y="8658431"/>
            <a:ext cx="5165725" cy="704215"/>
          </a:xfrm>
          <a:prstGeom prst="rect">
            <a:avLst/>
          </a:prstGeom>
        </p:spPr>
        <p:txBody>
          <a:bodyPr vert="horz" wrap="square" lIns="0" tIns="12700" rIns="0" bIns="0" rtlCol="0">
            <a:spAutoFit/>
          </a:bodyPr>
          <a:lstStyle/>
          <a:p>
            <a:pPr marL="12700">
              <a:lnSpc>
                <a:spcPct val="100000"/>
              </a:lnSpc>
              <a:spcBef>
                <a:spcPts val="100"/>
              </a:spcBef>
            </a:pPr>
            <a:r>
              <a:rPr sz="4450" b="1" dirty="0">
                <a:solidFill>
                  <a:srgbClr val="282828"/>
                </a:solidFill>
                <a:latin typeface="Corbel"/>
                <a:cs typeface="Corbel"/>
              </a:rPr>
              <a:t>Traditional</a:t>
            </a:r>
            <a:r>
              <a:rPr sz="4450" b="1" spc="-50" dirty="0">
                <a:solidFill>
                  <a:srgbClr val="282828"/>
                </a:solidFill>
                <a:latin typeface="Corbel"/>
                <a:cs typeface="Corbel"/>
              </a:rPr>
              <a:t> </a:t>
            </a:r>
            <a:r>
              <a:rPr sz="4450" b="1" spc="-10" dirty="0">
                <a:solidFill>
                  <a:srgbClr val="282828"/>
                </a:solidFill>
                <a:latin typeface="Corbel"/>
                <a:cs typeface="Corbel"/>
              </a:rPr>
              <a:t>Granaries</a:t>
            </a:r>
            <a:endParaRPr sz="4450">
              <a:latin typeface="Corbel"/>
              <a:cs typeface="Corbel"/>
            </a:endParaRPr>
          </a:p>
        </p:txBody>
      </p:sp>
      <p:sp>
        <p:nvSpPr>
          <p:cNvPr id="8" name="object 8"/>
          <p:cNvSpPr txBox="1">
            <a:spLocks noGrp="1"/>
          </p:cNvSpPr>
          <p:nvPr>
            <p:ph type="title"/>
          </p:nvPr>
        </p:nvSpPr>
        <p:spPr>
          <a:prstGeom prst="rect">
            <a:avLst/>
          </a:prstGeom>
        </p:spPr>
        <p:txBody>
          <a:bodyPr vert="horz" wrap="square" lIns="0" tIns="290899" rIns="0" bIns="0" rtlCol="0">
            <a:spAutoFit/>
          </a:bodyPr>
          <a:lstStyle/>
          <a:p>
            <a:pPr marL="6579870">
              <a:lnSpc>
                <a:spcPct val="100000"/>
              </a:lnSpc>
              <a:spcBef>
                <a:spcPts val="95"/>
              </a:spcBef>
            </a:pPr>
            <a:r>
              <a:rPr sz="4950" dirty="0"/>
              <a:t>Farmers</a:t>
            </a:r>
            <a:r>
              <a:rPr sz="4950" spc="-140" dirty="0"/>
              <a:t> </a:t>
            </a:r>
            <a:r>
              <a:rPr sz="4950" dirty="0"/>
              <a:t>own</a:t>
            </a:r>
            <a:r>
              <a:rPr sz="4950" spc="-145" dirty="0"/>
              <a:t> </a:t>
            </a:r>
            <a:r>
              <a:rPr sz="4950" spc="-10" dirty="0"/>
              <a:t>stock</a:t>
            </a:r>
            <a:endParaRPr sz="4950"/>
          </a:p>
        </p:txBody>
      </p:sp>
      <p:pic>
        <p:nvPicPr>
          <p:cNvPr id="9" name="object 9"/>
          <p:cNvPicPr/>
          <p:nvPr/>
        </p:nvPicPr>
        <p:blipFill>
          <a:blip r:embed="rId5" cstate="print"/>
          <a:stretch>
            <a:fillRect/>
          </a:stretch>
        </p:blipFill>
        <p:spPr>
          <a:xfrm>
            <a:off x="278661" y="128645"/>
            <a:ext cx="1523388" cy="17684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0304" rIns="0" bIns="0" rtlCol="0">
            <a:spAutoFit/>
          </a:bodyPr>
          <a:lstStyle/>
          <a:p>
            <a:pPr marL="5490845">
              <a:lnSpc>
                <a:spcPct val="100000"/>
              </a:lnSpc>
              <a:spcBef>
                <a:spcPts val="95"/>
              </a:spcBef>
            </a:pPr>
            <a:r>
              <a:rPr sz="4950" dirty="0"/>
              <a:t>Seed</a:t>
            </a:r>
            <a:r>
              <a:rPr sz="4950" spc="-165" dirty="0"/>
              <a:t> </a:t>
            </a:r>
            <a:r>
              <a:rPr sz="4950" dirty="0"/>
              <a:t>Producer</a:t>
            </a:r>
            <a:r>
              <a:rPr sz="4950" spc="-140" dirty="0"/>
              <a:t> </a:t>
            </a:r>
            <a:r>
              <a:rPr sz="4950" spc="-10" dirty="0"/>
              <a:t>Groups</a:t>
            </a:r>
            <a:endParaRPr sz="4950"/>
          </a:p>
        </p:txBody>
      </p:sp>
      <p:grpSp>
        <p:nvGrpSpPr>
          <p:cNvPr id="3" name="object 3"/>
          <p:cNvGrpSpPr/>
          <p:nvPr/>
        </p:nvGrpSpPr>
        <p:grpSpPr>
          <a:xfrm>
            <a:off x="278661" y="128645"/>
            <a:ext cx="18231485" cy="10699115"/>
            <a:chOff x="278661" y="128645"/>
            <a:chExt cx="18231485" cy="10699115"/>
          </a:xfrm>
        </p:grpSpPr>
        <p:pic>
          <p:nvPicPr>
            <p:cNvPr id="4" name="object 4"/>
            <p:cNvPicPr/>
            <p:nvPr/>
          </p:nvPicPr>
          <p:blipFill>
            <a:blip r:embed="rId2" cstate="print"/>
            <a:stretch>
              <a:fillRect/>
            </a:stretch>
          </p:blipFill>
          <p:spPr>
            <a:xfrm>
              <a:off x="1801829" y="1624662"/>
              <a:ext cx="16700213" cy="9195112"/>
            </a:xfrm>
            <a:prstGeom prst="rect">
              <a:avLst/>
            </a:prstGeom>
          </p:spPr>
        </p:pic>
        <p:sp>
          <p:nvSpPr>
            <p:cNvPr id="5" name="object 5"/>
            <p:cNvSpPr/>
            <p:nvPr/>
          </p:nvSpPr>
          <p:spPr>
            <a:xfrm>
              <a:off x="1798060" y="1620893"/>
              <a:ext cx="16708119" cy="9203055"/>
            </a:xfrm>
            <a:custGeom>
              <a:avLst/>
              <a:gdLst/>
              <a:ahLst/>
              <a:cxnLst/>
              <a:rect l="l" t="t" r="r" b="b"/>
              <a:pathLst>
                <a:path w="16708119" h="9203055">
                  <a:moveTo>
                    <a:pt x="0" y="0"/>
                  </a:moveTo>
                  <a:lnTo>
                    <a:pt x="16707763" y="0"/>
                  </a:lnTo>
                  <a:lnTo>
                    <a:pt x="16707763" y="9202651"/>
                  </a:lnTo>
                  <a:lnTo>
                    <a:pt x="0" y="9202651"/>
                  </a:lnTo>
                  <a:lnTo>
                    <a:pt x="0" y="0"/>
                  </a:lnTo>
                  <a:close/>
                </a:path>
              </a:pathLst>
            </a:custGeom>
            <a:ln w="7539">
              <a:solidFill>
                <a:srgbClr val="2D7031"/>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78661" y="128645"/>
              <a:ext cx="1523388" cy="1768480"/>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1803" y="646306"/>
            <a:ext cx="12540615" cy="930275"/>
          </a:xfrm>
          <a:prstGeom prst="rect">
            <a:avLst/>
          </a:prstGeom>
        </p:spPr>
        <p:txBody>
          <a:bodyPr vert="horz" wrap="square" lIns="0" tIns="17145" rIns="0" bIns="0" rtlCol="0">
            <a:spAutoFit/>
          </a:bodyPr>
          <a:lstStyle/>
          <a:p>
            <a:pPr marL="12700">
              <a:lnSpc>
                <a:spcPct val="100000"/>
              </a:lnSpc>
              <a:spcBef>
                <a:spcPts val="135"/>
              </a:spcBef>
            </a:pPr>
            <a:r>
              <a:rPr sz="5900" dirty="0"/>
              <a:t>Summary of seed</a:t>
            </a:r>
            <a:r>
              <a:rPr sz="5900" spc="-20" dirty="0"/>
              <a:t> </a:t>
            </a:r>
            <a:r>
              <a:rPr sz="5900" dirty="0"/>
              <a:t>systems</a:t>
            </a:r>
            <a:r>
              <a:rPr sz="5900" spc="5" dirty="0"/>
              <a:t> </a:t>
            </a:r>
            <a:r>
              <a:rPr sz="5900" dirty="0"/>
              <a:t>+ </a:t>
            </a:r>
            <a:r>
              <a:rPr sz="5900" spc="-10" dirty="0"/>
              <a:t>discussion</a:t>
            </a:r>
            <a:endParaRPr sz="5900"/>
          </a:p>
        </p:txBody>
      </p:sp>
      <p:sp>
        <p:nvSpPr>
          <p:cNvPr id="3" name="object 3"/>
          <p:cNvSpPr txBox="1"/>
          <p:nvPr/>
        </p:nvSpPr>
        <p:spPr>
          <a:xfrm>
            <a:off x="2127250" y="2454275"/>
            <a:ext cx="14824075" cy="6936740"/>
          </a:xfrm>
          <a:prstGeom prst="rect">
            <a:avLst/>
          </a:prstGeom>
        </p:spPr>
        <p:txBody>
          <a:bodyPr vert="horz" wrap="square" lIns="0" tIns="12065" rIns="0" bIns="0" rtlCol="0">
            <a:spAutoFit/>
          </a:bodyPr>
          <a:lstStyle/>
          <a:p>
            <a:pPr marL="693420" indent="-681355">
              <a:lnSpc>
                <a:spcPct val="100000"/>
              </a:lnSpc>
              <a:spcBef>
                <a:spcPts val="95"/>
              </a:spcBef>
              <a:buClr>
                <a:srgbClr val="666600"/>
              </a:buClr>
              <a:buSzPct val="74747"/>
              <a:buFont typeface="Calibri"/>
              <a:buChar char="●"/>
              <a:tabLst>
                <a:tab pos="693420" algn="l"/>
                <a:tab pos="694055" algn="l"/>
              </a:tabLst>
            </a:pPr>
            <a:r>
              <a:rPr sz="4950" dirty="0">
                <a:latin typeface="Corbel"/>
                <a:cs typeface="Corbel"/>
              </a:rPr>
              <a:t>Formal,</a:t>
            </a:r>
            <a:r>
              <a:rPr sz="4950" spc="-135" dirty="0">
                <a:latin typeface="Corbel"/>
                <a:cs typeface="Corbel"/>
              </a:rPr>
              <a:t> </a:t>
            </a:r>
            <a:r>
              <a:rPr sz="4950" dirty="0">
                <a:latin typeface="Corbel"/>
                <a:cs typeface="Corbel"/>
              </a:rPr>
              <a:t>informal</a:t>
            </a:r>
            <a:r>
              <a:rPr sz="4950" spc="-140" dirty="0">
                <a:latin typeface="Corbel"/>
                <a:cs typeface="Corbel"/>
              </a:rPr>
              <a:t> </a:t>
            </a:r>
            <a:r>
              <a:rPr sz="4950" dirty="0">
                <a:latin typeface="Corbel"/>
                <a:cs typeface="Corbel"/>
              </a:rPr>
              <a:t>and</a:t>
            </a:r>
            <a:r>
              <a:rPr sz="4950" spc="-150" dirty="0">
                <a:latin typeface="Corbel"/>
                <a:cs typeface="Corbel"/>
              </a:rPr>
              <a:t> </a:t>
            </a:r>
            <a:r>
              <a:rPr sz="4950" spc="-10" dirty="0">
                <a:latin typeface="Corbel"/>
                <a:cs typeface="Corbel"/>
              </a:rPr>
              <a:t>intermediary</a:t>
            </a:r>
            <a:r>
              <a:rPr sz="4950" spc="-145" dirty="0">
                <a:latin typeface="Corbel"/>
                <a:cs typeface="Corbel"/>
              </a:rPr>
              <a:t> </a:t>
            </a:r>
            <a:r>
              <a:rPr sz="4950" dirty="0">
                <a:latin typeface="Corbel"/>
                <a:cs typeface="Corbel"/>
              </a:rPr>
              <a:t>systems</a:t>
            </a:r>
            <a:r>
              <a:rPr sz="4950" spc="-135" dirty="0">
                <a:latin typeface="Corbel"/>
                <a:cs typeface="Corbel"/>
              </a:rPr>
              <a:t> </a:t>
            </a:r>
            <a:r>
              <a:rPr sz="4950" dirty="0">
                <a:latin typeface="Corbel"/>
                <a:cs typeface="Corbel"/>
              </a:rPr>
              <a:t>all</a:t>
            </a:r>
            <a:r>
              <a:rPr sz="4950" spc="-150" dirty="0">
                <a:latin typeface="Corbel"/>
                <a:cs typeface="Corbel"/>
              </a:rPr>
              <a:t> </a:t>
            </a:r>
            <a:r>
              <a:rPr sz="4950" spc="-10" dirty="0">
                <a:latin typeface="Corbel"/>
                <a:cs typeface="Corbel"/>
              </a:rPr>
              <a:t>matter</a:t>
            </a:r>
            <a:endParaRPr sz="4950" dirty="0">
              <a:latin typeface="Corbel"/>
              <a:cs typeface="Corbel"/>
            </a:endParaRPr>
          </a:p>
          <a:p>
            <a:pPr marL="693420" indent="-681355">
              <a:lnSpc>
                <a:spcPct val="100000"/>
              </a:lnSpc>
              <a:spcBef>
                <a:spcPts val="3954"/>
              </a:spcBef>
              <a:buClr>
                <a:srgbClr val="666600"/>
              </a:buClr>
              <a:buSzPct val="74747"/>
              <a:buFont typeface="Calibri"/>
              <a:buChar char="●"/>
              <a:tabLst>
                <a:tab pos="693420" algn="l"/>
                <a:tab pos="694055" algn="l"/>
              </a:tabLst>
            </a:pPr>
            <a:r>
              <a:rPr sz="4950" dirty="0">
                <a:latin typeface="Corbel"/>
                <a:cs typeface="Corbel"/>
              </a:rPr>
              <a:t>Seed</a:t>
            </a:r>
            <a:r>
              <a:rPr sz="4950" spc="-114" dirty="0">
                <a:latin typeface="Corbel"/>
                <a:cs typeface="Corbel"/>
              </a:rPr>
              <a:t> </a:t>
            </a:r>
            <a:r>
              <a:rPr sz="4950" dirty="0">
                <a:latin typeface="Corbel"/>
                <a:cs typeface="Corbel"/>
              </a:rPr>
              <a:t>channel</a:t>
            </a:r>
            <a:r>
              <a:rPr sz="4950" spc="-125" dirty="0">
                <a:latin typeface="Corbel"/>
                <a:cs typeface="Corbel"/>
              </a:rPr>
              <a:t> </a:t>
            </a:r>
            <a:r>
              <a:rPr sz="4950" dirty="0">
                <a:latin typeface="Corbel"/>
                <a:cs typeface="Corbel"/>
              </a:rPr>
              <a:t>use</a:t>
            </a:r>
            <a:r>
              <a:rPr sz="4950" spc="-114" dirty="0">
                <a:latin typeface="Corbel"/>
                <a:cs typeface="Corbel"/>
              </a:rPr>
              <a:t> </a:t>
            </a:r>
            <a:r>
              <a:rPr sz="4950" dirty="0">
                <a:latin typeface="Corbel"/>
                <a:cs typeface="Corbel"/>
              </a:rPr>
              <a:t>varies</a:t>
            </a:r>
            <a:r>
              <a:rPr sz="4950" spc="-110" dirty="0">
                <a:latin typeface="Corbel"/>
                <a:cs typeface="Corbel"/>
              </a:rPr>
              <a:t> </a:t>
            </a:r>
            <a:r>
              <a:rPr sz="4950" dirty="0">
                <a:latin typeface="Corbel"/>
                <a:cs typeface="Corbel"/>
              </a:rPr>
              <a:t>by</a:t>
            </a:r>
            <a:r>
              <a:rPr sz="4950" spc="-105" dirty="0">
                <a:latin typeface="Corbel"/>
                <a:cs typeface="Corbel"/>
              </a:rPr>
              <a:t> </a:t>
            </a:r>
            <a:r>
              <a:rPr sz="4950" spc="-20" dirty="0">
                <a:latin typeface="Corbel"/>
                <a:cs typeface="Corbel"/>
              </a:rPr>
              <a:t>crop</a:t>
            </a:r>
            <a:endParaRPr sz="4950" dirty="0">
              <a:latin typeface="Corbel"/>
              <a:cs typeface="Corbel"/>
            </a:endParaRPr>
          </a:p>
          <a:p>
            <a:pPr marL="693420" marR="5080" indent="-681355">
              <a:lnSpc>
                <a:spcPct val="149900"/>
              </a:lnSpc>
              <a:spcBef>
                <a:spcPts val="990"/>
              </a:spcBef>
              <a:buClr>
                <a:srgbClr val="666600"/>
              </a:buClr>
              <a:buSzPct val="74747"/>
              <a:buFont typeface="Calibri"/>
              <a:buChar char="●"/>
              <a:tabLst>
                <a:tab pos="693420" algn="l"/>
                <a:tab pos="694055" algn="l"/>
              </a:tabLst>
            </a:pPr>
            <a:r>
              <a:rPr sz="4950" dirty="0">
                <a:latin typeface="Corbel"/>
                <a:cs typeface="Corbel"/>
              </a:rPr>
              <a:t>Poorer</a:t>
            </a:r>
            <a:r>
              <a:rPr sz="4950" spc="-125" dirty="0">
                <a:latin typeface="Corbel"/>
                <a:cs typeface="Corbel"/>
              </a:rPr>
              <a:t> </a:t>
            </a:r>
            <a:r>
              <a:rPr sz="4950" dirty="0">
                <a:latin typeface="Corbel"/>
                <a:cs typeface="Corbel"/>
              </a:rPr>
              <a:t>farmers</a:t>
            </a:r>
            <a:r>
              <a:rPr sz="4950" spc="-110" dirty="0">
                <a:latin typeface="Corbel"/>
                <a:cs typeface="Corbel"/>
              </a:rPr>
              <a:t> </a:t>
            </a:r>
            <a:r>
              <a:rPr sz="4950" dirty="0">
                <a:latin typeface="Corbel"/>
                <a:cs typeface="Corbel"/>
              </a:rPr>
              <a:t>may</a:t>
            </a:r>
            <a:r>
              <a:rPr sz="4950" spc="-125" dirty="0">
                <a:latin typeface="Corbel"/>
                <a:cs typeface="Corbel"/>
              </a:rPr>
              <a:t> </a:t>
            </a:r>
            <a:r>
              <a:rPr sz="4950" dirty="0">
                <a:latin typeface="Corbel"/>
                <a:cs typeface="Corbel"/>
              </a:rPr>
              <a:t>use</a:t>
            </a:r>
            <a:r>
              <a:rPr sz="4950" spc="-125" dirty="0">
                <a:latin typeface="Corbel"/>
                <a:cs typeface="Corbel"/>
              </a:rPr>
              <a:t> </a:t>
            </a:r>
            <a:r>
              <a:rPr sz="4950" dirty="0">
                <a:latin typeface="Corbel"/>
                <a:cs typeface="Corbel"/>
              </a:rPr>
              <a:t>different</a:t>
            </a:r>
            <a:r>
              <a:rPr sz="4950" spc="-125" dirty="0">
                <a:latin typeface="Corbel"/>
                <a:cs typeface="Corbel"/>
              </a:rPr>
              <a:t> </a:t>
            </a:r>
            <a:r>
              <a:rPr sz="4950" dirty="0">
                <a:latin typeface="Corbel"/>
                <a:cs typeface="Corbel"/>
              </a:rPr>
              <a:t>mix</a:t>
            </a:r>
            <a:r>
              <a:rPr sz="4950" spc="-130" dirty="0">
                <a:latin typeface="Corbel"/>
                <a:cs typeface="Corbel"/>
              </a:rPr>
              <a:t> </a:t>
            </a:r>
            <a:r>
              <a:rPr sz="4950" dirty="0">
                <a:latin typeface="Corbel"/>
                <a:cs typeface="Corbel"/>
              </a:rPr>
              <a:t>of</a:t>
            </a:r>
            <a:r>
              <a:rPr sz="4950" spc="-130" dirty="0">
                <a:latin typeface="Corbel"/>
                <a:cs typeface="Corbel"/>
              </a:rPr>
              <a:t> </a:t>
            </a:r>
            <a:r>
              <a:rPr sz="4950" dirty="0">
                <a:latin typeface="Corbel"/>
                <a:cs typeface="Corbel"/>
              </a:rPr>
              <a:t>channels</a:t>
            </a:r>
            <a:r>
              <a:rPr sz="4950" spc="-145" dirty="0">
                <a:latin typeface="Corbel"/>
                <a:cs typeface="Corbel"/>
              </a:rPr>
              <a:t> </a:t>
            </a:r>
            <a:r>
              <a:rPr sz="4950" spc="-20" dirty="0">
                <a:latin typeface="Corbel"/>
                <a:cs typeface="Corbel"/>
              </a:rPr>
              <a:t>from </a:t>
            </a:r>
            <a:r>
              <a:rPr sz="4950" spc="-10" dirty="0">
                <a:latin typeface="Corbel"/>
                <a:cs typeface="Corbel"/>
              </a:rPr>
              <a:t>wealthier</a:t>
            </a:r>
            <a:endParaRPr sz="4950" dirty="0">
              <a:latin typeface="Corbel"/>
              <a:cs typeface="Corbel"/>
            </a:endParaRPr>
          </a:p>
          <a:p>
            <a:pPr marL="693420" indent="-681355">
              <a:lnSpc>
                <a:spcPct val="100000"/>
              </a:lnSpc>
              <a:spcBef>
                <a:spcPts val="3954"/>
              </a:spcBef>
              <a:buClr>
                <a:srgbClr val="666600"/>
              </a:buClr>
              <a:buSzPct val="74747"/>
              <a:buFont typeface="Calibri"/>
              <a:buChar char="●"/>
              <a:tabLst>
                <a:tab pos="693420" algn="l"/>
                <a:tab pos="694055" algn="l"/>
              </a:tabLst>
            </a:pPr>
            <a:r>
              <a:rPr sz="4950" dirty="0">
                <a:latin typeface="Corbel"/>
                <a:cs typeface="Corbel"/>
              </a:rPr>
              <a:t>Seed</a:t>
            </a:r>
            <a:r>
              <a:rPr sz="4950" spc="-125" dirty="0">
                <a:latin typeface="Corbel"/>
                <a:cs typeface="Corbel"/>
              </a:rPr>
              <a:t> </a:t>
            </a:r>
            <a:r>
              <a:rPr sz="4950" dirty="0">
                <a:latin typeface="Corbel"/>
                <a:cs typeface="Corbel"/>
              </a:rPr>
              <a:t>channel</a:t>
            </a:r>
            <a:r>
              <a:rPr sz="4950" spc="-140" dirty="0">
                <a:latin typeface="Corbel"/>
                <a:cs typeface="Corbel"/>
              </a:rPr>
              <a:t> </a:t>
            </a:r>
            <a:r>
              <a:rPr sz="4950" dirty="0">
                <a:latin typeface="Corbel"/>
                <a:cs typeface="Corbel"/>
              </a:rPr>
              <a:t>use</a:t>
            </a:r>
            <a:r>
              <a:rPr sz="4950" spc="-130" dirty="0">
                <a:latin typeface="Corbel"/>
                <a:cs typeface="Corbel"/>
              </a:rPr>
              <a:t> </a:t>
            </a:r>
            <a:r>
              <a:rPr sz="4950" dirty="0">
                <a:latin typeface="Corbel"/>
                <a:cs typeface="Corbel"/>
              </a:rPr>
              <a:t>may</a:t>
            </a:r>
            <a:r>
              <a:rPr sz="4950" spc="-114" dirty="0">
                <a:latin typeface="Corbel"/>
                <a:cs typeface="Corbel"/>
              </a:rPr>
              <a:t> </a:t>
            </a:r>
            <a:r>
              <a:rPr sz="4950" dirty="0">
                <a:latin typeface="Corbel"/>
                <a:cs typeface="Corbel"/>
              </a:rPr>
              <a:t>change</a:t>
            </a:r>
            <a:r>
              <a:rPr sz="4950" spc="-130" dirty="0">
                <a:latin typeface="Corbel"/>
                <a:cs typeface="Corbel"/>
              </a:rPr>
              <a:t> </a:t>
            </a:r>
            <a:r>
              <a:rPr sz="4950" dirty="0">
                <a:latin typeface="Corbel"/>
                <a:cs typeface="Corbel"/>
              </a:rPr>
              <a:t>after</a:t>
            </a:r>
            <a:r>
              <a:rPr sz="4950" spc="-120" dirty="0">
                <a:latin typeface="Corbel"/>
                <a:cs typeface="Corbel"/>
              </a:rPr>
              <a:t> </a:t>
            </a:r>
            <a:r>
              <a:rPr sz="4950" spc="-10" dirty="0">
                <a:latin typeface="Corbel"/>
                <a:cs typeface="Corbel"/>
              </a:rPr>
              <a:t>disaster</a:t>
            </a:r>
            <a:endParaRPr sz="4950" dirty="0">
              <a:latin typeface="Corbel"/>
              <a:cs typeface="Corbel"/>
            </a:endParaRPr>
          </a:p>
          <a:p>
            <a:pPr marL="693420" indent="-681355">
              <a:lnSpc>
                <a:spcPct val="100000"/>
              </a:lnSpc>
              <a:spcBef>
                <a:spcPts val="3950"/>
              </a:spcBef>
              <a:buClr>
                <a:srgbClr val="666600"/>
              </a:buClr>
              <a:buSzPct val="74747"/>
              <a:buFont typeface="Calibri"/>
              <a:buChar char="●"/>
              <a:tabLst>
                <a:tab pos="693420" algn="l"/>
                <a:tab pos="694055" algn="l"/>
              </a:tabLst>
            </a:pPr>
            <a:r>
              <a:rPr sz="4950" dirty="0">
                <a:latin typeface="Corbel"/>
                <a:cs typeface="Corbel"/>
              </a:rPr>
              <a:t>One</a:t>
            </a:r>
            <a:r>
              <a:rPr sz="4950" spc="-105" dirty="0">
                <a:latin typeface="Corbel"/>
                <a:cs typeface="Corbel"/>
              </a:rPr>
              <a:t> </a:t>
            </a:r>
            <a:r>
              <a:rPr sz="4950" dirty="0">
                <a:latin typeface="Corbel"/>
                <a:cs typeface="Corbel"/>
              </a:rPr>
              <a:t>channel</a:t>
            </a:r>
            <a:r>
              <a:rPr sz="4950" spc="-130" dirty="0">
                <a:latin typeface="Corbel"/>
                <a:cs typeface="Corbel"/>
              </a:rPr>
              <a:t> </a:t>
            </a:r>
            <a:r>
              <a:rPr sz="4950" dirty="0">
                <a:latin typeface="Corbel"/>
                <a:cs typeface="Corbel"/>
              </a:rPr>
              <a:t>is</a:t>
            </a:r>
            <a:r>
              <a:rPr sz="4950" spc="-110" dirty="0">
                <a:latin typeface="Corbel"/>
                <a:cs typeface="Corbel"/>
              </a:rPr>
              <a:t> </a:t>
            </a:r>
            <a:r>
              <a:rPr sz="4950" dirty="0">
                <a:latin typeface="Corbel"/>
                <a:cs typeface="Corbel"/>
              </a:rPr>
              <a:t>not</a:t>
            </a:r>
            <a:r>
              <a:rPr sz="4950" spc="-110" dirty="0">
                <a:latin typeface="Corbel"/>
                <a:cs typeface="Corbel"/>
              </a:rPr>
              <a:t> </a:t>
            </a:r>
            <a:r>
              <a:rPr sz="4950" spc="-10" dirty="0">
                <a:latin typeface="Corbel"/>
                <a:cs typeface="Corbel"/>
              </a:rPr>
              <a:t>necessarily</a:t>
            </a:r>
            <a:r>
              <a:rPr sz="4950" spc="-114" dirty="0">
                <a:latin typeface="Corbel"/>
                <a:cs typeface="Corbel"/>
              </a:rPr>
              <a:t> </a:t>
            </a:r>
            <a:r>
              <a:rPr sz="4950" dirty="0">
                <a:latin typeface="Corbel"/>
                <a:cs typeface="Corbel"/>
              </a:rPr>
              <a:t>better</a:t>
            </a:r>
            <a:r>
              <a:rPr sz="4950" spc="-114" dirty="0">
                <a:latin typeface="Corbel"/>
                <a:cs typeface="Corbel"/>
              </a:rPr>
              <a:t> </a:t>
            </a:r>
            <a:r>
              <a:rPr sz="4950" dirty="0">
                <a:latin typeface="Corbel"/>
                <a:cs typeface="Corbel"/>
              </a:rPr>
              <a:t>than</a:t>
            </a:r>
            <a:r>
              <a:rPr sz="4950" spc="-110" dirty="0">
                <a:latin typeface="Corbel"/>
                <a:cs typeface="Corbel"/>
              </a:rPr>
              <a:t> </a:t>
            </a:r>
            <a:r>
              <a:rPr sz="4950" spc="-10" dirty="0">
                <a:latin typeface="Corbel"/>
                <a:cs typeface="Corbel"/>
              </a:rPr>
              <a:t>another</a:t>
            </a:r>
            <a:endParaRPr sz="4950" dirty="0">
              <a:latin typeface="Corbel"/>
              <a:cs typeface="Corbel"/>
            </a:endParaRPr>
          </a:p>
        </p:txBody>
      </p:sp>
      <p:pic>
        <p:nvPicPr>
          <p:cNvPr id="4" name="object 4"/>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74137" y="5032596"/>
            <a:ext cx="7978775" cy="1017905"/>
          </a:xfrm>
          <a:prstGeom prst="rect">
            <a:avLst/>
          </a:prstGeom>
        </p:spPr>
        <p:txBody>
          <a:bodyPr vert="horz" wrap="square" lIns="0" tIns="13970" rIns="0" bIns="0" rtlCol="0">
            <a:spAutoFit/>
          </a:bodyPr>
          <a:lstStyle/>
          <a:p>
            <a:pPr marL="12700">
              <a:lnSpc>
                <a:spcPct val="100000"/>
              </a:lnSpc>
              <a:spcBef>
                <a:spcPts val="110"/>
              </a:spcBef>
            </a:pPr>
            <a:r>
              <a:rPr sz="6500" dirty="0"/>
              <a:t>Goals</a:t>
            </a:r>
            <a:r>
              <a:rPr sz="6500" spc="5" dirty="0"/>
              <a:t> </a:t>
            </a:r>
            <a:r>
              <a:rPr sz="6500" dirty="0"/>
              <a:t>of</a:t>
            </a:r>
            <a:r>
              <a:rPr sz="6500" spc="-5" dirty="0"/>
              <a:t> </a:t>
            </a:r>
            <a:r>
              <a:rPr sz="6500" dirty="0"/>
              <a:t>seed</a:t>
            </a:r>
            <a:r>
              <a:rPr sz="6500" spc="5" dirty="0"/>
              <a:t> </a:t>
            </a:r>
            <a:r>
              <a:rPr sz="6500" dirty="0"/>
              <a:t>aid</a:t>
            </a:r>
            <a:r>
              <a:rPr sz="6500" spc="-20" dirty="0"/>
              <a:t> work</a:t>
            </a:r>
            <a:endParaRPr sz="6500"/>
          </a:p>
        </p:txBody>
      </p:sp>
      <p:pic>
        <p:nvPicPr>
          <p:cNvPr id="3" name="object 3"/>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4851" y="2662873"/>
            <a:ext cx="15555594" cy="1005840"/>
          </a:xfrm>
          <a:prstGeom prst="rect">
            <a:avLst/>
          </a:prstGeom>
        </p:spPr>
        <p:txBody>
          <a:bodyPr vert="horz" wrap="square" lIns="0" tIns="16510" rIns="0" bIns="0" rtlCol="0">
            <a:spAutoFit/>
          </a:bodyPr>
          <a:lstStyle/>
          <a:p>
            <a:pPr marL="12700">
              <a:lnSpc>
                <a:spcPct val="100000"/>
              </a:lnSpc>
              <a:spcBef>
                <a:spcPts val="130"/>
              </a:spcBef>
            </a:pPr>
            <a:r>
              <a:rPr sz="6400" dirty="0"/>
              <a:t>Seed</a:t>
            </a:r>
            <a:r>
              <a:rPr sz="6400" spc="5" dirty="0"/>
              <a:t> </a:t>
            </a:r>
            <a:r>
              <a:rPr sz="6400" dirty="0"/>
              <a:t>aid</a:t>
            </a:r>
            <a:r>
              <a:rPr sz="6400" spc="-20" dirty="0"/>
              <a:t> </a:t>
            </a:r>
            <a:r>
              <a:rPr sz="6400" dirty="0"/>
              <a:t>can</a:t>
            </a:r>
            <a:r>
              <a:rPr sz="6400" spc="-15" dirty="0"/>
              <a:t> </a:t>
            </a:r>
            <a:r>
              <a:rPr sz="6400" dirty="0"/>
              <a:t>be designed for</a:t>
            </a:r>
            <a:r>
              <a:rPr sz="6400" spc="10" dirty="0"/>
              <a:t> </a:t>
            </a:r>
            <a:r>
              <a:rPr sz="6400" dirty="0"/>
              <a:t>different</a:t>
            </a:r>
            <a:r>
              <a:rPr sz="6400" spc="10" dirty="0"/>
              <a:t> </a:t>
            </a:r>
            <a:r>
              <a:rPr sz="6400" spc="-10" dirty="0"/>
              <a:t>goals:</a:t>
            </a:r>
            <a:endParaRPr sz="6400"/>
          </a:p>
        </p:txBody>
      </p:sp>
      <p:sp>
        <p:nvSpPr>
          <p:cNvPr id="3" name="object 3"/>
          <p:cNvSpPr txBox="1"/>
          <p:nvPr/>
        </p:nvSpPr>
        <p:spPr>
          <a:xfrm>
            <a:off x="3105200" y="4223452"/>
            <a:ext cx="7084059" cy="3795395"/>
          </a:xfrm>
          <a:prstGeom prst="rect">
            <a:avLst/>
          </a:prstGeom>
        </p:spPr>
        <p:txBody>
          <a:bodyPr vert="horz" wrap="square" lIns="0" tIns="16510" rIns="0" bIns="0" rtlCol="0">
            <a:spAutoFit/>
          </a:bodyPr>
          <a:lstStyle/>
          <a:p>
            <a:pPr marL="954405" indent="-942340">
              <a:lnSpc>
                <a:spcPct val="100000"/>
              </a:lnSpc>
              <a:spcBef>
                <a:spcPts val="130"/>
              </a:spcBef>
              <a:buFont typeface="Arial"/>
              <a:buChar char="•"/>
              <a:tabLst>
                <a:tab pos="954405" algn="l"/>
                <a:tab pos="955675" algn="l"/>
              </a:tabLst>
            </a:pPr>
            <a:r>
              <a:rPr sz="6150" dirty="0">
                <a:latin typeface="Corbel"/>
                <a:cs typeface="Corbel"/>
              </a:rPr>
              <a:t>Food</a:t>
            </a:r>
            <a:r>
              <a:rPr sz="6150" spc="-10" dirty="0">
                <a:latin typeface="Corbel"/>
                <a:cs typeface="Corbel"/>
              </a:rPr>
              <a:t> security</a:t>
            </a:r>
            <a:endParaRPr sz="6150">
              <a:latin typeface="Corbel"/>
              <a:cs typeface="Corbel"/>
            </a:endParaRPr>
          </a:p>
          <a:p>
            <a:pPr marL="954405" indent="-942340">
              <a:lnSpc>
                <a:spcPct val="100000"/>
              </a:lnSpc>
              <a:spcBef>
                <a:spcPts val="40"/>
              </a:spcBef>
              <a:buFont typeface="Arial"/>
              <a:buChar char="•"/>
              <a:tabLst>
                <a:tab pos="954405" algn="l"/>
                <a:tab pos="955675" algn="l"/>
              </a:tabLst>
            </a:pPr>
            <a:r>
              <a:rPr sz="6150" spc="-10" dirty="0">
                <a:latin typeface="Corbel"/>
                <a:cs typeface="Corbel"/>
              </a:rPr>
              <a:t>Nutrition</a:t>
            </a:r>
            <a:endParaRPr sz="6150">
              <a:latin typeface="Corbel"/>
              <a:cs typeface="Corbel"/>
            </a:endParaRPr>
          </a:p>
          <a:p>
            <a:pPr marL="954405" indent="-942340">
              <a:lnSpc>
                <a:spcPct val="100000"/>
              </a:lnSpc>
              <a:spcBef>
                <a:spcPts val="45"/>
              </a:spcBef>
              <a:buFont typeface="Arial"/>
              <a:buChar char="•"/>
              <a:tabLst>
                <a:tab pos="954405" algn="l"/>
                <a:tab pos="955675" algn="l"/>
              </a:tabLst>
            </a:pPr>
            <a:r>
              <a:rPr sz="6150" dirty="0">
                <a:latin typeface="Corbel"/>
                <a:cs typeface="Corbel"/>
              </a:rPr>
              <a:t>Climate</a:t>
            </a:r>
            <a:r>
              <a:rPr sz="6150" spc="-15" dirty="0">
                <a:latin typeface="Corbel"/>
                <a:cs typeface="Corbel"/>
              </a:rPr>
              <a:t> </a:t>
            </a:r>
            <a:r>
              <a:rPr sz="6150" spc="-10" dirty="0">
                <a:latin typeface="Corbel"/>
                <a:cs typeface="Corbel"/>
              </a:rPr>
              <a:t>resilience</a:t>
            </a:r>
            <a:endParaRPr sz="6150">
              <a:latin typeface="Corbel"/>
              <a:cs typeface="Corbel"/>
            </a:endParaRPr>
          </a:p>
          <a:p>
            <a:pPr marL="954405" indent="-942340">
              <a:lnSpc>
                <a:spcPct val="100000"/>
              </a:lnSpc>
              <a:spcBef>
                <a:spcPts val="40"/>
              </a:spcBef>
              <a:buFont typeface="Arial"/>
              <a:buChar char="•"/>
              <a:tabLst>
                <a:tab pos="954405" algn="l"/>
                <a:tab pos="955675" algn="l"/>
              </a:tabLst>
            </a:pPr>
            <a:r>
              <a:rPr sz="6150" dirty="0">
                <a:latin typeface="Corbel"/>
                <a:cs typeface="Corbel"/>
              </a:rPr>
              <a:t>Income</a:t>
            </a:r>
            <a:r>
              <a:rPr sz="6150" spc="-25" dirty="0">
                <a:latin typeface="Corbel"/>
                <a:cs typeface="Corbel"/>
              </a:rPr>
              <a:t> </a:t>
            </a:r>
            <a:r>
              <a:rPr sz="6150" spc="-10" dirty="0">
                <a:latin typeface="Corbel"/>
                <a:cs typeface="Corbel"/>
              </a:rPr>
              <a:t>generation</a:t>
            </a:r>
            <a:endParaRPr sz="6150">
              <a:latin typeface="Corbel"/>
              <a:cs typeface="Corbel"/>
            </a:endParaRPr>
          </a:p>
        </p:txBody>
      </p:sp>
      <p:pic>
        <p:nvPicPr>
          <p:cNvPr id="4" name="object 4"/>
          <p:cNvPicPr/>
          <p:nvPr/>
        </p:nvPicPr>
        <p:blipFill>
          <a:blip r:embed="rId2" cstate="print"/>
          <a:stretch>
            <a:fillRect/>
          </a:stretch>
        </p:blipFill>
        <p:spPr>
          <a:xfrm>
            <a:off x="278661" y="128645"/>
            <a:ext cx="1523388" cy="17684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0712" y="3450392"/>
            <a:ext cx="19028410" cy="2337435"/>
          </a:xfrm>
          <a:custGeom>
            <a:avLst/>
            <a:gdLst/>
            <a:ahLst/>
            <a:cxnLst/>
            <a:rect l="l" t="t" r="r" b="b"/>
            <a:pathLst>
              <a:path w="19028410" h="2337435">
                <a:moveTo>
                  <a:pt x="19027928" y="0"/>
                </a:moveTo>
                <a:lnTo>
                  <a:pt x="3810825" y="0"/>
                </a:lnTo>
                <a:lnTo>
                  <a:pt x="0" y="0"/>
                </a:lnTo>
                <a:lnTo>
                  <a:pt x="0" y="2337117"/>
                </a:lnTo>
                <a:lnTo>
                  <a:pt x="3810825" y="2337117"/>
                </a:lnTo>
                <a:lnTo>
                  <a:pt x="19027928" y="2337117"/>
                </a:lnTo>
                <a:lnTo>
                  <a:pt x="19027928" y="0"/>
                </a:lnTo>
                <a:close/>
              </a:path>
            </a:pathLst>
          </a:custGeom>
          <a:solidFill>
            <a:srgbClr val="EEF5ED"/>
          </a:solidFill>
        </p:spPr>
        <p:txBody>
          <a:bodyPr wrap="square" lIns="0" tIns="0" rIns="0" bIns="0" rtlCol="0"/>
          <a:lstStyle/>
          <a:p>
            <a:endParaRPr/>
          </a:p>
        </p:txBody>
      </p:sp>
      <p:sp>
        <p:nvSpPr>
          <p:cNvPr id="3" name="object 3"/>
          <p:cNvSpPr/>
          <p:nvPr/>
        </p:nvSpPr>
        <p:spPr>
          <a:xfrm>
            <a:off x="770712" y="9154928"/>
            <a:ext cx="19028410" cy="1742439"/>
          </a:xfrm>
          <a:custGeom>
            <a:avLst/>
            <a:gdLst/>
            <a:ahLst/>
            <a:cxnLst/>
            <a:rect l="l" t="t" r="r" b="b"/>
            <a:pathLst>
              <a:path w="19028410" h="1742440">
                <a:moveTo>
                  <a:pt x="19027928" y="0"/>
                </a:moveTo>
                <a:lnTo>
                  <a:pt x="3810825" y="0"/>
                </a:lnTo>
                <a:lnTo>
                  <a:pt x="0" y="0"/>
                </a:lnTo>
                <a:lnTo>
                  <a:pt x="0" y="1742363"/>
                </a:lnTo>
                <a:lnTo>
                  <a:pt x="3810825" y="1742363"/>
                </a:lnTo>
                <a:lnTo>
                  <a:pt x="19027928" y="1742363"/>
                </a:lnTo>
                <a:lnTo>
                  <a:pt x="19027928" y="0"/>
                </a:lnTo>
                <a:close/>
              </a:path>
            </a:pathLst>
          </a:custGeom>
          <a:solidFill>
            <a:srgbClr val="EEF5ED"/>
          </a:solidFill>
        </p:spPr>
        <p:txBody>
          <a:bodyPr wrap="square" lIns="0" tIns="0" rIns="0" bIns="0" rtlCol="0"/>
          <a:lstStyle/>
          <a:p>
            <a:endParaRPr/>
          </a:p>
        </p:txBody>
      </p:sp>
      <p:graphicFrame>
        <p:nvGraphicFramePr>
          <p:cNvPr id="4" name="object 4"/>
          <p:cNvGraphicFramePr>
            <a:graphicFrameLocks noGrp="1"/>
          </p:cNvGraphicFramePr>
          <p:nvPr/>
        </p:nvGraphicFramePr>
        <p:xfrm>
          <a:off x="765487" y="0"/>
          <a:ext cx="19027774" cy="11306173"/>
        </p:xfrm>
        <a:graphic>
          <a:graphicData uri="http://schemas.openxmlformats.org/drawingml/2006/table">
            <a:tbl>
              <a:tblPr firstRow="1" bandRow="1">
                <a:tableStyleId>{2D5ABB26-0587-4C30-8999-92F81FD0307C}</a:tableStyleId>
              </a:tblPr>
              <a:tblGrid>
                <a:gridCol w="3810635">
                  <a:extLst>
                    <a:ext uri="{9D8B030D-6E8A-4147-A177-3AD203B41FA5}">
                      <a16:colId xmlns:a16="http://schemas.microsoft.com/office/drawing/2014/main" val="20000"/>
                    </a:ext>
                  </a:extLst>
                </a:gridCol>
                <a:gridCol w="5470524">
                  <a:extLst>
                    <a:ext uri="{9D8B030D-6E8A-4147-A177-3AD203B41FA5}">
                      <a16:colId xmlns:a16="http://schemas.microsoft.com/office/drawing/2014/main" val="20001"/>
                    </a:ext>
                  </a:extLst>
                </a:gridCol>
                <a:gridCol w="9746615">
                  <a:extLst>
                    <a:ext uri="{9D8B030D-6E8A-4147-A177-3AD203B41FA5}">
                      <a16:colId xmlns:a16="http://schemas.microsoft.com/office/drawing/2014/main" val="20002"/>
                    </a:ext>
                  </a:extLst>
                </a:gridCol>
              </a:tblGrid>
              <a:tr h="846455">
                <a:tc gridSpan="2">
                  <a:txBody>
                    <a:bodyPr/>
                    <a:lstStyle/>
                    <a:p>
                      <a:pPr>
                        <a:lnSpc>
                          <a:spcPct val="100000"/>
                        </a:lnSpc>
                      </a:pPr>
                      <a:endParaRPr sz="3600">
                        <a:latin typeface="Times New Roman"/>
                        <a:cs typeface="Times New Roman"/>
                      </a:endParaRPr>
                    </a:p>
                  </a:txBody>
                  <a:tcPr marL="0" marR="0" marT="0" marB="0">
                    <a:lnB w="12700">
                      <a:solidFill>
                        <a:srgbClr val="FFFFFF"/>
                      </a:solidFill>
                      <a:prstDash val="solid"/>
                    </a:lnB>
                  </a:tcPr>
                </a:tc>
                <a:tc hMerge="1">
                  <a:txBody>
                    <a:bodyPr/>
                    <a:lstStyle/>
                    <a:p>
                      <a:endParaRPr/>
                    </a:p>
                  </a:txBody>
                  <a:tcPr marL="0" marR="0" marT="0" marB="0"/>
                </a:tc>
                <a:tc>
                  <a:txBody>
                    <a:bodyPr/>
                    <a:lstStyle/>
                    <a:p>
                      <a:pPr>
                        <a:lnSpc>
                          <a:spcPct val="100000"/>
                        </a:lnSpc>
                      </a:pPr>
                      <a:endParaRPr sz="3600">
                        <a:latin typeface="Times New Roman"/>
                        <a:cs typeface="Times New Roman"/>
                      </a:endParaRPr>
                    </a:p>
                  </a:txBody>
                  <a:tcPr marL="0" marR="0" marT="0" marB="0">
                    <a:lnB w="12700">
                      <a:solidFill>
                        <a:srgbClr val="FFFFFF"/>
                      </a:solidFill>
                      <a:prstDash val="solid"/>
                    </a:lnB>
                  </a:tcPr>
                </a:tc>
                <a:extLst>
                  <a:ext uri="{0D108BD9-81ED-4DB2-BD59-A6C34878D82A}">
                    <a16:rowId xmlns:a16="http://schemas.microsoft.com/office/drawing/2014/main" val="10000"/>
                  </a:ext>
                </a:extLst>
              </a:tr>
              <a:tr h="915669">
                <a:tc>
                  <a:txBody>
                    <a:bodyPr/>
                    <a:lstStyle/>
                    <a:p>
                      <a:pPr marL="80010">
                        <a:lnSpc>
                          <a:spcPct val="100000"/>
                        </a:lnSpc>
                        <a:spcBef>
                          <a:spcPts val="75"/>
                        </a:spcBef>
                      </a:pPr>
                      <a:r>
                        <a:rPr sz="4100" b="1" spc="-20" dirty="0">
                          <a:latin typeface="Corbel"/>
                          <a:cs typeface="Corbel"/>
                        </a:rPr>
                        <a:t>Goal</a:t>
                      </a:r>
                      <a:endParaRPr sz="4100">
                        <a:latin typeface="Corbel"/>
                        <a:cs typeface="Corbel"/>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6C492"/>
                    </a:solidFill>
                  </a:tcPr>
                </a:tc>
                <a:tc gridSpan="2">
                  <a:txBody>
                    <a:bodyPr/>
                    <a:lstStyle/>
                    <a:p>
                      <a:pPr marL="80010">
                        <a:lnSpc>
                          <a:spcPct val="100000"/>
                        </a:lnSpc>
                        <a:spcBef>
                          <a:spcPts val="20"/>
                        </a:spcBef>
                      </a:pPr>
                      <a:r>
                        <a:rPr sz="4700" b="1" dirty="0">
                          <a:latin typeface="Corbel"/>
                          <a:cs typeface="Corbel"/>
                        </a:rPr>
                        <a:t>Crop/varietal</a:t>
                      </a:r>
                      <a:r>
                        <a:rPr sz="4700" b="1" spc="-35" dirty="0">
                          <a:latin typeface="Corbel"/>
                          <a:cs typeface="Corbel"/>
                        </a:rPr>
                        <a:t> </a:t>
                      </a:r>
                      <a:r>
                        <a:rPr sz="4700" b="1" dirty="0">
                          <a:latin typeface="Corbel"/>
                          <a:cs typeface="Corbel"/>
                        </a:rPr>
                        <a:t>issues:</a:t>
                      </a:r>
                      <a:r>
                        <a:rPr sz="4700" b="1" spc="-35" dirty="0">
                          <a:latin typeface="Corbel"/>
                          <a:cs typeface="Corbel"/>
                        </a:rPr>
                        <a:t> </a:t>
                      </a:r>
                      <a:r>
                        <a:rPr sz="4700" b="1" dirty="0">
                          <a:latin typeface="Corbel"/>
                          <a:cs typeface="Corbel"/>
                        </a:rPr>
                        <a:t>broad</a:t>
                      </a:r>
                      <a:r>
                        <a:rPr sz="4700" b="1" spc="-30" dirty="0">
                          <a:latin typeface="Corbel"/>
                          <a:cs typeface="Corbel"/>
                        </a:rPr>
                        <a:t> </a:t>
                      </a:r>
                      <a:r>
                        <a:rPr sz="4700" b="1" spc="-10" dirty="0">
                          <a:latin typeface="Corbel"/>
                          <a:cs typeface="Corbel"/>
                        </a:rPr>
                        <a:t>choices</a:t>
                      </a:r>
                      <a:endParaRPr sz="4700">
                        <a:latin typeface="Corbel"/>
                        <a:cs typeface="Corbel"/>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6C492"/>
                    </a:solidFill>
                  </a:tcPr>
                </a:tc>
                <a:tc hMerge="1">
                  <a:txBody>
                    <a:bodyPr/>
                    <a:lstStyle/>
                    <a:p>
                      <a:endParaRPr/>
                    </a:p>
                  </a:txBody>
                  <a:tcPr marL="0" marR="0" marT="0" marB="0"/>
                </a:tc>
                <a:extLst>
                  <a:ext uri="{0D108BD9-81ED-4DB2-BD59-A6C34878D82A}">
                    <a16:rowId xmlns:a16="http://schemas.microsoft.com/office/drawing/2014/main" val="10001"/>
                  </a:ext>
                </a:extLst>
              </a:tr>
              <a:tr h="1687195">
                <a:tc>
                  <a:txBody>
                    <a:bodyPr/>
                    <a:lstStyle/>
                    <a:p>
                      <a:pPr marL="58419">
                        <a:lnSpc>
                          <a:spcPct val="100000"/>
                        </a:lnSpc>
                        <a:spcBef>
                          <a:spcPts val="160"/>
                        </a:spcBef>
                      </a:pPr>
                      <a:r>
                        <a:rPr sz="3600" dirty="0">
                          <a:latin typeface="Corbel"/>
                          <a:cs typeface="Corbel"/>
                        </a:rPr>
                        <a:t>Food </a:t>
                      </a:r>
                      <a:r>
                        <a:rPr sz="3600" spc="-10" dirty="0">
                          <a:latin typeface="Corbel"/>
                          <a:cs typeface="Corbel"/>
                        </a:rPr>
                        <a:t>security</a:t>
                      </a:r>
                      <a:endParaRPr sz="3600">
                        <a:latin typeface="Corbel"/>
                        <a:cs typeface="Corbel"/>
                      </a:endParaRPr>
                    </a:p>
                    <a:p>
                      <a:pPr marL="58419">
                        <a:lnSpc>
                          <a:spcPct val="100000"/>
                        </a:lnSpc>
                        <a:spcBef>
                          <a:spcPts val="1835"/>
                        </a:spcBef>
                      </a:pPr>
                      <a:r>
                        <a:rPr sz="3600" dirty="0">
                          <a:latin typeface="Corbel"/>
                          <a:cs typeface="Corbel"/>
                        </a:rPr>
                        <a:t>(classic</a:t>
                      </a:r>
                      <a:r>
                        <a:rPr sz="3600" spc="-20" dirty="0">
                          <a:latin typeface="Corbel"/>
                          <a:cs typeface="Corbel"/>
                        </a:rPr>
                        <a:t> </a:t>
                      </a:r>
                      <a:r>
                        <a:rPr sz="3600" spc="-10" dirty="0">
                          <a:latin typeface="Corbel"/>
                          <a:cs typeface="Corbel"/>
                        </a:rPr>
                        <a:t>approach)</a:t>
                      </a:r>
                      <a:endParaRPr sz="3600">
                        <a:latin typeface="Corbel"/>
                        <a:cs typeface="Corbel"/>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DEADB"/>
                    </a:solidFill>
                  </a:tcPr>
                </a:tc>
                <a:tc gridSpan="2">
                  <a:txBody>
                    <a:bodyPr/>
                    <a:lstStyle/>
                    <a:p>
                      <a:pPr marL="529590" indent="-466725">
                        <a:lnSpc>
                          <a:spcPts val="4025"/>
                        </a:lnSpc>
                        <a:buFont typeface="Arial"/>
                        <a:buChar char="•"/>
                        <a:tabLst>
                          <a:tab pos="529590" algn="l"/>
                          <a:tab pos="530225" algn="l"/>
                        </a:tabLst>
                      </a:pPr>
                      <a:r>
                        <a:rPr sz="3550" dirty="0">
                          <a:latin typeface="Corbel"/>
                          <a:cs typeface="Corbel"/>
                        </a:rPr>
                        <a:t>Major</a:t>
                      </a:r>
                      <a:r>
                        <a:rPr sz="3550" spc="-95" dirty="0">
                          <a:latin typeface="Corbel"/>
                          <a:cs typeface="Corbel"/>
                        </a:rPr>
                        <a:t> </a:t>
                      </a:r>
                      <a:r>
                        <a:rPr sz="3550" dirty="0">
                          <a:latin typeface="Corbel"/>
                          <a:cs typeface="Corbel"/>
                        </a:rPr>
                        <a:t>staple</a:t>
                      </a:r>
                      <a:r>
                        <a:rPr sz="3550" spc="-100" dirty="0">
                          <a:latin typeface="Corbel"/>
                          <a:cs typeface="Corbel"/>
                        </a:rPr>
                        <a:t> </a:t>
                      </a:r>
                      <a:r>
                        <a:rPr sz="3550" spc="-10" dirty="0">
                          <a:latin typeface="Corbel"/>
                          <a:cs typeface="Corbel"/>
                        </a:rPr>
                        <a:t>crops</a:t>
                      </a:r>
                      <a:endParaRPr sz="3550">
                        <a:latin typeface="Corbel"/>
                        <a:cs typeface="Corbel"/>
                      </a:endParaRPr>
                    </a:p>
                    <a:p>
                      <a:pPr marL="529590" indent="-466725">
                        <a:lnSpc>
                          <a:spcPct val="100000"/>
                        </a:lnSpc>
                        <a:spcBef>
                          <a:spcPts val="330"/>
                        </a:spcBef>
                        <a:buFont typeface="Arial"/>
                        <a:buChar char="•"/>
                        <a:tabLst>
                          <a:tab pos="529590" algn="l"/>
                          <a:tab pos="530225" algn="l"/>
                        </a:tabLst>
                      </a:pPr>
                      <a:r>
                        <a:rPr sz="3550" spc="-10" dirty="0">
                          <a:latin typeface="Corbel"/>
                          <a:cs typeface="Corbel"/>
                        </a:rPr>
                        <a:t>Crops/varieties</a:t>
                      </a:r>
                      <a:r>
                        <a:rPr sz="3550" spc="-85" dirty="0">
                          <a:latin typeface="Corbel"/>
                          <a:cs typeface="Corbel"/>
                        </a:rPr>
                        <a:t> </a:t>
                      </a:r>
                      <a:r>
                        <a:rPr sz="3550" dirty="0">
                          <a:latin typeface="Corbel"/>
                          <a:cs typeface="Corbel"/>
                        </a:rPr>
                        <a:t>responsive</a:t>
                      </a:r>
                      <a:r>
                        <a:rPr sz="3550" spc="-105" dirty="0">
                          <a:latin typeface="Corbel"/>
                          <a:cs typeface="Corbel"/>
                        </a:rPr>
                        <a:t> </a:t>
                      </a:r>
                      <a:r>
                        <a:rPr sz="3550" dirty="0">
                          <a:latin typeface="Corbel"/>
                          <a:cs typeface="Corbel"/>
                        </a:rPr>
                        <a:t>to</a:t>
                      </a:r>
                      <a:r>
                        <a:rPr sz="3550" spc="-105" dirty="0">
                          <a:latin typeface="Corbel"/>
                          <a:cs typeface="Corbel"/>
                        </a:rPr>
                        <a:t> </a:t>
                      </a:r>
                      <a:r>
                        <a:rPr sz="3550" spc="-10" dirty="0">
                          <a:latin typeface="Corbel"/>
                          <a:cs typeface="Corbel"/>
                        </a:rPr>
                        <a:t>inputs</a:t>
                      </a:r>
                      <a:endParaRPr sz="3550">
                        <a:latin typeface="Corbel"/>
                        <a:cs typeface="Corbe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DEADB"/>
                    </a:solidFill>
                  </a:tcPr>
                </a:tc>
                <a:tc hMerge="1">
                  <a:txBody>
                    <a:bodyPr/>
                    <a:lstStyle/>
                    <a:p>
                      <a:endParaRPr/>
                    </a:p>
                  </a:txBody>
                  <a:tcPr marL="0" marR="0" marT="0" marB="0"/>
                </a:tc>
                <a:extLst>
                  <a:ext uri="{0D108BD9-81ED-4DB2-BD59-A6C34878D82A}">
                    <a16:rowId xmlns:a16="http://schemas.microsoft.com/office/drawing/2014/main" val="10002"/>
                  </a:ext>
                </a:extLst>
              </a:tr>
              <a:tr h="2336800">
                <a:tc>
                  <a:txBody>
                    <a:bodyPr/>
                    <a:lstStyle/>
                    <a:p>
                      <a:pPr marL="58419">
                        <a:lnSpc>
                          <a:spcPct val="100000"/>
                        </a:lnSpc>
                        <a:spcBef>
                          <a:spcPts val="160"/>
                        </a:spcBef>
                      </a:pPr>
                      <a:r>
                        <a:rPr sz="3600" spc="-10" dirty="0">
                          <a:latin typeface="Corbel"/>
                          <a:cs typeface="Corbel"/>
                        </a:rPr>
                        <a:t>Nutrition</a:t>
                      </a:r>
                      <a:endParaRPr sz="3600">
                        <a:latin typeface="Corbel"/>
                        <a:cs typeface="Corbe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5ED"/>
                    </a:solidFill>
                  </a:tcPr>
                </a:tc>
                <a:tc gridSpan="2">
                  <a:txBody>
                    <a:bodyPr/>
                    <a:lstStyle/>
                    <a:p>
                      <a:pPr marL="529590" indent="-466725">
                        <a:lnSpc>
                          <a:spcPts val="4025"/>
                        </a:lnSpc>
                        <a:buFont typeface="Arial"/>
                        <a:buChar char="•"/>
                        <a:tabLst>
                          <a:tab pos="529590" algn="l"/>
                          <a:tab pos="530225" algn="l"/>
                        </a:tabLst>
                      </a:pPr>
                      <a:r>
                        <a:rPr sz="3550" dirty="0">
                          <a:latin typeface="Corbel"/>
                          <a:cs typeface="Corbel"/>
                        </a:rPr>
                        <a:t>Focus</a:t>
                      </a:r>
                      <a:r>
                        <a:rPr sz="3550" spc="-105" dirty="0">
                          <a:latin typeface="Corbel"/>
                          <a:cs typeface="Corbel"/>
                        </a:rPr>
                        <a:t> </a:t>
                      </a:r>
                      <a:r>
                        <a:rPr sz="3550" dirty="0">
                          <a:latin typeface="Corbel"/>
                          <a:cs typeface="Corbel"/>
                        </a:rPr>
                        <a:t>beyond</a:t>
                      </a:r>
                      <a:r>
                        <a:rPr sz="3550" spc="-114" dirty="0">
                          <a:latin typeface="Corbel"/>
                          <a:cs typeface="Corbel"/>
                        </a:rPr>
                        <a:t> </a:t>
                      </a:r>
                      <a:r>
                        <a:rPr sz="3550" dirty="0">
                          <a:latin typeface="Corbel"/>
                          <a:cs typeface="Corbel"/>
                        </a:rPr>
                        <a:t>calories</a:t>
                      </a:r>
                      <a:r>
                        <a:rPr sz="3550" spc="-105" dirty="0">
                          <a:latin typeface="Corbel"/>
                          <a:cs typeface="Corbel"/>
                        </a:rPr>
                        <a:t> </a:t>
                      </a:r>
                      <a:r>
                        <a:rPr sz="3550" dirty="0">
                          <a:latin typeface="Corbel"/>
                          <a:cs typeface="Corbel"/>
                        </a:rPr>
                        <a:t>to</a:t>
                      </a:r>
                      <a:r>
                        <a:rPr sz="3550" spc="-120" dirty="0">
                          <a:latin typeface="Corbel"/>
                          <a:cs typeface="Corbel"/>
                        </a:rPr>
                        <a:t> </a:t>
                      </a:r>
                      <a:r>
                        <a:rPr sz="3550" dirty="0">
                          <a:latin typeface="Corbel"/>
                          <a:cs typeface="Corbel"/>
                        </a:rPr>
                        <a:t>include</a:t>
                      </a:r>
                      <a:r>
                        <a:rPr sz="3550" spc="-95" dirty="0">
                          <a:latin typeface="Corbel"/>
                          <a:cs typeface="Corbel"/>
                        </a:rPr>
                        <a:t> </a:t>
                      </a:r>
                      <a:r>
                        <a:rPr sz="3550" dirty="0">
                          <a:latin typeface="Corbel"/>
                          <a:cs typeface="Corbel"/>
                        </a:rPr>
                        <a:t>nutritive</a:t>
                      </a:r>
                      <a:r>
                        <a:rPr sz="3550" spc="-95" dirty="0">
                          <a:latin typeface="Corbel"/>
                          <a:cs typeface="Corbel"/>
                        </a:rPr>
                        <a:t> </a:t>
                      </a:r>
                      <a:r>
                        <a:rPr sz="3550" spc="-10" dirty="0">
                          <a:latin typeface="Corbel"/>
                          <a:cs typeface="Corbel"/>
                        </a:rPr>
                        <a:t>elements:</a:t>
                      </a:r>
                      <a:endParaRPr sz="3550">
                        <a:latin typeface="Corbel"/>
                        <a:cs typeface="Corbel"/>
                      </a:endParaRPr>
                    </a:p>
                    <a:p>
                      <a:pPr marL="529590" indent="-466725">
                        <a:lnSpc>
                          <a:spcPct val="100000"/>
                        </a:lnSpc>
                        <a:spcBef>
                          <a:spcPts val="355"/>
                        </a:spcBef>
                        <a:buFont typeface="Arial"/>
                        <a:buChar char="•"/>
                        <a:tabLst>
                          <a:tab pos="529590" algn="l"/>
                          <a:tab pos="530225" algn="l"/>
                        </a:tabLst>
                      </a:pPr>
                      <a:r>
                        <a:rPr sz="3550" dirty="0">
                          <a:latin typeface="Corbel"/>
                          <a:cs typeface="Corbel"/>
                        </a:rPr>
                        <a:t>Varieties</a:t>
                      </a:r>
                      <a:r>
                        <a:rPr sz="3550" spc="-80" dirty="0">
                          <a:latin typeface="Corbel"/>
                          <a:cs typeface="Corbel"/>
                        </a:rPr>
                        <a:t> </a:t>
                      </a:r>
                      <a:r>
                        <a:rPr sz="3550" spc="-10" dirty="0">
                          <a:latin typeface="Corbel"/>
                          <a:cs typeface="Corbel"/>
                        </a:rPr>
                        <a:t>biofortified</a:t>
                      </a:r>
                      <a:r>
                        <a:rPr sz="3550" spc="-110" dirty="0">
                          <a:latin typeface="Corbel"/>
                          <a:cs typeface="Corbel"/>
                        </a:rPr>
                        <a:t> </a:t>
                      </a:r>
                      <a:r>
                        <a:rPr sz="3550" dirty="0">
                          <a:latin typeface="Corbel"/>
                          <a:cs typeface="Corbel"/>
                        </a:rPr>
                        <a:t>with</a:t>
                      </a:r>
                      <a:r>
                        <a:rPr sz="3550" spc="-85" dirty="0">
                          <a:latin typeface="Corbel"/>
                          <a:cs typeface="Corbel"/>
                        </a:rPr>
                        <a:t> </a:t>
                      </a:r>
                      <a:r>
                        <a:rPr sz="3550" spc="-10" dirty="0">
                          <a:latin typeface="Corbel"/>
                          <a:cs typeface="Corbel"/>
                        </a:rPr>
                        <a:t>micronutrients</a:t>
                      </a:r>
                      <a:endParaRPr sz="3550">
                        <a:latin typeface="Corbel"/>
                        <a:cs typeface="Corbel"/>
                      </a:endParaRPr>
                    </a:p>
                    <a:p>
                      <a:pPr marL="529590" indent="-466725">
                        <a:lnSpc>
                          <a:spcPct val="100000"/>
                        </a:lnSpc>
                        <a:spcBef>
                          <a:spcPts val="320"/>
                        </a:spcBef>
                        <a:buFont typeface="Arial"/>
                        <a:buChar char="•"/>
                        <a:tabLst>
                          <a:tab pos="529590" algn="l"/>
                          <a:tab pos="530225" algn="l"/>
                        </a:tabLst>
                      </a:pPr>
                      <a:r>
                        <a:rPr sz="3550" dirty="0">
                          <a:latin typeface="Corbel"/>
                          <a:cs typeface="Corbel"/>
                        </a:rPr>
                        <a:t>Crops</a:t>
                      </a:r>
                      <a:r>
                        <a:rPr sz="3550" spc="-85" dirty="0">
                          <a:latin typeface="Corbel"/>
                          <a:cs typeface="Corbel"/>
                        </a:rPr>
                        <a:t> </a:t>
                      </a:r>
                      <a:r>
                        <a:rPr sz="3550" spc="-10" dirty="0">
                          <a:latin typeface="Corbel"/>
                          <a:cs typeface="Corbel"/>
                        </a:rPr>
                        <a:t>contributing</a:t>
                      </a:r>
                      <a:r>
                        <a:rPr sz="3550" spc="-85" dirty="0">
                          <a:latin typeface="Corbel"/>
                          <a:cs typeface="Corbel"/>
                        </a:rPr>
                        <a:t> </a:t>
                      </a:r>
                      <a:r>
                        <a:rPr sz="3550" dirty="0">
                          <a:latin typeface="Corbel"/>
                          <a:cs typeface="Corbel"/>
                        </a:rPr>
                        <a:t>to</a:t>
                      </a:r>
                      <a:r>
                        <a:rPr sz="3550" spc="-85" dirty="0">
                          <a:latin typeface="Corbel"/>
                          <a:cs typeface="Corbel"/>
                        </a:rPr>
                        <a:t> </a:t>
                      </a:r>
                      <a:r>
                        <a:rPr sz="3550" dirty="0">
                          <a:latin typeface="Corbel"/>
                          <a:cs typeface="Corbel"/>
                        </a:rPr>
                        <a:t>dietary</a:t>
                      </a:r>
                      <a:r>
                        <a:rPr sz="3550" spc="-95" dirty="0">
                          <a:latin typeface="Corbel"/>
                          <a:cs typeface="Corbel"/>
                        </a:rPr>
                        <a:t> </a:t>
                      </a:r>
                      <a:r>
                        <a:rPr sz="3550" spc="-10" dirty="0">
                          <a:latin typeface="Corbel"/>
                          <a:cs typeface="Corbel"/>
                        </a:rPr>
                        <a:t>diversity</a:t>
                      </a:r>
                      <a:endParaRPr sz="3550">
                        <a:latin typeface="Corbel"/>
                        <a:cs typeface="Corbel"/>
                      </a:endParaRPr>
                    </a:p>
                    <a:p>
                      <a:pPr marL="529590" indent="-466725">
                        <a:lnSpc>
                          <a:spcPct val="100000"/>
                        </a:lnSpc>
                        <a:spcBef>
                          <a:spcPts val="295"/>
                        </a:spcBef>
                        <a:buFont typeface="Arial"/>
                        <a:buChar char="•"/>
                        <a:tabLst>
                          <a:tab pos="529590" algn="l"/>
                          <a:tab pos="530225" algn="l"/>
                        </a:tabLst>
                      </a:pPr>
                      <a:r>
                        <a:rPr sz="3550" dirty="0">
                          <a:latin typeface="Corbel"/>
                          <a:cs typeface="Corbel"/>
                        </a:rPr>
                        <a:t>Specialty</a:t>
                      </a:r>
                      <a:r>
                        <a:rPr sz="3550" spc="-85" dirty="0">
                          <a:latin typeface="Corbel"/>
                          <a:cs typeface="Corbel"/>
                        </a:rPr>
                        <a:t> </a:t>
                      </a:r>
                      <a:r>
                        <a:rPr sz="3550" dirty="0">
                          <a:latin typeface="Corbel"/>
                          <a:cs typeface="Corbel"/>
                        </a:rPr>
                        <a:t>crops:</a:t>
                      </a:r>
                      <a:r>
                        <a:rPr sz="3550" spc="-95" dirty="0">
                          <a:latin typeface="Corbel"/>
                          <a:cs typeface="Corbel"/>
                        </a:rPr>
                        <a:t> </a:t>
                      </a:r>
                      <a:r>
                        <a:rPr sz="3550" dirty="0">
                          <a:latin typeface="Corbel"/>
                          <a:cs typeface="Corbel"/>
                        </a:rPr>
                        <a:t>leafy</a:t>
                      </a:r>
                      <a:r>
                        <a:rPr sz="3550" spc="-95" dirty="0">
                          <a:latin typeface="Corbel"/>
                          <a:cs typeface="Corbel"/>
                        </a:rPr>
                        <a:t> </a:t>
                      </a:r>
                      <a:r>
                        <a:rPr sz="3550" spc="-10" dirty="0">
                          <a:latin typeface="Corbel"/>
                          <a:cs typeface="Corbel"/>
                        </a:rPr>
                        <a:t>vegetables,</a:t>
                      </a:r>
                      <a:r>
                        <a:rPr sz="3550" spc="-85" dirty="0">
                          <a:latin typeface="Corbel"/>
                          <a:cs typeface="Corbel"/>
                        </a:rPr>
                        <a:t> </a:t>
                      </a:r>
                      <a:r>
                        <a:rPr sz="3550" spc="-25" dirty="0">
                          <a:latin typeface="Corbel"/>
                          <a:cs typeface="Corbel"/>
                        </a:rPr>
                        <a:t>orange-</a:t>
                      </a:r>
                      <a:r>
                        <a:rPr sz="3550" dirty="0">
                          <a:latin typeface="Corbel"/>
                          <a:cs typeface="Corbel"/>
                        </a:rPr>
                        <a:t>fleshed</a:t>
                      </a:r>
                      <a:r>
                        <a:rPr sz="3550" spc="-114" dirty="0">
                          <a:latin typeface="Corbel"/>
                          <a:cs typeface="Corbel"/>
                        </a:rPr>
                        <a:t> </a:t>
                      </a:r>
                      <a:r>
                        <a:rPr sz="3550" dirty="0">
                          <a:latin typeface="Corbel"/>
                          <a:cs typeface="Corbel"/>
                        </a:rPr>
                        <a:t>sweet</a:t>
                      </a:r>
                      <a:r>
                        <a:rPr sz="3550" spc="-90" dirty="0">
                          <a:latin typeface="Corbel"/>
                          <a:cs typeface="Corbel"/>
                        </a:rPr>
                        <a:t> </a:t>
                      </a:r>
                      <a:r>
                        <a:rPr sz="3550" spc="-10" dirty="0">
                          <a:latin typeface="Corbel"/>
                          <a:cs typeface="Corbel"/>
                        </a:rPr>
                        <a:t>potatoes</a:t>
                      </a:r>
                      <a:endParaRPr sz="355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5ED"/>
                    </a:solidFill>
                  </a:tcPr>
                </a:tc>
                <a:tc hMerge="1">
                  <a:txBody>
                    <a:bodyPr/>
                    <a:lstStyle/>
                    <a:p>
                      <a:endParaRPr/>
                    </a:p>
                  </a:txBody>
                  <a:tcPr marL="0" marR="0" marT="0" marB="0"/>
                </a:tc>
                <a:extLst>
                  <a:ext uri="{0D108BD9-81ED-4DB2-BD59-A6C34878D82A}">
                    <a16:rowId xmlns:a16="http://schemas.microsoft.com/office/drawing/2014/main" val="10003"/>
                  </a:ext>
                </a:extLst>
              </a:tr>
              <a:tr h="3367404">
                <a:tc>
                  <a:txBody>
                    <a:bodyPr/>
                    <a:lstStyle/>
                    <a:p>
                      <a:pPr marL="58419">
                        <a:lnSpc>
                          <a:spcPct val="100000"/>
                        </a:lnSpc>
                        <a:spcBef>
                          <a:spcPts val="160"/>
                        </a:spcBef>
                      </a:pPr>
                      <a:r>
                        <a:rPr sz="3600" dirty="0">
                          <a:latin typeface="Corbel"/>
                          <a:cs typeface="Corbel"/>
                        </a:rPr>
                        <a:t>Climate</a:t>
                      </a:r>
                      <a:r>
                        <a:rPr sz="3600" spc="-20" dirty="0">
                          <a:latin typeface="Corbel"/>
                          <a:cs typeface="Corbel"/>
                        </a:rPr>
                        <a:t> </a:t>
                      </a:r>
                      <a:r>
                        <a:rPr sz="3600" spc="-10" dirty="0">
                          <a:latin typeface="Corbel"/>
                          <a:cs typeface="Corbel"/>
                        </a:rPr>
                        <a:t>resilience</a:t>
                      </a:r>
                      <a:endParaRPr sz="3600">
                        <a:latin typeface="Corbel"/>
                        <a:cs typeface="Corbe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DEADB"/>
                    </a:solidFill>
                  </a:tcPr>
                </a:tc>
                <a:tc gridSpan="2">
                  <a:txBody>
                    <a:bodyPr/>
                    <a:lstStyle/>
                    <a:p>
                      <a:pPr marL="529590" indent="-466725">
                        <a:lnSpc>
                          <a:spcPts val="4020"/>
                        </a:lnSpc>
                        <a:buFont typeface="Arial"/>
                        <a:buChar char="•"/>
                        <a:tabLst>
                          <a:tab pos="529590" algn="l"/>
                          <a:tab pos="530225" algn="l"/>
                        </a:tabLst>
                      </a:pPr>
                      <a:r>
                        <a:rPr sz="3550" dirty="0">
                          <a:latin typeface="Corbel"/>
                          <a:cs typeface="Corbel"/>
                        </a:rPr>
                        <a:t>Crops</a:t>
                      </a:r>
                      <a:r>
                        <a:rPr sz="3550" spc="-105" dirty="0">
                          <a:latin typeface="Corbel"/>
                          <a:cs typeface="Corbel"/>
                        </a:rPr>
                        <a:t> </a:t>
                      </a:r>
                      <a:r>
                        <a:rPr sz="3550" dirty="0">
                          <a:latin typeface="Corbel"/>
                          <a:cs typeface="Corbel"/>
                        </a:rPr>
                        <a:t>that</a:t>
                      </a:r>
                      <a:r>
                        <a:rPr sz="3550" spc="-105" dirty="0">
                          <a:latin typeface="Corbel"/>
                          <a:cs typeface="Corbel"/>
                        </a:rPr>
                        <a:t> </a:t>
                      </a:r>
                      <a:r>
                        <a:rPr sz="3550" dirty="0">
                          <a:latin typeface="Corbel"/>
                          <a:cs typeface="Corbel"/>
                        </a:rPr>
                        <a:t>tolerate</a:t>
                      </a:r>
                      <a:r>
                        <a:rPr sz="3550" spc="-110" dirty="0">
                          <a:latin typeface="Corbel"/>
                          <a:cs typeface="Corbel"/>
                        </a:rPr>
                        <a:t> </a:t>
                      </a:r>
                      <a:r>
                        <a:rPr sz="3550" dirty="0">
                          <a:latin typeface="Corbel"/>
                          <a:cs typeface="Corbel"/>
                        </a:rPr>
                        <a:t>abiotic</a:t>
                      </a:r>
                      <a:r>
                        <a:rPr sz="3550" spc="-105" dirty="0">
                          <a:latin typeface="Corbel"/>
                          <a:cs typeface="Corbel"/>
                        </a:rPr>
                        <a:t> </a:t>
                      </a:r>
                      <a:r>
                        <a:rPr sz="3550" spc="-10" dirty="0">
                          <a:latin typeface="Corbel"/>
                          <a:cs typeface="Corbel"/>
                        </a:rPr>
                        <a:t>stress:</a:t>
                      </a:r>
                      <a:endParaRPr sz="3550">
                        <a:latin typeface="Corbel"/>
                        <a:cs typeface="Corbel"/>
                      </a:endParaRPr>
                    </a:p>
                    <a:p>
                      <a:pPr marL="1052195">
                        <a:lnSpc>
                          <a:spcPts val="4255"/>
                        </a:lnSpc>
                      </a:pPr>
                      <a:r>
                        <a:rPr sz="3550" dirty="0">
                          <a:latin typeface="Corbel"/>
                          <a:cs typeface="Corbel"/>
                        </a:rPr>
                        <a:t>&gt;Heat</a:t>
                      </a:r>
                      <a:r>
                        <a:rPr sz="3550" spc="-130" dirty="0">
                          <a:latin typeface="Corbel"/>
                          <a:cs typeface="Corbel"/>
                        </a:rPr>
                        <a:t> </a:t>
                      </a:r>
                      <a:r>
                        <a:rPr sz="3550" dirty="0">
                          <a:latin typeface="Corbel"/>
                          <a:cs typeface="Corbel"/>
                        </a:rPr>
                        <a:t>tolerant</a:t>
                      </a:r>
                      <a:r>
                        <a:rPr sz="3550" spc="-135" dirty="0">
                          <a:latin typeface="Corbel"/>
                          <a:cs typeface="Corbel"/>
                        </a:rPr>
                        <a:t> </a:t>
                      </a:r>
                      <a:r>
                        <a:rPr sz="3550" spc="-10" dirty="0">
                          <a:latin typeface="Corbel"/>
                          <a:cs typeface="Corbel"/>
                        </a:rPr>
                        <a:t>crops/varieties;</a:t>
                      </a:r>
                      <a:endParaRPr sz="3550">
                        <a:latin typeface="Corbel"/>
                        <a:cs typeface="Corbel"/>
                      </a:endParaRPr>
                    </a:p>
                    <a:p>
                      <a:pPr marL="1052195">
                        <a:lnSpc>
                          <a:spcPct val="100000"/>
                        </a:lnSpc>
                        <a:spcBef>
                          <a:spcPts val="20"/>
                        </a:spcBef>
                      </a:pPr>
                      <a:r>
                        <a:rPr sz="3550" dirty="0">
                          <a:latin typeface="Corbel"/>
                          <a:cs typeface="Corbel"/>
                        </a:rPr>
                        <a:t>&gt;Water</a:t>
                      </a:r>
                      <a:r>
                        <a:rPr sz="3550" spc="-150" dirty="0">
                          <a:latin typeface="Corbel"/>
                          <a:cs typeface="Corbel"/>
                        </a:rPr>
                        <a:t> </a:t>
                      </a:r>
                      <a:r>
                        <a:rPr sz="3550" dirty="0">
                          <a:latin typeface="Corbel"/>
                          <a:cs typeface="Corbel"/>
                        </a:rPr>
                        <a:t>efficient</a:t>
                      </a:r>
                      <a:r>
                        <a:rPr sz="3550" spc="-130" dirty="0">
                          <a:latin typeface="Corbel"/>
                          <a:cs typeface="Corbel"/>
                        </a:rPr>
                        <a:t> </a:t>
                      </a:r>
                      <a:r>
                        <a:rPr sz="3550" spc="-10" dirty="0">
                          <a:latin typeface="Corbel"/>
                          <a:cs typeface="Corbel"/>
                        </a:rPr>
                        <a:t>crops/varieties</a:t>
                      </a:r>
                      <a:endParaRPr sz="3550">
                        <a:latin typeface="Corbel"/>
                        <a:cs typeface="Corbel"/>
                      </a:endParaRPr>
                    </a:p>
                    <a:p>
                      <a:pPr marL="529590" indent="-466725">
                        <a:lnSpc>
                          <a:spcPct val="100000"/>
                        </a:lnSpc>
                        <a:spcBef>
                          <a:spcPts val="330"/>
                        </a:spcBef>
                        <a:buFont typeface="Arial"/>
                        <a:buChar char="•"/>
                        <a:tabLst>
                          <a:tab pos="529590" algn="l"/>
                          <a:tab pos="530225" algn="l"/>
                        </a:tabLst>
                      </a:pPr>
                      <a:r>
                        <a:rPr sz="3550" dirty="0">
                          <a:latin typeface="Corbel"/>
                          <a:cs typeface="Corbel"/>
                        </a:rPr>
                        <a:t>Crops</a:t>
                      </a:r>
                      <a:r>
                        <a:rPr sz="3550" spc="-85" dirty="0">
                          <a:latin typeface="Corbel"/>
                          <a:cs typeface="Corbel"/>
                        </a:rPr>
                        <a:t> </a:t>
                      </a:r>
                      <a:r>
                        <a:rPr sz="3550" dirty="0">
                          <a:latin typeface="Corbel"/>
                          <a:cs typeface="Corbel"/>
                        </a:rPr>
                        <a:t>that</a:t>
                      </a:r>
                      <a:r>
                        <a:rPr sz="3550" spc="-90" dirty="0">
                          <a:latin typeface="Corbel"/>
                          <a:cs typeface="Corbel"/>
                        </a:rPr>
                        <a:t> </a:t>
                      </a:r>
                      <a:r>
                        <a:rPr sz="3550" dirty="0">
                          <a:latin typeface="Corbel"/>
                          <a:cs typeface="Corbel"/>
                        </a:rPr>
                        <a:t>add</a:t>
                      </a:r>
                      <a:r>
                        <a:rPr sz="3550" spc="-95" dirty="0">
                          <a:latin typeface="Corbel"/>
                          <a:cs typeface="Corbel"/>
                        </a:rPr>
                        <a:t> </a:t>
                      </a:r>
                      <a:r>
                        <a:rPr sz="3550" dirty="0">
                          <a:latin typeface="Corbel"/>
                          <a:cs typeface="Corbel"/>
                        </a:rPr>
                        <a:t>value</a:t>
                      </a:r>
                      <a:r>
                        <a:rPr sz="3550" spc="-75" dirty="0">
                          <a:latin typeface="Corbel"/>
                          <a:cs typeface="Corbel"/>
                        </a:rPr>
                        <a:t> </a:t>
                      </a:r>
                      <a:r>
                        <a:rPr sz="3550" dirty="0">
                          <a:latin typeface="Corbel"/>
                          <a:cs typeface="Corbel"/>
                        </a:rPr>
                        <a:t>or</a:t>
                      </a:r>
                      <a:r>
                        <a:rPr sz="3550" spc="-95" dirty="0">
                          <a:latin typeface="Corbel"/>
                          <a:cs typeface="Corbel"/>
                        </a:rPr>
                        <a:t> </a:t>
                      </a:r>
                      <a:r>
                        <a:rPr sz="3550" dirty="0">
                          <a:latin typeface="Corbel"/>
                          <a:cs typeface="Corbel"/>
                        </a:rPr>
                        <a:t>diversity</a:t>
                      </a:r>
                      <a:r>
                        <a:rPr sz="3550" spc="-75" dirty="0">
                          <a:latin typeface="Corbel"/>
                          <a:cs typeface="Corbel"/>
                        </a:rPr>
                        <a:t> </a:t>
                      </a:r>
                      <a:r>
                        <a:rPr sz="3550" dirty="0">
                          <a:latin typeface="Corbel"/>
                          <a:cs typeface="Corbel"/>
                        </a:rPr>
                        <a:t>to</a:t>
                      </a:r>
                      <a:r>
                        <a:rPr sz="3550" spc="-90" dirty="0">
                          <a:latin typeface="Corbel"/>
                          <a:cs typeface="Corbel"/>
                        </a:rPr>
                        <a:t> </a:t>
                      </a:r>
                      <a:r>
                        <a:rPr sz="3550" dirty="0">
                          <a:latin typeface="Corbel"/>
                          <a:cs typeface="Corbel"/>
                        </a:rPr>
                        <a:t>resource</a:t>
                      </a:r>
                      <a:r>
                        <a:rPr sz="3550" spc="-85" dirty="0">
                          <a:latin typeface="Corbel"/>
                          <a:cs typeface="Corbel"/>
                        </a:rPr>
                        <a:t> </a:t>
                      </a:r>
                      <a:r>
                        <a:rPr sz="3550" spc="-20" dirty="0">
                          <a:latin typeface="Corbel"/>
                          <a:cs typeface="Corbel"/>
                        </a:rPr>
                        <a:t>base</a:t>
                      </a:r>
                      <a:endParaRPr sz="3550">
                        <a:latin typeface="Corbel"/>
                        <a:cs typeface="Corbel"/>
                      </a:endParaRPr>
                    </a:p>
                    <a:p>
                      <a:pPr marL="1052195">
                        <a:lnSpc>
                          <a:spcPct val="100000"/>
                        </a:lnSpc>
                        <a:spcBef>
                          <a:spcPts val="320"/>
                        </a:spcBef>
                      </a:pPr>
                      <a:r>
                        <a:rPr sz="3550" dirty="0">
                          <a:latin typeface="Corbel"/>
                          <a:cs typeface="Corbel"/>
                        </a:rPr>
                        <a:t>&gt;Legumes</a:t>
                      </a:r>
                      <a:r>
                        <a:rPr sz="3550" spc="-85" dirty="0">
                          <a:latin typeface="Corbel"/>
                          <a:cs typeface="Corbel"/>
                        </a:rPr>
                        <a:t> </a:t>
                      </a:r>
                      <a:r>
                        <a:rPr sz="3550" dirty="0">
                          <a:latin typeface="Corbel"/>
                          <a:cs typeface="Corbel"/>
                        </a:rPr>
                        <a:t>to</a:t>
                      </a:r>
                      <a:r>
                        <a:rPr sz="3550" spc="-80" dirty="0">
                          <a:latin typeface="Corbel"/>
                          <a:cs typeface="Corbel"/>
                        </a:rPr>
                        <a:t> </a:t>
                      </a:r>
                      <a:r>
                        <a:rPr sz="3550" dirty="0">
                          <a:latin typeface="Corbel"/>
                          <a:cs typeface="Corbel"/>
                        </a:rPr>
                        <a:t>fix</a:t>
                      </a:r>
                      <a:r>
                        <a:rPr sz="3550" spc="-80" dirty="0">
                          <a:latin typeface="Corbel"/>
                          <a:cs typeface="Corbel"/>
                        </a:rPr>
                        <a:t> </a:t>
                      </a:r>
                      <a:r>
                        <a:rPr sz="3550" spc="-10" dirty="0">
                          <a:latin typeface="Corbel"/>
                          <a:cs typeface="Corbel"/>
                        </a:rPr>
                        <a:t>nitrogen</a:t>
                      </a:r>
                      <a:endParaRPr sz="3550">
                        <a:latin typeface="Corbel"/>
                        <a:cs typeface="Corbel"/>
                      </a:endParaRPr>
                    </a:p>
                    <a:p>
                      <a:pPr marL="1067435">
                        <a:lnSpc>
                          <a:spcPct val="100000"/>
                        </a:lnSpc>
                        <a:spcBef>
                          <a:spcPts val="290"/>
                        </a:spcBef>
                      </a:pPr>
                      <a:r>
                        <a:rPr sz="3550" dirty="0">
                          <a:latin typeface="Corbel"/>
                          <a:cs typeface="Corbel"/>
                        </a:rPr>
                        <a:t>&gt;Fodder</a:t>
                      </a:r>
                      <a:r>
                        <a:rPr sz="3550" spc="-130" dirty="0">
                          <a:latin typeface="Corbel"/>
                          <a:cs typeface="Corbel"/>
                        </a:rPr>
                        <a:t> </a:t>
                      </a:r>
                      <a:r>
                        <a:rPr sz="3550" dirty="0">
                          <a:latin typeface="Corbel"/>
                          <a:cs typeface="Corbel"/>
                        </a:rPr>
                        <a:t>crops;</a:t>
                      </a:r>
                      <a:r>
                        <a:rPr sz="3550" spc="-110" dirty="0">
                          <a:latin typeface="Corbel"/>
                          <a:cs typeface="Corbel"/>
                        </a:rPr>
                        <a:t> </a:t>
                      </a:r>
                      <a:r>
                        <a:rPr sz="3550" spc="-10" dirty="0">
                          <a:latin typeface="Corbel"/>
                          <a:cs typeface="Corbel"/>
                        </a:rPr>
                        <a:t>Perennials</a:t>
                      </a:r>
                      <a:endParaRPr sz="355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DEADB"/>
                    </a:solidFill>
                  </a:tcPr>
                </a:tc>
                <a:tc hMerge="1">
                  <a:txBody>
                    <a:bodyPr/>
                    <a:lstStyle/>
                    <a:p>
                      <a:endParaRPr/>
                    </a:p>
                  </a:txBody>
                  <a:tcPr marL="0" marR="0" marT="0" marB="0"/>
                </a:tc>
                <a:extLst>
                  <a:ext uri="{0D108BD9-81ED-4DB2-BD59-A6C34878D82A}">
                    <a16:rowId xmlns:a16="http://schemas.microsoft.com/office/drawing/2014/main" val="10004"/>
                  </a:ext>
                </a:extLst>
              </a:tr>
              <a:tr h="1741805">
                <a:tc>
                  <a:txBody>
                    <a:bodyPr/>
                    <a:lstStyle/>
                    <a:p>
                      <a:pPr marL="58419">
                        <a:lnSpc>
                          <a:spcPct val="100000"/>
                        </a:lnSpc>
                        <a:spcBef>
                          <a:spcPts val="160"/>
                        </a:spcBef>
                      </a:pPr>
                      <a:r>
                        <a:rPr sz="3600" dirty="0">
                          <a:latin typeface="Corbel"/>
                          <a:cs typeface="Corbel"/>
                        </a:rPr>
                        <a:t>Income</a:t>
                      </a:r>
                      <a:r>
                        <a:rPr sz="3600" spc="-25" dirty="0">
                          <a:latin typeface="Corbel"/>
                          <a:cs typeface="Corbel"/>
                        </a:rPr>
                        <a:t> </a:t>
                      </a:r>
                      <a:r>
                        <a:rPr sz="3600" spc="-10" dirty="0">
                          <a:latin typeface="Corbel"/>
                          <a:cs typeface="Corbel"/>
                        </a:rPr>
                        <a:t>generation</a:t>
                      </a:r>
                      <a:endParaRPr sz="3600">
                        <a:latin typeface="Corbel"/>
                        <a:cs typeface="Corbel"/>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5ED"/>
                    </a:solidFill>
                  </a:tcPr>
                </a:tc>
                <a:tc gridSpan="2">
                  <a:txBody>
                    <a:bodyPr/>
                    <a:lstStyle/>
                    <a:p>
                      <a:pPr marL="529590" indent="-466725">
                        <a:lnSpc>
                          <a:spcPts val="4025"/>
                        </a:lnSpc>
                        <a:buFont typeface="Arial"/>
                        <a:buChar char="•"/>
                        <a:tabLst>
                          <a:tab pos="529590" algn="l"/>
                          <a:tab pos="530225" algn="l"/>
                        </a:tabLst>
                      </a:pPr>
                      <a:r>
                        <a:rPr sz="3550" dirty="0">
                          <a:latin typeface="Corbel"/>
                          <a:cs typeface="Corbel"/>
                        </a:rPr>
                        <a:t>Crops</a:t>
                      </a:r>
                      <a:r>
                        <a:rPr sz="3550" spc="-95" dirty="0">
                          <a:latin typeface="Corbel"/>
                          <a:cs typeface="Corbel"/>
                        </a:rPr>
                        <a:t> </a:t>
                      </a:r>
                      <a:r>
                        <a:rPr sz="3550" dirty="0">
                          <a:latin typeface="Corbel"/>
                          <a:cs typeface="Corbel"/>
                        </a:rPr>
                        <a:t>geared</a:t>
                      </a:r>
                      <a:r>
                        <a:rPr sz="3550" spc="-95" dirty="0">
                          <a:latin typeface="Corbel"/>
                          <a:cs typeface="Corbel"/>
                        </a:rPr>
                        <a:t> </a:t>
                      </a:r>
                      <a:r>
                        <a:rPr sz="3550" dirty="0">
                          <a:latin typeface="Corbel"/>
                          <a:cs typeface="Corbel"/>
                        </a:rPr>
                        <a:t>to</a:t>
                      </a:r>
                      <a:r>
                        <a:rPr sz="3550" spc="-95" dirty="0">
                          <a:latin typeface="Corbel"/>
                          <a:cs typeface="Corbel"/>
                        </a:rPr>
                        <a:t> </a:t>
                      </a:r>
                      <a:r>
                        <a:rPr sz="3550" dirty="0">
                          <a:latin typeface="Corbel"/>
                          <a:cs typeface="Corbel"/>
                        </a:rPr>
                        <a:t>markets</a:t>
                      </a:r>
                      <a:r>
                        <a:rPr sz="3550" spc="-105" dirty="0">
                          <a:latin typeface="Corbel"/>
                          <a:cs typeface="Corbel"/>
                        </a:rPr>
                        <a:t> </a:t>
                      </a:r>
                      <a:r>
                        <a:rPr sz="3550" dirty="0">
                          <a:latin typeface="Corbel"/>
                          <a:cs typeface="Corbel"/>
                        </a:rPr>
                        <a:t>('high</a:t>
                      </a:r>
                      <a:r>
                        <a:rPr sz="3550" spc="-90" dirty="0">
                          <a:latin typeface="Corbel"/>
                          <a:cs typeface="Corbel"/>
                        </a:rPr>
                        <a:t> </a:t>
                      </a:r>
                      <a:r>
                        <a:rPr sz="3550" dirty="0">
                          <a:latin typeface="Corbel"/>
                          <a:cs typeface="Corbel"/>
                        </a:rPr>
                        <a:t>value</a:t>
                      </a:r>
                      <a:r>
                        <a:rPr sz="3550" spc="-75" dirty="0">
                          <a:latin typeface="Corbel"/>
                          <a:cs typeface="Corbel"/>
                        </a:rPr>
                        <a:t> </a:t>
                      </a:r>
                      <a:r>
                        <a:rPr sz="3550" spc="-10" dirty="0">
                          <a:latin typeface="Corbel"/>
                          <a:cs typeface="Corbel"/>
                        </a:rPr>
                        <a:t>crops')</a:t>
                      </a:r>
                      <a:endParaRPr sz="3550">
                        <a:latin typeface="Corbel"/>
                        <a:cs typeface="Corbel"/>
                      </a:endParaRPr>
                    </a:p>
                    <a:p>
                      <a:pPr marL="529590" indent="-466725">
                        <a:lnSpc>
                          <a:spcPct val="100000"/>
                        </a:lnSpc>
                        <a:spcBef>
                          <a:spcPts val="355"/>
                        </a:spcBef>
                        <a:buFont typeface="Arial"/>
                        <a:buChar char="•"/>
                        <a:tabLst>
                          <a:tab pos="529590" algn="l"/>
                          <a:tab pos="530225" algn="l"/>
                        </a:tabLst>
                      </a:pPr>
                      <a:r>
                        <a:rPr sz="3550" dirty="0">
                          <a:latin typeface="Corbel"/>
                          <a:cs typeface="Corbel"/>
                        </a:rPr>
                        <a:t>Crops</a:t>
                      </a:r>
                      <a:r>
                        <a:rPr sz="3550" spc="-95" dirty="0">
                          <a:latin typeface="Corbel"/>
                          <a:cs typeface="Corbel"/>
                        </a:rPr>
                        <a:t> </a:t>
                      </a:r>
                      <a:r>
                        <a:rPr sz="3550" dirty="0">
                          <a:latin typeface="Corbel"/>
                          <a:cs typeface="Corbel"/>
                        </a:rPr>
                        <a:t>linked</a:t>
                      </a:r>
                      <a:r>
                        <a:rPr sz="3550" spc="-90" dirty="0">
                          <a:latin typeface="Corbel"/>
                          <a:cs typeface="Corbel"/>
                        </a:rPr>
                        <a:t> </a:t>
                      </a:r>
                      <a:r>
                        <a:rPr sz="3550" dirty="0">
                          <a:latin typeface="Corbel"/>
                          <a:cs typeface="Corbel"/>
                        </a:rPr>
                        <a:t>to</a:t>
                      </a:r>
                      <a:r>
                        <a:rPr sz="3550" spc="-100" dirty="0">
                          <a:latin typeface="Corbel"/>
                          <a:cs typeface="Corbel"/>
                        </a:rPr>
                        <a:t> </a:t>
                      </a:r>
                      <a:r>
                        <a:rPr sz="3550" spc="-25" dirty="0">
                          <a:latin typeface="Corbel"/>
                          <a:cs typeface="Corbel"/>
                        </a:rPr>
                        <a:t>value-</a:t>
                      </a:r>
                      <a:r>
                        <a:rPr sz="3550" dirty="0">
                          <a:latin typeface="Corbel"/>
                          <a:cs typeface="Corbel"/>
                        </a:rPr>
                        <a:t>added/</a:t>
                      </a:r>
                      <a:r>
                        <a:rPr sz="3550" spc="-80" dirty="0">
                          <a:latin typeface="Corbel"/>
                          <a:cs typeface="Corbel"/>
                        </a:rPr>
                        <a:t> </a:t>
                      </a:r>
                      <a:r>
                        <a:rPr sz="3550" dirty="0">
                          <a:latin typeface="Corbel"/>
                          <a:cs typeface="Corbel"/>
                        </a:rPr>
                        <a:t>processing</a:t>
                      </a:r>
                      <a:r>
                        <a:rPr sz="3550" spc="-90" dirty="0">
                          <a:latin typeface="Corbel"/>
                          <a:cs typeface="Corbel"/>
                        </a:rPr>
                        <a:t> </a:t>
                      </a:r>
                      <a:r>
                        <a:rPr sz="3550" spc="-10" dirty="0">
                          <a:latin typeface="Corbel"/>
                          <a:cs typeface="Corbel"/>
                        </a:rPr>
                        <a:t>chains</a:t>
                      </a:r>
                      <a:endParaRPr sz="3550">
                        <a:latin typeface="Corbel"/>
                        <a:cs typeface="Corbel"/>
                      </a:endParaRPr>
                    </a:p>
                    <a:p>
                      <a:pPr marL="528955" indent="-466090">
                        <a:lnSpc>
                          <a:spcPct val="100000"/>
                        </a:lnSpc>
                        <a:spcBef>
                          <a:spcPts val="295"/>
                        </a:spcBef>
                        <a:buFont typeface="Arial"/>
                        <a:buChar char="•"/>
                        <a:tabLst>
                          <a:tab pos="528955" algn="l"/>
                          <a:tab pos="529590" algn="l"/>
                        </a:tabLst>
                      </a:pPr>
                      <a:r>
                        <a:rPr sz="3550" dirty="0">
                          <a:latin typeface="Corbel"/>
                          <a:cs typeface="Corbel"/>
                        </a:rPr>
                        <a:t>Crops</a:t>
                      </a:r>
                      <a:r>
                        <a:rPr sz="3550" spc="-95" dirty="0">
                          <a:latin typeface="Corbel"/>
                          <a:cs typeface="Corbel"/>
                        </a:rPr>
                        <a:t> </a:t>
                      </a:r>
                      <a:r>
                        <a:rPr sz="3550" dirty="0">
                          <a:latin typeface="Corbel"/>
                          <a:cs typeface="Corbel"/>
                        </a:rPr>
                        <a:t>linked</a:t>
                      </a:r>
                      <a:r>
                        <a:rPr sz="3550" spc="-90" dirty="0">
                          <a:latin typeface="Corbel"/>
                          <a:cs typeface="Corbel"/>
                        </a:rPr>
                        <a:t> </a:t>
                      </a:r>
                      <a:r>
                        <a:rPr sz="3550" dirty="0">
                          <a:latin typeface="Corbel"/>
                          <a:cs typeface="Corbel"/>
                        </a:rPr>
                        <a:t>to</a:t>
                      </a:r>
                      <a:r>
                        <a:rPr sz="3550" spc="-100" dirty="0">
                          <a:latin typeface="Corbel"/>
                          <a:cs typeface="Corbel"/>
                        </a:rPr>
                        <a:t> </a:t>
                      </a:r>
                      <a:r>
                        <a:rPr sz="3550" spc="-25" dirty="0">
                          <a:latin typeface="Corbel"/>
                          <a:cs typeface="Corbel"/>
                        </a:rPr>
                        <a:t>non-</a:t>
                      </a:r>
                      <a:r>
                        <a:rPr sz="3550" dirty="0">
                          <a:latin typeface="Corbel"/>
                          <a:cs typeface="Corbel"/>
                        </a:rPr>
                        <a:t>food</a:t>
                      </a:r>
                      <a:r>
                        <a:rPr sz="3550" spc="-114" dirty="0">
                          <a:latin typeface="Corbel"/>
                          <a:cs typeface="Corbel"/>
                        </a:rPr>
                        <a:t> </a:t>
                      </a:r>
                      <a:r>
                        <a:rPr sz="3550" dirty="0">
                          <a:latin typeface="Corbel"/>
                          <a:cs typeface="Corbel"/>
                        </a:rPr>
                        <a:t>livelihood</a:t>
                      </a:r>
                      <a:r>
                        <a:rPr sz="3550" spc="-80" dirty="0">
                          <a:latin typeface="Corbel"/>
                          <a:cs typeface="Corbel"/>
                        </a:rPr>
                        <a:t> </a:t>
                      </a:r>
                      <a:r>
                        <a:rPr sz="3550" dirty="0">
                          <a:latin typeface="Corbel"/>
                          <a:cs typeface="Corbel"/>
                        </a:rPr>
                        <a:t>activities</a:t>
                      </a:r>
                      <a:r>
                        <a:rPr sz="3550" spc="-85" dirty="0">
                          <a:latin typeface="Corbel"/>
                          <a:cs typeface="Corbel"/>
                        </a:rPr>
                        <a:t> </a:t>
                      </a:r>
                      <a:r>
                        <a:rPr sz="3550" dirty="0">
                          <a:latin typeface="Corbel"/>
                          <a:cs typeface="Corbel"/>
                        </a:rPr>
                        <a:t>(e.g.,</a:t>
                      </a:r>
                      <a:r>
                        <a:rPr sz="3550" spc="-75" dirty="0">
                          <a:latin typeface="Corbel"/>
                          <a:cs typeface="Corbel"/>
                        </a:rPr>
                        <a:t> </a:t>
                      </a:r>
                      <a:r>
                        <a:rPr sz="3550" dirty="0">
                          <a:latin typeface="Corbel"/>
                          <a:cs typeface="Corbel"/>
                        </a:rPr>
                        <a:t>fiber</a:t>
                      </a:r>
                      <a:r>
                        <a:rPr sz="3550" spc="-100" dirty="0">
                          <a:latin typeface="Corbel"/>
                          <a:cs typeface="Corbel"/>
                        </a:rPr>
                        <a:t> </a:t>
                      </a:r>
                      <a:r>
                        <a:rPr sz="3550" spc="-10" dirty="0">
                          <a:latin typeface="Corbel"/>
                          <a:cs typeface="Corbel"/>
                        </a:rPr>
                        <a:t>production)</a:t>
                      </a:r>
                      <a:endParaRPr sz="355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5ED"/>
                    </a:solidFill>
                  </a:tcPr>
                </a:tc>
                <a:tc hMerge="1">
                  <a:txBody>
                    <a:bodyPr/>
                    <a:lstStyle/>
                    <a:p>
                      <a:endParaRPr/>
                    </a:p>
                  </a:txBody>
                  <a:tcPr marL="0" marR="0" marT="0" marB="0"/>
                </a:tc>
                <a:extLst>
                  <a:ext uri="{0D108BD9-81ED-4DB2-BD59-A6C34878D82A}">
                    <a16:rowId xmlns:a16="http://schemas.microsoft.com/office/drawing/2014/main" val="10005"/>
                  </a:ext>
                </a:extLst>
              </a:tr>
              <a:tr h="410845">
                <a:tc gridSpan="3">
                  <a:txBody>
                    <a:bodyPr/>
                    <a:lstStyle/>
                    <a:p>
                      <a:pPr>
                        <a:lnSpc>
                          <a:spcPct val="100000"/>
                        </a:lnSpc>
                      </a:pPr>
                      <a:endParaRPr sz="2600">
                        <a:latin typeface="Times New Roman"/>
                        <a:cs typeface="Times New Roman"/>
                      </a:endParaRPr>
                    </a:p>
                  </a:txBody>
                  <a:tcPr marL="0" marR="0" marT="0" marB="0">
                    <a:lnT w="12700">
                      <a:solidFill>
                        <a:srgbClr val="FFFFFF"/>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14215" y="843115"/>
            <a:ext cx="18475960" cy="9622790"/>
            <a:chOff x="814215" y="843115"/>
            <a:chExt cx="18475960" cy="9622790"/>
          </a:xfrm>
        </p:grpSpPr>
        <p:pic>
          <p:nvPicPr>
            <p:cNvPr id="3" name="object 3"/>
            <p:cNvPicPr/>
            <p:nvPr/>
          </p:nvPicPr>
          <p:blipFill>
            <a:blip r:embed="rId2" cstate="print"/>
            <a:stretch>
              <a:fillRect/>
            </a:stretch>
          </p:blipFill>
          <p:spPr>
            <a:xfrm>
              <a:off x="814215" y="843115"/>
              <a:ext cx="18475667" cy="9622324"/>
            </a:xfrm>
            <a:prstGeom prst="rect">
              <a:avLst/>
            </a:prstGeom>
          </p:spPr>
        </p:pic>
        <p:pic>
          <p:nvPicPr>
            <p:cNvPr id="4" name="object 4"/>
            <p:cNvPicPr/>
            <p:nvPr/>
          </p:nvPicPr>
          <p:blipFill>
            <a:blip r:embed="rId3" cstate="print"/>
            <a:stretch>
              <a:fillRect/>
            </a:stretch>
          </p:blipFill>
          <p:spPr>
            <a:xfrm>
              <a:off x="2906194" y="843658"/>
              <a:ext cx="8092737" cy="9621174"/>
            </a:xfrm>
            <a:prstGeom prst="rect">
              <a:avLst/>
            </a:prstGeom>
          </p:spPr>
        </p:pic>
      </p:grpSp>
      <p:sp>
        <p:nvSpPr>
          <p:cNvPr id="5" name="object 5"/>
          <p:cNvSpPr txBox="1">
            <a:spLocks noGrp="1"/>
          </p:cNvSpPr>
          <p:nvPr>
            <p:ph type="title"/>
          </p:nvPr>
        </p:nvSpPr>
        <p:spPr>
          <a:xfrm>
            <a:off x="8072271" y="4687585"/>
            <a:ext cx="6342380" cy="1031240"/>
          </a:xfrm>
          <a:prstGeom prst="rect">
            <a:avLst/>
          </a:prstGeom>
        </p:spPr>
        <p:txBody>
          <a:bodyPr vert="horz" wrap="square" lIns="0" tIns="12700" rIns="0" bIns="0" rtlCol="0">
            <a:spAutoFit/>
          </a:bodyPr>
          <a:lstStyle/>
          <a:p>
            <a:pPr marL="12700">
              <a:lnSpc>
                <a:spcPct val="100000"/>
              </a:lnSpc>
              <a:spcBef>
                <a:spcPts val="100"/>
              </a:spcBef>
            </a:pPr>
            <a:r>
              <a:rPr sz="6600" dirty="0">
                <a:solidFill>
                  <a:srgbClr val="000000"/>
                </a:solidFill>
              </a:rPr>
              <a:t>WHAT</a:t>
            </a:r>
            <a:r>
              <a:rPr sz="6600" spc="-15" dirty="0">
                <a:solidFill>
                  <a:srgbClr val="000000"/>
                </a:solidFill>
              </a:rPr>
              <a:t> </a:t>
            </a:r>
            <a:r>
              <a:rPr sz="6600" dirty="0">
                <a:solidFill>
                  <a:srgbClr val="000000"/>
                </a:solidFill>
              </a:rPr>
              <a:t>IS</a:t>
            </a:r>
            <a:r>
              <a:rPr sz="6600" spc="-15" dirty="0">
                <a:solidFill>
                  <a:srgbClr val="000000"/>
                </a:solidFill>
              </a:rPr>
              <a:t> </a:t>
            </a:r>
            <a:r>
              <a:rPr sz="6600" spc="-10" dirty="0">
                <a:solidFill>
                  <a:srgbClr val="000000"/>
                </a:solidFill>
              </a:rPr>
              <a:t>SEED?!!</a:t>
            </a:r>
            <a:endParaRPr sz="6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085078" y="1831986"/>
            <a:ext cx="6297565" cy="8583191"/>
          </a:xfrm>
          <a:prstGeom prst="rect">
            <a:avLst/>
          </a:prstGeom>
        </p:spPr>
      </p:pic>
      <p:pic>
        <p:nvPicPr>
          <p:cNvPr id="3" name="object 3"/>
          <p:cNvPicPr/>
          <p:nvPr/>
        </p:nvPicPr>
        <p:blipFill>
          <a:blip r:embed="rId3" cstate="print"/>
          <a:stretch>
            <a:fillRect/>
          </a:stretch>
        </p:blipFill>
        <p:spPr>
          <a:xfrm>
            <a:off x="2829525" y="1668969"/>
            <a:ext cx="6298865" cy="8716880"/>
          </a:xfrm>
          <a:prstGeom prst="rect">
            <a:avLst/>
          </a:prstGeom>
        </p:spPr>
      </p:pic>
      <p:sp>
        <p:nvSpPr>
          <p:cNvPr id="4" name="object 4"/>
          <p:cNvSpPr txBox="1">
            <a:spLocks noGrp="1"/>
          </p:cNvSpPr>
          <p:nvPr>
            <p:ph type="title"/>
          </p:nvPr>
        </p:nvSpPr>
        <p:spPr>
          <a:xfrm>
            <a:off x="2829525" y="929470"/>
            <a:ext cx="4164965" cy="553720"/>
          </a:xfrm>
          <a:prstGeom prst="rect">
            <a:avLst/>
          </a:prstGeom>
        </p:spPr>
        <p:txBody>
          <a:bodyPr vert="horz" wrap="square" lIns="0" tIns="13970" rIns="0" bIns="0" rtlCol="0">
            <a:spAutoFit/>
          </a:bodyPr>
          <a:lstStyle/>
          <a:p>
            <a:pPr marL="12700">
              <a:lnSpc>
                <a:spcPct val="100000"/>
              </a:lnSpc>
              <a:spcBef>
                <a:spcPts val="110"/>
              </a:spcBef>
            </a:pPr>
            <a:r>
              <a:rPr sz="3450" dirty="0">
                <a:solidFill>
                  <a:srgbClr val="000000"/>
                </a:solidFill>
              </a:rPr>
              <a:t>Context</a:t>
            </a:r>
            <a:r>
              <a:rPr sz="3450" spc="-50" dirty="0">
                <a:solidFill>
                  <a:srgbClr val="000000"/>
                </a:solidFill>
              </a:rPr>
              <a:t> </a:t>
            </a:r>
            <a:r>
              <a:rPr sz="3450" dirty="0">
                <a:solidFill>
                  <a:srgbClr val="000000"/>
                </a:solidFill>
              </a:rPr>
              <a:t>Analysis</a:t>
            </a:r>
            <a:r>
              <a:rPr sz="3450" spc="-10" dirty="0">
                <a:solidFill>
                  <a:srgbClr val="000000"/>
                </a:solidFill>
              </a:rPr>
              <a:t> </a:t>
            </a:r>
            <a:r>
              <a:rPr sz="3450" spc="-20" dirty="0">
                <a:solidFill>
                  <a:srgbClr val="000000"/>
                </a:solidFill>
              </a:rPr>
              <a:t>Tool</a:t>
            </a:r>
            <a:endParaRPr sz="3450"/>
          </a:p>
        </p:txBody>
      </p:sp>
      <p:sp>
        <p:nvSpPr>
          <p:cNvPr id="5" name="object 5"/>
          <p:cNvSpPr txBox="1"/>
          <p:nvPr/>
        </p:nvSpPr>
        <p:spPr>
          <a:xfrm>
            <a:off x="12147524" y="954098"/>
            <a:ext cx="6056630" cy="553720"/>
          </a:xfrm>
          <a:prstGeom prst="rect">
            <a:avLst/>
          </a:prstGeom>
        </p:spPr>
        <p:txBody>
          <a:bodyPr vert="horz" wrap="square" lIns="0" tIns="13970" rIns="0" bIns="0" rtlCol="0">
            <a:spAutoFit/>
          </a:bodyPr>
          <a:lstStyle/>
          <a:p>
            <a:pPr marL="12700">
              <a:lnSpc>
                <a:spcPct val="100000"/>
              </a:lnSpc>
              <a:spcBef>
                <a:spcPts val="110"/>
              </a:spcBef>
            </a:pPr>
            <a:r>
              <a:rPr sz="3450" b="1" dirty="0">
                <a:latin typeface="Corbel"/>
                <a:cs typeface="Corbel"/>
              </a:rPr>
              <a:t>Seed</a:t>
            </a:r>
            <a:r>
              <a:rPr sz="3450" b="1" spc="-35" dirty="0">
                <a:latin typeface="Corbel"/>
                <a:cs typeface="Corbel"/>
              </a:rPr>
              <a:t> </a:t>
            </a:r>
            <a:r>
              <a:rPr sz="3450" b="1" dirty="0">
                <a:latin typeface="Corbel"/>
                <a:cs typeface="Corbel"/>
              </a:rPr>
              <a:t>Emergency</a:t>
            </a:r>
            <a:r>
              <a:rPr sz="3450" b="1" spc="-15" dirty="0">
                <a:latin typeface="Corbel"/>
                <a:cs typeface="Corbel"/>
              </a:rPr>
              <a:t> </a:t>
            </a:r>
            <a:r>
              <a:rPr sz="3450" b="1" dirty="0">
                <a:latin typeface="Corbel"/>
                <a:cs typeface="Corbel"/>
              </a:rPr>
              <a:t>Response</a:t>
            </a:r>
            <a:r>
              <a:rPr sz="3450" b="1" spc="-25" dirty="0">
                <a:latin typeface="Corbel"/>
                <a:cs typeface="Corbel"/>
              </a:rPr>
              <a:t> </a:t>
            </a:r>
            <a:r>
              <a:rPr sz="3450" b="1" spc="-20" dirty="0">
                <a:latin typeface="Corbel"/>
                <a:cs typeface="Corbel"/>
              </a:rPr>
              <a:t>Tool</a:t>
            </a:r>
            <a:endParaRPr sz="3450">
              <a:latin typeface="Corbel"/>
              <a:cs typeface="Corbel"/>
            </a:endParaRPr>
          </a:p>
        </p:txBody>
      </p:sp>
      <p:pic>
        <p:nvPicPr>
          <p:cNvPr id="6" name="object 6"/>
          <p:cNvPicPr/>
          <p:nvPr/>
        </p:nvPicPr>
        <p:blipFill>
          <a:blip r:embed="rId4" cstate="print"/>
          <a:stretch>
            <a:fillRect/>
          </a:stretch>
        </p:blipFill>
        <p:spPr>
          <a:xfrm>
            <a:off x="278661" y="128645"/>
            <a:ext cx="1523388" cy="17684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73629" y="305331"/>
            <a:ext cx="14310339" cy="107330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96469" y="8976814"/>
            <a:ext cx="4271010" cy="335915"/>
          </a:xfrm>
          <a:prstGeom prst="rect">
            <a:avLst/>
          </a:prstGeom>
        </p:spPr>
        <p:txBody>
          <a:bodyPr vert="horz" wrap="square" lIns="0" tIns="0" rIns="0" bIns="0" rtlCol="0">
            <a:spAutoFit/>
          </a:bodyPr>
          <a:lstStyle/>
          <a:p>
            <a:pPr>
              <a:lnSpc>
                <a:spcPts val="2495"/>
              </a:lnSpc>
              <a:tabLst>
                <a:tab pos="2758440" algn="l"/>
              </a:tabLst>
            </a:pPr>
            <a:r>
              <a:rPr sz="2650" b="1" dirty="0">
                <a:solidFill>
                  <a:srgbClr val="0B0B0B"/>
                </a:solidFill>
                <a:latin typeface="Corbel"/>
                <a:cs typeface="Corbel"/>
              </a:rPr>
              <a:t>TITLE</a:t>
            </a:r>
            <a:r>
              <a:rPr sz="2650" b="1" spc="-80" dirty="0">
                <a:solidFill>
                  <a:srgbClr val="0B0B0B"/>
                </a:solidFill>
                <a:latin typeface="Corbel"/>
                <a:cs typeface="Corbel"/>
              </a:rPr>
              <a:t> </a:t>
            </a:r>
            <a:r>
              <a:rPr sz="2650" b="1" dirty="0">
                <a:solidFill>
                  <a:srgbClr val="0B0B0B"/>
                </a:solidFill>
                <a:latin typeface="Corbel"/>
                <a:cs typeface="Corbel"/>
              </a:rPr>
              <a:t>FOR</a:t>
            </a:r>
            <a:r>
              <a:rPr sz="2650" b="1" spc="-80" dirty="0">
                <a:solidFill>
                  <a:srgbClr val="0B0B0B"/>
                </a:solidFill>
                <a:latin typeface="Corbel"/>
                <a:cs typeface="Corbel"/>
              </a:rPr>
              <a:t> </a:t>
            </a:r>
            <a:r>
              <a:rPr sz="2650" b="1" spc="-20" dirty="0">
                <a:solidFill>
                  <a:srgbClr val="0B0B0B"/>
                </a:solidFill>
                <a:latin typeface="Corbel"/>
                <a:cs typeface="Corbel"/>
              </a:rPr>
              <a:t>IMAGE</a:t>
            </a:r>
            <a:r>
              <a:rPr sz="2650" b="1" dirty="0">
                <a:solidFill>
                  <a:srgbClr val="0B0B0B"/>
                </a:solidFill>
                <a:latin typeface="Corbel"/>
                <a:cs typeface="Corbel"/>
              </a:rPr>
              <a:t>	OR</a:t>
            </a:r>
            <a:r>
              <a:rPr sz="2650" b="1" spc="-45" dirty="0">
                <a:solidFill>
                  <a:srgbClr val="0B0B0B"/>
                </a:solidFill>
                <a:latin typeface="Corbel"/>
                <a:cs typeface="Corbel"/>
              </a:rPr>
              <a:t> </a:t>
            </a:r>
            <a:r>
              <a:rPr sz="2650" b="1" spc="-10" dirty="0">
                <a:solidFill>
                  <a:srgbClr val="0B0B0B"/>
                </a:solidFill>
                <a:latin typeface="Corbel"/>
                <a:cs typeface="Corbel"/>
              </a:rPr>
              <a:t>INTRO</a:t>
            </a:r>
            <a:endParaRPr sz="2650">
              <a:latin typeface="Corbel"/>
              <a:cs typeface="Corbel"/>
            </a:endParaRPr>
          </a:p>
        </p:txBody>
      </p:sp>
      <p:grpSp>
        <p:nvGrpSpPr>
          <p:cNvPr id="3" name="object 3"/>
          <p:cNvGrpSpPr/>
          <p:nvPr/>
        </p:nvGrpSpPr>
        <p:grpSpPr>
          <a:xfrm>
            <a:off x="278661" y="128645"/>
            <a:ext cx="18519140" cy="10475595"/>
            <a:chOff x="278661" y="128645"/>
            <a:chExt cx="18519140" cy="10475595"/>
          </a:xfrm>
        </p:grpSpPr>
        <p:pic>
          <p:nvPicPr>
            <p:cNvPr id="4" name="object 4"/>
            <p:cNvPicPr/>
            <p:nvPr/>
          </p:nvPicPr>
          <p:blipFill>
            <a:blip r:embed="rId2" cstate="print"/>
            <a:stretch>
              <a:fillRect/>
            </a:stretch>
          </p:blipFill>
          <p:spPr>
            <a:xfrm>
              <a:off x="1238915" y="1765391"/>
              <a:ext cx="17510671" cy="8790517"/>
            </a:xfrm>
            <a:prstGeom prst="rect">
              <a:avLst/>
            </a:prstGeom>
          </p:spPr>
        </p:pic>
        <p:sp>
          <p:nvSpPr>
            <p:cNvPr id="5" name="object 5"/>
            <p:cNvSpPr/>
            <p:nvPr/>
          </p:nvSpPr>
          <p:spPr>
            <a:xfrm>
              <a:off x="1215041" y="1741517"/>
              <a:ext cx="17559020" cy="8838565"/>
            </a:xfrm>
            <a:custGeom>
              <a:avLst/>
              <a:gdLst/>
              <a:ahLst/>
              <a:cxnLst/>
              <a:rect l="l" t="t" r="r" b="b"/>
              <a:pathLst>
                <a:path w="17559020" h="8838565">
                  <a:moveTo>
                    <a:pt x="0" y="0"/>
                  </a:moveTo>
                  <a:lnTo>
                    <a:pt x="17558418" y="0"/>
                  </a:lnTo>
                  <a:lnTo>
                    <a:pt x="17558418" y="8838264"/>
                  </a:lnTo>
                  <a:lnTo>
                    <a:pt x="0" y="8838264"/>
                  </a:lnTo>
                  <a:lnTo>
                    <a:pt x="0" y="0"/>
                  </a:lnTo>
                  <a:close/>
                </a:path>
              </a:pathLst>
            </a:custGeom>
            <a:ln w="47747">
              <a:solidFill>
                <a:srgbClr val="E7E6E6"/>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78661" y="128645"/>
              <a:ext cx="1523388" cy="1768480"/>
            </a:xfrm>
            <a:prstGeom prst="rect">
              <a:avLst/>
            </a:prstGeom>
          </p:spPr>
        </p:pic>
      </p:grpSp>
      <p:sp>
        <p:nvSpPr>
          <p:cNvPr id="7" name="object 7"/>
          <p:cNvSpPr txBox="1">
            <a:spLocks noGrp="1"/>
          </p:cNvSpPr>
          <p:nvPr>
            <p:ph type="title"/>
          </p:nvPr>
        </p:nvSpPr>
        <p:spPr>
          <a:prstGeom prst="rect">
            <a:avLst/>
          </a:prstGeom>
        </p:spPr>
        <p:txBody>
          <a:bodyPr vert="horz" wrap="square" lIns="0" tIns="17145" rIns="0" bIns="0" rtlCol="0">
            <a:spAutoFit/>
          </a:bodyPr>
          <a:lstStyle/>
          <a:p>
            <a:pPr marL="6278245">
              <a:lnSpc>
                <a:spcPct val="100000"/>
              </a:lnSpc>
              <a:spcBef>
                <a:spcPts val="135"/>
              </a:spcBef>
            </a:pPr>
            <a:r>
              <a:rPr sz="5900" dirty="0">
                <a:solidFill>
                  <a:srgbClr val="000000"/>
                </a:solidFill>
              </a:rPr>
              <a:t>1.Is</a:t>
            </a:r>
            <a:r>
              <a:rPr sz="5900" spc="-10" dirty="0">
                <a:solidFill>
                  <a:srgbClr val="000000"/>
                </a:solidFill>
              </a:rPr>
              <a:t> </a:t>
            </a:r>
            <a:r>
              <a:rPr sz="5900" dirty="0">
                <a:solidFill>
                  <a:srgbClr val="000000"/>
                </a:solidFill>
              </a:rPr>
              <a:t>this</a:t>
            </a:r>
            <a:r>
              <a:rPr sz="5900" spc="-15" dirty="0">
                <a:solidFill>
                  <a:srgbClr val="000000"/>
                </a:solidFill>
              </a:rPr>
              <a:t> </a:t>
            </a:r>
            <a:r>
              <a:rPr sz="5900" spc="-10" dirty="0">
                <a:solidFill>
                  <a:srgbClr val="FF0000"/>
                </a:solidFill>
              </a:rPr>
              <a:t>Seed</a:t>
            </a:r>
            <a:r>
              <a:rPr sz="5900" spc="-10" dirty="0">
                <a:solidFill>
                  <a:srgbClr val="000000"/>
                </a:solidFill>
              </a:rPr>
              <a:t>?</a:t>
            </a:r>
            <a:endParaRPr sz="5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96469" y="8976814"/>
            <a:ext cx="4271010" cy="335915"/>
          </a:xfrm>
          <a:prstGeom prst="rect">
            <a:avLst/>
          </a:prstGeom>
        </p:spPr>
        <p:txBody>
          <a:bodyPr vert="horz" wrap="square" lIns="0" tIns="0" rIns="0" bIns="0" rtlCol="0">
            <a:spAutoFit/>
          </a:bodyPr>
          <a:lstStyle/>
          <a:p>
            <a:pPr>
              <a:lnSpc>
                <a:spcPts val="2495"/>
              </a:lnSpc>
              <a:tabLst>
                <a:tab pos="2758440" algn="l"/>
              </a:tabLst>
            </a:pPr>
            <a:r>
              <a:rPr sz="2650" b="1" dirty="0">
                <a:solidFill>
                  <a:srgbClr val="0B0B0B"/>
                </a:solidFill>
                <a:latin typeface="Corbel"/>
                <a:cs typeface="Corbel"/>
              </a:rPr>
              <a:t>TITLE</a:t>
            </a:r>
            <a:r>
              <a:rPr sz="2650" b="1" spc="-80" dirty="0">
                <a:solidFill>
                  <a:srgbClr val="0B0B0B"/>
                </a:solidFill>
                <a:latin typeface="Corbel"/>
                <a:cs typeface="Corbel"/>
              </a:rPr>
              <a:t> </a:t>
            </a:r>
            <a:r>
              <a:rPr sz="2650" b="1" dirty="0">
                <a:solidFill>
                  <a:srgbClr val="0B0B0B"/>
                </a:solidFill>
                <a:latin typeface="Corbel"/>
                <a:cs typeface="Corbel"/>
              </a:rPr>
              <a:t>FOR</a:t>
            </a:r>
            <a:r>
              <a:rPr sz="2650" b="1" spc="-80" dirty="0">
                <a:solidFill>
                  <a:srgbClr val="0B0B0B"/>
                </a:solidFill>
                <a:latin typeface="Corbel"/>
                <a:cs typeface="Corbel"/>
              </a:rPr>
              <a:t> </a:t>
            </a:r>
            <a:r>
              <a:rPr sz="2650" b="1" spc="-20" dirty="0">
                <a:solidFill>
                  <a:srgbClr val="0B0B0B"/>
                </a:solidFill>
                <a:latin typeface="Corbel"/>
                <a:cs typeface="Corbel"/>
              </a:rPr>
              <a:t>IMAGE</a:t>
            </a:r>
            <a:r>
              <a:rPr sz="2650" b="1" dirty="0">
                <a:solidFill>
                  <a:srgbClr val="0B0B0B"/>
                </a:solidFill>
                <a:latin typeface="Corbel"/>
                <a:cs typeface="Corbel"/>
              </a:rPr>
              <a:t>	OR</a:t>
            </a:r>
            <a:r>
              <a:rPr sz="2650" b="1" spc="-45" dirty="0">
                <a:solidFill>
                  <a:srgbClr val="0B0B0B"/>
                </a:solidFill>
                <a:latin typeface="Corbel"/>
                <a:cs typeface="Corbel"/>
              </a:rPr>
              <a:t> </a:t>
            </a:r>
            <a:r>
              <a:rPr sz="2650" b="1" spc="-10" dirty="0">
                <a:solidFill>
                  <a:srgbClr val="0B0B0B"/>
                </a:solidFill>
                <a:latin typeface="Corbel"/>
                <a:cs typeface="Corbel"/>
              </a:rPr>
              <a:t>INTRO</a:t>
            </a:r>
            <a:endParaRPr sz="2650">
              <a:latin typeface="Corbel"/>
              <a:cs typeface="Corbel"/>
            </a:endParaRPr>
          </a:p>
        </p:txBody>
      </p:sp>
      <p:grpSp>
        <p:nvGrpSpPr>
          <p:cNvPr id="3" name="object 3"/>
          <p:cNvGrpSpPr/>
          <p:nvPr/>
        </p:nvGrpSpPr>
        <p:grpSpPr>
          <a:xfrm>
            <a:off x="278661" y="128645"/>
            <a:ext cx="18633440" cy="10604500"/>
            <a:chOff x="278661" y="128645"/>
            <a:chExt cx="18633440" cy="10604500"/>
          </a:xfrm>
        </p:grpSpPr>
        <p:pic>
          <p:nvPicPr>
            <p:cNvPr id="4" name="object 4"/>
            <p:cNvPicPr/>
            <p:nvPr/>
          </p:nvPicPr>
          <p:blipFill>
            <a:blip r:embed="rId2" cstate="print"/>
            <a:stretch>
              <a:fillRect/>
            </a:stretch>
          </p:blipFill>
          <p:spPr>
            <a:xfrm>
              <a:off x="1199963" y="1838268"/>
              <a:ext cx="17704172" cy="8887268"/>
            </a:xfrm>
            <a:prstGeom prst="rect">
              <a:avLst/>
            </a:prstGeom>
          </p:spPr>
        </p:pic>
        <p:sp>
          <p:nvSpPr>
            <p:cNvPr id="5" name="object 5"/>
            <p:cNvSpPr/>
            <p:nvPr/>
          </p:nvSpPr>
          <p:spPr>
            <a:xfrm>
              <a:off x="1196193" y="1834499"/>
              <a:ext cx="17712055" cy="8895080"/>
            </a:xfrm>
            <a:custGeom>
              <a:avLst/>
              <a:gdLst/>
              <a:ahLst/>
              <a:cxnLst/>
              <a:rect l="l" t="t" r="r" b="b"/>
              <a:pathLst>
                <a:path w="17712055" h="8895080">
                  <a:moveTo>
                    <a:pt x="0" y="0"/>
                  </a:moveTo>
                  <a:lnTo>
                    <a:pt x="17711712" y="0"/>
                  </a:lnTo>
                  <a:lnTo>
                    <a:pt x="17711712" y="8894807"/>
                  </a:lnTo>
                  <a:lnTo>
                    <a:pt x="0" y="8894807"/>
                  </a:lnTo>
                  <a:lnTo>
                    <a:pt x="0" y="0"/>
                  </a:lnTo>
                  <a:close/>
                </a:path>
              </a:pathLst>
            </a:custGeom>
            <a:ln w="7539">
              <a:solidFill>
                <a:srgbClr val="2D7031"/>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78661" y="128645"/>
              <a:ext cx="1523388" cy="1768480"/>
            </a:xfrm>
            <a:prstGeom prst="rect">
              <a:avLst/>
            </a:prstGeom>
          </p:spPr>
        </p:pic>
      </p:grpSp>
      <p:sp>
        <p:nvSpPr>
          <p:cNvPr id="7" name="object 7"/>
          <p:cNvSpPr txBox="1">
            <a:spLocks noGrp="1"/>
          </p:cNvSpPr>
          <p:nvPr>
            <p:ph type="title"/>
          </p:nvPr>
        </p:nvSpPr>
        <p:spPr>
          <a:prstGeom prst="rect">
            <a:avLst/>
          </a:prstGeom>
        </p:spPr>
        <p:txBody>
          <a:bodyPr vert="horz" wrap="square" lIns="0" tIns="17145" rIns="0" bIns="0" rtlCol="0">
            <a:spAutoFit/>
          </a:bodyPr>
          <a:lstStyle/>
          <a:p>
            <a:pPr marL="6198870">
              <a:lnSpc>
                <a:spcPct val="100000"/>
              </a:lnSpc>
              <a:spcBef>
                <a:spcPts val="135"/>
              </a:spcBef>
            </a:pPr>
            <a:r>
              <a:rPr sz="5900" dirty="0">
                <a:solidFill>
                  <a:srgbClr val="000000"/>
                </a:solidFill>
              </a:rPr>
              <a:t>2.</a:t>
            </a:r>
            <a:r>
              <a:rPr sz="5900" spc="5" dirty="0">
                <a:solidFill>
                  <a:srgbClr val="000000"/>
                </a:solidFill>
              </a:rPr>
              <a:t> </a:t>
            </a:r>
            <a:r>
              <a:rPr sz="5900" dirty="0">
                <a:solidFill>
                  <a:srgbClr val="000000"/>
                </a:solidFill>
              </a:rPr>
              <a:t>Is</a:t>
            </a:r>
            <a:r>
              <a:rPr sz="5900" spc="5" dirty="0">
                <a:solidFill>
                  <a:srgbClr val="000000"/>
                </a:solidFill>
              </a:rPr>
              <a:t> </a:t>
            </a:r>
            <a:r>
              <a:rPr sz="5900" dirty="0">
                <a:solidFill>
                  <a:srgbClr val="000000"/>
                </a:solidFill>
              </a:rPr>
              <a:t>this</a:t>
            </a:r>
            <a:r>
              <a:rPr sz="5900" spc="-10" dirty="0">
                <a:solidFill>
                  <a:srgbClr val="000000"/>
                </a:solidFill>
              </a:rPr>
              <a:t> </a:t>
            </a:r>
            <a:r>
              <a:rPr sz="5900" spc="-10" dirty="0">
                <a:solidFill>
                  <a:srgbClr val="FF0000"/>
                </a:solidFill>
              </a:rPr>
              <a:t>Seed</a:t>
            </a:r>
            <a:r>
              <a:rPr sz="5900" spc="-10" dirty="0">
                <a:solidFill>
                  <a:srgbClr val="000000"/>
                </a:solidFill>
              </a:rPr>
              <a:t>?</a:t>
            </a:r>
            <a:endParaRPr sz="5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96469" y="8976814"/>
            <a:ext cx="4271010" cy="335915"/>
          </a:xfrm>
          <a:prstGeom prst="rect">
            <a:avLst/>
          </a:prstGeom>
        </p:spPr>
        <p:txBody>
          <a:bodyPr vert="horz" wrap="square" lIns="0" tIns="0" rIns="0" bIns="0" rtlCol="0">
            <a:spAutoFit/>
          </a:bodyPr>
          <a:lstStyle/>
          <a:p>
            <a:pPr>
              <a:lnSpc>
                <a:spcPts val="2495"/>
              </a:lnSpc>
              <a:tabLst>
                <a:tab pos="2758440" algn="l"/>
              </a:tabLst>
            </a:pPr>
            <a:r>
              <a:rPr sz="2650" b="1" dirty="0">
                <a:solidFill>
                  <a:srgbClr val="0B0B0B"/>
                </a:solidFill>
                <a:latin typeface="Corbel"/>
                <a:cs typeface="Corbel"/>
              </a:rPr>
              <a:t>TITLE</a:t>
            </a:r>
            <a:r>
              <a:rPr sz="2650" b="1" spc="-80" dirty="0">
                <a:solidFill>
                  <a:srgbClr val="0B0B0B"/>
                </a:solidFill>
                <a:latin typeface="Corbel"/>
                <a:cs typeface="Corbel"/>
              </a:rPr>
              <a:t> </a:t>
            </a:r>
            <a:r>
              <a:rPr sz="2650" b="1" dirty="0">
                <a:solidFill>
                  <a:srgbClr val="0B0B0B"/>
                </a:solidFill>
                <a:latin typeface="Corbel"/>
                <a:cs typeface="Corbel"/>
              </a:rPr>
              <a:t>FOR</a:t>
            </a:r>
            <a:r>
              <a:rPr sz="2650" b="1" spc="-80" dirty="0">
                <a:solidFill>
                  <a:srgbClr val="0B0B0B"/>
                </a:solidFill>
                <a:latin typeface="Corbel"/>
                <a:cs typeface="Corbel"/>
              </a:rPr>
              <a:t> </a:t>
            </a:r>
            <a:r>
              <a:rPr sz="2650" b="1" spc="-20" dirty="0">
                <a:solidFill>
                  <a:srgbClr val="0B0B0B"/>
                </a:solidFill>
                <a:latin typeface="Corbel"/>
                <a:cs typeface="Corbel"/>
              </a:rPr>
              <a:t>IMAGE</a:t>
            </a:r>
            <a:r>
              <a:rPr sz="2650" b="1" dirty="0">
                <a:solidFill>
                  <a:srgbClr val="0B0B0B"/>
                </a:solidFill>
                <a:latin typeface="Corbel"/>
                <a:cs typeface="Corbel"/>
              </a:rPr>
              <a:t>	OR</a:t>
            </a:r>
            <a:r>
              <a:rPr sz="2650" b="1" spc="-45" dirty="0">
                <a:solidFill>
                  <a:srgbClr val="0B0B0B"/>
                </a:solidFill>
                <a:latin typeface="Corbel"/>
                <a:cs typeface="Corbel"/>
              </a:rPr>
              <a:t> </a:t>
            </a:r>
            <a:r>
              <a:rPr sz="2650" b="1" spc="-10" dirty="0">
                <a:solidFill>
                  <a:srgbClr val="0B0B0B"/>
                </a:solidFill>
                <a:latin typeface="Corbel"/>
                <a:cs typeface="Corbel"/>
              </a:rPr>
              <a:t>INTRO</a:t>
            </a:r>
            <a:endParaRPr sz="2650">
              <a:latin typeface="Corbel"/>
              <a:cs typeface="Corbel"/>
            </a:endParaRPr>
          </a:p>
        </p:txBody>
      </p:sp>
      <p:grpSp>
        <p:nvGrpSpPr>
          <p:cNvPr id="3" name="object 3"/>
          <p:cNvGrpSpPr/>
          <p:nvPr/>
        </p:nvGrpSpPr>
        <p:grpSpPr>
          <a:xfrm>
            <a:off x="278661" y="128645"/>
            <a:ext cx="18673445" cy="10704195"/>
            <a:chOff x="278661" y="128645"/>
            <a:chExt cx="18673445" cy="10704195"/>
          </a:xfrm>
        </p:grpSpPr>
        <p:pic>
          <p:nvPicPr>
            <p:cNvPr id="4" name="object 4"/>
            <p:cNvPicPr/>
            <p:nvPr/>
          </p:nvPicPr>
          <p:blipFill>
            <a:blip r:embed="rId2" cstate="print"/>
            <a:stretch>
              <a:fillRect/>
            </a:stretch>
          </p:blipFill>
          <p:spPr>
            <a:xfrm>
              <a:off x="1199963" y="1897324"/>
              <a:ext cx="17704172" cy="8887268"/>
            </a:xfrm>
            <a:prstGeom prst="rect">
              <a:avLst/>
            </a:prstGeom>
          </p:spPr>
        </p:pic>
        <p:sp>
          <p:nvSpPr>
            <p:cNvPr id="5" name="object 5"/>
            <p:cNvSpPr/>
            <p:nvPr/>
          </p:nvSpPr>
          <p:spPr>
            <a:xfrm>
              <a:off x="1176089" y="1873450"/>
              <a:ext cx="17752060" cy="8935085"/>
            </a:xfrm>
            <a:custGeom>
              <a:avLst/>
              <a:gdLst/>
              <a:ahLst/>
              <a:cxnLst/>
              <a:rect l="l" t="t" r="r" b="b"/>
              <a:pathLst>
                <a:path w="17752060" h="8935085">
                  <a:moveTo>
                    <a:pt x="0" y="0"/>
                  </a:moveTo>
                  <a:lnTo>
                    <a:pt x="17751920" y="0"/>
                  </a:lnTo>
                  <a:lnTo>
                    <a:pt x="17751920" y="8935015"/>
                  </a:lnTo>
                  <a:lnTo>
                    <a:pt x="0" y="8935015"/>
                  </a:lnTo>
                  <a:lnTo>
                    <a:pt x="0" y="0"/>
                  </a:lnTo>
                  <a:close/>
                </a:path>
              </a:pathLst>
            </a:custGeom>
            <a:ln w="47747">
              <a:solidFill>
                <a:srgbClr val="67C26C"/>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78661" y="128645"/>
              <a:ext cx="1523388" cy="1768480"/>
            </a:xfrm>
            <a:prstGeom prst="rect">
              <a:avLst/>
            </a:prstGeom>
          </p:spPr>
        </p:pic>
      </p:grpSp>
      <p:sp>
        <p:nvSpPr>
          <p:cNvPr id="7" name="object 7"/>
          <p:cNvSpPr txBox="1">
            <a:spLocks noGrp="1"/>
          </p:cNvSpPr>
          <p:nvPr>
            <p:ph type="title"/>
          </p:nvPr>
        </p:nvSpPr>
        <p:spPr>
          <a:prstGeom prst="rect">
            <a:avLst/>
          </a:prstGeom>
        </p:spPr>
        <p:txBody>
          <a:bodyPr vert="horz" wrap="square" lIns="0" tIns="17145" rIns="0" bIns="0" rtlCol="0">
            <a:spAutoFit/>
          </a:bodyPr>
          <a:lstStyle/>
          <a:p>
            <a:pPr marL="6202680">
              <a:lnSpc>
                <a:spcPct val="100000"/>
              </a:lnSpc>
              <a:spcBef>
                <a:spcPts val="135"/>
              </a:spcBef>
            </a:pPr>
            <a:r>
              <a:rPr sz="5900" dirty="0">
                <a:solidFill>
                  <a:srgbClr val="000000"/>
                </a:solidFill>
              </a:rPr>
              <a:t>3.</a:t>
            </a:r>
            <a:r>
              <a:rPr sz="5900" spc="-10" dirty="0">
                <a:solidFill>
                  <a:srgbClr val="000000"/>
                </a:solidFill>
              </a:rPr>
              <a:t> </a:t>
            </a:r>
            <a:r>
              <a:rPr sz="5900" dirty="0">
                <a:solidFill>
                  <a:srgbClr val="000000"/>
                </a:solidFill>
              </a:rPr>
              <a:t>Is</a:t>
            </a:r>
            <a:r>
              <a:rPr sz="5900" spc="-5" dirty="0">
                <a:solidFill>
                  <a:srgbClr val="000000"/>
                </a:solidFill>
              </a:rPr>
              <a:t> </a:t>
            </a:r>
            <a:r>
              <a:rPr sz="5900" dirty="0">
                <a:solidFill>
                  <a:srgbClr val="000000"/>
                </a:solidFill>
              </a:rPr>
              <a:t>this</a:t>
            </a:r>
            <a:r>
              <a:rPr sz="5900" spc="5" dirty="0">
                <a:solidFill>
                  <a:srgbClr val="000000"/>
                </a:solidFill>
              </a:rPr>
              <a:t> </a:t>
            </a:r>
            <a:r>
              <a:rPr sz="5900" spc="-10" dirty="0">
                <a:solidFill>
                  <a:srgbClr val="FF0000"/>
                </a:solidFill>
              </a:rPr>
              <a:t>Seed</a:t>
            </a:r>
            <a:r>
              <a:rPr sz="5900" spc="-10" dirty="0">
                <a:solidFill>
                  <a:srgbClr val="000000"/>
                </a:solidFill>
              </a:rPr>
              <a:t>?</a:t>
            </a:r>
            <a:endParaRPr sz="5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75012" y="8739000"/>
            <a:ext cx="7314565" cy="673735"/>
          </a:xfrm>
          <a:custGeom>
            <a:avLst/>
            <a:gdLst/>
            <a:ahLst/>
            <a:cxnLst/>
            <a:rect l="l" t="t" r="r" b="b"/>
            <a:pathLst>
              <a:path w="7314565" h="673734">
                <a:moveTo>
                  <a:pt x="7314122" y="0"/>
                </a:moveTo>
                <a:lnTo>
                  <a:pt x="0" y="0"/>
                </a:lnTo>
                <a:lnTo>
                  <a:pt x="0" y="673487"/>
                </a:lnTo>
                <a:lnTo>
                  <a:pt x="7314122" y="673487"/>
                </a:lnTo>
                <a:lnTo>
                  <a:pt x="7314122" y="0"/>
                </a:lnTo>
                <a:close/>
              </a:path>
            </a:pathLst>
          </a:custGeom>
          <a:solidFill>
            <a:srgbClr val="97C493">
              <a:alpha val="66667"/>
            </a:srgbClr>
          </a:solidFill>
        </p:spPr>
        <p:txBody>
          <a:bodyPr wrap="square" lIns="0" tIns="0" rIns="0" bIns="0" rtlCol="0"/>
          <a:lstStyle/>
          <a:p>
            <a:endParaRPr/>
          </a:p>
        </p:txBody>
      </p:sp>
      <p:sp>
        <p:nvSpPr>
          <p:cNvPr id="3" name="object 3"/>
          <p:cNvSpPr txBox="1"/>
          <p:nvPr/>
        </p:nvSpPr>
        <p:spPr>
          <a:xfrm>
            <a:off x="3683769" y="8878113"/>
            <a:ext cx="4296410" cy="427990"/>
          </a:xfrm>
          <a:prstGeom prst="rect">
            <a:avLst/>
          </a:prstGeom>
        </p:spPr>
        <p:txBody>
          <a:bodyPr vert="horz" wrap="square" lIns="0" tIns="11430" rIns="0" bIns="0" rtlCol="0">
            <a:spAutoFit/>
          </a:bodyPr>
          <a:lstStyle/>
          <a:p>
            <a:pPr marL="12700">
              <a:lnSpc>
                <a:spcPct val="100000"/>
              </a:lnSpc>
              <a:spcBef>
                <a:spcPts val="90"/>
              </a:spcBef>
              <a:tabLst>
                <a:tab pos="2771140" algn="l"/>
              </a:tabLst>
            </a:pPr>
            <a:r>
              <a:rPr sz="2650" b="1" dirty="0">
                <a:solidFill>
                  <a:srgbClr val="0B0B0B"/>
                </a:solidFill>
                <a:latin typeface="Corbel"/>
                <a:cs typeface="Corbel"/>
              </a:rPr>
              <a:t>TITLE</a:t>
            </a:r>
            <a:r>
              <a:rPr sz="2650" b="1" spc="-80" dirty="0">
                <a:solidFill>
                  <a:srgbClr val="0B0B0B"/>
                </a:solidFill>
                <a:latin typeface="Corbel"/>
                <a:cs typeface="Corbel"/>
              </a:rPr>
              <a:t> </a:t>
            </a:r>
            <a:r>
              <a:rPr sz="2650" b="1" dirty="0">
                <a:solidFill>
                  <a:srgbClr val="0B0B0B"/>
                </a:solidFill>
                <a:latin typeface="Corbel"/>
                <a:cs typeface="Corbel"/>
              </a:rPr>
              <a:t>FOR</a:t>
            </a:r>
            <a:r>
              <a:rPr sz="2650" b="1" spc="-80" dirty="0">
                <a:solidFill>
                  <a:srgbClr val="0B0B0B"/>
                </a:solidFill>
                <a:latin typeface="Corbel"/>
                <a:cs typeface="Corbel"/>
              </a:rPr>
              <a:t> </a:t>
            </a:r>
            <a:r>
              <a:rPr sz="2650" b="1" spc="-20" dirty="0">
                <a:solidFill>
                  <a:srgbClr val="0B0B0B"/>
                </a:solidFill>
                <a:latin typeface="Corbel"/>
                <a:cs typeface="Corbel"/>
              </a:rPr>
              <a:t>IMAGE</a:t>
            </a:r>
            <a:r>
              <a:rPr sz="2650" b="1" dirty="0">
                <a:solidFill>
                  <a:srgbClr val="0B0B0B"/>
                </a:solidFill>
                <a:latin typeface="Corbel"/>
                <a:cs typeface="Corbel"/>
              </a:rPr>
              <a:t>	OR</a:t>
            </a:r>
            <a:r>
              <a:rPr sz="2650" b="1" spc="-45" dirty="0">
                <a:solidFill>
                  <a:srgbClr val="0B0B0B"/>
                </a:solidFill>
                <a:latin typeface="Corbel"/>
                <a:cs typeface="Corbel"/>
              </a:rPr>
              <a:t> </a:t>
            </a:r>
            <a:r>
              <a:rPr sz="2650" b="1" spc="-10" dirty="0">
                <a:solidFill>
                  <a:srgbClr val="0B0B0B"/>
                </a:solidFill>
                <a:latin typeface="Corbel"/>
                <a:cs typeface="Corbel"/>
              </a:rPr>
              <a:t>INTRO</a:t>
            </a:r>
            <a:endParaRPr sz="2650">
              <a:latin typeface="Corbel"/>
              <a:cs typeface="Corbel"/>
            </a:endParaRPr>
          </a:p>
        </p:txBody>
      </p:sp>
      <p:grpSp>
        <p:nvGrpSpPr>
          <p:cNvPr id="4" name="object 4"/>
          <p:cNvGrpSpPr/>
          <p:nvPr/>
        </p:nvGrpSpPr>
        <p:grpSpPr>
          <a:xfrm>
            <a:off x="278661" y="128645"/>
            <a:ext cx="18673445" cy="10775315"/>
            <a:chOff x="278661" y="128645"/>
            <a:chExt cx="18673445" cy="10775315"/>
          </a:xfrm>
        </p:grpSpPr>
        <p:pic>
          <p:nvPicPr>
            <p:cNvPr id="5" name="object 5"/>
            <p:cNvPicPr/>
            <p:nvPr/>
          </p:nvPicPr>
          <p:blipFill>
            <a:blip r:embed="rId2" cstate="print"/>
            <a:stretch>
              <a:fillRect/>
            </a:stretch>
          </p:blipFill>
          <p:spPr>
            <a:xfrm>
              <a:off x="1199973" y="1970201"/>
              <a:ext cx="17704160" cy="8886011"/>
            </a:xfrm>
            <a:prstGeom prst="rect">
              <a:avLst/>
            </a:prstGeom>
          </p:spPr>
        </p:pic>
        <p:sp>
          <p:nvSpPr>
            <p:cNvPr id="6" name="object 6"/>
            <p:cNvSpPr/>
            <p:nvPr/>
          </p:nvSpPr>
          <p:spPr>
            <a:xfrm>
              <a:off x="1176089" y="1946328"/>
              <a:ext cx="17752060" cy="8933815"/>
            </a:xfrm>
            <a:custGeom>
              <a:avLst/>
              <a:gdLst/>
              <a:ahLst/>
              <a:cxnLst/>
              <a:rect l="l" t="t" r="r" b="b"/>
              <a:pathLst>
                <a:path w="17752060" h="8933815">
                  <a:moveTo>
                    <a:pt x="0" y="0"/>
                  </a:moveTo>
                  <a:lnTo>
                    <a:pt x="17751920" y="0"/>
                  </a:lnTo>
                  <a:lnTo>
                    <a:pt x="17751920" y="8933759"/>
                  </a:lnTo>
                  <a:lnTo>
                    <a:pt x="0" y="8933759"/>
                  </a:lnTo>
                  <a:lnTo>
                    <a:pt x="0" y="0"/>
                  </a:lnTo>
                  <a:close/>
                </a:path>
              </a:pathLst>
            </a:custGeom>
            <a:ln w="47747">
              <a:solidFill>
                <a:srgbClr val="E7E6E6"/>
              </a:solidFill>
            </a:ln>
          </p:spPr>
          <p:txBody>
            <a:bodyPr wrap="square" lIns="0" tIns="0" rIns="0" bIns="0" rtlCol="0"/>
            <a:lstStyle/>
            <a:p>
              <a:endParaRPr/>
            </a:p>
          </p:txBody>
        </p:sp>
        <p:pic>
          <p:nvPicPr>
            <p:cNvPr id="7" name="object 7"/>
            <p:cNvPicPr/>
            <p:nvPr/>
          </p:nvPicPr>
          <p:blipFill>
            <a:blip r:embed="rId3" cstate="print"/>
            <a:stretch>
              <a:fillRect/>
            </a:stretch>
          </p:blipFill>
          <p:spPr>
            <a:xfrm>
              <a:off x="278661" y="128645"/>
              <a:ext cx="1523388" cy="1768480"/>
            </a:xfrm>
            <a:prstGeom prst="rect">
              <a:avLst/>
            </a:prstGeom>
          </p:spPr>
        </p:pic>
      </p:grpSp>
      <p:sp>
        <p:nvSpPr>
          <p:cNvPr id="8" name="object 8"/>
          <p:cNvSpPr txBox="1">
            <a:spLocks noGrp="1"/>
          </p:cNvSpPr>
          <p:nvPr>
            <p:ph type="title"/>
          </p:nvPr>
        </p:nvSpPr>
        <p:spPr>
          <a:prstGeom prst="rect">
            <a:avLst/>
          </a:prstGeom>
        </p:spPr>
        <p:txBody>
          <a:bodyPr vert="horz" wrap="square" lIns="0" tIns="17145" rIns="0" bIns="0" rtlCol="0">
            <a:spAutoFit/>
          </a:bodyPr>
          <a:lstStyle/>
          <a:p>
            <a:pPr marL="6187440">
              <a:lnSpc>
                <a:spcPct val="100000"/>
              </a:lnSpc>
              <a:spcBef>
                <a:spcPts val="135"/>
              </a:spcBef>
            </a:pPr>
            <a:r>
              <a:rPr sz="5900" dirty="0">
                <a:solidFill>
                  <a:srgbClr val="000000"/>
                </a:solidFill>
              </a:rPr>
              <a:t>4.</a:t>
            </a:r>
            <a:r>
              <a:rPr sz="5900" spc="-10" dirty="0">
                <a:solidFill>
                  <a:srgbClr val="000000"/>
                </a:solidFill>
              </a:rPr>
              <a:t> </a:t>
            </a:r>
            <a:r>
              <a:rPr sz="5900" dirty="0">
                <a:solidFill>
                  <a:srgbClr val="000000"/>
                </a:solidFill>
              </a:rPr>
              <a:t>Is</a:t>
            </a:r>
            <a:r>
              <a:rPr sz="5900" spc="-5" dirty="0">
                <a:solidFill>
                  <a:srgbClr val="000000"/>
                </a:solidFill>
              </a:rPr>
              <a:t> </a:t>
            </a:r>
            <a:r>
              <a:rPr sz="5900" dirty="0">
                <a:solidFill>
                  <a:srgbClr val="000000"/>
                </a:solidFill>
              </a:rPr>
              <a:t>this</a:t>
            </a:r>
            <a:r>
              <a:rPr sz="5900" spc="5" dirty="0">
                <a:solidFill>
                  <a:srgbClr val="000000"/>
                </a:solidFill>
              </a:rPr>
              <a:t> </a:t>
            </a:r>
            <a:r>
              <a:rPr sz="5900" spc="-10" dirty="0">
                <a:solidFill>
                  <a:srgbClr val="FF0000"/>
                </a:solidFill>
              </a:rPr>
              <a:t>Seed</a:t>
            </a:r>
            <a:r>
              <a:rPr sz="5900" spc="-10" dirty="0">
                <a:solidFill>
                  <a:srgbClr val="000000"/>
                </a:solidFill>
              </a:rPr>
              <a:t>?</a:t>
            </a:r>
            <a:endParaRPr sz="5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96469" y="8976814"/>
            <a:ext cx="4271010" cy="335915"/>
          </a:xfrm>
          <a:prstGeom prst="rect">
            <a:avLst/>
          </a:prstGeom>
        </p:spPr>
        <p:txBody>
          <a:bodyPr vert="horz" wrap="square" lIns="0" tIns="0" rIns="0" bIns="0" rtlCol="0">
            <a:spAutoFit/>
          </a:bodyPr>
          <a:lstStyle/>
          <a:p>
            <a:pPr>
              <a:lnSpc>
                <a:spcPts val="2495"/>
              </a:lnSpc>
              <a:tabLst>
                <a:tab pos="2758440" algn="l"/>
              </a:tabLst>
            </a:pPr>
            <a:r>
              <a:rPr sz="2650" b="1" dirty="0">
                <a:solidFill>
                  <a:srgbClr val="0B0B0B"/>
                </a:solidFill>
                <a:latin typeface="Corbel"/>
                <a:cs typeface="Corbel"/>
              </a:rPr>
              <a:t>TITLE</a:t>
            </a:r>
            <a:r>
              <a:rPr sz="2650" b="1" spc="-80" dirty="0">
                <a:solidFill>
                  <a:srgbClr val="0B0B0B"/>
                </a:solidFill>
                <a:latin typeface="Corbel"/>
                <a:cs typeface="Corbel"/>
              </a:rPr>
              <a:t> </a:t>
            </a:r>
            <a:r>
              <a:rPr sz="2650" b="1" dirty="0">
                <a:solidFill>
                  <a:srgbClr val="0B0B0B"/>
                </a:solidFill>
                <a:latin typeface="Corbel"/>
                <a:cs typeface="Corbel"/>
              </a:rPr>
              <a:t>FOR</a:t>
            </a:r>
            <a:r>
              <a:rPr sz="2650" b="1" spc="-80" dirty="0">
                <a:solidFill>
                  <a:srgbClr val="0B0B0B"/>
                </a:solidFill>
                <a:latin typeface="Corbel"/>
                <a:cs typeface="Corbel"/>
              </a:rPr>
              <a:t> </a:t>
            </a:r>
            <a:r>
              <a:rPr sz="2650" b="1" spc="-20" dirty="0">
                <a:solidFill>
                  <a:srgbClr val="0B0B0B"/>
                </a:solidFill>
                <a:latin typeface="Corbel"/>
                <a:cs typeface="Corbel"/>
              </a:rPr>
              <a:t>IMAGE</a:t>
            </a:r>
            <a:r>
              <a:rPr sz="2650" b="1" dirty="0">
                <a:solidFill>
                  <a:srgbClr val="0B0B0B"/>
                </a:solidFill>
                <a:latin typeface="Corbel"/>
                <a:cs typeface="Corbel"/>
              </a:rPr>
              <a:t>	OR</a:t>
            </a:r>
            <a:r>
              <a:rPr sz="2650" b="1" spc="-45" dirty="0">
                <a:solidFill>
                  <a:srgbClr val="0B0B0B"/>
                </a:solidFill>
                <a:latin typeface="Corbel"/>
                <a:cs typeface="Corbel"/>
              </a:rPr>
              <a:t> </a:t>
            </a:r>
            <a:r>
              <a:rPr sz="2650" b="1" spc="-10" dirty="0">
                <a:solidFill>
                  <a:srgbClr val="0B0B0B"/>
                </a:solidFill>
                <a:latin typeface="Corbel"/>
                <a:cs typeface="Corbel"/>
              </a:rPr>
              <a:t>INTRO</a:t>
            </a:r>
            <a:endParaRPr sz="2650">
              <a:latin typeface="Corbel"/>
              <a:cs typeface="Corbel"/>
            </a:endParaRPr>
          </a:p>
        </p:txBody>
      </p:sp>
      <p:grpSp>
        <p:nvGrpSpPr>
          <p:cNvPr id="3" name="object 3"/>
          <p:cNvGrpSpPr/>
          <p:nvPr/>
        </p:nvGrpSpPr>
        <p:grpSpPr>
          <a:xfrm>
            <a:off x="1192424" y="1962662"/>
            <a:ext cx="17719675" cy="8901430"/>
            <a:chOff x="1192424" y="1962662"/>
            <a:chExt cx="17719675" cy="8901430"/>
          </a:xfrm>
        </p:grpSpPr>
        <p:pic>
          <p:nvPicPr>
            <p:cNvPr id="4" name="object 4"/>
            <p:cNvPicPr/>
            <p:nvPr/>
          </p:nvPicPr>
          <p:blipFill>
            <a:blip r:embed="rId2" cstate="print"/>
            <a:stretch>
              <a:fillRect/>
            </a:stretch>
          </p:blipFill>
          <p:spPr>
            <a:xfrm>
              <a:off x="1199963" y="1970201"/>
              <a:ext cx="17704173" cy="8886012"/>
            </a:xfrm>
            <a:prstGeom prst="rect">
              <a:avLst/>
            </a:prstGeom>
          </p:spPr>
        </p:pic>
        <p:sp>
          <p:nvSpPr>
            <p:cNvPr id="5" name="object 5"/>
            <p:cNvSpPr/>
            <p:nvPr/>
          </p:nvSpPr>
          <p:spPr>
            <a:xfrm>
              <a:off x="1196193" y="1966432"/>
              <a:ext cx="17712055" cy="8893810"/>
            </a:xfrm>
            <a:custGeom>
              <a:avLst/>
              <a:gdLst/>
              <a:ahLst/>
              <a:cxnLst/>
              <a:rect l="l" t="t" r="r" b="b"/>
              <a:pathLst>
                <a:path w="17712055" h="8893810">
                  <a:moveTo>
                    <a:pt x="0" y="0"/>
                  </a:moveTo>
                  <a:lnTo>
                    <a:pt x="17711712" y="0"/>
                  </a:lnTo>
                  <a:lnTo>
                    <a:pt x="17711712" y="8893551"/>
                  </a:lnTo>
                  <a:lnTo>
                    <a:pt x="0" y="8893551"/>
                  </a:lnTo>
                  <a:lnTo>
                    <a:pt x="0" y="0"/>
                  </a:lnTo>
                  <a:close/>
                </a:path>
              </a:pathLst>
            </a:custGeom>
            <a:ln w="7539">
              <a:solidFill>
                <a:srgbClr val="2D7031"/>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7145" rIns="0" bIns="0" rtlCol="0">
            <a:spAutoFit/>
          </a:bodyPr>
          <a:lstStyle/>
          <a:p>
            <a:pPr marL="6202680">
              <a:lnSpc>
                <a:spcPct val="100000"/>
              </a:lnSpc>
              <a:spcBef>
                <a:spcPts val="135"/>
              </a:spcBef>
            </a:pPr>
            <a:r>
              <a:rPr sz="5900" dirty="0">
                <a:solidFill>
                  <a:srgbClr val="000000"/>
                </a:solidFill>
              </a:rPr>
              <a:t>5.</a:t>
            </a:r>
            <a:r>
              <a:rPr sz="5900" spc="-10" dirty="0">
                <a:solidFill>
                  <a:srgbClr val="000000"/>
                </a:solidFill>
              </a:rPr>
              <a:t> </a:t>
            </a:r>
            <a:r>
              <a:rPr sz="5900" dirty="0">
                <a:solidFill>
                  <a:srgbClr val="000000"/>
                </a:solidFill>
              </a:rPr>
              <a:t>Is</a:t>
            </a:r>
            <a:r>
              <a:rPr sz="5900" spc="-5" dirty="0">
                <a:solidFill>
                  <a:srgbClr val="000000"/>
                </a:solidFill>
              </a:rPr>
              <a:t> </a:t>
            </a:r>
            <a:r>
              <a:rPr sz="5900" dirty="0">
                <a:solidFill>
                  <a:srgbClr val="000000"/>
                </a:solidFill>
              </a:rPr>
              <a:t>this</a:t>
            </a:r>
            <a:r>
              <a:rPr sz="5900" spc="5" dirty="0">
                <a:solidFill>
                  <a:srgbClr val="000000"/>
                </a:solidFill>
              </a:rPr>
              <a:t> </a:t>
            </a:r>
            <a:r>
              <a:rPr sz="5900" spc="-10" dirty="0">
                <a:solidFill>
                  <a:srgbClr val="FF0000"/>
                </a:solidFill>
              </a:rPr>
              <a:t>Seed</a:t>
            </a:r>
            <a:r>
              <a:rPr sz="5900" spc="-10" dirty="0">
                <a:solidFill>
                  <a:srgbClr val="000000"/>
                </a:solidFill>
              </a:rPr>
              <a:t>?</a:t>
            </a:r>
            <a:endParaRPr sz="5900"/>
          </a:p>
        </p:txBody>
      </p:sp>
      <p:pic>
        <p:nvPicPr>
          <p:cNvPr id="7" name="object 7"/>
          <p:cNvPicPr/>
          <p:nvPr/>
        </p:nvPicPr>
        <p:blipFill>
          <a:blip r:embed="rId3" cstate="print"/>
          <a:stretch>
            <a:fillRect/>
          </a:stretch>
        </p:blipFill>
        <p:spPr>
          <a:xfrm>
            <a:off x="278661" y="128645"/>
            <a:ext cx="1523388" cy="17684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AA7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AC28B28A445448908854D5927C39E4" ma:contentTypeVersion="19" ma:contentTypeDescription="Create a new document." ma:contentTypeScope="" ma:versionID="c5c7ecc206d24f26b9da0a041d93fd11">
  <xsd:schema xmlns:xsd="http://www.w3.org/2001/XMLSchema" xmlns:xs="http://www.w3.org/2001/XMLSchema" xmlns:p="http://schemas.microsoft.com/office/2006/metadata/properties" xmlns:ns2="842ae483-d403-464b-b057-2e3e2960b405" xmlns:ns3="df7a84cd-31f9-4ef8-8346-8d7189ad4c7a" xmlns:ns4="b2594ab3-d42a-4e76-bde3-98c81b560ae9" targetNamespace="http://schemas.microsoft.com/office/2006/metadata/properties" ma:root="true" ma:fieldsID="423b68136083105b47a0eecf23119e8a" ns2:_="" ns3:_="" ns4:_="">
    <xsd:import namespace="842ae483-d403-464b-b057-2e3e2960b405"/>
    <xsd:import namespace="df7a84cd-31f9-4ef8-8346-8d7189ad4c7a"/>
    <xsd:import namespace="b2594ab3-d42a-4e76-bde3-98c81b560a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Role" minOccurs="0"/>
                <xsd:element ref="ns2:Relevanc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2ae483-d403-464b-b057-2e3e2960b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e90c631-7896-4d4b-aef2-bd8af8cfcaaa" ma:termSetId="09814cd3-568e-fe90-9814-8d621ff8fb84" ma:anchorId="fba54fb3-c3e1-fe81-a776-ca4b69148c4d" ma:open="true" ma:isKeyword="false">
      <xsd:complexType>
        <xsd:sequence>
          <xsd:element ref="pc:Terms" minOccurs="0" maxOccurs="1"/>
        </xsd:sequence>
      </xsd:complexType>
    </xsd:element>
    <xsd:element name="Role" ma:index="24" nillable="true" ma:displayName="Role" ma:description="Organization by role" ma:format="Dropdown" ma:internalName="Role">
      <xsd:complexType>
        <xsd:complexContent>
          <xsd:extension base="dms:MultiChoice">
            <xsd:sequence>
              <xsd:element name="Value" maxOccurs="unbounded" minOccurs="0" nillable="true">
                <xsd:simpleType>
                  <xsd:restriction base="dms:Choice">
                    <xsd:enumeration value="PM"/>
                    <xsd:enumeration value="Developer"/>
                    <xsd:enumeration value="Email"/>
                    <xsd:enumeration value="Content"/>
                    <xsd:enumeration value="Metrics"/>
                    <xsd:enumeration value="UX/UI"/>
                    <xsd:enumeration value="All"/>
                  </xsd:restriction>
                </xsd:simpleType>
              </xsd:element>
            </xsd:sequence>
          </xsd:extension>
        </xsd:complexContent>
      </xsd:complexType>
    </xsd:element>
    <xsd:element name="Relevance" ma:index="25" nillable="true" ma:displayName="Relevance" ma:description="Select instances where this documentation is relevant" ma:format="Dropdown" ma:internalName="Relevance">
      <xsd:complexType>
        <xsd:complexContent>
          <xsd:extension base="dms:MultiChoice">
            <xsd:sequence>
              <xsd:element name="Value" maxOccurs="unbounded" minOccurs="0" nillable="true">
                <xsd:simpleType>
                  <xsd:restriction base="dms:Choice">
                    <xsd:enumeration value="Onboarding"/>
                    <xsd:enumeration value="Training"/>
                    <xsd:enumeration value="Archived"/>
                  </xsd:restriction>
                </xsd:simpleType>
              </xsd:element>
            </xsd:sequence>
          </xsd:extension>
        </xsd:complexContent>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7a84cd-31f9-4ef8-8346-8d7189ad4c7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94ab3-d42a-4e76-bde3-98c81b560ae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2871f2f-ceab-4694-a5cd-ae6e3864f03b}" ma:internalName="TaxCatchAll" ma:showField="CatchAllData" ma:web="df7a84cd-31f9-4ef8-8346-8d7189ad4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594ab3-d42a-4e76-bde3-98c81b560ae9" xsi:nil="true"/>
    <Relevance xmlns="842ae483-d403-464b-b057-2e3e2960b405" xsi:nil="true"/>
    <lcf76f155ced4ddcb4097134ff3c332f xmlns="842ae483-d403-464b-b057-2e3e2960b405">
      <Terms xmlns="http://schemas.microsoft.com/office/infopath/2007/PartnerControls"/>
    </lcf76f155ced4ddcb4097134ff3c332f>
    <Role xmlns="842ae483-d403-464b-b057-2e3e2960b40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5A367E-3A3E-454A-BD4A-85F4960DF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2ae483-d403-464b-b057-2e3e2960b405"/>
    <ds:schemaRef ds:uri="df7a84cd-31f9-4ef8-8346-8d7189ad4c7a"/>
    <ds:schemaRef ds:uri="b2594ab3-d42a-4e76-bde3-98c81b560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256DD2-A5B3-4F3F-B6E1-DF1EE6E5924F}">
  <ds:schemaRefs>
    <ds:schemaRef ds:uri="http://schemas.microsoft.com/office/2006/metadata/properties"/>
    <ds:schemaRef ds:uri="http://schemas.microsoft.com/office/infopath/2007/PartnerControls"/>
    <ds:schemaRef ds:uri="b2594ab3-d42a-4e76-bde3-98c81b560ae9"/>
    <ds:schemaRef ds:uri="842ae483-d403-464b-b057-2e3e2960b405"/>
  </ds:schemaRefs>
</ds:datastoreItem>
</file>

<file path=customXml/itemProps3.xml><?xml version="1.0" encoding="utf-8"?>
<ds:datastoreItem xmlns:ds="http://schemas.openxmlformats.org/officeDocument/2006/customXml" ds:itemID="{7B64EBD7-9FD2-491D-8812-5F2C9C304E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7633</TotalTime>
  <Words>1503</Words>
  <Application>Microsoft Office PowerPoint</Application>
  <PresentationFormat>Custom</PresentationFormat>
  <Paragraphs>246</Paragraphs>
  <Slides>41</Slides>
  <Notes>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Seed System Basics</vt:lpstr>
      <vt:lpstr>SESSION ONE: UNDERSTANDING SEED SYSTEMS</vt:lpstr>
      <vt:lpstr>What is seed?</vt:lpstr>
      <vt:lpstr>WHAT IS SEED?!!</vt:lpstr>
      <vt:lpstr>1.Is this Seed?</vt:lpstr>
      <vt:lpstr>2. Is this Seed?</vt:lpstr>
      <vt:lpstr>3. Is this Seed?</vt:lpstr>
      <vt:lpstr>4. Is this Seed?</vt:lpstr>
      <vt:lpstr>5. Is this Seed?</vt:lpstr>
      <vt:lpstr>6. Is this Seed?</vt:lpstr>
      <vt:lpstr>7. Is this Seed?</vt:lpstr>
      <vt:lpstr>8. Is this Seed?</vt:lpstr>
      <vt:lpstr>What is Seed?</vt:lpstr>
      <vt:lpstr>Summary</vt:lpstr>
      <vt:lpstr>SEED SECURITY FRAMEWORK (SSF)</vt:lpstr>
      <vt:lpstr>Seed Security Framework</vt:lpstr>
      <vt:lpstr>IDENTIFYING SEED SECURITY PROBLEM</vt:lpstr>
      <vt:lpstr>Activity Instructions: What is the Seed Security Problem?</vt:lpstr>
      <vt:lpstr>Activity 1: What is the Seed Security Problem?</vt:lpstr>
      <vt:lpstr>What is the seed security problem (1)?</vt:lpstr>
      <vt:lpstr>What is the seed security problem (2)?</vt:lpstr>
      <vt:lpstr>What is the seed security problem (3)?</vt:lpstr>
      <vt:lpstr>What is the seed security problem (4)?</vt:lpstr>
      <vt:lpstr>What is the seed security problem (5)?</vt:lpstr>
      <vt:lpstr>ANSWERS and DISCUSSION</vt:lpstr>
      <vt:lpstr>PowerPoint Presentation</vt:lpstr>
      <vt:lpstr>SEED SYSTEMS CHANNELS </vt:lpstr>
      <vt:lpstr>Channels through which Farmers Source Seed</vt:lpstr>
      <vt:lpstr>Focus: key crops + seed supply channels (sample)</vt:lpstr>
      <vt:lpstr>Seed channel use can change during stress</vt:lpstr>
      <vt:lpstr>SEED OUTLETS</vt:lpstr>
      <vt:lpstr>Agro-dealers)</vt:lpstr>
      <vt:lpstr>Local Markets (grain/seed)</vt:lpstr>
      <vt:lpstr>Farmers own stock</vt:lpstr>
      <vt:lpstr>Seed Producer Groups</vt:lpstr>
      <vt:lpstr>Summary of seed systems + discussion</vt:lpstr>
      <vt:lpstr>Goals of seed aid work</vt:lpstr>
      <vt:lpstr>Seed aid can be designed for different goals:</vt:lpstr>
      <vt:lpstr>PowerPoint Presentation</vt:lpstr>
      <vt:lpstr>Context Analysis Tool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Sharp, Matheson</dc:creator>
  <cp:lastModifiedBy>Collis, Kelly</cp:lastModifiedBy>
  <cp:revision>4</cp:revision>
  <dcterms:created xsi:type="dcterms:W3CDTF">2023-05-18T12:04:37Z</dcterms:created>
  <dcterms:modified xsi:type="dcterms:W3CDTF">2023-07-19T16:50:06Z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0x010100DBAC28B28A445448908854D5927C39E4</vt:lpwstr>
  </property>
  <property fmtid="{D5CDD505-2E9C-101B-9397-08002B2CF9AE}" pid="3" name="Created">
    <vt:filetime>2022-09-23T00:00:00Z</vt:filetime>
  </property>
  <property fmtid="{D5CDD505-2E9C-101B-9397-08002B2CF9AE}" pid="4" name="Creator">
    <vt:lpwstr>Acrobat PDFMaker 22 for PowerPoint</vt:lpwstr>
  </property>
  <property fmtid="{D5CDD505-2E9C-101B-9397-08002B2CF9AE}" pid="5" name="LastSaved">
    <vt:filetime>2023-05-18T00:00:00Z</vt:filetime>
  </property>
  <property fmtid="{D5CDD505-2E9C-101B-9397-08002B2CF9AE}" pid="6" name="Producer">
    <vt:lpwstr>Adobe PDF Library 22.2.244</vt:lpwstr>
  </property>
</Properties>
</file>