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0809" autoAdjust="0"/>
  </p:normalViewPr>
  <p:slideViewPr>
    <p:cSldViewPr snapToGrid="0" snapToObjects="1">
      <p:cViewPr varScale="1">
        <p:scale>
          <a:sx n="66" d="100"/>
          <a:sy n="66" d="100"/>
        </p:scale>
        <p:origin x="21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notesMaster" Target="notesMasters/notesMaster1.xml"/><Relationship Id="rId121" Type="http://schemas.openxmlformats.org/officeDocument/2006/relationships/presProps" Target="presProps.xml"/><Relationship Id="rId122" Type="http://schemas.openxmlformats.org/officeDocument/2006/relationships/viewProps" Target="viewProps.xml"/><Relationship Id="rId123" Type="http://schemas.openxmlformats.org/officeDocument/2006/relationships/theme" Target="theme/theme1.xml"/><Relationship Id="rId124" Type="http://schemas.openxmlformats.org/officeDocument/2006/relationships/tableStyles" Target="tableStyles.xml"/><Relationship Id="rId125" Type="http://schemas.microsoft.com/office/2015/10/relationships/revisionInfo" Target="revisionInfo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Perhaps</a:t>
            </a:r>
            <a:r>
              <a:rPr lang="en-US" baseline="0" dirty="0"/>
              <a:t> a</a:t>
            </a:r>
            <a:r>
              <a:rPr lang="en-US" dirty="0"/>
              <a:t>dd your own</a:t>
            </a:r>
            <a:r>
              <a:rPr lang="en-US" baseline="0" dirty="0"/>
              <a:t> slide before this one, with pictures and brief biographies of the facilitator(s)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681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Examples of “shared</a:t>
            </a:r>
            <a:r>
              <a:rPr lang="en-US" baseline="0" dirty="0"/>
              <a:t> norms” are things like: turn mobile phones to silent, don’t talk when someone else is talking, etc.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535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with many other </a:t>
            </a:r>
            <a:r>
              <a:rPr lang="en-US" baseline="0" dirty="0" smtClean="0"/>
              <a:t>international </a:t>
            </a:r>
            <a:r>
              <a:rPr lang="en-US" dirty="0" smtClean="0"/>
              <a:t>NGOs, CRS is searching for ways to become more nimble, adaptive and responsive. We are looking to learning as a means to achieve this ambition. </a:t>
            </a:r>
          </a:p>
          <a:p>
            <a:endParaRPr lang="en-US" dirty="0" smtClean="0"/>
          </a:p>
          <a:p>
            <a:r>
              <a:rPr lang="en-US" dirty="0" smtClean="0"/>
              <a:t>Yet too often we hear that colleagues are stuck on trying to operationalize what it means to engage in and support intentional learning in CRS.</a:t>
            </a:r>
          </a:p>
          <a:p>
            <a:endParaRPr lang="en-US" dirty="0" smtClean="0"/>
          </a:p>
          <a:p>
            <a:r>
              <a:rPr lang="en-US" dirty="0" smtClean="0"/>
              <a:t>This slide captures what was originally written in the 2015 CRS position paper entitled ‘Learning with Purpose’. The slide summarizes the learning framework under three ‘enabling’ headings: </a:t>
            </a:r>
            <a:r>
              <a:rPr lang="en-US" smtClean="0"/>
              <a:t>culture and </a:t>
            </a:r>
            <a:r>
              <a:rPr lang="en-US" dirty="0" smtClean="0"/>
              <a:t>leadership, </a:t>
            </a:r>
            <a:r>
              <a:rPr lang="en-US" smtClean="0"/>
              <a:t>skills and </a:t>
            </a:r>
            <a:r>
              <a:rPr lang="en-US" dirty="0" smtClean="0"/>
              <a:t>capability, and </a:t>
            </a:r>
            <a:r>
              <a:rPr lang="en-US" smtClean="0"/>
              <a:t>tools and </a:t>
            </a:r>
            <a:r>
              <a:rPr lang="en-US" dirty="0" smtClean="0"/>
              <a:t>systems; each heading is equally important.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552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Learning is a continuing process. Even if an inquiry or learning plan leads to an answer to a learning question, that answer will inevitably lead to a new question. In addition, programs (should) constantly evolve and respond to a changing context. Given this, there will always be new learning questions that will need to be answered.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19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diagram details the action steps (below) and outputs (middle) of the utilization phase of the MEAL cycle.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34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 two diagrams represent the same data/results. Each is just an example of how information can be summarized and displayed.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396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208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50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5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3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R3 G2.jpg" descr="R3 G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R3 G210.jpg" descr="R3 G21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R3 G2100.jpg" descr="R3 G210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R3 G2101.jpg" descr="R3 G210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R3 G2102.jpg" descr="R3 G21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R3 G2103.jpg" descr="R3 G21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R3 G2104.jpg" descr="R3 G210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R3 G2105.jpg" descr="R3 G210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R3 G2106.jpg" descr="R3 G210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R3 G2107.jpg" descr="R3 G210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R3 G2108.jpg" descr="R3 G210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R3 G2109.jpg" descr="R3 G210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R3 G211.jpg" descr="R3 G2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R3 G2110.jpg" descr="R3 G211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R3 G2111.jpg" descr="R3 G21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R3 G2112.jpg" descr="R3 G211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R3 G2113.jpg" descr="R3 G211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R3 G2114.jpg" descr="R3 G211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R3 G2115.jpg" descr="R3 G211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R3 G2116.jpg" descr="R3 G211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R3 G2117.jpg" descr="R3 G211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R3 G2118.jpg" descr="R3 G211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R3 G212.jpg" descr="R3 G21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R3 G213.jpg" descr="R3 G21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R3 G214.jpg" descr="R3 G21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R3 G215.jpg" descr="R3 G21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R3 G216.jpg" descr="R3 G21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R3 G217.jpg" descr="R3 G21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R3 G218.jpg" descr="R3 G21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R3 G219.jpg" descr="R3 G21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R3 G22.jpg" descr="R3 G2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R3 G220.jpg" descr="R3 G22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R3 G221.jpg" descr="R3 G2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R3 G222.jpg" descr="R3 G22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R3 G223.jpg" descr="R3 G22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R3 G224.jpg" descr="R3 G22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R3 G225.jpg" descr="R3 G22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R3 G226.jpg" descr="R3 G22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R3 G227.jpg" descr="R3 G22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R3 G228.jpg" descr="R3 G22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R3 G229.jpg" descr="R3 G22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R3 G23.jpg" descr="R3 G2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R3 G230.jpg" descr="R3 G23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R3 G231.jpg" descr="R3 G23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R3 G232.jpg" descr="R3 G23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R3 G233.jpg" descr="R3 G23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R3 G234.jpg" descr="R3 G23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R3 G235.jpg" descr="R3 G23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R3 G236.jpg" descr="R3 G23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R3 G237.jpg" descr="R3 G23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R3 G238.jpg" descr="R3 G23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R3 G239.jpg" descr="R3 G23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R3 G24.jpg" descr="R3 G2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R3 G240.jpg" descr="R3 G24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R3 G241.jpg" descr="R3 G24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R3 G242.jpg" descr="R3 G24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R3 G243.jpg" descr="R3 G24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R3 G244.jpg" descr="R3 G24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R3 G245.jpg" descr="R3 G24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R3 G246.jpg" descr="R3 G24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R3 G247.jpg" descr="R3 G24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R3 G248.jpg" descr="R3 G24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R3 G249.jpg" descr="R3 G24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R3 G25.jpg" descr="R3 G2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R3 G250.jpg" descr="R3 G25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R3 G251.jpg" descr="R3 G25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R3 G252.jpg" descr="R3 G25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R3 G253.jpg" descr="R3 G25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R3 G254.jpg" descr="R3 G25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R3 G255.jpg" descr="R3 G25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R3 G256.jpg" descr="R3 G25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R3 G257.jpg" descr="R3 G25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R3 G258.jpg" descr="R3 G25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R3 G259.jpg" descr="R3 G25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R3 G26.jpg" descr="R3 G2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R3 G260.jpg" descr="R3 G26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R3 G261.jpg" descr="R3 G26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R3 G262.jpg" descr="R3 G26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R3 G263.jpg" descr="R3 G26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R3 G264.jpg" descr="R3 G26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R3 G265.jpg" descr="R3 G26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R3 G266.jpg" descr="R3 G26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R3 G267.jpg" descr="R3 G26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R3 G268.jpg" descr="R3 G26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R3 G269.jpg" descr="R3 G26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R3 G27.jpg" descr="R3 G2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R3 G270.jpg" descr="R3 G27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R3 G271.jpg" descr="R3 G27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R3 G272.jpg" descr="R3 G27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R3 G273.jpg" descr="R3 G27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R3 G274.jpg" descr="R3 G27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R3 G275.jpg" descr="R3 G27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R3 G276.jpg" descr="R3 G27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R3 G294.jpg" descr="R3 G29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R3 G278.jpg" descr="R3 G27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R3 G279.jpg" descr="R3 G27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R3 G28.jpg" descr="R3 G2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R3 G280.jpg" descr="R3 G28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R3 G281.jpg" descr="R3 G28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R3 G282.jpg" descr="R3 G28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R3 G283.jpg" descr="R3 G28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R3 G284.jpg" descr="R3 G28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R3 G285.jpg" descr="R3 G28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R3 G286.jpg" descr="R3 G28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R3 G287.jpg" descr="R3 G28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R3 G288.jpg" descr="R3 G28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R3 G289.jpg" descr="R3 G28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R3 G29.jpg" descr="R3 G2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R3 G290.jpg" descr="R3 G29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R3 G291.jpg" descr="R3 G29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R3 G292.jpg" descr="R3 G29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R3 G293.jpg" descr="R3 G29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R3 G294.jpg" descr="R3 G29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R3 G295.jpg" descr="R3 G29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R3 G296.jpg" descr="R3 G29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R3 G297.jpg" descr="R3 G29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R3 G298.jpg" descr="R3 G29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R3 G299.jpg" descr="R3 G29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200"/>
            <a:ext cx="13004800" cy="909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265</Words>
  <Application>Microsoft Macintosh PowerPoint</Application>
  <PresentationFormat>Custom</PresentationFormat>
  <Paragraphs>10</Paragraphs>
  <Slides>118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4" baseType="lpstr"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Buckley</dc:creator>
  <cp:lastModifiedBy>Hoyt, Edward</cp:lastModifiedBy>
  <cp:revision>4</cp:revision>
  <dcterms:modified xsi:type="dcterms:W3CDTF">2017-12-20T21:13:46Z</dcterms:modified>
</cp:coreProperties>
</file>