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153"/>
  </p:notesMasterIdLst>
  <p:handoutMasterIdLst>
    <p:handoutMasterId r:id="rId15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6456" autoAdjust="0"/>
  </p:normalViewPr>
  <p:slideViewPr>
    <p:cSldViewPr snapToGrid="0">
      <p:cViewPr varScale="1">
        <p:scale>
          <a:sx n="48" d="100"/>
          <a:sy n="48" d="100"/>
        </p:scale>
        <p:origin x="344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notesMaster" Target="notesMasters/notesMaster1.xml"/><Relationship Id="rId154" Type="http://schemas.openxmlformats.org/officeDocument/2006/relationships/handoutMaster" Target="handoutMasters/handoutMaster1.xml"/><Relationship Id="rId155" Type="http://schemas.openxmlformats.org/officeDocument/2006/relationships/presProps" Target="presProps.xml"/><Relationship Id="rId156" Type="http://schemas.openxmlformats.org/officeDocument/2006/relationships/viewProps" Target="viewProps.xml"/><Relationship Id="rId157" Type="http://schemas.openxmlformats.org/officeDocument/2006/relationships/theme" Target="theme/theme1.xml"/><Relationship Id="rId15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35DC1-6114-0B43-89CE-26B1094CEEC8}" type="datetimeFigureOut">
              <a:rPr lang="en-US" smtClean="0"/>
              <a:t>12/19/17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B103D3-3622-EB4B-9AD9-BC01694C342C}" type="slidenum">
              <a:rPr lang="en-US" smtClean="0"/>
              <a:t>‹#›</a:t>
            </a:fld>
            <a:endParaRPr lang="en-US"/>
          </a:p>
        </p:txBody>
      </p:sp>
    </p:spTree>
    <p:extLst>
      <p:ext uri="{BB962C8B-B14F-4D97-AF65-F5344CB8AC3E}">
        <p14:creationId xmlns:p14="http://schemas.microsoft.com/office/powerpoint/2010/main" val="193999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208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do not need to do the bottle race energizer. You could choose to play any game that would be fun for your participants. </a:t>
            </a:r>
          </a:p>
          <a:p>
            <a:endParaRPr lang="en-US" baseline="0" dirty="0"/>
          </a:p>
          <a:p>
            <a:r>
              <a:rPr lang="en-US" baseline="0" dirty="0"/>
              <a:t>The bottle race is a game where participants split into two teams and form two lines. The team members at the front of each line hold a water bottle. When the facilitator says “go,” the person at the front of the line hands the water bottle, over his or her head, to the person behind them and then runs to the back of the line. That person hands it, over his or her head, to the person behind them, and so on until the team leader returns to their place at the front of the line. The first team to bring their team leader back to the front of the line wins. </a:t>
            </a:r>
            <a:endParaRPr lang="en-US" dirty="0"/>
          </a:p>
        </p:txBody>
      </p:sp>
    </p:spTree>
    <p:extLst>
      <p:ext uri="{BB962C8B-B14F-4D97-AF65-F5344CB8AC3E}">
        <p14:creationId xmlns:p14="http://schemas.microsoft.com/office/powerpoint/2010/main" val="3850106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how the different types of assumptions map onto a theory of change.</a:t>
            </a:r>
            <a:r>
              <a:rPr lang="en-US" baseline="0" dirty="0"/>
              <a:t> Prescriptive assumptions come “before” the activities, or as part of the program planning process. Causal assumptions come between activities and outcomes (or between two outcomes</a:t>
            </a:r>
            <a:r>
              <a:rPr lang="en-US" baseline="0" dirty="0" smtClean="0"/>
              <a:t>), </a:t>
            </a:r>
            <a:r>
              <a:rPr lang="en-US" baseline="0" dirty="0"/>
              <a:t>where we theorize that one causes or contributes to the next. Foundational assumptions are all around the theory of change. They can be thought of as part of the environment in which the program exists. </a:t>
            </a:r>
            <a:endParaRPr lang="en-US" dirty="0"/>
          </a:p>
        </p:txBody>
      </p:sp>
    </p:spTree>
    <p:extLst>
      <p:ext uri="{BB962C8B-B14F-4D97-AF65-F5344CB8AC3E}">
        <p14:creationId xmlns:p14="http://schemas.microsoft.com/office/powerpoint/2010/main" val="1234003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real examples</a:t>
            </a:r>
            <a:r>
              <a:rPr lang="en-US" baseline="0" dirty="0"/>
              <a:t> of CRS program diagrams. </a:t>
            </a:r>
            <a:endParaRPr lang="en-US" dirty="0"/>
          </a:p>
        </p:txBody>
      </p:sp>
    </p:spTree>
    <p:extLst>
      <p:ext uri="{BB962C8B-B14F-4D97-AF65-F5344CB8AC3E}">
        <p14:creationId xmlns:p14="http://schemas.microsoft.com/office/powerpoint/2010/main" val="2672951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blind men who are feeling different parts of the elephant.</a:t>
            </a:r>
            <a:r>
              <a:rPr lang="en-US" baseline="0" dirty="0"/>
              <a:t> Based on what they feel (rather than what they see), each describes something different. This is analogous to various stakeholders’ perspectives on a program.</a:t>
            </a:r>
            <a:endParaRPr lang="en-US" dirty="0"/>
          </a:p>
        </p:txBody>
      </p:sp>
    </p:spTree>
    <p:extLst>
      <p:ext uri="{BB962C8B-B14F-4D97-AF65-F5344CB8AC3E}">
        <p14:creationId xmlns:p14="http://schemas.microsoft.com/office/powerpoint/2010/main" val="3522293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an example. </a:t>
            </a:r>
          </a:p>
          <a:p>
            <a:endParaRPr lang="en-US" dirty="0"/>
          </a:p>
          <a:p>
            <a:r>
              <a:rPr lang="en-US" dirty="0"/>
              <a:t>The concentric circles on the stakeholder map represent proximity to the program. By “proximity” we mean</a:t>
            </a:r>
            <a:r>
              <a:rPr lang="en-US" baseline="0" dirty="0"/>
              <a:t> level of involvement or interaction with the program.</a:t>
            </a:r>
            <a:endParaRPr lang="en-US" dirty="0"/>
          </a:p>
        </p:txBody>
      </p:sp>
    </p:spTree>
    <p:extLst>
      <p:ext uri="{BB962C8B-B14F-4D97-AF65-F5344CB8AC3E}">
        <p14:creationId xmlns:p14="http://schemas.microsoft.com/office/powerpoint/2010/main" val="1380051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You</a:t>
            </a:r>
            <a:r>
              <a:rPr lang="en-US" baseline="0" dirty="0"/>
              <a:t> do not need to do the </a:t>
            </a:r>
            <a:r>
              <a:rPr lang="en-US" baseline="0" dirty="0" smtClean="0"/>
              <a:t>portrait race </a:t>
            </a:r>
            <a:r>
              <a:rPr lang="en-US" baseline="0" dirty="0"/>
              <a:t>energizer. You could choose to play any game that would be fun for your participants. </a:t>
            </a:r>
          </a:p>
          <a:p>
            <a:endParaRPr lang="en-US" dirty="0"/>
          </a:p>
          <a:p>
            <a:r>
              <a:rPr lang="en-US" dirty="0"/>
              <a:t>To do the portrait race</a:t>
            </a:r>
            <a:r>
              <a:rPr lang="en-US" baseline="0" dirty="0"/>
              <a:t>, you will need two places to draw (two easels with large pieces of paper, a chalkboard, </a:t>
            </a:r>
            <a:r>
              <a:rPr lang="en-US" baseline="0" dirty="0" err="1"/>
              <a:t>etc</a:t>
            </a:r>
            <a:r>
              <a:rPr lang="en-US" baseline="0" dirty="0"/>
              <a:t>) and something to draw with. </a:t>
            </a:r>
          </a:p>
          <a:p>
            <a:endParaRPr lang="en-US" baseline="0" dirty="0"/>
          </a:p>
          <a:p>
            <a:r>
              <a:rPr lang="en-US" baseline="0" dirty="0"/>
              <a:t>Split the participants into two teams and have each team line up in front of the easels. Each team should select one person to be the subject. That person should stand next to the easel. Then, when the facilitator says “go,” the first person in line should begin to draw a portrait of the subject for their team. After about 10 seconds, the facilitator calls “switch!” Then, the person who is drawing hands the marker to the next person in line and goes to the back of the line. The next person in line draws for 10 seconds, and so on until everyone has had a turn. At the end of the game the portraits are revealed to the subjects. </a:t>
            </a:r>
            <a:endParaRPr lang="en-US" dirty="0"/>
          </a:p>
        </p:txBody>
      </p:sp>
    </p:spTree>
    <p:extLst>
      <p:ext uri="{BB962C8B-B14F-4D97-AF65-F5344CB8AC3E}">
        <p14:creationId xmlns:p14="http://schemas.microsoft.com/office/powerpoint/2010/main" val="1647110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illustrates</a:t>
            </a:r>
            <a:r>
              <a:rPr lang="en-US" baseline="0" dirty="0"/>
              <a:t> how </a:t>
            </a:r>
            <a:r>
              <a:rPr lang="en-US" baseline="0" dirty="0" err="1"/>
              <a:t>Proframe</a:t>
            </a:r>
            <a:r>
              <a:rPr lang="en-US" baseline="0" dirty="0"/>
              <a:t> and </a:t>
            </a:r>
            <a:r>
              <a:rPr lang="en-US" baseline="0" dirty="0" smtClean="0"/>
              <a:t>the </a:t>
            </a:r>
            <a:r>
              <a:rPr lang="en-US" baseline="0" dirty="0" err="1" smtClean="0"/>
              <a:t>ToC</a:t>
            </a:r>
            <a:r>
              <a:rPr lang="en-US" baseline="0" dirty="0" smtClean="0"/>
              <a:t> </a:t>
            </a:r>
            <a:r>
              <a:rPr lang="en-US" baseline="0" dirty="0"/>
              <a:t>Pathway Model are the same (the area in the middle) and how they are different (the pink and blue areas on the sides). </a:t>
            </a:r>
            <a:endParaRPr lang="en-US" dirty="0"/>
          </a:p>
        </p:txBody>
      </p:sp>
    </p:spTree>
    <p:extLst>
      <p:ext uri="{BB962C8B-B14F-4D97-AF65-F5344CB8AC3E}">
        <p14:creationId xmlns:p14="http://schemas.microsoft.com/office/powerpoint/2010/main" val="3840354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smtClean="0"/>
              <a:t>You</a:t>
            </a:r>
            <a:r>
              <a:rPr lang="en-US" baseline="0" dirty="0" smtClean="0"/>
              <a:t> do not need to do the “Follow the </a:t>
            </a:r>
            <a:r>
              <a:rPr lang="en-US" baseline="0" dirty="0" err="1" smtClean="0"/>
              <a:t>Leader”energizer</a:t>
            </a:r>
            <a:r>
              <a:rPr lang="en-US" baseline="0" dirty="0" smtClean="0"/>
              <a:t>. You </a:t>
            </a:r>
            <a:r>
              <a:rPr lang="en-US" baseline="0" dirty="0"/>
              <a:t>could choose to play any game that would be fun for your participants. </a:t>
            </a:r>
          </a:p>
          <a:p>
            <a:endParaRPr lang="en-US" dirty="0"/>
          </a:p>
          <a:p>
            <a:r>
              <a:rPr lang="en-US" dirty="0"/>
              <a:t>To play follow the leader, have all participants stand in</a:t>
            </a:r>
            <a:r>
              <a:rPr lang="en-US" baseline="0" dirty="0"/>
              <a:t> a circle. One at a time, participants should take turns demonstrating a motion (or dance move) that the rest of the participants then have to copy.</a:t>
            </a:r>
            <a:endParaRPr lang="en-US" dirty="0"/>
          </a:p>
        </p:txBody>
      </p:sp>
    </p:spTree>
    <p:extLst>
      <p:ext uri="{BB962C8B-B14F-4D97-AF65-F5344CB8AC3E}">
        <p14:creationId xmlns:p14="http://schemas.microsoft.com/office/powerpoint/2010/main" val="35625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smtClean="0"/>
              <a:t>your </a:t>
            </a:r>
            <a:r>
              <a:rPr lang="en-US" dirty="0"/>
              <a:t>own</a:t>
            </a:r>
            <a:r>
              <a:rPr lang="en-US" baseline="0" dirty="0"/>
              <a:t> slide here with pictures and brief biographies of the facilitator(s)</a:t>
            </a:r>
            <a:endParaRPr lang="en-US" dirty="0"/>
          </a:p>
        </p:txBody>
      </p:sp>
    </p:spTree>
    <p:extLst>
      <p:ext uri="{BB962C8B-B14F-4D97-AF65-F5344CB8AC3E}">
        <p14:creationId xmlns:p14="http://schemas.microsoft.com/office/powerpoint/2010/main" val="1840159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you own slide with anyone you’d like to acknowledge for</a:t>
            </a:r>
            <a:r>
              <a:rPr lang="en-US" baseline="0" dirty="0"/>
              <a:t> help with the workshops/ET process.</a:t>
            </a:r>
            <a:endParaRPr lang="en-US" dirty="0"/>
          </a:p>
        </p:txBody>
      </p:sp>
    </p:spTree>
    <p:extLst>
      <p:ext uri="{BB962C8B-B14F-4D97-AF65-F5344CB8AC3E}">
        <p14:creationId xmlns:p14="http://schemas.microsoft.com/office/powerpoint/2010/main" val="131266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purpose of asking each participant to describe what they think of when they hear the word “river” is to demonstrate the great variety of perspectives and prior experiences that the participants bring to this workshop. This relates to subsequent activities in this workshop regarding stakeholder perspectives and program context.</a:t>
            </a:r>
            <a:endParaRPr lang="en-US" dirty="0"/>
          </a:p>
        </p:txBody>
      </p:sp>
    </p:spTree>
    <p:extLst>
      <p:ext uri="{BB962C8B-B14F-4D97-AF65-F5344CB8AC3E}">
        <p14:creationId xmlns:p14="http://schemas.microsoft.com/office/powerpoint/2010/main" val="370075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“shared</a:t>
            </a:r>
            <a:r>
              <a:rPr lang="en-US" baseline="0" dirty="0"/>
              <a:t> norms” are things like: turn mobile phones to silent, don’t talk when someone else is talking, etc.</a:t>
            </a:r>
            <a:endParaRPr lang="en-US" dirty="0"/>
          </a:p>
        </p:txBody>
      </p:sp>
    </p:spTree>
    <p:extLst>
      <p:ext uri="{BB962C8B-B14F-4D97-AF65-F5344CB8AC3E}">
        <p14:creationId xmlns:p14="http://schemas.microsoft.com/office/powerpoint/2010/main" val="1324031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The words “doctor” and “hairdresser” may conjure</a:t>
            </a:r>
            <a:r>
              <a:rPr lang="en-US" baseline="0" dirty="0" smtClean="0"/>
              <a:t> stereotypes about gender, race, age or other. These types of prejudices are normal and human. Evaluative thinking is all about stopping yourself when you inevitably use these stereotypes, and instead consider the likely alternatives. </a:t>
            </a:r>
            <a:endParaRPr lang="en-US" dirty="0" smtClean="0"/>
          </a:p>
        </p:txBody>
      </p:sp>
    </p:spTree>
    <p:extLst>
      <p:ext uri="{BB962C8B-B14F-4D97-AF65-F5344CB8AC3E}">
        <p14:creationId xmlns:p14="http://schemas.microsoft.com/office/powerpoint/2010/main" val="3512405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what do you think is going on in this picture? What might be at the other end of the rope? What are these boys trying to do? How many different explanations for what you are seeing can you come up with?</a:t>
            </a:r>
            <a:endParaRPr lang="en-US" dirty="0"/>
          </a:p>
        </p:txBody>
      </p:sp>
    </p:spTree>
    <p:extLst>
      <p:ext uri="{BB962C8B-B14F-4D97-AF65-F5344CB8AC3E}">
        <p14:creationId xmlns:p14="http://schemas.microsoft.com/office/powerpoint/2010/main" val="64381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when we get in a car to go somewhere,</a:t>
            </a:r>
            <a:r>
              <a:rPr lang="en-US" baseline="0" dirty="0"/>
              <a:t> we assume that the car’s tires have air in them. We don’t check the air pressure every time we get in; we don’t even think about the tires at all. That’s ok! It would be a waste of time, considered crazy even, to check the tires every time we got into a car. The assumption in this case is adaptive. It helps us move through life more efficiently. </a:t>
            </a:r>
            <a:endParaRPr lang="en-US" dirty="0"/>
          </a:p>
        </p:txBody>
      </p:sp>
    </p:spTree>
    <p:extLst>
      <p:ext uri="{BB962C8B-B14F-4D97-AF65-F5344CB8AC3E}">
        <p14:creationId xmlns:p14="http://schemas.microsoft.com/office/powerpoint/2010/main" val="1549611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activity you will need to identify</a:t>
            </a:r>
            <a:r>
              <a:rPr lang="en-US" baseline="0" dirty="0"/>
              <a:t> a news article (taken from a local newspaper or online news source) to share with participants. Select an article that is likely to have assumptions in it. Opinion/editorial articles are often a good choice. Be sure to make copies ahead of time and bring them to the workshop with you. </a:t>
            </a:r>
            <a:endParaRPr lang="en-US" dirty="0"/>
          </a:p>
        </p:txBody>
      </p:sp>
    </p:spTree>
    <p:extLst>
      <p:ext uri="{BB962C8B-B14F-4D97-AF65-F5344CB8AC3E}">
        <p14:creationId xmlns:p14="http://schemas.microsoft.com/office/powerpoint/2010/main" val="23882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8.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0.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3.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35.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6.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9.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0.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1.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2.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3.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5.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7.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6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8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8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9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8.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R1 G1 .jpg" descr="R1 G1 .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R1 G1 10.jpg" descr="R1 G1 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R1 G1 100.jpg" descr="R1 G1 10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R1 G1 101.jpg" descr="R1 G1 1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R1 G1 102.jpg" descr="R1 G1 1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R1 G1 103.jpg" descr="R1 G1 10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R1 G1 104.jpg" descr="R1 G1 1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R1 G1 105.jpg" descr="R1 G1 1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R1 G1 106.jpg" descr="R1 G1 1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R1 G1 107.jpg" descr="R1 G1 10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R1 G1 108.jpg" descr="R1 G1 10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R1 G1 109.jpg" descr="R1 G1 10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R1 G1 11.jpg" descr="R1 G1 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R1 G1 110.jpg" descr="R1 G1 1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R1 G1 111.jpg" descr="R1 G1 1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R1 G1 112.jpg" descr="R1 G1 1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R1 G1 113.jpg" descr="R1 G1 1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R1 G1 114.jpg" descr="R1 G1 1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R1 G1 115.jpg" descr="R1 G1 1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R1 G1 116.jpg" descr="R1 G1 1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R1 G1 117.jpg" descr="R1 G1 1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R1 G1 118.jpg" descr="R1 G1 1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R1 G1 119.jpg" descr="R1 G1 1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R1 G1 12.jpg" descr="R1 G1 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R1 G1 120.jpg" descr="R1 G1 1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R1 G1 121.jpg" descr="R1 G1 1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R1 G1 122.jpg" descr="R1 G1 1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R1 G1 75.jpg" descr="R1 G1 7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R1 G1 124.jpg" descr="R1 G1 1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R1 G1 125.jpg" descr="R1 G1 1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R1 G1 126.jpg" descr="R1 G1 1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R1 G1 127.jpg" descr="R1 G1 1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R1 G1 128.jpg" descr="R1 G1 1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R1 G1 129.jpg" descr="R1 G1 1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R1 G1 13.jpg" descr="R1 G1 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R1 G1 130.jpg" descr="R1 G1 1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R1 G1 131.jpg" descr="R1 G1 1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R1 G1 132.jpg" descr="R1 G1 1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R1 G1 133.jpg" descr="R1 G1 13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R1 G1 134.jpg" descr="R1 G1 1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R1 G1 135.jpg" descr="R1 G1 1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R1 G1 136.jpg" descr="R1 G1 13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R1 G1 137.jpg" descr="R1 G1 13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R1 G1 138.jpg" descr="R1 G1 13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R1 G1 139.jpg" descr="R1 G1 1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R1 G1 14.jpg" descr="R1 G1 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R1 G1 140.jpg" descr="R1 G1 14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R1 G1 104.jpg" descr="R1 G1 1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R1 G1 142.jpg" descr="R1 G1 14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R1 G1 143.jpg" descr="R1 G1 14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R1 G1 144.jpg" descr="R1 G1 14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R1 G1 145.jpg" descr="R1 G1 14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R1 G1 146.jpg" descr="R1 G1 14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R1 G1 147.jpg" descr="R1 G1 14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R1 G1 148.jpg" descr="R1 G1 14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R1 G1 149.jpg" descr="R1 G1 14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R1 G1 15.jpg" descr="R1 G1 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R1 G1 150.jpg" descr="R1 G1 15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R1 G1 151.jpg" descr="R1 G1 15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R1 G1 16.jpg" descr="R1 G1 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R1 G1 17.jpg" descr="R1 G1 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R1 G1 18.jpg" descr="R1 G1 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R1 G1 19.jpg" descr="R1 G1 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R1 G1 2.jpg" descr="R1 G1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R1 G1 20.jpg" descr="R1 G1 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R1 G1 21.jpg" descr="R1 G1 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R1 G1 22.jpg" descr="R1 G1 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R1 G1 23.jpg" descr="R1 G1 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R1 G1 24.jpg" descr="R1 G1 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R1 G1 25.jpg" descr="R1 G1 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R1 G1 26.jpg" descr="R1 G1 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R1 G1 27.jpg" descr="R1 G1 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R1 G1 28.jpg" descr="R1 G1 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R1 G1 29.jpg" descr="R1 G1 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R1 G1 3.jpg" descr="R1 G1 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R1 G1 30.jpg" descr="R1 G1 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R1 G1 31.jpg" descr="R1 G1 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R1 G1 32.jpg" descr="R1 G1 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R1 G1 33.jpg" descr="R1 G1 3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R1 G1 34.jpg" descr="R1 G1 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R1 G1 35.jpg" descr="R1 G1 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R1 G1 36.jpg" descr="R1 G1 3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R1 G1 37.jpg" descr="R1 G1 3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R1 G1 38.jpg" descr="R1 G1 3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R1 G1 39.jpg" descr="R1 G1 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R1 G1 4.jpg" descr="R1 G1 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R1 G1 40.jpg" descr="R1 G1 4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R1 G1 41.jpg" descr="R1 G1 4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R1 G1 42.jpg" descr="R1 G1 4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R1 G1 43.jpg" descr="R1 G1 4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R1 G1 44.jpg" descr="R1 G1 4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R1 G1 45.jpg" descr="R1 G1 4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R1 G1 46.jpg" descr="R1 G1 4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R1 G1 47.jpg" descr="R1 G1 4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R1 G1 48.jpg" descr="R1 G1 4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R1 G1 49.jpg" descr="R1 G1 4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R1 G1 5.jpg" descr="R1 G1 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R1 G1 50.jpg" descr="R1 G1 5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R1 G1 51.jpg" descr="R1 G1 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R1 G1 52.jpg" descr="R1 G1 5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R1 G1 53.jpg" descr="R1 G1 5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R1 G1 54.jpg" descr="R1 G1 5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R1 G1 55.jpg" descr="R1 G1 5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R1 G1 56.jpg" descr="R1 G1 5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R1 G1 57.jpg" descr="R1 G1 5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R1 G1 58.jpg" descr="R1 G1 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R1 G1 59.jpg" descr="R1 G1 5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R1 G1 6.jpg" descr="R1 G1 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R1 G1 60.jpg" descr="R1 G1 6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R1 G1 61.jpg" descr="R1 G1 6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R1 G1 62.jpg" descr="R1 G1 6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R1 G1 63.jpg" descr="R1 G1 6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R1 G1 64.jpg" descr="R1 G1 6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R1 G1 65.jpg" descr="R1 G1 6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R1 G1 66.jpg" descr="R1 G1 6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R1 G1 67.jpg" descr="R1 G1 6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R1 G1 111.jpg" descr="R1 G1 1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R1 G1 69.jpg" descr="R1 G1 6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R1 G1 7.jpg" descr="R1 G1 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R1 G1 70.jpg" descr="R1 G1 7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R1 G1 71.jpg" descr="R1 G1 7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R1 G1 72.jpg" descr="R1 G1 7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R1 G1 73.jpg" descr="R1 G1 7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R1 G1 74.jpg" descr="R1 G1 7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R1 G1 75.jpg" descr="R1 G1 7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R1 G1 76.jpg" descr="R1 G1 7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R1 G1 77.jpg" descr="R1 G1 7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R1 G1 78.jpg" descr="R1 G1 7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R1 G1 79.jpg" descr="R1 G1 7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R1 G1 8.jpg" descr="R1 G1 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R1 G1 80.jpg" descr="R1 G1 8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R1 G1 81.jpg" descr="R1 G1 8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R1 G1 82.jpg" descr="R1 G1 8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R1 G1 83.jpg" descr="R1 G1 8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R1 G1 84.jpg" descr="R1 G1 8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R1 G1 85.jpg" descr="R1 G1 8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R1 G1 86.jpg" descr="R1 G1 8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R1 G1 87.jpg" descr="R1 G1 8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R1 G1 88.jpg" descr="R1 G1 8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R1 G1 89.jpg" descr="R1 G1 8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R1 G1 9.jpg" descr="R1 G1 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R1 G1 90.jpg" descr="R1 G1 9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R1 G1 91.jpg" descr="R1 G1 9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R1 G1 92.jpg" descr="R1 G1 9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R1 G1 93.jpg" descr="R1 G1 9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R1 G1 94.jpg" descr="R1 G1 9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R1 G1 95.jpg" descr="R1 G1 9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R1 G1 96.jpg" descr="R1 G1 9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R1 G1 97.jpg" descr="R1 G1 9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R1 G1 98.jpg" descr="R1 G1 9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R1 G1 99.jpg" descr="R1 G1 9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2855</TotalTime>
  <Words>984</Words>
  <Application>Microsoft Macintosh PowerPoint</Application>
  <PresentationFormat>Custom</PresentationFormat>
  <Paragraphs>26</Paragraphs>
  <Slides>151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151</vt:i4>
      </vt:variant>
    </vt:vector>
  </HeadingPairs>
  <TitlesOfParts>
    <vt:vector size="157" baseType="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Buckley</dc:creator>
  <cp:lastModifiedBy>Hoyt, Edward</cp:lastModifiedBy>
  <cp:revision>13</cp:revision>
  <dcterms:modified xsi:type="dcterms:W3CDTF">2017-12-19T20:42:26Z</dcterms:modified>
</cp:coreProperties>
</file>