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7"/>
  </p:notesMasterIdLst>
  <p:handoutMasterIdLst>
    <p:handoutMasterId r:id="rId38"/>
  </p:handoutMasterIdLst>
  <p:sldIdLst>
    <p:sldId id="256"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Lst>
  <p:sldSz cx="10058400" cy="7772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0" autoAdjust="0"/>
    <p:restoredTop sz="82400" autoAdjust="0"/>
  </p:normalViewPr>
  <p:slideViewPr>
    <p:cSldViewPr snapToGrid="0" snapToObjects="1">
      <p:cViewPr varScale="1">
        <p:scale>
          <a:sx n="81" d="100"/>
          <a:sy n="81" d="100"/>
        </p:scale>
        <p:origin x="-2154" y="-90"/>
      </p:cViewPr>
      <p:guideLst>
        <p:guide orient="horz" pos="2378"/>
        <p:guide orient="horz" pos="4265"/>
        <p:guide orient="horz" pos="134"/>
        <p:guide orient="horz" pos="4665"/>
        <p:guide orient="horz" pos="580"/>
        <p:guide orient="horz" pos="986"/>
        <p:guide pos="6203"/>
        <p:guide pos="3168"/>
        <p:guide pos="5451"/>
        <p:guide pos="574"/>
        <p:guide pos="2098"/>
        <p:guide pos="1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E8377D-C277-4243-890F-7D76210F3C08}" type="datetimeFigureOut">
              <a:rPr lang="en-US" smtClean="0"/>
              <a:t>9/8/2015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7F2B3-4DAE-CA44-8BCF-1F2B32124916}" type="slidenum">
              <a:rPr lang="en-US" smtClean="0"/>
              <a:t>‹#›</a:t>
            </a:fld>
            <a:endParaRPr lang="en-US"/>
          </a:p>
        </p:txBody>
      </p:sp>
    </p:spTree>
    <p:extLst>
      <p:ext uri="{BB962C8B-B14F-4D97-AF65-F5344CB8AC3E}">
        <p14:creationId xmlns:p14="http://schemas.microsoft.com/office/powerpoint/2010/main" val="16379413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45E5E6-BD34-F249-9CFD-B38C07B14384}" type="datetimeFigureOut">
              <a:rPr lang="en-US" smtClean="0"/>
              <a:t>9/8/2015</a:t>
            </a:fld>
            <a:endParaRPr lang="en-US"/>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5B7E7-E587-8349-8679-CA163636E320}" type="slidenum">
              <a:rPr lang="en-US" smtClean="0"/>
              <a:t>‹#›</a:t>
            </a:fld>
            <a:endParaRPr lang="en-US"/>
          </a:p>
        </p:txBody>
      </p:sp>
    </p:spTree>
    <p:extLst>
      <p:ext uri="{BB962C8B-B14F-4D97-AF65-F5344CB8AC3E}">
        <p14:creationId xmlns:p14="http://schemas.microsoft.com/office/powerpoint/2010/main" val="1778913294"/>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00" kern="1200">
        <a:solidFill>
          <a:schemeClr val="tx1"/>
        </a:solidFill>
        <a:latin typeface="+mn-lt"/>
        <a:ea typeface="+mn-ea"/>
        <a:cs typeface="+mn-cs"/>
      </a:defRPr>
    </a:lvl1pPr>
    <a:lvl2pPr marL="509412" algn="l" defTabSz="509412" rtl="0" eaLnBrk="1" latinLnBrk="0" hangingPunct="1">
      <a:defRPr sz="1300" kern="1200">
        <a:solidFill>
          <a:schemeClr val="tx1"/>
        </a:solidFill>
        <a:latin typeface="+mn-lt"/>
        <a:ea typeface="+mn-ea"/>
        <a:cs typeface="+mn-cs"/>
      </a:defRPr>
    </a:lvl2pPr>
    <a:lvl3pPr marL="1018824" algn="l" defTabSz="509412" rtl="0" eaLnBrk="1" latinLnBrk="0" hangingPunct="1">
      <a:defRPr sz="1300" kern="1200">
        <a:solidFill>
          <a:schemeClr val="tx1"/>
        </a:solidFill>
        <a:latin typeface="+mn-lt"/>
        <a:ea typeface="+mn-ea"/>
        <a:cs typeface="+mn-cs"/>
      </a:defRPr>
    </a:lvl3pPr>
    <a:lvl4pPr marL="1528237" algn="l" defTabSz="509412" rtl="0" eaLnBrk="1" latinLnBrk="0" hangingPunct="1">
      <a:defRPr sz="1300" kern="1200">
        <a:solidFill>
          <a:schemeClr val="tx1"/>
        </a:solidFill>
        <a:latin typeface="+mn-lt"/>
        <a:ea typeface="+mn-ea"/>
        <a:cs typeface="+mn-cs"/>
      </a:defRPr>
    </a:lvl4pPr>
    <a:lvl5pPr marL="2037649" algn="l" defTabSz="509412" rtl="0" eaLnBrk="1" latinLnBrk="0" hangingPunct="1">
      <a:defRPr sz="1300" kern="1200">
        <a:solidFill>
          <a:schemeClr val="tx1"/>
        </a:solidFill>
        <a:latin typeface="+mn-lt"/>
        <a:ea typeface="+mn-ea"/>
        <a:cs typeface="+mn-cs"/>
      </a:defRPr>
    </a:lvl5pPr>
    <a:lvl6pPr marL="2547061" algn="l" defTabSz="509412" rtl="0" eaLnBrk="1" latinLnBrk="0" hangingPunct="1">
      <a:defRPr sz="1300" kern="1200">
        <a:solidFill>
          <a:schemeClr val="tx1"/>
        </a:solidFill>
        <a:latin typeface="+mn-lt"/>
        <a:ea typeface="+mn-ea"/>
        <a:cs typeface="+mn-cs"/>
      </a:defRPr>
    </a:lvl6pPr>
    <a:lvl7pPr marL="3056473" algn="l" defTabSz="509412" rtl="0" eaLnBrk="1" latinLnBrk="0" hangingPunct="1">
      <a:defRPr sz="1300" kern="1200">
        <a:solidFill>
          <a:schemeClr val="tx1"/>
        </a:solidFill>
        <a:latin typeface="+mn-lt"/>
        <a:ea typeface="+mn-ea"/>
        <a:cs typeface="+mn-cs"/>
      </a:defRPr>
    </a:lvl7pPr>
    <a:lvl8pPr marL="3565886" algn="l" defTabSz="509412" rtl="0" eaLnBrk="1" latinLnBrk="0" hangingPunct="1">
      <a:defRPr sz="1300" kern="1200">
        <a:solidFill>
          <a:schemeClr val="tx1"/>
        </a:solidFill>
        <a:latin typeface="+mn-lt"/>
        <a:ea typeface="+mn-ea"/>
        <a:cs typeface="+mn-cs"/>
      </a:defRPr>
    </a:lvl8pPr>
    <a:lvl9pPr marL="4075298" algn="l" defTabSz="50941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C5C97D9-5F15-45EF-BE11-3E3FE47BEFF1}"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408B9286-457F-49A4-999E-EB78E0541CCF}" type="slidenum">
              <a:rPr lang="en-US"/>
              <a:pPr/>
              <a:t>13</a:t>
            </a:fld>
            <a:endParaRPr lang="en-US"/>
          </a:p>
        </p:txBody>
      </p:sp>
      <p:sp>
        <p:nvSpPr>
          <p:cNvPr id="49155" name="Rectangle 2"/>
          <p:cNvSpPr>
            <a:spLocks noGrp="1" noRot="1" noChangeAspect="1" noChangeArrowheads="1" noTextEdit="1"/>
          </p:cNvSpPr>
          <p:nvPr>
            <p:ph type="sldImg"/>
          </p:nvPr>
        </p:nvSpPr>
        <p:spPr>
          <a:xfrm>
            <a:off x="1209675" y="685800"/>
            <a:ext cx="4438650" cy="3429000"/>
          </a:xfrm>
          <a:ln/>
        </p:spPr>
      </p:sp>
      <p:sp>
        <p:nvSpPr>
          <p:cNvPr id="49156" name="Rectangle 3"/>
          <p:cNvSpPr>
            <a:spLocks noGrp="1" noChangeArrowheads="1"/>
          </p:cNvSpPr>
          <p:nvPr>
            <p:ph type="body" idx="1"/>
          </p:nvPr>
        </p:nvSpPr>
        <p:spPr>
          <a:noFill/>
          <a:ln/>
        </p:spPr>
        <p:txBody>
          <a:bodyPr/>
          <a:lstStyle/>
          <a:p>
            <a:pPr eaLnBrk="1" hangingPunct="1"/>
            <a:r>
              <a:rPr lang="en-US" b="1" smtClean="0"/>
              <a:t>Pretend and fantasy play, opens up new possibilities, novel combinations and syntheses of ideas, divergent thinking, and the creation of meaning.  </a:t>
            </a:r>
          </a:p>
          <a:p>
            <a:pPr eaLnBrk="1" hangingPunct="1"/>
            <a:r>
              <a:rPr lang="en-US" b="1" smtClean="0"/>
              <a:t>Play builds mental health and resilience, strengthening the self and the capacity for creative problem solving.</a:t>
            </a:r>
          </a:p>
          <a:p>
            <a:pPr eaLnBrk="1" hangingPunct="1"/>
            <a:r>
              <a:rPr lang="en-US" b="1" smtClean="0">
                <a:cs typeface="Times New Roman" pitchFamily="18" charset="0"/>
              </a:rPr>
              <a:t>Initiative, task persistence, and attentiveness, all of which takes place within play, enables children to develop and follow through on plans and tasks;</a:t>
            </a:r>
          </a:p>
          <a:p>
            <a:pPr eaLnBrk="1" hangingPunct="1"/>
            <a:r>
              <a:rPr lang="en-US" b="1" smtClean="0">
                <a:cs typeface="Times New Roman" pitchFamily="18" charset="0"/>
              </a:rPr>
              <a:t>Imagination and Invention are a part of play and are associated with the ability to form images of what is not actually present and to extend conventional thinking.</a:t>
            </a:r>
            <a:endParaRPr lang="en-US" b="1" smtClean="0"/>
          </a:p>
          <a:p>
            <a:pPr eaLnBrk="1" hangingPunct="1"/>
            <a:r>
              <a:rPr lang="en-US" b="1" smtClean="0"/>
              <a:t>Things that make noise/musical instruments--banging on pots, drums</a:t>
            </a:r>
          </a:p>
          <a:p>
            <a:pPr eaLnBrk="1" hangingPunct="1"/>
            <a:r>
              <a:rPr lang="en-US" b="1" smtClean="0"/>
              <a:t>Props for pretend play--old clothes for dress-up, hats, fabric, old kitchen items (bowl, spoon, pot), toy telephone, doll babies</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AC47B0FD-4489-47FF-B334-D84E0AEA3E5D}" type="slidenum">
              <a:rPr lang="en-US"/>
              <a:pPr/>
              <a:t>14</a:t>
            </a:fld>
            <a:endParaRPr lang="en-US"/>
          </a:p>
        </p:txBody>
      </p:sp>
      <p:sp>
        <p:nvSpPr>
          <p:cNvPr id="50179" name="Rectangle 2"/>
          <p:cNvSpPr>
            <a:spLocks noGrp="1" noRot="1" noChangeAspect="1" noChangeArrowheads="1" noTextEdit="1"/>
          </p:cNvSpPr>
          <p:nvPr>
            <p:ph type="sldImg"/>
          </p:nvPr>
        </p:nvSpPr>
        <p:spPr>
          <a:xfrm>
            <a:off x="1209675" y="685800"/>
            <a:ext cx="4438650" cy="3429000"/>
          </a:xfrm>
          <a:ln/>
        </p:spPr>
      </p:sp>
      <p:sp>
        <p:nvSpPr>
          <p:cNvPr id="50180" name="Rectangle 3"/>
          <p:cNvSpPr>
            <a:spLocks noGrp="1" noChangeArrowheads="1"/>
          </p:cNvSpPr>
          <p:nvPr>
            <p:ph type="body" idx="1"/>
          </p:nvPr>
        </p:nvSpPr>
        <p:spPr>
          <a:noFill/>
          <a:ln/>
        </p:spPr>
        <p:txBody>
          <a:bodyPr/>
          <a:lstStyle/>
          <a:p>
            <a:pPr eaLnBrk="1" hangingPunct="1"/>
            <a:r>
              <a:rPr lang="en-US" b="1" smtClean="0"/>
              <a:t>At this age level, particular areas of focus are: </a:t>
            </a:r>
          </a:p>
          <a:p>
            <a:pPr eaLnBrk="1" hangingPunct="1"/>
            <a:r>
              <a:rPr lang="en-US" b="1" smtClean="0"/>
              <a:t>		-  motor activity (fine and gross motor) </a:t>
            </a:r>
          </a:p>
          <a:p>
            <a:pPr eaLnBrk="1" hangingPunct="1"/>
            <a:r>
              <a:rPr lang="en-US" b="1" smtClean="0"/>
              <a:t>		-  oral language and communication</a:t>
            </a:r>
          </a:p>
          <a:p>
            <a:pPr eaLnBrk="1" hangingPunct="1"/>
            <a:r>
              <a:rPr lang="en-US" b="1" smtClean="0"/>
              <a:t>		-  social behaviour </a:t>
            </a:r>
          </a:p>
          <a:p>
            <a:pPr eaLnBrk="1" hangingPunct="1"/>
            <a:r>
              <a:rPr lang="en-US" b="1" smtClean="0"/>
              <a:t>		-  activities chosen and attention span</a:t>
            </a:r>
          </a:p>
          <a:p>
            <a:pPr eaLnBrk="1" hangingPunct="1"/>
            <a:r>
              <a:rPr lang="en-US" b="1" smtClean="0"/>
              <a:t>		-  willingness to try new tasks, explore, </a:t>
            </a:r>
          </a:p>
          <a:p>
            <a:pPr eaLnBrk="1" hangingPunct="1"/>
            <a:r>
              <a:rPr lang="en-US" b="1" smtClean="0"/>
              <a:t>                 and discover</a:t>
            </a:r>
            <a:endParaRPr lang="en-US" smtClean="0"/>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EBC0B6A1-5B91-4D85-B104-D62204FCE1EF}" type="slidenum">
              <a:rPr lang="en-US"/>
              <a:pPr/>
              <a:t>16</a:t>
            </a:fld>
            <a:endParaRPr lang="en-US"/>
          </a:p>
        </p:txBody>
      </p:sp>
      <p:sp>
        <p:nvSpPr>
          <p:cNvPr id="51203" name="Rectangle 2"/>
          <p:cNvSpPr>
            <a:spLocks noGrp="1" noRot="1" noChangeAspect="1" noChangeArrowheads="1" noTextEdit="1"/>
          </p:cNvSpPr>
          <p:nvPr>
            <p:ph type="sldImg"/>
          </p:nvPr>
        </p:nvSpPr>
        <p:spPr>
          <a:xfrm>
            <a:off x="1209675" y="685800"/>
            <a:ext cx="4438650" cy="3429000"/>
          </a:xfrm>
          <a:ln/>
        </p:spPr>
      </p:sp>
      <p:sp>
        <p:nvSpPr>
          <p:cNvPr id="51204" name="Rectangle 3"/>
          <p:cNvSpPr>
            <a:spLocks noGrp="1" noChangeArrowheads="1"/>
          </p:cNvSpPr>
          <p:nvPr>
            <p:ph type="body" idx="1"/>
          </p:nvPr>
        </p:nvSpPr>
        <p:spPr>
          <a:noFill/>
          <a:ln/>
        </p:spPr>
        <p:txBody>
          <a:bodyPr/>
          <a:lstStyle/>
          <a:p>
            <a:pPr eaLnBrk="1" hangingPunct="1"/>
            <a:r>
              <a:rPr lang="en-US" b="1" smtClean="0"/>
              <a:t>Children are developmentally ready to engage in pretend, imaginative play, and they need play materials to play with and play spaces at home and in childcare centres.  </a:t>
            </a:r>
          </a:p>
          <a:p>
            <a:pPr eaLnBrk="1" hangingPunct="1"/>
            <a:endParaRPr lang="en-US" b="1" smtClean="0"/>
          </a:p>
          <a:p>
            <a:pPr eaLnBrk="1" hangingPunct="1"/>
            <a:r>
              <a:rPr lang="en-US" b="1" smtClean="0"/>
              <a:t>Parents and other caregivers should encourage and appreciate their children's play, sometimes joining in and guiding the play, but the majority of play should be child initiated.  In this way, children learn to further develop their own ideas, solve problems, and use corresponding and appropriate language.  </a:t>
            </a:r>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52FFB14-199A-4F13-8677-E5DA29ED5953}" type="slidenum">
              <a:rPr lang="en-US"/>
              <a:pPr/>
              <a:t>17</a:t>
            </a:fld>
            <a:endParaRPr lang="en-US"/>
          </a:p>
        </p:txBody>
      </p:sp>
      <p:sp>
        <p:nvSpPr>
          <p:cNvPr id="52227" name="Rectangle 2"/>
          <p:cNvSpPr>
            <a:spLocks noGrp="1" noRot="1" noChangeAspect="1" noChangeArrowheads="1" noTextEdit="1"/>
          </p:cNvSpPr>
          <p:nvPr>
            <p:ph type="sldImg"/>
          </p:nvPr>
        </p:nvSpPr>
        <p:spPr>
          <a:xfrm>
            <a:off x="1209675" y="685800"/>
            <a:ext cx="4438650" cy="3429000"/>
          </a:xfrm>
          <a:ln/>
        </p:spPr>
      </p:sp>
      <p:sp>
        <p:nvSpPr>
          <p:cNvPr id="52228" name="Rectangle 3"/>
          <p:cNvSpPr>
            <a:spLocks noGrp="1" noChangeArrowheads="1"/>
          </p:cNvSpPr>
          <p:nvPr>
            <p:ph type="body" idx="1"/>
          </p:nvPr>
        </p:nvSpPr>
        <p:spPr>
          <a:noFill/>
          <a:ln/>
        </p:spPr>
        <p:txBody>
          <a:bodyPr/>
          <a:lstStyle/>
          <a:p>
            <a:pPr eaLnBrk="1" hangingPunct="1"/>
            <a:r>
              <a:rPr lang="en-US" b="1" smtClean="0"/>
              <a:t>Lotto games--made like bingo games with pictures of familiar objects, shapes, letters, numbers, children's names</a:t>
            </a:r>
          </a:p>
          <a:p>
            <a:pPr eaLnBrk="1" hangingPunct="1"/>
            <a:r>
              <a:rPr lang="en-US" b="1" smtClean="0"/>
              <a:t>Storytelling--reading books of family stories written down, photo albums, joke books, children's dictated stories about the neighbourhood; have children enact stories from the books; create a library play area; purchase books, if possible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CE56CC8-6DE3-4EE0-BAA6-C3B64CAC9772}" type="slidenum">
              <a:rPr lang="en-US"/>
              <a:pPr/>
              <a:t>18</a:t>
            </a:fld>
            <a:endParaRPr lang="en-US"/>
          </a:p>
        </p:txBody>
      </p:sp>
      <p:sp>
        <p:nvSpPr>
          <p:cNvPr id="53251" name="Rectangle 2"/>
          <p:cNvSpPr>
            <a:spLocks noGrp="1" noRot="1" noChangeAspect="1" noChangeArrowheads="1" noTextEdit="1"/>
          </p:cNvSpPr>
          <p:nvPr>
            <p:ph type="sldImg"/>
          </p:nvPr>
        </p:nvSpPr>
        <p:spPr>
          <a:xfrm>
            <a:off x="1209675" y="685800"/>
            <a:ext cx="4438650" cy="3429000"/>
          </a:xfrm>
          <a:ln/>
        </p:spPr>
      </p:sp>
      <p:sp>
        <p:nvSpPr>
          <p:cNvPr id="53252" name="Rectangle 3"/>
          <p:cNvSpPr>
            <a:spLocks noGrp="1" noChangeArrowheads="1"/>
          </p:cNvSpPr>
          <p:nvPr>
            <p:ph type="body" idx="1"/>
          </p:nvPr>
        </p:nvSpPr>
        <p:spPr>
          <a:noFill/>
          <a:ln/>
        </p:spPr>
        <p:txBody>
          <a:bodyPr/>
          <a:lstStyle/>
          <a:p>
            <a:pPr eaLnBrk="1" hangingPunct="1"/>
            <a:r>
              <a:rPr lang="en-US" b="1" smtClean="0"/>
              <a:t>Puppets--a variety; paper bag puppets, sock puppets, stick puppets, mitten puppets and puppet theatre--made from a big cardboard box </a:t>
            </a:r>
          </a:p>
          <a:p>
            <a:pPr eaLnBrk="1" hangingPunct="1"/>
            <a:r>
              <a:rPr lang="en-US" b="1" smtClean="0"/>
              <a:t>Dolls--made by parents and children, or purchased</a:t>
            </a:r>
          </a:p>
          <a:p>
            <a:pPr eaLnBrk="1" hangingPunct="1"/>
            <a:r>
              <a:rPr lang="en-US" b="1" smtClean="0"/>
              <a:t>Pretend play costumes and props--old dress up clothes and/or uniforms, shoes, hats, kitchen equipment, dolls and doll bed empty food boxes, fabric, masks, play telephone (or a sanded and painted piece of wood) </a:t>
            </a:r>
          </a:p>
          <a:p>
            <a:pPr eaLnBrk="1" hangingPunct="1"/>
            <a:r>
              <a:rPr lang="en-US" b="1" smtClean="0"/>
              <a:t>Singing, action games, movement play</a:t>
            </a:r>
          </a:p>
          <a:p>
            <a:pPr eaLnBrk="1" hangingPunct="1"/>
            <a:endParaRPr lang="en-US" b="1" smtClean="0"/>
          </a:p>
          <a:p>
            <a:pPr eaLnBrk="1" hangingPunct="1"/>
            <a:endParaRPr lang="en-US" smtClean="0"/>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2F354E48-D841-4FB9-AA7D-34FC951C80BC}" type="slidenum">
              <a:rPr lang="en-US"/>
              <a:pPr/>
              <a:t>19</a:t>
            </a:fld>
            <a:endParaRPr lang="en-US"/>
          </a:p>
        </p:txBody>
      </p:sp>
      <p:sp>
        <p:nvSpPr>
          <p:cNvPr id="54275" name="Rectangle 2"/>
          <p:cNvSpPr>
            <a:spLocks noGrp="1" noRot="1" noChangeAspect="1" noChangeArrowheads="1" noTextEdit="1"/>
          </p:cNvSpPr>
          <p:nvPr>
            <p:ph type="sldImg"/>
          </p:nvPr>
        </p:nvSpPr>
        <p:spPr>
          <a:xfrm>
            <a:off x="1209675" y="685800"/>
            <a:ext cx="4438650" cy="3429000"/>
          </a:xfrm>
          <a:ln/>
        </p:spPr>
      </p:sp>
      <p:sp>
        <p:nvSpPr>
          <p:cNvPr id="54276" name="Rectangle 3"/>
          <p:cNvSpPr>
            <a:spLocks noGrp="1" noChangeArrowheads="1"/>
          </p:cNvSpPr>
          <p:nvPr>
            <p:ph type="body" idx="1"/>
          </p:nvPr>
        </p:nvSpPr>
        <p:spPr>
          <a:noFill/>
          <a:ln/>
        </p:spPr>
        <p:txBody>
          <a:bodyPr/>
          <a:lstStyle/>
          <a:p>
            <a:pPr eaLnBrk="1" hangingPunct="1"/>
            <a:r>
              <a:rPr lang="en-US" b="1" smtClean="0"/>
              <a:t>Beads for stringing--spools, old hair curlers, cut up towel rolls, cut up plastic straws</a:t>
            </a:r>
          </a:p>
          <a:p>
            <a:pPr eaLnBrk="1" hangingPunct="1"/>
            <a:r>
              <a:rPr lang="en-US" b="1" smtClean="0"/>
              <a:t>Active play outdoors--climbing equipment, slides, swings, jump ropes, balls, obstacle courses, wheeled vehicles (wagons, trucks, tricycles) made or bought, balance beam (wood), balls, a target for throwing (hoop, basket, box)</a:t>
            </a:r>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4E2A193D-3F88-45F2-9DD9-1C13AF9CA7D4}" type="slidenum">
              <a:rPr lang="en-US"/>
              <a:pPr/>
              <a:t>20</a:t>
            </a:fld>
            <a:endParaRPr lang="en-US"/>
          </a:p>
        </p:txBody>
      </p:sp>
      <p:sp>
        <p:nvSpPr>
          <p:cNvPr id="55299" name="Rectangle 2"/>
          <p:cNvSpPr>
            <a:spLocks noGrp="1" noRot="1" noChangeAspect="1" noChangeArrowheads="1" noTextEdit="1"/>
          </p:cNvSpPr>
          <p:nvPr>
            <p:ph type="sldImg"/>
          </p:nvPr>
        </p:nvSpPr>
        <p:spPr>
          <a:xfrm>
            <a:off x="1209675" y="685800"/>
            <a:ext cx="4438650" cy="3429000"/>
          </a:xfrm>
          <a:ln/>
        </p:spPr>
      </p:sp>
      <p:sp>
        <p:nvSpPr>
          <p:cNvPr id="55300" name="Rectangle 3"/>
          <p:cNvSpPr>
            <a:spLocks noGrp="1" noChangeArrowheads="1"/>
          </p:cNvSpPr>
          <p:nvPr>
            <p:ph type="body" idx="1"/>
          </p:nvPr>
        </p:nvSpPr>
        <p:spPr>
          <a:noFill/>
          <a:ln/>
        </p:spPr>
        <p:txBody>
          <a:bodyPr/>
          <a:lstStyle/>
          <a:p>
            <a:pPr eaLnBrk="1" hangingPunct="1"/>
            <a:r>
              <a:rPr lang="en-US" b="1" smtClean="0"/>
              <a:t>Sorting--use an old egg carton for compartments; buttons, sticks, shells, stones, cork, pieces of wood, bark, bottle caps, feathers</a:t>
            </a:r>
          </a:p>
          <a:p>
            <a:pPr eaLnBrk="1" hangingPunct="1"/>
            <a:r>
              <a:rPr lang="en-US" b="1" smtClean="0"/>
              <a:t>Puzzles--create jigsaw puzzles</a:t>
            </a:r>
          </a:p>
          <a:p>
            <a:pPr eaLnBrk="1" hangingPunct="1"/>
            <a:r>
              <a:rPr lang="en-US" b="1" smtClean="0"/>
              <a:t>Blocks--wooden blocks (sanded pieces of wood), or a variety of cardboard boxes (taped closed)</a:t>
            </a:r>
          </a:p>
          <a:p>
            <a:pPr eaLnBrk="1" hangingPunct="1"/>
            <a:endParaRPr lang="en-US" b="1" smtClean="0"/>
          </a:p>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F4766DF1-74A8-4C9F-9D94-7230A860213F}" type="slidenum">
              <a:rPr lang="en-US"/>
              <a:pPr/>
              <a:t>21</a:t>
            </a:fld>
            <a:endParaRPr lang="en-US"/>
          </a:p>
        </p:txBody>
      </p:sp>
      <p:sp>
        <p:nvSpPr>
          <p:cNvPr id="56323" name="Rectangle 2"/>
          <p:cNvSpPr>
            <a:spLocks noGrp="1" noRot="1" noChangeAspect="1" noChangeArrowheads="1" noTextEdit="1"/>
          </p:cNvSpPr>
          <p:nvPr>
            <p:ph type="sldImg"/>
          </p:nvPr>
        </p:nvSpPr>
        <p:spPr>
          <a:xfrm>
            <a:off x="1209675" y="685800"/>
            <a:ext cx="4438650" cy="3429000"/>
          </a:xfrm>
          <a:ln/>
        </p:spPr>
      </p:sp>
      <p:sp>
        <p:nvSpPr>
          <p:cNvPr id="56324" name="Rectangle 3"/>
          <p:cNvSpPr>
            <a:spLocks noGrp="1" noChangeArrowheads="1"/>
          </p:cNvSpPr>
          <p:nvPr>
            <p:ph type="body" idx="1"/>
          </p:nvPr>
        </p:nvSpPr>
        <p:spPr>
          <a:noFill/>
          <a:ln/>
        </p:spPr>
        <p:txBody>
          <a:bodyPr/>
          <a:lstStyle/>
          <a:p>
            <a:pPr eaLnBrk="1" hangingPunct="1"/>
            <a:r>
              <a:rPr lang="en-US" b="1" smtClean="0"/>
              <a:t>Art materials--paint, clay, drawing materials (crayons, pencils), paper, crafts (macramé, origami, basket and tile making), wet sand, collage, sewing equipment, scissors</a:t>
            </a:r>
            <a:r>
              <a:rPr lang="en-US" smtClean="0"/>
              <a:t> </a:t>
            </a:r>
            <a:endParaRPr lang="en-US" b="1" smtClean="0"/>
          </a:p>
          <a:p>
            <a:pPr eaLnBrk="1" hangingPunct="1"/>
            <a:r>
              <a:rPr lang="en-US" b="1" smtClean="0"/>
              <a:t>Collage--paper, or newspaper; glue, or a mixture of flour and water; nature items (acorns, shells, sticks, leaves), cut up old magazines, pieces of material, old wrappers</a:t>
            </a:r>
          </a:p>
          <a:p>
            <a:pPr eaLnBrk="1" hangingPunct="1"/>
            <a:r>
              <a:rPr lang="en-US" b="1" smtClean="0"/>
              <a:t>Constructions--discarded pieces of wood (sanded for safety) that children can glue or hammer together, if hammer and nails are available and if adults supervise</a:t>
            </a:r>
          </a:p>
          <a:p>
            <a:pPr eaLnBrk="1" hangingPunct="1"/>
            <a:r>
              <a:rPr lang="en-US" b="1" smtClean="0"/>
              <a:t>Musical instruments--make them from daily items</a:t>
            </a:r>
          </a:p>
          <a:p>
            <a:pPr eaLnBrk="1" hangingPunct="1"/>
            <a:endParaRPr lang="en-US" smtClean="0"/>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6B152305-0E82-4A4E-B1DD-4CDDEFF2A4D7}" type="slidenum">
              <a:rPr lang="en-US"/>
              <a:pPr/>
              <a:t>22</a:t>
            </a:fld>
            <a:endParaRPr lang="en-US"/>
          </a:p>
        </p:txBody>
      </p:sp>
      <p:sp>
        <p:nvSpPr>
          <p:cNvPr id="57347" name="Rectangle 2"/>
          <p:cNvSpPr>
            <a:spLocks noGrp="1" noRot="1" noChangeAspect="1" noChangeArrowheads="1" noTextEdit="1"/>
          </p:cNvSpPr>
          <p:nvPr>
            <p:ph type="sldImg"/>
          </p:nvPr>
        </p:nvSpPr>
        <p:spPr>
          <a:xfrm>
            <a:off x="1209675" y="685800"/>
            <a:ext cx="4438650" cy="3429000"/>
          </a:xfrm>
          <a:ln/>
        </p:spPr>
      </p:sp>
      <p:sp>
        <p:nvSpPr>
          <p:cNvPr id="57348" name="Rectangle 3"/>
          <p:cNvSpPr>
            <a:spLocks noGrp="1" noChangeArrowheads="1"/>
          </p:cNvSpPr>
          <p:nvPr>
            <p:ph type="body" idx="1"/>
          </p:nvPr>
        </p:nvSpPr>
        <p:spPr>
          <a:noFill/>
          <a:ln/>
        </p:spPr>
        <p:txBody>
          <a:bodyPr/>
          <a:lstStyle/>
          <a:p>
            <a:pPr eaLnBrk="1" hangingPunct="1"/>
            <a:r>
              <a:rPr lang="en-US" b="1" dirty="0" smtClean="0"/>
              <a:t>Through observation, adults can monitor and record </a:t>
            </a:r>
          </a:p>
          <a:p>
            <a:pPr eaLnBrk="1" hangingPunct="1"/>
            <a:r>
              <a:rPr lang="en-US" b="1" dirty="0" smtClean="0"/>
              <a:t>-    children's </a:t>
            </a:r>
            <a:r>
              <a:rPr lang="en-US" b="1" dirty="0" err="1" smtClean="0"/>
              <a:t>organisation</a:t>
            </a:r>
            <a:r>
              <a:rPr lang="en-US" b="1" dirty="0" smtClean="0"/>
              <a:t> of play (to see if it has a beginning, middle, and end); </a:t>
            </a:r>
          </a:p>
          <a:p>
            <a:pPr eaLnBrk="1" hangingPunct="1"/>
            <a:r>
              <a:rPr lang="en-US" b="1" dirty="0" smtClean="0"/>
              <a:t>-    how play is initiated; </a:t>
            </a:r>
          </a:p>
          <a:p>
            <a:pPr eaLnBrk="1" hangingPunct="1"/>
            <a:r>
              <a:rPr lang="en-US" b="1" dirty="0" smtClean="0"/>
              <a:t>-    predominant themes of imaginative play; </a:t>
            </a:r>
          </a:p>
          <a:p>
            <a:pPr eaLnBrk="1" hangingPunct="1"/>
            <a:r>
              <a:rPr lang="en-US" b="1" dirty="0" smtClean="0"/>
              <a:t>-    amount of time spent engaged in play activities; </a:t>
            </a:r>
          </a:p>
          <a:p>
            <a:pPr eaLnBrk="1" hangingPunct="1"/>
            <a:r>
              <a:rPr lang="en-US" b="1" dirty="0" smtClean="0"/>
              <a:t>-    evidence of creativity and the imagination; </a:t>
            </a:r>
          </a:p>
          <a:p>
            <a:pPr eaLnBrk="1" hangingPunct="1"/>
            <a:r>
              <a:rPr lang="en-US" b="1" dirty="0" smtClean="0"/>
              <a:t>-    use of language (vocabulary, grammar, conversation and negotiation skills); </a:t>
            </a:r>
          </a:p>
          <a:p>
            <a:pPr eaLnBrk="1" hangingPunct="1"/>
            <a:r>
              <a:rPr lang="en-US" b="1" dirty="0" smtClean="0"/>
              <a:t>-    physical abilities; </a:t>
            </a:r>
          </a:p>
          <a:p>
            <a:pPr eaLnBrk="1" hangingPunct="1"/>
            <a:r>
              <a:rPr lang="en-US" b="1" dirty="0" smtClean="0"/>
              <a:t>-    social skills (sharing, turn taking, compromise, experiencing pleasure); </a:t>
            </a:r>
          </a:p>
          <a:p>
            <a:pPr eaLnBrk="1" hangingPunct="1"/>
            <a:r>
              <a:rPr lang="en-US" b="1" dirty="0" smtClean="0"/>
              <a:t>-    attitude toward play</a:t>
            </a:r>
            <a:r>
              <a:rPr lang="en-US" sz="1000" b="1" dirty="0"/>
              <a:t>; </a:t>
            </a:r>
          </a:p>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8C243107-7371-4BC1-9134-E3976AC26D63}" type="slidenum">
              <a:rPr lang="en-US"/>
              <a:pPr/>
              <a:t>24</a:t>
            </a:fld>
            <a:endParaRPr lang="en-US"/>
          </a:p>
        </p:txBody>
      </p:sp>
      <p:sp>
        <p:nvSpPr>
          <p:cNvPr id="59395" name="Rectangle 2"/>
          <p:cNvSpPr>
            <a:spLocks noGrp="1" noRot="1" noChangeAspect="1" noChangeArrowheads="1" noTextEdit="1"/>
          </p:cNvSpPr>
          <p:nvPr>
            <p:ph type="sldImg"/>
          </p:nvPr>
        </p:nvSpPr>
        <p:spPr>
          <a:xfrm>
            <a:off x="1209675" y="685800"/>
            <a:ext cx="4438650" cy="3429000"/>
          </a:xfrm>
          <a:ln/>
        </p:spPr>
      </p:sp>
      <p:sp>
        <p:nvSpPr>
          <p:cNvPr id="59396" name="Rectangle 3"/>
          <p:cNvSpPr>
            <a:spLocks noGrp="1" noChangeArrowheads="1"/>
          </p:cNvSpPr>
          <p:nvPr>
            <p:ph type="body" idx="1"/>
          </p:nvPr>
        </p:nvSpPr>
        <p:spPr>
          <a:noFill/>
          <a:ln/>
        </p:spPr>
        <p:txBody>
          <a:bodyPr/>
          <a:lstStyle/>
          <a:p>
            <a:pPr eaLnBrk="1" hangingPunct="1"/>
            <a:r>
              <a:rPr lang="en-US" b="1" smtClean="0"/>
              <a:t>When children reach this age, they have usually entered a formal school setting, with explicit expectations for learning and academic performance.  </a:t>
            </a:r>
          </a:p>
          <a:p>
            <a:pPr eaLnBrk="1" hangingPunct="1"/>
            <a:r>
              <a:rPr lang="en-US" b="1" smtClean="0"/>
              <a:t>They have passed through the highly energetic pre-school years and now are able to attend to academic tasks for longer periods of time.  </a:t>
            </a:r>
          </a:p>
          <a:p>
            <a:pPr eaLnBrk="1" hangingPunct="1"/>
            <a:r>
              <a:rPr lang="en-US" b="1" smtClean="0"/>
              <a:t>Their dependence on adults has decreased, and the role of the peer group has dramatically increased.  </a:t>
            </a:r>
          </a:p>
          <a:p>
            <a:pPr eaLnBrk="1" hangingPunct="1"/>
            <a:r>
              <a:rPr lang="en-US" b="1" smtClean="0"/>
              <a:t>Children spend more time with the peer group and to a great extent the group tends to regulate social behaviour.</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7BA26BA-B954-4865-8E2E-3538FF98CB26}" type="slidenum">
              <a:rPr lang="en-US"/>
              <a:pPr/>
              <a:t>4</a:t>
            </a:fld>
            <a:endParaRPr lang="en-US"/>
          </a:p>
        </p:txBody>
      </p:sp>
      <p:sp>
        <p:nvSpPr>
          <p:cNvPr id="39939" name="Rectangle 2"/>
          <p:cNvSpPr>
            <a:spLocks noGrp="1" noRot="1" noChangeAspect="1" noChangeArrowheads="1" noTextEdit="1"/>
          </p:cNvSpPr>
          <p:nvPr>
            <p:ph type="sldImg"/>
          </p:nvPr>
        </p:nvSpPr>
        <p:spPr>
          <a:xfrm>
            <a:off x="1209675" y="685800"/>
            <a:ext cx="4438650" cy="3429000"/>
          </a:xfrm>
          <a:ln/>
        </p:spPr>
      </p:sp>
      <p:sp>
        <p:nvSpPr>
          <p:cNvPr id="39940" name="Rectangle 3"/>
          <p:cNvSpPr>
            <a:spLocks noGrp="1" noChangeArrowheads="1"/>
          </p:cNvSpPr>
          <p:nvPr>
            <p:ph type="body" idx="1"/>
          </p:nvPr>
        </p:nvSpPr>
        <p:spPr>
          <a:noFill/>
          <a:ln/>
        </p:spPr>
        <p:txBody>
          <a:bodyPr/>
          <a:lstStyle/>
          <a:p>
            <a:pPr eaLnBrk="1" hangingPunct="1"/>
            <a:r>
              <a:rPr lang="en-US" b="1" smtClean="0"/>
              <a:t>Play is innately a self-expressive activity based on the child's powers of imagination. </a:t>
            </a:r>
          </a:p>
          <a:p>
            <a:pPr eaLnBrk="1" hangingPunct="1"/>
            <a:r>
              <a:rPr lang="en-US" b="1" smtClean="0"/>
              <a:t>Across cultures, children's play involves the same themes--nurturing, family relationships, and roles of people.</a:t>
            </a:r>
          </a:p>
          <a:p>
            <a:pPr eaLnBrk="1" hangingPunct="1"/>
            <a:r>
              <a:rPr lang="en-US" b="1" smtClean="0"/>
              <a:t>Play, alongside health, nutrition, water and sanitation, adequate standard of living, education, leisure, cultural activities etc., is one of the relevant elements to ensure the maximum development of the child.</a:t>
            </a:r>
          </a:p>
          <a:p>
            <a:pPr eaLnBrk="1" hangingPunct="1"/>
            <a:r>
              <a:rPr lang="en-US" b="1" smtClean="0"/>
              <a:t>While play is an unstructured activity, assuming many different forms, the CRC Committee has often expressed concern for the lack of child-friendly structures and venues for children’s play. The Committee has thus encouraged government initiatives to promote and facilitate children’s play through provision of parks and more appropriate play grounds.</a:t>
            </a:r>
            <a:r>
              <a:rPr lang="en-US" smtClean="0"/>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B1CCDA4-32C5-420D-8D9B-79D1F9F3EF81}" type="slidenum">
              <a:rPr lang="en-US"/>
              <a:pPr/>
              <a:t>25</a:t>
            </a:fld>
            <a:endParaRPr lang="en-US"/>
          </a:p>
        </p:txBody>
      </p:sp>
      <p:sp>
        <p:nvSpPr>
          <p:cNvPr id="60419" name="Rectangle 2"/>
          <p:cNvSpPr>
            <a:spLocks noGrp="1" noRot="1" noChangeAspect="1" noChangeArrowheads="1" noTextEdit="1"/>
          </p:cNvSpPr>
          <p:nvPr>
            <p:ph type="sldImg"/>
          </p:nvPr>
        </p:nvSpPr>
        <p:spPr>
          <a:xfrm>
            <a:off x="1209675" y="685800"/>
            <a:ext cx="4438650" cy="3429000"/>
          </a:xfrm>
          <a:ln/>
        </p:spPr>
      </p:sp>
      <p:sp>
        <p:nvSpPr>
          <p:cNvPr id="60420" name="Rectangle 3"/>
          <p:cNvSpPr>
            <a:spLocks noGrp="1" noChangeArrowheads="1"/>
          </p:cNvSpPr>
          <p:nvPr>
            <p:ph type="body" idx="1"/>
          </p:nvPr>
        </p:nvSpPr>
        <p:spPr>
          <a:noFill/>
          <a:ln/>
        </p:spPr>
        <p:txBody>
          <a:bodyPr/>
          <a:lstStyle/>
          <a:p>
            <a:pPr eaLnBrk="1" hangingPunct="1"/>
            <a:r>
              <a:rPr lang="en-US" b="1" smtClean="0"/>
              <a:t>Books to look through and for adults to read to the child: folktales, stories dictated by children and parents, storybooks, comic books, newspapers, magazines, joke books, photo albums, books of children's collections (i.e., leaves, stamps) </a:t>
            </a:r>
          </a:p>
          <a:p>
            <a:pPr eaLnBrk="1" hangingPunct="1"/>
            <a:r>
              <a:rPr lang="en-US" b="1" smtClean="0"/>
              <a:t>Puppetry </a:t>
            </a:r>
          </a:p>
          <a:p>
            <a:pPr eaLnBrk="1" hangingPunct="1"/>
            <a:r>
              <a:rPr lang="en-US" b="1" smtClean="0"/>
              <a:t>Drama and acting out stories</a:t>
            </a:r>
          </a:p>
          <a:p>
            <a:pPr eaLnBrk="1" hangingPunct="1"/>
            <a:r>
              <a:rPr lang="en-US" b="1" smtClean="0"/>
              <a:t>Opportunities to read simply words and phrases</a:t>
            </a:r>
          </a:p>
          <a:p>
            <a:pPr eaLnBrk="1" hangingPunct="1"/>
            <a:r>
              <a:rPr lang="en-US" b="1" smtClean="0"/>
              <a:t>Opportunities to express themselves through storytelling and writing</a:t>
            </a:r>
          </a:p>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97C3AF55-320E-4986-9241-F28A1E5D536C}" type="slidenum">
              <a:rPr lang="en-US"/>
              <a:pPr/>
              <a:t>26</a:t>
            </a:fld>
            <a:endParaRPr lang="en-US"/>
          </a:p>
        </p:txBody>
      </p:sp>
      <p:sp>
        <p:nvSpPr>
          <p:cNvPr id="61443" name="Rectangle 2"/>
          <p:cNvSpPr>
            <a:spLocks noGrp="1" noRot="1" noChangeAspect="1" noChangeArrowheads="1" noTextEdit="1"/>
          </p:cNvSpPr>
          <p:nvPr>
            <p:ph type="sldImg"/>
          </p:nvPr>
        </p:nvSpPr>
        <p:spPr>
          <a:xfrm>
            <a:off x="1209675" y="685800"/>
            <a:ext cx="4438650" cy="3429000"/>
          </a:xfrm>
          <a:ln/>
        </p:spPr>
      </p:sp>
      <p:sp>
        <p:nvSpPr>
          <p:cNvPr id="61444" name="Rectangle 3"/>
          <p:cNvSpPr>
            <a:spLocks noGrp="1" noChangeArrowheads="1"/>
          </p:cNvSpPr>
          <p:nvPr>
            <p:ph type="body" idx="1"/>
          </p:nvPr>
        </p:nvSpPr>
        <p:spPr>
          <a:noFill/>
          <a:ln/>
        </p:spPr>
        <p:txBody>
          <a:bodyPr/>
          <a:lstStyle/>
          <a:p>
            <a:pPr eaLnBrk="1" hangingPunct="1"/>
            <a:r>
              <a:rPr lang="en-US" b="1" smtClean="0"/>
              <a:t>Children are interested in real-life tasks (i.e., cooking, building things) as well as fantasy play.  Through these activities, they build a sense of teamwork and learn the importance of following rules. </a:t>
            </a:r>
          </a:p>
          <a:p>
            <a:pPr eaLnBrk="1" hangingPunct="1"/>
            <a:r>
              <a:rPr lang="en-US" b="1" smtClean="0"/>
              <a:t>Children become competitive, yet at the same time, they are learning complex social rules and so a sense of morality develops.  Their experience of play reflects these developmental changes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1CCD0116-01C6-4BD5-803C-597F5CBEF62C}" type="slidenum">
              <a:rPr lang="en-US"/>
              <a:pPr/>
              <a:t>27</a:t>
            </a:fld>
            <a:endParaRPr lang="en-US"/>
          </a:p>
        </p:txBody>
      </p:sp>
      <p:sp>
        <p:nvSpPr>
          <p:cNvPr id="62467" name="Rectangle 2"/>
          <p:cNvSpPr>
            <a:spLocks noGrp="1" noRot="1" noChangeAspect="1" noChangeArrowheads="1" noTextEdit="1"/>
          </p:cNvSpPr>
          <p:nvPr>
            <p:ph type="sldImg"/>
          </p:nvPr>
        </p:nvSpPr>
        <p:spPr>
          <a:xfrm>
            <a:off x="1209675" y="685800"/>
            <a:ext cx="4438650" cy="3429000"/>
          </a:xfrm>
          <a:ln/>
        </p:spPr>
      </p:sp>
      <p:sp>
        <p:nvSpPr>
          <p:cNvPr id="62468" name="Rectangle 3"/>
          <p:cNvSpPr>
            <a:spLocks noGrp="1" noChangeArrowheads="1"/>
          </p:cNvSpPr>
          <p:nvPr>
            <p:ph type="body" idx="1"/>
          </p:nvPr>
        </p:nvSpPr>
        <p:spPr>
          <a:noFill/>
          <a:ln/>
        </p:spPr>
        <p:txBody>
          <a:bodyPr/>
          <a:lstStyle/>
          <a:p>
            <a:pPr eaLnBrk="1" hangingPunct="1"/>
            <a:r>
              <a:rPr lang="en-US" b="1" smtClean="0"/>
              <a:t>Community playgrounds are optimal for children from six to eight years of age.  Equipment should be chosen that challenges children's growing motor skills and encourages interactive social play.  Sensitive to gender segregation that may occur at this age, both boys and girls should be given equal opportunities with all play equipment.  Outdoor playgrounds should be clean, safe, and well supervised</a:t>
            </a:r>
          </a:p>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042D44E8-7236-48FD-881C-4CE926DB7561}" type="slidenum">
              <a:rPr lang="en-US"/>
              <a:pPr/>
              <a:t>28</a:t>
            </a:fld>
            <a:endParaRPr lang="en-US"/>
          </a:p>
        </p:txBody>
      </p:sp>
      <p:sp>
        <p:nvSpPr>
          <p:cNvPr id="63491" name="Rectangle 2"/>
          <p:cNvSpPr>
            <a:spLocks noGrp="1" noRot="1" noChangeAspect="1" noChangeArrowheads="1" noTextEdit="1"/>
          </p:cNvSpPr>
          <p:nvPr>
            <p:ph type="sldImg"/>
          </p:nvPr>
        </p:nvSpPr>
        <p:spPr>
          <a:xfrm>
            <a:off x="1209675" y="685800"/>
            <a:ext cx="4438650" cy="3429000"/>
          </a:xfrm>
          <a:ln/>
        </p:spPr>
      </p:sp>
      <p:sp>
        <p:nvSpPr>
          <p:cNvPr id="63492" name="Rectangle 3"/>
          <p:cNvSpPr>
            <a:spLocks noGrp="1" noChangeArrowheads="1"/>
          </p:cNvSpPr>
          <p:nvPr>
            <p:ph type="body" idx="1"/>
          </p:nvPr>
        </p:nvSpPr>
        <p:spPr>
          <a:noFill/>
          <a:ln/>
        </p:spPr>
        <p:txBody>
          <a:bodyPr/>
          <a:lstStyle/>
          <a:p>
            <a:pPr eaLnBrk="1" hangingPunct="1"/>
            <a:r>
              <a:rPr lang="en-US" b="1" smtClean="0"/>
              <a:t>There should be stationary equipment, as well as movable equipment, so children feel empowered to change and recreate the play space according to their interests and needs.</a:t>
            </a:r>
          </a:p>
          <a:p>
            <a:pPr eaLnBrk="1" hangingPunct="1"/>
            <a:r>
              <a:rPr lang="en-US" b="1" smtClean="0"/>
              <a:t>movable equipment might be </a:t>
            </a:r>
          </a:p>
          <a:p>
            <a:pPr eaLnBrk="1" hangingPunct="1"/>
            <a:r>
              <a:rPr lang="en-US" b="1" smtClean="0"/>
              <a:t>	      old, carefully selected tires, </a:t>
            </a:r>
          </a:p>
          <a:p>
            <a:pPr eaLnBrk="1" hangingPunct="1"/>
            <a:r>
              <a:rPr lang="en-US" b="1" smtClean="0"/>
              <a:t>           open wooden boxes, plastic crates, etc. </a:t>
            </a:r>
          </a:p>
          <a:p>
            <a:pPr eaLnBrk="1" hangingPunct="1"/>
            <a:r>
              <a:rPr lang="en-US" b="1" smtClean="0"/>
              <a:t>           bicycles, tricycles, wagons</a:t>
            </a:r>
          </a:p>
          <a:p>
            <a:pPr eaLnBrk="1" hangingPunct="1"/>
            <a:r>
              <a:rPr lang="en-US" b="1" smtClean="0"/>
              <a:t>Permanent climbing equipment that is sturdy and firmly anchored into the ground (swings, climbers</a:t>
            </a:r>
          </a:p>
          <a:p>
            <a:pPr eaLnBrk="1" hangingPunct="1"/>
            <a:r>
              <a:rPr lang="en-US" b="1" smtClean="0"/>
              <a:t>Provision for sports (i.e., soccer, baseball, basketball) and the necessary equipment.</a:t>
            </a:r>
          </a:p>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7D8E2357-C7F5-466F-835A-E4DAD20E74B4}" type="slidenum">
              <a:rPr lang="en-US"/>
              <a:pPr/>
              <a:t>29</a:t>
            </a:fld>
            <a:endParaRPr lang="en-US"/>
          </a:p>
        </p:txBody>
      </p:sp>
      <p:sp>
        <p:nvSpPr>
          <p:cNvPr id="64515" name="Rectangle 2"/>
          <p:cNvSpPr>
            <a:spLocks noGrp="1" noRot="1" noChangeAspect="1" noChangeArrowheads="1" noTextEdit="1"/>
          </p:cNvSpPr>
          <p:nvPr>
            <p:ph type="sldImg"/>
          </p:nvPr>
        </p:nvSpPr>
        <p:spPr>
          <a:xfrm>
            <a:off x="1209675" y="685800"/>
            <a:ext cx="4438650" cy="3429000"/>
          </a:xfrm>
          <a:ln/>
        </p:spPr>
      </p:sp>
      <p:sp>
        <p:nvSpPr>
          <p:cNvPr id="64516" name="Rectangle 3"/>
          <p:cNvSpPr>
            <a:spLocks noGrp="1" noChangeArrowheads="1"/>
          </p:cNvSpPr>
          <p:nvPr>
            <p:ph type="body" idx="1"/>
          </p:nvPr>
        </p:nvSpPr>
        <p:spPr>
          <a:noFill/>
          <a:ln/>
        </p:spPr>
        <p:txBody>
          <a:bodyPr/>
          <a:lstStyle/>
          <a:p>
            <a:pPr eaLnBrk="1" hangingPunct="1"/>
            <a:r>
              <a:rPr lang="en-US" b="1" smtClean="0"/>
              <a:t>The sense of community should be enriched through the provision of indoor play spaces, preferably in community centres and play libraries.  </a:t>
            </a:r>
          </a:p>
          <a:p>
            <a:pPr eaLnBrk="1" hangingPunct="1"/>
            <a:r>
              <a:rPr lang="en-US" b="1" smtClean="0"/>
              <a:t>board games, </a:t>
            </a:r>
          </a:p>
          <a:p>
            <a:pPr eaLnBrk="1" hangingPunct="1"/>
            <a:r>
              <a:rPr lang="en-US" b="1" smtClean="0"/>
              <a:t>art and crafts materials, </a:t>
            </a:r>
          </a:p>
          <a:p>
            <a:pPr eaLnBrk="1" hangingPunct="1"/>
            <a:r>
              <a:rPr lang="en-US" b="1" smtClean="0"/>
              <a:t>pretend play costumes, </a:t>
            </a:r>
          </a:p>
          <a:p>
            <a:pPr eaLnBrk="1" hangingPunct="1"/>
            <a:r>
              <a:rPr lang="en-US" b="1" smtClean="0"/>
              <a:t>books, </a:t>
            </a:r>
          </a:p>
          <a:p>
            <a:pPr eaLnBrk="1" hangingPunct="1"/>
            <a:r>
              <a:rPr lang="en-US" b="1" smtClean="0"/>
              <a:t>Community members should contribute culturally specific and relevant stories and games, and should be involved in staffing of community centre play spaces.  </a:t>
            </a:r>
          </a:p>
          <a:p>
            <a:pPr eaLnBrk="1" hangingPunct="1"/>
            <a:r>
              <a:rPr lang="en-US" b="1" smtClean="0"/>
              <a:t>Play libraries allow games and other play materials to be borrowed and taken home.</a:t>
            </a:r>
          </a:p>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22A029B3-7D67-48EB-A6E5-0158AECBD1C4}" type="slidenum">
              <a:rPr lang="en-US"/>
              <a:pPr/>
              <a:t>30</a:t>
            </a:fld>
            <a:endParaRPr lang="en-US"/>
          </a:p>
        </p:txBody>
      </p:sp>
      <p:sp>
        <p:nvSpPr>
          <p:cNvPr id="65539" name="Rectangle 2"/>
          <p:cNvSpPr>
            <a:spLocks noGrp="1" noRot="1" noChangeAspect="1" noChangeArrowheads="1" noTextEdit="1"/>
          </p:cNvSpPr>
          <p:nvPr>
            <p:ph type="sldImg"/>
          </p:nvPr>
        </p:nvSpPr>
        <p:spPr>
          <a:xfrm>
            <a:off x="1209675" y="685800"/>
            <a:ext cx="4438650" cy="3429000"/>
          </a:xfrm>
          <a:ln/>
        </p:spPr>
      </p:sp>
      <p:sp>
        <p:nvSpPr>
          <p:cNvPr id="65540" name="Rectangle 3"/>
          <p:cNvSpPr>
            <a:spLocks noGrp="1" noChangeArrowheads="1"/>
          </p:cNvSpPr>
          <p:nvPr>
            <p:ph type="body" idx="1"/>
          </p:nvPr>
        </p:nvSpPr>
        <p:spPr>
          <a:noFill/>
          <a:ln/>
        </p:spPr>
        <p:txBody>
          <a:bodyPr/>
          <a:lstStyle/>
          <a:p>
            <a:pPr eaLnBrk="1" hangingPunct="1"/>
            <a:r>
              <a:rPr lang="en-US" b="1" smtClean="0"/>
              <a:t>Cognitively, children’s minds are capable of taking multiple perspectives, they've developed extensive memory for people and events, and they possess a growing amount of content knowledge.  They are learning about their culture and nationality as part of identity and group awareness. </a:t>
            </a:r>
          </a:p>
          <a:p>
            <a:pPr eaLnBrk="1" hangingPunct="1"/>
            <a:r>
              <a:rPr lang="en-US" b="1" smtClean="0"/>
              <a:t>Table Games--playing cards, dominoes, checkers, puzzles, lotto, board games (a variety) floor games--jacks (or use little stones), marbles, hopscotch </a:t>
            </a:r>
          </a:p>
          <a:p>
            <a:pPr eaLnBrk="1" hangingPunct="1"/>
            <a:r>
              <a:rPr lang="en-US" b="1" smtClean="0"/>
              <a:t>Manipulative: Puzzles (100+ pieces), blocks, construction toys such as interlocking shapes (legos), treading</a:t>
            </a:r>
          </a:p>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13694E46-5C28-416D-A713-64043253DF9D}" type="slidenum">
              <a:rPr lang="en-US"/>
              <a:pPr/>
              <a:t>31</a:t>
            </a:fld>
            <a:endParaRPr lang="en-US"/>
          </a:p>
        </p:txBody>
      </p:sp>
      <p:sp>
        <p:nvSpPr>
          <p:cNvPr id="66563" name="Rectangle 2"/>
          <p:cNvSpPr>
            <a:spLocks noGrp="1" noRot="1" noChangeAspect="1" noChangeArrowheads="1" noTextEdit="1"/>
          </p:cNvSpPr>
          <p:nvPr>
            <p:ph type="sldImg"/>
          </p:nvPr>
        </p:nvSpPr>
        <p:spPr>
          <a:xfrm>
            <a:off x="1209675" y="685800"/>
            <a:ext cx="4438650" cy="3429000"/>
          </a:xfrm>
          <a:ln/>
        </p:spPr>
      </p:sp>
      <p:sp>
        <p:nvSpPr>
          <p:cNvPr id="66564" name="Rectangle 3"/>
          <p:cNvSpPr>
            <a:spLocks noGrp="1" noChangeArrowheads="1"/>
          </p:cNvSpPr>
          <p:nvPr>
            <p:ph type="body" idx="1"/>
          </p:nvPr>
        </p:nvSpPr>
        <p:spPr>
          <a:noFill/>
          <a:ln/>
        </p:spPr>
        <p:txBody>
          <a:bodyPr/>
          <a:lstStyle/>
          <a:p>
            <a:pPr eaLnBrk="1" hangingPunct="1"/>
            <a:r>
              <a:rPr lang="en-US" b="1" smtClean="0"/>
              <a:t>Pretend Play: old dress up clothes, props, fabric, hats, real-world items (i.e., typewriters, cash registers that are no longer useful), dolls, pretend play phones, kitchen items, some office items (i.e., old briefcase that's of no use), some medical items (i.e., old stethoscope) if available, empty food boxes, containers for children's collections--old boxes, plastic containers, egg cartons </a:t>
            </a:r>
          </a:p>
          <a:p>
            <a:pPr eaLnBrk="1" hangingPunct="1"/>
            <a:r>
              <a:rPr lang="en-US" b="1" smtClean="0"/>
              <a:t>Musical Instruments: can be made with the children, or purchased, if possible </a:t>
            </a:r>
          </a:p>
          <a:p>
            <a:pPr eaLnBrk="1" hangingPunct="1"/>
            <a:r>
              <a:rPr lang="en-US" b="1" smtClean="0"/>
              <a:t>Construction Materials: pieces of wood, wire, string, buttons, old fabric, woodworking--hammers, nails, glue, pieces of discarded wood, sandpaper</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2E8455F6-37EC-4DD8-A07F-3027B8A7ECCC}" type="slidenum">
              <a:rPr lang="en-US"/>
              <a:pPr/>
              <a:t>32</a:t>
            </a:fld>
            <a:endParaRPr lang="en-US"/>
          </a:p>
        </p:txBody>
      </p:sp>
      <p:sp>
        <p:nvSpPr>
          <p:cNvPr id="67587" name="Rectangle 2"/>
          <p:cNvSpPr>
            <a:spLocks noGrp="1" noRot="1" noChangeAspect="1" noChangeArrowheads="1" noTextEdit="1"/>
          </p:cNvSpPr>
          <p:nvPr>
            <p:ph type="sldImg"/>
          </p:nvPr>
        </p:nvSpPr>
        <p:spPr>
          <a:xfrm>
            <a:off x="1209675" y="685800"/>
            <a:ext cx="4438650" cy="3429000"/>
          </a:xfrm>
          <a:ln/>
        </p:spPr>
      </p:sp>
      <p:sp>
        <p:nvSpPr>
          <p:cNvPr id="67588" name="Rectangle 3"/>
          <p:cNvSpPr>
            <a:spLocks noGrp="1" noChangeArrowheads="1"/>
          </p:cNvSpPr>
          <p:nvPr>
            <p:ph type="body" idx="1"/>
          </p:nvPr>
        </p:nvSpPr>
        <p:spPr>
          <a:noFill/>
          <a:ln/>
        </p:spPr>
        <p:txBody>
          <a:bodyPr/>
          <a:lstStyle/>
          <a:p>
            <a:pPr eaLnBrk="1" hangingPunct="1"/>
            <a:r>
              <a:rPr lang="en-US" b="1" smtClean="0"/>
              <a:t>Assessment helps adults to see individual and group patterns of play development which provides the data necessary to plan new activities and support individual children's growth. </a:t>
            </a:r>
          </a:p>
          <a:p>
            <a:pPr eaLnBrk="1" hangingPunct="1"/>
            <a:r>
              <a:rPr lang="en-US" b="1" smtClean="0"/>
              <a:t>Assessment of children's play can be done at home and in group settings, by keeping checklists, anecdotal records, and a weekly play journal.</a:t>
            </a:r>
          </a:p>
          <a:p>
            <a:pPr eaLnBrk="1" hangingPunct="1"/>
            <a:endParaRPr lang="en-US" b="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21712034-2117-461C-B9F9-0B32A3AA659C}" type="slidenum">
              <a:rPr lang="en-US"/>
              <a:pPr/>
              <a:t>5</a:t>
            </a:fld>
            <a:endParaRPr lang="en-US"/>
          </a:p>
        </p:txBody>
      </p:sp>
      <p:sp>
        <p:nvSpPr>
          <p:cNvPr id="68611" name="Rectangle 2"/>
          <p:cNvSpPr>
            <a:spLocks noGrp="1" noRot="1" noChangeAspect="1" noChangeArrowheads="1" noTextEdit="1"/>
          </p:cNvSpPr>
          <p:nvPr>
            <p:ph type="sldImg"/>
          </p:nvPr>
        </p:nvSpPr>
        <p:spPr>
          <a:xfrm>
            <a:off x="1209675" y="685800"/>
            <a:ext cx="4438650" cy="3429000"/>
          </a:xfrm>
          <a:ln/>
        </p:spPr>
      </p:sp>
      <p:sp>
        <p:nvSpPr>
          <p:cNvPr id="68612" name="Rectangle 3"/>
          <p:cNvSpPr>
            <a:spLocks noGrp="1" noChangeArrowheads="1"/>
          </p:cNvSpPr>
          <p:nvPr>
            <p:ph type="body" idx="1"/>
          </p:nvPr>
        </p:nvSpPr>
        <p:spPr>
          <a:noFill/>
          <a:ln/>
        </p:spPr>
        <p:txBody>
          <a:bodyPr/>
          <a:lstStyle/>
          <a:p>
            <a:pPr eaLnBrk="1" hangingPunct="1"/>
            <a:r>
              <a:rPr lang="en-US" b="1" smtClean="0"/>
              <a:t>By providing play opportunities for young children, we are promoting development, learning, and future success.  Play activities often do not require extensive funding, but rather require the wise use of local resources in the context of caring relationships. </a:t>
            </a: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11DEED6-B912-4FD3-8153-F76B84FCE45D}" type="slidenum">
              <a:rPr lang="en-US"/>
              <a:pPr/>
              <a:t>7</a:t>
            </a:fld>
            <a:endParaRPr lang="en-US"/>
          </a:p>
        </p:txBody>
      </p:sp>
      <p:sp>
        <p:nvSpPr>
          <p:cNvPr id="43011" name="Rectangle 2"/>
          <p:cNvSpPr>
            <a:spLocks noGrp="1" noRot="1" noChangeAspect="1" noChangeArrowheads="1" noTextEdit="1"/>
          </p:cNvSpPr>
          <p:nvPr>
            <p:ph type="sldImg"/>
          </p:nvPr>
        </p:nvSpPr>
        <p:spPr>
          <a:xfrm>
            <a:off x="1209675" y="685800"/>
            <a:ext cx="4438650" cy="3429000"/>
          </a:xfrm>
          <a:ln/>
        </p:spPr>
      </p:sp>
      <p:sp>
        <p:nvSpPr>
          <p:cNvPr id="43012" name="Rectangle 3"/>
          <p:cNvSpPr>
            <a:spLocks noGrp="1" noChangeArrowheads="1"/>
          </p:cNvSpPr>
          <p:nvPr>
            <p:ph type="body" idx="1"/>
          </p:nvPr>
        </p:nvSpPr>
        <p:spPr>
          <a:noFill/>
          <a:ln/>
        </p:spPr>
        <p:txBody>
          <a:bodyPr/>
          <a:lstStyle/>
          <a:p>
            <a:pPr eaLnBrk="1" hangingPunct="1"/>
            <a:r>
              <a:rPr lang="en-US" b="1" smtClean="0"/>
              <a:t>Simple words and sounds, in the context of play, become the building blocks of sentences and grammatical structures.  </a:t>
            </a:r>
          </a:p>
          <a:p>
            <a:pPr eaLnBrk="1" hangingPunct="1"/>
            <a:r>
              <a:rPr lang="en-US" b="1" smtClean="0"/>
              <a:t>Children learn vocabulary by naming things as they play.  Increasingly, words become complex sentences and interactions lead to conversational skills.  </a:t>
            </a:r>
          </a:p>
          <a:p>
            <a:pPr eaLnBrk="1" hangingPunct="1"/>
            <a:r>
              <a:rPr lang="en-US" b="1" smtClean="0"/>
              <a:t>Expressing needs, negotiating, and sharing ideas are all communicated through play activities.  </a:t>
            </a:r>
          </a:p>
          <a:p>
            <a:pPr eaLnBrk="1" hangingPunct="1"/>
            <a:r>
              <a:rPr lang="en-US" b="1" smtClean="0"/>
              <a:t>Additionally, adults and other children serve as language models for young children who frequently learn through imitation.</a:t>
            </a:r>
            <a:r>
              <a:rPr lang="en-US" smtClean="0"/>
              <a:t> </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94D8076-A965-46A4-A576-5136924EA4E9}" type="slidenum">
              <a:rPr lang="en-US"/>
              <a:pPr/>
              <a:t>8</a:t>
            </a:fld>
            <a:endParaRPr lang="en-US"/>
          </a:p>
        </p:txBody>
      </p:sp>
      <p:sp>
        <p:nvSpPr>
          <p:cNvPr id="44035" name="Rectangle 2"/>
          <p:cNvSpPr>
            <a:spLocks noGrp="1" noRot="1" noChangeAspect="1" noChangeArrowheads="1" noTextEdit="1"/>
          </p:cNvSpPr>
          <p:nvPr>
            <p:ph type="sldImg"/>
          </p:nvPr>
        </p:nvSpPr>
        <p:spPr>
          <a:xfrm>
            <a:off x="1209675" y="685800"/>
            <a:ext cx="4438650" cy="3429000"/>
          </a:xfrm>
          <a:ln/>
        </p:spPr>
      </p:sp>
      <p:sp>
        <p:nvSpPr>
          <p:cNvPr id="440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961803B-2897-42EC-9C92-C8E198D29992}" type="slidenum">
              <a:rPr lang="en-US"/>
              <a:pPr/>
              <a:t>9</a:t>
            </a:fld>
            <a:endParaRPr lang="en-US"/>
          </a:p>
        </p:txBody>
      </p:sp>
      <p:sp>
        <p:nvSpPr>
          <p:cNvPr id="45059" name="Rectangle 2"/>
          <p:cNvSpPr>
            <a:spLocks noGrp="1" noRot="1" noChangeAspect="1" noChangeArrowheads="1" noTextEdit="1"/>
          </p:cNvSpPr>
          <p:nvPr>
            <p:ph type="sldImg"/>
          </p:nvPr>
        </p:nvSpPr>
        <p:spPr>
          <a:xfrm>
            <a:off x="1209675" y="685800"/>
            <a:ext cx="4438650" cy="3429000"/>
          </a:xfrm>
          <a:ln/>
        </p:spPr>
      </p:sp>
      <p:sp>
        <p:nvSpPr>
          <p:cNvPr id="450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EA9C0D0-85A1-4D49-A0FB-A6A592023606}" type="slidenum">
              <a:rPr lang="en-US"/>
              <a:pPr/>
              <a:t>10</a:t>
            </a:fld>
            <a:endParaRPr lang="en-US"/>
          </a:p>
        </p:txBody>
      </p:sp>
      <p:sp>
        <p:nvSpPr>
          <p:cNvPr id="46083" name="Rectangle 2"/>
          <p:cNvSpPr>
            <a:spLocks noGrp="1" noRot="1" noChangeAspect="1" noChangeArrowheads="1" noTextEdit="1"/>
          </p:cNvSpPr>
          <p:nvPr>
            <p:ph type="sldImg"/>
          </p:nvPr>
        </p:nvSpPr>
        <p:spPr>
          <a:xfrm>
            <a:off x="1209675" y="685800"/>
            <a:ext cx="4438650" cy="3429000"/>
          </a:xfrm>
          <a:ln/>
        </p:spPr>
      </p:sp>
      <p:sp>
        <p:nvSpPr>
          <p:cNvPr id="46084" name="Rectangle 3"/>
          <p:cNvSpPr>
            <a:spLocks noGrp="1" noChangeArrowheads="1"/>
          </p:cNvSpPr>
          <p:nvPr>
            <p:ph type="body" idx="1"/>
          </p:nvPr>
        </p:nvSpPr>
        <p:spPr>
          <a:noFill/>
          <a:ln/>
        </p:spPr>
        <p:txBody>
          <a:bodyPr/>
          <a:lstStyle/>
          <a:p>
            <a:pPr eaLnBrk="1" hangingPunct="1"/>
            <a:r>
              <a:rPr lang="en-US" b="1" smtClean="0"/>
              <a:t>Soft, fabric toys provide sensory stimulation </a:t>
            </a:r>
          </a:p>
          <a:p>
            <a:pPr eaLnBrk="1" hangingPunct="1"/>
            <a:r>
              <a:rPr lang="en-US" b="1" smtClean="0"/>
              <a:t>A  picture book made out of cloth or plastic in colour (6-7 pages) Picture books provide visual stimulation, promote imagination and increase adult/child interaction and allow for expression of feelings and thoughts </a:t>
            </a:r>
          </a:p>
          <a:p>
            <a:pPr eaLnBrk="1" hangingPunct="1"/>
            <a:r>
              <a:rPr lang="en-US" b="1" smtClean="0"/>
              <a:t>A set of medium size, coloured light wood or plastic blocks (15-30 pieces)-This toy fosters creativity and imagination, develops thinking, creativity and fine motor skills, and promotes social interaction.</a:t>
            </a:r>
          </a:p>
          <a:p>
            <a:pPr eaLnBrk="1" hangingPunct="1"/>
            <a:r>
              <a:rPr lang="en-US" b="1" smtClean="0"/>
              <a:t>Games with adults such as peek-a-boo -- hiding faces, objects</a:t>
            </a:r>
          </a:p>
          <a:p>
            <a:pPr eaLnBrk="1" hangingPunct="1"/>
            <a:endParaRPr lang="en-US" b="1" smtClean="0"/>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17FE1A53-32F1-48B8-A16E-706C1B61F4A0}" type="slidenum">
              <a:rPr lang="en-US"/>
              <a:pPr/>
              <a:t>11</a:t>
            </a:fld>
            <a:endParaRPr lang="en-US"/>
          </a:p>
        </p:txBody>
      </p:sp>
      <p:sp>
        <p:nvSpPr>
          <p:cNvPr id="47107" name="Rectangle 2"/>
          <p:cNvSpPr>
            <a:spLocks noGrp="1" noRot="1" noChangeAspect="1" noChangeArrowheads="1" noTextEdit="1"/>
          </p:cNvSpPr>
          <p:nvPr>
            <p:ph type="sldImg"/>
          </p:nvPr>
        </p:nvSpPr>
        <p:spPr>
          <a:xfrm>
            <a:off x="1209675" y="685800"/>
            <a:ext cx="4438650" cy="3429000"/>
          </a:xfrm>
          <a:ln/>
        </p:spPr>
      </p:sp>
      <p:sp>
        <p:nvSpPr>
          <p:cNvPr id="47108" name="Rectangle 3"/>
          <p:cNvSpPr>
            <a:spLocks noGrp="1" noChangeArrowheads="1"/>
          </p:cNvSpPr>
          <p:nvPr>
            <p:ph type="body" idx="1"/>
          </p:nvPr>
        </p:nvSpPr>
        <p:spPr>
          <a:noFill/>
          <a:ln/>
        </p:spPr>
        <p:txBody>
          <a:bodyPr/>
          <a:lstStyle/>
          <a:p>
            <a:pPr eaLnBrk="1" hangingPunct="1"/>
            <a:r>
              <a:rPr lang="en-US" b="1" smtClean="0"/>
              <a:t>Space to crawl--clean, safe, comfortable </a:t>
            </a:r>
          </a:p>
          <a:p>
            <a:pPr eaLnBrk="1" hangingPunct="1"/>
            <a:r>
              <a:rPr lang="en-US" b="1" smtClean="0"/>
              <a:t>Pull toys</a:t>
            </a:r>
          </a:p>
          <a:p>
            <a:pPr eaLnBrk="1" hangingPunct="1"/>
            <a:r>
              <a:rPr lang="en-US" b="1" smtClean="0"/>
              <a:t>Balls, or stuffed old stockings--to practice throwing and catching, and possibly large baskets to throw them in</a:t>
            </a:r>
          </a:p>
          <a:p>
            <a:pPr eaLnBrk="1" hangingPunct="1"/>
            <a:r>
              <a:rPr lang="en-US" b="1" smtClean="0"/>
              <a:t>Riding toys--tricycles, or take a square board and attach wheels to it so children can move it with their feet. </a:t>
            </a:r>
          </a:p>
          <a:p>
            <a:pPr eaLnBrk="1" hangingPunct="1"/>
            <a:r>
              <a:rPr lang="en-US" b="1" smtClean="0"/>
              <a:t>Small slides</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2BC4753-8A5C-4F34-9C7F-597E1E2BFB76}" type="slidenum">
              <a:rPr lang="en-US"/>
              <a:pPr/>
              <a:t>12</a:t>
            </a:fld>
            <a:endParaRPr lang="en-US"/>
          </a:p>
        </p:txBody>
      </p:sp>
      <p:sp>
        <p:nvSpPr>
          <p:cNvPr id="48131" name="Rectangle 2"/>
          <p:cNvSpPr>
            <a:spLocks noGrp="1" noRot="1" noChangeAspect="1" noChangeArrowheads="1" noTextEdit="1"/>
          </p:cNvSpPr>
          <p:nvPr>
            <p:ph type="sldImg"/>
          </p:nvPr>
        </p:nvSpPr>
        <p:spPr>
          <a:xfrm>
            <a:off x="1209675" y="685800"/>
            <a:ext cx="4438650" cy="3429000"/>
          </a:xfrm>
          <a:ln/>
        </p:spPr>
      </p:sp>
      <p:sp>
        <p:nvSpPr>
          <p:cNvPr id="48132" name="Rectangle 3"/>
          <p:cNvSpPr>
            <a:spLocks noGrp="1" noChangeArrowheads="1"/>
          </p:cNvSpPr>
          <p:nvPr>
            <p:ph type="body" idx="1"/>
          </p:nvPr>
        </p:nvSpPr>
        <p:spPr>
          <a:noFill/>
          <a:ln/>
        </p:spPr>
        <p:txBody>
          <a:bodyPr/>
          <a:lstStyle/>
          <a:p>
            <a:pPr eaLnBrk="1" hangingPunct="1"/>
            <a:r>
              <a:rPr lang="en-US" b="1" smtClean="0"/>
              <a:t>Plastic objects--bowls, spoons, lids to sort and fit together</a:t>
            </a:r>
          </a:p>
          <a:p>
            <a:pPr eaLnBrk="1" hangingPunct="1"/>
            <a:r>
              <a:rPr lang="en-US" b="1" smtClean="0"/>
              <a:t>Shakers with different sounds--put different quantities of shells or pebbles in cans with the plastic tops glued on for safety</a:t>
            </a:r>
          </a:p>
          <a:p>
            <a:pPr eaLnBrk="1" hangingPunct="1"/>
            <a:r>
              <a:rPr lang="en-US" b="1" smtClean="0"/>
              <a:t>Spools (old and empty)--sand them to make stacking toys</a:t>
            </a:r>
          </a:p>
          <a:p>
            <a:pPr eaLnBrk="1" hangingPunct="1"/>
            <a:r>
              <a:rPr lang="en-US" b="1" smtClean="0"/>
              <a:t>Matching games--matching sets of pieces of coloured paper, fabric, old wallpaper</a:t>
            </a:r>
          </a:p>
          <a:p>
            <a:pPr eaLnBrk="1" hangingPunct="1"/>
            <a:r>
              <a:rPr lang="en-US" b="1" smtClean="0"/>
              <a:t>Sorting games--collections of large items (that cannot be swallowed) like seashells, big pieces of coloured cardboard for playing "put together what goes together“</a:t>
            </a:r>
          </a:p>
          <a:p>
            <a:pPr eaLnBrk="1" hangingPunct="1"/>
            <a:r>
              <a:rPr lang="en-US" b="1" smtClean="0"/>
              <a:t>Puzzles with large pieces. Jigsaw puzzles--take a simple magazine picture and glue it to a piece of cardboard.  Cut the image into 3 or 4 pieces and let the child reconstruct it.</a:t>
            </a:r>
          </a:p>
          <a:p>
            <a:pPr eaLnBrk="1" hangingPunct="1"/>
            <a:r>
              <a:rPr lang="en-US" b="1" smtClean="0"/>
              <a:t>Sand and water play--sand can be dry or mixed with water. Provide:  spoons, shovels, pails, plastic containers, funnels, and strainers, if available</a:t>
            </a:r>
          </a:p>
          <a:p>
            <a:pPr eaLnBrk="1" hangingPunct="1"/>
            <a:endParaRPr lang="en-US" b="1" smtClean="0"/>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679582" y="2211276"/>
            <a:ext cx="5810250" cy="1554241"/>
          </a:xfrm>
        </p:spPr>
        <p:txBody>
          <a:bodyPr>
            <a:noAutofit/>
          </a:bodyPr>
          <a:lstStyle>
            <a:lvl1pPr>
              <a:defRPr sz="3800">
                <a:solidFill>
                  <a:schemeClr val="tx2"/>
                </a:solidFill>
                <a:latin typeface="ITC New Baskerville Std" pitchFamily="18" charset="0"/>
              </a:defRPr>
            </a:lvl1pPr>
          </a:lstStyle>
          <a:p>
            <a:r>
              <a:rPr lang="en-US" dirty="0" smtClean="0"/>
              <a:t>Title goes here</a:t>
            </a:r>
            <a:endParaRPr lang="en-US" dirty="0"/>
          </a:p>
        </p:txBody>
      </p:sp>
      <p:sp>
        <p:nvSpPr>
          <p:cNvPr id="3" name="Subtitle 2"/>
          <p:cNvSpPr>
            <a:spLocks noGrp="1"/>
          </p:cNvSpPr>
          <p:nvPr>
            <p:ph type="subTitle" idx="1"/>
          </p:nvPr>
        </p:nvSpPr>
        <p:spPr>
          <a:xfrm>
            <a:off x="2679583" y="4360872"/>
            <a:ext cx="5810248" cy="1449834"/>
          </a:xfrm>
        </p:spPr>
        <p:txBody>
          <a:bodyPr/>
          <a:lstStyle>
            <a:lvl1pPr marL="0" indent="0" algn="l">
              <a:buNone/>
              <a:defRPr sz="2200" b="0">
                <a:solidFill>
                  <a:srgbClr val="585858"/>
                </a:solidFill>
                <a:latin typeface="Gotham Medium" pitchFamily="50" charset="0"/>
                <a:cs typeface="Gotham Medium" pitchFamily="50"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dirty="0" smtClean="0"/>
              <a:t>Click to edit Master subtitle style</a:t>
            </a:r>
            <a:endParaRPr lang="en-US" dirty="0"/>
          </a:p>
        </p:txBody>
      </p:sp>
      <p:cxnSp>
        <p:nvCxnSpPr>
          <p:cNvPr id="9" name="Straight Connector 8"/>
          <p:cNvCxnSpPr/>
          <p:nvPr userDrawn="1"/>
        </p:nvCxnSpPr>
        <p:spPr>
          <a:xfrm>
            <a:off x="2318994" y="3900562"/>
            <a:ext cx="642908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3" name="Picture 12"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734298" y="5179818"/>
            <a:ext cx="3334512" cy="2602992"/>
          </a:xfrm>
          <a:prstGeom prst="rect">
            <a:avLst/>
          </a:prstGeom>
        </p:spPr>
      </p:pic>
      <p:pic>
        <p:nvPicPr>
          <p:cNvPr id="10" name="Picture 9" descr="CRS_Logo_Pos_Hor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116702" y="1009936"/>
            <a:ext cx="6400376" cy="763792"/>
          </a:xfrm>
          <a:prstGeom prst="rect">
            <a:avLst/>
          </a:prstGeom>
        </p:spPr>
      </p:pic>
      <p:pic>
        <p:nvPicPr>
          <p:cNvPr id="5" name="Picture 4" descr="CRS_Tag_Fresh_RGB.png"/>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2679582" y="7057368"/>
            <a:ext cx="3115056" cy="268224"/>
          </a:xfrm>
          <a:prstGeom prst="rect">
            <a:avLst/>
          </a:prstGeom>
        </p:spPr>
      </p:pic>
      <p:pic>
        <p:nvPicPr>
          <p:cNvPr id="6" name="Picture 5" descr="fresh_corner_left.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0" y="-1"/>
            <a:ext cx="3299882" cy="3281395"/>
          </a:xfrm>
          <a:prstGeom prst="rect">
            <a:avLst/>
          </a:prstGeom>
        </p:spPr>
      </p:pic>
    </p:spTree>
    <p:extLst>
      <p:ext uri="{BB962C8B-B14F-4D97-AF65-F5344CB8AC3E}">
        <p14:creationId xmlns:p14="http://schemas.microsoft.com/office/powerpoint/2010/main" val="139527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996437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67689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7245" y="1579563"/>
            <a:ext cx="3886200" cy="5169927"/>
          </a:xfrm>
        </p:spPr>
        <p:txBody>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254625" y="1579563"/>
            <a:ext cx="3886200" cy="5169927"/>
          </a:xfrm>
        </p:spPr>
        <p:txBody>
          <a:bodyPr/>
          <a:lstStyle>
            <a:lvl1pPr marL="0" indent="0">
              <a:buNone/>
              <a:defRPr sz="22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endParaRPr lang="en-US" dirty="0"/>
          </a:p>
        </p:txBody>
      </p:sp>
      <p:sp>
        <p:nvSpPr>
          <p:cNvPr id="8"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278295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7244" y="1579563"/>
            <a:ext cx="4508807" cy="5169927"/>
          </a:xfrm>
        </p:spPr>
        <p:txBody>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734919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right Green Divider">
    <p:spTree>
      <p:nvGrpSpPr>
        <p:cNvPr id="1" name=""/>
        <p:cNvGrpSpPr/>
        <p:nvPr/>
      </p:nvGrpSpPr>
      <p:grpSpPr>
        <a:xfrm>
          <a:off x="0" y="0"/>
          <a:ext cx="0" cy="0"/>
          <a:chOff x="0" y="0"/>
          <a:chExt cx="0" cy="0"/>
        </a:xfrm>
      </p:grpSpPr>
      <p:sp>
        <p:nvSpPr>
          <p:cNvPr id="12"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defRPr>
            </a:lvl1pPr>
          </a:lstStyle>
          <a:p>
            <a:pPr lvl="0"/>
            <a:r>
              <a:rPr lang="en-US" dirty="0" smtClean="0"/>
              <a:t>CLICK TO EDIT MASTER TEXT STYLES</a:t>
            </a:r>
            <a:endParaRPr lang="en-US" dirty="0"/>
          </a:p>
        </p:txBody>
      </p:sp>
      <p:sp>
        <p:nvSpPr>
          <p:cNvPr id="16"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2"/>
                </a:solidFill>
              </a:defRPr>
            </a:lvl1pPr>
          </a:lstStyle>
          <a:p>
            <a:r>
              <a:rPr lang="en-US" dirty="0" smtClean="0"/>
              <a:t>Title goes here</a:t>
            </a:r>
            <a:endParaRPr lang="en-US" dirty="0"/>
          </a:p>
        </p:txBody>
      </p:sp>
      <p:pic>
        <p:nvPicPr>
          <p:cNvPr id="10" name="Picture 9"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
        <p:nvSpPr>
          <p:cNvPr id="5"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73843418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een Divider">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3"/>
                </a:solidFill>
              </a:defRPr>
            </a:lvl1pPr>
          </a:lstStyle>
          <a:p>
            <a:r>
              <a:rPr lang="en-US" dirty="0" smtClean="0"/>
              <a:t>Title goes here</a:t>
            </a:r>
            <a:endParaRPr lang="en-US" dirty="0"/>
          </a:p>
        </p:txBody>
      </p:sp>
      <p:sp>
        <p:nvSpPr>
          <p:cNvPr id="19"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defRPr>
            </a:lvl1pPr>
          </a:lstStyle>
          <a:p>
            <a:pPr lvl="0"/>
            <a:r>
              <a:rPr lang="en-US" dirty="0" smtClean="0"/>
              <a:t>CLICK TO EDIT MASTER TEXT STYLES</a:t>
            </a:r>
            <a:endParaRPr lang="en-US" dirty="0"/>
          </a:p>
        </p:txBody>
      </p:sp>
      <p:pic>
        <p:nvPicPr>
          <p:cNvPr id="9" name="Picture 8"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Tree>
    <p:extLst>
      <p:ext uri="{BB962C8B-B14F-4D97-AF65-F5344CB8AC3E}">
        <p14:creationId xmlns:p14="http://schemas.microsoft.com/office/powerpoint/2010/main" val="333216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right Blue Divider">
    <p:spTree>
      <p:nvGrpSpPr>
        <p:cNvPr id="1" name=""/>
        <p:cNvGrpSpPr/>
        <p:nvPr/>
      </p:nvGrpSpPr>
      <p:grpSpPr>
        <a:xfrm>
          <a:off x="0" y="0"/>
          <a:ext cx="0" cy="0"/>
          <a:chOff x="0" y="0"/>
          <a:chExt cx="0" cy="0"/>
        </a:xfrm>
      </p:grpSpPr>
      <p:sp>
        <p:nvSpPr>
          <p:cNvPr id="16"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4"/>
                </a:solidFill>
              </a:defRPr>
            </a:lvl1pPr>
          </a:lstStyle>
          <a:p>
            <a:r>
              <a:rPr lang="en-US" dirty="0" smtClean="0"/>
              <a:t>Title goes here</a:t>
            </a:r>
            <a:endParaRPr lang="en-US" dirty="0"/>
          </a:p>
        </p:txBody>
      </p:sp>
      <p:sp>
        <p:nvSpPr>
          <p:cNvPr id="21"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defRPr>
            </a:lvl1pPr>
          </a:lstStyle>
          <a:p>
            <a:pPr lvl="0"/>
            <a:r>
              <a:rPr lang="en-US" dirty="0" smtClean="0"/>
              <a:t>CLICK TO EDIT MASTER TEXT STYLES</a:t>
            </a:r>
            <a:endParaRPr lang="en-US" dirty="0"/>
          </a:p>
        </p:txBody>
      </p:sp>
      <p:pic>
        <p:nvPicPr>
          <p:cNvPr id="9" name="Picture 8"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Tree>
    <p:extLst>
      <p:ext uri="{BB962C8B-B14F-4D97-AF65-F5344CB8AC3E}">
        <p14:creationId xmlns:p14="http://schemas.microsoft.com/office/powerpoint/2010/main" val="333216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footer_fresh.jpg"/>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0" y="7031736"/>
            <a:ext cx="10058400" cy="740664"/>
          </a:xfrm>
          <a:prstGeom prst="rect">
            <a:avLst/>
          </a:prstGeom>
        </p:spPr>
      </p:pic>
      <p:sp>
        <p:nvSpPr>
          <p:cNvPr id="2" name="Title Placeholder 1"/>
          <p:cNvSpPr>
            <a:spLocks noGrp="1"/>
          </p:cNvSpPr>
          <p:nvPr>
            <p:ph type="title"/>
          </p:nvPr>
        </p:nvSpPr>
        <p:spPr>
          <a:xfrm>
            <a:off x="914400" y="-4670"/>
            <a:ext cx="7315200" cy="1124712"/>
          </a:xfrm>
          <a:prstGeom prst="rect">
            <a:avLst/>
          </a:prstGeom>
        </p:spPr>
        <p:txBody>
          <a:bodyPr vert="horz" lIns="0" tIns="0" rIns="101882" bIns="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14400" y="1587677"/>
            <a:ext cx="8229600" cy="517888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354095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2" r:id="rId4"/>
    <p:sldLayoutId id="2147483656" r:id="rId5"/>
    <p:sldLayoutId id="2147483651" r:id="rId6"/>
    <p:sldLayoutId id="2147483654" r:id="rId7"/>
    <p:sldLayoutId id="2147483655" r:id="rId8"/>
  </p:sldLayoutIdLst>
  <p:hf hdr="0" ftr="0" dt="0"/>
  <p:txStyles>
    <p:titleStyle>
      <a:lvl1pPr algn="l" defTabSz="509412" rtl="0" eaLnBrk="1" latinLnBrk="0" hangingPunct="1">
        <a:spcBef>
          <a:spcPct val="0"/>
        </a:spcBef>
        <a:buNone/>
        <a:defRPr sz="3200" b="1" i="0" kern="1200" spc="-111">
          <a:solidFill>
            <a:schemeClr val="tx2"/>
          </a:solidFill>
          <a:latin typeface="ITC New Baskerville Std" pitchFamily="18" charset="0"/>
          <a:ea typeface="+mj-ea"/>
          <a:cs typeface="Times New Roman"/>
        </a:defRPr>
      </a:lvl1pPr>
    </p:titleStyle>
    <p:bodyStyle>
      <a:lvl1pPr marL="251169" indent="-251169" algn="l" defTabSz="509412" rtl="0" eaLnBrk="1" latinLnBrk="0" hangingPunct="1">
        <a:lnSpc>
          <a:spcPct val="110000"/>
        </a:lnSpc>
        <a:spcBef>
          <a:spcPts val="1000"/>
        </a:spcBef>
        <a:buSzPct val="80000"/>
        <a:buFont typeface="Arial"/>
        <a:buChar char="•"/>
        <a:defRPr sz="2400" b="0" kern="1200">
          <a:solidFill>
            <a:schemeClr val="accent1"/>
          </a:solidFill>
          <a:latin typeface="Gotham Book" pitchFamily="50" charset="0"/>
          <a:ea typeface="+mn-ea"/>
          <a:cs typeface="Gotham Book" pitchFamily="50" charset="0"/>
        </a:defRPr>
      </a:lvl1pPr>
      <a:lvl2pPr marL="512950" indent="-261781" algn="l" defTabSz="509412" rtl="0" eaLnBrk="1" latinLnBrk="0" hangingPunct="1">
        <a:lnSpc>
          <a:spcPct val="110000"/>
        </a:lnSpc>
        <a:spcBef>
          <a:spcPts val="1000"/>
        </a:spcBef>
        <a:buSzPct val="80000"/>
        <a:buFont typeface="Arial"/>
        <a:buChar char="–"/>
        <a:defRPr sz="1800" kern="1200">
          <a:solidFill>
            <a:schemeClr val="accent1"/>
          </a:solidFill>
          <a:latin typeface="Gotham Book" pitchFamily="50" charset="0"/>
          <a:ea typeface="+mn-ea"/>
          <a:cs typeface="Gotham Book" pitchFamily="50" charset="0"/>
        </a:defRPr>
      </a:lvl2pPr>
      <a:lvl3pPr marL="765888" indent="-252938" algn="l" defTabSz="509412" rtl="0" eaLnBrk="1" latinLnBrk="0" hangingPunct="1">
        <a:lnSpc>
          <a:spcPct val="110000"/>
        </a:lnSpc>
        <a:spcBef>
          <a:spcPts val="1000"/>
        </a:spcBef>
        <a:buSzPct val="80000"/>
        <a:buFont typeface="Arial"/>
        <a:buChar char="•"/>
        <a:defRPr sz="1800" i="1" kern="1200">
          <a:solidFill>
            <a:schemeClr val="accent1"/>
          </a:solidFill>
          <a:latin typeface="Gotham Book" pitchFamily="50" charset="0"/>
          <a:ea typeface="+mn-ea"/>
          <a:cs typeface="Gotham Book" pitchFamily="50" charset="0"/>
        </a:defRPr>
      </a:lvl3pPr>
      <a:lvl4pPr marL="1017056" indent="-251169" algn="l" defTabSz="509412" rtl="0" eaLnBrk="1" latinLnBrk="0" hangingPunct="1">
        <a:lnSpc>
          <a:spcPct val="110000"/>
        </a:lnSpc>
        <a:spcBef>
          <a:spcPts val="1000"/>
        </a:spcBef>
        <a:buSzPct val="80000"/>
        <a:buFont typeface="Arial"/>
        <a:buChar char="–"/>
        <a:defRPr sz="1800" kern="1200">
          <a:solidFill>
            <a:schemeClr val="accent1"/>
          </a:solidFill>
          <a:latin typeface="Gotham Book" pitchFamily="50" charset="0"/>
          <a:ea typeface="+mn-ea"/>
          <a:cs typeface="Gotham Book" pitchFamily="50" charset="0"/>
        </a:defRPr>
      </a:lvl4pPr>
      <a:lvl5pPr marL="1278838" indent="-261781" algn="l" defTabSz="509412" rtl="0" eaLnBrk="1" latinLnBrk="0" hangingPunct="1">
        <a:lnSpc>
          <a:spcPct val="110000"/>
        </a:lnSpc>
        <a:spcBef>
          <a:spcPts val="1000"/>
        </a:spcBef>
        <a:buSzPct val="80000"/>
        <a:buFont typeface="Arial"/>
        <a:buChar char="»"/>
        <a:defRPr sz="1800" kern="1200">
          <a:solidFill>
            <a:schemeClr val="accent1"/>
          </a:solidFill>
          <a:latin typeface="Gotham Book" pitchFamily="50" charset="0"/>
          <a:ea typeface="+mn-ea"/>
          <a:cs typeface="Gotham Book" pitchFamily="50" charset="0"/>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96160" y="2211276"/>
            <a:ext cx="6339840" cy="1554241"/>
          </a:xfrm>
        </p:spPr>
        <p:txBody>
          <a:bodyPr/>
          <a:lstStyle/>
          <a:p>
            <a:r>
              <a:rPr lang="en-US" dirty="0" smtClean="0">
                <a:latin typeface="Times New Roman" panose="02020603050405020304" pitchFamily="18" charset="0"/>
                <a:cs typeface="Times New Roman" panose="02020603050405020304" pitchFamily="18" charset="0"/>
              </a:rPr>
              <a:t>The Importance of Play</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for Children</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296160" y="4360872"/>
            <a:ext cx="6193671" cy="1449834"/>
          </a:xfrm>
        </p:spPr>
        <p:txBody>
          <a:bodyPr/>
          <a:lstStyle/>
          <a:p>
            <a:r>
              <a:rPr lang="en-US" dirty="0" smtClean="0">
                <a:latin typeface="+mj-lt"/>
              </a:rPr>
              <a:t>Session Three</a:t>
            </a:r>
            <a:endParaRPr lang="en-US" dirty="0">
              <a:latin typeface="+mj-lt"/>
            </a:endParaRPr>
          </a:p>
        </p:txBody>
      </p:sp>
    </p:spTree>
    <p:extLst>
      <p:ext uri="{BB962C8B-B14F-4D97-AF65-F5344CB8AC3E}">
        <p14:creationId xmlns:p14="http://schemas.microsoft.com/office/powerpoint/2010/main" val="1144443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914400" y="-4670"/>
            <a:ext cx="8676640" cy="1124712"/>
          </a:xfrm>
        </p:spPr>
        <p:txBody>
          <a:bodyPr/>
          <a:lstStyle/>
          <a:p>
            <a:pPr eaLnBrk="1" hangingPunct="1"/>
            <a:r>
              <a:rPr lang="en-US" dirty="0">
                <a:latin typeface="Times New Roman" panose="02020603050405020304" pitchFamily="18" charset="0"/>
                <a:cs typeface="Times New Roman" panose="02020603050405020304" pitchFamily="18" charset="0"/>
              </a:rPr>
              <a:t>Play that </a:t>
            </a:r>
            <a:r>
              <a:rPr lang="en-US" dirty="0" smtClean="0">
                <a:latin typeface="Times New Roman" panose="02020603050405020304" pitchFamily="18" charset="0"/>
                <a:cs typeface="Times New Roman" panose="02020603050405020304" pitchFamily="18" charset="0"/>
              </a:rPr>
              <a:t>Supports Social &amp; Emotional Development</a:t>
            </a:r>
            <a:endParaRPr lang="en-US" dirty="0">
              <a:latin typeface="Times New Roman" panose="02020603050405020304" pitchFamily="18" charset="0"/>
              <a:cs typeface="Times New Roman" panose="02020603050405020304" pitchFamily="18" charset="0"/>
            </a:endParaRPr>
          </a:p>
        </p:txBody>
      </p:sp>
      <p:sp>
        <p:nvSpPr>
          <p:cNvPr id="90115" name="Rectangle 3"/>
          <p:cNvSpPr>
            <a:spLocks noGrp="1" noChangeArrowheads="1"/>
          </p:cNvSpPr>
          <p:nvPr>
            <p:ph type="body" idx="1"/>
          </p:nvPr>
        </p:nvSpPr>
        <p:spPr>
          <a:xfrm>
            <a:off x="914400" y="1425117"/>
            <a:ext cx="7620000" cy="2659203"/>
          </a:xfrm>
        </p:spPr>
        <p:txBody>
          <a:bodyPr/>
          <a:lstStyle/>
          <a:p>
            <a:pPr eaLnBrk="1" hangingPunct="1"/>
            <a:r>
              <a:rPr lang="en-US" dirty="0" smtClean="0">
                <a:latin typeface="+mn-lt"/>
              </a:rPr>
              <a:t>Soft, fabric toys </a:t>
            </a:r>
          </a:p>
          <a:p>
            <a:pPr eaLnBrk="1" hangingPunct="1"/>
            <a:r>
              <a:rPr lang="en-US" dirty="0" smtClean="0">
                <a:latin typeface="+mn-lt"/>
              </a:rPr>
              <a:t>A 6-7 page picture book </a:t>
            </a:r>
          </a:p>
          <a:p>
            <a:pPr eaLnBrk="1" hangingPunct="1"/>
            <a:r>
              <a:rPr lang="en-US" dirty="0" smtClean="0">
                <a:latin typeface="+mn-lt"/>
              </a:rPr>
              <a:t>A set of medium size, colored light wood or plastic blocks (15-30 pieces) </a:t>
            </a:r>
          </a:p>
          <a:p>
            <a:pPr eaLnBrk="1" hangingPunct="1"/>
            <a:r>
              <a:rPr lang="en-US" dirty="0" smtClean="0">
                <a:latin typeface="+mn-lt"/>
              </a:rPr>
              <a:t>Games with adults</a:t>
            </a:r>
          </a:p>
          <a:p>
            <a:pPr eaLnBrk="1" hangingPunct="1"/>
            <a:endParaRPr lang="en-US" b="1" dirty="0" smtClean="0"/>
          </a:p>
        </p:txBody>
      </p:sp>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419600" y="3053080"/>
            <a:ext cx="5171440" cy="3982720"/>
          </a:xfrm>
          <a:prstGeom prst="rect">
            <a:avLst/>
          </a:prstGeom>
        </p:spPr>
      </p:pic>
    </p:spTree>
    <p:extLst>
      <p:ext uri="{BB962C8B-B14F-4D97-AF65-F5344CB8AC3E}">
        <p14:creationId xmlns:p14="http://schemas.microsoft.com/office/powerpoint/2010/main" val="2721502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fade">
                                      <p:cBhvr>
                                        <p:cTn id="7" dur="2000"/>
                                        <p:tgtEl>
                                          <p:spTgt spid="901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0115">
                                            <p:txEl>
                                              <p:pRg st="0" end="0"/>
                                            </p:txEl>
                                          </p:spTgt>
                                        </p:tgtEl>
                                        <p:attrNameLst>
                                          <p:attrName>style.visibility</p:attrName>
                                        </p:attrNameLst>
                                      </p:cBhvr>
                                      <p:to>
                                        <p:strVal val="visible"/>
                                      </p:to>
                                    </p:set>
                                    <p:animEffect transition="in" filter="fade">
                                      <p:cBhvr>
                                        <p:cTn id="12" dur="2000"/>
                                        <p:tgtEl>
                                          <p:spTgt spid="901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0115">
                                            <p:txEl>
                                              <p:pRg st="1" end="1"/>
                                            </p:txEl>
                                          </p:spTgt>
                                        </p:tgtEl>
                                        <p:attrNameLst>
                                          <p:attrName>style.visibility</p:attrName>
                                        </p:attrNameLst>
                                      </p:cBhvr>
                                      <p:to>
                                        <p:strVal val="visible"/>
                                      </p:to>
                                    </p:set>
                                    <p:animEffect transition="in" filter="fade">
                                      <p:cBhvr>
                                        <p:cTn id="17" dur="2000"/>
                                        <p:tgtEl>
                                          <p:spTgt spid="901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0115">
                                            <p:txEl>
                                              <p:pRg st="2" end="2"/>
                                            </p:txEl>
                                          </p:spTgt>
                                        </p:tgtEl>
                                        <p:attrNameLst>
                                          <p:attrName>style.visibility</p:attrName>
                                        </p:attrNameLst>
                                      </p:cBhvr>
                                      <p:to>
                                        <p:strVal val="visible"/>
                                      </p:to>
                                    </p:set>
                                    <p:animEffect transition="in" filter="fade">
                                      <p:cBhvr>
                                        <p:cTn id="22" dur="2000"/>
                                        <p:tgtEl>
                                          <p:spTgt spid="901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0115">
                                            <p:txEl>
                                              <p:pRg st="3" end="3"/>
                                            </p:txEl>
                                          </p:spTgt>
                                        </p:tgtEl>
                                        <p:attrNameLst>
                                          <p:attrName>style.visibility</p:attrName>
                                        </p:attrNameLst>
                                      </p:cBhvr>
                                      <p:to>
                                        <p:strVal val="visible"/>
                                      </p:to>
                                    </p:set>
                                    <p:animEffect transition="in" filter="fade">
                                      <p:cBhvr>
                                        <p:cTn id="27" dur="2000"/>
                                        <p:tgtEl>
                                          <p:spTgt spid="901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p:bldP spid="9011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819627" y="0"/>
            <a:ext cx="8324373" cy="1198880"/>
          </a:xfrm>
        </p:spPr>
        <p:txBody>
          <a:bodyPr/>
          <a:lstStyle/>
          <a:p>
            <a:pPr eaLnBrk="1" hangingPunct="1"/>
            <a:r>
              <a:rPr lang="en-US" b="1" dirty="0" smtClean="0">
                <a:latin typeface="Times New Roman" panose="02020603050405020304" pitchFamily="18" charset="0"/>
                <a:cs typeface="Times New Roman" panose="02020603050405020304" pitchFamily="18" charset="0"/>
              </a:rPr>
              <a:t>Physical Health and Motor Development</a:t>
            </a:r>
          </a:p>
        </p:txBody>
      </p:sp>
      <p:sp>
        <p:nvSpPr>
          <p:cNvPr id="72707" name="Rectangle 3"/>
          <p:cNvSpPr>
            <a:spLocks noGrp="1" noChangeArrowheads="1"/>
          </p:cNvSpPr>
          <p:nvPr>
            <p:ph type="body" idx="1"/>
          </p:nvPr>
        </p:nvSpPr>
        <p:spPr>
          <a:xfrm>
            <a:off x="880587" y="1516557"/>
            <a:ext cx="8229600" cy="5178883"/>
          </a:xfrm>
        </p:spPr>
        <p:txBody>
          <a:bodyPr/>
          <a:lstStyle/>
          <a:p>
            <a:pPr eaLnBrk="1" hangingPunct="1">
              <a:lnSpc>
                <a:spcPct val="90000"/>
              </a:lnSpc>
              <a:buFont typeface="Wingdings" pitchFamily="2" charset="2"/>
              <a:buNone/>
            </a:pPr>
            <a:r>
              <a:rPr lang="en-US" dirty="0" smtClean="0">
                <a:latin typeface="+mn-lt"/>
              </a:rPr>
              <a:t>Activities/things to support motor development include</a:t>
            </a:r>
          </a:p>
          <a:p>
            <a:pPr eaLnBrk="1" hangingPunct="1">
              <a:lnSpc>
                <a:spcPct val="90000"/>
              </a:lnSpc>
            </a:pPr>
            <a:r>
              <a:rPr lang="en-US" dirty="0" smtClean="0">
                <a:latin typeface="+mn-lt"/>
              </a:rPr>
              <a:t>Space to crawl</a:t>
            </a:r>
          </a:p>
          <a:p>
            <a:pPr eaLnBrk="1" hangingPunct="1">
              <a:lnSpc>
                <a:spcPct val="90000"/>
              </a:lnSpc>
            </a:pPr>
            <a:r>
              <a:rPr lang="en-US" dirty="0" smtClean="0">
                <a:latin typeface="+mn-lt"/>
              </a:rPr>
              <a:t>Pull toys</a:t>
            </a:r>
          </a:p>
          <a:p>
            <a:pPr eaLnBrk="1" hangingPunct="1">
              <a:lnSpc>
                <a:spcPct val="90000"/>
              </a:lnSpc>
            </a:pPr>
            <a:r>
              <a:rPr lang="en-US" dirty="0" smtClean="0">
                <a:latin typeface="+mn-lt"/>
              </a:rPr>
              <a:t>Balls, or stuffed old stockings</a:t>
            </a:r>
          </a:p>
          <a:p>
            <a:pPr eaLnBrk="1" hangingPunct="1">
              <a:lnSpc>
                <a:spcPct val="90000"/>
              </a:lnSpc>
            </a:pPr>
            <a:r>
              <a:rPr lang="en-US" dirty="0" smtClean="0">
                <a:latin typeface="+mn-lt"/>
              </a:rPr>
              <a:t>Riding toys </a:t>
            </a:r>
          </a:p>
          <a:p>
            <a:pPr eaLnBrk="1" hangingPunct="1">
              <a:lnSpc>
                <a:spcPct val="90000"/>
              </a:lnSpc>
            </a:pPr>
            <a:r>
              <a:rPr lang="en-US" dirty="0" smtClean="0">
                <a:latin typeface="+mn-lt"/>
              </a:rPr>
              <a:t>Small slides</a:t>
            </a:r>
          </a:p>
          <a:p>
            <a:pPr eaLnBrk="1" hangingPunct="1">
              <a:lnSpc>
                <a:spcPct val="90000"/>
              </a:lnSpc>
            </a:pPr>
            <a:endParaRPr lang="en-US" b="1" dirty="0" smtClean="0"/>
          </a:p>
          <a:p>
            <a:pPr eaLnBrk="1" hangingPunct="1">
              <a:lnSpc>
                <a:spcPct val="90000"/>
              </a:lnSpc>
            </a:pPr>
            <a:endParaRPr lang="en-US" dirty="0" smtClean="0"/>
          </a:p>
          <a:p>
            <a:pPr eaLnBrk="1" hangingPunct="1">
              <a:lnSpc>
                <a:spcPct val="90000"/>
              </a:lnSpc>
            </a:pPr>
            <a:endParaRPr lang="en-US" dirty="0" smtClean="0"/>
          </a:p>
          <a:p>
            <a:pPr eaLnBrk="1" hangingPunct="1">
              <a:lnSpc>
                <a:spcPct val="90000"/>
              </a:lnSpc>
            </a:pPr>
            <a:endParaRPr lang="en-US" dirty="0" smtClean="0"/>
          </a:p>
          <a:p>
            <a:pPr eaLnBrk="1" hangingPunct="1">
              <a:lnSpc>
                <a:spcPct val="90000"/>
              </a:lnSpc>
            </a:pPr>
            <a:endParaRPr lang="en-US" dirty="0" smtClean="0"/>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765040" y="3491653"/>
            <a:ext cx="5293360" cy="3528907"/>
          </a:xfrm>
          <a:prstGeom prst="rect">
            <a:avLst/>
          </a:prstGeom>
        </p:spPr>
      </p:pic>
    </p:spTree>
    <p:extLst>
      <p:ext uri="{BB962C8B-B14F-4D97-AF65-F5344CB8AC3E}">
        <p14:creationId xmlns:p14="http://schemas.microsoft.com/office/powerpoint/2010/main" val="3381562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fade">
                                      <p:cBhvr>
                                        <p:cTn id="7" dur="2000"/>
                                        <p:tgtEl>
                                          <p:spTgt spid="7270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2707">
                                            <p:txEl>
                                              <p:pRg st="0" end="0"/>
                                            </p:txEl>
                                          </p:spTgt>
                                        </p:tgtEl>
                                        <p:attrNameLst>
                                          <p:attrName>style.visibility</p:attrName>
                                        </p:attrNameLst>
                                      </p:cBhvr>
                                      <p:to>
                                        <p:strVal val="visible"/>
                                      </p:to>
                                    </p:set>
                                    <p:animEffect transition="in" filter="fade">
                                      <p:cBhvr>
                                        <p:cTn id="12" dur="2000"/>
                                        <p:tgtEl>
                                          <p:spTgt spid="72707">
                                            <p:txEl>
                                              <p:pRg st="0" end="0"/>
                                            </p:txEl>
                                          </p:spTgt>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72707">
                                            <p:txEl>
                                              <p:pRg st="1" end="1"/>
                                            </p:txEl>
                                          </p:spTgt>
                                        </p:tgtEl>
                                        <p:attrNameLst>
                                          <p:attrName>style.visibility</p:attrName>
                                        </p:attrNameLst>
                                      </p:cBhvr>
                                      <p:to>
                                        <p:strVal val="visible"/>
                                      </p:to>
                                    </p:set>
                                    <p:animEffect transition="in" filter="fade">
                                      <p:cBhvr>
                                        <p:cTn id="16" dur="2000"/>
                                        <p:tgtEl>
                                          <p:spTgt spid="72707">
                                            <p:txEl>
                                              <p:pRg st="1" end="1"/>
                                            </p:txEl>
                                          </p:spTgt>
                                        </p:tgtEl>
                                      </p:cBhvr>
                                    </p:animEffect>
                                  </p:childTnLst>
                                </p:cTn>
                              </p:par>
                            </p:childTnLst>
                          </p:cTn>
                        </p:par>
                        <p:par>
                          <p:cTn id="17" fill="hold">
                            <p:stCondLst>
                              <p:cond delay="4000"/>
                            </p:stCondLst>
                            <p:childTnLst>
                              <p:par>
                                <p:cTn id="18" presetID="10" presetClass="entr" presetSubtype="0" fill="hold" grpId="0" nodeType="afterEffect">
                                  <p:stCondLst>
                                    <p:cond delay="0"/>
                                  </p:stCondLst>
                                  <p:childTnLst>
                                    <p:set>
                                      <p:cBhvr>
                                        <p:cTn id="19" dur="1" fill="hold">
                                          <p:stCondLst>
                                            <p:cond delay="0"/>
                                          </p:stCondLst>
                                        </p:cTn>
                                        <p:tgtEl>
                                          <p:spTgt spid="72707">
                                            <p:txEl>
                                              <p:pRg st="2" end="2"/>
                                            </p:txEl>
                                          </p:spTgt>
                                        </p:tgtEl>
                                        <p:attrNameLst>
                                          <p:attrName>style.visibility</p:attrName>
                                        </p:attrNameLst>
                                      </p:cBhvr>
                                      <p:to>
                                        <p:strVal val="visible"/>
                                      </p:to>
                                    </p:set>
                                    <p:animEffect transition="in" filter="fade">
                                      <p:cBhvr>
                                        <p:cTn id="20" dur="2000"/>
                                        <p:tgtEl>
                                          <p:spTgt spid="72707">
                                            <p:txEl>
                                              <p:pRg st="2" end="2"/>
                                            </p:txEl>
                                          </p:spTgt>
                                        </p:tgtEl>
                                      </p:cBhvr>
                                    </p:animEffect>
                                  </p:childTnLst>
                                </p:cTn>
                              </p:par>
                            </p:childTnLst>
                          </p:cTn>
                        </p:par>
                        <p:par>
                          <p:cTn id="21" fill="hold">
                            <p:stCondLst>
                              <p:cond delay="6000"/>
                            </p:stCondLst>
                            <p:childTnLst>
                              <p:par>
                                <p:cTn id="22" presetID="10" presetClass="entr" presetSubtype="0" fill="hold" grpId="0" nodeType="afterEffect">
                                  <p:stCondLst>
                                    <p:cond delay="0"/>
                                  </p:stCondLst>
                                  <p:childTnLst>
                                    <p:set>
                                      <p:cBhvr>
                                        <p:cTn id="23" dur="1" fill="hold">
                                          <p:stCondLst>
                                            <p:cond delay="0"/>
                                          </p:stCondLst>
                                        </p:cTn>
                                        <p:tgtEl>
                                          <p:spTgt spid="72707">
                                            <p:txEl>
                                              <p:pRg st="3" end="3"/>
                                            </p:txEl>
                                          </p:spTgt>
                                        </p:tgtEl>
                                        <p:attrNameLst>
                                          <p:attrName>style.visibility</p:attrName>
                                        </p:attrNameLst>
                                      </p:cBhvr>
                                      <p:to>
                                        <p:strVal val="visible"/>
                                      </p:to>
                                    </p:set>
                                    <p:animEffect transition="in" filter="fade">
                                      <p:cBhvr>
                                        <p:cTn id="24" dur="2000"/>
                                        <p:tgtEl>
                                          <p:spTgt spid="72707">
                                            <p:txEl>
                                              <p:pRg st="3" end="3"/>
                                            </p:txEl>
                                          </p:spTgt>
                                        </p:tgtEl>
                                      </p:cBhvr>
                                    </p:animEffect>
                                  </p:childTnLst>
                                </p:cTn>
                              </p:par>
                            </p:childTnLst>
                          </p:cTn>
                        </p:par>
                        <p:par>
                          <p:cTn id="25" fill="hold">
                            <p:stCondLst>
                              <p:cond delay="8000"/>
                            </p:stCondLst>
                            <p:childTnLst>
                              <p:par>
                                <p:cTn id="26" presetID="10" presetClass="entr" presetSubtype="0" fill="hold" grpId="0" nodeType="afterEffect">
                                  <p:stCondLst>
                                    <p:cond delay="0"/>
                                  </p:stCondLst>
                                  <p:childTnLst>
                                    <p:set>
                                      <p:cBhvr>
                                        <p:cTn id="27" dur="1" fill="hold">
                                          <p:stCondLst>
                                            <p:cond delay="0"/>
                                          </p:stCondLst>
                                        </p:cTn>
                                        <p:tgtEl>
                                          <p:spTgt spid="72707">
                                            <p:txEl>
                                              <p:pRg st="4" end="4"/>
                                            </p:txEl>
                                          </p:spTgt>
                                        </p:tgtEl>
                                        <p:attrNameLst>
                                          <p:attrName>style.visibility</p:attrName>
                                        </p:attrNameLst>
                                      </p:cBhvr>
                                      <p:to>
                                        <p:strVal val="visible"/>
                                      </p:to>
                                    </p:set>
                                    <p:animEffect transition="in" filter="fade">
                                      <p:cBhvr>
                                        <p:cTn id="28" dur="2000"/>
                                        <p:tgtEl>
                                          <p:spTgt spid="72707">
                                            <p:txEl>
                                              <p:pRg st="4" end="4"/>
                                            </p:txEl>
                                          </p:spTgt>
                                        </p:tgtEl>
                                      </p:cBhvr>
                                    </p:animEffect>
                                  </p:childTnLst>
                                </p:cTn>
                              </p:par>
                            </p:childTnLst>
                          </p:cTn>
                        </p:par>
                        <p:par>
                          <p:cTn id="29" fill="hold">
                            <p:stCondLst>
                              <p:cond delay="10000"/>
                            </p:stCondLst>
                            <p:childTnLst>
                              <p:par>
                                <p:cTn id="30" presetID="10" presetClass="entr" presetSubtype="0" fill="hold" grpId="0" nodeType="afterEffect">
                                  <p:stCondLst>
                                    <p:cond delay="0"/>
                                  </p:stCondLst>
                                  <p:childTnLst>
                                    <p:set>
                                      <p:cBhvr>
                                        <p:cTn id="31" dur="1" fill="hold">
                                          <p:stCondLst>
                                            <p:cond delay="0"/>
                                          </p:stCondLst>
                                        </p:cTn>
                                        <p:tgtEl>
                                          <p:spTgt spid="72707">
                                            <p:txEl>
                                              <p:pRg st="5" end="5"/>
                                            </p:txEl>
                                          </p:spTgt>
                                        </p:tgtEl>
                                        <p:attrNameLst>
                                          <p:attrName>style.visibility</p:attrName>
                                        </p:attrNameLst>
                                      </p:cBhvr>
                                      <p:to>
                                        <p:strVal val="visible"/>
                                      </p:to>
                                    </p:set>
                                    <p:animEffect transition="in" filter="fade">
                                      <p:cBhvr>
                                        <p:cTn id="32" dur="2000"/>
                                        <p:tgtEl>
                                          <p:spTgt spid="727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Logic and Reasoning</a:t>
            </a:r>
          </a:p>
        </p:txBody>
      </p:sp>
      <p:sp>
        <p:nvSpPr>
          <p:cNvPr id="73731" name="Rectangle 3"/>
          <p:cNvSpPr>
            <a:spLocks noGrp="1" noChangeArrowheads="1"/>
          </p:cNvSpPr>
          <p:nvPr>
            <p:ph type="body" idx="1"/>
          </p:nvPr>
        </p:nvSpPr>
        <p:spPr/>
        <p:txBody>
          <a:bodyPr/>
          <a:lstStyle/>
          <a:p>
            <a:pPr eaLnBrk="1" hangingPunct="1">
              <a:buFont typeface="Wingdings" pitchFamily="2" charset="2"/>
              <a:buNone/>
            </a:pPr>
            <a:r>
              <a:rPr lang="en-US" dirty="0">
                <a:latin typeface="+mn-lt"/>
              </a:rPr>
              <a:t>Thinking skills are supported by:</a:t>
            </a:r>
          </a:p>
          <a:p>
            <a:pPr eaLnBrk="1" hangingPunct="1"/>
            <a:r>
              <a:rPr lang="en-US" dirty="0">
                <a:latin typeface="+mn-lt"/>
              </a:rPr>
              <a:t>Plastic objects</a:t>
            </a:r>
          </a:p>
          <a:p>
            <a:pPr eaLnBrk="1" hangingPunct="1"/>
            <a:r>
              <a:rPr lang="en-US" dirty="0">
                <a:latin typeface="+mn-lt"/>
              </a:rPr>
              <a:t>Shakers with different sounds</a:t>
            </a:r>
          </a:p>
          <a:p>
            <a:pPr eaLnBrk="1" hangingPunct="1"/>
            <a:r>
              <a:rPr lang="en-US" dirty="0">
                <a:latin typeface="+mn-lt"/>
              </a:rPr>
              <a:t>Stacking toys</a:t>
            </a:r>
          </a:p>
          <a:p>
            <a:pPr eaLnBrk="1" hangingPunct="1"/>
            <a:r>
              <a:rPr lang="en-US" dirty="0">
                <a:latin typeface="+mn-lt"/>
              </a:rPr>
              <a:t>Matching games </a:t>
            </a:r>
          </a:p>
          <a:p>
            <a:pPr eaLnBrk="1" hangingPunct="1"/>
            <a:r>
              <a:rPr lang="en-US" dirty="0">
                <a:latin typeface="+mn-lt"/>
              </a:rPr>
              <a:t>Sorting games</a:t>
            </a:r>
          </a:p>
          <a:p>
            <a:pPr eaLnBrk="1" hangingPunct="1"/>
            <a:r>
              <a:rPr lang="en-US" dirty="0">
                <a:latin typeface="+mn-lt"/>
              </a:rPr>
              <a:t>Puzzles with large pieces</a:t>
            </a:r>
          </a:p>
          <a:p>
            <a:pPr eaLnBrk="1" hangingPunct="1"/>
            <a:r>
              <a:rPr lang="en-US" dirty="0">
                <a:latin typeface="+mn-lt"/>
              </a:rPr>
              <a:t>Sand and water play</a:t>
            </a:r>
          </a:p>
          <a:p>
            <a:pPr eaLnBrk="1" hangingPunct="1"/>
            <a:endParaRPr lang="en-US" sz="2700" dirty="0"/>
          </a:p>
          <a:p>
            <a:pPr eaLnBrk="1" hangingPunct="1"/>
            <a:endParaRPr lang="en-US" sz="2700" dirty="0"/>
          </a:p>
        </p:txBody>
      </p:sp>
    </p:spTree>
    <p:extLst>
      <p:ext uri="{BB962C8B-B14F-4D97-AF65-F5344CB8AC3E}">
        <p14:creationId xmlns:p14="http://schemas.microsoft.com/office/powerpoint/2010/main" val="1092014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fade">
                                      <p:cBhvr>
                                        <p:cTn id="12" dur="2000"/>
                                        <p:tgtEl>
                                          <p:spTgt spid="73731">
                                            <p:txEl>
                                              <p:pRg st="0" end="0"/>
                                            </p:txEl>
                                          </p:spTgt>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73731">
                                            <p:txEl>
                                              <p:pRg st="1" end="1"/>
                                            </p:txEl>
                                          </p:spTgt>
                                        </p:tgtEl>
                                        <p:attrNameLst>
                                          <p:attrName>style.visibility</p:attrName>
                                        </p:attrNameLst>
                                      </p:cBhvr>
                                      <p:to>
                                        <p:strVal val="visible"/>
                                      </p:to>
                                    </p:set>
                                    <p:animEffect transition="in" filter="fade">
                                      <p:cBhvr>
                                        <p:cTn id="16" dur="2000"/>
                                        <p:tgtEl>
                                          <p:spTgt spid="73731">
                                            <p:txEl>
                                              <p:pRg st="1" end="1"/>
                                            </p:txEl>
                                          </p:spTgt>
                                        </p:tgtEl>
                                      </p:cBhvr>
                                    </p:animEffect>
                                  </p:childTnLst>
                                </p:cTn>
                              </p:par>
                            </p:childTnLst>
                          </p:cTn>
                        </p:par>
                        <p:par>
                          <p:cTn id="17" fill="hold">
                            <p:stCondLst>
                              <p:cond delay="4000"/>
                            </p:stCondLst>
                            <p:childTnLst>
                              <p:par>
                                <p:cTn id="18" presetID="10" presetClass="entr" presetSubtype="0" fill="hold" grpId="0" nodeType="afterEffect">
                                  <p:stCondLst>
                                    <p:cond delay="0"/>
                                  </p:stCondLst>
                                  <p:childTnLst>
                                    <p:set>
                                      <p:cBhvr>
                                        <p:cTn id="19" dur="1" fill="hold">
                                          <p:stCondLst>
                                            <p:cond delay="0"/>
                                          </p:stCondLst>
                                        </p:cTn>
                                        <p:tgtEl>
                                          <p:spTgt spid="73731">
                                            <p:txEl>
                                              <p:pRg st="2" end="2"/>
                                            </p:txEl>
                                          </p:spTgt>
                                        </p:tgtEl>
                                        <p:attrNameLst>
                                          <p:attrName>style.visibility</p:attrName>
                                        </p:attrNameLst>
                                      </p:cBhvr>
                                      <p:to>
                                        <p:strVal val="visible"/>
                                      </p:to>
                                    </p:set>
                                    <p:animEffect transition="in" filter="fade">
                                      <p:cBhvr>
                                        <p:cTn id="20" dur="2000"/>
                                        <p:tgtEl>
                                          <p:spTgt spid="73731">
                                            <p:txEl>
                                              <p:pRg st="2" end="2"/>
                                            </p:txEl>
                                          </p:spTgt>
                                        </p:tgtEl>
                                      </p:cBhvr>
                                    </p:animEffect>
                                  </p:childTnLst>
                                </p:cTn>
                              </p:par>
                            </p:childTnLst>
                          </p:cTn>
                        </p:par>
                        <p:par>
                          <p:cTn id="21" fill="hold">
                            <p:stCondLst>
                              <p:cond delay="6000"/>
                            </p:stCondLst>
                            <p:childTnLst>
                              <p:par>
                                <p:cTn id="22" presetID="10" presetClass="entr" presetSubtype="0" fill="hold" grpId="0" nodeType="afterEffect">
                                  <p:stCondLst>
                                    <p:cond delay="0"/>
                                  </p:stCondLst>
                                  <p:childTnLst>
                                    <p:set>
                                      <p:cBhvr>
                                        <p:cTn id="23" dur="1" fill="hold">
                                          <p:stCondLst>
                                            <p:cond delay="0"/>
                                          </p:stCondLst>
                                        </p:cTn>
                                        <p:tgtEl>
                                          <p:spTgt spid="73731">
                                            <p:txEl>
                                              <p:pRg st="3" end="3"/>
                                            </p:txEl>
                                          </p:spTgt>
                                        </p:tgtEl>
                                        <p:attrNameLst>
                                          <p:attrName>style.visibility</p:attrName>
                                        </p:attrNameLst>
                                      </p:cBhvr>
                                      <p:to>
                                        <p:strVal val="visible"/>
                                      </p:to>
                                    </p:set>
                                    <p:animEffect transition="in" filter="fade">
                                      <p:cBhvr>
                                        <p:cTn id="24" dur="2000"/>
                                        <p:tgtEl>
                                          <p:spTgt spid="73731">
                                            <p:txEl>
                                              <p:pRg st="3" end="3"/>
                                            </p:txEl>
                                          </p:spTgt>
                                        </p:tgtEl>
                                      </p:cBhvr>
                                    </p:animEffect>
                                  </p:childTnLst>
                                </p:cTn>
                              </p:par>
                            </p:childTnLst>
                          </p:cTn>
                        </p:par>
                        <p:par>
                          <p:cTn id="25" fill="hold">
                            <p:stCondLst>
                              <p:cond delay="8000"/>
                            </p:stCondLst>
                            <p:childTnLst>
                              <p:par>
                                <p:cTn id="26" presetID="10" presetClass="entr" presetSubtype="0" fill="hold" grpId="0" nodeType="afterEffect">
                                  <p:stCondLst>
                                    <p:cond delay="0"/>
                                  </p:stCondLst>
                                  <p:childTnLst>
                                    <p:set>
                                      <p:cBhvr>
                                        <p:cTn id="27" dur="1" fill="hold">
                                          <p:stCondLst>
                                            <p:cond delay="0"/>
                                          </p:stCondLst>
                                        </p:cTn>
                                        <p:tgtEl>
                                          <p:spTgt spid="73731">
                                            <p:txEl>
                                              <p:pRg st="4" end="4"/>
                                            </p:txEl>
                                          </p:spTgt>
                                        </p:tgtEl>
                                        <p:attrNameLst>
                                          <p:attrName>style.visibility</p:attrName>
                                        </p:attrNameLst>
                                      </p:cBhvr>
                                      <p:to>
                                        <p:strVal val="visible"/>
                                      </p:to>
                                    </p:set>
                                    <p:animEffect transition="in" filter="fade">
                                      <p:cBhvr>
                                        <p:cTn id="28" dur="2000"/>
                                        <p:tgtEl>
                                          <p:spTgt spid="73731">
                                            <p:txEl>
                                              <p:pRg st="4" end="4"/>
                                            </p:txEl>
                                          </p:spTgt>
                                        </p:tgtEl>
                                      </p:cBhvr>
                                    </p:animEffect>
                                  </p:childTnLst>
                                </p:cTn>
                              </p:par>
                            </p:childTnLst>
                          </p:cTn>
                        </p:par>
                        <p:par>
                          <p:cTn id="29" fill="hold">
                            <p:stCondLst>
                              <p:cond delay="10000"/>
                            </p:stCondLst>
                            <p:childTnLst>
                              <p:par>
                                <p:cTn id="30" presetID="10" presetClass="entr" presetSubtype="0" fill="hold" grpId="0" nodeType="afterEffect">
                                  <p:stCondLst>
                                    <p:cond delay="0"/>
                                  </p:stCondLst>
                                  <p:childTnLst>
                                    <p:set>
                                      <p:cBhvr>
                                        <p:cTn id="31" dur="1" fill="hold">
                                          <p:stCondLst>
                                            <p:cond delay="0"/>
                                          </p:stCondLst>
                                        </p:cTn>
                                        <p:tgtEl>
                                          <p:spTgt spid="73731">
                                            <p:txEl>
                                              <p:pRg st="5" end="5"/>
                                            </p:txEl>
                                          </p:spTgt>
                                        </p:tgtEl>
                                        <p:attrNameLst>
                                          <p:attrName>style.visibility</p:attrName>
                                        </p:attrNameLst>
                                      </p:cBhvr>
                                      <p:to>
                                        <p:strVal val="visible"/>
                                      </p:to>
                                    </p:set>
                                    <p:animEffect transition="in" filter="fade">
                                      <p:cBhvr>
                                        <p:cTn id="32" dur="2000"/>
                                        <p:tgtEl>
                                          <p:spTgt spid="73731">
                                            <p:txEl>
                                              <p:pRg st="5" end="5"/>
                                            </p:txEl>
                                          </p:spTgt>
                                        </p:tgtEl>
                                      </p:cBhvr>
                                    </p:animEffect>
                                  </p:childTnLst>
                                </p:cTn>
                              </p:par>
                            </p:childTnLst>
                          </p:cTn>
                        </p:par>
                        <p:par>
                          <p:cTn id="33" fill="hold">
                            <p:stCondLst>
                              <p:cond delay="12000"/>
                            </p:stCondLst>
                            <p:childTnLst>
                              <p:par>
                                <p:cTn id="34" presetID="10" presetClass="entr" presetSubtype="0" fill="hold" grpId="0" nodeType="afterEffect">
                                  <p:stCondLst>
                                    <p:cond delay="0"/>
                                  </p:stCondLst>
                                  <p:childTnLst>
                                    <p:set>
                                      <p:cBhvr>
                                        <p:cTn id="35" dur="1" fill="hold">
                                          <p:stCondLst>
                                            <p:cond delay="0"/>
                                          </p:stCondLst>
                                        </p:cTn>
                                        <p:tgtEl>
                                          <p:spTgt spid="73731">
                                            <p:txEl>
                                              <p:pRg st="6" end="6"/>
                                            </p:txEl>
                                          </p:spTgt>
                                        </p:tgtEl>
                                        <p:attrNameLst>
                                          <p:attrName>style.visibility</p:attrName>
                                        </p:attrNameLst>
                                      </p:cBhvr>
                                      <p:to>
                                        <p:strVal val="visible"/>
                                      </p:to>
                                    </p:set>
                                    <p:animEffect transition="in" filter="fade">
                                      <p:cBhvr>
                                        <p:cTn id="36" dur="2000"/>
                                        <p:tgtEl>
                                          <p:spTgt spid="73731">
                                            <p:txEl>
                                              <p:pRg st="6" end="6"/>
                                            </p:txEl>
                                          </p:spTgt>
                                        </p:tgtEl>
                                      </p:cBhvr>
                                    </p:animEffect>
                                  </p:childTnLst>
                                </p:cTn>
                              </p:par>
                            </p:childTnLst>
                          </p:cTn>
                        </p:par>
                        <p:par>
                          <p:cTn id="37" fill="hold">
                            <p:stCondLst>
                              <p:cond delay="14000"/>
                            </p:stCondLst>
                            <p:childTnLst>
                              <p:par>
                                <p:cTn id="38" presetID="10" presetClass="entr" presetSubtype="0" fill="hold" grpId="0" nodeType="afterEffect">
                                  <p:stCondLst>
                                    <p:cond delay="0"/>
                                  </p:stCondLst>
                                  <p:childTnLst>
                                    <p:set>
                                      <p:cBhvr>
                                        <p:cTn id="39" dur="1" fill="hold">
                                          <p:stCondLst>
                                            <p:cond delay="0"/>
                                          </p:stCondLst>
                                        </p:cTn>
                                        <p:tgtEl>
                                          <p:spTgt spid="73731">
                                            <p:txEl>
                                              <p:pRg st="7" end="7"/>
                                            </p:txEl>
                                          </p:spTgt>
                                        </p:tgtEl>
                                        <p:attrNameLst>
                                          <p:attrName>style.visibility</p:attrName>
                                        </p:attrNameLst>
                                      </p:cBhvr>
                                      <p:to>
                                        <p:strVal val="visible"/>
                                      </p:to>
                                    </p:set>
                                    <p:animEffect transition="in" filter="fade">
                                      <p:cBhvr>
                                        <p:cTn id="40" dur="2000"/>
                                        <p:tgtEl>
                                          <p:spTgt spid="737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914400" y="-4670"/>
            <a:ext cx="8666480" cy="1124712"/>
          </a:xfrm>
        </p:spPr>
        <p:txBody>
          <a:bodyPr/>
          <a:lstStyle/>
          <a:p>
            <a:pPr eaLnBrk="1" hangingPunct="1"/>
            <a:r>
              <a:rPr lang="en-US" dirty="0">
                <a:latin typeface="Times New Roman" panose="02020603050405020304" pitchFamily="18" charset="0"/>
                <a:cs typeface="Times New Roman" panose="02020603050405020304" pitchFamily="18" charset="0"/>
              </a:rPr>
              <a:t>Play </a:t>
            </a:r>
            <a:r>
              <a:rPr lang="en-US" dirty="0" smtClean="0">
                <a:latin typeface="Times New Roman" panose="02020603050405020304" pitchFamily="18" charset="0"/>
                <a:cs typeface="Times New Roman" panose="02020603050405020304" pitchFamily="18" charset="0"/>
              </a:rPr>
              <a:t>Related </a:t>
            </a:r>
            <a:r>
              <a:rPr lang="en-US" dirty="0">
                <a:latin typeface="Times New Roman" panose="02020603050405020304" pitchFamily="18" charset="0"/>
                <a:cs typeface="Times New Roman" panose="02020603050405020304" pitchFamily="18" charset="0"/>
              </a:rPr>
              <a:t>to a </a:t>
            </a:r>
            <a:r>
              <a:rPr lang="en-US" dirty="0" smtClean="0">
                <a:latin typeface="Times New Roman" panose="02020603050405020304" pitchFamily="18" charset="0"/>
                <a:cs typeface="Times New Roman" panose="02020603050405020304" pitchFamily="18" charset="0"/>
              </a:rPr>
              <a:t>Child’s  </a:t>
            </a:r>
            <a:r>
              <a:rPr lang="en-US" dirty="0">
                <a:latin typeface="Times New Roman" panose="02020603050405020304" pitchFamily="18" charset="0"/>
                <a:cs typeface="Times New Roman" panose="02020603050405020304" pitchFamily="18" charset="0"/>
              </a:rPr>
              <a:t>Approach </a:t>
            </a: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Learning</a:t>
            </a:r>
          </a:p>
        </p:txBody>
      </p:sp>
      <p:sp>
        <p:nvSpPr>
          <p:cNvPr id="88067" name="Rectangle 3"/>
          <p:cNvSpPr>
            <a:spLocks noGrp="1" noChangeArrowheads="1"/>
          </p:cNvSpPr>
          <p:nvPr>
            <p:ph type="body" idx="1"/>
          </p:nvPr>
        </p:nvSpPr>
        <p:spPr/>
        <p:txBody>
          <a:bodyPr/>
          <a:lstStyle/>
          <a:p>
            <a:pPr eaLnBrk="1" hangingPunct="1">
              <a:buFont typeface="Wingdings" pitchFamily="2" charset="2"/>
              <a:buNone/>
            </a:pPr>
            <a:r>
              <a:rPr lang="en-US" dirty="0" smtClean="0">
                <a:latin typeface="+mn-lt"/>
              </a:rPr>
              <a:t>Opening up possibilities, creativity, divergent thinking and resilience  are supported by:</a:t>
            </a:r>
          </a:p>
          <a:p>
            <a:pPr eaLnBrk="1" hangingPunct="1"/>
            <a:r>
              <a:rPr lang="en-US" dirty="0" smtClean="0">
                <a:latin typeface="+mn-lt"/>
              </a:rPr>
              <a:t>Pretend and fantasy play </a:t>
            </a:r>
          </a:p>
          <a:p>
            <a:pPr eaLnBrk="1" hangingPunct="1"/>
            <a:r>
              <a:rPr lang="en-US" dirty="0" smtClean="0">
                <a:latin typeface="+mn-lt"/>
              </a:rPr>
              <a:t>Things that make noise – create ‘music’ </a:t>
            </a:r>
          </a:p>
          <a:p>
            <a:pPr eaLnBrk="1" hangingPunct="1"/>
            <a:r>
              <a:rPr lang="en-US" dirty="0" smtClean="0">
                <a:latin typeface="+mn-lt"/>
              </a:rPr>
              <a:t>Painting, coloring</a:t>
            </a:r>
          </a:p>
          <a:p>
            <a:pPr eaLnBrk="1" hangingPunct="1"/>
            <a:r>
              <a:rPr lang="en-US" dirty="0" smtClean="0">
                <a:latin typeface="+mn-lt"/>
              </a:rPr>
              <a:t>Use of clay and play dough</a:t>
            </a:r>
            <a:r>
              <a:rPr lang="en-US" sz="4000" dirty="0">
                <a:latin typeface="+mn-lt"/>
              </a:rPr>
              <a:t>  </a:t>
            </a:r>
          </a:p>
        </p:txBody>
      </p:sp>
    </p:spTree>
    <p:extLst>
      <p:ext uri="{BB962C8B-B14F-4D97-AF65-F5344CB8AC3E}">
        <p14:creationId xmlns:p14="http://schemas.microsoft.com/office/powerpoint/2010/main" val="2009536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8066"/>
                                        </p:tgtEl>
                                        <p:attrNameLst>
                                          <p:attrName>style.visibility</p:attrName>
                                        </p:attrNameLst>
                                      </p:cBhvr>
                                      <p:to>
                                        <p:strVal val="visible"/>
                                      </p:to>
                                    </p:set>
                                    <p:animEffect transition="in" filter="fade">
                                      <p:cBhvr>
                                        <p:cTn id="7" dur="2000"/>
                                        <p:tgtEl>
                                          <p:spTgt spid="880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8067">
                                            <p:txEl>
                                              <p:pRg st="0" end="0"/>
                                            </p:txEl>
                                          </p:spTgt>
                                        </p:tgtEl>
                                        <p:attrNameLst>
                                          <p:attrName>style.visibility</p:attrName>
                                        </p:attrNameLst>
                                      </p:cBhvr>
                                      <p:to>
                                        <p:strVal val="visible"/>
                                      </p:to>
                                    </p:set>
                                    <p:animEffect transition="in" filter="fade">
                                      <p:cBhvr>
                                        <p:cTn id="12" dur="2000"/>
                                        <p:tgtEl>
                                          <p:spTgt spid="880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8067">
                                            <p:txEl>
                                              <p:pRg st="1" end="1"/>
                                            </p:txEl>
                                          </p:spTgt>
                                        </p:tgtEl>
                                        <p:attrNameLst>
                                          <p:attrName>style.visibility</p:attrName>
                                        </p:attrNameLst>
                                      </p:cBhvr>
                                      <p:to>
                                        <p:strVal val="visible"/>
                                      </p:to>
                                    </p:set>
                                    <p:animEffect transition="in" filter="fade">
                                      <p:cBhvr>
                                        <p:cTn id="17" dur="2000"/>
                                        <p:tgtEl>
                                          <p:spTgt spid="880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8067">
                                            <p:txEl>
                                              <p:pRg st="2" end="2"/>
                                            </p:txEl>
                                          </p:spTgt>
                                        </p:tgtEl>
                                        <p:attrNameLst>
                                          <p:attrName>style.visibility</p:attrName>
                                        </p:attrNameLst>
                                      </p:cBhvr>
                                      <p:to>
                                        <p:strVal val="visible"/>
                                      </p:to>
                                    </p:set>
                                    <p:animEffect transition="in" filter="fade">
                                      <p:cBhvr>
                                        <p:cTn id="22" dur="2000"/>
                                        <p:tgtEl>
                                          <p:spTgt spid="880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8067">
                                            <p:txEl>
                                              <p:pRg st="3" end="3"/>
                                            </p:txEl>
                                          </p:spTgt>
                                        </p:tgtEl>
                                        <p:attrNameLst>
                                          <p:attrName>style.visibility</p:attrName>
                                        </p:attrNameLst>
                                      </p:cBhvr>
                                      <p:to>
                                        <p:strVal val="visible"/>
                                      </p:to>
                                    </p:set>
                                    <p:animEffect transition="in" filter="fade">
                                      <p:cBhvr>
                                        <p:cTn id="27" dur="2000"/>
                                        <p:tgtEl>
                                          <p:spTgt spid="8806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8067">
                                            <p:txEl>
                                              <p:pRg st="4" end="4"/>
                                            </p:txEl>
                                          </p:spTgt>
                                        </p:tgtEl>
                                        <p:attrNameLst>
                                          <p:attrName>style.visibility</p:attrName>
                                        </p:attrNameLst>
                                      </p:cBhvr>
                                      <p:to>
                                        <p:strVal val="visible"/>
                                      </p:to>
                                    </p:set>
                                    <p:animEffect transition="in" filter="fade">
                                      <p:cBhvr>
                                        <p:cTn id="32" dur="2000"/>
                                        <p:tgtEl>
                                          <p:spTgt spid="880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Assessment</a:t>
            </a:r>
          </a:p>
        </p:txBody>
      </p:sp>
      <p:sp>
        <p:nvSpPr>
          <p:cNvPr id="26627" name="Rectangle 3"/>
          <p:cNvSpPr>
            <a:spLocks noGrp="1" noChangeArrowheads="1"/>
          </p:cNvSpPr>
          <p:nvPr>
            <p:ph type="body" idx="1"/>
          </p:nvPr>
        </p:nvSpPr>
        <p:spPr/>
        <p:txBody>
          <a:bodyPr/>
          <a:lstStyle/>
          <a:p>
            <a:pPr eaLnBrk="1" hangingPunct="1">
              <a:buFont typeface="Wingdings" pitchFamily="2" charset="2"/>
              <a:buNone/>
            </a:pPr>
            <a:r>
              <a:rPr lang="en-US" dirty="0">
                <a:latin typeface="+mn-lt"/>
              </a:rPr>
              <a:t>At this age level areas of focus are: </a:t>
            </a:r>
            <a:endParaRPr lang="en-US" dirty="0" smtClean="0">
              <a:latin typeface="+mn-lt"/>
            </a:endParaRPr>
          </a:p>
          <a:p>
            <a:r>
              <a:rPr lang="en-US" dirty="0" smtClean="0">
                <a:latin typeface="+mn-lt"/>
              </a:rPr>
              <a:t>motor </a:t>
            </a:r>
            <a:r>
              <a:rPr lang="en-US" dirty="0">
                <a:latin typeface="+mn-lt"/>
              </a:rPr>
              <a:t>activity (fine and gross motor) </a:t>
            </a:r>
          </a:p>
          <a:p>
            <a:r>
              <a:rPr lang="en-US" dirty="0" smtClean="0">
                <a:latin typeface="+mn-lt"/>
              </a:rPr>
              <a:t>oral </a:t>
            </a:r>
            <a:r>
              <a:rPr lang="en-US" dirty="0">
                <a:latin typeface="+mn-lt"/>
              </a:rPr>
              <a:t>language and communication</a:t>
            </a:r>
          </a:p>
          <a:p>
            <a:r>
              <a:rPr lang="en-US" dirty="0" smtClean="0">
                <a:latin typeface="+mn-lt"/>
              </a:rPr>
              <a:t>social behavior </a:t>
            </a:r>
            <a:endParaRPr lang="en-US" dirty="0">
              <a:latin typeface="+mn-lt"/>
            </a:endParaRPr>
          </a:p>
          <a:p>
            <a:r>
              <a:rPr lang="en-US" dirty="0" smtClean="0">
                <a:latin typeface="+mn-lt"/>
              </a:rPr>
              <a:t>activities </a:t>
            </a:r>
            <a:r>
              <a:rPr lang="en-US" dirty="0">
                <a:latin typeface="+mn-lt"/>
              </a:rPr>
              <a:t>chosen and attention span</a:t>
            </a:r>
          </a:p>
          <a:p>
            <a:r>
              <a:rPr lang="en-US" dirty="0" smtClean="0">
                <a:latin typeface="+mn-lt"/>
              </a:rPr>
              <a:t>willingness </a:t>
            </a:r>
            <a:r>
              <a:rPr lang="en-US" dirty="0">
                <a:latin typeface="+mn-lt"/>
              </a:rPr>
              <a:t>to try new tasks, explore, </a:t>
            </a:r>
            <a:r>
              <a:rPr lang="en-US" dirty="0" smtClean="0">
                <a:latin typeface="+mn-lt"/>
              </a:rPr>
              <a:t>and </a:t>
            </a:r>
            <a:r>
              <a:rPr lang="en-US" dirty="0">
                <a:latin typeface="+mn-lt"/>
              </a:rPr>
              <a:t>discover</a:t>
            </a:r>
          </a:p>
        </p:txBody>
      </p:sp>
    </p:spTree>
    <p:extLst>
      <p:ext uri="{BB962C8B-B14F-4D97-AF65-F5344CB8AC3E}">
        <p14:creationId xmlns:p14="http://schemas.microsoft.com/office/powerpoint/2010/main" val="2293477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fade">
                                      <p:cBhvr>
                                        <p:cTn id="12" dur="2000"/>
                                        <p:tgtEl>
                                          <p:spTgt spid="266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fade">
                                      <p:cBhvr>
                                        <p:cTn id="17" dur="2000"/>
                                        <p:tgtEl>
                                          <p:spTgt spid="266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627">
                                            <p:txEl>
                                              <p:pRg st="2" end="2"/>
                                            </p:txEl>
                                          </p:spTgt>
                                        </p:tgtEl>
                                        <p:attrNameLst>
                                          <p:attrName>style.visibility</p:attrName>
                                        </p:attrNameLst>
                                      </p:cBhvr>
                                      <p:to>
                                        <p:strVal val="visible"/>
                                      </p:to>
                                    </p:set>
                                    <p:animEffect transition="in" filter="fade">
                                      <p:cBhvr>
                                        <p:cTn id="22" dur="2000"/>
                                        <p:tgtEl>
                                          <p:spTgt spid="266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627">
                                            <p:txEl>
                                              <p:pRg st="3" end="3"/>
                                            </p:txEl>
                                          </p:spTgt>
                                        </p:tgtEl>
                                        <p:attrNameLst>
                                          <p:attrName>style.visibility</p:attrName>
                                        </p:attrNameLst>
                                      </p:cBhvr>
                                      <p:to>
                                        <p:strVal val="visible"/>
                                      </p:to>
                                    </p:set>
                                    <p:animEffect transition="in" filter="fade">
                                      <p:cBhvr>
                                        <p:cTn id="27" dur="2000"/>
                                        <p:tgtEl>
                                          <p:spTgt spid="266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6627">
                                            <p:txEl>
                                              <p:pRg st="4" end="4"/>
                                            </p:txEl>
                                          </p:spTgt>
                                        </p:tgtEl>
                                        <p:attrNameLst>
                                          <p:attrName>style.visibility</p:attrName>
                                        </p:attrNameLst>
                                      </p:cBhvr>
                                      <p:to>
                                        <p:strVal val="visible"/>
                                      </p:to>
                                    </p:set>
                                    <p:animEffect transition="in" filter="fade">
                                      <p:cBhvr>
                                        <p:cTn id="32" dur="2000"/>
                                        <p:tgtEl>
                                          <p:spTgt spid="266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Effect transition="in" filter="fade">
                                      <p:cBhvr>
                                        <p:cTn id="37" dur="2000"/>
                                        <p:tgtEl>
                                          <p:spTgt spid="266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b="1" smtClean="0"/>
          </a:p>
        </p:txBody>
      </p:sp>
      <p:sp>
        <p:nvSpPr>
          <p:cNvPr id="17411" name="Rectangle 3"/>
          <p:cNvSpPr>
            <a:spLocks noGrp="1" noChangeArrowheads="1"/>
          </p:cNvSpPr>
          <p:nvPr>
            <p:ph type="body" idx="1"/>
          </p:nvPr>
        </p:nvSpPr>
        <p:spPr>
          <a:xfrm>
            <a:off x="914400" y="2959277"/>
            <a:ext cx="8229600" cy="1643203"/>
          </a:xfrm>
        </p:spPr>
        <p:txBody>
          <a:bodyPr/>
          <a:lstStyle/>
          <a:p>
            <a:pPr algn="ctr" eaLnBrk="1" hangingPunct="1">
              <a:buFont typeface="Wingdings" pitchFamily="2" charset="2"/>
              <a:buNone/>
            </a:pPr>
            <a:r>
              <a:rPr lang="en-US" sz="2800" b="1" dirty="0">
                <a:solidFill>
                  <a:srgbClr val="FF9900"/>
                </a:solidFill>
                <a:latin typeface="+mj-lt"/>
              </a:rPr>
              <a:t>Children from Three to </a:t>
            </a:r>
          </a:p>
          <a:p>
            <a:pPr algn="ctr" eaLnBrk="1" hangingPunct="1">
              <a:buFont typeface="Wingdings" pitchFamily="2" charset="2"/>
              <a:buNone/>
            </a:pPr>
            <a:r>
              <a:rPr lang="en-US" sz="2800" b="1" dirty="0">
                <a:solidFill>
                  <a:srgbClr val="FF9900"/>
                </a:solidFill>
                <a:latin typeface="+mj-lt"/>
              </a:rPr>
              <a:t>Five years of age</a:t>
            </a:r>
          </a:p>
        </p:txBody>
      </p:sp>
    </p:spTree>
    <p:extLst>
      <p:ext uri="{BB962C8B-B14F-4D97-AF65-F5344CB8AC3E}">
        <p14:creationId xmlns:p14="http://schemas.microsoft.com/office/powerpoint/2010/main" val="2388755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Children from Three to Five</a:t>
            </a:r>
            <a:r>
              <a:rPr lang="en-US" dirty="0" smtClean="0">
                <a:latin typeface="Times New Roman" panose="02020603050405020304" pitchFamily="18" charset="0"/>
                <a:cs typeface="Times New Roman" panose="02020603050405020304" pitchFamily="18" charset="0"/>
              </a:rPr>
              <a:t> </a:t>
            </a:r>
          </a:p>
        </p:txBody>
      </p:sp>
      <p:sp>
        <p:nvSpPr>
          <p:cNvPr id="27651" name="Rectangle 3"/>
          <p:cNvSpPr>
            <a:spLocks noGrp="1" noChangeArrowheads="1"/>
          </p:cNvSpPr>
          <p:nvPr>
            <p:ph type="body" idx="1"/>
          </p:nvPr>
        </p:nvSpPr>
        <p:spPr/>
        <p:txBody>
          <a:bodyPr/>
          <a:lstStyle/>
          <a:p>
            <a:pPr eaLnBrk="1" hangingPunct="1">
              <a:buFont typeface="Wingdings" pitchFamily="2" charset="2"/>
              <a:buNone/>
            </a:pPr>
            <a:r>
              <a:rPr lang="en-US" dirty="0" smtClean="0">
                <a:latin typeface="+mn-lt"/>
              </a:rPr>
              <a:t>Children are </a:t>
            </a:r>
          </a:p>
          <a:p>
            <a:pPr eaLnBrk="1" hangingPunct="1"/>
            <a:r>
              <a:rPr lang="en-US" dirty="0" smtClean="0">
                <a:latin typeface="+mn-lt"/>
              </a:rPr>
              <a:t>Ready to engage in pretend, imaginative play </a:t>
            </a:r>
          </a:p>
          <a:p>
            <a:pPr eaLnBrk="1" hangingPunct="1"/>
            <a:r>
              <a:rPr lang="en-US" dirty="0" smtClean="0">
                <a:latin typeface="+mn-lt"/>
              </a:rPr>
              <a:t>Able to initiate play</a:t>
            </a:r>
          </a:p>
          <a:p>
            <a:pPr eaLnBrk="1" hangingPunct="1">
              <a:buFont typeface="Wingdings" pitchFamily="2" charset="2"/>
              <a:buNone/>
            </a:pPr>
            <a:r>
              <a:rPr lang="en-US" dirty="0" smtClean="0">
                <a:latin typeface="+mn-lt"/>
              </a:rPr>
              <a:t>Parents and other caregivers should </a:t>
            </a:r>
          </a:p>
          <a:p>
            <a:pPr eaLnBrk="1" hangingPunct="1"/>
            <a:r>
              <a:rPr lang="en-US" dirty="0" smtClean="0">
                <a:latin typeface="+mn-lt"/>
              </a:rPr>
              <a:t>Provide space and toys</a:t>
            </a:r>
          </a:p>
          <a:p>
            <a:pPr eaLnBrk="1" hangingPunct="1"/>
            <a:r>
              <a:rPr lang="en-US" dirty="0" smtClean="0">
                <a:latin typeface="+mn-lt"/>
              </a:rPr>
              <a:t>Encourage and appreciate child’s play</a:t>
            </a:r>
          </a:p>
          <a:p>
            <a:pPr eaLnBrk="1" hangingPunct="1">
              <a:buFont typeface="Wingdings" pitchFamily="2" charset="2"/>
              <a:buNone/>
            </a:pPr>
            <a:endParaRPr lang="en-US" b="1" dirty="0" smtClean="0"/>
          </a:p>
        </p:txBody>
      </p:sp>
    </p:spTree>
    <p:extLst>
      <p:ext uri="{BB962C8B-B14F-4D97-AF65-F5344CB8AC3E}">
        <p14:creationId xmlns:p14="http://schemas.microsoft.com/office/powerpoint/2010/main" val="2584920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20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fade">
                                      <p:cBhvr>
                                        <p:cTn id="12" dur="2000"/>
                                        <p:tgtEl>
                                          <p:spTgt spid="2765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animEffect transition="in" filter="fade">
                                      <p:cBhvr>
                                        <p:cTn id="17" dur="2000"/>
                                        <p:tgtEl>
                                          <p:spTgt spid="2765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651">
                                            <p:txEl>
                                              <p:pRg st="2" end="2"/>
                                            </p:txEl>
                                          </p:spTgt>
                                        </p:tgtEl>
                                        <p:attrNameLst>
                                          <p:attrName>style.visibility</p:attrName>
                                        </p:attrNameLst>
                                      </p:cBhvr>
                                      <p:to>
                                        <p:strVal val="visible"/>
                                      </p:to>
                                    </p:set>
                                    <p:animEffect transition="in" filter="fade">
                                      <p:cBhvr>
                                        <p:cTn id="22" dur="2000"/>
                                        <p:tgtEl>
                                          <p:spTgt spid="2765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7651">
                                            <p:txEl>
                                              <p:pRg st="3" end="3"/>
                                            </p:txEl>
                                          </p:spTgt>
                                        </p:tgtEl>
                                        <p:attrNameLst>
                                          <p:attrName>style.visibility</p:attrName>
                                        </p:attrNameLst>
                                      </p:cBhvr>
                                      <p:to>
                                        <p:strVal val="visible"/>
                                      </p:to>
                                    </p:set>
                                    <p:animEffect transition="in" filter="fade">
                                      <p:cBhvr>
                                        <p:cTn id="27" dur="2000"/>
                                        <p:tgtEl>
                                          <p:spTgt spid="2765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7651">
                                            <p:txEl>
                                              <p:pRg st="4" end="4"/>
                                            </p:txEl>
                                          </p:spTgt>
                                        </p:tgtEl>
                                        <p:attrNameLst>
                                          <p:attrName>style.visibility</p:attrName>
                                        </p:attrNameLst>
                                      </p:cBhvr>
                                      <p:to>
                                        <p:strVal val="visible"/>
                                      </p:to>
                                    </p:set>
                                    <p:animEffect transition="in" filter="fade">
                                      <p:cBhvr>
                                        <p:cTn id="32" dur="2000"/>
                                        <p:tgtEl>
                                          <p:spTgt spid="2765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7651">
                                            <p:txEl>
                                              <p:pRg st="5" end="5"/>
                                            </p:txEl>
                                          </p:spTgt>
                                        </p:tgtEl>
                                        <p:attrNameLst>
                                          <p:attrName>style.visibility</p:attrName>
                                        </p:attrNameLst>
                                      </p:cBhvr>
                                      <p:to>
                                        <p:strVal val="visible"/>
                                      </p:to>
                                    </p:set>
                                    <p:animEffect transition="in" filter="fade">
                                      <p:cBhvr>
                                        <p:cTn id="37" dur="2000"/>
                                        <p:tgtEl>
                                          <p:spTgt spid="276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Language and Literacy</a:t>
            </a:r>
          </a:p>
        </p:txBody>
      </p:sp>
      <p:sp>
        <p:nvSpPr>
          <p:cNvPr id="76803" name="Rectangle 3"/>
          <p:cNvSpPr>
            <a:spLocks noGrp="1" noChangeArrowheads="1"/>
          </p:cNvSpPr>
          <p:nvPr>
            <p:ph type="body" idx="1"/>
          </p:nvPr>
        </p:nvSpPr>
        <p:spPr/>
        <p:txBody>
          <a:bodyPr/>
          <a:lstStyle/>
          <a:p>
            <a:pPr eaLnBrk="1" hangingPunct="1"/>
            <a:r>
              <a:rPr lang="en-US" dirty="0" smtClean="0">
                <a:latin typeface="+mn-lt"/>
              </a:rPr>
              <a:t>Memory games</a:t>
            </a:r>
          </a:p>
          <a:p>
            <a:pPr eaLnBrk="1" hangingPunct="1"/>
            <a:r>
              <a:rPr lang="en-US" dirty="0" smtClean="0">
                <a:latin typeface="+mn-lt"/>
              </a:rPr>
              <a:t>Lotto games </a:t>
            </a:r>
          </a:p>
          <a:p>
            <a:pPr eaLnBrk="1" hangingPunct="1"/>
            <a:r>
              <a:rPr lang="en-US" dirty="0" smtClean="0">
                <a:latin typeface="+mn-lt"/>
              </a:rPr>
              <a:t>Sequence games</a:t>
            </a:r>
          </a:p>
          <a:p>
            <a:pPr eaLnBrk="1" hangingPunct="1"/>
            <a:r>
              <a:rPr lang="en-US" dirty="0" smtClean="0">
                <a:latin typeface="+mn-lt"/>
              </a:rPr>
              <a:t>Storytelling</a:t>
            </a:r>
          </a:p>
          <a:p>
            <a:pPr eaLnBrk="1" hangingPunct="1"/>
            <a:r>
              <a:rPr lang="en-US" dirty="0" smtClean="0">
                <a:latin typeface="+mn-lt"/>
              </a:rPr>
              <a:t>Conversation</a:t>
            </a:r>
          </a:p>
        </p:txBody>
      </p:sp>
    </p:spTree>
    <p:extLst>
      <p:ext uri="{BB962C8B-B14F-4D97-AF65-F5344CB8AC3E}">
        <p14:creationId xmlns:p14="http://schemas.microsoft.com/office/powerpoint/2010/main" val="3398348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6802"/>
                                        </p:tgtEl>
                                        <p:attrNameLst>
                                          <p:attrName>style.visibility</p:attrName>
                                        </p:attrNameLst>
                                      </p:cBhvr>
                                      <p:to>
                                        <p:strVal val="visible"/>
                                      </p:to>
                                    </p:set>
                                    <p:animEffect transition="in" filter="fade">
                                      <p:cBhvr>
                                        <p:cTn id="7" dur="2000"/>
                                        <p:tgtEl>
                                          <p:spTgt spid="768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6803">
                                            <p:txEl>
                                              <p:pRg st="0" end="0"/>
                                            </p:txEl>
                                          </p:spTgt>
                                        </p:tgtEl>
                                        <p:attrNameLst>
                                          <p:attrName>style.visibility</p:attrName>
                                        </p:attrNameLst>
                                      </p:cBhvr>
                                      <p:to>
                                        <p:strVal val="visible"/>
                                      </p:to>
                                    </p:set>
                                    <p:animEffect transition="in" filter="fade">
                                      <p:cBhvr>
                                        <p:cTn id="12" dur="2000"/>
                                        <p:tgtEl>
                                          <p:spTgt spid="768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6803">
                                            <p:txEl>
                                              <p:pRg st="1" end="1"/>
                                            </p:txEl>
                                          </p:spTgt>
                                        </p:tgtEl>
                                        <p:attrNameLst>
                                          <p:attrName>style.visibility</p:attrName>
                                        </p:attrNameLst>
                                      </p:cBhvr>
                                      <p:to>
                                        <p:strVal val="visible"/>
                                      </p:to>
                                    </p:set>
                                    <p:animEffect transition="in" filter="fade">
                                      <p:cBhvr>
                                        <p:cTn id="17" dur="2000"/>
                                        <p:tgtEl>
                                          <p:spTgt spid="7680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6803">
                                            <p:txEl>
                                              <p:pRg st="2" end="2"/>
                                            </p:txEl>
                                          </p:spTgt>
                                        </p:tgtEl>
                                        <p:attrNameLst>
                                          <p:attrName>style.visibility</p:attrName>
                                        </p:attrNameLst>
                                      </p:cBhvr>
                                      <p:to>
                                        <p:strVal val="visible"/>
                                      </p:to>
                                    </p:set>
                                    <p:animEffect transition="in" filter="fade">
                                      <p:cBhvr>
                                        <p:cTn id="22" dur="2000"/>
                                        <p:tgtEl>
                                          <p:spTgt spid="7680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6803">
                                            <p:txEl>
                                              <p:pRg st="3" end="3"/>
                                            </p:txEl>
                                          </p:spTgt>
                                        </p:tgtEl>
                                        <p:attrNameLst>
                                          <p:attrName>style.visibility</p:attrName>
                                        </p:attrNameLst>
                                      </p:cBhvr>
                                      <p:to>
                                        <p:strVal val="visible"/>
                                      </p:to>
                                    </p:set>
                                    <p:animEffect transition="in" filter="fade">
                                      <p:cBhvr>
                                        <p:cTn id="27" dur="2000"/>
                                        <p:tgtEl>
                                          <p:spTgt spid="7680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6803">
                                            <p:txEl>
                                              <p:pRg st="4" end="4"/>
                                            </p:txEl>
                                          </p:spTgt>
                                        </p:tgtEl>
                                        <p:attrNameLst>
                                          <p:attrName>style.visibility</p:attrName>
                                        </p:attrNameLst>
                                      </p:cBhvr>
                                      <p:to>
                                        <p:strVal val="visible"/>
                                      </p:to>
                                    </p:set>
                                    <p:animEffect transition="in" filter="fade">
                                      <p:cBhvr>
                                        <p:cTn id="32" dur="2000"/>
                                        <p:tgtEl>
                                          <p:spTgt spid="768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845820" y="296580"/>
            <a:ext cx="8298180" cy="863600"/>
          </a:xfrm>
        </p:spPr>
        <p:txBody>
          <a:bodyPr/>
          <a:lstStyle/>
          <a:p>
            <a:pPr eaLnBrk="1" hangingPunct="1"/>
            <a:r>
              <a:rPr lang="en-US" b="1" dirty="0" smtClean="0">
                <a:latin typeface="Times New Roman" panose="02020603050405020304" pitchFamily="18" charset="0"/>
                <a:cs typeface="Times New Roman" panose="02020603050405020304" pitchFamily="18" charset="0"/>
              </a:rPr>
              <a:t>Social and Emotional Development</a:t>
            </a:r>
          </a:p>
        </p:txBody>
      </p:sp>
      <p:sp>
        <p:nvSpPr>
          <p:cNvPr id="77827" name="Rectangle 3"/>
          <p:cNvSpPr>
            <a:spLocks noGrp="1" noChangeArrowheads="1"/>
          </p:cNvSpPr>
          <p:nvPr>
            <p:ph type="body" idx="1"/>
          </p:nvPr>
        </p:nvSpPr>
        <p:spPr>
          <a:xfrm>
            <a:off x="845820" y="1803435"/>
            <a:ext cx="8229600" cy="2809662"/>
          </a:xfrm>
        </p:spPr>
        <p:txBody>
          <a:bodyPr/>
          <a:lstStyle/>
          <a:p>
            <a:pPr eaLnBrk="1" hangingPunct="1">
              <a:buFont typeface="Wingdings" pitchFamily="2" charset="2"/>
              <a:buNone/>
            </a:pPr>
            <a:r>
              <a:rPr lang="en-US" dirty="0" smtClean="0"/>
              <a:t>In </a:t>
            </a:r>
            <a:r>
              <a:rPr lang="en-US" dirty="0" smtClean="0">
                <a:latin typeface="+mn-lt"/>
              </a:rPr>
              <a:t>support of self-expression use:</a:t>
            </a:r>
          </a:p>
          <a:p>
            <a:pPr eaLnBrk="1" hangingPunct="1"/>
            <a:r>
              <a:rPr lang="en-US" dirty="0" smtClean="0">
                <a:latin typeface="+mn-lt"/>
              </a:rPr>
              <a:t>Puppets </a:t>
            </a:r>
          </a:p>
          <a:p>
            <a:pPr eaLnBrk="1" hangingPunct="1"/>
            <a:r>
              <a:rPr lang="en-US" dirty="0" smtClean="0">
                <a:latin typeface="+mn-lt"/>
              </a:rPr>
              <a:t>Dolls </a:t>
            </a:r>
          </a:p>
          <a:p>
            <a:pPr eaLnBrk="1" hangingPunct="1"/>
            <a:r>
              <a:rPr lang="en-US" dirty="0" smtClean="0">
                <a:latin typeface="+mn-lt"/>
              </a:rPr>
              <a:t>Pretend play costumes and props</a:t>
            </a:r>
          </a:p>
          <a:p>
            <a:pPr eaLnBrk="1" hangingPunct="1"/>
            <a:r>
              <a:rPr lang="en-US" dirty="0" smtClean="0">
                <a:latin typeface="+mn-lt"/>
              </a:rPr>
              <a:t>Singing, action games, movement play</a:t>
            </a:r>
          </a:p>
          <a:p>
            <a:pPr eaLnBrk="1" hangingPunct="1"/>
            <a:endParaRPr lang="en-US" b="1" dirty="0" smtClean="0"/>
          </a:p>
          <a:p>
            <a:pPr eaLnBrk="1" hangingPunct="1"/>
            <a:endParaRPr lang="en-US" dirty="0" smtClean="0"/>
          </a:p>
          <a:p>
            <a:pPr eaLnBrk="1" hangingPunct="1">
              <a:buFont typeface="Wingdings" pitchFamily="2" charset="2"/>
              <a:buNone/>
            </a:pPr>
            <a:endParaRPr lang="en-US" b="1" dirty="0" smtClean="0"/>
          </a:p>
        </p:txBody>
      </p:sp>
    </p:spTree>
    <p:extLst>
      <p:ext uri="{BB962C8B-B14F-4D97-AF65-F5344CB8AC3E}">
        <p14:creationId xmlns:p14="http://schemas.microsoft.com/office/powerpoint/2010/main" val="35116228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fade">
                                      <p:cBhvr>
                                        <p:cTn id="7" dur="2000"/>
                                        <p:tgtEl>
                                          <p:spTgt spid="778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7827">
                                            <p:txEl>
                                              <p:pRg st="0" end="0"/>
                                            </p:txEl>
                                          </p:spTgt>
                                        </p:tgtEl>
                                        <p:attrNameLst>
                                          <p:attrName>style.visibility</p:attrName>
                                        </p:attrNameLst>
                                      </p:cBhvr>
                                      <p:to>
                                        <p:strVal val="visible"/>
                                      </p:to>
                                    </p:set>
                                    <p:animEffect transition="in" filter="fade">
                                      <p:cBhvr>
                                        <p:cTn id="12" dur="2000"/>
                                        <p:tgtEl>
                                          <p:spTgt spid="77827">
                                            <p:txEl>
                                              <p:pRg st="0" end="0"/>
                                            </p:txEl>
                                          </p:spTgt>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77827">
                                            <p:txEl>
                                              <p:pRg st="1" end="1"/>
                                            </p:txEl>
                                          </p:spTgt>
                                        </p:tgtEl>
                                        <p:attrNameLst>
                                          <p:attrName>style.visibility</p:attrName>
                                        </p:attrNameLst>
                                      </p:cBhvr>
                                      <p:to>
                                        <p:strVal val="visible"/>
                                      </p:to>
                                    </p:set>
                                    <p:animEffect transition="in" filter="fade">
                                      <p:cBhvr>
                                        <p:cTn id="16" dur="2000"/>
                                        <p:tgtEl>
                                          <p:spTgt spid="77827">
                                            <p:txEl>
                                              <p:pRg st="1" end="1"/>
                                            </p:txEl>
                                          </p:spTgt>
                                        </p:tgtEl>
                                      </p:cBhvr>
                                    </p:animEffect>
                                  </p:childTnLst>
                                </p:cTn>
                              </p:par>
                            </p:childTnLst>
                          </p:cTn>
                        </p:par>
                        <p:par>
                          <p:cTn id="17" fill="hold">
                            <p:stCondLst>
                              <p:cond delay="4000"/>
                            </p:stCondLst>
                            <p:childTnLst>
                              <p:par>
                                <p:cTn id="18" presetID="10" presetClass="entr" presetSubtype="0" fill="hold" grpId="0" nodeType="afterEffect">
                                  <p:stCondLst>
                                    <p:cond delay="0"/>
                                  </p:stCondLst>
                                  <p:childTnLst>
                                    <p:set>
                                      <p:cBhvr>
                                        <p:cTn id="19" dur="1" fill="hold">
                                          <p:stCondLst>
                                            <p:cond delay="0"/>
                                          </p:stCondLst>
                                        </p:cTn>
                                        <p:tgtEl>
                                          <p:spTgt spid="77827">
                                            <p:txEl>
                                              <p:pRg st="2" end="2"/>
                                            </p:txEl>
                                          </p:spTgt>
                                        </p:tgtEl>
                                        <p:attrNameLst>
                                          <p:attrName>style.visibility</p:attrName>
                                        </p:attrNameLst>
                                      </p:cBhvr>
                                      <p:to>
                                        <p:strVal val="visible"/>
                                      </p:to>
                                    </p:set>
                                    <p:animEffect transition="in" filter="fade">
                                      <p:cBhvr>
                                        <p:cTn id="20" dur="2000"/>
                                        <p:tgtEl>
                                          <p:spTgt spid="77827">
                                            <p:txEl>
                                              <p:pRg st="2" end="2"/>
                                            </p:txEl>
                                          </p:spTgt>
                                        </p:tgtEl>
                                      </p:cBhvr>
                                    </p:animEffect>
                                  </p:childTnLst>
                                </p:cTn>
                              </p:par>
                            </p:childTnLst>
                          </p:cTn>
                        </p:par>
                        <p:par>
                          <p:cTn id="21" fill="hold">
                            <p:stCondLst>
                              <p:cond delay="6000"/>
                            </p:stCondLst>
                            <p:childTnLst>
                              <p:par>
                                <p:cTn id="22" presetID="10" presetClass="entr" presetSubtype="0" fill="hold" grpId="0" nodeType="afterEffect">
                                  <p:stCondLst>
                                    <p:cond delay="0"/>
                                  </p:stCondLst>
                                  <p:childTnLst>
                                    <p:set>
                                      <p:cBhvr>
                                        <p:cTn id="23" dur="1" fill="hold">
                                          <p:stCondLst>
                                            <p:cond delay="0"/>
                                          </p:stCondLst>
                                        </p:cTn>
                                        <p:tgtEl>
                                          <p:spTgt spid="77827">
                                            <p:txEl>
                                              <p:pRg st="3" end="3"/>
                                            </p:txEl>
                                          </p:spTgt>
                                        </p:tgtEl>
                                        <p:attrNameLst>
                                          <p:attrName>style.visibility</p:attrName>
                                        </p:attrNameLst>
                                      </p:cBhvr>
                                      <p:to>
                                        <p:strVal val="visible"/>
                                      </p:to>
                                    </p:set>
                                    <p:animEffect transition="in" filter="fade">
                                      <p:cBhvr>
                                        <p:cTn id="24" dur="2000"/>
                                        <p:tgtEl>
                                          <p:spTgt spid="77827">
                                            <p:txEl>
                                              <p:pRg st="3" end="3"/>
                                            </p:txEl>
                                          </p:spTgt>
                                        </p:tgtEl>
                                      </p:cBhvr>
                                    </p:animEffect>
                                  </p:childTnLst>
                                </p:cTn>
                              </p:par>
                            </p:childTnLst>
                          </p:cTn>
                        </p:par>
                        <p:par>
                          <p:cTn id="25" fill="hold">
                            <p:stCondLst>
                              <p:cond delay="8000"/>
                            </p:stCondLst>
                            <p:childTnLst>
                              <p:par>
                                <p:cTn id="26" presetID="10" presetClass="entr" presetSubtype="0" fill="hold" grpId="0" nodeType="afterEffect">
                                  <p:stCondLst>
                                    <p:cond delay="0"/>
                                  </p:stCondLst>
                                  <p:childTnLst>
                                    <p:set>
                                      <p:cBhvr>
                                        <p:cTn id="27" dur="1" fill="hold">
                                          <p:stCondLst>
                                            <p:cond delay="0"/>
                                          </p:stCondLst>
                                        </p:cTn>
                                        <p:tgtEl>
                                          <p:spTgt spid="77827">
                                            <p:txEl>
                                              <p:pRg st="4" end="4"/>
                                            </p:txEl>
                                          </p:spTgt>
                                        </p:tgtEl>
                                        <p:attrNameLst>
                                          <p:attrName>style.visibility</p:attrName>
                                        </p:attrNameLst>
                                      </p:cBhvr>
                                      <p:to>
                                        <p:strVal val="visible"/>
                                      </p:to>
                                    </p:set>
                                    <p:animEffect transition="in" filter="fade">
                                      <p:cBhvr>
                                        <p:cTn id="28" dur="2000"/>
                                        <p:tgtEl>
                                          <p:spTgt spid="778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213360"/>
            <a:ext cx="9395460" cy="914400"/>
          </a:xfrm>
        </p:spPr>
        <p:txBody>
          <a:bodyPr/>
          <a:lstStyle/>
          <a:p>
            <a:pPr eaLnBrk="1" hangingPunct="1"/>
            <a:r>
              <a:rPr lang="en-US" b="1" dirty="0" smtClean="0">
                <a:latin typeface="Times New Roman" panose="02020603050405020304" pitchFamily="18" charset="0"/>
                <a:cs typeface="Times New Roman" panose="02020603050405020304" pitchFamily="18" charset="0"/>
              </a:rPr>
              <a:t>Physical Health and Motor Development</a:t>
            </a:r>
          </a:p>
        </p:txBody>
      </p:sp>
      <p:sp>
        <p:nvSpPr>
          <p:cNvPr id="21507" name="Rectangle 3"/>
          <p:cNvSpPr>
            <a:spLocks noGrp="1" noChangeArrowheads="1"/>
          </p:cNvSpPr>
          <p:nvPr>
            <p:ph type="body" idx="1"/>
          </p:nvPr>
        </p:nvSpPr>
        <p:spPr>
          <a:xfrm>
            <a:off x="914400" y="1587677"/>
            <a:ext cx="8229600" cy="1846403"/>
          </a:xfrm>
        </p:spPr>
        <p:txBody>
          <a:bodyPr/>
          <a:lstStyle/>
          <a:p>
            <a:pPr eaLnBrk="1" hangingPunct="1">
              <a:buFont typeface="Wingdings" pitchFamily="2" charset="2"/>
              <a:buNone/>
            </a:pPr>
            <a:r>
              <a:rPr lang="en-US" dirty="0" smtClean="0">
                <a:latin typeface="+mn-lt"/>
              </a:rPr>
              <a:t>In support of large and small motor development use:</a:t>
            </a:r>
          </a:p>
          <a:p>
            <a:pPr eaLnBrk="1" hangingPunct="1"/>
            <a:r>
              <a:rPr lang="en-US" dirty="0" smtClean="0">
                <a:latin typeface="+mn-lt"/>
              </a:rPr>
              <a:t>Objects for stringing</a:t>
            </a:r>
          </a:p>
          <a:p>
            <a:pPr eaLnBrk="1" hangingPunct="1"/>
            <a:r>
              <a:rPr lang="en-US" dirty="0" smtClean="0">
                <a:latin typeface="+mn-lt"/>
              </a:rPr>
              <a:t>Active play outdoors</a:t>
            </a:r>
          </a:p>
        </p:txBody>
      </p: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158762" y="2936631"/>
            <a:ext cx="5899638" cy="3933092"/>
          </a:xfrm>
          <a:prstGeom prst="rect">
            <a:avLst/>
          </a:prstGeom>
        </p:spPr>
      </p:pic>
    </p:spTree>
    <p:extLst>
      <p:ext uri="{BB962C8B-B14F-4D97-AF65-F5344CB8AC3E}">
        <p14:creationId xmlns:p14="http://schemas.microsoft.com/office/powerpoint/2010/main" val="1670741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Baby Games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727200"/>
            <a:ext cx="6746240" cy="4114800"/>
          </a:xfrm>
        </p:spPr>
        <p:txBody>
          <a:bodyPr/>
          <a:lstStyle/>
          <a:p>
            <a:r>
              <a:rPr lang="en-US" dirty="0" smtClean="0">
                <a:latin typeface="+mn-lt"/>
              </a:rPr>
              <a:t>Playing with baby helps her to feel safe and loved and develop feelings of trust.</a:t>
            </a:r>
          </a:p>
          <a:p>
            <a:pPr lvl="1">
              <a:buFont typeface="Courier New" panose="02070309020205020404" pitchFamily="49" charset="0"/>
              <a:buChar char="o"/>
            </a:pPr>
            <a:r>
              <a:rPr lang="en-US" sz="2400" dirty="0" smtClean="0">
                <a:latin typeface="+mn-lt"/>
              </a:rPr>
              <a:t>Tummy tickles</a:t>
            </a:r>
          </a:p>
          <a:p>
            <a:pPr lvl="1">
              <a:buFont typeface="Courier New" panose="02070309020205020404" pitchFamily="49" charset="0"/>
              <a:buChar char="o"/>
            </a:pPr>
            <a:r>
              <a:rPr lang="en-US" sz="2400" dirty="0" smtClean="0">
                <a:latin typeface="+mn-lt"/>
              </a:rPr>
              <a:t>Silly songs</a:t>
            </a:r>
          </a:p>
          <a:p>
            <a:pPr lvl="1">
              <a:buFont typeface="Courier New" panose="02070309020205020404" pitchFamily="49" charset="0"/>
              <a:buChar char="o"/>
            </a:pPr>
            <a:r>
              <a:rPr lang="en-US" sz="2400" dirty="0" smtClean="0">
                <a:latin typeface="+mn-lt"/>
              </a:rPr>
              <a:t>Blowing bubbles</a:t>
            </a:r>
          </a:p>
          <a:p>
            <a:pPr lvl="1">
              <a:buFont typeface="Courier New" panose="02070309020205020404" pitchFamily="49" charset="0"/>
              <a:buChar char="o"/>
            </a:pPr>
            <a:r>
              <a:rPr lang="en-US" sz="2400" dirty="0" smtClean="0">
                <a:latin typeface="+mn-lt"/>
              </a:rPr>
              <a:t>Peek a boo</a:t>
            </a:r>
          </a:p>
          <a:p>
            <a:pPr lvl="1">
              <a:buFont typeface="Courier New" panose="02070309020205020404" pitchFamily="49" charset="0"/>
              <a:buChar char="o"/>
            </a:pPr>
            <a:r>
              <a:rPr lang="en-US" sz="2400" dirty="0" smtClean="0">
                <a:latin typeface="+mn-lt"/>
              </a:rPr>
              <a:t>Lifting high in the sky</a:t>
            </a:r>
          </a:p>
          <a:p>
            <a:pPr lvl="1">
              <a:buFont typeface="Courier New" panose="02070309020205020404" pitchFamily="49" charset="0"/>
              <a:buChar char="o"/>
            </a:pPr>
            <a:r>
              <a:rPr lang="en-US" sz="2400" dirty="0" smtClean="0">
                <a:latin typeface="+mn-lt"/>
              </a:rPr>
              <a:t>Other? </a:t>
            </a: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77360" y="2712578"/>
            <a:ext cx="5679440" cy="3791349"/>
          </a:xfrm>
          <a:prstGeom prst="rect">
            <a:avLst/>
          </a:prstGeom>
        </p:spPr>
      </p:pic>
    </p:spTree>
    <p:extLst>
      <p:ext uri="{BB962C8B-B14F-4D97-AF65-F5344CB8AC3E}">
        <p14:creationId xmlns:p14="http://schemas.microsoft.com/office/powerpoint/2010/main" val="401095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Logic and Reasoning</a:t>
            </a:r>
          </a:p>
        </p:txBody>
      </p:sp>
      <p:sp>
        <p:nvSpPr>
          <p:cNvPr id="79875" name="Rectangle 3"/>
          <p:cNvSpPr>
            <a:spLocks noGrp="1" noChangeArrowheads="1"/>
          </p:cNvSpPr>
          <p:nvPr>
            <p:ph type="body" idx="1"/>
          </p:nvPr>
        </p:nvSpPr>
        <p:spPr/>
        <p:txBody>
          <a:bodyPr/>
          <a:lstStyle/>
          <a:p>
            <a:pPr eaLnBrk="1" hangingPunct="1">
              <a:buFont typeface="Wingdings" pitchFamily="2" charset="2"/>
              <a:buNone/>
            </a:pPr>
            <a:r>
              <a:rPr lang="en-US" dirty="0" smtClean="0">
                <a:latin typeface="+mn-lt"/>
              </a:rPr>
              <a:t>In support of problem-solving use:</a:t>
            </a:r>
          </a:p>
          <a:p>
            <a:pPr eaLnBrk="1" hangingPunct="1"/>
            <a:r>
              <a:rPr lang="en-US" dirty="0" smtClean="0">
                <a:latin typeface="+mn-lt"/>
              </a:rPr>
              <a:t>Sorting </a:t>
            </a:r>
          </a:p>
          <a:p>
            <a:pPr eaLnBrk="1" hangingPunct="1"/>
            <a:r>
              <a:rPr lang="en-US" dirty="0" smtClean="0">
                <a:latin typeface="+mn-lt"/>
              </a:rPr>
              <a:t>Puzzles </a:t>
            </a:r>
          </a:p>
          <a:p>
            <a:pPr eaLnBrk="1" hangingPunct="1"/>
            <a:r>
              <a:rPr lang="en-US" dirty="0" smtClean="0">
                <a:latin typeface="+mn-lt"/>
              </a:rPr>
              <a:t>Wooden or cardboard blocks</a:t>
            </a:r>
          </a:p>
          <a:p>
            <a:pPr eaLnBrk="1" hangingPunct="1"/>
            <a:endParaRPr lang="en-US" dirty="0" smtClean="0"/>
          </a:p>
        </p:txBody>
      </p:sp>
    </p:spTree>
    <p:extLst>
      <p:ext uri="{BB962C8B-B14F-4D97-AF65-F5344CB8AC3E}">
        <p14:creationId xmlns:p14="http://schemas.microsoft.com/office/powerpoint/2010/main" val="979448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9874"/>
                                        </p:tgtEl>
                                        <p:attrNameLst>
                                          <p:attrName>style.visibility</p:attrName>
                                        </p:attrNameLst>
                                      </p:cBhvr>
                                      <p:to>
                                        <p:strVal val="visible"/>
                                      </p:to>
                                    </p:set>
                                    <p:animEffect transition="in" filter="fade">
                                      <p:cBhvr>
                                        <p:cTn id="7" dur="2000"/>
                                        <p:tgtEl>
                                          <p:spTgt spid="798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9875">
                                            <p:txEl>
                                              <p:pRg st="0" end="0"/>
                                            </p:txEl>
                                          </p:spTgt>
                                        </p:tgtEl>
                                        <p:attrNameLst>
                                          <p:attrName>style.visibility</p:attrName>
                                        </p:attrNameLst>
                                      </p:cBhvr>
                                      <p:to>
                                        <p:strVal val="visible"/>
                                      </p:to>
                                    </p:set>
                                    <p:animEffect transition="in" filter="fade">
                                      <p:cBhvr>
                                        <p:cTn id="12" dur="2000"/>
                                        <p:tgtEl>
                                          <p:spTgt spid="798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9875">
                                            <p:txEl>
                                              <p:pRg st="1" end="1"/>
                                            </p:txEl>
                                          </p:spTgt>
                                        </p:tgtEl>
                                        <p:attrNameLst>
                                          <p:attrName>style.visibility</p:attrName>
                                        </p:attrNameLst>
                                      </p:cBhvr>
                                      <p:to>
                                        <p:strVal val="visible"/>
                                      </p:to>
                                    </p:set>
                                    <p:animEffect transition="in" filter="fade">
                                      <p:cBhvr>
                                        <p:cTn id="17" dur="2000"/>
                                        <p:tgtEl>
                                          <p:spTgt spid="798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9875">
                                            <p:txEl>
                                              <p:pRg st="2" end="2"/>
                                            </p:txEl>
                                          </p:spTgt>
                                        </p:tgtEl>
                                        <p:attrNameLst>
                                          <p:attrName>style.visibility</p:attrName>
                                        </p:attrNameLst>
                                      </p:cBhvr>
                                      <p:to>
                                        <p:strVal val="visible"/>
                                      </p:to>
                                    </p:set>
                                    <p:animEffect transition="in" filter="fade">
                                      <p:cBhvr>
                                        <p:cTn id="22" dur="2000"/>
                                        <p:tgtEl>
                                          <p:spTgt spid="798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9875">
                                            <p:txEl>
                                              <p:pRg st="3" end="3"/>
                                            </p:txEl>
                                          </p:spTgt>
                                        </p:tgtEl>
                                        <p:attrNameLst>
                                          <p:attrName>style.visibility</p:attrName>
                                        </p:attrNameLst>
                                      </p:cBhvr>
                                      <p:to>
                                        <p:strVal val="visible"/>
                                      </p:to>
                                    </p:set>
                                    <p:animEffect transition="in" filter="fade">
                                      <p:cBhvr>
                                        <p:cTn id="27" dur="2000"/>
                                        <p:tgtEl>
                                          <p:spTgt spid="798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Approaches Toward Learning</a:t>
            </a:r>
          </a:p>
        </p:txBody>
      </p:sp>
      <p:sp>
        <p:nvSpPr>
          <p:cNvPr id="80899" name="Rectangle 3"/>
          <p:cNvSpPr>
            <a:spLocks noGrp="1" noChangeArrowheads="1"/>
          </p:cNvSpPr>
          <p:nvPr>
            <p:ph type="body" idx="1"/>
          </p:nvPr>
        </p:nvSpPr>
        <p:spPr/>
        <p:txBody>
          <a:bodyPr/>
          <a:lstStyle/>
          <a:p>
            <a:pPr eaLnBrk="1" hangingPunct="1">
              <a:buFont typeface="Wingdings" pitchFamily="2" charset="2"/>
              <a:buNone/>
            </a:pPr>
            <a:r>
              <a:rPr lang="en-US" dirty="0" smtClean="0">
                <a:latin typeface="+mn-lt"/>
              </a:rPr>
              <a:t>In support of exploration use:</a:t>
            </a:r>
          </a:p>
          <a:p>
            <a:pPr eaLnBrk="1" hangingPunct="1"/>
            <a:r>
              <a:rPr lang="en-US" dirty="0" smtClean="0">
                <a:latin typeface="+mn-lt"/>
              </a:rPr>
              <a:t>Art materials </a:t>
            </a:r>
          </a:p>
          <a:p>
            <a:pPr eaLnBrk="1" hangingPunct="1"/>
            <a:r>
              <a:rPr lang="en-US" dirty="0" smtClean="0">
                <a:latin typeface="+mn-lt"/>
              </a:rPr>
              <a:t>Collage materials</a:t>
            </a:r>
          </a:p>
          <a:p>
            <a:pPr eaLnBrk="1" hangingPunct="1"/>
            <a:r>
              <a:rPr lang="en-US" dirty="0" smtClean="0">
                <a:latin typeface="+mn-lt"/>
              </a:rPr>
              <a:t>Things to build constructions </a:t>
            </a:r>
          </a:p>
          <a:p>
            <a:pPr eaLnBrk="1" hangingPunct="1"/>
            <a:r>
              <a:rPr lang="en-US" dirty="0" smtClean="0">
                <a:latin typeface="+mn-lt"/>
              </a:rPr>
              <a:t>Musical instruments</a:t>
            </a:r>
          </a:p>
          <a:p>
            <a:pPr eaLnBrk="1" hangingPunct="1"/>
            <a:endParaRPr lang="en-US" dirty="0" smtClean="0"/>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3139863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0898"/>
                                        </p:tgtEl>
                                        <p:attrNameLst>
                                          <p:attrName>style.visibility</p:attrName>
                                        </p:attrNameLst>
                                      </p:cBhvr>
                                      <p:to>
                                        <p:strVal val="visible"/>
                                      </p:to>
                                    </p:set>
                                    <p:animEffect transition="in" filter="fade">
                                      <p:cBhvr>
                                        <p:cTn id="7" dur="2000"/>
                                        <p:tgtEl>
                                          <p:spTgt spid="8089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0899">
                                            <p:txEl>
                                              <p:pRg st="0" end="0"/>
                                            </p:txEl>
                                          </p:spTgt>
                                        </p:tgtEl>
                                        <p:attrNameLst>
                                          <p:attrName>style.visibility</p:attrName>
                                        </p:attrNameLst>
                                      </p:cBhvr>
                                      <p:to>
                                        <p:strVal val="visible"/>
                                      </p:to>
                                    </p:set>
                                    <p:animEffect transition="in" filter="fade">
                                      <p:cBhvr>
                                        <p:cTn id="12" dur="2000"/>
                                        <p:tgtEl>
                                          <p:spTgt spid="808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0899">
                                            <p:txEl>
                                              <p:pRg st="1" end="1"/>
                                            </p:txEl>
                                          </p:spTgt>
                                        </p:tgtEl>
                                        <p:attrNameLst>
                                          <p:attrName>style.visibility</p:attrName>
                                        </p:attrNameLst>
                                      </p:cBhvr>
                                      <p:to>
                                        <p:strVal val="visible"/>
                                      </p:to>
                                    </p:set>
                                    <p:animEffect transition="in" filter="fade">
                                      <p:cBhvr>
                                        <p:cTn id="17" dur="2000"/>
                                        <p:tgtEl>
                                          <p:spTgt spid="808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0899">
                                            <p:txEl>
                                              <p:pRg st="2" end="2"/>
                                            </p:txEl>
                                          </p:spTgt>
                                        </p:tgtEl>
                                        <p:attrNameLst>
                                          <p:attrName>style.visibility</p:attrName>
                                        </p:attrNameLst>
                                      </p:cBhvr>
                                      <p:to>
                                        <p:strVal val="visible"/>
                                      </p:to>
                                    </p:set>
                                    <p:animEffect transition="in" filter="fade">
                                      <p:cBhvr>
                                        <p:cTn id="22" dur="2000"/>
                                        <p:tgtEl>
                                          <p:spTgt spid="808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0899">
                                            <p:txEl>
                                              <p:pRg st="3" end="3"/>
                                            </p:txEl>
                                          </p:spTgt>
                                        </p:tgtEl>
                                        <p:attrNameLst>
                                          <p:attrName>style.visibility</p:attrName>
                                        </p:attrNameLst>
                                      </p:cBhvr>
                                      <p:to>
                                        <p:strVal val="visible"/>
                                      </p:to>
                                    </p:set>
                                    <p:animEffect transition="in" filter="fade">
                                      <p:cBhvr>
                                        <p:cTn id="27" dur="2000"/>
                                        <p:tgtEl>
                                          <p:spTgt spid="8089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0899">
                                            <p:txEl>
                                              <p:pRg st="4" end="4"/>
                                            </p:txEl>
                                          </p:spTgt>
                                        </p:tgtEl>
                                        <p:attrNameLst>
                                          <p:attrName>style.visibility</p:attrName>
                                        </p:attrNameLst>
                                      </p:cBhvr>
                                      <p:to>
                                        <p:strVal val="visible"/>
                                      </p:to>
                                    </p:set>
                                    <p:animEffect transition="in" filter="fade">
                                      <p:cBhvr>
                                        <p:cTn id="32" dur="2000"/>
                                        <p:tgtEl>
                                          <p:spTgt spid="808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Assessment Through Observation</a:t>
            </a:r>
          </a:p>
        </p:txBody>
      </p:sp>
      <p:sp>
        <p:nvSpPr>
          <p:cNvPr id="36867" name="Rectangle 3"/>
          <p:cNvSpPr>
            <a:spLocks noGrp="1" noChangeArrowheads="1"/>
          </p:cNvSpPr>
          <p:nvPr>
            <p:ph type="body" idx="1"/>
          </p:nvPr>
        </p:nvSpPr>
        <p:spPr/>
        <p:txBody>
          <a:bodyPr/>
          <a:lstStyle/>
          <a:p>
            <a:pPr eaLnBrk="1" hangingPunct="1">
              <a:buFont typeface="Arial" panose="020B0604020202020204" pitchFamily="34" charset="0"/>
              <a:buChar char="•"/>
            </a:pPr>
            <a:r>
              <a:rPr lang="en-US" dirty="0" smtClean="0">
                <a:latin typeface="+mn-lt"/>
              </a:rPr>
              <a:t>how </a:t>
            </a:r>
            <a:r>
              <a:rPr lang="en-US" dirty="0">
                <a:latin typeface="+mn-lt"/>
              </a:rPr>
              <a:t>play is initiated</a:t>
            </a:r>
          </a:p>
          <a:p>
            <a:pPr eaLnBrk="1" hangingPunct="1">
              <a:buFont typeface="Arial" panose="020B0604020202020204" pitchFamily="34" charset="0"/>
              <a:buChar char="•"/>
            </a:pPr>
            <a:r>
              <a:rPr lang="en-US" dirty="0" smtClean="0">
                <a:latin typeface="+mn-lt"/>
              </a:rPr>
              <a:t>predominant </a:t>
            </a:r>
            <a:r>
              <a:rPr lang="en-US" dirty="0">
                <a:latin typeface="+mn-lt"/>
              </a:rPr>
              <a:t>themes of imaginative play</a:t>
            </a:r>
          </a:p>
          <a:p>
            <a:pPr eaLnBrk="1" hangingPunct="1">
              <a:buFont typeface="Arial" panose="020B0604020202020204" pitchFamily="34" charset="0"/>
              <a:buChar char="•"/>
            </a:pPr>
            <a:r>
              <a:rPr lang="en-US" dirty="0" smtClean="0">
                <a:latin typeface="+mn-lt"/>
              </a:rPr>
              <a:t>amount </a:t>
            </a:r>
            <a:r>
              <a:rPr lang="en-US" dirty="0">
                <a:latin typeface="+mn-lt"/>
              </a:rPr>
              <a:t>of time spent engaged in play activities</a:t>
            </a:r>
          </a:p>
          <a:p>
            <a:pPr eaLnBrk="1" hangingPunct="1">
              <a:buFont typeface="Arial" panose="020B0604020202020204" pitchFamily="34" charset="0"/>
              <a:buChar char="•"/>
            </a:pPr>
            <a:r>
              <a:rPr lang="en-US" dirty="0" smtClean="0">
                <a:latin typeface="+mn-lt"/>
              </a:rPr>
              <a:t>evidence </a:t>
            </a:r>
            <a:r>
              <a:rPr lang="en-US" dirty="0">
                <a:latin typeface="+mn-lt"/>
              </a:rPr>
              <a:t>of creativity and the imagination</a:t>
            </a:r>
          </a:p>
          <a:p>
            <a:pPr eaLnBrk="1" hangingPunct="1">
              <a:buFont typeface="Arial" panose="020B0604020202020204" pitchFamily="34" charset="0"/>
              <a:buChar char="•"/>
            </a:pPr>
            <a:r>
              <a:rPr lang="en-US" dirty="0" smtClean="0">
                <a:latin typeface="+mn-lt"/>
              </a:rPr>
              <a:t>use </a:t>
            </a:r>
            <a:r>
              <a:rPr lang="en-US" dirty="0">
                <a:latin typeface="+mn-lt"/>
              </a:rPr>
              <a:t>of language</a:t>
            </a:r>
          </a:p>
          <a:p>
            <a:pPr eaLnBrk="1" hangingPunct="1">
              <a:buFont typeface="Arial" panose="020B0604020202020204" pitchFamily="34" charset="0"/>
              <a:buChar char="•"/>
            </a:pPr>
            <a:r>
              <a:rPr lang="en-US" dirty="0" smtClean="0">
                <a:latin typeface="+mn-lt"/>
              </a:rPr>
              <a:t>physical </a:t>
            </a:r>
            <a:r>
              <a:rPr lang="en-US" dirty="0">
                <a:latin typeface="+mn-lt"/>
              </a:rPr>
              <a:t>abilities </a:t>
            </a:r>
          </a:p>
          <a:p>
            <a:pPr eaLnBrk="1" hangingPunct="1">
              <a:buFont typeface="Arial" panose="020B0604020202020204" pitchFamily="34" charset="0"/>
              <a:buChar char="•"/>
            </a:pPr>
            <a:r>
              <a:rPr lang="en-US" dirty="0" smtClean="0">
                <a:latin typeface="+mn-lt"/>
              </a:rPr>
              <a:t>social </a:t>
            </a:r>
            <a:r>
              <a:rPr lang="en-US" dirty="0">
                <a:latin typeface="+mn-lt"/>
              </a:rPr>
              <a:t>skills</a:t>
            </a:r>
          </a:p>
          <a:p>
            <a:pPr eaLnBrk="1" hangingPunct="1">
              <a:buFont typeface="Arial" panose="020B0604020202020204" pitchFamily="34" charset="0"/>
              <a:buChar char="•"/>
            </a:pPr>
            <a:r>
              <a:rPr lang="en-US" dirty="0" smtClean="0">
                <a:latin typeface="+mn-lt"/>
              </a:rPr>
              <a:t>attitude </a:t>
            </a:r>
            <a:r>
              <a:rPr lang="en-US" dirty="0">
                <a:latin typeface="+mn-lt"/>
              </a:rPr>
              <a:t>toward play</a:t>
            </a:r>
          </a:p>
        </p:txBody>
      </p:sp>
    </p:spTree>
    <p:extLst>
      <p:ext uri="{BB962C8B-B14F-4D97-AF65-F5344CB8AC3E}">
        <p14:creationId xmlns:p14="http://schemas.microsoft.com/office/powerpoint/2010/main" val="4139562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2000"/>
                                        <p:tgtEl>
                                          <p:spTgt spid="368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Effect transition="in" filter="fade">
                                      <p:cBhvr>
                                        <p:cTn id="12" dur="2000"/>
                                        <p:tgtEl>
                                          <p:spTgt spid="368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7">
                                            <p:txEl>
                                              <p:pRg st="1" end="1"/>
                                            </p:txEl>
                                          </p:spTgt>
                                        </p:tgtEl>
                                        <p:attrNameLst>
                                          <p:attrName>style.visibility</p:attrName>
                                        </p:attrNameLst>
                                      </p:cBhvr>
                                      <p:to>
                                        <p:strVal val="visible"/>
                                      </p:to>
                                    </p:set>
                                    <p:animEffect transition="in" filter="fade">
                                      <p:cBhvr>
                                        <p:cTn id="17" dur="2000"/>
                                        <p:tgtEl>
                                          <p:spTgt spid="368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867">
                                            <p:txEl>
                                              <p:pRg st="2" end="2"/>
                                            </p:txEl>
                                          </p:spTgt>
                                        </p:tgtEl>
                                        <p:attrNameLst>
                                          <p:attrName>style.visibility</p:attrName>
                                        </p:attrNameLst>
                                      </p:cBhvr>
                                      <p:to>
                                        <p:strVal val="visible"/>
                                      </p:to>
                                    </p:set>
                                    <p:animEffect transition="in" filter="fade">
                                      <p:cBhvr>
                                        <p:cTn id="22" dur="2000"/>
                                        <p:tgtEl>
                                          <p:spTgt spid="368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867">
                                            <p:txEl>
                                              <p:pRg st="3" end="3"/>
                                            </p:txEl>
                                          </p:spTgt>
                                        </p:tgtEl>
                                        <p:attrNameLst>
                                          <p:attrName>style.visibility</p:attrName>
                                        </p:attrNameLst>
                                      </p:cBhvr>
                                      <p:to>
                                        <p:strVal val="visible"/>
                                      </p:to>
                                    </p:set>
                                    <p:animEffect transition="in" filter="fade">
                                      <p:cBhvr>
                                        <p:cTn id="27" dur="2000"/>
                                        <p:tgtEl>
                                          <p:spTgt spid="3686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6867">
                                            <p:txEl>
                                              <p:pRg st="4" end="4"/>
                                            </p:txEl>
                                          </p:spTgt>
                                        </p:tgtEl>
                                        <p:attrNameLst>
                                          <p:attrName>style.visibility</p:attrName>
                                        </p:attrNameLst>
                                      </p:cBhvr>
                                      <p:to>
                                        <p:strVal val="visible"/>
                                      </p:to>
                                    </p:set>
                                    <p:animEffect transition="in" filter="fade">
                                      <p:cBhvr>
                                        <p:cTn id="32" dur="2000"/>
                                        <p:tgtEl>
                                          <p:spTgt spid="3686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6867">
                                            <p:txEl>
                                              <p:pRg st="5" end="5"/>
                                            </p:txEl>
                                          </p:spTgt>
                                        </p:tgtEl>
                                        <p:attrNameLst>
                                          <p:attrName>style.visibility</p:attrName>
                                        </p:attrNameLst>
                                      </p:cBhvr>
                                      <p:to>
                                        <p:strVal val="visible"/>
                                      </p:to>
                                    </p:set>
                                    <p:animEffect transition="in" filter="fade">
                                      <p:cBhvr>
                                        <p:cTn id="37" dur="2000"/>
                                        <p:tgtEl>
                                          <p:spTgt spid="3686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6867">
                                            <p:txEl>
                                              <p:pRg st="6" end="6"/>
                                            </p:txEl>
                                          </p:spTgt>
                                        </p:tgtEl>
                                        <p:attrNameLst>
                                          <p:attrName>style.visibility</p:attrName>
                                        </p:attrNameLst>
                                      </p:cBhvr>
                                      <p:to>
                                        <p:strVal val="visible"/>
                                      </p:to>
                                    </p:set>
                                    <p:animEffect transition="in" filter="fade">
                                      <p:cBhvr>
                                        <p:cTn id="42" dur="2000"/>
                                        <p:tgtEl>
                                          <p:spTgt spid="3686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6867">
                                            <p:txEl>
                                              <p:pRg st="7" end="7"/>
                                            </p:txEl>
                                          </p:spTgt>
                                        </p:tgtEl>
                                        <p:attrNameLst>
                                          <p:attrName>style.visibility</p:attrName>
                                        </p:attrNameLst>
                                      </p:cBhvr>
                                      <p:to>
                                        <p:strVal val="visible"/>
                                      </p:to>
                                    </p:set>
                                    <p:animEffect transition="in" filter="fade">
                                      <p:cBhvr>
                                        <p:cTn id="47" dur="2000"/>
                                        <p:tgtEl>
                                          <p:spTgt spid="368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en-US" b="1" smtClean="0"/>
          </a:p>
        </p:txBody>
      </p:sp>
      <p:sp>
        <p:nvSpPr>
          <p:cNvPr id="26627" name="Rectangle 3"/>
          <p:cNvSpPr>
            <a:spLocks noGrp="1" noChangeArrowheads="1"/>
          </p:cNvSpPr>
          <p:nvPr>
            <p:ph type="body" idx="1"/>
          </p:nvPr>
        </p:nvSpPr>
        <p:spPr>
          <a:xfrm>
            <a:off x="541020" y="2957301"/>
            <a:ext cx="9096217" cy="2071899"/>
          </a:xfrm>
        </p:spPr>
        <p:txBody>
          <a:bodyPr/>
          <a:lstStyle/>
          <a:p>
            <a:pPr algn="ctr" eaLnBrk="1" hangingPunct="1">
              <a:buFont typeface="Wingdings" pitchFamily="2" charset="2"/>
              <a:buNone/>
            </a:pPr>
            <a:r>
              <a:rPr lang="en-US" sz="2800" b="1" dirty="0">
                <a:solidFill>
                  <a:srgbClr val="FF9900"/>
                </a:solidFill>
                <a:latin typeface="+mj-lt"/>
              </a:rPr>
              <a:t>Children from </a:t>
            </a:r>
          </a:p>
          <a:p>
            <a:pPr algn="ctr" eaLnBrk="1" hangingPunct="1">
              <a:buFont typeface="Wingdings" pitchFamily="2" charset="2"/>
              <a:buNone/>
            </a:pPr>
            <a:r>
              <a:rPr lang="en-US" sz="2800" b="1" dirty="0">
                <a:solidFill>
                  <a:srgbClr val="FF9900"/>
                </a:solidFill>
                <a:latin typeface="+mj-lt"/>
              </a:rPr>
              <a:t>Six to Eight </a:t>
            </a:r>
            <a:r>
              <a:rPr lang="en-US" sz="2800" b="1" dirty="0" smtClean="0">
                <a:solidFill>
                  <a:srgbClr val="FF9900"/>
                </a:solidFill>
                <a:latin typeface="+mj-lt"/>
              </a:rPr>
              <a:t>Years </a:t>
            </a:r>
            <a:r>
              <a:rPr lang="en-US" sz="2800" b="1" dirty="0">
                <a:solidFill>
                  <a:srgbClr val="FF9900"/>
                </a:solidFill>
                <a:latin typeface="+mj-lt"/>
              </a:rPr>
              <a:t>of Age</a:t>
            </a:r>
          </a:p>
        </p:txBody>
      </p:sp>
    </p:spTree>
    <p:extLst>
      <p:ext uri="{BB962C8B-B14F-4D97-AF65-F5344CB8AC3E}">
        <p14:creationId xmlns:p14="http://schemas.microsoft.com/office/powerpoint/2010/main" val="4239711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Children from Six to Eight</a:t>
            </a:r>
            <a:r>
              <a:rPr lang="en-US" dirty="0" smtClean="0">
                <a:latin typeface="Times New Roman" panose="02020603050405020304" pitchFamily="18" charset="0"/>
                <a:cs typeface="Times New Roman" panose="02020603050405020304" pitchFamily="18" charset="0"/>
              </a:rPr>
              <a:t> </a:t>
            </a:r>
          </a:p>
        </p:txBody>
      </p:sp>
      <p:sp>
        <p:nvSpPr>
          <p:cNvPr id="39939" name="Rectangle 3"/>
          <p:cNvSpPr>
            <a:spLocks noGrp="1" noChangeArrowheads="1"/>
          </p:cNvSpPr>
          <p:nvPr>
            <p:ph type="body" idx="1"/>
          </p:nvPr>
        </p:nvSpPr>
        <p:spPr/>
        <p:txBody>
          <a:bodyPr/>
          <a:lstStyle/>
          <a:p>
            <a:pPr eaLnBrk="1" hangingPunct="1"/>
            <a:r>
              <a:rPr lang="en-US" dirty="0" smtClean="0">
                <a:latin typeface="+mn-lt"/>
              </a:rPr>
              <a:t>In formal school setting there are explicit expectations </a:t>
            </a:r>
          </a:p>
          <a:p>
            <a:pPr eaLnBrk="1" hangingPunct="1"/>
            <a:r>
              <a:rPr lang="en-US" dirty="0" smtClean="0">
                <a:latin typeface="+mn-lt"/>
              </a:rPr>
              <a:t>Able to attend to tasks for longer periods of time  </a:t>
            </a:r>
          </a:p>
          <a:p>
            <a:pPr eaLnBrk="1" hangingPunct="1"/>
            <a:r>
              <a:rPr lang="en-US" dirty="0" smtClean="0">
                <a:latin typeface="+mn-lt"/>
              </a:rPr>
              <a:t>Dependence on adults has decreased</a:t>
            </a:r>
          </a:p>
          <a:p>
            <a:pPr eaLnBrk="1" hangingPunct="1"/>
            <a:r>
              <a:rPr lang="en-US" dirty="0" smtClean="0">
                <a:latin typeface="+mn-lt"/>
              </a:rPr>
              <a:t>Role of the peer group increased in regulating social behavior.</a:t>
            </a:r>
          </a:p>
        </p:txBody>
      </p:sp>
    </p:spTree>
    <p:extLst>
      <p:ext uri="{BB962C8B-B14F-4D97-AF65-F5344CB8AC3E}">
        <p14:creationId xmlns:p14="http://schemas.microsoft.com/office/powerpoint/2010/main" val="2548062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0" end="0"/>
                                            </p:txEl>
                                          </p:spTgt>
                                        </p:tgtEl>
                                        <p:attrNameLst>
                                          <p:attrName>style.visibility</p:attrName>
                                        </p:attrNameLst>
                                      </p:cBhvr>
                                      <p:to>
                                        <p:strVal val="visible"/>
                                      </p:to>
                                    </p:set>
                                    <p:animEffect transition="in" filter="fade">
                                      <p:cBhvr>
                                        <p:cTn id="12" dur="2000"/>
                                        <p:tgtEl>
                                          <p:spTgt spid="399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9">
                                            <p:txEl>
                                              <p:pRg st="1" end="1"/>
                                            </p:txEl>
                                          </p:spTgt>
                                        </p:tgtEl>
                                        <p:attrNameLst>
                                          <p:attrName>style.visibility</p:attrName>
                                        </p:attrNameLst>
                                      </p:cBhvr>
                                      <p:to>
                                        <p:strVal val="visible"/>
                                      </p:to>
                                    </p:set>
                                    <p:animEffect transition="in" filter="fade">
                                      <p:cBhvr>
                                        <p:cTn id="17" dur="2000"/>
                                        <p:tgtEl>
                                          <p:spTgt spid="3993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9">
                                            <p:txEl>
                                              <p:pRg st="2" end="2"/>
                                            </p:txEl>
                                          </p:spTgt>
                                        </p:tgtEl>
                                        <p:attrNameLst>
                                          <p:attrName>style.visibility</p:attrName>
                                        </p:attrNameLst>
                                      </p:cBhvr>
                                      <p:to>
                                        <p:strVal val="visible"/>
                                      </p:to>
                                    </p:set>
                                    <p:animEffect transition="in" filter="fade">
                                      <p:cBhvr>
                                        <p:cTn id="22" dur="2000"/>
                                        <p:tgtEl>
                                          <p:spTgt spid="3993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39">
                                            <p:txEl>
                                              <p:pRg st="3" end="3"/>
                                            </p:txEl>
                                          </p:spTgt>
                                        </p:tgtEl>
                                        <p:attrNameLst>
                                          <p:attrName>style.visibility</p:attrName>
                                        </p:attrNameLst>
                                      </p:cBhvr>
                                      <p:to>
                                        <p:strVal val="visible"/>
                                      </p:to>
                                    </p:set>
                                    <p:animEffect transition="in" filter="fade">
                                      <p:cBhvr>
                                        <p:cTn id="27" dur="20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Language and Literacy</a:t>
            </a:r>
          </a:p>
        </p:txBody>
      </p:sp>
      <p:sp>
        <p:nvSpPr>
          <p:cNvPr id="81923" name="Rectangle 3"/>
          <p:cNvSpPr>
            <a:spLocks noGrp="1" noChangeArrowheads="1"/>
          </p:cNvSpPr>
          <p:nvPr>
            <p:ph type="body" idx="1"/>
          </p:nvPr>
        </p:nvSpPr>
        <p:spPr/>
        <p:txBody>
          <a:bodyPr/>
          <a:lstStyle/>
          <a:p>
            <a:pPr eaLnBrk="1" hangingPunct="1">
              <a:buFont typeface="Wingdings" pitchFamily="2" charset="2"/>
              <a:buNone/>
            </a:pPr>
            <a:r>
              <a:rPr lang="en-US" dirty="0">
                <a:latin typeface="+mn-lt"/>
              </a:rPr>
              <a:t>To develop language use:</a:t>
            </a:r>
          </a:p>
          <a:p>
            <a:pPr eaLnBrk="1" hangingPunct="1"/>
            <a:r>
              <a:rPr lang="en-US" dirty="0">
                <a:latin typeface="+mn-lt"/>
              </a:rPr>
              <a:t>Books to look through and for adults to read </a:t>
            </a:r>
          </a:p>
          <a:p>
            <a:pPr eaLnBrk="1" hangingPunct="1"/>
            <a:r>
              <a:rPr lang="en-US" dirty="0">
                <a:latin typeface="+mn-lt"/>
              </a:rPr>
              <a:t>Puppetry </a:t>
            </a:r>
          </a:p>
          <a:p>
            <a:pPr eaLnBrk="1" hangingPunct="1"/>
            <a:r>
              <a:rPr lang="en-US" dirty="0">
                <a:latin typeface="+mn-lt"/>
              </a:rPr>
              <a:t>Drama and acting out stories</a:t>
            </a:r>
          </a:p>
          <a:p>
            <a:pPr eaLnBrk="1" hangingPunct="1"/>
            <a:r>
              <a:rPr lang="en-US" dirty="0">
                <a:latin typeface="+mn-lt"/>
              </a:rPr>
              <a:t>Opportunities to read simple words and phrases</a:t>
            </a:r>
          </a:p>
          <a:p>
            <a:pPr eaLnBrk="1" hangingPunct="1"/>
            <a:r>
              <a:rPr lang="en-US" dirty="0">
                <a:latin typeface="+mn-lt"/>
              </a:rPr>
              <a:t>Opportunities to express themselves through storytelling and writing</a:t>
            </a:r>
          </a:p>
          <a:p>
            <a:pPr eaLnBrk="1" hangingPunct="1"/>
            <a:endParaRPr lang="en-US" sz="3100" b="1" dirty="0"/>
          </a:p>
          <a:p>
            <a:pPr eaLnBrk="1" hangingPunct="1"/>
            <a:endParaRPr lang="en-US" sz="3100" dirty="0"/>
          </a:p>
        </p:txBody>
      </p:sp>
    </p:spTree>
    <p:extLst>
      <p:ext uri="{BB962C8B-B14F-4D97-AF65-F5344CB8AC3E}">
        <p14:creationId xmlns:p14="http://schemas.microsoft.com/office/powerpoint/2010/main" val="2264006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22"/>
                                        </p:tgtEl>
                                        <p:attrNameLst>
                                          <p:attrName>style.visibility</p:attrName>
                                        </p:attrNameLst>
                                      </p:cBhvr>
                                      <p:to>
                                        <p:strVal val="visible"/>
                                      </p:to>
                                    </p:set>
                                    <p:animEffect transition="in" filter="fade">
                                      <p:cBhvr>
                                        <p:cTn id="7" dur="2000"/>
                                        <p:tgtEl>
                                          <p:spTgt spid="819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23">
                                            <p:txEl>
                                              <p:pRg st="0" end="0"/>
                                            </p:txEl>
                                          </p:spTgt>
                                        </p:tgtEl>
                                        <p:attrNameLst>
                                          <p:attrName>style.visibility</p:attrName>
                                        </p:attrNameLst>
                                      </p:cBhvr>
                                      <p:to>
                                        <p:strVal val="visible"/>
                                      </p:to>
                                    </p:set>
                                    <p:animEffect transition="in" filter="fade">
                                      <p:cBhvr>
                                        <p:cTn id="12" dur="2000"/>
                                        <p:tgtEl>
                                          <p:spTgt spid="81923">
                                            <p:txEl>
                                              <p:pRg st="0" end="0"/>
                                            </p:txEl>
                                          </p:spTgt>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81923">
                                            <p:txEl>
                                              <p:pRg st="1" end="1"/>
                                            </p:txEl>
                                          </p:spTgt>
                                        </p:tgtEl>
                                        <p:attrNameLst>
                                          <p:attrName>style.visibility</p:attrName>
                                        </p:attrNameLst>
                                      </p:cBhvr>
                                      <p:to>
                                        <p:strVal val="visible"/>
                                      </p:to>
                                    </p:set>
                                    <p:animEffect transition="in" filter="fade">
                                      <p:cBhvr>
                                        <p:cTn id="16" dur="2000"/>
                                        <p:tgtEl>
                                          <p:spTgt spid="81923">
                                            <p:txEl>
                                              <p:pRg st="1" end="1"/>
                                            </p:txEl>
                                          </p:spTgt>
                                        </p:tgtEl>
                                      </p:cBhvr>
                                    </p:animEffect>
                                  </p:childTnLst>
                                </p:cTn>
                              </p:par>
                            </p:childTnLst>
                          </p:cTn>
                        </p:par>
                        <p:par>
                          <p:cTn id="17" fill="hold">
                            <p:stCondLst>
                              <p:cond delay="4000"/>
                            </p:stCondLst>
                            <p:childTnLst>
                              <p:par>
                                <p:cTn id="18" presetID="10" presetClass="entr" presetSubtype="0" fill="hold" grpId="0" nodeType="afterEffect">
                                  <p:stCondLst>
                                    <p:cond delay="0"/>
                                  </p:stCondLst>
                                  <p:childTnLst>
                                    <p:set>
                                      <p:cBhvr>
                                        <p:cTn id="19" dur="1" fill="hold">
                                          <p:stCondLst>
                                            <p:cond delay="0"/>
                                          </p:stCondLst>
                                        </p:cTn>
                                        <p:tgtEl>
                                          <p:spTgt spid="81923">
                                            <p:txEl>
                                              <p:pRg st="2" end="2"/>
                                            </p:txEl>
                                          </p:spTgt>
                                        </p:tgtEl>
                                        <p:attrNameLst>
                                          <p:attrName>style.visibility</p:attrName>
                                        </p:attrNameLst>
                                      </p:cBhvr>
                                      <p:to>
                                        <p:strVal val="visible"/>
                                      </p:to>
                                    </p:set>
                                    <p:animEffect transition="in" filter="fade">
                                      <p:cBhvr>
                                        <p:cTn id="20" dur="2000"/>
                                        <p:tgtEl>
                                          <p:spTgt spid="81923">
                                            <p:txEl>
                                              <p:pRg st="2" end="2"/>
                                            </p:txEl>
                                          </p:spTgt>
                                        </p:tgtEl>
                                      </p:cBhvr>
                                    </p:animEffect>
                                  </p:childTnLst>
                                </p:cTn>
                              </p:par>
                            </p:childTnLst>
                          </p:cTn>
                        </p:par>
                        <p:par>
                          <p:cTn id="21" fill="hold">
                            <p:stCondLst>
                              <p:cond delay="6000"/>
                            </p:stCondLst>
                            <p:childTnLst>
                              <p:par>
                                <p:cTn id="22" presetID="10" presetClass="entr" presetSubtype="0" fill="hold" grpId="0" nodeType="afterEffect">
                                  <p:stCondLst>
                                    <p:cond delay="0"/>
                                  </p:stCondLst>
                                  <p:childTnLst>
                                    <p:set>
                                      <p:cBhvr>
                                        <p:cTn id="23" dur="1" fill="hold">
                                          <p:stCondLst>
                                            <p:cond delay="0"/>
                                          </p:stCondLst>
                                        </p:cTn>
                                        <p:tgtEl>
                                          <p:spTgt spid="81923">
                                            <p:txEl>
                                              <p:pRg st="3" end="3"/>
                                            </p:txEl>
                                          </p:spTgt>
                                        </p:tgtEl>
                                        <p:attrNameLst>
                                          <p:attrName>style.visibility</p:attrName>
                                        </p:attrNameLst>
                                      </p:cBhvr>
                                      <p:to>
                                        <p:strVal val="visible"/>
                                      </p:to>
                                    </p:set>
                                    <p:animEffect transition="in" filter="fade">
                                      <p:cBhvr>
                                        <p:cTn id="24" dur="2000"/>
                                        <p:tgtEl>
                                          <p:spTgt spid="81923">
                                            <p:txEl>
                                              <p:pRg st="3" end="3"/>
                                            </p:txEl>
                                          </p:spTgt>
                                        </p:tgtEl>
                                      </p:cBhvr>
                                    </p:animEffect>
                                  </p:childTnLst>
                                </p:cTn>
                              </p:par>
                            </p:childTnLst>
                          </p:cTn>
                        </p:par>
                        <p:par>
                          <p:cTn id="25" fill="hold">
                            <p:stCondLst>
                              <p:cond delay="8000"/>
                            </p:stCondLst>
                            <p:childTnLst>
                              <p:par>
                                <p:cTn id="26" presetID="10" presetClass="entr" presetSubtype="0" fill="hold" grpId="0" nodeType="afterEffect">
                                  <p:stCondLst>
                                    <p:cond delay="0"/>
                                  </p:stCondLst>
                                  <p:childTnLst>
                                    <p:set>
                                      <p:cBhvr>
                                        <p:cTn id="27" dur="1" fill="hold">
                                          <p:stCondLst>
                                            <p:cond delay="0"/>
                                          </p:stCondLst>
                                        </p:cTn>
                                        <p:tgtEl>
                                          <p:spTgt spid="81923">
                                            <p:txEl>
                                              <p:pRg st="4" end="4"/>
                                            </p:txEl>
                                          </p:spTgt>
                                        </p:tgtEl>
                                        <p:attrNameLst>
                                          <p:attrName>style.visibility</p:attrName>
                                        </p:attrNameLst>
                                      </p:cBhvr>
                                      <p:to>
                                        <p:strVal val="visible"/>
                                      </p:to>
                                    </p:set>
                                    <p:animEffect transition="in" filter="fade">
                                      <p:cBhvr>
                                        <p:cTn id="28" dur="2000"/>
                                        <p:tgtEl>
                                          <p:spTgt spid="81923">
                                            <p:txEl>
                                              <p:pRg st="4" end="4"/>
                                            </p:txEl>
                                          </p:spTgt>
                                        </p:tgtEl>
                                      </p:cBhvr>
                                    </p:animEffect>
                                  </p:childTnLst>
                                </p:cTn>
                              </p:par>
                            </p:childTnLst>
                          </p:cTn>
                        </p:par>
                        <p:par>
                          <p:cTn id="29" fill="hold">
                            <p:stCondLst>
                              <p:cond delay="10000"/>
                            </p:stCondLst>
                            <p:childTnLst>
                              <p:par>
                                <p:cTn id="30" presetID="10" presetClass="entr" presetSubtype="0" fill="hold" grpId="0" nodeType="afterEffect">
                                  <p:stCondLst>
                                    <p:cond delay="0"/>
                                  </p:stCondLst>
                                  <p:childTnLst>
                                    <p:set>
                                      <p:cBhvr>
                                        <p:cTn id="31" dur="1" fill="hold">
                                          <p:stCondLst>
                                            <p:cond delay="0"/>
                                          </p:stCondLst>
                                        </p:cTn>
                                        <p:tgtEl>
                                          <p:spTgt spid="81923">
                                            <p:txEl>
                                              <p:pRg st="5" end="5"/>
                                            </p:txEl>
                                          </p:spTgt>
                                        </p:tgtEl>
                                        <p:attrNameLst>
                                          <p:attrName>style.visibility</p:attrName>
                                        </p:attrNameLst>
                                      </p:cBhvr>
                                      <p:to>
                                        <p:strVal val="visible"/>
                                      </p:to>
                                    </p:set>
                                    <p:animEffect transition="in" filter="fade">
                                      <p:cBhvr>
                                        <p:cTn id="32" dur="2000"/>
                                        <p:tgtEl>
                                          <p:spTgt spid="819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192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927100" y="-142240"/>
            <a:ext cx="8298180" cy="1295400"/>
          </a:xfrm>
        </p:spPr>
        <p:txBody>
          <a:bodyPr/>
          <a:lstStyle/>
          <a:p>
            <a:pPr eaLnBrk="1" hangingPunct="1"/>
            <a:r>
              <a:rPr lang="en-US" b="1" dirty="0" smtClean="0">
                <a:latin typeface="Times New Roman" panose="02020603050405020304" pitchFamily="18" charset="0"/>
                <a:cs typeface="Times New Roman" panose="02020603050405020304" pitchFamily="18" charset="0"/>
              </a:rPr>
              <a:t>Social and Emotional Development</a:t>
            </a:r>
          </a:p>
        </p:txBody>
      </p:sp>
      <p:sp>
        <p:nvSpPr>
          <p:cNvPr id="82947" name="Rectangle 3"/>
          <p:cNvSpPr>
            <a:spLocks noGrp="1" noChangeArrowheads="1"/>
          </p:cNvSpPr>
          <p:nvPr>
            <p:ph type="body" idx="1"/>
          </p:nvPr>
        </p:nvSpPr>
        <p:spPr>
          <a:xfrm>
            <a:off x="995680" y="1772921"/>
            <a:ext cx="8229600" cy="2433320"/>
          </a:xfrm>
        </p:spPr>
        <p:txBody>
          <a:bodyPr/>
          <a:lstStyle/>
          <a:p>
            <a:pPr eaLnBrk="1" hangingPunct="1">
              <a:buFont typeface="Wingdings" pitchFamily="2" charset="2"/>
              <a:buNone/>
            </a:pPr>
            <a:r>
              <a:rPr lang="en-US" dirty="0" smtClean="0">
                <a:latin typeface="+mn-lt"/>
              </a:rPr>
              <a:t>Children in this age group:</a:t>
            </a:r>
          </a:p>
          <a:p>
            <a:pPr eaLnBrk="1" hangingPunct="1"/>
            <a:r>
              <a:rPr lang="en-US" dirty="0" smtClean="0">
                <a:latin typeface="+mn-lt"/>
              </a:rPr>
              <a:t>Are interested in real-life tasks </a:t>
            </a:r>
          </a:p>
          <a:p>
            <a:pPr eaLnBrk="1" hangingPunct="1"/>
            <a:r>
              <a:rPr lang="en-US" dirty="0" smtClean="0">
                <a:latin typeface="+mn-lt"/>
              </a:rPr>
              <a:t>Become competitive</a:t>
            </a:r>
          </a:p>
          <a:p>
            <a:pPr eaLnBrk="1" hangingPunct="1"/>
            <a:r>
              <a:rPr lang="en-US" dirty="0" smtClean="0">
                <a:latin typeface="+mn-lt"/>
              </a:rPr>
              <a:t>Learn complex social rules</a:t>
            </a:r>
          </a:p>
        </p:txBody>
      </p:sp>
    </p:spTree>
    <p:extLst>
      <p:ext uri="{BB962C8B-B14F-4D97-AF65-F5344CB8AC3E}">
        <p14:creationId xmlns:p14="http://schemas.microsoft.com/office/powerpoint/2010/main" val="27153211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animEffect transition="in" filter="fade">
                                      <p:cBhvr>
                                        <p:cTn id="7" dur="2000"/>
                                        <p:tgtEl>
                                          <p:spTgt spid="829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2947">
                                            <p:txEl>
                                              <p:pRg st="0" end="0"/>
                                            </p:txEl>
                                          </p:spTgt>
                                        </p:tgtEl>
                                        <p:attrNameLst>
                                          <p:attrName>style.visibility</p:attrName>
                                        </p:attrNameLst>
                                      </p:cBhvr>
                                      <p:to>
                                        <p:strVal val="visible"/>
                                      </p:to>
                                    </p:set>
                                    <p:animEffect transition="in" filter="fade">
                                      <p:cBhvr>
                                        <p:cTn id="12" dur="2000"/>
                                        <p:tgtEl>
                                          <p:spTgt spid="829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2947">
                                            <p:txEl>
                                              <p:pRg st="1" end="1"/>
                                            </p:txEl>
                                          </p:spTgt>
                                        </p:tgtEl>
                                        <p:attrNameLst>
                                          <p:attrName>style.visibility</p:attrName>
                                        </p:attrNameLst>
                                      </p:cBhvr>
                                      <p:to>
                                        <p:strVal val="visible"/>
                                      </p:to>
                                    </p:set>
                                    <p:animEffect transition="in" filter="fade">
                                      <p:cBhvr>
                                        <p:cTn id="17" dur="2000"/>
                                        <p:tgtEl>
                                          <p:spTgt spid="8294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2947">
                                            <p:txEl>
                                              <p:pRg st="2" end="2"/>
                                            </p:txEl>
                                          </p:spTgt>
                                        </p:tgtEl>
                                        <p:attrNameLst>
                                          <p:attrName>style.visibility</p:attrName>
                                        </p:attrNameLst>
                                      </p:cBhvr>
                                      <p:to>
                                        <p:strVal val="visible"/>
                                      </p:to>
                                    </p:set>
                                    <p:animEffect transition="in" filter="fade">
                                      <p:cBhvr>
                                        <p:cTn id="22" dur="2000"/>
                                        <p:tgtEl>
                                          <p:spTgt spid="8294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2947">
                                            <p:txEl>
                                              <p:pRg st="3" end="3"/>
                                            </p:txEl>
                                          </p:spTgt>
                                        </p:tgtEl>
                                        <p:attrNameLst>
                                          <p:attrName>style.visibility</p:attrName>
                                        </p:attrNameLst>
                                      </p:cBhvr>
                                      <p:to>
                                        <p:strVal val="visible"/>
                                      </p:to>
                                    </p:set>
                                    <p:animEffect transition="in" filter="fade">
                                      <p:cBhvr>
                                        <p:cTn id="27" dur="2000"/>
                                        <p:tgtEl>
                                          <p:spTgt spid="829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914400" y="0"/>
            <a:ext cx="9144000" cy="1127760"/>
          </a:xfrm>
        </p:spPr>
        <p:txBody>
          <a:bodyPr/>
          <a:lstStyle/>
          <a:p>
            <a:pPr eaLnBrk="1" hangingPunct="1"/>
            <a:r>
              <a:rPr lang="en-US" dirty="0">
                <a:latin typeface="Times New Roman" panose="02020603050405020304" pitchFamily="18" charset="0"/>
                <a:cs typeface="Times New Roman" panose="02020603050405020304" pitchFamily="18" charset="0"/>
              </a:rPr>
              <a:t>Physical Health and </a:t>
            </a:r>
            <a:r>
              <a:rPr lang="en-US" dirty="0" smtClean="0">
                <a:latin typeface="Times New Roman" panose="02020603050405020304" pitchFamily="18" charset="0"/>
                <a:cs typeface="Times New Roman" panose="02020603050405020304" pitchFamily="18" charset="0"/>
              </a:rPr>
              <a:t>Motor </a:t>
            </a:r>
            <a:r>
              <a:rPr lang="en-US" dirty="0">
                <a:latin typeface="Times New Roman" panose="02020603050405020304" pitchFamily="18" charset="0"/>
                <a:cs typeface="Times New Roman" panose="02020603050405020304" pitchFamily="18" charset="0"/>
              </a:rPr>
              <a:t>Development</a:t>
            </a:r>
          </a:p>
        </p:txBody>
      </p:sp>
      <p:sp>
        <p:nvSpPr>
          <p:cNvPr id="83971" name="Rectangle 3"/>
          <p:cNvSpPr>
            <a:spLocks noGrp="1" noChangeArrowheads="1"/>
          </p:cNvSpPr>
          <p:nvPr>
            <p:ph type="body" idx="1"/>
          </p:nvPr>
        </p:nvSpPr>
        <p:spPr>
          <a:xfrm>
            <a:off x="1257300" y="1899920"/>
            <a:ext cx="8385493" cy="4389967"/>
          </a:xfrm>
        </p:spPr>
        <p:txBody>
          <a:bodyPr/>
          <a:lstStyle/>
          <a:p>
            <a:pPr eaLnBrk="1" hangingPunct="1">
              <a:lnSpc>
                <a:spcPct val="90000"/>
              </a:lnSpc>
              <a:buFont typeface="Wingdings" pitchFamily="2" charset="2"/>
              <a:buNone/>
            </a:pPr>
            <a:r>
              <a:rPr lang="en-US" dirty="0">
                <a:latin typeface="+mn-lt"/>
              </a:rPr>
              <a:t>Physically children are more mature:</a:t>
            </a:r>
          </a:p>
          <a:p>
            <a:pPr eaLnBrk="1" hangingPunct="1">
              <a:lnSpc>
                <a:spcPct val="90000"/>
              </a:lnSpc>
            </a:pPr>
            <a:r>
              <a:rPr lang="en-US" dirty="0">
                <a:latin typeface="+mn-lt"/>
              </a:rPr>
              <a:t>Outdoor play space is important</a:t>
            </a:r>
          </a:p>
          <a:p>
            <a:pPr eaLnBrk="1" hangingPunct="1">
              <a:lnSpc>
                <a:spcPct val="90000"/>
              </a:lnSpc>
            </a:pPr>
            <a:r>
              <a:rPr lang="en-US" dirty="0">
                <a:latin typeface="+mn-lt"/>
              </a:rPr>
              <a:t>Equipment should challenge motor skills and encourage interactive play. </a:t>
            </a:r>
          </a:p>
          <a:p>
            <a:pPr eaLnBrk="1" hangingPunct="1">
              <a:lnSpc>
                <a:spcPct val="90000"/>
              </a:lnSpc>
            </a:pPr>
            <a:r>
              <a:rPr lang="en-US" dirty="0">
                <a:latin typeface="+mn-lt"/>
              </a:rPr>
              <a:t>Boys and girls should be given equal opportunities with all play equipment.  </a:t>
            </a:r>
          </a:p>
          <a:p>
            <a:pPr eaLnBrk="1" hangingPunct="1">
              <a:lnSpc>
                <a:spcPct val="90000"/>
              </a:lnSpc>
            </a:pPr>
            <a:r>
              <a:rPr lang="en-US" dirty="0">
                <a:latin typeface="+mn-lt"/>
              </a:rPr>
              <a:t>Outdoor playgrounds should be clean, safe, and well supervised</a:t>
            </a:r>
          </a:p>
        </p:txBody>
      </p:sp>
    </p:spTree>
    <p:extLst>
      <p:ext uri="{BB962C8B-B14F-4D97-AF65-F5344CB8AC3E}">
        <p14:creationId xmlns:p14="http://schemas.microsoft.com/office/powerpoint/2010/main" val="2367686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fade">
                                      <p:cBhvr>
                                        <p:cTn id="7" dur="2000"/>
                                        <p:tgtEl>
                                          <p:spTgt spid="839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3971">
                                            <p:txEl>
                                              <p:pRg st="0" end="0"/>
                                            </p:txEl>
                                          </p:spTgt>
                                        </p:tgtEl>
                                        <p:attrNameLst>
                                          <p:attrName>style.visibility</p:attrName>
                                        </p:attrNameLst>
                                      </p:cBhvr>
                                      <p:to>
                                        <p:strVal val="visible"/>
                                      </p:to>
                                    </p:set>
                                    <p:animEffect transition="in" filter="fade">
                                      <p:cBhvr>
                                        <p:cTn id="12" dur="2000"/>
                                        <p:tgtEl>
                                          <p:spTgt spid="839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3971">
                                            <p:txEl>
                                              <p:pRg st="1" end="1"/>
                                            </p:txEl>
                                          </p:spTgt>
                                        </p:tgtEl>
                                        <p:attrNameLst>
                                          <p:attrName>style.visibility</p:attrName>
                                        </p:attrNameLst>
                                      </p:cBhvr>
                                      <p:to>
                                        <p:strVal val="visible"/>
                                      </p:to>
                                    </p:set>
                                    <p:animEffect transition="in" filter="fade">
                                      <p:cBhvr>
                                        <p:cTn id="17" dur="2000"/>
                                        <p:tgtEl>
                                          <p:spTgt spid="839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3971">
                                            <p:txEl>
                                              <p:pRg st="2" end="2"/>
                                            </p:txEl>
                                          </p:spTgt>
                                        </p:tgtEl>
                                        <p:attrNameLst>
                                          <p:attrName>style.visibility</p:attrName>
                                        </p:attrNameLst>
                                      </p:cBhvr>
                                      <p:to>
                                        <p:strVal val="visible"/>
                                      </p:to>
                                    </p:set>
                                    <p:animEffect transition="in" filter="fade">
                                      <p:cBhvr>
                                        <p:cTn id="22" dur="2000"/>
                                        <p:tgtEl>
                                          <p:spTgt spid="839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3971">
                                            <p:txEl>
                                              <p:pRg st="3" end="3"/>
                                            </p:txEl>
                                          </p:spTgt>
                                        </p:tgtEl>
                                        <p:attrNameLst>
                                          <p:attrName>style.visibility</p:attrName>
                                        </p:attrNameLst>
                                      </p:cBhvr>
                                      <p:to>
                                        <p:strVal val="visible"/>
                                      </p:to>
                                    </p:set>
                                    <p:animEffect transition="in" filter="fade">
                                      <p:cBhvr>
                                        <p:cTn id="27" dur="2000"/>
                                        <p:tgtEl>
                                          <p:spTgt spid="8397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3971">
                                            <p:txEl>
                                              <p:pRg st="4" end="4"/>
                                            </p:txEl>
                                          </p:spTgt>
                                        </p:tgtEl>
                                        <p:attrNameLst>
                                          <p:attrName>style.visibility</p:attrName>
                                        </p:attrNameLst>
                                      </p:cBhvr>
                                      <p:to>
                                        <p:strVal val="visible"/>
                                      </p:to>
                                    </p:set>
                                    <p:animEffect transition="in" filter="fade">
                                      <p:cBhvr>
                                        <p:cTn id="32" dur="2000"/>
                                        <p:tgtEl>
                                          <p:spTgt spid="839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83971"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dirty="0">
                <a:latin typeface="Times New Roman" panose="02020603050405020304" pitchFamily="18" charset="0"/>
                <a:cs typeface="Times New Roman" panose="02020603050405020304" pitchFamily="18" charset="0"/>
              </a:rPr>
              <a:t>Physical Health and Motor Development: Outdoor </a:t>
            </a:r>
            <a:r>
              <a:rPr lang="en-US" dirty="0" smtClean="0">
                <a:latin typeface="Times New Roman" panose="02020603050405020304" pitchFamily="18" charset="0"/>
                <a:cs typeface="Times New Roman" panose="02020603050405020304" pitchFamily="18" charset="0"/>
              </a:rPr>
              <a:t>Options</a:t>
            </a:r>
            <a:endParaRPr lang="en-US" dirty="0">
              <a:latin typeface="Times New Roman" panose="02020603050405020304" pitchFamily="18" charset="0"/>
              <a:cs typeface="Times New Roman" panose="02020603050405020304" pitchFamily="18" charset="0"/>
            </a:endParaRPr>
          </a:p>
        </p:txBody>
      </p:sp>
      <p:sp>
        <p:nvSpPr>
          <p:cNvPr id="44035"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dirty="0" smtClean="0">
                <a:latin typeface="+mn-lt"/>
              </a:rPr>
              <a:t>Stationary and movable equipment </a:t>
            </a:r>
          </a:p>
          <a:p>
            <a:pPr eaLnBrk="1" hangingPunct="1">
              <a:lnSpc>
                <a:spcPct val="90000"/>
              </a:lnSpc>
            </a:pPr>
            <a:r>
              <a:rPr lang="en-US" dirty="0" smtClean="0">
                <a:latin typeface="+mn-lt"/>
              </a:rPr>
              <a:t>Permanent equipment includes swings, climbers</a:t>
            </a:r>
          </a:p>
          <a:p>
            <a:pPr eaLnBrk="1" hangingPunct="1">
              <a:lnSpc>
                <a:spcPct val="90000"/>
              </a:lnSpc>
            </a:pPr>
            <a:r>
              <a:rPr lang="en-US" dirty="0" smtClean="0">
                <a:latin typeface="+mn-lt"/>
              </a:rPr>
              <a:t>Movable equipment includes:</a:t>
            </a:r>
          </a:p>
          <a:p>
            <a:pPr eaLnBrk="1" hangingPunct="1">
              <a:lnSpc>
                <a:spcPct val="90000"/>
              </a:lnSpc>
              <a:buFont typeface="Wingdings" pitchFamily="2" charset="2"/>
              <a:buNone/>
            </a:pPr>
            <a:r>
              <a:rPr lang="en-US" dirty="0" smtClean="0">
                <a:latin typeface="+mn-lt"/>
              </a:rPr>
              <a:t>	old tires, open wooden boxes, plastic crates, bicycles, tricycles, wagons</a:t>
            </a:r>
          </a:p>
          <a:p>
            <a:pPr eaLnBrk="1" hangingPunct="1">
              <a:lnSpc>
                <a:spcPct val="90000"/>
              </a:lnSpc>
            </a:pPr>
            <a:r>
              <a:rPr lang="en-US" dirty="0" smtClean="0">
                <a:latin typeface="+mn-lt"/>
              </a:rPr>
              <a:t>Provision for sports (i.e., soccer, baseball, basketball) and the necessary equipment.</a:t>
            </a:r>
          </a:p>
        </p:txBody>
      </p:sp>
    </p:spTree>
    <p:extLst>
      <p:ext uri="{BB962C8B-B14F-4D97-AF65-F5344CB8AC3E}">
        <p14:creationId xmlns:p14="http://schemas.microsoft.com/office/powerpoint/2010/main" val="108512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fade">
                                      <p:cBhvr>
                                        <p:cTn id="7" dur="2000"/>
                                        <p:tgtEl>
                                          <p:spTgt spid="440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fade">
                                      <p:cBhvr>
                                        <p:cTn id="12" dur="2000"/>
                                        <p:tgtEl>
                                          <p:spTgt spid="440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1" end="1"/>
                                            </p:txEl>
                                          </p:spTgt>
                                        </p:tgtEl>
                                        <p:attrNameLst>
                                          <p:attrName>style.visibility</p:attrName>
                                        </p:attrNameLst>
                                      </p:cBhvr>
                                      <p:to>
                                        <p:strVal val="visible"/>
                                      </p:to>
                                    </p:set>
                                    <p:animEffect transition="in" filter="fade">
                                      <p:cBhvr>
                                        <p:cTn id="17" dur="2000"/>
                                        <p:tgtEl>
                                          <p:spTgt spid="440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4035">
                                            <p:txEl>
                                              <p:pRg st="2" end="2"/>
                                            </p:txEl>
                                          </p:spTgt>
                                        </p:tgtEl>
                                        <p:attrNameLst>
                                          <p:attrName>style.visibility</p:attrName>
                                        </p:attrNameLst>
                                      </p:cBhvr>
                                      <p:to>
                                        <p:strVal val="visible"/>
                                      </p:to>
                                    </p:set>
                                    <p:animEffect transition="in" filter="fade">
                                      <p:cBhvr>
                                        <p:cTn id="22" dur="2000"/>
                                        <p:tgtEl>
                                          <p:spTgt spid="440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4035">
                                            <p:txEl>
                                              <p:pRg st="3" end="3"/>
                                            </p:txEl>
                                          </p:spTgt>
                                        </p:tgtEl>
                                        <p:attrNameLst>
                                          <p:attrName>style.visibility</p:attrName>
                                        </p:attrNameLst>
                                      </p:cBhvr>
                                      <p:to>
                                        <p:strVal val="visible"/>
                                      </p:to>
                                    </p:set>
                                    <p:animEffect transition="in" filter="fade">
                                      <p:cBhvr>
                                        <p:cTn id="27" dur="2000"/>
                                        <p:tgtEl>
                                          <p:spTgt spid="440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4035">
                                            <p:txEl>
                                              <p:pRg st="4" end="4"/>
                                            </p:txEl>
                                          </p:spTgt>
                                        </p:tgtEl>
                                        <p:attrNameLst>
                                          <p:attrName>style.visibility</p:attrName>
                                        </p:attrNameLst>
                                      </p:cBhvr>
                                      <p:to>
                                        <p:strVal val="visible"/>
                                      </p:to>
                                    </p:set>
                                    <p:animEffect transition="in" filter="fade">
                                      <p:cBhvr>
                                        <p:cTn id="32" dur="2000"/>
                                        <p:tgtEl>
                                          <p:spTgt spid="440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Indoor Play Spaces</a:t>
            </a:r>
          </a:p>
        </p:txBody>
      </p:sp>
      <p:sp>
        <p:nvSpPr>
          <p:cNvPr id="4505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dirty="0" smtClean="0">
                <a:latin typeface="+mn-lt"/>
              </a:rPr>
              <a:t>Community centers and play libraries, to include:</a:t>
            </a:r>
          </a:p>
          <a:p>
            <a:pPr eaLnBrk="1" hangingPunct="1">
              <a:lnSpc>
                <a:spcPct val="90000"/>
              </a:lnSpc>
            </a:pPr>
            <a:r>
              <a:rPr lang="en-US" dirty="0" smtClean="0">
                <a:latin typeface="+mn-lt"/>
              </a:rPr>
              <a:t>Board games </a:t>
            </a:r>
          </a:p>
          <a:p>
            <a:pPr eaLnBrk="1" hangingPunct="1">
              <a:lnSpc>
                <a:spcPct val="90000"/>
              </a:lnSpc>
            </a:pPr>
            <a:r>
              <a:rPr lang="en-US" dirty="0" smtClean="0">
                <a:latin typeface="+mn-lt"/>
              </a:rPr>
              <a:t>Art and crafts materials </a:t>
            </a:r>
          </a:p>
          <a:p>
            <a:pPr eaLnBrk="1" hangingPunct="1">
              <a:lnSpc>
                <a:spcPct val="90000"/>
              </a:lnSpc>
            </a:pPr>
            <a:r>
              <a:rPr lang="en-US" dirty="0" smtClean="0">
                <a:latin typeface="+mn-lt"/>
              </a:rPr>
              <a:t>Pretend play costumes </a:t>
            </a:r>
          </a:p>
          <a:p>
            <a:pPr eaLnBrk="1" hangingPunct="1">
              <a:lnSpc>
                <a:spcPct val="90000"/>
              </a:lnSpc>
            </a:pPr>
            <a:r>
              <a:rPr lang="en-US" dirty="0" smtClean="0">
                <a:latin typeface="+mn-lt"/>
              </a:rPr>
              <a:t>Books</a:t>
            </a:r>
          </a:p>
          <a:p>
            <a:pPr eaLnBrk="1" hangingPunct="1">
              <a:lnSpc>
                <a:spcPct val="90000"/>
              </a:lnSpc>
            </a:pPr>
            <a:r>
              <a:rPr lang="en-US" dirty="0" smtClean="0">
                <a:latin typeface="+mn-lt"/>
              </a:rPr>
              <a:t>Clean, safe and supervised space</a:t>
            </a:r>
          </a:p>
        </p:txBody>
      </p:sp>
    </p:spTree>
    <p:extLst>
      <p:ext uri="{BB962C8B-B14F-4D97-AF65-F5344CB8AC3E}">
        <p14:creationId xmlns:p14="http://schemas.microsoft.com/office/powerpoint/2010/main" val="3056925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2000"/>
                                        <p:tgtEl>
                                          <p:spTgt spid="450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Effect transition="in" filter="fade">
                                      <p:cBhvr>
                                        <p:cTn id="12" dur="2000"/>
                                        <p:tgtEl>
                                          <p:spTgt spid="45059">
                                            <p:txEl>
                                              <p:pRg st="0" end="0"/>
                                            </p:txEl>
                                          </p:spTgt>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45059">
                                            <p:txEl>
                                              <p:pRg st="1" end="1"/>
                                            </p:txEl>
                                          </p:spTgt>
                                        </p:tgtEl>
                                        <p:attrNameLst>
                                          <p:attrName>style.visibility</p:attrName>
                                        </p:attrNameLst>
                                      </p:cBhvr>
                                      <p:to>
                                        <p:strVal val="visible"/>
                                      </p:to>
                                    </p:set>
                                    <p:animEffect transition="in" filter="fade">
                                      <p:cBhvr>
                                        <p:cTn id="16" dur="2000"/>
                                        <p:tgtEl>
                                          <p:spTgt spid="45059">
                                            <p:txEl>
                                              <p:pRg st="1" end="1"/>
                                            </p:txEl>
                                          </p:spTgt>
                                        </p:tgtEl>
                                      </p:cBhvr>
                                    </p:animEffect>
                                  </p:childTnLst>
                                </p:cTn>
                              </p:par>
                            </p:childTnLst>
                          </p:cTn>
                        </p:par>
                        <p:par>
                          <p:cTn id="17" fill="hold">
                            <p:stCondLst>
                              <p:cond delay="4000"/>
                            </p:stCondLst>
                            <p:childTnLst>
                              <p:par>
                                <p:cTn id="18" presetID="10" presetClass="entr" presetSubtype="0" fill="hold" grpId="0" nodeType="afterEffect">
                                  <p:stCondLst>
                                    <p:cond delay="0"/>
                                  </p:stCondLst>
                                  <p:childTnLst>
                                    <p:set>
                                      <p:cBhvr>
                                        <p:cTn id="19" dur="1" fill="hold">
                                          <p:stCondLst>
                                            <p:cond delay="0"/>
                                          </p:stCondLst>
                                        </p:cTn>
                                        <p:tgtEl>
                                          <p:spTgt spid="45059">
                                            <p:txEl>
                                              <p:pRg st="2" end="2"/>
                                            </p:txEl>
                                          </p:spTgt>
                                        </p:tgtEl>
                                        <p:attrNameLst>
                                          <p:attrName>style.visibility</p:attrName>
                                        </p:attrNameLst>
                                      </p:cBhvr>
                                      <p:to>
                                        <p:strVal val="visible"/>
                                      </p:to>
                                    </p:set>
                                    <p:animEffect transition="in" filter="fade">
                                      <p:cBhvr>
                                        <p:cTn id="20" dur="2000"/>
                                        <p:tgtEl>
                                          <p:spTgt spid="45059">
                                            <p:txEl>
                                              <p:pRg st="2" end="2"/>
                                            </p:txEl>
                                          </p:spTgt>
                                        </p:tgtEl>
                                      </p:cBhvr>
                                    </p:animEffect>
                                  </p:childTnLst>
                                </p:cTn>
                              </p:par>
                            </p:childTnLst>
                          </p:cTn>
                        </p:par>
                        <p:par>
                          <p:cTn id="21" fill="hold">
                            <p:stCondLst>
                              <p:cond delay="6000"/>
                            </p:stCondLst>
                            <p:childTnLst>
                              <p:par>
                                <p:cTn id="22" presetID="10" presetClass="entr" presetSubtype="0" fill="hold" grpId="0" nodeType="afterEffect">
                                  <p:stCondLst>
                                    <p:cond delay="0"/>
                                  </p:stCondLst>
                                  <p:childTnLst>
                                    <p:set>
                                      <p:cBhvr>
                                        <p:cTn id="23" dur="1" fill="hold">
                                          <p:stCondLst>
                                            <p:cond delay="0"/>
                                          </p:stCondLst>
                                        </p:cTn>
                                        <p:tgtEl>
                                          <p:spTgt spid="45059">
                                            <p:txEl>
                                              <p:pRg st="3" end="3"/>
                                            </p:txEl>
                                          </p:spTgt>
                                        </p:tgtEl>
                                        <p:attrNameLst>
                                          <p:attrName>style.visibility</p:attrName>
                                        </p:attrNameLst>
                                      </p:cBhvr>
                                      <p:to>
                                        <p:strVal val="visible"/>
                                      </p:to>
                                    </p:set>
                                    <p:animEffect transition="in" filter="fade">
                                      <p:cBhvr>
                                        <p:cTn id="24" dur="2000"/>
                                        <p:tgtEl>
                                          <p:spTgt spid="45059">
                                            <p:txEl>
                                              <p:pRg st="3" end="3"/>
                                            </p:txEl>
                                          </p:spTgt>
                                        </p:tgtEl>
                                      </p:cBhvr>
                                    </p:animEffect>
                                  </p:childTnLst>
                                </p:cTn>
                              </p:par>
                            </p:childTnLst>
                          </p:cTn>
                        </p:par>
                        <p:par>
                          <p:cTn id="25" fill="hold">
                            <p:stCondLst>
                              <p:cond delay="8000"/>
                            </p:stCondLst>
                            <p:childTnLst>
                              <p:par>
                                <p:cTn id="26" presetID="10" presetClass="entr" presetSubtype="0" fill="hold" grpId="0" nodeType="afterEffect">
                                  <p:stCondLst>
                                    <p:cond delay="0"/>
                                  </p:stCondLst>
                                  <p:childTnLst>
                                    <p:set>
                                      <p:cBhvr>
                                        <p:cTn id="27" dur="1" fill="hold">
                                          <p:stCondLst>
                                            <p:cond delay="0"/>
                                          </p:stCondLst>
                                        </p:cTn>
                                        <p:tgtEl>
                                          <p:spTgt spid="45059">
                                            <p:txEl>
                                              <p:pRg st="4" end="4"/>
                                            </p:txEl>
                                          </p:spTgt>
                                        </p:tgtEl>
                                        <p:attrNameLst>
                                          <p:attrName>style.visibility</p:attrName>
                                        </p:attrNameLst>
                                      </p:cBhvr>
                                      <p:to>
                                        <p:strVal val="visible"/>
                                      </p:to>
                                    </p:set>
                                    <p:animEffect transition="in" filter="fade">
                                      <p:cBhvr>
                                        <p:cTn id="28" dur="2000"/>
                                        <p:tgtEl>
                                          <p:spTgt spid="45059">
                                            <p:txEl>
                                              <p:pRg st="4" end="4"/>
                                            </p:txEl>
                                          </p:spTgt>
                                        </p:tgtEl>
                                      </p:cBhvr>
                                    </p:animEffect>
                                  </p:childTnLst>
                                </p:cTn>
                              </p:par>
                            </p:childTnLst>
                          </p:cTn>
                        </p:par>
                        <p:par>
                          <p:cTn id="29" fill="hold">
                            <p:stCondLst>
                              <p:cond delay="10000"/>
                            </p:stCondLst>
                            <p:childTnLst>
                              <p:par>
                                <p:cTn id="30" presetID="10" presetClass="entr" presetSubtype="0" fill="hold" grpId="0" nodeType="afterEffect">
                                  <p:stCondLst>
                                    <p:cond delay="0"/>
                                  </p:stCondLst>
                                  <p:childTnLst>
                                    <p:set>
                                      <p:cBhvr>
                                        <p:cTn id="31" dur="1" fill="hold">
                                          <p:stCondLst>
                                            <p:cond delay="0"/>
                                          </p:stCondLst>
                                        </p:cTn>
                                        <p:tgtEl>
                                          <p:spTgt spid="45059">
                                            <p:txEl>
                                              <p:pRg st="5" end="5"/>
                                            </p:txEl>
                                          </p:spTgt>
                                        </p:tgtEl>
                                        <p:attrNameLst>
                                          <p:attrName>style.visibility</p:attrName>
                                        </p:attrNameLst>
                                      </p:cBhvr>
                                      <p:to>
                                        <p:strVal val="visible"/>
                                      </p:to>
                                    </p:set>
                                    <p:animEffect transition="in" filter="fade">
                                      <p:cBhvr>
                                        <p:cTn id="32" dur="2000"/>
                                        <p:tgtEl>
                                          <p:spTgt spid="45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New Roman" panose="02020603050405020304" pitchFamily="18" charset="0"/>
                <a:cs typeface="Times New Roman" panose="02020603050405020304" pitchFamily="18" charset="0"/>
              </a:rPr>
              <a:t>Play in the Early Years</a:t>
            </a:r>
          </a:p>
        </p:txBody>
      </p:sp>
      <p:sp>
        <p:nvSpPr>
          <p:cNvPr id="409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dirty="0">
                <a:latin typeface="+mn-lt"/>
              </a:rPr>
              <a:t>The early years, especially birth through three years of age, are extremely significant in shaping the brain since "hands on" experiences cause the child to develop increasing numbers of brain synapses, or connections that shape and pattern the growing brain.  </a:t>
            </a:r>
          </a:p>
          <a:p>
            <a:pPr eaLnBrk="1" hangingPunct="1">
              <a:lnSpc>
                <a:spcPct val="90000"/>
              </a:lnSpc>
              <a:buFont typeface="Wingdings" pitchFamily="2" charset="2"/>
              <a:buNone/>
            </a:pPr>
            <a:endParaRPr lang="en-US" dirty="0">
              <a:latin typeface="+mn-lt"/>
            </a:endParaRPr>
          </a:p>
          <a:p>
            <a:pPr eaLnBrk="1" hangingPunct="1">
              <a:lnSpc>
                <a:spcPct val="90000"/>
              </a:lnSpc>
              <a:buFont typeface="Wingdings" pitchFamily="2" charset="2"/>
              <a:buNone/>
            </a:pPr>
            <a:r>
              <a:rPr lang="en-US" dirty="0">
                <a:latin typeface="+mn-lt"/>
              </a:rPr>
              <a:t>Play, in the context of secure attachments to adults, gives children the enrichment, stimulation, and physical activity they need to develop their brains for future learning.  (Shore, l997) </a:t>
            </a:r>
          </a:p>
        </p:txBody>
      </p:sp>
    </p:spTree>
    <p:extLst>
      <p:ext uri="{BB962C8B-B14F-4D97-AF65-F5344CB8AC3E}">
        <p14:creationId xmlns:p14="http://schemas.microsoft.com/office/powerpoint/2010/main" val="1713988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Logic and Reasoning</a:t>
            </a:r>
          </a:p>
        </p:txBody>
      </p:sp>
      <p:sp>
        <p:nvSpPr>
          <p:cNvPr id="84995" name="Rectangle 3"/>
          <p:cNvSpPr>
            <a:spLocks noGrp="1" noChangeArrowheads="1"/>
          </p:cNvSpPr>
          <p:nvPr>
            <p:ph type="body" idx="1"/>
          </p:nvPr>
        </p:nvSpPr>
        <p:spPr>
          <a:xfrm>
            <a:off x="914400" y="1554480"/>
            <a:ext cx="8549640" cy="4663440"/>
          </a:xfrm>
        </p:spPr>
        <p:txBody>
          <a:bodyPr/>
          <a:lstStyle/>
          <a:p>
            <a:pPr eaLnBrk="1" hangingPunct="1">
              <a:lnSpc>
                <a:spcPct val="90000"/>
              </a:lnSpc>
              <a:buFont typeface="Wingdings" pitchFamily="2" charset="2"/>
              <a:buNone/>
            </a:pPr>
            <a:r>
              <a:rPr lang="en-US" dirty="0">
                <a:latin typeface="+mn-lt"/>
              </a:rPr>
              <a:t>Children</a:t>
            </a:r>
          </a:p>
          <a:p>
            <a:pPr eaLnBrk="1" hangingPunct="1">
              <a:lnSpc>
                <a:spcPct val="90000"/>
              </a:lnSpc>
            </a:pPr>
            <a:r>
              <a:rPr lang="en-US" dirty="0">
                <a:latin typeface="+mn-lt"/>
              </a:rPr>
              <a:t>Are capable of taking multiple perspectives</a:t>
            </a:r>
          </a:p>
          <a:p>
            <a:pPr eaLnBrk="1" hangingPunct="1">
              <a:lnSpc>
                <a:spcPct val="90000"/>
              </a:lnSpc>
            </a:pPr>
            <a:r>
              <a:rPr lang="en-US" dirty="0">
                <a:latin typeface="+mn-lt"/>
              </a:rPr>
              <a:t>Have developed extensive memory for people and events,</a:t>
            </a:r>
          </a:p>
          <a:p>
            <a:pPr eaLnBrk="1" hangingPunct="1">
              <a:lnSpc>
                <a:spcPct val="90000"/>
              </a:lnSpc>
            </a:pPr>
            <a:r>
              <a:rPr lang="en-US" dirty="0">
                <a:latin typeface="+mn-lt"/>
              </a:rPr>
              <a:t>Are learning about their culture and nationality as part of identity and group awareness. </a:t>
            </a:r>
          </a:p>
          <a:p>
            <a:pPr eaLnBrk="1" hangingPunct="1">
              <a:lnSpc>
                <a:spcPct val="90000"/>
              </a:lnSpc>
              <a:buFont typeface="Wingdings" pitchFamily="2" charset="2"/>
              <a:buNone/>
            </a:pPr>
            <a:endParaRPr lang="en-US" dirty="0" smtClean="0">
              <a:latin typeface="+mn-lt"/>
            </a:endParaRPr>
          </a:p>
          <a:p>
            <a:pPr eaLnBrk="1" hangingPunct="1">
              <a:lnSpc>
                <a:spcPct val="90000"/>
              </a:lnSpc>
              <a:buFont typeface="Wingdings" pitchFamily="2" charset="2"/>
              <a:buNone/>
            </a:pPr>
            <a:r>
              <a:rPr lang="en-US" dirty="0" smtClean="0">
                <a:latin typeface="+mn-lt"/>
              </a:rPr>
              <a:t>Toys </a:t>
            </a:r>
            <a:r>
              <a:rPr lang="en-US" dirty="0">
                <a:latin typeface="+mn-lt"/>
              </a:rPr>
              <a:t>include:</a:t>
            </a:r>
          </a:p>
          <a:p>
            <a:pPr eaLnBrk="1" hangingPunct="1">
              <a:lnSpc>
                <a:spcPct val="90000"/>
              </a:lnSpc>
            </a:pPr>
            <a:r>
              <a:rPr lang="en-US" dirty="0">
                <a:latin typeface="+mn-lt"/>
              </a:rPr>
              <a:t>Table </a:t>
            </a:r>
            <a:r>
              <a:rPr lang="en-US" dirty="0" smtClean="0">
                <a:latin typeface="+mn-lt"/>
              </a:rPr>
              <a:t>games</a:t>
            </a:r>
            <a:endParaRPr lang="en-US" dirty="0">
              <a:latin typeface="+mn-lt"/>
            </a:endParaRPr>
          </a:p>
          <a:p>
            <a:pPr eaLnBrk="1" hangingPunct="1">
              <a:lnSpc>
                <a:spcPct val="90000"/>
              </a:lnSpc>
            </a:pPr>
            <a:r>
              <a:rPr lang="en-US" dirty="0">
                <a:latin typeface="+mn-lt"/>
              </a:rPr>
              <a:t>Manipulative materials</a:t>
            </a:r>
          </a:p>
          <a:p>
            <a:pPr eaLnBrk="1" hangingPunct="1">
              <a:lnSpc>
                <a:spcPct val="90000"/>
              </a:lnSpc>
            </a:pPr>
            <a:endParaRPr lang="en-US" sz="3100" dirty="0"/>
          </a:p>
        </p:txBody>
      </p:sp>
    </p:spTree>
    <p:extLst>
      <p:ext uri="{BB962C8B-B14F-4D97-AF65-F5344CB8AC3E}">
        <p14:creationId xmlns:p14="http://schemas.microsoft.com/office/powerpoint/2010/main" val="653748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fade">
                                      <p:cBhvr>
                                        <p:cTn id="7" dur="2000"/>
                                        <p:tgtEl>
                                          <p:spTgt spid="849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4995">
                                            <p:txEl>
                                              <p:pRg st="0" end="0"/>
                                            </p:txEl>
                                          </p:spTgt>
                                        </p:tgtEl>
                                        <p:attrNameLst>
                                          <p:attrName>style.visibility</p:attrName>
                                        </p:attrNameLst>
                                      </p:cBhvr>
                                      <p:to>
                                        <p:strVal val="visible"/>
                                      </p:to>
                                    </p:set>
                                    <p:animEffect transition="in" filter="fade">
                                      <p:cBhvr>
                                        <p:cTn id="12" dur="2000"/>
                                        <p:tgtEl>
                                          <p:spTgt spid="849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4995">
                                            <p:txEl>
                                              <p:pRg st="1" end="1"/>
                                            </p:txEl>
                                          </p:spTgt>
                                        </p:tgtEl>
                                        <p:attrNameLst>
                                          <p:attrName>style.visibility</p:attrName>
                                        </p:attrNameLst>
                                      </p:cBhvr>
                                      <p:to>
                                        <p:strVal val="visible"/>
                                      </p:to>
                                    </p:set>
                                    <p:animEffect transition="in" filter="fade">
                                      <p:cBhvr>
                                        <p:cTn id="17" dur="2000"/>
                                        <p:tgtEl>
                                          <p:spTgt spid="849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4995">
                                            <p:txEl>
                                              <p:pRg st="2" end="2"/>
                                            </p:txEl>
                                          </p:spTgt>
                                        </p:tgtEl>
                                        <p:attrNameLst>
                                          <p:attrName>style.visibility</p:attrName>
                                        </p:attrNameLst>
                                      </p:cBhvr>
                                      <p:to>
                                        <p:strVal val="visible"/>
                                      </p:to>
                                    </p:set>
                                    <p:animEffect transition="in" filter="fade">
                                      <p:cBhvr>
                                        <p:cTn id="22" dur="2000"/>
                                        <p:tgtEl>
                                          <p:spTgt spid="849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4995">
                                            <p:txEl>
                                              <p:pRg st="3" end="3"/>
                                            </p:txEl>
                                          </p:spTgt>
                                        </p:tgtEl>
                                        <p:attrNameLst>
                                          <p:attrName>style.visibility</p:attrName>
                                        </p:attrNameLst>
                                      </p:cBhvr>
                                      <p:to>
                                        <p:strVal val="visible"/>
                                      </p:to>
                                    </p:set>
                                    <p:animEffect transition="in" filter="fade">
                                      <p:cBhvr>
                                        <p:cTn id="27" dur="2000"/>
                                        <p:tgtEl>
                                          <p:spTgt spid="8499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4995">
                                            <p:txEl>
                                              <p:pRg st="5" end="5"/>
                                            </p:txEl>
                                          </p:spTgt>
                                        </p:tgtEl>
                                        <p:attrNameLst>
                                          <p:attrName>style.visibility</p:attrName>
                                        </p:attrNameLst>
                                      </p:cBhvr>
                                      <p:to>
                                        <p:strVal val="visible"/>
                                      </p:to>
                                    </p:set>
                                    <p:animEffect transition="in" filter="fade">
                                      <p:cBhvr>
                                        <p:cTn id="32" dur="2000"/>
                                        <p:tgtEl>
                                          <p:spTgt spid="849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4995">
                                            <p:txEl>
                                              <p:pRg st="6" end="6"/>
                                            </p:txEl>
                                          </p:spTgt>
                                        </p:tgtEl>
                                        <p:attrNameLst>
                                          <p:attrName>style.visibility</p:attrName>
                                        </p:attrNameLst>
                                      </p:cBhvr>
                                      <p:to>
                                        <p:strVal val="visible"/>
                                      </p:to>
                                    </p:set>
                                    <p:animEffect transition="in" filter="fade">
                                      <p:cBhvr>
                                        <p:cTn id="37" dur="2000"/>
                                        <p:tgtEl>
                                          <p:spTgt spid="849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4995">
                                            <p:txEl>
                                              <p:pRg st="7" end="7"/>
                                            </p:txEl>
                                          </p:spTgt>
                                        </p:tgtEl>
                                        <p:attrNameLst>
                                          <p:attrName>style.visibility</p:attrName>
                                        </p:attrNameLst>
                                      </p:cBhvr>
                                      <p:to>
                                        <p:strVal val="visible"/>
                                      </p:to>
                                    </p:set>
                                    <p:animEffect transition="in" filter="fade">
                                      <p:cBhvr>
                                        <p:cTn id="42" dur="2000"/>
                                        <p:tgtEl>
                                          <p:spTgt spid="849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Approaches Toward Learning</a:t>
            </a:r>
          </a:p>
        </p:txBody>
      </p:sp>
      <p:sp>
        <p:nvSpPr>
          <p:cNvPr id="47107" name="Rectangle 3"/>
          <p:cNvSpPr>
            <a:spLocks noGrp="1" noChangeArrowheads="1"/>
          </p:cNvSpPr>
          <p:nvPr>
            <p:ph type="body" idx="1"/>
          </p:nvPr>
        </p:nvSpPr>
        <p:spPr>
          <a:xfrm>
            <a:off x="914400" y="2075357"/>
            <a:ext cx="8229600" cy="3238323"/>
          </a:xfrm>
        </p:spPr>
        <p:txBody>
          <a:bodyPr/>
          <a:lstStyle/>
          <a:p>
            <a:pPr eaLnBrk="1" hangingPunct="1">
              <a:buFont typeface="Wingdings" pitchFamily="2" charset="2"/>
              <a:buNone/>
            </a:pPr>
            <a:r>
              <a:rPr lang="en-US" dirty="0" smtClean="0">
                <a:latin typeface="+mn-lt"/>
              </a:rPr>
              <a:t>To extend exploration and problem solving include:</a:t>
            </a:r>
          </a:p>
          <a:p>
            <a:pPr eaLnBrk="1" hangingPunct="1"/>
            <a:r>
              <a:rPr lang="en-US" dirty="0" smtClean="0">
                <a:latin typeface="+mn-lt"/>
              </a:rPr>
              <a:t>Items for pretend play</a:t>
            </a:r>
          </a:p>
          <a:p>
            <a:pPr eaLnBrk="1" hangingPunct="1"/>
            <a:r>
              <a:rPr lang="en-US" dirty="0" smtClean="0">
                <a:latin typeface="+mn-lt"/>
              </a:rPr>
              <a:t>Musical Instruments </a:t>
            </a:r>
          </a:p>
          <a:p>
            <a:pPr eaLnBrk="1" hangingPunct="1"/>
            <a:r>
              <a:rPr lang="en-US" dirty="0" smtClean="0">
                <a:latin typeface="+mn-lt"/>
              </a:rPr>
              <a:t>Construction Materials</a:t>
            </a:r>
          </a:p>
        </p:txBody>
      </p:sp>
    </p:spTree>
    <p:extLst>
      <p:ext uri="{BB962C8B-B14F-4D97-AF65-F5344CB8AC3E}">
        <p14:creationId xmlns:p14="http://schemas.microsoft.com/office/powerpoint/2010/main" val="3544121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fade">
                                      <p:cBhvr>
                                        <p:cTn id="7" dur="2000"/>
                                        <p:tgtEl>
                                          <p:spTgt spid="4710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Effect transition="in" filter="fade">
                                      <p:cBhvr>
                                        <p:cTn id="12" dur="2000"/>
                                        <p:tgtEl>
                                          <p:spTgt spid="471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7107">
                                            <p:txEl>
                                              <p:pRg st="1" end="1"/>
                                            </p:txEl>
                                          </p:spTgt>
                                        </p:tgtEl>
                                        <p:attrNameLst>
                                          <p:attrName>style.visibility</p:attrName>
                                        </p:attrNameLst>
                                      </p:cBhvr>
                                      <p:to>
                                        <p:strVal val="visible"/>
                                      </p:to>
                                    </p:set>
                                    <p:animEffect transition="in" filter="fade">
                                      <p:cBhvr>
                                        <p:cTn id="17" dur="2000"/>
                                        <p:tgtEl>
                                          <p:spTgt spid="471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7107">
                                            <p:txEl>
                                              <p:pRg st="2" end="2"/>
                                            </p:txEl>
                                          </p:spTgt>
                                        </p:tgtEl>
                                        <p:attrNameLst>
                                          <p:attrName>style.visibility</p:attrName>
                                        </p:attrNameLst>
                                      </p:cBhvr>
                                      <p:to>
                                        <p:strVal val="visible"/>
                                      </p:to>
                                    </p:set>
                                    <p:animEffect transition="in" filter="fade">
                                      <p:cBhvr>
                                        <p:cTn id="22" dur="2000"/>
                                        <p:tgtEl>
                                          <p:spTgt spid="471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7107">
                                            <p:txEl>
                                              <p:pRg st="3" end="3"/>
                                            </p:txEl>
                                          </p:spTgt>
                                        </p:tgtEl>
                                        <p:attrNameLst>
                                          <p:attrName>style.visibility</p:attrName>
                                        </p:attrNameLst>
                                      </p:cBhvr>
                                      <p:to>
                                        <p:strVal val="visible"/>
                                      </p:to>
                                    </p:set>
                                    <p:animEffect transition="in" filter="fade">
                                      <p:cBhvr>
                                        <p:cTn id="27" dur="20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Assessment </a:t>
            </a:r>
          </a:p>
        </p:txBody>
      </p:sp>
      <p:sp>
        <p:nvSpPr>
          <p:cNvPr id="51203" name="Rectangle 3"/>
          <p:cNvSpPr>
            <a:spLocks noGrp="1" noChangeArrowheads="1"/>
          </p:cNvSpPr>
          <p:nvPr>
            <p:ph type="body" idx="1"/>
          </p:nvPr>
        </p:nvSpPr>
        <p:spPr>
          <a:xfrm>
            <a:off x="914400" y="1587677"/>
            <a:ext cx="8229600" cy="3614243"/>
          </a:xfrm>
        </p:spPr>
        <p:txBody>
          <a:bodyPr/>
          <a:lstStyle/>
          <a:p>
            <a:pPr eaLnBrk="1" hangingPunct="1">
              <a:buFont typeface="Wingdings" pitchFamily="2" charset="2"/>
              <a:buNone/>
            </a:pPr>
            <a:r>
              <a:rPr lang="en-US" dirty="0" smtClean="0">
                <a:latin typeface="+mn-lt"/>
              </a:rPr>
              <a:t>At home and in group settings</a:t>
            </a:r>
          </a:p>
          <a:p>
            <a:pPr eaLnBrk="1" hangingPunct="1"/>
            <a:r>
              <a:rPr lang="en-US" dirty="0" smtClean="0">
                <a:latin typeface="+mn-lt"/>
              </a:rPr>
              <a:t>use checklists, anecdotal records, and a weekly play journal.  </a:t>
            </a:r>
          </a:p>
          <a:p>
            <a:pPr eaLnBrk="1" hangingPunct="1">
              <a:buFont typeface="Wingdings" pitchFamily="2" charset="2"/>
              <a:buNone/>
            </a:pPr>
            <a:r>
              <a:rPr lang="en-US" dirty="0" smtClean="0">
                <a:latin typeface="+mn-lt"/>
              </a:rPr>
              <a:t>Children </a:t>
            </a:r>
          </a:p>
          <a:p>
            <a:pPr eaLnBrk="1" hangingPunct="1"/>
            <a:r>
              <a:rPr lang="en-US" dirty="0" smtClean="0">
                <a:latin typeface="+mn-lt"/>
              </a:rPr>
              <a:t>Can reflect on their own play </a:t>
            </a:r>
          </a:p>
          <a:p>
            <a:pPr eaLnBrk="1" hangingPunct="1"/>
            <a:r>
              <a:rPr lang="en-US" dirty="0" smtClean="0">
                <a:latin typeface="+mn-lt"/>
              </a:rPr>
              <a:t>Are able to keep a play portfolio- through writing and drawing</a:t>
            </a:r>
          </a:p>
        </p:txBody>
      </p:sp>
    </p:spTree>
    <p:extLst>
      <p:ext uri="{BB962C8B-B14F-4D97-AF65-F5344CB8AC3E}">
        <p14:creationId xmlns:p14="http://schemas.microsoft.com/office/powerpoint/2010/main" val="3776162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fade">
                                      <p:cBhvr>
                                        <p:cTn id="7" dur="2000"/>
                                        <p:tgtEl>
                                          <p:spTgt spid="512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03">
                                            <p:txEl>
                                              <p:pRg st="0" end="0"/>
                                            </p:txEl>
                                          </p:spTgt>
                                        </p:tgtEl>
                                        <p:attrNameLst>
                                          <p:attrName>style.visibility</p:attrName>
                                        </p:attrNameLst>
                                      </p:cBhvr>
                                      <p:to>
                                        <p:strVal val="visible"/>
                                      </p:to>
                                    </p:set>
                                    <p:animEffect transition="in" filter="fade">
                                      <p:cBhvr>
                                        <p:cTn id="12" dur="2000"/>
                                        <p:tgtEl>
                                          <p:spTgt spid="512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03">
                                            <p:txEl>
                                              <p:pRg st="1" end="1"/>
                                            </p:txEl>
                                          </p:spTgt>
                                        </p:tgtEl>
                                        <p:attrNameLst>
                                          <p:attrName>style.visibility</p:attrName>
                                        </p:attrNameLst>
                                      </p:cBhvr>
                                      <p:to>
                                        <p:strVal val="visible"/>
                                      </p:to>
                                    </p:set>
                                    <p:animEffect transition="in" filter="fade">
                                      <p:cBhvr>
                                        <p:cTn id="17" dur="2000"/>
                                        <p:tgtEl>
                                          <p:spTgt spid="5120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03">
                                            <p:txEl>
                                              <p:pRg st="2" end="2"/>
                                            </p:txEl>
                                          </p:spTgt>
                                        </p:tgtEl>
                                        <p:attrNameLst>
                                          <p:attrName>style.visibility</p:attrName>
                                        </p:attrNameLst>
                                      </p:cBhvr>
                                      <p:to>
                                        <p:strVal val="visible"/>
                                      </p:to>
                                    </p:set>
                                    <p:animEffect transition="in" filter="fade">
                                      <p:cBhvr>
                                        <p:cTn id="22" dur="2000"/>
                                        <p:tgtEl>
                                          <p:spTgt spid="5120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203">
                                            <p:txEl>
                                              <p:pRg st="3" end="3"/>
                                            </p:txEl>
                                          </p:spTgt>
                                        </p:tgtEl>
                                        <p:attrNameLst>
                                          <p:attrName>style.visibility</p:attrName>
                                        </p:attrNameLst>
                                      </p:cBhvr>
                                      <p:to>
                                        <p:strVal val="visible"/>
                                      </p:to>
                                    </p:set>
                                    <p:animEffect transition="in" filter="fade">
                                      <p:cBhvr>
                                        <p:cTn id="27" dur="2000"/>
                                        <p:tgtEl>
                                          <p:spTgt spid="5120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1203">
                                            <p:txEl>
                                              <p:pRg st="4" end="4"/>
                                            </p:txEl>
                                          </p:spTgt>
                                        </p:tgtEl>
                                        <p:attrNameLst>
                                          <p:attrName>style.visibility</p:attrName>
                                        </p:attrNameLst>
                                      </p:cBhvr>
                                      <p:to>
                                        <p:strVal val="visible"/>
                                      </p:to>
                                    </p:set>
                                    <p:animEffect transition="in" filter="fade">
                                      <p:cBhvr>
                                        <p:cTn id="32" dur="20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a:latin typeface="Times New Roman" panose="02020603050405020304" pitchFamily="18" charset="0"/>
                <a:cs typeface="Times New Roman" panose="02020603050405020304" pitchFamily="18" charset="0"/>
              </a:rPr>
              <a:t>Play is: </a:t>
            </a:r>
          </a:p>
        </p:txBody>
      </p:sp>
      <p:sp>
        <p:nvSpPr>
          <p:cNvPr id="12291" name="Rectangle 3"/>
          <p:cNvSpPr>
            <a:spLocks noGrp="1" noChangeArrowheads="1"/>
          </p:cNvSpPr>
          <p:nvPr>
            <p:ph type="body" idx="1"/>
          </p:nvPr>
        </p:nvSpPr>
        <p:spPr>
          <a:xfrm>
            <a:off x="914399" y="1813560"/>
            <a:ext cx="4849403" cy="3457083"/>
          </a:xfrm>
        </p:spPr>
        <p:txBody>
          <a:bodyPr/>
          <a:lstStyle/>
          <a:p>
            <a:pPr eaLnBrk="1" hangingPunct="1">
              <a:lnSpc>
                <a:spcPct val="90000"/>
              </a:lnSpc>
            </a:pPr>
            <a:r>
              <a:rPr lang="en-US" dirty="0" smtClean="0">
                <a:latin typeface="+mn-lt"/>
              </a:rPr>
              <a:t>A universal interdisciplinary process </a:t>
            </a:r>
          </a:p>
          <a:p>
            <a:pPr eaLnBrk="1" hangingPunct="1">
              <a:lnSpc>
                <a:spcPct val="90000"/>
              </a:lnSpc>
            </a:pPr>
            <a:r>
              <a:rPr lang="en-US" dirty="0" smtClean="0">
                <a:latin typeface="+mn-lt"/>
              </a:rPr>
              <a:t>A self-expressive activity based on imagination. </a:t>
            </a:r>
          </a:p>
          <a:p>
            <a:pPr eaLnBrk="1" hangingPunct="1">
              <a:lnSpc>
                <a:spcPct val="90000"/>
              </a:lnSpc>
            </a:pPr>
            <a:r>
              <a:rPr lang="en-US" dirty="0" smtClean="0">
                <a:latin typeface="+mn-lt"/>
              </a:rPr>
              <a:t>An expression of cross-cultural themes - nurturing, family relationships, roles</a:t>
            </a:r>
          </a:p>
          <a:p>
            <a:pPr eaLnBrk="1" hangingPunct="1">
              <a:lnSpc>
                <a:spcPct val="90000"/>
              </a:lnSpc>
            </a:pPr>
            <a:r>
              <a:rPr lang="en-US" dirty="0" smtClean="0">
                <a:latin typeface="+mn-lt"/>
              </a:rPr>
              <a:t>A fundamental right of the child</a:t>
            </a:r>
          </a:p>
        </p:txBody>
      </p: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28827" y="554805"/>
            <a:ext cx="4046564" cy="6061752"/>
          </a:xfrm>
          <a:prstGeom prst="rect">
            <a:avLst/>
          </a:prstGeom>
        </p:spPr>
      </p:pic>
    </p:spTree>
    <p:extLst>
      <p:ext uri="{BB962C8B-B14F-4D97-AF65-F5344CB8AC3E}">
        <p14:creationId xmlns:p14="http://schemas.microsoft.com/office/powerpoint/2010/main" val="3316790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2000"/>
                                        <p:tgtEl>
                                          <p:spTgt spid="122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fade">
                                      <p:cBhvr>
                                        <p:cTn id="17" dur="2000"/>
                                        <p:tgtEl>
                                          <p:spTgt spid="122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291">
                                            <p:txEl>
                                              <p:pRg st="2" end="2"/>
                                            </p:txEl>
                                          </p:spTgt>
                                        </p:tgtEl>
                                        <p:attrNameLst>
                                          <p:attrName>style.visibility</p:attrName>
                                        </p:attrNameLst>
                                      </p:cBhvr>
                                      <p:to>
                                        <p:strVal val="visible"/>
                                      </p:to>
                                    </p:set>
                                    <p:animEffect transition="in" filter="fade">
                                      <p:cBhvr>
                                        <p:cTn id="22" dur="2000"/>
                                        <p:tgtEl>
                                          <p:spTgt spid="1229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291">
                                            <p:txEl>
                                              <p:pRg st="3" end="3"/>
                                            </p:txEl>
                                          </p:spTgt>
                                        </p:tgtEl>
                                        <p:attrNameLst>
                                          <p:attrName>style.visibility</p:attrName>
                                        </p:attrNameLst>
                                      </p:cBhvr>
                                      <p:to>
                                        <p:strVal val="visible"/>
                                      </p:to>
                                    </p:set>
                                    <p:animEffect transition="in" filter="fade">
                                      <p:cBhvr>
                                        <p:cTn id="27" dur="20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Remember…</a:t>
            </a:r>
          </a:p>
        </p:txBody>
      </p:sp>
      <p:sp>
        <p:nvSpPr>
          <p:cNvPr id="54275" name="Rectangle 3"/>
          <p:cNvSpPr>
            <a:spLocks noGrp="1" noChangeArrowheads="1"/>
          </p:cNvSpPr>
          <p:nvPr>
            <p:ph type="body" idx="1"/>
          </p:nvPr>
        </p:nvSpPr>
        <p:spPr>
          <a:xfrm>
            <a:off x="914400" y="1463040"/>
            <a:ext cx="7813040" cy="2733040"/>
          </a:xfrm>
        </p:spPr>
        <p:txBody>
          <a:bodyPr/>
          <a:lstStyle/>
          <a:p>
            <a:pPr eaLnBrk="1" hangingPunct="1"/>
            <a:r>
              <a:rPr lang="en-US" dirty="0" smtClean="0">
                <a:latin typeface="+mn-lt"/>
              </a:rPr>
              <a:t>Play promotes development, learning, and future success  </a:t>
            </a:r>
          </a:p>
          <a:p>
            <a:pPr eaLnBrk="1" hangingPunct="1"/>
            <a:r>
              <a:rPr lang="en-US" dirty="0" smtClean="0">
                <a:latin typeface="+mn-lt"/>
              </a:rPr>
              <a:t>Play activities can be created from local resources </a:t>
            </a:r>
          </a:p>
          <a:p>
            <a:pPr eaLnBrk="1" hangingPunct="1"/>
            <a:r>
              <a:rPr lang="en-US" dirty="0" smtClean="0">
                <a:latin typeface="+mn-lt"/>
              </a:rPr>
              <a:t>Interaction with adults is an important part of play</a:t>
            </a:r>
          </a:p>
        </p:txBody>
      </p:sp>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123440" y="3220720"/>
            <a:ext cx="5882640" cy="3832414"/>
          </a:xfrm>
          <a:prstGeom prst="rect">
            <a:avLst/>
          </a:prstGeom>
        </p:spPr>
      </p:pic>
    </p:spTree>
    <p:extLst>
      <p:ext uri="{BB962C8B-B14F-4D97-AF65-F5344CB8AC3E}">
        <p14:creationId xmlns:p14="http://schemas.microsoft.com/office/powerpoint/2010/main" val="1478016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fade">
                                      <p:cBhvr>
                                        <p:cTn id="7" dur="2000"/>
                                        <p:tgtEl>
                                          <p:spTgt spid="542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4275">
                                            <p:txEl>
                                              <p:pRg st="0" end="0"/>
                                            </p:txEl>
                                          </p:spTgt>
                                        </p:tgtEl>
                                        <p:attrNameLst>
                                          <p:attrName>style.visibility</p:attrName>
                                        </p:attrNameLst>
                                      </p:cBhvr>
                                      <p:to>
                                        <p:strVal val="visible"/>
                                      </p:to>
                                    </p:set>
                                    <p:animEffect transition="in" filter="fade">
                                      <p:cBhvr>
                                        <p:cTn id="12" dur="2000"/>
                                        <p:tgtEl>
                                          <p:spTgt spid="542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4275">
                                            <p:txEl>
                                              <p:pRg st="1" end="1"/>
                                            </p:txEl>
                                          </p:spTgt>
                                        </p:tgtEl>
                                        <p:attrNameLst>
                                          <p:attrName>style.visibility</p:attrName>
                                        </p:attrNameLst>
                                      </p:cBhvr>
                                      <p:to>
                                        <p:strVal val="visible"/>
                                      </p:to>
                                    </p:set>
                                    <p:animEffect transition="in" filter="fade">
                                      <p:cBhvr>
                                        <p:cTn id="17" dur="2000"/>
                                        <p:tgtEl>
                                          <p:spTgt spid="542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4275">
                                            <p:txEl>
                                              <p:pRg st="2" end="2"/>
                                            </p:txEl>
                                          </p:spTgt>
                                        </p:tgtEl>
                                        <p:attrNameLst>
                                          <p:attrName>style.visibility</p:attrName>
                                        </p:attrNameLst>
                                      </p:cBhvr>
                                      <p:to>
                                        <p:strVal val="visible"/>
                                      </p:to>
                                    </p:set>
                                    <p:animEffect transition="in" filter="fade">
                                      <p:cBhvr>
                                        <p:cTn id="22" dur="2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en-US" dirty="0" smtClean="0"/>
          </a:p>
        </p:txBody>
      </p:sp>
      <p:sp>
        <p:nvSpPr>
          <p:cNvPr id="8195" name="Rectangle 3"/>
          <p:cNvSpPr>
            <a:spLocks noGrp="1" noChangeArrowheads="1"/>
          </p:cNvSpPr>
          <p:nvPr>
            <p:ph type="body" idx="1"/>
          </p:nvPr>
        </p:nvSpPr>
        <p:spPr>
          <a:xfrm>
            <a:off x="914400" y="2926080"/>
            <a:ext cx="8229600" cy="1338403"/>
          </a:xfrm>
        </p:spPr>
        <p:txBody>
          <a:bodyPr/>
          <a:lstStyle/>
          <a:p>
            <a:pPr algn="ctr" eaLnBrk="1" hangingPunct="1">
              <a:buFont typeface="Wingdings" pitchFamily="2" charset="2"/>
              <a:buNone/>
            </a:pPr>
            <a:r>
              <a:rPr lang="en-US" sz="2800" b="1" dirty="0">
                <a:solidFill>
                  <a:srgbClr val="FF9900"/>
                </a:solidFill>
                <a:latin typeface="+mj-lt"/>
              </a:rPr>
              <a:t>Children from birth to </a:t>
            </a:r>
          </a:p>
          <a:p>
            <a:pPr algn="ctr" eaLnBrk="1" hangingPunct="1">
              <a:buFont typeface="Wingdings" pitchFamily="2" charset="2"/>
              <a:buNone/>
            </a:pPr>
            <a:r>
              <a:rPr lang="en-US" sz="2800" b="1" dirty="0">
                <a:solidFill>
                  <a:srgbClr val="FF9900"/>
                </a:solidFill>
                <a:latin typeface="+mj-lt"/>
              </a:rPr>
              <a:t>3 years of age</a:t>
            </a:r>
          </a:p>
        </p:txBody>
      </p:sp>
    </p:spTree>
    <p:extLst>
      <p:ext uri="{BB962C8B-B14F-4D97-AF65-F5344CB8AC3E}">
        <p14:creationId xmlns:p14="http://schemas.microsoft.com/office/powerpoint/2010/main" val="206885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Language and Literacy</a:t>
            </a:r>
          </a:p>
        </p:txBody>
      </p:sp>
      <p:sp>
        <p:nvSpPr>
          <p:cNvPr id="70659" name="Rectangle 3"/>
          <p:cNvSpPr>
            <a:spLocks noGrp="1" noChangeArrowheads="1"/>
          </p:cNvSpPr>
          <p:nvPr>
            <p:ph type="body" idx="1"/>
          </p:nvPr>
        </p:nvSpPr>
        <p:spPr>
          <a:xfrm>
            <a:off x="914400" y="1577517"/>
            <a:ext cx="8229600" cy="3106243"/>
          </a:xfrm>
        </p:spPr>
        <p:txBody>
          <a:bodyPr/>
          <a:lstStyle/>
          <a:p>
            <a:pPr eaLnBrk="1" hangingPunct="1">
              <a:lnSpc>
                <a:spcPct val="80000"/>
              </a:lnSpc>
              <a:buFont typeface="Wingdings" pitchFamily="2" charset="2"/>
              <a:buNone/>
            </a:pPr>
            <a:r>
              <a:rPr lang="en-US" dirty="0" smtClean="0">
                <a:latin typeface="+mn-lt"/>
              </a:rPr>
              <a:t>Play involves:</a:t>
            </a:r>
          </a:p>
          <a:p>
            <a:pPr eaLnBrk="1" hangingPunct="1">
              <a:lnSpc>
                <a:spcPct val="80000"/>
              </a:lnSpc>
            </a:pPr>
            <a:r>
              <a:rPr lang="en-US" dirty="0" smtClean="0">
                <a:latin typeface="+mn-lt"/>
              </a:rPr>
              <a:t>Simple words, sounds and naming</a:t>
            </a:r>
          </a:p>
          <a:p>
            <a:pPr eaLnBrk="1" hangingPunct="1">
              <a:lnSpc>
                <a:spcPct val="80000"/>
              </a:lnSpc>
            </a:pPr>
            <a:r>
              <a:rPr lang="en-US" dirty="0" smtClean="0">
                <a:latin typeface="+mn-lt"/>
              </a:rPr>
              <a:t>Words become sentences</a:t>
            </a:r>
          </a:p>
          <a:p>
            <a:pPr eaLnBrk="1" hangingPunct="1">
              <a:lnSpc>
                <a:spcPct val="80000"/>
              </a:lnSpc>
            </a:pPr>
            <a:r>
              <a:rPr lang="en-US" dirty="0" smtClean="0">
                <a:latin typeface="+mn-lt"/>
              </a:rPr>
              <a:t>Interactions lead to conversational skills </a:t>
            </a:r>
          </a:p>
          <a:p>
            <a:pPr eaLnBrk="1" hangingPunct="1">
              <a:lnSpc>
                <a:spcPct val="80000"/>
              </a:lnSpc>
            </a:pPr>
            <a:r>
              <a:rPr lang="en-US" dirty="0" smtClean="0">
                <a:latin typeface="+mn-lt"/>
              </a:rPr>
              <a:t>Expressing needs, negotiating and sharing ideas</a:t>
            </a:r>
          </a:p>
          <a:p>
            <a:pPr eaLnBrk="1" hangingPunct="1">
              <a:lnSpc>
                <a:spcPct val="80000"/>
              </a:lnSpc>
            </a:pPr>
            <a:r>
              <a:rPr lang="en-US" dirty="0" smtClean="0">
                <a:latin typeface="+mn-lt"/>
              </a:rPr>
              <a:t>Responding to the language models of adults and other children</a:t>
            </a:r>
          </a:p>
          <a:p>
            <a:pPr eaLnBrk="1" hangingPunct="1">
              <a:lnSpc>
                <a:spcPct val="80000"/>
              </a:lnSpc>
              <a:buFont typeface="Wingdings" pitchFamily="2" charset="2"/>
              <a:buNone/>
            </a:pPr>
            <a:endParaRPr lang="en-US" dirty="0" smtClean="0"/>
          </a:p>
        </p:txBody>
      </p:sp>
    </p:spTree>
    <p:extLst>
      <p:ext uri="{BB962C8B-B14F-4D97-AF65-F5344CB8AC3E}">
        <p14:creationId xmlns:p14="http://schemas.microsoft.com/office/powerpoint/2010/main" val="1792045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0658"/>
                                        </p:tgtEl>
                                        <p:attrNameLst>
                                          <p:attrName>style.visibility</p:attrName>
                                        </p:attrNameLst>
                                      </p:cBhvr>
                                      <p:to>
                                        <p:strVal val="visible"/>
                                      </p:to>
                                    </p:set>
                                    <p:animEffect transition="in" filter="fade">
                                      <p:cBhvr>
                                        <p:cTn id="7" dur="2000"/>
                                        <p:tgtEl>
                                          <p:spTgt spid="706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0659">
                                            <p:txEl>
                                              <p:pRg st="0" end="0"/>
                                            </p:txEl>
                                          </p:spTgt>
                                        </p:tgtEl>
                                        <p:attrNameLst>
                                          <p:attrName>style.visibility</p:attrName>
                                        </p:attrNameLst>
                                      </p:cBhvr>
                                      <p:to>
                                        <p:strVal val="visible"/>
                                      </p:to>
                                    </p:set>
                                    <p:animEffect transition="in" filter="fade">
                                      <p:cBhvr>
                                        <p:cTn id="12" dur="2000"/>
                                        <p:tgtEl>
                                          <p:spTgt spid="706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0659">
                                            <p:txEl>
                                              <p:pRg st="1" end="1"/>
                                            </p:txEl>
                                          </p:spTgt>
                                        </p:tgtEl>
                                        <p:attrNameLst>
                                          <p:attrName>style.visibility</p:attrName>
                                        </p:attrNameLst>
                                      </p:cBhvr>
                                      <p:to>
                                        <p:strVal val="visible"/>
                                      </p:to>
                                    </p:set>
                                    <p:animEffect transition="in" filter="fade">
                                      <p:cBhvr>
                                        <p:cTn id="17" dur="2000"/>
                                        <p:tgtEl>
                                          <p:spTgt spid="706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0659">
                                            <p:txEl>
                                              <p:pRg st="2" end="2"/>
                                            </p:txEl>
                                          </p:spTgt>
                                        </p:tgtEl>
                                        <p:attrNameLst>
                                          <p:attrName>style.visibility</p:attrName>
                                        </p:attrNameLst>
                                      </p:cBhvr>
                                      <p:to>
                                        <p:strVal val="visible"/>
                                      </p:to>
                                    </p:set>
                                    <p:animEffect transition="in" filter="fade">
                                      <p:cBhvr>
                                        <p:cTn id="22" dur="2000"/>
                                        <p:tgtEl>
                                          <p:spTgt spid="7065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0659">
                                            <p:txEl>
                                              <p:pRg st="3" end="3"/>
                                            </p:txEl>
                                          </p:spTgt>
                                        </p:tgtEl>
                                        <p:attrNameLst>
                                          <p:attrName>style.visibility</p:attrName>
                                        </p:attrNameLst>
                                      </p:cBhvr>
                                      <p:to>
                                        <p:strVal val="visible"/>
                                      </p:to>
                                    </p:set>
                                    <p:animEffect transition="in" filter="fade">
                                      <p:cBhvr>
                                        <p:cTn id="27" dur="2000"/>
                                        <p:tgtEl>
                                          <p:spTgt spid="7065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0659">
                                            <p:txEl>
                                              <p:pRg st="4" end="4"/>
                                            </p:txEl>
                                          </p:spTgt>
                                        </p:tgtEl>
                                        <p:attrNameLst>
                                          <p:attrName>style.visibility</p:attrName>
                                        </p:attrNameLst>
                                      </p:cBhvr>
                                      <p:to>
                                        <p:strVal val="visible"/>
                                      </p:to>
                                    </p:set>
                                    <p:animEffect transition="in" filter="fade">
                                      <p:cBhvr>
                                        <p:cTn id="32" dur="2000"/>
                                        <p:tgtEl>
                                          <p:spTgt spid="7065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0659">
                                            <p:txEl>
                                              <p:pRg st="5" end="5"/>
                                            </p:txEl>
                                          </p:spTgt>
                                        </p:tgtEl>
                                        <p:attrNameLst>
                                          <p:attrName>style.visibility</p:attrName>
                                        </p:attrNameLst>
                                      </p:cBhvr>
                                      <p:to>
                                        <p:strVal val="visible"/>
                                      </p:to>
                                    </p:set>
                                    <p:animEffect transition="in" filter="fade">
                                      <p:cBhvr>
                                        <p:cTn id="37" dur="2000"/>
                                        <p:tgtEl>
                                          <p:spTgt spid="706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b="1" dirty="0" smtClean="0">
                <a:latin typeface="Times New Roman" panose="02020603050405020304" pitchFamily="18" charset="0"/>
                <a:cs typeface="Times New Roman" panose="02020603050405020304" pitchFamily="18" charset="0"/>
              </a:rPr>
              <a:t>Toys that Support Language and Literacy</a:t>
            </a:r>
          </a:p>
        </p:txBody>
      </p:sp>
      <p:sp>
        <p:nvSpPr>
          <p:cNvPr id="89091" name="Rectangle 3"/>
          <p:cNvSpPr>
            <a:spLocks noGrp="1" noChangeArrowheads="1"/>
          </p:cNvSpPr>
          <p:nvPr>
            <p:ph type="body" idx="1"/>
          </p:nvPr>
        </p:nvSpPr>
        <p:spPr>
          <a:xfrm>
            <a:off x="914400" y="1475917"/>
            <a:ext cx="8229600" cy="2080083"/>
          </a:xfrm>
        </p:spPr>
        <p:txBody>
          <a:bodyPr/>
          <a:lstStyle/>
          <a:p>
            <a:pPr eaLnBrk="1" hangingPunct="1"/>
            <a:r>
              <a:rPr lang="en-US" dirty="0">
                <a:latin typeface="+mn-lt"/>
              </a:rPr>
              <a:t>Picture/photos—familiar people, family, pets, animals </a:t>
            </a:r>
          </a:p>
          <a:p>
            <a:pPr eaLnBrk="1" hangingPunct="1"/>
            <a:r>
              <a:rPr lang="en-US" dirty="0">
                <a:latin typeface="+mn-lt"/>
              </a:rPr>
              <a:t>Cloth books –sew together pieces of fabric and use non-toxic markers to make simple pictures</a:t>
            </a:r>
          </a:p>
          <a:p>
            <a:pPr eaLnBrk="1" hangingPunct="1"/>
            <a:r>
              <a:rPr lang="en-US" dirty="0">
                <a:latin typeface="+mn-lt"/>
              </a:rPr>
              <a:t>Puppets—make sock puppets and sew on button eyes</a:t>
            </a:r>
          </a:p>
        </p:txBody>
      </p:sp>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960880" y="3454400"/>
            <a:ext cx="6268720" cy="3576320"/>
          </a:xfrm>
          <a:prstGeom prst="rect">
            <a:avLst/>
          </a:prstGeom>
        </p:spPr>
      </p:pic>
    </p:spTree>
    <p:extLst>
      <p:ext uri="{BB962C8B-B14F-4D97-AF65-F5344CB8AC3E}">
        <p14:creationId xmlns:p14="http://schemas.microsoft.com/office/powerpoint/2010/main" val="1741398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fade">
                                      <p:cBhvr>
                                        <p:cTn id="7" dur="2000"/>
                                        <p:tgtEl>
                                          <p:spTgt spid="8909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9091">
                                            <p:txEl>
                                              <p:pRg st="0" end="0"/>
                                            </p:txEl>
                                          </p:spTgt>
                                        </p:tgtEl>
                                        <p:attrNameLst>
                                          <p:attrName>style.visibility</p:attrName>
                                        </p:attrNameLst>
                                      </p:cBhvr>
                                      <p:to>
                                        <p:strVal val="visible"/>
                                      </p:to>
                                    </p:set>
                                    <p:animEffect transition="in" filter="fade">
                                      <p:cBhvr>
                                        <p:cTn id="12" dur="2000"/>
                                        <p:tgtEl>
                                          <p:spTgt spid="890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9091">
                                            <p:txEl>
                                              <p:pRg st="1" end="1"/>
                                            </p:txEl>
                                          </p:spTgt>
                                        </p:tgtEl>
                                        <p:attrNameLst>
                                          <p:attrName>style.visibility</p:attrName>
                                        </p:attrNameLst>
                                      </p:cBhvr>
                                      <p:to>
                                        <p:strVal val="visible"/>
                                      </p:to>
                                    </p:set>
                                    <p:animEffect transition="in" filter="fade">
                                      <p:cBhvr>
                                        <p:cTn id="17" dur="2000"/>
                                        <p:tgtEl>
                                          <p:spTgt spid="890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9091">
                                            <p:txEl>
                                              <p:pRg st="2" end="2"/>
                                            </p:txEl>
                                          </p:spTgt>
                                        </p:tgtEl>
                                        <p:attrNameLst>
                                          <p:attrName>style.visibility</p:attrName>
                                        </p:attrNameLst>
                                      </p:cBhvr>
                                      <p:to>
                                        <p:strVal val="visible"/>
                                      </p:to>
                                    </p:set>
                                    <p:animEffect transition="in" filter="fade">
                                      <p:cBhvr>
                                        <p:cTn id="22" dur="2000"/>
                                        <p:tgtEl>
                                          <p:spTgt spid="890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922020" y="193040"/>
            <a:ext cx="7459980" cy="949960"/>
          </a:xfrm>
        </p:spPr>
        <p:txBody>
          <a:bodyPr/>
          <a:lstStyle/>
          <a:p>
            <a:pPr eaLnBrk="1" hangingPunct="1"/>
            <a:r>
              <a:rPr lang="en-US" sz="4000" dirty="0"/>
              <a:t/>
            </a:r>
            <a:br>
              <a:rPr lang="en-US" sz="4000" dirty="0"/>
            </a:br>
            <a:r>
              <a:rPr lang="en-US" b="1" dirty="0" smtClean="0">
                <a:latin typeface="Times New Roman" panose="02020603050405020304" pitchFamily="18" charset="0"/>
                <a:cs typeface="Times New Roman" panose="02020603050405020304" pitchFamily="18" charset="0"/>
              </a:rPr>
              <a:t>Social  and Emotional Development</a:t>
            </a:r>
          </a:p>
        </p:txBody>
      </p:sp>
      <p:sp>
        <p:nvSpPr>
          <p:cNvPr id="71683" name="Rectangle 3"/>
          <p:cNvSpPr>
            <a:spLocks noGrp="1" noChangeArrowheads="1"/>
          </p:cNvSpPr>
          <p:nvPr>
            <p:ph type="body" idx="1"/>
          </p:nvPr>
        </p:nvSpPr>
        <p:spPr>
          <a:xfrm>
            <a:off x="922020" y="1899920"/>
            <a:ext cx="8382000" cy="4663440"/>
          </a:xfrm>
        </p:spPr>
        <p:txBody>
          <a:bodyPr/>
          <a:lstStyle/>
          <a:p>
            <a:pPr eaLnBrk="1" hangingPunct="1">
              <a:lnSpc>
                <a:spcPct val="80000"/>
              </a:lnSpc>
            </a:pPr>
            <a:r>
              <a:rPr lang="en-US" dirty="0" smtClean="0">
                <a:latin typeface="+mn-lt"/>
              </a:rPr>
              <a:t>Feelings of trust and acceptance allow the child to express emotions, take risks, accept disappointments, and experiment. </a:t>
            </a:r>
          </a:p>
          <a:p>
            <a:pPr eaLnBrk="1" hangingPunct="1">
              <a:lnSpc>
                <a:spcPct val="80000"/>
              </a:lnSpc>
              <a:buNone/>
            </a:pPr>
            <a:endParaRPr lang="en-US" dirty="0" smtClean="0">
              <a:latin typeface="+mn-lt"/>
            </a:endParaRPr>
          </a:p>
          <a:p>
            <a:pPr eaLnBrk="1" hangingPunct="1">
              <a:lnSpc>
                <a:spcPct val="80000"/>
              </a:lnSpc>
            </a:pPr>
            <a:r>
              <a:rPr lang="en-US" dirty="0" smtClean="0">
                <a:latin typeface="+mn-lt"/>
              </a:rPr>
              <a:t>Non-verbal cues are as important as verbal</a:t>
            </a:r>
          </a:p>
          <a:p>
            <a:pPr eaLnBrk="1" hangingPunct="1">
              <a:lnSpc>
                <a:spcPct val="80000"/>
              </a:lnSpc>
              <a:buNone/>
            </a:pPr>
            <a:endParaRPr lang="en-US" dirty="0" smtClean="0">
              <a:latin typeface="+mn-lt"/>
            </a:endParaRPr>
          </a:p>
          <a:p>
            <a:pPr eaLnBrk="1" hangingPunct="1">
              <a:lnSpc>
                <a:spcPct val="80000"/>
              </a:lnSpc>
            </a:pPr>
            <a:r>
              <a:rPr lang="en-US" dirty="0" smtClean="0">
                <a:latin typeface="+mn-lt"/>
              </a:rPr>
              <a:t>Children become aware of the posture, facial expression, feeling tone, and energy level of adults as they engage in play.</a:t>
            </a:r>
          </a:p>
          <a:p>
            <a:pPr eaLnBrk="1" hangingPunct="1">
              <a:lnSpc>
                <a:spcPct val="80000"/>
              </a:lnSpc>
            </a:pPr>
            <a:endParaRPr lang="en-US" b="1" dirty="0" smtClean="0"/>
          </a:p>
          <a:p>
            <a:pPr eaLnBrk="1" hangingPunct="1">
              <a:lnSpc>
                <a:spcPct val="80000"/>
              </a:lnSpc>
              <a:buFont typeface="Wingdings" pitchFamily="2" charset="2"/>
              <a:buNone/>
            </a:pPr>
            <a:endParaRPr lang="en-US" b="1" dirty="0" smtClean="0"/>
          </a:p>
        </p:txBody>
      </p:sp>
    </p:spTree>
    <p:extLst>
      <p:ext uri="{BB962C8B-B14F-4D97-AF65-F5344CB8AC3E}">
        <p14:creationId xmlns:p14="http://schemas.microsoft.com/office/powerpoint/2010/main" val="3417203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fade">
                                      <p:cBhvr>
                                        <p:cTn id="7" dur="2000"/>
                                        <p:tgtEl>
                                          <p:spTgt spid="716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3">
                                            <p:txEl>
                                              <p:pRg st="0" end="0"/>
                                            </p:txEl>
                                          </p:spTgt>
                                        </p:tgtEl>
                                        <p:attrNameLst>
                                          <p:attrName>style.visibility</p:attrName>
                                        </p:attrNameLst>
                                      </p:cBhvr>
                                      <p:to>
                                        <p:strVal val="visible"/>
                                      </p:to>
                                    </p:set>
                                    <p:animEffect transition="in" filter="fade">
                                      <p:cBhvr>
                                        <p:cTn id="12" dur="2000"/>
                                        <p:tgtEl>
                                          <p:spTgt spid="716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Effect transition="in" filter="fade">
                                      <p:cBhvr>
                                        <p:cTn id="17" dur="2000"/>
                                        <p:tgtEl>
                                          <p:spTgt spid="716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3">
                                            <p:txEl>
                                              <p:pRg st="4" end="4"/>
                                            </p:txEl>
                                          </p:spTgt>
                                        </p:tgtEl>
                                        <p:attrNameLst>
                                          <p:attrName>style.visibility</p:attrName>
                                        </p:attrNameLst>
                                      </p:cBhvr>
                                      <p:to>
                                        <p:strVal val="visible"/>
                                      </p:to>
                                    </p:set>
                                    <p:animEffect transition="in" filter="fade">
                                      <p:cBhvr>
                                        <p:cTn id="22" dur="2000"/>
                                        <p:tgtEl>
                                          <p:spTgt spid="716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1683" grpId="0" build="p"/>
    </p:bldLst>
  </p:timing>
</p:sld>
</file>

<file path=ppt/theme/theme1.xml><?xml version="1.0" encoding="utf-8"?>
<a:theme xmlns:a="http://schemas.openxmlformats.org/drawingml/2006/main" name="Office Theme">
  <a:themeElements>
    <a:clrScheme name="Custom 23">
      <a:dk1>
        <a:sysClr val="windowText" lastClr="000000"/>
      </a:dk1>
      <a:lt1>
        <a:sysClr val="window" lastClr="FFFFFF"/>
      </a:lt1>
      <a:dk2>
        <a:srgbClr val="003087"/>
      </a:dk2>
      <a:lt2>
        <a:srgbClr val="F2F2F2"/>
      </a:lt2>
      <a:accent1>
        <a:srgbClr val="585858"/>
      </a:accent1>
      <a:accent2>
        <a:srgbClr val="B7BF10"/>
      </a:accent2>
      <a:accent3>
        <a:srgbClr val="00B388"/>
      </a:accent3>
      <a:accent4>
        <a:srgbClr val="00B5E2"/>
      </a:accent4>
      <a:accent5>
        <a:srgbClr val="A7A7A7"/>
      </a:accent5>
      <a:accent6>
        <a:srgbClr val="F79646"/>
      </a:accent6>
      <a:hlink>
        <a:srgbClr val="00B5E2"/>
      </a:hlink>
      <a:folHlink>
        <a:srgbClr val="00B5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Category xmlns="9c2bb3a3-222a-4cff-9775-f3a8807de443">Presentation Templates</Category>
    <Include_x0020_in_x0020_Site_x0020_Index xmlns="b4e4be8c-aae4-4fdd-b2d1-ab6d4aae907d">true</Include_x0020_in_x0020_Site_x0020_Index>
    <Description_x0020_Text xmlns="b4e4be8c-aae4-4fdd-b2d1-ab6d4aae907d">CRS PPT Fresh Template English</Description_x0020_Text>
    <Geography xmlns="b4e4be8c-aae4-4fdd-b2d1-ab6d4aae907d">None</Geography>
    <Topic xmlns="b4e4be8c-aae4-4fdd-b2d1-ab6d4aae907d">Brand Materials</Topic>
    <CRS_x0020_Region xmlns="b4e4be8c-aae4-4fdd-b2d1-ab6d4aae907d" xsi:nil="true"/>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14170D39CB26E45808F72C1C4D9CE7F" ma:contentTypeVersion="3" ma:contentTypeDescription="Create a new document." ma:contentTypeScope="" ma:versionID="371009f983ad22d3be16a3ddd9cc7ba4">
  <xsd:schema xmlns:xsd="http://www.w3.org/2001/XMLSchema" xmlns:xs="http://www.w3.org/2001/XMLSchema" xmlns:p="http://schemas.microsoft.com/office/2006/metadata/properties" xmlns:ns1="http://schemas.microsoft.com/sharepoint/v3" xmlns:ns2="b4e4be8c-aae4-4fdd-b2d1-ab6d4aae907d" xmlns:ns4="9c2bb3a3-222a-4cff-9775-f3a8807de443" targetNamespace="http://schemas.microsoft.com/office/2006/metadata/properties" ma:root="true" ma:fieldsID="7606a0356dce708f4f8711653d948b48" ns1:_="" ns2:_="" ns4:_="">
    <xsd:import namespace="http://schemas.microsoft.com/sharepoint/v3"/>
    <xsd:import namespace="b4e4be8c-aae4-4fdd-b2d1-ab6d4aae907d"/>
    <xsd:import namespace="9c2bb3a3-222a-4cff-9775-f3a8807de443"/>
    <xsd:element name="properties">
      <xsd:complexType>
        <xsd:sequence>
          <xsd:element name="documentManagement">
            <xsd:complexType>
              <xsd:all>
                <xsd:element ref="ns2:Description_x0020_Text"/>
                <xsd:element ref="ns2:CRS_x0020_Region" minOccurs="0"/>
                <xsd:element ref="ns2:Geography" minOccurs="0"/>
                <xsd:element ref="ns1:Language" minOccurs="0"/>
                <xsd:element ref="ns2:Topic" minOccurs="0"/>
                <xsd:element ref="ns2:Include_x0020_in_x0020_Site_x0020_Index" minOccurs="0"/>
                <xsd:element ref="ns4:Category"/>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5" nillable="true" ma:displayName="Language" ma:default="English" ma:format="Dropdown"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element name="PublishingStartDate" ma:index="16" nillable="true" ma:displayName="Scheduling Start Date" ma:internalName="PublishingStartDate">
      <xsd:simpleType>
        <xsd:restriction base="dms:Unknown"/>
      </xsd:simpleType>
    </xsd:element>
    <xsd:element name="PublishingExpirationDate" ma:index="17"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e4be8c-aae4-4fdd-b2d1-ab6d4aae907d" elementFormDefault="qualified">
    <xsd:import namespace="http://schemas.microsoft.com/office/2006/documentManagement/types"/>
    <xsd:import namespace="http://schemas.microsoft.com/office/infopath/2007/PartnerControls"/>
    <xsd:element name="Description_x0020_Text" ma:index="2" ma:displayName="Description Text" ma:internalName="Description_x0020_Text" ma:readOnly="false">
      <xsd:simpleType>
        <xsd:restriction base="dms:Note">
          <xsd:maxLength value="255"/>
        </xsd:restriction>
      </xsd:simpleType>
    </xsd:element>
    <xsd:element name="CRS_x0020_Region" ma:index="3" nillable="true" ma:displayName="CRS Region" ma:list="{532a098f-89e0-40d6-9d5f-15c3167b398d}" ma:internalName="CRS_x0020_Region" ma:showField="Column2" ma:web="b4e4be8c-aae4-4fdd-b2d1-ab6d4aae907d">
      <xsd:simpleType>
        <xsd:restriction base="dms:Lookup"/>
      </xsd:simpleType>
    </xsd:element>
    <xsd:element name="Geography" ma:index="4" nillable="true" ma:displayName="Geography" ma:default="None" ma:format="Dropdown" ma:internalName="Geography" ma:readOnly="false">
      <xsd:simpleType>
        <xsd:restriction base="dms:Choice">
          <xsd:enumeration value="None"/>
          <xsd:enumeration value="Afghanistan"/>
          <xsd:enumeration value="Africa"/>
          <xsd:enumeration value="Albania"/>
          <xsd:enumeration value="Angola"/>
          <xsd:enumeration value="Argentina"/>
          <xsd:enumeration value="Armenia"/>
          <xsd:enumeration value="Azerbaijan"/>
          <xsd:enumeration value="Baltimore"/>
          <xsd:enumeration value="Bangladesh"/>
          <xsd:enumeration value="Belize"/>
          <xsd:enumeration value="Benin"/>
          <xsd:enumeration value="Bolivia"/>
          <xsd:enumeration value="Bosnia And Herzegovina"/>
          <xsd:enumeration value="Botswana"/>
          <xsd:enumeration value="Brazil"/>
          <xsd:enumeration value="Bulgaria"/>
          <xsd:enumeration value="Burkina Faso"/>
          <xsd:enumeration value="Burma"/>
          <xsd:enumeration value="Burundi"/>
          <xsd:enumeration value="Cambodia"/>
          <xsd:enumeration value="Cameroon"/>
          <xsd:enumeration value="CARO"/>
          <xsd:enumeration value="Central African Republic"/>
          <xsd:enumeration value="Chad"/>
          <xsd:enumeration value="China"/>
          <xsd:enumeration value="Colombia"/>
          <xsd:enumeration value="Congo"/>
          <xsd:enumeration value="Costa Rica"/>
          <xsd:enumeration value="Croatia"/>
          <xsd:enumeration value="Cuba"/>
          <xsd:enumeration value="CWA"/>
          <xsd:enumeration value="Democratic Republic of Congo"/>
          <xsd:enumeration value="Djibouti"/>
          <xsd:enumeration value="Dominican Republic"/>
          <xsd:enumeration value="DR Congo"/>
          <xsd:enumeration value="EARO"/>
          <xsd:enumeration value="East &amp; South Asia"/>
          <xsd:enumeration value="Ecuador"/>
          <xsd:enumeration value="Egypt"/>
          <xsd:enumeration value="El Salvador"/>
          <xsd:enumeration value="EMECA"/>
          <xsd:enumeration value="Equatorial Guinea"/>
          <xsd:enumeration value="Eritrea"/>
          <xsd:enumeration value="ESA"/>
          <xsd:enumeration value="Ethiopia"/>
          <xsd:enumeration value="France"/>
          <xsd:enumeration value="Gambia"/>
          <xsd:enumeration value="Gaza"/>
          <xsd:enumeration value="Geneva"/>
          <xsd:enumeration value="Georgia"/>
          <xsd:enumeration value="Ghana"/>
          <xsd:enumeration value="Global"/>
          <xsd:enumeration value="Great Britain"/>
          <xsd:enumeration value="Guatemala"/>
          <xsd:enumeration value="Guinea Bissau"/>
          <xsd:enumeration value="Guinea-Conakry"/>
          <xsd:enumeration value="Guyana"/>
          <xsd:enumeration value="Haiti"/>
          <xsd:enumeration value="Headquarters"/>
          <xsd:enumeration value="Honduras"/>
          <xsd:enumeration value="India"/>
          <xsd:enumeration value="Indonesia"/>
          <xsd:enumeration value="Iran"/>
          <xsd:enumeration value="Iraq"/>
          <xsd:enumeration value="Jamaica"/>
          <xsd:enumeration value="Jordan"/>
          <xsd:enumeration value="Jwbg"/>
          <xsd:enumeration value="Kenya"/>
          <xsd:enumeration value="Kinshasa"/>
          <xsd:enumeration value="Kosovo"/>
          <xsd:enumeration value="Kyrgyzstan"/>
          <xsd:enumeration value="LACRO"/>
          <xsd:enumeration value="Lao PDR"/>
          <xsd:enumeration value="Laos"/>
          <xsd:enumeration value="Lebanon"/>
          <xsd:enumeration value="Lesotho"/>
          <xsd:enumeration value="Liberia"/>
          <xsd:enumeration value="Macedonia"/>
          <xsd:enumeration value="Madagascar"/>
          <xsd:enumeration value="Malawi"/>
          <xsd:enumeration value="Mali"/>
          <xsd:enumeration value="Mauritania"/>
          <xsd:enumeration value="Mexico"/>
          <xsd:enumeration value="Moldova"/>
          <xsd:enumeration value="Morocco"/>
          <xsd:enumeration value="Nepal"/>
          <xsd:enumeration value="Nicaragua"/>
          <xsd:enumeration value="Niger"/>
          <xsd:enumeration value="Nigeria"/>
          <xsd:enumeration value="North Korea"/>
          <xsd:enumeration value="Northern Sudan"/>
          <xsd:enumeration value="Pakistan"/>
          <xsd:enumeration value="Papua New Guinea (The Pacific)"/>
          <xsd:enumeration value="Peru"/>
          <xsd:enumeration value="Philippines"/>
          <xsd:enumeration value="Romania"/>
          <xsd:enumeration value="Rwanda"/>
          <xsd:enumeration value="SARO"/>
          <xsd:enumeration value="Senegal"/>
          <xsd:enumeration value="Serbia"/>
          <xsd:enumeration value="Serbia And Montenegro"/>
          <xsd:enumeration value="Sierra Leone"/>
          <xsd:enumeration value="Somalia"/>
          <xsd:enumeration value="Sothern Africa"/>
          <xsd:enumeration value="South Africa"/>
          <xsd:enumeration value="South Sudan"/>
          <xsd:enumeration value="Sri Lanka"/>
          <xsd:enumeration value="Sudan"/>
          <xsd:enumeration value="SWA"/>
          <xsd:enumeration value="Swaziland"/>
          <xsd:enumeration value="Syria"/>
          <xsd:enumeration value="Tanzania"/>
          <xsd:enumeration value="Thailand"/>
          <xsd:enumeration value="The Gambia"/>
          <xsd:enumeration value="Timor-Leste"/>
          <xsd:enumeration value="Togo"/>
          <xsd:enumeration value="Tpc Cambodia"/>
          <xsd:enumeration value="Turkey"/>
          <xsd:enumeration value="Uganda"/>
          <xsd:enumeration value="United Kingdom"/>
          <xsd:enumeration value="United States"/>
          <xsd:enumeration value="Venezuela"/>
          <xsd:enumeration value="Vietnam"/>
          <xsd:enumeration value="Zambia"/>
          <xsd:enumeration value="Zimbabwe"/>
        </xsd:restriction>
      </xsd:simpleType>
    </xsd:element>
    <xsd:element name="Topic" ma:index="6" nillable="true" ma:displayName="Topic" ma:default="None" ma:description="CRS Custom Column" ma:format="Dropdown" ma:internalName="Topic" ma:readOnly="false">
      <xsd:simpleType>
        <xsd:union memberTypes="dms:Text">
          <xsd:simpleType>
            <xsd:restriction base="dms:Choice">
              <xsd:enumeration value="Please Select"/>
              <xsd:enumeration value="Administration"/>
              <xsd:enumeration value="Awareness"/>
              <xsd:enumeration value="Business Development"/>
              <xsd:enumeration value="Committee"/>
              <xsd:enumeration value="Commodities"/>
              <xsd:enumeration value="Communications"/>
              <xsd:enumeration value="Compliance"/>
              <xsd:enumeration value="Emergency"/>
              <xsd:enumeration value="Event"/>
              <xsd:enumeration value="Finance"/>
              <xsd:enumeration value="Fund Raising"/>
              <xsd:enumeration value="Human Resources"/>
              <xsd:enumeration value="Information/Communication Technology"/>
              <xsd:enumeration value="Leadership"/>
              <xsd:enumeration value="Legal"/>
              <xsd:enumeration value="Management Quality"/>
              <xsd:enumeration value="Marketing"/>
              <xsd:enumeration value="Partnership"/>
              <xsd:enumeration value="Procurement"/>
              <xsd:enumeration value="Program Quality"/>
              <xsd:enumeration value="Programming"/>
              <xsd:enumeration value="Publications"/>
              <xsd:enumeration value="Report"/>
              <xsd:enumeration value="Security"/>
              <xsd:enumeration value="Stakeholder Collaboration"/>
              <xsd:enumeration value="Strategy"/>
              <xsd:enumeration value="Training"/>
              <xsd:enumeration value="None"/>
            </xsd:restriction>
          </xsd:simpleType>
        </xsd:union>
      </xsd:simpleType>
    </xsd:element>
    <xsd:element name="Include_x0020_in_x0020_Site_x0020_Index" ma:index="8" nillable="true" ma:displayName="Include in Site Index" ma:default="0" ma:description="CRS Custom Column - By checking the box the item will be included in the site index for CRS Global. Check the box if you want to share this document with CRS staff" ma:internalName="Include_x0020_in_x0020_Site_x0020_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c2bb3a3-222a-4cff-9775-f3a8807de443" elementFormDefault="qualified">
    <xsd:import namespace="http://schemas.microsoft.com/office/2006/documentManagement/types"/>
    <xsd:import namespace="http://schemas.microsoft.com/office/infopath/2007/PartnerControls"/>
    <xsd:element name="Category" ma:index="15" ma:displayName="Category" ma:default="Core Brand Assets" ma:format="Dropdown" ma:internalName="Category" ma:readOnly="false">
      <xsd:simpleType>
        <xsd:restriction base="dms:Choice">
          <xsd:enumeration value="Core Brand Assets"/>
          <xsd:enumeration value="References/Guidelines"/>
          <xsd:enumeration value="Presentation Templates"/>
          <xsd:enumeration value="Embed (System use only)"/>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D1BB83-2743-4187-8F8D-8FB643794469}">
  <ds:schemaRefs>
    <ds:schemaRef ds:uri="http://schemas.microsoft.com/sharepoint/v3/contenttype/forms"/>
  </ds:schemaRefs>
</ds:datastoreItem>
</file>

<file path=customXml/itemProps2.xml><?xml version="1.0" encoding="utf-8"?>
<ds:datastoreItem xmlns:ds="http://schemas.openxmlformats.org/officeDocument/2006/customXml" ds:itemID="{BD65E357-16C2-42AA-BA66-C198FBF08C1D}">
  <ds:schemaRefs>
    <ds:schemaRef ds:uri="http://schemas.microsoft.com/office/2006/documentManagement/types"/>
    <ds:schemaRef ds:uri="http://www.w3.org/XML/1998/namespace"/>
    <ds:schemaRef ds:uri="http://schemas.openxmlformats.org/package/2006/metadata/core-properties"/>
    <ds:schemaRef ds:uri="http://purl.org/dc/terms/"/>
    <ds:schemaRef ds:uri="http://purl.org/dc/elements/1.1/"/>
    <ds:schemaRef ds:uri="http://schemas.microsoft.com/office/infopath/2007/PartnerControls"/>
    <ds:schemaRef ds:uri="http://schemas.microsoft.com/office/2006/metadata/properties"/>
    <ds:schemaRef ds:uri="http://purl.org/dc/dcmitype/"/>
    <ds:schemaRef ds:uri="9c2bb3a3-222a-4cff-9775-f3a8807de443"/>
    <ds:schemaRef ds:uri="b4e4be8c-aae4-4fdd-b2d1-ab6d4aae907d"/>
    <ds:schemaRef ds:uri="http://schemas.microsoft.com/sharepoint/v3"/>
  </ds:schemaRefs>
</ds:datastoreItem>
</file>

<file path=customXml/itemProps3.xml><?xml version="1.0" encoding="utf-8"?>
<ds:datastoreItem xmlns:ds="http://schemas.openxmlformats.org/officeDocument/2006/customXml" ds:itemID="{92153C71-5B4B-429A-898E-68FD4B9681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e4be8c-aae4-4fdd-b2d1-ab6d4aae907d"/>
    <ds:schemaRef ds:uri="9c2bb3a3-222a-4cff-9775-f3a8807de4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1042</TotalTime>
  <Words>2947</Words>
  <Application>Microsoft Office PowerPoint</Application>
  <PresentationFormat>Custom</PresentationFormat>
  <Paragraphs>313</Paragraphs>
  <Slides>32</Slides>
  <Notes>27</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The Importance of Play for Children</vt:lpstr>
      <vt:lpstr>Baby Games</vt:lpstr>
      <vt:lpstr>Play in the Early Years</vt:lpstr>
      <vt:lpstr>Play is: </vt:lpstr>
      <vt:lpstr>Remember…</vt:lpstr>
      <vt:lpstr>PowerPoint Presentation</vt:lpstr>
      <vt:lpstr>Language and Literacy</vt:lpstr>
      <vt:lpstr>Toys that Support Language and Literacy</vt:lpstr>
      <vt:lpstr> Social  and Emotional Development</vt:lpstr>
      <vt:lpstr>Play that Supports Social &amp; Emotional Development</vt:lpstr>
      <vt:lpstr>Physical Health and Motor Development</vt:lpstr>
      <vt:lpstr>Logic and Reasoning</vt:lpstr>
      <vt:lpstr>Play Related to a Child’s  Approach to Learning</vt:lpstr>
      <vt:lpstr>Assessment</vt:lpstr>
      <vt:lpstr>PowerPoint Presentation</vt:lpstr>
      <vt:lpstr>Children from Three to Five </vt:lpstr>
      <vt:lpstr>Language and Literacy</vt:lpstr>
      <vt:lpstr>Social and Emotional Development</vt:lpstr>
      <vt:lpstr>Physical Health and Motor Development</vt:lpstr>
      <vt:lpstr>Logic and Reasoning</vt:lpstr>
      <vt:lpstr>Approaches Toward Learning</vt:lpstr>
      <vt:lpstr>Assessment Through Observation</vt:lpstr>
      <vt:lpstr>PowerPoint Presentation</vt:lpstr>
      <vt:lpstr>Children from Six to Eight </vt:lpstr>
      <vt:lpstr>Language and Literacy</vt:lpstr>
      <vt:lpstr>Social and Emotional Development</vt:lpstr>
      <vt:lpstr>Physical Health and Motor Development</vt:lpstr>
      <vt:lpstr>Physical Health and Motor Development: Outdoor Options</vt:lpstr>
      <vt:lpstr>Indoor Play Spaces</vt:lpstr>
      <vt:lpstr>Logic and Reasoning</vt:lpstr>
      <vt:lpstr>Approaches Toward Learning</vt:lpstr>
      <vt:lpstr>Assessment </vt:lpstr>
    </vt:vector>
  </TitlesOfParts>
  <Company>Catholic Relief Services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CRS PPT Fresh Template Eng MK1471 22Sep14</dc:title>
  <dc:creator>Pause for Thought</dc:creator>
  <cp:lastModifiedBy>Moul, Karen</cp:lastModifiedBy>
  <cp:revision>86</cp:revision>
  <dcterms:created xsi:type="dcterms:W3CDTF">2014-08-13T11:43:29Z</dcterms:created>
  <dcterms:modified xsi:type="dcterms:W3CDTF">2015-09-08T18:49:34Z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0x010100F14170D39CB26E45808F72C1C4D9CE7F</vt:lpwstr>
  </property>
</Properties>
</file>