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51"/>
  </p:notesMasterIdLst>
  <p:handoutMasterIdLst>
    <p:handoutMasterId r:id="rId52"/>
  </p:handoutMasterIdLst>
  <p:sldIdLst>
    <p:sldId id="256" r:id="rId5"/>
    <p:sldId id="262" r:id="rId6"/>
    <p:sldId id="302" r:id="rId7"/>
    <p:sldId id="303" r:id="rId8"/>
    <p:sldId id="304" r:id="rId9"/>
    <p:sldId id="305" r:id="rId10"/>
    <p:sldId id="306" r:id="rId11"/>
    <p:sldId id="263" r:id="rId12"/>
    <p:sldId id="264" r:id="rId13"/>
    <p:sldId id="265" r:id="rId14"/>
    <p:sldId id="266" r:id="rId15"/>
    <p:sldId id="267" r:id="rId16"/>
    <p:sldId id="268" r:id="rId17"/>
    <p:sldId id="269" r:id="rId18"/>
    <p:sldId id="270" r:id="rId19"/>
    <p:sldId id="271" r:id="rId20"/>
    <p:sldId id="272" r:id="rId21"/>
    <p:sldId id="273" r:id="rId22"/>
    <p:sldId id="308" r:id="rId23"/>
    <p:sldId id="309"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307" r:id="rId48"/>
    <p:sldId id="300" r:id="rId49"/>
    <p:sldId id="301" r:id="rId50"/>
  </p:sldIdLst>
  <p:sldSz cx="10058400" cy="7772400"/>
  <p:notesSz cx="6858000" cy="9144000"/>
  <p:defaultText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78">
          <p15:clr>
            <a:srgbClr val="A4A3A4"/>
          </p15:clr>
        </p15:guide>
        <p15:guide id="2" orient="horz" pos="4265">
          <p15:clr>
            <a:srgbClr val="A4A3A4"/>
          </p15:clr>
        </p15:guide>
        <p15:guide id="3" orient="horz" pos="134">
          <p15:clr>
            <a:srgbClr val="A4A3A4"/>
          </p15:clr>
        </p15:guide>
        <p15:guide id="4" orient="horz" pos="4665">
          <p15:clr>
            <a:srgbClr val="A4A3A4"/>
          </p15:clr>
        </p15:guide>
        <p15:guide id="5" orient="horz" pos="580">
          <p15:clr>
            <a:srgbClr val="A4A3A4"/>
          </p15:clr>
        </p15:guide>
        <p15:guide id="6" orient="horz" pos="986">
          <p15:clr>
            <a:srgbClr val="A4A3A4"/>
          </p15:clr>
        </p15:guide>
        <p15:guide id="7" pos="6203">
          <p15:clr>
            <a:srgbClr val="A4A3A4"/>
          </p15:clr>
        </p15:guide>
        <p15:guide id="8" pos="3168">
          <p15:clr>
            <a:srgbClr val="A4A3A4"/>
          </p15:clr>
        </p15:guide>
        <p15:guide id="9" pos="5451">
          <p15:clr>
            <a:srgbClr val="A4A3A4"/>
          </p15:clr>
        </p15:guide>
        <p15:guide id="10" pos="574">
          <p15:clr>
            <a:srgbClr val="A4A3A4"/>
          </p15:clr>
        </p15:guide>
        <p15:guide id="11" pos="2098">
          <p15:clr>
            <a:srgbClr val="A4A3A4"/>
          </p15:clr>
        </p15:guide>
        <p15:guide id="12" pos="14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ul, Karen" initials="K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22" autoAdjust="0"/>
    <p:restoredTop sz="85790" autoAdjust="0"/>
  </p:normalViewPr>
  <p:slideViewPr>
    <p:cSldViewPr snapToGrid="0" snapToObjects="1">
      <p:cViewPr varScale="1">
        <p:scale>
          <a:sx n="56" d="100"/>
          <a:sy n="56" d="100"/>
        </p:scale>
        <p:origin x="1734" y="84"/>
      </p:cViewPr>
      <p:guideLst>
        <p:guide orient="horz" pos="2378"/>
        <p:guide orient="horz" pos="4265"/>
        <p:guide orient="horz" pos="134"/>
        <p:guide orient="horz" pos="4665"/>
        <p:guide orient="horz" pos="580"/>
        <p:guide orient="horz" pos="986"/>
        <p:guide pos="6203"/>
        <p:guide pos="3168"/>
        <p:guide pos="5451"/>
        <p:guide pos="574"/>
        <p:guide pos="2098"/>
        <p:guide pos="14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AE8377D-C277-4243-890F-7D76210F3C08}" type="datetimeFigureOut">
              <a:rPr lang="en-US" smtClean="0"/>
              <a:pPr/>
              <a:t>11/20/2015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9B7F2B3-4DAE-CA44-8BCF-1F2B32124916}" type="slidenum">
              <a:rPr lang="en-US" smtClean="0"/>
              <a:pPr/>
              <a:t>‹#›</a:t>
            </a:fld>
            <a:endParaRPr lang="en-US"/>
          </a:p>
        </p:txBody>
      </p:sp>
    </p:spTree>
    <p:extLst>
      <p:ext uri="{BB962C8B-B14F-4D97-AF65-F5344CB8AC3E}">
        <p14:creationId xmlns:p14="http://schemas.microsoft.com/office/powerpoint/2010/main" val="16379413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45E5E6-BD34-F249-9CFD-B38C07B14384}" type="datetimeFigureOut">
              <a:rPr lang="en-US" smtClean="0"/>
              <a:pPr/>
              <a:t>11/20/2015</a:t>
            </a:fld>
            <a:endParaRPr lang="en-US"/>
          </a:p>
        </p:txBody>
      </p:sp>
      <p:sp>
        <p:nvSpPr>
          <p:cNvPr id="4" name="Slide Image Placeholder 3"/>
          <p:cNvSpPr>
            <a:spLocks noGrp="1" noRot="1" noChangeAspect="1"/>
          </p:cNvSpPr>
          <p:nvPr>
            <p:ph type="sldImg" idx="2"/>
          </p:nvPr>
        </p:nvSpPr>
        <p:spPr>
          <a:xfrm>
            <a:off x="1209675" y="685800"/>
            <a:ext cx="44386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A5B7E7-E587-8349-8679-CA163636E320}" type="slidenum">
              <a:rPr lang="en-US" smtClean="0"/>
              <a:pPr/>
              <a:t>‹#›</a:t>
            </a:fld>
            <a:endParaRPr lang="en-US"/>
          </a:p>
        </p:txBody>
      </p:sp>
    </p:spTree>
    <p:extLst>
      <p:ext uri="{BB962C8B-B14F-4D97-AF65-F5344CB8AC3E}">
        <p14:creationId xmlns:p14="http://schemas.microsoft.com/office/powerpoint/2010/main" val="1778913294"/>
      </p:ext>
    </p:extLst>
  </p:cSld>
  <p:clrMap bg1="lt1" tx1="dk1" bg2="lt2" tx2="dk2" accent1="accent1" accent2="accent2" accent3="accent3" accent4="accent4" accent5="accent5" accent6="accent6" hlink="hlink" folHlink="folHlink"/>
  <p:hf hdr="0" ftr="0" dt="0"/>
  <p:notesStyle>
    <a:lvl1pPr marL="0" algn="l" defTabSz="509412" rtl="0" eaLnBrk="1" latinLnBrk="0" hangingPunct="1">
      <a:defRPr sz="1300" kern="1200">
        <a:solidFill>
          <a:schemeClr val="tx1"/>
        </a:solidFill>
        <a:latin typeface="+mn-lt"/>
        <a:ea typeface="+mn-ea"/>
        <a:cs typeface="+mn-cs"/>
      </a:defRPr>
    </a:lvl1pPr>
    <a:lvl2pPr marL="509412" algn="l" defTabSz="509412" rtl="0" eaLnBrk="1" latinLnBrk="0" hangingPunct="1">
      <a:defRPr sz="1300" kern="1200">
        <a:solidFill>
          <a:schemeClr val="tx1"/>
        </a:solidFill>
        <a:latin typeface="+mn-lt"/>
        <a:ea typeface="+mn-ea"/>
        <a:cs typeface="+mn-cs"/>
      </a:defRPr>
    </a:lvl2pPr>
    <a:lvl3pPr marL="1018824" algn="l" defTabSz="509412" rtl="0" eaLnBrk="1" latinLnBrk="0" hangingPunct="1">
      <a:defRPr sz="1300" kern="1200">
        <a:solidFill>
          <a:schemeClr val="tx1"/>
        </a:solidFill>
        <a:latin typeface="+mn-lt"/>
        <a:ea typeface="+mn-ea"/>
        <a:cs typeface="+mn-cs"/>
      </a:defRPr>
    </a:lvl3pPr>
    <a:lvl4pPr marL="1528237" algn="l" defTabSz="509412" rtl="0" eaLnBrk="1" latinLnBrk="0" hangingPunct="1">
      <a:defRPr sz="1300" kern="1200">
        <a:solidFill>
          <a:schemeClr val="tx1"/>
        </a:solidFill>
        <a:latin typeface="+mn-lt"/>
        <a:ea typeface="+mn-ea"/>
        <a:cs typeface="+mn-cs"/>
      </a:defRPr>
    </a:lvl4pPr>
    <a:lvl5pPr marL="2037649" algn="l" defTabSz="509412" rtl="0" eaLnBrk="1" latinLnBrk="0" hangingPunct="1">
      <a:defRPr sz="1300" kern="1200">
        <a:solidFill>
          <a:schemeClr val="tx1"/>
        </a:solidFill>
        <a:latin typeface="+mn-lt"/>
        <a:ea typeface="+mn-ea"/>
        <a:cs typeface="+mn-cs"/>
      </a:defRPr>
    </a:lvl5pPr>
    <a:lvl6pPr marL="2547061" algn="l" defTabSz="509412" rtl="0" eaLnBrk="1" latinLnBrk="0" hangingPunct="1">
      <a:defRPr sz="1300" kern="1200">
        <a:solidFill>
          <a:schemeClr val="tx1"/>
        </a:solidFill>
        <a:latin typeface="+mn-lt"/>
        <a:ea typeface="+mn-ea"/>
        <a:cs typeface="+mn-cs"/>
      </a:defRPr>
    </a:lvl6pPr>
    <a:lvl7pPr marL="3056473" algn="l" defTabSz="509412" rtl="0" eaLnBrk="1" latinLnBrk="0" hangingPunct="1">
      <a:defRPr sz="1300" kern="1200">
        <a:solidFill>
          <a:schemeClr val="tx1"/>
        </a:solidFill>
        <a:latin typeface="+mn-lt"/>
        <a:ea typeface="+mn-ea"/>
        <a:cs typeface="+mn-cs"/>
      </a:defRPr>
    </a:lvl7pPr>
    <a:lvl8pPr marL="3565886" algn="l" defTabSz="509412" rtl="0" eaLnBrk="1" latinLnBrk="0" hangingPunct="1">
      <a:defRPr sz="1300" kern="1200">
        <a:solidFill>
          <a:schemeClr val="tx1"/>
        </a:solidFill>
        <a:latin typeface="+mn-lt"/>
        <a:ea typeface="+mn-ea"/>
        <a:cs typeface="+mn-cs"/>
      </a:defRPr>
    </a:lvl8pPr>
    <a:lvl9pPr marL="4075298" algn="l" defTabSz="50941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C5C97D9-5F15-45EF-BE11-3E3FE47BEFF1}" type="slidenum">
              <a:rPr lang="en-US" smtClean="0"/>
              <a:pPr>
                <a:defRPr/>
              </a:pPr>
              <a:t>2</a:t>
            </a:fld>
            <a:endParaRPr lang="en-US" dirty="0"/>
          </a:p>
        </p:txBody>
      </p:sp>
    </p:spTree>
    <p:extLst>
      <p:ext uri="{BB962C8B-B14F-4D97-AF65-F5344CB8AC3E}">
        <p14:creationId xmlns:p14="http://schemas.microsoft.com/office/powerpoint/2010/main" val="2124746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602F6039-BA3F-43B0-9A34-CBDB0AF5826A}" type="slidenum">
              <a:rPr lang="en-US"/>
              <a:pPr/>
              <a:t>15</a:t>
            </a:fld>
            <a:endParaRPr lang="en-US"/>
          </a:p>
        </p:txBody>
      </p:sp>
      <p:sp>
        <p:nvSpPr>
          <p:cNvPr id="36867" name="Rectangle 2"/>
          <p:cNvSpPr>
            <a:spLocks noGrp="1" noRot="1" noChangeAspect="1" noChangeArrowheads="1" noTextEdit="1"/>
          </p:cNvSpPr>
          <p:nvPr>
            <p:ph type="sldImg"/>
          </p:nvPr>
        </p:nvSpPr>
        <p:spPr>
          <a:xfrm>
            <a:off x="1209675" y="685800"/>
            <a:ext cx="4438650" cy="3429000"/>
          </a:xfrm>
          <a:ln/>
        </p:spPr>
      </p:sp>
      <p:sp>
        <p:nvSpPr>
          <p:cNvPr id="36868" name="Rectangle 3"/>
          <p:cNvSpPr>
            <a:spLocks noGrp="1" noChangeArrowheads="1"/>
          </p:cNvSpPr>
          <p:nvPr>
            <p:ph type="body" idx="1"/>
          </p:nvPr>
        </p:nvSpPr>
        <p:spPr>
          <a:noFill/>
          <a:ln/>
        </p:spPr>
        <p:txBody>
          <a:bodyPr/>
          <a:lstStyle/>
          <a:p>
            <a:pPr eaLnBrk="1" hangingPunct="1"/>
            <a:r>
              <a:rPr lang="en-US" smtClean="0"/>
              <a:t>Sex differences in the brain are reflected in the somewhat different developmental timetables of girls and boys. By most measures of sensory and cognitive development, girls are slightly more advanced: vision, hearing, memory, smell and touch are all more acute in female than male infants. Girl babies also tend to be somewhat more socially attuned, responding more readily to human voices or faces, or crying more vigorously in response to another infant’s cry. Girls generally lead boys in the emergence of fine motor and language skills.</a:t>
            </a:r>
          </a:p>
        </p:txBody>
      </p:sp>
    </p:spTree>
    <p:extLst>
      <p:ext uri="{BB962C8B-B14F-4D97-AF65-F5344CB8AC3E}">
        <p14:creationId xmlns:p14="http://schemas.microsoft.com/office/powerpoint/2010/main" val="590453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pPr>
            <a:r>
              <a:rPr lang="en-US" sz="1400" dirty="0" smtClean="0"/>
              <a:t>Some studies have interviewed parents just after the birth of their child, at the point where the first question that 80% of parents ask — is it a boy or a girl? — has been answered. Parents of boys describe their babies as stronger, heartier, and bigger than parents of girls. The investigators also looked at the babies' medical records and asked whether there really were differences between the boys and girls in weight, strength, or coordination. The boys and girls were indistinguishable in these respects, but the parents' descriptions were different.</a:t>
            </a:r>
          </a:p>
          <a:p>
            <a:pPr eaLnBrk="1" hangingPunct="1">
              <a:lnSpc>
                <a:spcPct val="80000"/>
              </a:lnSpc>
            </a:pPr>
            <a:r>
              <a:rPr lang="en-US" sz="1400" dirty="0" smtClean="0"/>
              <a:t>At 12 months of age, girls and boys show equal abilities to walk, crawl, or clamber. But before one study, Karen Adolph, an investigator of infants' </a:t>
            </a:r>
            <a:r>
              <a:rPr lang="en-US" sz="1400" dirty="0" err="1" smtClean="0"/>
              <a:t>locomotor</a:t>
            </a:r>
            <a:r>
              <a:rPr lang="en-US" sz="1400" dirty="0" smtClean="0"/>
              <a:t> development, asked parents to predict how well their child would do on a set of crawling tasks: Would the child be able to crawl down a sloping ramp? Parents of sons were more confident that their child would make it down the ramp than parents of daughters. When Adolph tested the infants on the ramp, there was no difference whatever between the sons and daughters, but there was a difference in the parents' predictions.</a:t>
            </a:r>
          </a:p>
          <a:p>
            <a:pPr eaLnBrk="1" hangingPunct="1">
              <a:lnSpc>
                <a:spcPct val="80000"/>
              </a:lnSpc>
            </a:pPr>
            <a:r>
              <a:rPr lang="en-US" sz="1400" dirty="0" smtClean="0"/>
              <a:t>My third example, moving up in age, comes from the studies of Jackie Eccles. She asked parents of boys and girls in sixth grade, how talented do you think your child is in mathematics? Parents of sons were more likely to judge that their sons had talent than parents of daughters. A panoply of objective measures, including math grades in school, performance on standardized tests, teachers' evaluations, and children's expressed interest in math, revealed no differences between the girls and boys. Still, there was a difference in parents' perception of their child's intangible talent. Other studies have shown a similar effect for science. </a:t>
            </a:r>
          </a:p>
          <a:p>
            <a:pPr eaLnBrk="1" hangingPunct="1">
              <a:lnSpc>
                <a:spcPct val="80000"/>
              </a:lnSpc>
            </a:pPr>
            <a:r>
              <a:rPr lang="en-US" sz="1400" dirty="0" smtClean="0"/>
              <a:t>There's clearly a mismatch between what parents perceive in their kids and what objective measures reveal. But is it possible that the parents are seeing something that the objective measures are missing? Maybe the boy getting B's in his math class really is a mathematical genius, and his mom or dad has sensed that. To eliminate that possibility, we need to present observers with the very same baby, or child, or Ph.D. candidate, and manipulate their belief about the person's gender. Then we can ask whether their belief influences their perception.</a:t>
            </a:r>
            <a:br>
              <a:rPr lang="en-US" sz="1400" dirty="0" smtClean="0"/>
            </a:br>
            <a:r>
              <a:rPr lang="en-US" sz="1400" dirty="0" smtClean="0"/>
              <a:t/>
            </a:r>
            <a:br>
              <a:rPr lang="en-US" sz="1400" dirty="0" smtClean="0"/>
            </a:br>
            <a:endParaRPr lang="en-US" sz="1400" dirty="0" smtClean="0"/>
          </a:p>
          <a:p>
            <a:endParaRPr lang="en-US" dirty="0"/>
          </a:p>
        </p:txBody>
      </p:sp>
      <p:sp>
        <p:nvSpPr>
          <p:cNvPr id="4" name="Slide Number Placeholder 3"/>
          <p:cNvSpPr>
            <a:spLocks noGrp="1"/>
          </p:cNvSpPr>
          <p:nvPr>
            <p:ph type="sldNum" sz="quarter" idx="10"/>
          </p:nvPr>
        </p:nvSpPr>
        <p:spPr/>
        <p:txBody>
          <a:bodyPr/>
          <a:lstStyle/>
          <a:p>
            <a:fld id="{27A5B7E7-E587-8349-8679-CA163636E320}" type="slidenum">
              <a:rPr lang="en-US" smtClean="0"/>
              <a:pPr/>
              <a:t>19</a:t>
            </a:fld>
            <a:endParaRPr lang="en-US"/>
          </a:p>
        </p:txBody>
      </p:sp>
    </p:spTree>
    <p:extLst>
      <p:ext uri="{BB962C8B-B14F-4D97-AF65-F5344CB8AC3E}">
        <p14:creationId xmlns:p14="http://schemas.microsoft.com/office/powerpoint/2010/main" val="4018757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the moment of birth to the moment of tenure, throughout this great developmental progression, there are unintentional but pervasive and important differences in the ways that males and females are perceived and evaluated.</a:t>
            </a:r>
          </a:p>
          <a:p>
            <a:r>
              <a:rPr lang="en-US" dirty="0" smtClean="0"/>
              <a:t>Emphasize that perceptions are not everything. When cases are unambiguous, you don't see these effects. What's more, cognitive development is robust: boys and girls show equal capacities and achievements in educational settings, including in science and mathematics, despite the very different ways in which boys and girls are perceived and evaluated. I think it's really great news that males and females develop along common paths and gain common sets of abilities. The equal performance of males and females, despite their unequal treatment, strongly suggests that mathematical and scientific reasoning has a biological foundation, and this foundation is shared by males and females.</a:t>
            </a:r>
          </a:p>
          <a:p>
            <a:r>
              <a:rPr lang="en-US" dirty="0" smtClean="0"/>
              <a:t>Finally, you do not create someone who feels like a girl or boy simply by perceiving them as male or female. That's the lesson that comes from the studies of people of one sex who are raised as the opposite sex. Biological sex differences are real and important. Sex is not a cultural construction that's imposed on people.</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27A5B7E7-E587-8349-8679-CA163636E320}" type="slidenum">
              <a:rPr lang="en-US" smtClean="0"/>
              <a:pPr/>
              <a:t>20</a:t>
            </a:fld>
            <a:endParaRPr lang="en-US"/>
          </a:p>
        </p:txBody>
      </p:sp>
    </p:spTree>
    <p:extLst>
      <p:ext uri="{BB962C8B-B14F-4D97-AF65-F5344CB8AC3E}">
        <p14:creationId xmlns:p14="http://schemas.microsoft.com/office/powerpoint/2010/main" val="1350818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B560B435-EF7B-4E2F-BD91-8A33C7D7B846}" type="slidenum">
              <a:rPr lang="en-US"/>
              <a:pPr/>
              <a:t>24</a:t>
            </a:fld>
            <a:endParaRPr lang="en-US"/>
          </a:p>
        </p:txBody>
      </p:sp>
      <p:sp>
        <p:nvSpPr>
          <p:cNvPr id="45059" name="Rectangle 2"/>
          <p:cNvSpPr>
            <a:spLocks noGrp="1" noRot="1" noChangeAspect="1" noChangeArrowheads="1" noTextEdit="1"/>
          </p:cNvSpPr>
          <p:nvPr>
            <p:ph type="sldImg"/>
          </p:nvPr>
        </p:nvSpPr>
        <p:spPr>
          <a:xfrm>
            <a:off x="1209675" y="685800"/>
            <a:ext cx="4438650" cy="3429000"/>
          </a:xfrm>
          <a:ln/>
        </p:spPr>
      </p:sp>
      <p:sp>
        <p:nvSpPr>
          <p:cNvPr id="45060" name="Rectangle 3"/>
          <p:cNvSpPr>
            <a:spLocks noGrp="1" noChangeArrowheads="1"/>
          </p:cNvSpPr>
          <p:nvPr>
            <p:ph type="body" idx="1"/>
          </p:nvPr>
        </p:nvSpPr>
        <p:spPr>
          <a:noFill/>
          <a:ln/>
        </p:spPr>
        <p:txBody>
          <a:bodyPr/>
          <a:lstStyle/>
          <a:p>
            <a:pPr eaLnBrk="1" hangingPunct="1"/>
            <a:r>
              <a:rPr lang="en-US" b="1" smtClean="0"/>
              <a:t>Fathers have the capacity to provide care early on in a child's life. There is nothing inherently different between men and women in terms of their ability to be responsive to children's needs, to nurture and be affectionate. Fathers can be as nurturing and affectionate as mothers; they are as capable as mothers of providing infant care as well as older-child care.</a:t>
            </a:r>
          </a:p>
        </p:txBody>
      </p:sp>
    </p:spTree>
    <p:extLst>
      <p:ext uri="{BB962C8B-B14F-4D97-AF65-F5344CB8AC3E}">
        <p14:creationId xmlns:p14="http://schemas.microsoft.com/office/powerpoint/2010/main" val="3572866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B2575248-5770-4C07-A40B-DAD738AE59F6}" type="slidenum">
              <a:rPr lang="en-US"/>
              <a:pPr/>
              <a:t>25</a:t>
            </a:fld>
            <a:endParaRPr lang="en-US"/>
          </a:p>
        </p:txBody>
      </p:sp>
      <p:sp>
        <p:nvSpPr>
          <p:cNvPr id="46083" name="Rectangle 2"/>
          <p:cNvSpPr>
            <a:spLocks noGrp="1" noRot="1" noChangeAspect="1" noChangeArrowheads="1" noTextEdit="1"/>
          </p:cNvSpPr>
          <p:nvPr>
            <p:ph type="sldImg"/>
          </p:nvPr>
        </p:nvSpPr>
        <p:spPr>
          <a:xfrm>
            <a:off x="1209675" y="685800"/>
            <a:ext cx="4438650" cy="3429000"/>
          </a:xfrm>
          <a:ln/>
        </p:spPr>
      </p:sp>
      <p:sp>
        <p:nvSpPr>
          <p:cNvPr id="46084" name="Rectangle 3"/>
          <p:cNvSpPr>
            <a:spLocks noGrp="1" noChangeArrowheads="1"/>
          </p:cNvSpPr>
          <p:nvPr>
            <p:ph type="body" idx="1"/>
          </p:nvPr>
        </p:nvSpPr>
        <p:spPr>
          <a:noFill/>
          <a:ln/>
        </p:spPr>
        <p:txBody>
          <a:bodyPr/>
          <a:lstStyle/>
          <a:p>
            <a:pPr eaLnBrk="1" hangingPunct="1"/>
            <a:r>
              <a:rPr lang="en-US" b="1" smtClean="0"/>
              <a:t>How are mother-child and father-child interactions different?</a:t>
            </a:r>
            <a:endParaRPr lang="en-US" smtClean="0"/>
          </a:p>
          <a:p>
            <a:pPr eaLnBrk="1" hangingPunct="1"/>
            <a:r>
              <a:rPr lang="en-US" smtClean="0"/>
              <a:t>Research shows some major differences in the ways that fathers interact with their children compared to the ways that mothers interact with their children. In general, fathers tend to engage in more physically active, rough and tumble play, especially with their boys. They may use more direct communication, such as commanding, telling, disciplining, and instructing.  </a:t>
            </a:r>
          </a:p>
          <a:p>
            <a:pPr eaLnBrk="1" hangingPunct="1"/>
            <a:r>
              <a:rPr lang="en-US" smtClean="0"/>
              <a:t>Mothers typically try to involve their child in more conversation, asking questions, exclaiming, and reinforcing the child’s talking or performance. Mothers do more of the day to day care giving tasks of soothing, feeding, clothing, as well as taking care of a child’s health and illnesses. Some studies show that in general, when mothers are engaged with their children, they tend to assume the role of ‘teacher, whereas when men are engaged with their children, they tend to assume the role of friend, playmate, and sometimes ‘coach.’ </a:t>
            </a:r>
          </a:p>
          <a:p>
            <a:pPr eaLnBrk="1" hangingPunct="1"/>
            <a:endParaRPr lang="en-US" smtClean="0"/>
          </a:p>
          <a:p>
            <a:pPr eaLnBrk="1" hangingPunct="1"/>
            <a:r>
              <a:rPr lang="en-US" smtClean="0"/>
              <a:t>Ball,in press</a:t>
            </a:r>
          </a:p>
          <a:p>
            <a:pPr eaLnBrk="1" hangingPunct="1"/>
            <a:endParaRPr lang="en-US" smtClean="0"/>
          </a:p>
        </p:txBody>
      </p:sp>
    </p:spTree>
    <p:extLst>
      <p:ext uri="{BB962C8B-B14F-4D97-AF65-F5344CB8AC3E}">
        <p14:creationId xmlns:p14="http://schemas.microsoft.com/office/powerpoint/2010/main" val="1930179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0A980212-A6D0-4A3A-9C7A-1AE2DAAF227E}" type="slidenum">
              <a:rPr lang="en-US"/>
              <a:pPr/>
              <a:t>26</a:t>
            </a:fld>
            <a:endParaRPr lang="en-US"/>
          </a:p>
        </p:txBody>
      </p:sp>
      <p:sp>
        <p:nvSpPr>
          <p:cNvPr id="47107" name="Rectangle 2"/>
          <p:cNvSpPr>
            <a:spLocks noGrp="1" noRot="1" noChangeAspect="1" noChangeArrowheads="1" noTextEdit="1"/>
          </p:cNvSpPr>
          <p:nvPr>
            <p:ph type="sldImg"/>
          </p:nvPr>
        </p:nvSpPr>
        <p:spPr>
          <a:xfrm>
            <a:off x="1209675" y="685800"/>
            <a:ext cx="4438650" cy="3429000"/>
          </a:xfrm>
          <a:ln/>
        </p:spPr>
      </p:sp>
      <p:sp>
        <p:nvSpPr>
          <p:cNvPr id="47108" name="Rectangle 3"/>
          <p:cNvSpPr>
            <a:spLocks noGrp="1" noChangeArrowheads="1"/>
          </p:cNvSpPr>
          <p:nvPr>
            <p:ph type="body" idx="1"/>
          </p:nvPr>
        </p:nvSpPr>
        <p:spPr>
          <a:noFill/>
          <a:ln/>
        </p:spPr>
        <p:txBody>
          <a:bodyPr/>
          <a:lstStyle/>
          <a:p>
            <a:pPr eaLnBrk="1" hangingPunct="1"/>
            <a:r>
              <a:rPr lang="en-US" b="1" i="1" smtClean="0"/>
              <a:t>Contributions to the Family</a:t>
            </a:r>
          </a:p>
          <a:p>
            <a:pPr eaLnBrk="1" hangingPunct="1"/>
            <a:r>
              <a:rPr lang="en-US" smtClean="0"/>
              <a:t>One way that men in many cultures contribute to the wellbeing of their children is through the</a:t>
            </a:r>
          </a:p>
          <a:p>
            <a:pPr eaLnBrk="1" hangingPunct="1"/>
            <a:r>
              <a:rPr lang="en-US" smtClean="0"/>
              <a:t>provision of income to support the activities of the family. However, men are not the only ones</a:t>
            </a:r>
          </a:p>
          <a:p>
            <a:pPr eaLnBrk="1" hangingPunct="1"/>
            <a:r>
              <a:rPr lang="en-US" smtClean="0"/>
              <a:t>who contribute financially to the family. Increasingly women are making substantial and</a:t>
            </a:r>
          </a:p>
          <a:p>
            <a:pPr eaLnBrk="1" hangingPunct="1"/>
            <a:r>
              <a:rPr lang="en-US" smtClean="0"/>
              <a:t>sometimes even majority contributions to the family income. For example, in Madras, India,</a:t>
            </a:r>
          </a:p>
          <a:p>
            <a:pPr eaLnBrk="1" hangingPunct="1"/>
            <a:r>
              <a:rPr lang="en-US" smtClean="0"/>
              <a:t>women contribute 46% to the family income while men contribute 42%, with 12% coming from</a:t>
            </a:r>
          </a:p>
          <a:p>
            <a:pPr eaLnBrk="1" hangingPunct="1"/>
            <a:r>
              <a:rPr lang="en-US" smtClean="0"/>
              <a:t>joint income. In Nepal women contribute 50% of the family income; in the Philippines women's</a:t>
            </a:r>
          </a:p>
          <a:p>
            <a:pPr eaLnBrk="1" hangingPunct="1"/>
            <a:r>
              <a:rPr lang="en-US" smtClean="0"/>
              <a:t>income exceeds men's by 10% when home production is taken into account; and in Ghana</a:t>
            </a:r>
          </a:p>
          <a:p>
            <a:pPr eaLnBrk="1" hangingPunct="1"/>
            <a:r>
              <a:rPr lang="en-US" smtClean="0"/>
              <a:t>women maintain 33% of the households. (Bruce 1994)</a:t>
            </a:r>
          </a:p>
          <a:p>
            <a:pPr eaLnBrk="1" hangingPunct="1"/>
            <a:endParaRPr lang="en-US" smtClean="0"/>
          </a:p>
        </p:txBody>
      </p:sp>
    </p:spTree>
    <p:extLst>
      <p:ext uri="{BB962C8B-B14F-4D97-AF65-F5344CB8AC3E}">
        <p14:creationId xmlns:p14="http://schemas.microsoft.com/office/powerpoint/2010/main" val="620850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37B30AB6-3249-4F74-ACE0-8D7B38379D5F}" type="slidenum">
              <a:rPr lang="en-US"/>
              <a:pPr/>
              <a:t>27</a:t>
            </a:fld>
            <a:endParaRPr lang="en-US"/>
          </a:p>
        </p:txBody>
      </p:sp>
      <p:sp>
        <p:nvSpPr>
          <p:cNvPr id="48131" name="Rectangle 2"/>
          <p:cNvSpPr>
            <a:spLocks noGrp="1" noRot="1" noChangeAspect="1" noChangeArrowheads="1" noTextEdit="1"/>
          </p:cNvSpPr>
          <p:nvPr>
            <p:ph type="sldImg"/>
          </p:nvPr>
        </p:nvSpPr>
        <p:spPr>
          <a:xfrm>
            <a:off x="1209675" y="685800"/>
            <a:ext cx="4438650" cy="3429000"/>
          </a:xfrm>
          <a:ln/>
        </p:spPr>
      </p:sp>
      <p:sp>
        <p:nvSpPr>
          <p:cNvPr id="48132" name="Rectangle 3"/>
          <p:cNvSpPr>
            <a:spLocks noGrp="1" noChangeArrowheads="1"/>
          </p:cNvSpPr>
          <p:nvPr>
            <p:ph type="body" idx="1"/>
          </p:nvPr>
        </p:nvSpPr>
        <p:spPr>
          <a:noFill/>
          <a:ln/>
        </p:spPr>
        <p:txBody>
          <a:bodyPr/>
          <a:lstStyle/>
          <a:p>
            <a:pPr eaLnBrk="1" hangingPunct="1"/>
            <a:r>
              <a:rPr lang="en-US" smtClean="0"/>
              <a:t>Men may also be able to avert harm to children. Guma and Henda (2004) suggest that children in households in which men are present are much less likely to be abused or exploited by other men in the community than children living only with women. The mere fact of having a father who acknowledges and lives with them may confer social value on children, especially in societies with very high father absence. Fathers also have indirect effects on children through their support for mothers. For example, women who live with partners tend to report that they are less stressed about child care issues. The benefits of fathers in children’s lives, particularly in their early years, might accrue particularly through the supportive influence of a partner on maternal behaviour (Clarke-Stewart, 1978; Richter, 2006). </a:t>
            </a:r>
          </a:p>
        </p:txBody>
      </p:sp>
    </p:spTree>
    <p:extLst>
      <p:ext uri="{BB962C8B-B14F-4D97-AF65-F5344CB8AC3E}">
        <p14:creationId xmlns:p14="http://schemas.microsoft.com/office/powerpoint/2010/main" val="10318287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BDDBF606-56A4-42A7-8E57-E08292C66D0B}" type="slidenum">
              <a:rPr lang="en-US"/>
              <a:pPr/>
              <a:t>28</a:t>
            </a:fld>
            <a:endParaRPr lang="en-US"/>
          </a:p>
        </p:txBody>
      </p:sp>
      <p:sp>
        <p:nvSpPr>
          <p:cNvPr id="49155" name="Rectangle 2"/>
          <p:cNvSpPr>
            <a:spLocks noGrp="1" noRot="1" noChangeAspect="1" noChangeArrowheads="1" noTextEdit="1"/>
          </p:cNvSpPr>
          <p:nvPr>
            <p:ph type="sldImg"/>
          </p:nvPr>
        </p:nvSpPr>
        <p:spPr>
          <a:xfrm>
            <a:off x="1209675" y="685800"/>
            <a:ext cx="4438650" cy="3429000"/>
          </a:xfrm>
          <a:ln/>
        </p:spPr>
      </p:sp>
      <p:sp>
        <p:nvSpPr>
          <p:cNvPr id="49156" name="Rectangle 3"/>
          <p:cNvSpPr>
            <a:spLocks noGrp="1" noChangeArrowheads="1"/>
          </p:cNvSpPr>
          <p:nvPr>
            <p:ph type="body" idx="1"/>
          </p:nvPr>
        </p:nvSpPr>
        <p:spPr>
          <a:noFill/>
          <a:ln/>
        </p:spPr>
        <p:txBody>
          <a:bodyPr/>
          <a:lstStyle/>
          <a:p>
            <a:pPr eaLnBrk="1" hangingPunct="1"/>
            <a:r>
              <a:rPr lang="en-US" b="1" smtClean="0"/>
              <a:t>Father presence contributes to cognitive development, intellectual functioning and school achievement (Amato, 1998). For example, in South Africa, Mboya &amp; Nesengani (1999) found that boys who lived in father-present households had higher academic achievement than boys who lived in father-absent households. </a:t>
            </a:r>
          </a:p>
          <a:p>
            <a:pPr eaLnBrk="1" hangingPunct="1"/>
            <a:r>
              <a:rPr lang="en-US" b="1" smtClean="0"/>
              <a:t>Father presence also contributes to emotional well-being (Johnson, 1997).  Children are less likely to manifest emotional and behavioural problems if their father is available to them, and  father presence shows a strong relationship with higher self-esteem amongst girls (Hunt &amp; Hunt, 1977).</a:t>
            </a:r>
          </a:p>
        </p:txBody>
      </p:sp>
    </p:spTree>
    <p:extLst>
      <p:ext uri="{BB962C8B-B14F-4D97-AF65-F5344CB8AC3E}">
        <p14:creationId xmlns:p14="http://schemas.microsoft.com/office/powerpoint/2010/main" val="26627636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97C41121-50DD-4446-9B1E-412486A751BD}" type="slidenum">
              <a:rPr lang="en-US"/>
              <a:pPr/>
              <a:t>29</a:t>
            </a:fld>
            <a:endParaRPr lang="en-US"/>
          </a:p>
        </p:txBody>
      </p:sp>
      <p:sp>
        <p:nvSpPr>
          <p:cNvPr id="50179" name="Rectangle 2"/>
          <p:cNvSpPr>
            <a:spLocks noGrp="1" noRot="1" noChangeAspect="1" noChangeArrowheads="1" noTextEdit="1"/>
          </p:cNvSpPr>
          <p:nvPr>
            <p:ph type="sldImg"/>
          </p:nvPr>
        </p:nvSpPr>
        <p:spPr>
          <a:xfrm>
            <a:off x="1209675" y="685800"/>
            <a:ext cx="4438650" cy="3429000"/>
          </a:xfrm>
          <a:ln/>
        </p:spPr>
      </p:sp>
      <p:sp>
        <p:nvSpPr>
          <p:cNvPr id="50180" name="Rectangle 3"/>
          <p:cNvSpPr>
            <a:spLocks noGrp="1" noChangeArrowheads="1"/>
          </p:cNvSpPr>
          <p:nvPr>
            <p:ph type="body" idx="1"/>
          </p:nvPr>
        </p:nvSpPr>
        <p:spPr>
          <a:noFill/>
          <a:ln/>
        </p:spPr>
        <p:txBody>
          <a:bodyPr/>
          <a:lstStyle/>
          <a:p>
            <a:pPr eaLnBrk="1" hangingPunct="1"/>
            <a:r>
              <a:rPr lang="en-US" smtClean="0"/>
              <a:t>- Father absence or lack of contact with fathers appears to have its most dramatic effects on male children. Father availability tends to have a modulating effect on boys’ aggressive tendencies, so that boys who grow up with a father tend to be less aggressive than boys without this male guidance (Seltzer &amp; Bianchi, 1988).</a:t>
            </a:r>
          </a:p>
        </p:txBody>
      </p:sp>
    </p:spTree>
    <p:extLst>
      <p:ext uri="{BB962C8B-B14F-4D97-AF65-F5344CB8AC3E}">
        <p14:creationId xmlns:p14="http://schemas.microsoft.com/office/powerpoint/2010/main" val="9144166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1FA5A3DA-9E4B-485F-BFF1-39FD765F1594}" type="slidenum">
              <a:rPr lang="en-US"/>
              <a:pPr/>
              <a:t>30</a:t>
            </a:fld>
            <a:endParaRPr lang="en-US"/>
          </a:p>
        </p:txBody>
      </p:sp>
      <p:sp>
        <p:nvSpPr>
          <p:cNvPr id="51203" name="Rectangle 2"/>
          <p:cNvSpPr>
            <a:spLocks noGrp="1" noRot="1" noChangeAspect="1" noChangeArrowheads="1" noTextEdit="1"/>
          </p:cNvSpPr>
          <p:nvPr>
            <p:ph type="sldImg"/>
          </p:nvPr>
        </p:nvSpPr>
        <p:spPr>
          <a:xfrm>
            <a:off x="1209675" y="685800"/>
            <a:ext cx="4438650" cy="3429000"/>
          </a:xfrm>
          <a:ln/>
        </p:spPr>
      </p:sp>
      <p:sp>
        <p:nvSpPr>
          <p:cNvPr id="51204" name="Rectangle 3"/>
          <p:cNvSpPr>
            <a:spLocks noGrp="1" noChangeArrowheads="1"/>
          </p:cNvSpPr>
          <p:nvPr>
            <p:ph type="body" idx="1"/>
          </p:nvPr>
        </p:nvSpPr>
        <p:spPr>
          <a:noFill/>
          <a:ln/>
        </p:spPr>
        <p:txBody>
          <a:bodyPr/>
          <a:lstStyle/>
          <a:p>
            <a:pPr eaLnBrk="1" hangingPunct="1"/>
            <a:r>
              <a:rPr lang="en-US" smtClean="0"/>
              <a:t>The literature, on availability and involvement of fathers, is highly consistent with respect to showing benefits for children in school performance, reduced aggressive behaviours in boys and increased self-esteem in girls (Palkowitz, 2002). Some studies suggest that it is fathers’ psychological care and “emotional generosity” (expressiveness and intimacy) that has the greatest long-term implications for children’s development (Grossman, Pollack &amp; Golding, 1988). </a:t>
            </a:r>
          </a:p>
        </p:txBody>
      </p:sp>
    </p:spTree>
    <p:extLst>
      <p:ext uri="{BB962C8B-B14F-4D97-AF65-F5344CB8AC3E}">
        <p14:creationId xmlns:p14="http://schemas.microsoft.com/office/powerpoint/2010/main" val="3949709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normAutofit/>
          </a:bodyPr>
          <a:lstStyle/>
          <a:p>
            <a:r>
              <a:rPr lang="en-US" dirty="0" smtClean="0"/>
              <a:t>Taken from two Lancet papers from the 2011 series on “Child Development 1: Inequality</a:t>
            </a:r>
            <a:r>
              <a:rPr lang="en-US" baseline="0" dirty="0" smtClean="0"/>
              <a:t> in early childhood: risk and protective factors for ECD” and “Child Development 2: Strategies for reducing inequalities and improving developmental outcomes for young children in low-income and middle-income countries.”</a:t>
            </a:r>
            <a:endParaRPr lang="en-US" dirty="0"/>
          </a:p>
        </p:txBody>
      </p:sp>
      <p:sp>
        <p:nvSpPr>
          <p:cNvPr id="4" name="Slide Number Placeholder 3"/>
          <p:cNvSpPr>
            <a:spLocks noGrp="1"/>
          </p:cNvSpPr>
          <p:nvPr>
            <p:ph type="sldNum" sz="quarter" idx="10"/>
          </p:nvPr>
        </p:nvSpPr>
        <p:spPr/>
        <p:txBody>
          <a:bodyPr/>
          <a:lstStyle/>
          <a:p>
            <a:fld id="{6589C669-2809-48AF-BE0E-5D76BF7C4082}" type="slidenum">
              <a:rPr lang="en-US" smtClean="0"/>
              <a:pPr/>
              <a:t>6</a:t>
            </a:fld>
            <a:endParaRPr lang="en-US"/>
          </a:p>
        </p:txBody>
      </p:sp>
    </p:spTree>
    <p:extLst>
      <p:ext uri="{BB962C8B-B14F-4D97-AF65-F5344CB8AC3E}">
        <p14:creationId xmlns:p14="http://schemas.microsoft.com/office/powerpoint/2010/main" val="6730804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B2D3BCE5-5A6E-4AD9-BE20-6B5422717D7B}" type="slidenum">
              <a:rPr lang="en-US"/>
              <a:pPr/>
              <a:t>32</a:t>
            </a:fld>
            <a:endParaRPr lang="en-US"/>
          </a:p>
        </p:txBody>
      </p:sp>
      <p:sp>
        <p:nvSpPr>
          <p:cNvPr id="54275" name="Rectangle 2"/>
          <p:cNvSpPr>
            <a:spLocks noGrp="1" noRot="1" noChangeAspect="1" noChangeArrowheads="1" noTextEdit="1"/>
          </p:cNvSpPr>
          <p:nvPr>
            <p:ph type="sldImg"/>
          </p:nvPr>
        </p:nvSpPr>
        <p:spPr>
          <a:xfrm>
            <a:off x="1209675" y="685800"/>
            <a:ext cx="4438650" cy="3429000"/>
          </a:xfrm>
          <a:ln/>
        </p:spPr>
      </p:sp>
      <p:sp>
        <p:nvSpPr>
          <p:cNvPr id="54276" name="Rectangle 3"/>
          <p:cNvSpPr>
            <a:spLocks noGrp="1" noChangeArrowheads="1"/>
          </p:cNvSpPr>
          <p:nvPr>
            <p:ph type="body" idx="1"/>
          </p:nvPr>
        </p:nvSpPr>
        <p:spPr>
          <a:noFill/>
          <a:ln/>
        </p:spPr>
        <p:txBody>
          <a:bodyPr/>
          <a:lstStyle/>
          <a:p>
            <a:pPr eaLnBrk="1" hangingPunct="1">
              <a:lnSpc>
                <a:spcPct val="90000"/>
              </a:lnSpc>
            </a:pPr>
            <a:r>
              <a:rPr lang="en-US" sz="1000" dirty="0"/>
              <a:t>In looking at cross-cultural studies in terms of the father's role in the lives of young children, it</a:t>
            </a:r>
          </a:p>
          <a:p>
            <a:pPr eaLnBrk="1" hangingPunct="1">
              <a:lnSpc>
                <a:spcPct val="90000"/>
              </a:lnSpc>
            </a:pPr>
            <a:r>
              <a:rPr lang="en-US" sz="1000" dirty="0"/>
              <a:t>can be concluded that the more cooperation and communication required of men and women in</a:t>
            </a:r>
          </a:p>
          <a:p>
            <a:pPr eaLnBrk="1" hangingPunct="1">
              <a:lnSpc>
                <a:spcPct val="90000"/>
              </a:lnSpc>
            </a:pPr>
            <a:r>
              <a:rPr lang="en-US" sz="1000" dirty="0"/>
              <a:t>their daily activities (i.e., if they are both involved in securing food for the family or both</a:t>
            </a:r>
          </a:p>
          <a:p>
            <a:pPr eaLnBrk="1" hangingPunct="1">
              <a:lnSpc>
                <a:spcPct val="90000"/>
              </a:lnSpc>
            </a:pPr>
            <a:r>
              <a:rPr lang="en-US" sz="1000" dirty="0"/>
              <a:t>undertake similar tasks on behalf of the family) the more they are likely to be jointly involved in</a:t>
            </a:r>
          </a:p>
          <a:p>
            <a:pPr eaLnBrk="1" hangingPunct="1">
              <a:lnSpc>
                <a:spcPct val="90000"/>
              </a:lnSpc>
            </a:pPr>
            <a:r>
              <a:rPr lang="en-US" sz="1000" dirty="0"/>
              <a:t>childcare. The more separate men's and women's roles and tasks, the more prescribed men's roles</a:t>
            </a:r>
          </a:p>
          <a:p>
            <a:pPr eaLnBrk="1" hangingPunct="1">
              <a:lnSpc>
                <a:spcPct val="90000"/>
              </a:lnSpc>
            </a:pPr>
            <a:r>
              <a:rPr lang="en-US" sz="1000" dirty="0"/>
              <a:t>are in relation to children, and generally the more limited men's roles are in terms of </a:t>
            </a:r>
            <a:r>
              <a:rPr lang="en-US" sz="1000" dirty="0" err="1"/>
              <a:t>caregiving</a:t>
            </a:r>
            <a:r>
              <a:rPr lang="en-US" sz="1000" dirty="0"/>
              <a:t>.</a:t>
            </a:r>
          </a:p>
          <a:p>
            <a:pPr eaLnBrk="1" hangingPunct="1">
              <a:lnSpc>
                <a:spcPct val="90000"/>
              </a:lnSpc>
            </a:pPr>
            <a:r>
              <a:rPr lang="en-US" sz="1000" dirty="0"/>
              <a:t>There are many variables that determine the kind of roles that fathers have in relation to their</a:t>
            </a:r>
          </a:p>
          <a:p>
            <a:pPr eaLnBrk="1" hangingPunct="1">
              <a:lnSpc>
                <a:spcPct val="90000"/>
              </a:lnSpc>
            </a:pPr>
            <a:r>
              <a:rPr lang="en-US" sz="1000" dirty="0"/>
              <a:t>children.</a:t>
            </a:r>
          </a:p>
          <a:p>
            <a:pPr eaLnBrk="1" hangingPunct="1">
              <a:lnSpc>
                <a:spcPct val="90000"/>
              </a:lnSpc>
            </a:pPr>
            <a:r>
              <a:rPr lang="en-US" sz="1000" b="1" i="1" dirty="0"/>
              <a:t>Authority and Power. </a:t>
            </a:r>
            <a:r>
              <a:rPr lang="en-US" sz="1000" dirty="0"/>
              <a:t>The ascription of power and authority is important in terms of a father's</a:t>
            </a:r>
          </a:p>
          <a:p>
            <a:pPr eaLnBrk="1" hangingPunct="1">
              <a:lnSpc>
                <a:spcPct val="90000"/>
              </a:lnSpc>
            </a:pPr>
            <a:r>
              <a:rPr lang="en-US" sz="1000" dirty="0"/>
              <a:t>relationship with his family. In many cultures men are the decision-makers in terms of what</a:t>
            </a:r>
          </a:p>
          <a:p>
            <a:pPr eaLnBrk="1" hangingPunct="1">
              <a:lnSpc>
                <a:spcPct val="90000"/>
              </a:lnSpc>
            </a:pPr>
            <a:r>
              <a:rPr lang="en-US" sz="1000" dirty="0"/>
              <a:t>happens both within the family and as the family interacts with the world. Historically this power</a:t>
            </a:r>
          </a:p>
          <a:p>
            <a:pPr eaLnBrk="1" hangingPunct="1">
              <a:lnSpc>
                <a:spcPct val="90000"/>
              </a:lnSpc>
            </a:pPr>
            <a:r>
              <a:rPr lang="en-US" sz="1000" dirty="0"/>
              <a:t>comes from the fact that men have been the major providers for the family. In many cases this</a:t>
            </a:r>
          </a:p>
          <a:p>
            <a:pPr eaLnBrk="1" hangingPunct="1">
              <a:lnSpc>
                <a:spcPct val="90000"/>
              </a:lnSpc>
            </a:pPr>
            <a:r>
              <a:rPr lang="en-US" sz="1000" dirty="0"/>
              <a:t>authority has been given to them as a result of the dominant religious beliefs. If men have</a:t>
            </a:r>
          </a:p>
          <a:p>
            <a:pPr eaLnBrk="1" hangingPunct="1">
              <a:lnSpc>
                <a:spcPct val="90000"/>
              </a:lnSpc>
            </a:pPr>
            <a:r>
              <a:rPr lang="en-US" sz="1000" dirty="0"/>
              <a:t>difficulties fulfilling the bread-winning role and women increase their capacity to support the</a:t>
            </a:r>
          </a:p>
          <a:p>
            <a:pPr eaLnBrk="1" hangingPunct="1">
              <a:lnSpc>
                <a:spcPct val="90000"/>
              </a:lnSpc>
            </a:pPr>
            <a:r>
              <a:rPr lang="en-US" sz="1000" dirty="0"/>
              <a:t>family financially, men's authority role is undermined. This sometimes leaves them at a loss in</a:t>
            </a:r>
          </a:p>
          <a:p>
            <a:pPr eaLnBrk="1" hangingPunct="1">
              <a:lnSpc>
                <a:spcPct val="90000"/>
              </a:lnSpc>
            </a:pPr>
            <a:r>
              <a:rPr lang="en-US" sz="1000" dirty="0"/>
              <a:t>terms of how they should now relate to family members.</a:t>
            </a:r>
          </a:p>
          <a:p>
            <a:pPr eaLnBrk="1" hangingPunct="1">
              <a:lnSpc>
                <a:spcPct val="90000"/>
              </a:lnSpc>
            </a:pPr>
            <a:r>
              <a:rPr lang="en-US" sz="1000" dirty="0"/>
              <a:t>In Brown's work in Jamaica she noted that men's "role as economic providers was clear, but if</a:t>
            </a:r>
          </a:p>
          <a:p>
            <a:pPr eaLnBrk="1" hangingPunct="1">
              <a:lnSpc>
                <a:spcPct val="90000"/>
              </a:lnSpc>
            </a:pPr>
            <a:r>
              <a:rPr lang="en-US" sz="1000" dirty="0"/>
              <a:t>they were not able to fulfill this role, they could find no other place in the family for themselves."</a:t>
            </a:r>
          </a:p>
          <a:p>
            <a:pPr eaLnBrk="1" hangingPunct="1">
              <a:lnSpc>
                <a:spcPct val="90000"/>
              </a:lnSpc>
            </a:pPr>
            <a:r>
              <a:rPr lang="en-US" sz="1000" dirty="0"/>
              <a:t>(as summarized by Engle 1994, 22)</a:t>
            </a:r>
          </a:p>
          <a:p>
            <a:pPr eaLnBrk="1" hangingPunct="1">
              <a:lnSpc>
                <a:spcPct val="90000"/>
              </a:lnSpc>
            </a:pPr>
            <a:r>
              <a:rPr lang="en-US" sz="1000" b="1" i="1" dirty="0"/>
              <a:t>. </a:t>
            </a:r>
            <a:r>
              <a:rPr lang="en-US" sz="1000" dirty="0"/>
              <a:t>The way in which roles for men and</a:t>
            </a:r>
          </a:p>
          <a:p>
            <a:pPr eaLnBrk="1" hangingPunct="1">
              <a:lnSpc>
                <a:spcPct val="90000"/>
              </a:lnSpc>
            </a:pPr>
            <a:r>
              <a:rPr lang="en-US" sz="1000" dirty="0"/>
              <a:t>women have been prescribed culturally and over time affects what both men and women see as</a:t>
            </a:r>
          </a:p>
          <a:p>
            <a:pPr eaLnBrk="1" hangingPunct="1">
              <a:lnSpc>
                <a:spcPct val="90000"/>
              </a:lnSpc>
            </a:pPr>
            <a:r>
              <a:rPr lang="en-US" sz="1000" dirty="0"/>
              <a:t>their responsibilities in terms of </a:t>
            </a:r>
            <a:r>
              <a:rPr lang="en-US" sz="1000" dirty="0" err="1"/>
              <a:t>caregiving</a:t>
            </a:r>
            <a:r>
              <a:rPr lang="en-US" sz="1000" dirty="0"/>
              <a:t>. In many cultures women are seen as the exclusive</a:t>
            </a:r>
          </a:p>
          <a:p>
            <a:pPr eaLnBrk="1" hangingPunct="1">
              <a:lnSpc>
                <a:spcPct val="90000"/>
              </a:lnSpc>
            </a:pPr>
            <a:r>
              <a:rPr lang="en-US" sz="1000" dirty="0"/>
              <a:t>caregivers in the early months of a child's life. The extent and the timing of the involvement of</a:t>
            </a:r>
          </a:p>
          <a:p>
            <a:pPr eaLnBrk="1" hangingPunct="1">
              <a:lnSpc>
                <a:spcPct val="90000"/>
              </a:lnSpc>
            </a:pPr>
            <a:r>
              <a:rPr lang="en-US" sz="1000" dirty="0"/>
              <a:t>others (the father, extended family members, community) in the child's life differs across cultures.</a:t>
            </a:r>
          </a:p>
          <a:p>
            <a:pPr eaLnBrk="1" hangingPunct="1">
              <a:lnSpc>
                <a:spcPct val="90000"/>
              </a:lnSpc>
            </a:pPr>
            <a:r>
              <a:rPr lang="en-US" sz="1000" dirty="0"/>
              <a:t>In seeking to define an expanded or different role for fathers it is necessary to evaluate what that</a:t>
            </a:r>
          </a:p>
          <a:p>
            <a:pPr eaLnBrk="1" hangingPunct="1">
              <a:lnSpc>
                <a:spcPct val="90000"/>
              </a:lnSpc>
            </a:pPr>
            <a:r>
              <a:rPr lang="en-US" sz="1000" dirty="0"/>
              <a:t>would mean for mothers and others already involved in caring for the child.</a:t>
            </a:r>
          </a:p>
          <a:p>
            <a:pPr eaLnBrk="1" hangingPunct="1">
              <a:lnSpc>
                <a:spcPct val="90000"/>
              </a:lnSpc>
            </a:pPr>
            <a:r>
              <a:rPr lang="en-US" sz="1000" dirty="0"/>
              <a:t>For many women, their status within the community is defined by their parenting role. The</a:t>
            </a:r>
          </a:p>
          <a:p>
            <a:pPr eaLnBrk="1" hangingPunct="1">
              <a:lnSpc>
                <a:spcPct val="90000"/>
              </a:lnSpc>
            </a:pPr>
            <a:r>
              <a:rPr lang="en-US" sz="1000" dirty="0"/>
              <a:t>woman is respected and given identity based on her ability to care for and nurture her children. If</a:t>
            </a:r>
          </a:p>
          <a:p>
            <a:pPr eaLnBrk="1" hangingPunct="1">
              <a:lnSpc>
                <a:spcPct val="90000"/>
              </a:lnSpc>
            </a:pPr>
            <a:r>
              <a:rPr lang="en-US" sz="1000" dirty="0"/>
              <a:t>program developers seek to relieve women of that responsibility by an expansion of men's roles in</a:t>
            </a:r>
          </a:p>
          <a:p>
            <a:pPr eaLnBrk="1" hangingPunct="1">
              <a:lnSpc>
                <a:spcPct val="90000"/>
              </a:lnSpc>
            </a:pPr>
            <a:r>
              <a:rPr lang="en-US" sz="1000" dirty="0"/>
              <a:t>the lives of children or through the provision of alternative childcare, it may be quite reasonably</a:t>
            </a:r>
          </a:p>
          <a:p>
            <a:pPr eaLnBrk="1" hangingPunct="1">
              <a:lnSpc>
                <a:spcPct val="90000"/>
              </a:lnSpc>
            </a:pPr>
            <a:r>
              <a:rPr lang="en-US" sz="1000" dirty="0"/>
              <a:t>blocked by women. An example of this phenomenon occurred in Pakistan. In </a:t>
            </a:r>
            <a:r>
              <a:rPr lang="en-US" sz="1000" dirty="0" err="1"/>
              <a:t>Chitral</a:t>
            </a:r>
            <a:r>
              <a:rPr lang="en-US" sz="1000" dirty="0"/>
              <a:t> those</a:t>
            </a:r>
          </a:p>
          <a:p>
            <a:pPr eaLnBrk="1" hangingPunct="1">
              <a:lnSpc>
                <a:spcPct val="90000"/>
              </a:lnSpc>
            </a:pPr>
            <a:r>
              <a:rPr lang="en-US" sz="1000" dirty="0"/>
              <a:t>involved in the Women in Development program were working with local women to develop an</a:t>
            </a:r>
          </a:p>
          <a:p>
            <a:pPr eaLnBrk="1" hangingPunct="1">
              <a:lnSpc>
                <a:spcPct val="90000"/>
              </a:lnSpc>
            </a:pPr>
            <a:r>
              <a:rPr lang="en-US" sz="1000" dirty="0"/>
              <a:t>informal cooperative village-based childcare system that would make it possible for mothers to</a:t>
            </a:r>
          </a:p>
          <a:p>
            <a:pPr eaLnBrk="1" hangingPunct="1">
              <a:lnSpc>
                <a:spcPct val="90000"/>
              </a:lnSpc>
            </a:pPr>
            <a:r>
              <a:rPr lang="en-US" sz="1000" dirty="0"/>
              <a:t>leave their young children with one of the village women whenever they went to work in the</a:t>
            </a:r>
          </a:p>
          <a:p>
            <a:pPr eaLnBrk="1" hangingPunct="1">
              <a:lnSpc>
                <a:spcPct val="90000"/>
              </a:lnSpc>
            </a:pPr>
            <a:r>
              <a:rPr lang="en-US" sz="1000" dirty="0"/>
              <a:t>fields. This was seen as very positive by the women, as they would find it easier to walk the long</a:t>
            </a:r>
          </a:p>
          <a:p>
            <a:pPr eaLnBrk="1" hangingPunct="1">
              <a:lnSpc>
                <a:spcPct val="90000"/>
              </a:lnSpc>
            </a:pPr>
            <a:r>
              <a:rPr lang="en-US" sz="1000" dirty="0"/>
              <a:t>distances back and forth from the fields without having to carry children, and they would not have to constantly monitor what their child was doing while they were working</a:t>
            </a:r>
          </a:p>
          <a:p>
            <a:pPr eaLnBrk="1" hangingPunct="1">
              <a:lnSpc>
                <a:spcPct val="90000"/>
              </a:lnSpc>
            </a:pPr>
            <a:endParaRPr lang="en-US" sz="1000" dirty="0"/>
          </a:p>
          <a:p>
            <a:pPr eaLnBrk="1" hangingPunct="1">
              <a:lnSpc>
                <a:spcPct val="90000"/>
              </a:lnSpc>
            </a:pPr>
            <a:endParaRPr lang="en-US" sz="1000" dirty="0"/>
          </a:p>
        </p:txBody>
      </p:sp>
    </p:spTree>
    <p:extLst>
      <p:ext uri="{BB962C8B-B14F-4D97-AF65-F5344CB8AC3E}">
        <p14:creationId xmlns:p14="http://schemas.microsoft.com/office/powerpoint/2010/main" val="1278615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0D2B81E3-2F19-43B5-95AC-14BEB72A1BC8}" type="slidenum">
              <a:rPr lang="en-US"/>
              <a:pPr/>
              <a:t>33</a:t>
            </a:fld>
            <a:endParaRPr lang="en-US"/>
          </a:p>
        </p:txBody>
      </p:sp>
      <p:sp>
        <p:nvSpPr>
          <p:cNvPr id="55299" name="Rectangle 2"/>
          <p:cNvSpPr>
            <a:spLocks noGrp="1" noRot="1" noChangeAspect="1" noChangeArrowheads="1" noTextEdit="1"/>
          </p:cNvSpPr>
          <p:nvPr>
            <p:ph type="sldImg"/>
          </p:nvPr>
        </p:nvSpPr>
        <p:spPr>
          <a:xfrm>
            <a:off x="1209675" y="685800"/>
            <a:ext cx="4438650" cy="3429000"/>
          </a:xfrm>
          <a:ln/>
        </p:spPr>
      </p:sp>
      <p:sp>
        <p:nvSpPr>
          <p:cNvPr id="55300" name="Rectangle 3"/>
          <p:cNvSpPr>
            <a:spLocks noGrp="1" noChangeArrowheads="1"/>
          </p:cNvSpPr>
          <p:nvPr>
            <p:ph type="body" idx="1"/>
          </p:nvPr>
        </p:nvSpPr>
        <p:spPr>
          <a:noFill/>
          <a:ln/>
        </p:spPr>
        <p:txBody>
          <a:bodyPr/>
          <a:lstStyle/>
          <a:p>
            <a:pPr eaLnBrk="1" hangingPunct="1">
              <a:lnSpc>
                <a:spcPct val="90000"/>
              </a:lnSpc>
            </a:pPr>
            <a:r>
              <a:rPr lang="en-US" sz="900" b="1" i="1" dirty="0"/>
              <a:t>. </a:t>
            </a:r>
            <a:r>
              <a:rPr lang="en-US" sz="900" dirty="0"/>
              <a:t>The way in which roles for men and</a:t>
            </a:r>
          </a:p>
          <a:p>
            <a:pPr eaLnBrk="1" hangingPunct="1">
              <a:lnSpc>
                <a:spcPct val="90000"/>
              </a:lnSpc>
            </a:pPr>
            <a:r>
              <a:rPr lang="en-US" sz="900" dirty="0"/>
              <a:t>women have been prescribed culturally and over time affects what both men and women see as</a:t>
            </a:r>
          </a:p>
          <a:p>
            <a:pPr eaLnBrk="1" hangingPunct="1">
              <a:lnSpc>
                <a:spcPct val="90000"/>
              </a:lnSpc>
            </a:pPr>
            <a:r>
              <a:rPr lang="en-US" sz="900" dirty="0"/>
              <a:t>their responsibilities in terms of </a:t>
            </a:r>
            <a:r>
              <a:rPr lang="en-US" sz="900" dirty="0" err="1"/>
              <a:t>caregiving</a:t>
            </a:r>
            <a:r>
              <a:rPr lang="en-US" sz="900" dirty="0"/>
              <a:t>. In many cultures women are seen as the exclusive</a:t>
            </a:r>
          </a:p>
          <a:p>
            <a:pPr eaLnBrk="1" hangingPunct="1">
              <a:lnSpc>
                <a:spcPct val="90000"/>
              </a:lnSpc>
            </a:pPr>
            <a:r>
              <a:rPr lang="en-US" sz="900" dirty="0"/>
              <a:t>caregivers in the early months of a child's life. The extent and the timing of the involvement of</a:t>
            </a:r>
          </a:p>
          <a:p>
            <a:pPr eaLnBrk="1" hangingPunct="1">
              <a:lnSpc>
                <a:spcPct val="90000"/>
              </a:lnSpc>
            </a:pPr>
            <a:r>
              <a:rPr lang="en-US" sz="900" dirty="0"/>
              <a:t>others (the father, extended family members, community) in the child's life differs across cultures.</a:t>
            </a:r>
          </a:p>
          <a:p>
            <a:pPr eaLnBrk="1" hangingPunct="1">
              <a:lnSpc>
                <a:spcPct val="90000"/>
              </a:lnSpc>
            </a:pPr>
            <a:r>
              <a:rPr lang="en-US" sz="900" dirty="0"/>
              <a:t>In seeking to define an expanded or different role for fathers it is necessary to evaluate what that</a:t>
            </a:r>
          </a:p>
          <a:p>
            <a:pPr eaLnBrk="1" hangingPunct="1">
              <a:lnSpc>
                <a:spcPct val="90000"/>
              </a:lnSpc>
            </a:pPr>
            <a:r>
              <a:rPr lang="en-US" sz="900" dirty="0"/>
              <a:t>would mean for mothers and others already involved in caring for the child.</a:t>
            </a:r>
          </a:p>
          <a:p>
            <a:pPr eaLnBrk="1" hangingPunct="1">
              <a:lnSpc>
                <a:spcPct val="90000"/>
              </a:lnSpc>
            </a:pPr>
            <a:r>
              <a:rPr lang="en-US" sz="900" dirty="0"/>
              <a:t>For many women, their status within the community is defined by their parenting role. The</a:t>
            </a:r>
          </a:p>
          <a:p>
            <a:pPr eaLnBrk="1" hangingPunct="1">
              <a:lnSpc>
                <a:spcPct val="90000"/>
              </a:lnSpc>
            </a:pPr>
            <a:r>
              <a:rPr lang="en-US" sz="900" dirty="0"/>
              <a:t>woman is respected and given identity based on her ability to care for and nurture her children. If</a:t>
            </a:r>
          </a:p>
          <a:p>
            <a:pPr eaLnBrk="1" hangingPunct="1">
              <a:lnSpc>
                <a:spcPct val="90000"/>
              </a:lnSpc>
            </a:pPr>
            <a:r>
              <a:rPr lang="en-US" sz="900" dirty="0"/>
              <a:t>program developers seek to relieve women of that responsibility by an expansion of men's roles in</a:t>
            </a:r>
          </a:p>
          <a:p>
            <a:pPr eaLnBrk="1" hangingPunct="1">
              <a:lnSpc>
                <a:spcPct val="90000"/>
              </a:lnSpc>
            </a:pPr>
            <a:r>
              <a:rPr lang="en-US" sz="900" dirty="0"/>
              <a:t>the lives of children or through the provision of alternative childcare, it may be quite reasonably</a:t>
            </a:r>
          </a:p>
          <a:p>
            <a:pPr eaLnBrk="1" hangingPunct="1">
              <a:lnSpc>
                <a:spcPct val="90000"/>
              </a:lnSpc>
            </a:pPr>
            <a:r>
              <a:rPr lang="en-US" sz="900" dirty="0"/>
              <a:t>blocked by women. An example of this phenomenon occurred in Pakistan. In </a:t>
            </a:r>
            <a:r>
              <a:rPr lang="en-US" sz="900" dirty="0" err="1"/>
              <a:t>Chitral</a:t>
            </a:r>
            <a:r>
              <a:rPr lang="en-US" sz="900" dirty="0"/>
              <a:t> those</a:t>
            </a:r>
          </a:p>
          <a:p>
            <a:pPr eaLnBrk="1" hangingPunct="1">
              <a:lnSpc>
                <a:spcPct val="90000"/>
              </a:lnSpc>
            </a:pPr>
            <a:r>
              <a:rPr lang="en-US" sz="900" dirty="0"/>
              <a:t>involved in the Women in Development program were working with local women to develop an</a:t>
            </a:r>
          </a:p>
          <a:p>
            <a:pPr eaLnBrk="1" hangingPunct="1">
              <a:lnSpc>
                <a:spcPct val="90000"/>
              </a:lnSpc>
            </a:pPr>
            <a:r>
              <a:rPr lang="en-US" sz="900" dirty="0"/>
              <a:t>informal cooperative village-based childcare system that would make it possible for mothers to</a:t>
            </a:r>
          </a:p>
          <a:p>
            <a:pPr eaLnBrk="1" hangingPunct="1">
              <a:lnSpc>
                <a:spcPct val="90000"/>
              </a:lnSpc>
            </a:pPr>
            <a:r>
              <a:rPr lang="en-US" sz="900" dirty="0"/>
              <a:t>leave their young children with one of the village women whenever they went to work in the</a:t>
            </a:r>
          </a:p>
          <a:p>
            <a:pPr eaLnBrk="1" hangingPunct="1">
              <a:lnSpc>
                <a:spcPct val="90000"/>
              </a:lnSpc>
            </a:pPr>
            <a:r>
              <a:rPr lang="en-US" sz="900" dirty="0"/>
              <a:t>fields. This was seen as very positive by the women, as they would find it easier to walk the long</a:t>
            </a:r>
          </a:p>
          <a:p>
            <a:pPr eaLnBrk="1" hangingPunct="1">
              <a:lnSpc>
                <a:spcPct val="90000"/>
              </a:lnSpc>
            </a:pPr>
            <a:r>
              <a:rPr lang="en-US" sz="900" dirty="0"/>
              <a:t>distances back and forth from the fields without having to carry children, and they would not have to constantly monitor what their child was doing while they were working</a:t>
            </a:r>
          </a:p>
          <a:p>
            <a:pPr eaLnBrk="1" hangingPunct="1">
              <a:lnSpc>
                <a:spcPct val="90000"/>
              </a:lnSpc>
            </a:pPr>
            <a:endParaRPr lang="en-US" sz="900" dirty="0"/>
          </a:p>
          <a:p>
            <a:pPr eaLnBrk="1" hangingPunct="1">
              <a:lnSpc>
                <a:spcPct val="90000"/>
              </a:lnSpc>
            </a:pPr>
            <a:r>
              <a:rPr lang="en-US" sz="900" dirty="0"/>
              <a:t>M</a:t>
            </a:r>
            <a:r>
              <a:rPr lang="en-US" sz="900" b="1" dirty="0"/>
              <a:t>en’s involvement in the early care of his children, and his continued close engagement with them during childhood, is largely determined by women. Wives, mothers and other women in the community, function as gatekeepers who either invite men in and encourage them to take responsibility for children’s care, or close them out, making them feel incompetent in matters of children, and less of a man for getting involved (Tom </a:t>
            </a:r>
            <a:r>
              <a:rPr lang="en-US" sz="900" b="1" dirty="0" err="1"/>
              <a:t>Beardshaw</a:t>
            </a:r>
            <a:r>
              <a:rPr lang="en-US" sz="900" b="1" dirty="0"/>
              <a:t>, from Father’s Direct www.fathersdirect.com)</a:t>
            </a:r>
          </a:p>
          <a:p>
            <a:pPr eaLnBrk="1" hangingPunct="1">
              <a:lnSpc>
                <a:spcPct val="90000"/>
              </a:lnSpc>
            </a:pPr>
            <a:endParaRPr lang="en-US" sz="900" dirty="0"/>
          </a:p>
        </p:txBody>
      </p:sp>
    </p:spTree>
    <p:extLst>
      <p:ext uri="{BB962C8B-B14F-4D97-AF65-F5344CB8AC3E}">
        <p14:creationId xmlns:p14="http://schemas.microsoft.com/office/powerpoint/2010/main" val="2830614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B91FEE7-A942-4261-B22E-8F03BC8449EA}" type="slidenum">
              <a:rPr lang="en-US"/>
              <a:pPr/>
              <a:t>34</a:t>
            </a:fld>
            <a:endParaRPr lang="en-US"/>
          </a:p>
        </p:txBody>
      </p:sp>
      <p:sp>
        <p:nvSpPr>
          <p:cNvPr id="56323" name="Rectangle 2"/>
          <p:cNvSpPr>
            <a:spLocks noGrp="1" noRot="1" noChangeAspect="1" noChangeArrowheads="1" noTextEdit="1"/>
          </p:cNvSpPr>
          <p:nvPr>
            <p:ph type="sldImg"/>
          </p:nvPr>
        </p:nvSpPr>
        <p:spPr>
          <a:xfrm>
            <a:off x="1209675" y="685800"/>
            <a:ext cx="4438650" cy="3429000"/>
          </a:xfrm>
          <a:ln/>
        </p:spPr>
      </p:sp>
      <p:sp>
        <p:nvSpPr>
          <p:cNvPr id="56324" name="Rectangle 3"/>
          <p:cNvSpPr>
            <a:spLocks noGrp="1" noChangeArrowheads="1"/>
          </p:cNvSpPr>
          <p:nvPr>
            <p:ph type="body" idx="1"/>
          </p:nvPr>
        </p:nvSpPr>
        <p:spPr>
          <a:noFill/>
          <a:ln/>
        </p:spPr>
        <p:txBody>
          <a:bodyPr/>
          <a:lstStyle/>
          <a:p>
            <a:pPr eaLnBrk="1" hangingPunct="1">
              <a:lnSpc>
                <a:spcPct val="90000"/>
              </a:lnSpc>
            </a:pPr>
            <a:r>
              <a:rPr lang="en-US" sz="1000" dirty="0"/>
              <a:t>All the major religions of the world define the roles for men and women</a:t>
            </a:r>
          </a:p>
          <a:p>
            <a:pPr eaLnBrk="1" hangingPunct="1">
              <a:lnSpc>
                <a:spcPct val="90000"/>
              </a:lnSpc>
            </a:pPr>
            <a:r>
              <a:rPr lang="en-US" sz="1000" dirty="0"/>
              <a:t>clearly and separately. Yet within each of these religions there are significant differences in</a:t>
            </a:r>
          </a:p>
          <a:p>
            <a:pPr eaLnBrk="1" hangingPunct="1">
              <a:lnSpc>
                <a:spcPct val="90000"/>
              </a:lnSpc>
            </a:pPr>
            <a:r>
              <a:rPr lang="en-US" sz="1000" dirty="0"/>
              <a:t>interpretation, presenting us with a continuum in terms of how strictly these definitions are</a:t>
            </a:r>
          </a:p>
          <a:p>
            <a:pPr eaLnBrk="1" hangingPunct="1">
              <a:lnSpc>
                <a:spcPct val="90000"/>
              </a:lnSpc>
            </a:pPr>
            <a:r>
              <a:rPr lang="en-US" sz="1000" dirty="0"/>
              <a:t>adhered to in modern times. Thus it is not possible to say that "in all Muslim countries the belief</a:t>
            </a:r>
          </a:p>
          <a:p>
            <a:pPr eaLnBrk="1" hangingPunct="1">
              <a:lnSpc>
                <a:spcPct val="90000"/>
              </a:lnSpc>
            </a:pPr>
            <a:r>
              <a:rPr lang="en-US" sz="1000" dirty="0"/>
              <a:t>is that...", or "in all Catholic countries men are expected to...." Rather it is important to</a:t>
            </a:r>
          </a:p>
          <a:p>
            <a:pPr eaLnBrk="1" hangingPunct="1">
              <a:lnSpc>
                <a:spcPct val="90000"/>
              </a:lnSpc>
            </a:pPr>
            <a:r>
              <a:rPr lang="en-US" sz="1000" dirty="0"/>
              <a:t>understand how religion interacts with other variables in a given culture to have an impact on</a:t>
            </a:r>
          </a:p>
          <a:p>
            <a:pPr eaLnBrk="1" hangingPunct="1">
              <a:lnSpc>
                <a:spcPct val="90000"/>
              </a:lnSpc>
            </a:pPr>
            <a:r>
              <a:rPr lang="en-US" sz="1000" dirty="0"/>
              <a:t>the relationship that fathers are likely to have with their children.</a:t>
            </a:r>
          </a:p>
          <a:p>
            <a:pPr eaLnBrk="1" hangingPunct="1">
              <a:lnSpc>
                <a:spcPct val="90000"/>
              </a:lnSpc>
            </a:pPr>
            <a:r>
              <a:rPr lang="en-US" sz="1000" dirty="0"/>
              <a:t>For example, Pakistan is a predominantly Muslim country, and in Northern Pakistan there is</a:t>
            </a:r>
          </a:p>
          <a:p>
            <a:pPr eaLnBrk="1" hangingPunct="1">
              <a:lnSpc>
                <a:spcPct val="90000"/>
              </a:lnSpc>
            </a:pPr>
            <a:r>
              <a:rPr lang="en-US" sz="1000" dirty="0"/>
              <a:t>strict adherence to differentiation of sex roles. In fact, for the most part, women are sequestered</a:t>
            </a:r>
          </a:p>
          <a:p>
            <a:pPr eaLnBrk="1" hangingPunct="1">
              <a:lnSpc>
                <a:spcPct val="90000"/>
              </a:lnSpc>
            </a:pPr>
            <a:r>
              <a:rPr lang="en-US" sz="1000" dirty="0"/>
              <a:t>in the home and are not seen on the streets. Women are not allowed to interact with males</a:t>
            </a:r>
          </a:p>
          <a:p>
            <a:pPr eaLnBrk="1" hangingPunct="1">
              <a:lnSpc>
                <a:spcPct val="90000"/>
              </a:lnSpc>
            </a:pPr>
            <a:r>
              <a:rPr lang="en-US" sz="1000" dirty="0"/>
              <a:t>outside of their family. While many would view this as negative in terms of women's rights, it has</a:t>
            </a:r>
          </a:p>
          <a:p>
            <a:pPr eaLnBrk="1" hangingPunct="1">
              <a:lnSpc>
                <a:spcPct val="90000"/>
              </a:lnSpc>
            </a:pPr>
            <a:r>
              <a:rPr lang="en-US" sz="1000" dirty="0"/>
              <a:t>one potentially very positive outcome: Men have to be involved in their children's lives. Women</a:t>
            </a:r>
          </a:p>
          <a:p>
            <a:pPr eaLnBrk="1" hangingPunct="1">
              <a:lnSpc>
                <a:spcPct val="90000"/>
              </a:lnSpc>
            </a:pPr>
            <a:r>
              <a:rPr lang="en-US" sz="1000" dirty="0"/>
              <a:t>cannot take the child to visit the doctor. They cannot take the child to school. The father is the</a:t>
            </a:r>
          </a:p>
          <a:p>
            <a:pPr eaLnBrk="1" hangingPunct="1">
              <a:lnSpc>
                <a:spcPct val="90000"/>
              </a:lnSpc>
            </a:pPr>
            <a:r>
              <a:rPr lang="en-US" sz="1000" dirty="0"/>
              <a:t>interface for the child between the home and world. To play this role the father needs to have an</a:t>
            </a:r>
          </a:p>
          <a:p>
            <a:pPr eaLnBrk="1" hangingPunct="1">
              <a:lnSpc>
                <a:spcPct val="90000"/>
              </a:lnSpc>
            </a:pPr>
            <a:r>
              <a:rPr lang="en-US" sz="1000" dirty="0"/>
              <a:t>understanding of the child's needs and take appropriate actions to support the child's</a:t>
            </a:r>
          </a:p>
          <a:p>
            <a:pPr eaLnBrk="1" hangingPunct="1">
              <a:lnSpc>
                <a:spcPct val="90000"/>
              </a:lnSpc>
            </a:pPr>
            <a:r>
              <a:rPr lang="en-US" sz="1000" dirty="0"/>
              <a:t>development. A parent education program in this part of the world would certainly need to focus</a:t>
            </a:r>
          </a:p>
          <a:p>
            <a:pPr eaLnBrk="1" hangingPunct="1">
              <a:lnSpc>
                <a:spcPct val="90000"/>
              </a:lnSpc>
            </a:pPr>
            <a:r>
              <a:rPr lang="en-US" sz="1000" dirty="0"/>
              <a:t>on providing the father with appropriate child development information and support him in his</a:t>
            </a:r>
          </a:p>
          <a:p>
            <a:pPr eaLnBrk="1" hangingPunct="1">
              <a:lnSpc>
                <a:spcPct val="90000"/>
              </a:lnSpc>
            </a:pPr>
            <a:r>
              <a:rPr lang="en-US" sz="1000" dirty="0"/>
              <a:t>role as caregiver.</a:t>
            </a:r>
          </a:p>
          <a:p>
            <a:pPr eaLnBrk="1" hangingPunct="1">
              <a:lnSpc>
                <a:spcPct val="90000"/>
              </a:lnSpc>
            </a:pPr>
            <a:endParaRPr lang="en-US" sz="1000" dirty="0"/>
          </a:p>
          <a:p>
            <a:pPr eaLnBrk="1" hangingPunct="1">
              <a:lnSpc>
                <a:spcPct val="90000"/>
              </a:lnSpc>
            </a:pPr>
            <a:endParaRPr lang="en-US" sz="1000" dirty="0"/>
          </a:p>
        </p:txBody>
      </p:sp>
    </p:spTree>
    <p:extLst>
      <p:ext uri="{BB962C8B-B14F-4D97-AF65-F5344CB8AC3E}">
        <p14:creationId xmlns:p14="http://schemas.microsoft.com/office/powerpoint/2010/main" val="12455775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FB9A0E5-A7FE-4381-9E03-CE2BC588C9F8}" type="slidenum">
              <a:rPr lang="en-US"/>
              <a:pPr/>
              <a:t>35</a:t>
            </a:fld>
            <a:endParaRPr lang="en-US"/>
          </a:p>
        </p:txBody>
      </p:sp>
      <p:sp>
        <p:nvSpPr>
          <p:cNvPr id="57347" name="Rectangle 2"/>
          <p:cNvSpPr>
            <a:spLocks noGrp="1" noRot="1" noChangeAspect="1" noChangeArrowheads="1" noTextEdit="1"/>
          </p:cNvSpPr>
          <p:nvPr>
            <p:ph type="sldImg"/>
          </p:nvPr>
        </p:nvSpPr>
        <p:spPr>
          <a:xfrm>
            <a:off x="1209675" y="685800"/>
            <a:ext cx="4438650" cy="3429000"/>
          </a:xfrm>
          <a:ln/>
        </p:spPr>
      </p:sp>
      <p:sp>
        <p:nvSpPr>
          <p:cNvPr id="57348" name="Rectangle 3"/>
          <p:cNvSpPr>
            <a:spLocks noGrp="1" noChangeArrowheads="1"/>
          </p:cNvSpPr>
          <p:nvPr>
            <p:ph type="body" idx="1"/>
          </p:nvPr>
        </p:nvSpPr>
        <p:spPr>
          <a:noFill/>
          <a:ln/>
        </p:spPr>
        <p:txBody>
          <a:bodyPr/>
          <a:lstStyle/>
          <a:p>
            <a:pPr eaLnBrk="1" hangingPunct="1"/>
            <a:r>
              <a:rPr lang="en-US" sz="1000" dirty="0"/>
              <a:t>Fatherhood is a social role – especially in Africa. In the western world it is generally accepted that a man becomes a father when he impregnates a women. This biological criterion of fatherhood, though, is under increasing stress. Some biological fathers don’t act like fathers and don’t support their children. In contrast, the </a:t>
            </a:r>
            <a:r>
              <a:rPr lang="en-US" sz="1000" i="1" dirty="0"/>
              <a:t>isiZulu</a:t>
            </a:r>
            <a:r>
              <a:rPr lang="en-US" sz="1000" dirty="0"/>
              <a:t> word, </a:t>
            </a:r>
            <a:r>
              <a:rPr lang="en-US" sz="1000" i="1" dirty="0"/>
              <a:t>Baba</a:t>
            </a:r>
            <a:r>
              <a:rPr lang="en-US" sz="1000" dirty="0"/>
              <a:t>, used also in some other languages, denotes both a social definition of fatherhood and connects us to a deeper, more archetypal view of what, in many cultures, is expected of a man called ‘father’ (Richter &amp; Morrell, 2006). </a:t>
            </a:r>
          </a:p>
          <a:p>
            <a:pPr eaLnBrk="1" hangingPunct="1"/>
            <a:r>
              <a:rPr lang="en-US" sz="1000" dirty="0"/>
              <a:t>In much of Africa, child-rearing is the shared responsibility of the extended family. A man is a father because he has responsibility for a child (</a:t>
            </a:r>
            <a:r>
              <a:rPr lang="en-US" sz="1000" dirty="0" err="1"/>
              <a:t>Nsamenang</a:t>
            </a:r>
            <a:r>
              <a:rPr lang="en-US" sz="1000" dirty="0"/>
              <a:t>, 1987). Through collective parenting, a father’s brother is also a child’s father, as is a mother’s sister, who is also a child’s mother. These other men are addressed as father and are expected to behave in a manner deserving of being called father (</a:t>
            </a:r>
            <a:r>
              <a:rPr lang="en-US" sz="1000" dirty="0" err="1"/>
              <a:t>Mkhize</a:t>
            </a:r>
            <a:r>
              <a:rPr lang="en-US" sz="1000" dirty="0"/>
              <a:t>, 2006)</a:t>
            </a:r>
          </a:p>
          <a:p>
            <a:pPr eaLnBrk="1" hangingPunct="1"/>
            <a:r>
              <a:rPr lang="en-US" sz="1000" dirty="0"/>
              <a:t>Collective fatherhood is characteristic of traditional African society, but social fatherhood has become characteristic of life in cities and towns, as well. A man may father a child but never live in the same home with them; or he may live with a woman and care for her children from another man and, at the same time, support the children of his brother in a different household. In varying circumstances, many men provide father care and support for children who may not be their biological offspring (</a:t>
            </a:r>
            <a:r>
              <a:rPr lang="en-US" sz="1000" dirty="0" err="1"/>
              <a:t>Mkhize</a:t>
            </a:r>
            <a:r>
              <a:rPr lang="en-US" sz="1000" dirty="0"/>
              <a:t>, 2004). This is the African notion of father - a man who enacts the responsibility of caring for and protecting a child. </a:t>
            </a:r>
          </a:p>
        </p:txBody>
      </p:sp>
    </p:spTree>
    <p:extLst>
      <p:ext uri="{BB962C8B-B14F-4D97-AF65-F5344CB8AC3E}">
        <p14:creationId xmlns:p14="http://schemas.microsoft.com/office/powerpoint/2010/main" val="38983559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4CABF0FA-DD26-40FF-B580-811B884EE06A}" type="slidenum">
              <a:rPr lang="en-US"/>
              <a:pPr/>
              <a:t>36</a:t>
            </a:fld>
            <a:endParaRPr lang="en-US"/>
          </a:p>
        </p:txBody>
      </p:sp>
      <p:sp>
        <p:nvSpPr>
          <p:cNvPr id="59395" name="Rectangle 2"/>
          <p:cNvSpPr>
            <a:spLocks noGrp="1" noRot="1" noChangeAspect="1" noChangeArrowheads="1" noTextEdit="1"/>
          </p:cNvSpPr>
          <p:nvPr>
            <p:ph type="sldImg"/>
          </p:nvPr>
        </p:nvSpPr>
        <p:spPr>
          <a:xfrm>
            <a:off x="1209675" y="685800"/>
            <a:ext cx="4438650" cy="3429000"/>
          </a:xfrm>
          <a:ln/>
        </p:spPr>
      </p:sp>
      <p:sp>
        <p:nvSpPr>
          <p:cNvPr id="59396" name="Rectangle 3"/>
          <p:cNvSpPr>
            <a:spLocks noGrp="1" noChangeArrowheads="1"/>
          </p:cNvSpPr>
          <p:nvPr>
            <p:ph type="body" idx="1"/>
          </p:nvPr>
        </p:nvSpPr>
        <p:spPr>
          <a:noFill/>
          <a:ln/>
        </p:spPr>
        <p:txBody>
          <a:bodyPr/>
          <a:lstStyle/>
          <a:p>
            <a:pPr eaLnBrk="1" hangingPunct="1"/>
            <a:r>
              <a:rPr lang="en-US" sz="1000" b="1" i="1" dirty="0"/>
              <a:t>The father has a more limited role in infant and young child care than the mother. </a:t>
            </a:r>
            <a:r>
              <a:rPr lang="en-US" sz="1000" dirty="0"/>
              <a:t>The</a:t>
            </a:r>
          </a:p>
          <a:p>
            <a:pPr eaLnBrk="1" hangingPunct="1"/>
            <a:r>
              <a:rPr lang="en-US" sz="1000" dirty="0"/>
              <a:t>younger the child, the less the father is involved in the child's care. As children get older the</a:t>
            </a:r>
          </a:p>
          <a:p>
            <a:pPr eaLnBrk="1" hangingPunct="1"/>
            <a:r>
              <a:rPr lang="en-US" sz="1000" dirty="0"/>
              <a:t>father's role increases, particularly when the child is being socialized. Fathers often play a key role</a:t>
            </a:r>
          </a:p>
          <a:p>
            <a:pPr eaLnBrk="1" hangingPunct="1"/>
            <a:r>
              <a:rPr lang="en-US" sz="1000" dirty="0"/>
              <a:t>in disciplining the child. In reviewing the literature on fathers' role in </a:t>
            </a:r>
            <a:r>
              <a:rPr lang="en-US" sz="1000" dirty="0" err="1"/>
              <a:t>caregiving</a:t>
            </a:r>
            <a:r>
              <a:rPr lang="en-US" sz="1000" dirty="0"/>
              <a:t> during the early</a:t>
            </a:r>
          </a:p>
          <a:p>
            <a:pPr eaLnBrk="1" hangingPunct="1"/>
            <a:r>
              <a:rPr lang="en-US" sz="1000" dirty="0"/>
              <a:t>years, Engle and Breaux(1994) conclude, "Fathers are consistently reported to spend</a:t>
            </a:r>
          </a:p>
          <a:p>
            <a:pPr eaLnBrk="1" hangingPunct="1"/>
            <a:r>
              <a:rPr lang="en-US" sz="1000" dirty="0"/>
              <a:t>approximately one third the amount of time in providing childcare that mothers do (slightly</a:t>
            </a:r>
          </a:p>
          <a:p>
            <a:pPr eaLnBrk="1" hangingPunct="1"/>
            <a:r>
              <a:rPr lang="en-US" sz="1000" dirty="0"/>
              <a:t>lower if the mothers make the time estimates)." (15)</a:t>
            </a:r>
          </a:p>
          <a:p>
            <a:pPr eaLnBrk="1" hangingPunct="1"/>
            <a:r>
              <a:rPr lang="en-US" sz="1000" dirty="0"/>
              <a:t>A fairly typical scenario of the limited roles men play in infant and young child care comes from a</a:t>
            </a:r>
          </a:p>
          <a:p>
            <a:pPr eaLnBrk="1" hangingPunct="1"/>
            <a:r>
              <a:rPr lang="en-US" sz="1000" dirty="0"/>
              <a:t>study of childrearing practices in Lao. The study revealed that fathers do not get involved in any</a:t>
            </a:r>
          </a:p>
          <a:p>
            <a:pPr eaLnBrk="1" hangingPunct="1"/>
            <a:r>
              <a:rPr lang="en-US" sz="1000" dirty="0"/>
              <a:t>childcare until the child is three to four years of age. The father's task is to provide food, clothes</a:t>
            </a:r>
          </a:p>
          <a:p>
            <a:pPr eaLnBrk="1" hangingPunct="1"/>
            <a:r>
              <a:rPr lang="en-US" sz="1000" dirty="0"/>
              <a:t>and general support during this time. At times the father will carry the child, but he is not</a:t>
            </a:r>
          </a:p>
          <a:p>
            <a:pPr eaLnBrk="1" hangingPunct="1"/>
            <a:r>
              <a:rPr lang="en-US" sz="1000" dirty="0"/>
              <a:t>involved in feeding, bathing or 'watching' the child. As the child grows older the father takes a</a:t>
            </a:r>
          </a:p>
          <a:p>
            <a:pPr eaLnBrk="1" hangingPunct="1"/>
            <a:r>
              <a:rPr lang="en-US" sz="1000" dirty="0"/>
              <a:t>dominant role in teaching and disciplining the child. The father makes decisions related to</a:t>
            </a:r>
          </a:p>
          <a:p>
            <a:pPr eaLnBrk="1" hangingPunct="1"/>
            <a:r>
              <a:rPr lang="en-US" sz="1000" dirty="0"/>
              <a:t>illness, attendance at school, division of work within the household. Fathers are also involved in</a:t>
            </a:r>
          </a:p>
          <a:p>
            <a:pPr eaLnBrk="1" hangingPunct="1"/>
            <a:r>
              <a:rPr lang="en-US" sz="1000" dirty="0"/>
              <a:t>making toys for the children. (</a:t>
            </a:r>
            <a:r>
              <a:rPr lang="en-US" sz="1000" dirty="0" err="1"/>
              <a:t>Phanjaruniti</a:t>
            </a:r>
            <a:r>
              <a:rPr lang="en-US" sz="1000" dirty="0"/>
              <a:t> 1994, 12 )</a:t>
            </a:r>
          </a:p>
          <a:p>
            <a:pPr eaLnBrk="1" hangingPunct="1"/>
            <a:endParaRPr lang="en-US" sz="1000" dirty="0"/>
          </a:p>
        </p:txBody>
      </p:sp>
    </p:spTree>
    <p:extLst>
      <p:ext uri="{BB962C8B-B14F-4D97-AF65-F5344CB8AC3E}">
        <p14:creationId xmlns:p14="http://schemas.microsoft.com/office/powerpoint/2010/main" val="19819085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9792F9D9-129C-43FF-AEB5-7F7E236E2AA7}" type="slidenum">
              <a:rPr lang="en-US"/>
              <a:pPr/>
              <a:t>37</a:t>
            </a:fld>
            <a:endParaRPr lang="en-US"/>
          </a:p>
        </p:txBody>
      </p:sp>
      <p:sp>
        <p:nvSpPr>
          <p:cNvPr id="60419" name="Rectangle 2"/>
          <p:cNvSpPr>
            <a:spLocks noGrp="1" noRot="1" noChangeAspect="1" noChangeArrowheads="1" noTextEdit="1"/>
          </p:cNvSpPr>
          <p:nvPr>
            <p:ph type="sldImg"/>
          </p:nvPr>
        </p:nvSpPr>
        <p:spPr>
          <a:xfrm>
            <a:off x="1209675" y="685800"/>
            <a:ext cx="4438650" cy="3429000"/>
          </a:xfrm>
          <a:ln/>
        </p:spPr>
      </p:sp>
      <p:sp>
        <p:nvSpPr>
          <p:cNvPr id="60420" name="Rectangle 3"/>
          <p:cNvSpPr>
            <a:spLocks noGrp="1" noChangeArrowheads="1"/>
          </p:cNvSpPr>
          <p:nvPr>
            <p:ph type="body" idx="1"/>
          </p:nvPr>
        </p:nvSpPr>
        <p:spPr>
          <a:noFill/>
          <a:ln/>
        </p:spPr>
        <p:txBody>
          <a:bodyPr/>
          <a:lstStyle/>
          <a:p>
            <a:pPr eaLnBrk="1" hangingPunct="1">
              <a:lnSpc>
                <a:spcPct val="80000"/>
              </a:lnSpc>
            </a:pPr>
            <a:r>
              <a:rPr lang="en-US" sz="800" b="1" i="1" dirty="0"/>
              <a:t>Family Structure. </a:t>
            </a:r>
            <a:r>
              <a:rPr lang="en-US" sz="800" dirty="0"/>
              <a:t>The structure of a family—who is present, how the household is organized,</a:t>
            </a:r>
          </a:p>
          <a:p>
            <a:pPr eaLnBrk="1" hangingPunct="1">
              <a:lnSpc>
                <a:spcPct val="80000"/>
              </a:lnSpc>
            </a:pPr>
            <a:r>
              <a:rPr lang="en-US" sz="800" dirty="0"/>
              <a:t>and expectations of males and females in that setting—all contribute to a definition of how men</a:t>
            </a:r>
          </a:p>
          <a:p>
            <a:pPr eaLnBrk="1" hangingPunct="1">
              <a:lnSpc>
                <a:spcPct val="80000"/>
              </a:lnSpc>
            </a:pPr>
            <a:r>
              <a:rPr lang="en-US" sz="800" dirty="0"/>
              <a:t>relate to young children.</a:t>
            </a:r>
          </a:p>
          <a:p>
            <a:pPr eaLnBrk="1" hangingPunct="1">
              <a:lnSpc>
                <a:spcPct val="80000"/>
              </a:lnSpc>
            </a:pPr>
            <a:r>
              <a:rPr lang="en-US" sz="800" dirty="0"/>
              <a:t>In traditional families with an extended family system, in which there are grandmothers, aunts</a:t>
            </a:r>
          </a:p>
          <a:p>
            <a:pPr eaLnBrk="1" hangingPunct="1">
              <a:lnSpc>
                <a:spcPct val="80000"/>
              </a:lnSpc>
            </a:pPr>
            <a:r>
              <a:rPr lang="en-US" sz="800" dirty="0"/>
              <a:t>and/or other wives available to help care for young children, the father's role is limited and</a:t>
            </a:r>
          </a:p>
          <a:p>
            <a:pPr eaLnBrk="1" hangingPunct="1">
              <a:lnSpc>
                <a:spcPct val="80000"/>
              </a:lnSpc>
            </a:pPr>
            <a:r>
              <a:rPr lang="en-US" sz="800" dirty="0"/>
              <a:t>prescribed. However, as families become more nuclear in composition, </a:t>
            </a:r>
            <a:r>
              <a:rPr lang="en-US" sz="800" dirty="0" err="1"/>
              <a:t>caregiving</a:t>
            </a:r>
            <a:r>
              <a:rPr lang="en-US" sz="800" dirty="0"/>
              <a:t> roles</a:t>
            </a:r>
          </a:p>
          <a:p>
            <a:pPr eaLnBrk="1" hangingPunct="1">
              <a:lnSpc>
                <a:spcPct val="80000"/>
              </a:lnSpc>
            </a:pPr>
            <a:r>
              <a:rPr lang="en-US" sz="800" dirty="0"/>
              <a:t>traditionally taken on by others may fall on the father. </a:t>
            </a:r>
            <a:r>
              <a:rPr lang="en-US" sz="800" dirty="0" err="1"/>
              <a:t>Zeitlin</a:t>
            </a:r>
            <a:r>
              <a:rPr lang="en-US" sz="800" dirty="0"/>
              <a:t> (1993) reported on what happened</a:t>
            </a:r>
          </a:p>
          <a:p>
            <a:pPr eaLnBrk="1" hangingPunct="1">
              <a:lnSpc>
                <a:spcPct val="80000"/>
              </a:lnSpc>
            </a:pPr>
            <a:r>
              <a:rPr lang="en-US" sz="800" dirty="0"/>
              <a:t>to some families in Nigeria as they moved from the traditional extended family culture to the</a:t>
            </a:r>
          </a:p>
          <a:p>
            <a:pPr eaLnBrk="1" hangingPunct="1">
              <a:lnSpc>
                <a:spcPct val="80000"/>
              </a:lnSpc>
            </a:pPr>
            <a:r>
              <a:rPr lang="en-US" sz="800" dirty="0"/>
              <a:t>modern nuclear family configuration. In essence, the move to urban living and the nuclear family</a:t>
            </a:r>
          </a:p>
          <a:p>
            <a:pPr eaLnBrk="1" hangingPunct="1">
              <a:lnSpc>
                <a:spcPct val="80000"/>
              </a:lnSpc>
            </a:pPr>
            <a:r>
              <a:rPr lang="en-US" sz="800" dirty="0"/>
              <a:t>meant that fathers had to change their roles. Some became more involved in the lives of their</a:t>
            </a:r>
          </a:p>
          <a:p>
            <a:pPr eaLnBrk="1" hangingPunct="1">
              <a:lnSpc>
                <a:spcPct val="80000"/>
              </a:lnSpc>
            </a:pPr>
            <a:r>
              <a:rPr lang="en-US" sz="800" dirty="0"/>
              <a:t>children; others withdrew. If there had been more support for fathers in the transition, perhaps</a:t>
            </a:r>
          </a:p>
          <a:p>
            <a:pPr eaLnBrk="1" hangingPunct="1">
              <a:lnSpc>
                <a:spcPct val="80000"/>
              </a:lnSpc>
            </a:pPr>
            <a:r>
              <a:rPr lang="en-US" sz="800" dirty="0"/>
              <a:t>more of them would have been comfortable in increasing their involvement with their children.</a:t>
            </a:r>
          </a:p>
          <a:p>
            <a:pPr eaLnBrk="1" hangingPunct="1">
              <a:lnSpc>
                <a:spcPct val="80000"/>
              </a:lnSpc>
            </a:pPr>
            <a:r>
              <a:rPr lang="en-US" sz="800" dirty="0"/>
              <a:t>Another family structure that is found in various parts of the world is the incorporation of the</a:t>
            </a:r>
          </a:p>
          <a:p>
            <a:pPr eaLnBrk="1" hangingPunct="1">
              <a:lnSpc>
                <a:spcPct val="80000"/>
              </a:lnSpc>
            </a:pPr>
            <a:r>
              <a:rPr lang="en-US" sz="800" dirty="0"/>
              <a:t>young family within the husband's household of origin where the mother-in-law plays a dominant</a:t>
            </a:r>
          </a:p>
          <a:p>
            <a:pPr eaLnBrk="1" hangingPunct="1">
              <a:lnSpc>
                <a:spcPct val="80000"/>
              </a:lnSpc>
            </a:pPr>
            <a:r>
              <a:rPr lang="en-US" sz="800" dirty="0"/>
              <a:t>role in determining how the household is run and how children are cared for. In many instances</a:t>
            </a:r>
          </a:p>
          <a:p>
            <a:pPr eaLnBrk="1" hangingPunct="1">
              <a:lnSpc>
                <a:spcPct val="80000"/>
              </a:lnSpc>
            </a:pPr>
            <a:r>
              <a:rPr lang="en-US" sz="800" dirty="0"/>
              <a:t>fathers are systematically excluded from providing care for their children, although they may play</a:t>
            </a:r>
          </a:p>
          <a:p>
            <a:pPr eaLnBrk="1" hangingPunct="1">
              <a:lnSpc>
                <a:spcPct val="80000"/>
              </a:lnSpc>
            </a:pPr>
            <a:r>
              <a:rPr lang="en-US" sz="800" dirty="0"/>
              <a:t>with children and be a part of the socialization process as the child grows older.</a:t>
            </a:r>
          </a:p>
          <a:p>
            <a:pPr eaLnBrk="1" hangingPunct="1">
              <a:lnSpc>
                <a:spcPct val="80000"/>
              </a:lnSpc>
            </a:pPr>
            <a:r>
              <a:rPr lang="en-US" sz="800" dirty="0"/>
              <a:t>In Botswana there is yet another family structure in place. Anthropologists, Townsend and</a:t>
            </a:r>
          </a:p>
          <a:p>
            <a:pPr eaLnBrk="1" hangingPunct="1">
              <a:lnSpc>
                <a:spcPct val="80000"/>
              </a:lnSpc>
            </a:pPr>
            <a:r>
              <a:rPr lang="en-US" sz="800" dirty="0" err="1"/>
              <a:t>Garey</a:t>
            </a:r>
            <a:r>
              <a:rPr lang="en-US" sz="800" dirty="0"/>
              <a:t>, studied the fathering patterns in rural Botswana. In one rural setting the person who took</a:t>
            </a:r>
          </a:p>
          <a:p>
            <a:pPr eaLnBrk="1" hangingPunct="1">
              <a:lnSpc>
                <a:spcPct val="80000"/>
              </a:lnSpc>
            </a:pPr>
            <a:r>
              <a:rPr lang="en-US" sz="800" dirty="0"/>
              <a:t>on the father role was not always the biological father. The mother's father and/or brother were</a:t>
            </a:r>
          </a:p>
          <a:p>
            <a:pPr eaLnBrk="1" hangingPunct="1">
              <a:lnSpc>
                <a:spcPct val="80000"/>
              </a:lnSpc>
            </a:pPr>
            <a:r>
              <a:rPr lang="en-US" sz="800" dirty="0"/>
              <a:t>expected to be the father during the child's early years. They became the 'social fathers' for the</a:t>
            </a:r>
          </a:p>
          <a:p>
            <a:pPr eaLnBrk="1" hangingPunct="1">
              <a:lnSpc>
                <a:spcPct val="80000"/>
              </a:lnSpc>
            </a:pPr>
            <a:r>
              <a:rPr lang="en-US" sz="800" dirty="0"/>
              <a:t>child. One explanation for this may be related to the pattern of men's employment. In the area</a:t>
            </a:r>
          </a:p>
          <a:p>
            <a:pPr eaLnBrk="1" hangingPunct="1">
              <a:lnSpc>
                <a:spcPct val="80000"/>
              </a:lnSpc>
            </a:pPr>
            <a:r>
              <a:rPr lang="en-US" sz="800" dirty="0"/>
              <a:t>being studied the men migrated to other countries for as long as 10 months a year. Thus they</a:t>
            </a:r>
          </a:p>
          <a:p>
            <a:pPr eaLnBrk="1" hangingPunct="1">
              <a:lnSpc>
                <a:spcPct val="80000"/>
              </a:lnSpc>
            </a:pPr>
            <a:r>
              <a:rPr lang="en-US" sz="800" dirty="0"/>
              <a:t>were unlikely to be present during the child's formative years. Another explanation has to do</a:t>
            </a:r>
          </a:p>
          <a:p>
            <a:pPr eaLnBrk="1" hangingPunct="1">
              <a:lnSpc>
                <a:spcPct val="80000"/>
              </a:lnSpc>
            </a:pPr>
            <a:r>
              <a:rPr lang="en-US" sz="800" dirty="0"/>
              <a:t>with the marriage process itself. Many children were born before the couple actually married as</a:t>
            </a:r>
          </a:p>
          <a:p>
            <a:pPr eaLnBrk="1" hangingPunct="1">
              <a:lnSpc>
                <a:spcPct val="80000"/>
              </a:lnSpc>
            </a:pPr>
            <a:r>
              <a:rPr lang="en-US" sz="800" dirty="0"/>
              <a:t>the marriage negotiations could take as many as ten years, even though the couple was</a:t>
            </a:r>
          </a:p>
          <a:p>
            <a:pPr eaLnBrk="1" hangingPunct="1">
              <a:lnSpc>
                <a:spcPct val="80000"/>
              </a:lnSpc>
            </a:pPr>
            <a:r>
              <a:rPr lang="en-US" sz="800" dirty="0"/>
              <a:t>committed to the marriage. Before the marriage the woman lived with her own mother. Thus</a:t>
            </a:r>
          </a:p>
          <a:p>
            <a:pPr eaLnBrk="1" hangingPunct="1">
              <a:lnSpc>
                <a:spcPct val="80000"/>
              </a:lnSpc>
            </a:pPr>
            <a:r>
              <a:rPr lang="en-US" sz="800" dirty="0"/>
              <a:t>when a couple married they could have adolescent children. Again, this did not place the</a:t>
            </a:r>
          </a:p>
          <a:p>
            <a:pPr eaLnBrk="1" hangingPunct="1">
              <a:lnSpc>
                <a:spcPct val="80000"/>
              </a:lnSpc>
            </a:pPr>
            <a:r>
              <a:rPr lang="en-US" sz="800" dirty="0"/>
              <a:t>biological father in the position of 'fathering' the child. The mother's father or brother, who were</a:t>
            </a:r>
          </a:p>
          <a:p>
            <a:pPr eaLnBrk="1" hangingPunct="1">
              <a:lnSpc>
                <a:spcPct val="80000"/>
              </a:lnSpc>
            </a:pPr>
            <a:r>
              <a:rPr lang="en-US" sz="800" dirty="0"/>
              <a:t>present in the household, served as fathers. Before marriage the man's loyalty was to his family of</a:t>
            </a:r>
          </a:p>
          <a:p>
            <a:pPr eaLnBrk="1" hangingPunct="1">
              <a:lnSpc>
                <a:spcPct val="80000"/>
              </a:lnSpc>
            </a:pPr>
            <a:r>
              <a:rPr lang="en-US" sz="800" dirty="0"/>
              <a:t>origin. Thus he sent money to support them rather than his wife (to be) and children, who lived</a:t>
            </a:r>
          </a:p>
          <a:p>
            <a:pPr eaLnBrk="1" hangingPunct="1">
              <a:lnSpc>
                <a:spcPct val="80000"/>
              </a:lnSpc>
            </a:pPr>
            <a:r>
              <a:rPr lang="en-US" sz="800" dirty="0"/>
              <a:t>in a different household. (as reported on in Engle 1994a, 18)</a:t>
            </a:r>
          </a:p>
          <a:p>
            <a:pPr eaLnBrk="1" hangingPunct="1">
              <a:lnSpc>
                <a:spcPct val="80000"/>
              </a:lnSpc>
            </a:pPr>
            <a:r>
              <a:rPr lang="en-US" sz="800" dirty="0"/>
              <a:t>There are other instances when a man's first loyalty is to his family of origin rather than to the</a:t>
            </a:r>
          </a:p>
          <a:p>
            <a:pPr eaLnBrk="1" hangingPunct="1">
              <a:lnSpc>
                <a:spcPct val="80000"/>
              </a:lnSpc>
            </a:pPr>
            <a:r>
              <a:rPr lang="en-US" sz="800" dirty="0"/>
              <a:t>mother of his children. In Nicaragua and parts of the Caribbean the father's loyalty is to his own</a:t>
            </a:r>
          </a:p>
          <a:p>
            <a:pPr eaLnBrk="1" hangingPunct="1">
              <a:lnSpc>
                <a:spcPct val="80000"/>
              </a:lnSpc>
            </a:pPr>
            <a:r>
              <a:rPr lang="en-US" sz="800" dirty="0"/>
              <a:t>mother first and then to his wife and family. (Engle 1994a, 23) As Brown notes in her work with</a:t>
            </a:r>
          </a:p>
          <a:p>
            <a:pPr eaLnBrk="1" hangingPunct="1">
              <a:lnSpc>
                <a:spcPct val="80000"/>
              </a:lnSpc>
            </a:pPr>
            <a:r>
              <a:rPr lang="en-US" sz="800" dirty="0"/>
              <a:t>Jamaican men, "the man's links and obligations to his mother and sisters were very strong, and</a:t>
            </a:r>
          </a:p>
          <a:p>
            <a:pPr eaLnBrk="1" hangingPunct="1">
              <a:lnSpc>
                <a:spcPct val="80000"/>
              </a:lnSpc>
            </a:pPr>
            <a:r>
              <a:rPr lang="en-US" sz="800" dirty="0"/>
              <a:t>perhaps stronger than linkage to his children. Men felt that they could not satisfy anyone because</a:t>
            </a:r>
          </a:p>
          <a:p>
            <a:pPr eaLnBrk="1" hangingPunct="1">
              <a:lnSpc>
                <a:spcPct val="80000"/>
              </a:lnSpc>
            </a:pPr>
            <a:r>
              <a:rPr lang="en-US" sz="800" dirty="0"/>
              <a:t>of these multiple demands." (from Engle 1994a, 22). Thus it is important to understand where a</a:t>
            </a:r>
          </a:p>
          <a:p>
            <a:pPr eaLnBrk="1" hangingPunct="1">
              <a:lnSpc>
                <a:spcPct val="80000"/>
              </a:lnSpc>
            </a:pPr>
            <a:r>
              <a:rPr lang="en-US" sz="800" dirty="0"/>
              <a:t>man's loyalty lies in evaluating his contribution to the family.</a:t>
            </a:r>
          </a:p>
          <a:p>
            <a:pPr eaLnBrk="1" hangingPunct="1">
              <a:lnSpc>
                <a:spcPct val="80000"/>
              </a:lnSpc>
            </a:pPr>
            <a:endParaRPr lang="en-US" sz="800" dirty="0"/>
          </a:p>
        </p:txBody>
      </p:sp>
    </p:spTree>
    <p:extLst>
      <p:ext uri="{BB962C8B-B14F-4D97-AF65-F5344CB8AC3E}">
        <p14:creationId xmlns:p14="http://schemas.microsoft.com/office/powerpoint/2010/main" val="8992826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DE524FFF-D47A-46B3-9498-F6E90D04FF89}" type="slidenum">
              <a:rPr lang="en-US"/>
              <a:pPr/>
              <a:t>38</a:t>
            </a:fld>
            <a:endParaRPr lang="en-US"/>
          </a:p>
        </p:txBody>
      </p:sp>
      <p:sp>
        <p:nvSpPr>
          <p:cNvPr id="61443" name="Rectangle 2"/>
          <p:cNvSpPr>
            <a:spLocks noGrp="1" noRot="1" noChangeAspect="1" noChangeArrowheads="1" noTextEdit="1"/>
          </p:cNvSpPr>
          <p:nvPr>
            <p:ph type="sldImg"/>
          </p:nvPr>
        </p:nvSpPr>
        <p:spPr>
          <a:xfrm>
            <a:off x="1209675" y="685800"/>
            <a:ext cx="4438650" cy="3429000"/>
          </a:xfrm>
          <a:ln/>
        </p:spPr>
      </p:sp>
      <p:sp>
        <p:nvSpPr>
          <p:cNvPr id="61444" name="Rectangle 3"/>
          <p:cNvSpPr>
            <a:spLocks noGrp="1" noChangeArrowheads="1"/>
          </p:cNvSpPr>
          <p:nvPr>
            <p:ph type="body" idx="1"/>
          </p:nvPr>
        </p:nvSpPr>
        <p:spPr>
          <a:noFill/>
          <a:ln/>
        </p:spPr>
        <p:txBody>
          <a:bodyPr/>
          <a:lstStyle/>
          <a:p>
            <a:pPr eaLnBrk="1" hangingPunct="1">
              <a:lnSpc>
                <a:spcPct val="90000"/>
              </a:lnSpc>
            </a:pPr>
            <a:r>
              <a:rPr lang="en-US" sz="1400" dirty="0"/>
              <a:t>In traditional families with an extended family system, in which there are grandmothers, aunts and/or other wives available to help care for young children, the father's role is limited and prescribed. However, as families become more nuclear in composition, </a:t>
            </a:r>
            <a:r>
              <a:rPr lang="en-US" sz="1400" dirty="0" err="1"/>
              <a:t>caregiving</a:t>
            </a:r>
            <a:r>
              <a:rPr lang="en-US" sz="1400" dirty="0"/>
              <a:t> roles traditionally taken on by others may fall on the father. </a:t>
            </a:r>
          </a:p>
          <a:p>
            <a:pPr eaLnBrk="1" hangingPunct="1">
              <a:lnSpc>
                <a:spcPct val="90000"/>
              </a:lnSpc>
            </a:pPr>
            <a:endParaRPr lang="en-US" sz="1400" dirty="0"/>
          </a:p>
          <a:p>
            <a:pPr lvl="1" eaLnBrk="1" hangingPunct="1">
              <a:lnSpc>
                <a:spcPct val="90000"/>
              </a:lnSpc>
            </a:pPr>
            <a:r>
              <a:rPr lang="en-US" sz="1400" b="1" dirty="0"/>
              <a:t>In Nigeria the move to urban living and the nuclear family meant that fathers had to change their roles. Some became more involved in the lives of their children; others withdrew. If there had been more support for fathers in the transition, perhaps more of them would have been comfortable in increasing their involvement with their children. </a:t>
            </a:r>
            <a:r>
              <a:rPr lang="en-US" sz="1400" b="1" dirty="0" err="1"/>
              <a:t>Zeitlin</a:t>
            </a:r>
            <a:r>
              <a:rPr lang="en-US" sz="1400" b="1" dirty="0"/>
              <a:t> (1993) </a:t>
            </a:r>
          </a:p>
          <a:p>
            <a:pPr lvl="1" eaLnBrk="1" hangingPunct="1">
              <a:lnSpc>
                <a:spcPct val="90000"/>
              </a:lnSpc>
            </a:pPr>
            <a:r>
              <a:rPr lang="en-US" sz="1400" b="1" dirty="0"/>
              <a:t>the incorporation of the </a:t>
            </a:r>
            <a:r>
              <a:rPr lang="en-US" sz="1000" b="1" dirty="0"/>
              <a:t>young family within the husband's household of origin. Here the mother-in-law plays a dominant role in determining how the household is run and how children are cared for. In many instances fathers are systematically excluded from providing care for their children, although they may play with children and be a part of the socialization</a:t>
            </a:r>
            <a:r>
              <a:rPr lang="en-US" sz="1000" dirty="0"/>
              <a:t> process as the child grows older.</a:t>
            </a:r>
          </a:p>
          <a:p>
            <a:pPr eaLnBrk="1" hangingPunct="1">
              <a:lnSpc>
                <a:spcPct val="90000"/>
              </a:lnSpc>
            </a:pPr>
            <a:endParaRPr lang="en-US" sz="1400" dirty="0"/>
          </a:p>
          <a:p>
            <a:pPr eaLnBrk="1" hangingPunct="1">
              <a:lnSpc>
                <a:spcPct val="90000"/>
              </a:lnSpc>
            </a:pPr>
            <a:endParaRPr lang="en-US" dirty="0" smtClean="0"/>
          </a:p>
        </p:txBody>
      </p:sp>
    </p:spTree>
    <p:extLst>
      <p:ext uri="{BB962C8B-B14F-4D97-AF65-F5344CB8AC3E}">
        <p14:creationId xmlns:p14="http://schemas.microsoft.com/office/powerpoint/2010/main" val="39903897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A98E20A3-660F-4144-8DE5-F79ABA395F36}" type="slidenum">
              <a:rPr lang="en-US"/>
              <a:pPr/>
              <a:t>39</a:t>
            </a:fld>
            <a:endParaRPr lang="en-US"/>
          </a:p>
        </p:txBody>
      </p:sp>
      <p:sp>
        <p:nvSpPr>
          <p:cNvPr id="62467" name="Rectangle 2"/>
          <p:cNvSpPr>
            <a:spLocks noGrp="1" noRot="1" noChangeAspect="1" noChangeArrowheads="1" noTextEdit="1"/>
          </p:cNvSpPr>
          <p:nvPr>
            <p:ph type="sldImg"/>
          </p:nvPr>
        </p:nvSpPr>
        <p:spPr>
          <a:xfrm>
            <a:off x="1209675" y="685800"/>
            <a:ext cx="4438650" cy="3429000"/>
          </a:xfrm>
          <a:ln/>
        </p:spPr>
      </p:sp>
      <p:sp>
        <p:nvSpPr>
          <p:cNvPr id="62468" name="Rectangle 3"/>
          <p:cNvSpPr>
            <a:spLocks noGrp="1" noChangeArrowheads="1"/>
          </p:cNvSpPr>
          <p:nvPr>
            <p:ph type="body" idx="1"/>
          </p:nvPr>
        </p:nvSpPr>
        <p:spPr>
          <a:noFill/>
          <a:ln/>
        </p:spPr>
        <p:txBody>
          <a:bodyPr/>
          <a:lstStyle/>
          <a:p>
            <a:pPr eaLnBrk="1" hangingPunct="1"/>
            <a:r>
              <a:rPr lang="en-US" sz="1600" b="1" dirty="0"/>
              <a:t>The incorporation of the young family within the husband's household of origin. Here the mother-in-law plays a dominant role in determining how the household is run and how children are cared for. In many instances fathers are systematically excluded from providing care for their children, although they may play with children and be a part of the socialization process as the child grows older.</a:t>
            </a:r>
          </a:p>
        </p:txBody>
      </p:sp>
    </p:spTree>
    <p:extLst>
      <p:ext uri="{BB962C8B-B14F-4D97-AF65-F5344CB8AC3E}">
        <p14:creationId xmlns:p14="http://schemas.microsoft.com/office/powerpoint/2010/main" val="6446750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77407CBA-870F-4865-A12B-212FA31AB47E}" type="slidenum">
              <a:rPr lang="en-US"/>
              <a:pPr/>
              <a:t>40</a:t>
            </a:fld>
            <a:endParaRPr lang="en-US"/>
          </a:p>
        </p:txBody>
      </p:sp>
      <p:sp>
        <p:nvSpPr>
          <p:cNvPr id="64515" name="Rectangle 2"/>
          <p:cNvSpPr>
            <a:spLocks noGrp="1" noRot="1" noChangeAspect="1" noChangeArrowheads="1" noTextEdit="1"/>
          </p:cNvSpPr>
          <p:nvPr>
            <p:ph type="sldImg"/>
          </p:nvPr>
        </p:nvSpPr>
        <p:spPr>
          <a:xfrm>
            <a:off x="1209675" y="685800"/>
            <a:ext cx="4438650" cy="3429000"/>
          </a:xfrm>
          <a:ln/>
        </p:spPr>
      </p:sp>
      <p:sp>
        <p:nvSpPr>
          <p:cNvPr id="64516" name="Rectangle 3"/>
          <p:cNvSpPr>
            <a:spLocks noGrp="1" noChangeArrowheads="1"/>
          </p:cNvSpPr>
          <p:nvPr>
            <p:ph type="body" idx="1"/>
          </p:nvPr>
        </p:nvSpPr>
        <p:spPr>
          <a:noFill/>
          <a:ln/>
        </p:spPr>
        <p:txBody>
          <a:bodyPr/>
          <a:lstStyle/>
          <a:p>
            <a:pPr eaLnBrk="1" hangingPunct="1"/>
            <a:r>
              <a:rPr lang="en-US" smtClean="0"/>
              <a:t>Patterns of migrant labour in the colonial period and the disruptions and displacements caused by war and famine, have made it difficult for many men in Africa and in other developing areas of the world to meet the societal expectation of a father as an economic provider. In some cases the shame of being unable to provide for families has driven men away from their children, seeking solace in drink and other women (Ramphele, 2002). Another development is that amongst some younger men, respect for fathers and their own sense of responsibility for their own children has diminished, and it is now tragically common for young men to turn their backs on pregnant girlfriends and the children that they share.</a:t>
            </a:r>
          </a:p>
          <a:p>
            <a:pPr lvl="1" eaLnBrk="1" hangingPunct="1"/>
            <a:r>
              <a:rPr lang="en-US" smtClean="0"/>
              <a:t>In southern Africa, where migrant labour systems have been in place for many generations, a large proportion of men are absent from the households in which their children live. In addition, because of injury and violence, men have higher death rates than same-aged women. Fathers are absent from nearly a third of households in several southern African countries, and from more than half of all households in Namibia and South Africa. (Posel &amp; Devey, 2006).</a:t>
            </a:r>
            <a:endParaRPr lang="en-US" b="1" smtClean="0"/>
          </a:p>
          <a:p>
            <a:pPr eaLnBrk="1" hangingPunct="1"/>
            <a:endParaRPr lang="en-US" smtClean="0"/>
          </a:p>
        </p:txBody>
      </p:sp>
    </p:spTree>
    <p:extLst>
      <p:ext uri="{BB962C8B-B14F-4D97-AF65-F5344CB8AC3E}">
        <p14:creationId xmlns:p14="http://schemas.microsoft.com/office/powerpoint/2010/main" val="26757620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1CB57834-3D8C-4BBE-840E-FA61828219ED}" type="slidenum">
              <a:rPr lang="en-US"/>
              <a:pPr/>
              <a:t>41</a:t>
            </a:fld>
            <a:endParaRPr lang="en-US"/>
          </a:p>
        </p:txBody>
      </p:sp>
      <p:sp>
        <p:nvSpPr>
          <p:cNvPr id="65539" name="Rectangle 2"/>
          <p:cNvSpPr>
            <a:spLocks noGrp="1" noRot="1" noChangeAspect="1" noChangeArrowheads="1" noTextEdit="1"/>
          </p:cNvSpPr>
          <p:nvPr>
            <p:ph type="sldImg"/>
          </p:nvPr>
        </p:nvSpPr>
        <p:spPr>
          <a:xfrm>
            <a:off x="1209675" y="685800"/>
            <a:ext cx="4438650" cy="3429000"/>
          </a:xfrm>
          <a:ln/>
        </p:spPr>
      </p:sp>
      <p:sp>
        <p:nvSpPr>
          <p:cNvPr id="65540" name="Rectangle 3"/>
          <p:cNvSpPr>
            <a:spLocks noGrp="1" noChangeArrowheads="1"/>
          </p:cNvSpPr>
          <p:nvPr>
            <p:ph type="body" idx="1"/>
          </p:nvPr>
        </p:nvSpPr>
        <p:spPr>
          <a:noFill/>
          <a:ln/>
        </p:spPr>
        <p:txBody>
          <a:bodyPr/>
          <a:lstStyle/>
          <a:p>
            <a:pPr eaLnBrk="1" hangingPunct="1"/>
            <a:r>
              <a:rPr lang="en-US" dirty="0" smtClean="0"/>
              <a:t>Children are not invariably better off in male-headed households, because men’s decisions about how resources are allocated in a household, and between members of the household, do not always benefit children. Men tend to allocate less money to food, school fees and clothes than do women who have charge of money (Kennedy &amp; Peters, 1992). Townsend contends that “Children are not necessarily disadvantaged by the absence of their father, but they are disadvantaged when they belong to a household without access to the social position, </a:t>
            </a:r>
            <a:r>
              <a:rPr lang="en-US" dirty="0" err="1" smtClean="0"/>
              <a:t>labour</a:t>
            </a:r>
            <a:r>
              <a:rPr lang="en-US" dirty="0" smtClean="0"/>
              <a:t> and financial support that is provided by men” (2002, p. 270).</a:t>
            </a:r>
          </a:p>
        </p:txBody>
      </p:sp>
    </p:spTree>
    <p:extLst>
      <p:ext uri="{BB962C8B-B14F-4D97-AF65-F5344CB8AC3E}">
        <p14:creationId xmlns:p14="http://schemas.microsoft.com/office/powerpoint/2010/main" val="1869972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normAutofit/>
          </a:bodyPr>
          <a:lstStyle/>
          <a:p>
            <a:r>
              <a:rPr lang="en-US" dirty="0" smtClean="0"/>
              <a:t>The</a:t>
            </a:r>
            <a:r>
              <a:rPr lang="en-US" baseline="0" dirty="0" smtClean="0"/>
              <a:t> rest of this sentence deals with the risks to ECD which is what we’re going to talk about next…</a:t>
            </a:r>
            <a:endParaRPr lang="en-US" dirty="0"/>
          </a:p>
        </p:txBody>
      </p:sp>
      <p:sp>
        <p:nvSpPr>
          <p:cNvPr id="4" name="Slide Number Placeholder 3"/>
          <p:cNvSpPr>
            <a:spLocks noGrp="1"/>
          </p:cNvSpPr>
          <p:nvPr>
            <p:ph type="sldNum" sz="quarter" idx="10"/>
          </p:nvPr>
        </p:nvSpPr>
        <p:spPr/>
        <p:txBody>
          <a:bodyPr/>
          <a:lstStyle/>
          <a:p>
            <a:fld id="{6589C669-2809-48AF-BE0E-5D76BF7C4082}" type="slidenum">
              <a:rPr lang="en-US" smtClean="0"/>
              <a:pPr/>
              <a:t>8</a:t>
            </a:fld>
            <a:endParaRPr lang="en-US"/>
          </a:p>
        </p:txBody>
      </p:sp>
    </p:spTree>
    <p:extLst>
      <p:ext uri="{BB962C8B-B14F-4D97-AF65-F5344CB8AC3E}">
        <p14:creationId xmlns:p14="http://schemas.microsoft.com/office/powerpoint/2010/main" val="35924444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E273A99A-7B01-46B4-8159-40A8E528EC02}" type="slidenum">
              <a:rPr lang="en-US"/>
              <a:pPr/>
              <a:t>42</a:t>
            </a:fld>
            <a:endParaRPr lang="en-US"/>
          </a:p>
        </p:txBody>
      </p:sp>
      <p:sp>
        <p:nvSpPr>
          <p:cNvPr id="67587" name="Rectangle 2"/>
          <p:cNvSpPr>
            <a:spLocks noGrp="1" noRot="1" noChangeAspect="1" noChangeArrowheads="1" noTextEdit="1"/>
          </p:cNvSpPr>
          <p:nvPr>
            <p:ph type="sldImg"/>
          </p:nvPr>
        </p:nvSpPr>
        <p:spPr>
          <a:xfrm>
            <a:off x="1209675" y="685800"/>
            <a:ext cx="4438650" cy="3429000"/>
          </a:xfrm>
          <a:ln/>
        </p:spPr>
      </p:sp>
      <p:sp>
        <p:nvSpPr>
          <p:cNvPr id="67588" name="Rectangle 3"/>
          <p:cNvSpPr>
            <a:spLocks noGrp="1" noChangeArrowheads="1"/>
          </p:cNvSpPr>
          <p:nvPr>
            <p:ph type="body" idx="1"/>
          </p:nvPr>
        </p:nvSpPr>
        <p:spPr>
          <a:noFill/>
          <a:ln/>
        </p:spPr>
        <p:txBody>
          <a:bodyPr/>
          <a:lstStyle/>
          <a:p>
            <a:pPr eaLnBrk="1" hangingPunct="1">
              <a:lnSpc>
                <a:spcPct val="90000"/>
              </a:lnSpc>
            </a:pPr>
            <a:r>
              <a:rPr lang="en-US" sz="900" b="1" i="1" dirty="0"/>
              <a:t>Society's changing expectations. </a:t>
            </a:r>
            <a:r>
              <a:rPr lang="en-US" sz="900" dirty="0"/>
              <a:t>Another dimension of the focus on men in the lives of</a:t>
            </a:r>
          </a:p>
          <a:p>
            <a:pPr eaLnBrk="1" hangingPunct="1">
              <a:lnSpc>
                <a:spcPct val="90000"/>
              </a:lnSpc>
            </a:pPr>
            <a:r>
              <a:rPr lang="en-US" sz="900" dirty="0"/>
              <a:t>children is the fact that there are changing societal expectations in terms of the ways and extent</a:t>
            </a:r>
          </a:p>
          <a:p>
            <a:pPr eaLnBrk="1" hangingPunct="1">
              <a:lnSpc>
                <a:spcPct val="90000"/>
              </a:lnSpc>
            </a:pPr>
            <a:r>
              <a:rPr lang="en-US" sz="900" dirty="0"/>
              <a:t>to which men should be involved in the lives of their children. There are several factors shifting</a:t>
            </a:r>
          </a:p>
          <a:p>
            <a:pPr eaLnBrk="1" hangingPunct="1">
              <a:lnSpc>
                <a:spcPct val="90000"/>
              </a:lnSpc>
            </a:pPr>
            <a:r>
              <a:rPr lang="en-US" sz="900" dirty="0"/>
              <a:t>expectations of men. As mentioned above, the changing economic circumstances and moves to</a:t>
            </a:r>
          </a:p>
          <a:p>
            <a:pPr eaLnBrk="1" hangingPunct="1">
              <a:lnSpc>
                <a:spcPct val="90000"/>
              </a:lnSpc>
            </a:pPr>
            <a:r>
              <a:rPr lang="en-US" sz="900" dirty="0"/>
              <a:t>more urban settings have changed family structures, putting pressure on parents to rethink their</a:t>
            </a:r>
          </a:p>
          <a:p>
            <a:pPr eaLnBrk="1" hangingPunct="1">
              <a:lnSpc>
                <a:spcPct val="90000"/>
              </a:lnSpc>
            </a:pPr>
            <a:r>
              <a:rPr lang="en-US" sz="900" dirty="0"/>
              <a:t>roles and leaving men and women searching for models of how to behave in relation to children.</a:t>
            </a:r>
          </a:p>
          <a:p>
            <a:pPr eaLnBrk="1" hangingPunct="1">
              <a:lnSpc>
                <a:spcPct val="90000"/>
              </a:lnSpc>
            </a:pPr>
            <a:r>
              <a:rPr lang="en-US" sz="900" dirty="0"/>
              <a:t>As the South (the Majority World) has increased contact with the North, particularly through</a:t>
            </a:r>
          </a:p>
          <a:p>
            <a:pPr eaLnBrk="1" hangingPunct="1">
              <a:lnSpc>
                <a:spcPct val="90000"/>
              </a:lnSpc>
            </a:pPr>
            <a:r>
              <a:rPr lang="en-US" sz="900" dirty="0"/>
              <a:t>the mass media, expectations of men are often influenced by the images of fathering perpetuated</a:t>
            </a:r>
          </a:p>
          <a:p>
            <a:pPr eaLnBrk="1" hangingPunct="1">
              <a:lnSpc>
                <a:spcPct val="90000"/>
              </a:lnSpc>
            </a:pPr>
            <a:r>
              <a:rPr lang="en-US" sz="900" dirty="0"/>
              <a:t>by television, radio, and movies. Even in remote corners of the world, television and radio</a:t>
            </a:r>
          </a:p>
          <a:p>
            <a:pPr eaLnBrk="1" hangingPunct="1">
              <a:lnSpc>
                <a:spcPct val="90000"/>
              </a:lnSpc>
            </a:pPr>
            <a:r>
              <a:rPr lang="en-US" sz="900" dirty="0"/>
              <a:t>programs are providing models of men who are involved in their children's lives and upbringing.</a:t>
            </a:r>
          </a:p>
          <a:p>
            <a:pPr eaLnBrk="1" hangingPunct="1">
              <a:lnSpc>
                <a:spcPct val="90000"/>
              </a:lnSpc>
            </a:pPr>
            <a:r>
              <a:rPr lang="en-US" sz="900" dirty="0"/>
              <a:t>Some family intervention programs have successfully taken advantage of this trend. For example,</a:t>
            </a:r>
          </a:p>
          <a:p>
            <a:pPr eaLnBrk="1" hangingPunct="1">
              <a:lnSpc>
                <a:spcPct val="90000"/>
              </a:lnSpc>
            </a:pPr>
            <a:r>
              <a:rPr lang="en-US" sz="900" dirty="0"/>
              <a:t>in a breastfeeding project in Jordan, fathers, sons and mothers-in-law were chosen as messengers.</a:t>
            </a:r>
          </a:p>
          <a:p>
            <a:pPr eaLnBrk="1" hangingPunct="1">
              <a:lnSpc>
                <a:spcPct val="90000"/>
              </a:lnSpc>
            </a:pPr>
            <a:r>
              <a:rPr lang="en-US" sz="900" dirty="0"/>
              <a:t>Because breastfeeding is sometimes regarded as an "unusual" practice in Jordan, one</a:t>
            </a:r>
          </a:p>
          <a:p>
            <a:pPr eaLnBrk="1" hangingPunct="1">
              <a:lnSpc>
                <a:spcPct val="90000"/>
              </a:lnSpc>
            </a:pPr>
            <a:r>
              <a:rPr lang="en-US" sz="900" dirty="0"/>
              <a:t>breastfeeding intervention used a series of television spots which focused on the family and</a:t>
            </a:r>
          </a:p>
          <a:p>
            <a:pPr eaLnBrk="1" hangingPunct="1">
              <a:lnSpc>
                <a:spcPct val="90000"/>
              </a:lnSpc>
            </a:pPr>
            <a:r>
              <a:rPr lang="en-US" sz="900" dirty="0"/>
              <a:t>the cultural legitimacy of breastfeeding. Messages to "eat better" emphasized the role played</a:t>
            </a:r>
          </a:p>
          <a:p>
            <a:pPr eaLnBrk="1" hangingPunct="1">
              <a:lnSpc>
                <a:spcPct val="90000"/>
              </a:lnSpc>
            </a:pPr>
            <a:r>
              <a:rPr lang="en-US" sz="900" dirty="0"/>
              <a:t>by fathers and elder sons in encouraging the mother to take care of herself. The mother-in-law</a:t>
            </a:r>
          </a:p>
          <a:p>
            <a:pPr eaLnBrk="1" hangingPunct="1">
              <a:lnSpc>
                <a:spcPct val="90000"/>
              </a:lnSpc>
            </a:pPr>
            <a:r>
              <a:rPr lang="en-US" sz="900" dirty="0"/>
              <a:t>was seen advising the young mother how to increase her breast milk and reminding her to</a:t>
            </a:r>
          </a:p>
          <a:p>
            <a:pPr eaLnBrk="1" hangingPunct="1">
              <a:lnSpc>
                <a:spcPct val="90000"/>
              </a:lnSpc>
            </a:pPr>
            <a:r>
              <a:rPr lang="en-US" sz="900" dirty="0"/>
              <a:t>feed the baby on demand. Finally, quotes from the Koran recommending breastfeeding were</a:t>
            </a:r>
          </a:p>
          <a:p>
            <a:pPr eaLnBrk="1" hangingPunct="1">
              <a:lnSpc>
                <a:spcPct val="90000"/>
              </a:lnSpc>
            </a:pPr>
            <a:r>
              <a:rPr lang="en-US" sz="900" dirty="0"/>
              <a:t>used to lend religious legitimacy. (USAID 1993)</a:t>
            </a:r>
          </a:p>
          <a:p>
            <a:pPr eaLnBrk="1" hangingPunct="1">
              <a:lnSpc>
                <a:spcPct val="90000"/>
              </a:lnSpc>
            </a:pPr>
            <a:endParaRPr lang="en-US" sz="900" dirty="0"/>
          </a:p>
        </p:txBody>
      </p:sp>
    </p:spTree>
    <p:extLst>
      <p:ext uri="{BB962C8B-B14F-4D97-AF65-F5344CB8AC3E}">
        <p14:creationId xmlns:p14="http://schemas.microsoft.com/office/powerpoint/2010/main" val="26112702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844F3F90-9D08-42C3-9105-625FC163D419}" type="slidenum">
              <a:rPr lang="en-US"/>
              <a:pPr/>
              <a:t>43</a:t>
            </a:fld>
            <a:endParaRPr lang="en-US"/>
          </a:p>
        </p:txBody>
      </p:sp>
      <p:sp>
        <p:nvSpPr>
          <p:cNvPr id="68611" name="Rectangle 2"/>
          <p:cNvSpPr>
            <a:spLocks noGrp="1" noRot="1" noChangeAspect="1" noChangeArrowheads="1" noTextEdit="1"/>
          </p:cNvSpPr>
          <p:nvPr>
            <p:ph type="sldImg"/>
          </p:nvPr>
        </p:nvSpPr>
        <p:spPr>
          <a:xfrm>
            <a:off x="1209675" y="685800"/>
            <a:ext cx="4438650" cy="3429000"/>
          </a:xfrm>
          <a:ln/>
        </p:spPr>
      </p:sp>
      <p:sp>
        <p:nvSpPr>
          <p:cNvPr id="68612" name="Rectangle 3"/>
          <p:cNvSpPr>
            <a:spLocks noGrp="1" noChangeArrowheads="1"/>
          </p:cNvSpPr>
          <p:nvPr>
            <p:ph type="body" idx="1"/>
          </p:nvPr>
        </p:nvSpPr>
        <p:spPr>
          <a:noFill/>
          <a:ln/>
        </p:spPr>
        <p:txBody>
          <a:bodyPr/>
          <a:lstStyle/>
          <a:p>
            <a:pPr eaLnBrk="1" hangingPunct="1"/>
            <a:r>
              <a:rPr lang="en-US" b="1" i="1" smtClean="0"/>
              <a:t>Men's desire to change their role. </a:t>
            </a:r>
            <a:r>
              <a:rPr lang="en-US" smtClean="0"/>
              <a:t>Over the past 20 years or so, there has been a shift on the</a:t>
            </a:r>
          </a:p>
          <a:p>
            <a:pPr eaLnBrk="1" hangingPunct="1"/>
            <a:r>
              <a:rPr lang="en-US" smtClean="0"/>
              <a:t>part of men in North countries toward greater recognition of their influence on the development</a:t>
            </a:r>
          </a:p>
          <a:p>
            <a:pPr eaLnBrk="1" hangingPunct="1"/>
            <a:r>
              <a:rPr lang="en-US" smtClean="0"/>
              <a:t>of their children. While the women's movement has certainly given an impetus to this, an added</a:t>
            </a:r>
          </a:p>
          <a:p>
            <a:pPr eaLnBrk="1" hangingPunct="1"/>
            <a:r>
              <a:rPr lang="en-US" smtClean="0"/>
              <a:t>piece is that many men have realized that they are missing out on an important experience by not</a:t>
            </a:r>
          </a:p>
          <a:p>
            <a:pPr eaLnBrk="1" hangingPunct="1"/>
            <a:r>
              <a:rPr lang="en-US" smtClean="0"/>
              <a:t>being involved in the day-to-day lives of their children. They are seeking ways to balance family</a:t>
            </a:r>
          </a:p>
          <a:p>
            <a:pPr eaLnBrk="1" hangingPunct="1"/>
            <a:r>
              <a:rPr lang="en-US" smtClean="0"/>
              <a:t>and work. They are also beginning to redefine fathering and look for social support in taking</a:t>
            </a:r>
          </a:p>
          <a:p>
            <a:pPr eaLnBrk="1" hangingPunct="1"/>
            <a:r>
              <a:rPr lang="en-US" smtClean="0"/>
              <a:t>fathering more seriously. Fledgling support groups have sprung up, numerous T.V. shows have</a:t>
            </a:r>
          </a:p>
          <a:p>
            <a:pPr eaLnBrk="1" hangingPunct="1"/>
            <a:r>
              <a:rPr lang="en-US" smtClean="0"/>
              <a:t>portrayed men who find themselves in the role of single parents or as active parents within</a:t>
            </a:r>
          </a:p>
          <a:p>
            <a:pPr eaLnBrk="1" hangingPunct="1"/>
            <a:r>
              <a:rPr lang="en-US" smtClean="0"/>
              <a:t>nontraditional households, and the topic has made the rounds of talk shows, magazine articles,</a:t>
            </a:r>
          </a:p>
          <a:p>
            <a:pPr eaLnBrk="1" hangingPunct="1"/>
            <a:r>
              <a:rPr lang="en-US" smtClean="0"/>
              <a:t>and nonfiction bestsellers.</a:t>
            </a:r>
          </a:p>
          <a:p>
            <a:pPr eaLnBrk="1" hangingPunct="1"/>
            <a:endParaRPr lang="en-US" smtClean="0"/>
          </a:p>
        </p:txBody>
      </p:sp>
    </p:spTree>
    <p:extLst>
      <p:ext uri="{BB962C8B-B14F-4D97-AF65-F5344CB8AC3E}">
        <p14:creationId xmlns:p14="http://schemas.microsoft.com/office/powerpoint/2010/main" val="28089731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F40FAD1C-C471-4404-A280-89FDAFB8022D}" type="slidenum">
              <a:rPr lang="en-US"/>
              <a:pPr/>
              <a:t>44</a:t>
            </a:fld>
            <a:endParaRPr lang="en-US"/>
          </a:p>
        </p:txBody>
      </p:sp>
      <p:sp>
        <p:nvSpPr>
          <p:cNvPr id="71683" name="Rectangle 2"/>
          <p:cNvSpPr>
            <a:spLocks noGrp="1" noRot="1" noChangeAspect="1" noChangeArrowheads="1" noTextEdit="1"/>
          </p:cNvSpPr>
          <p:nvPr>
            <p:ph type="sldImg"/>
          </p:nvPr>
        </p:nvSpPr>
        <p:spPr>
          <a:xfrm>
            <a:off x="1209675" y="685800"/>
            <a:ext cx="4438650" cy="3429000"/>
          </a:xfrm>
          <a:ln/>
        </p:spPr>
      </p:sp>
      <p:sp>
        <p:nvSpPr>
          <p:cNvPr id="71684" name="Rectangle 3"/>
          <p:cNvSpPr>
            <a:spLocks noGrp="1" noChangeArrowheads="1"/>
          </p:cNvSpPr>
          <p:nvPr>
            <p:ph type="body" idx="1"/>
          </p:nvPr>
        </p:nvSpPr>
        <p:spPr>
          <a:noFill/>
          <a:ln/>
        </p:spPr>
        <p:txBody>
          <a:bodyPr/>
          <a:lstStyle/>
          <a:p>
            <a:pPr eaLnBrk="1" hangingPunct="1"/>
            <a:r>
              <a:rPr lang="en-US" dirty="0" smtClean="0"/>
              <a:t>With changing gender roles, and men’s increasing involvement in home and child care, men are beginning to grumble that the reason for their absence is that they are not made welcome in services for children. </a:t>
            </a:r>
          </a:p>
          <a:p>
            <a:pPr eaLnBrk="1" hangingPunct="1"/>
            <a:r>
              <a:rPr lang="en-US" dirty="0" smtClean="0"/>
              <a:t>Health providers, </a:t>
            </a:r>
            <a:r>
              <a:rPr lang="en-US" dirty="0" err="1" smtClean="0"/>
              <a:t>programme</a:t>
            </a:r>
            <a:r>
              <a:rPr lang="en-US" dirty="0" smtClean="0"/>
              <a:t> facilitators and teachers speak to women, report feeling uncomfortable with men and have, up to now, failed to adapt their approach and materials for male as well as female caregivers (Engle, </a:t>
            </a:r>
            <a:r>
              <a:rPr lang="en-US" dirty="0" err="1" smtClean="0"/>
              <a:t>Beardshaw</a:t>
            </a:r>
            <a:r>
              <a:rPr lang="en-US" dirty="0" smtClean="0"/>
              <a:t> &amp; </a:t>
            </a:r>
            <a:r>
              <a:rPr lang="en-US" dirty="0" err="1" smtClean="0"/>
              <a:t>Loftin</a:t>
            </a:r>
            <a:r>
              <a:rPr lang="en-US" dirty="0" smtClean="0"/>
              <a:t>, 2006). The neglect and exclusion of men from </a:t>
            </a:r>
            <a:r>
              <a:rPr lang="en-US" dirty="0" err="1" smtClean="0"/>
              <a:t>programmes</a:t>
            </a:r>
            <a:r>
              <a:rPr lang="en-US" dirty="0" smtClean="0"/>
              <a:t> and services for young children, and the urgent need to include them, has been made very evident in the aftermath of AIDS-related deaths and the crisis of care for children associated with high adult mortality (</a:t>
            </a:r>
            <a:r>
              <a:rPr lang="en-US" dirty="0" err="1" smtClean="0"/>
              <a:t>Chirwa</a:t>
            </a:r>
            <a:r>
              <a:rPr lang="en-US" dirty="0" smtClean="0"/>
              <a:t>, 2002; Desmond &amp; Desmond, 2006).</a:t>
            </a:r>
          </a:p>
          <a:p>
            <a:pPr eaLnBrk="1" hangingPunct="1"/>
            <a:endParaRPr lang="en-US" dirty="0" smtClean="0"/>
          </a:p>
        </p:txBody>
      </p:sp>
    </p:spTree>
    <p:extLst>
      <p:ext uri="{BB962C8B-B14F-4D97-AF65-F5344CB8AC3E}">
        <p14:creationId xmlns:p14="http://schemas.microsoft.com/office/powerpoint/2010/main" val="25623517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C5C97D9-5F15-45EF-BE11-3E3FE47BEFF1}" type="slidenum">
              <a:rPr lang="en-US" smtClean="0"/>
              <a:pPr>
                <a:defRPr/>
              </a:pPr>
              <a:t>46</a:t>
            </a:fld>
            <a:endParaRPr lang="en-US" dirty="0"/>
          </a:p>
        </p:txBody>
      </p:sp>
    </p:spTree>
    <p:extLst>
      <p:ext uri="{BB962C8B-B14F-4D97-AF65-F5344CB8AC3E}">
        <p14:creationId xmlns:p14="http://schemas.microsoft.com/office/powerpoint/2010/main" val="2989803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normAutofit/>
          </a:bodyPr>
          <a:lstStyle/>
          <a:p>
            <a:r>
              <a:rPr lang="en-US" dirty="0" smtClean="0"/>
              <a:t>Biological</a:t>
            </a:r>
            <a:r>
              <a:rPr lang="en-US" baseline="0" dirty="0" smtClean="0"/>
              <a:t> and psychosocial risk factors associated with poverty lead to inequalities in ECD which undermine educational attainment and adult productivity, thereby perpetuating the poverty cycle.  Need to focus on the modifiable risks that affect large numbers of children younger than 5 years in LMIC.</a:t>
            </a:r>
          </a:p>
          <a:p>
            <a:endParaRPr lang="en-US" baseline="0" dirty="0" smtClean="0"/>
          </a:p>
          <a:p>
            <a:r>
              <a:rPr lang="en-US" baseline="0" dirty="0" smtClean="0"/>
              <a:t>Consider: </a:t>
            </a:r>
          </a:p>
          <a:p>
            <a:r>
              <a:rPr lang="en-US" dirty="0" smtClean="0"/>
              <a:t>Type</a:t>
            </a:r>
            <a:r>
              <a:rPr lang="en-US" baseline="0" dirty="0" smtClean="0"/>
              <a:t> of risk—long list that we talked about</a:t>
            </a:r>
          </a:p>
          <a:p>
            <a:r>
              <a:rPr lang="en-US" baseline="0" dirty="0" smtClean="0"/>
              <a:t>Timing: Specific ages are sensitive periods to certain types of risks—lots of research ongoing about this</a:t>
            </a:r>
            <a:endParaRPr lang="en-US" dirty="0" smtClean="0"/>
          </a:p>
          <a:p>
            <a:r>
              <a:rPr lang="en-US" dirty="0" smtClean="0"/>
              <a:t>Dose:</a:t>
            </a:r>
            <a:r>
              <a:rPr lang="en-US" baseline="0" dirty="0" smtClean="0"/>
              <a:t> </a:t>
            </a:r>
            <a:r>
              <a:rPr lang="en-US" dirty="0" smtClean="0"/>
              <a:t>co-occurring or cumulative risks and protective factors</a:t>
            </a:r>
          </a:p>
          <a:p>
            <a:r>
              <a:rPr lang="en-US" dirty="0" smtClean="0"/>
              <a:t>Differential</a:t>
            </a:r>
            <a:r>
              <a:rPr lang="en-US" baseline="0" dirty="0" smtClean="0"/>
              <a:t> reactivity: (child’s </a:t>
            </a:r>
            <a:r>
              <a:rPr lang="en-US" baseline="0" dirty="0" err="1" smtClean="0"/>
              <a:t>temperment</a:t>
            </a:r>
            <a:r>
              <a:rPr lang="en-US" baseline="0" dirty="0" smtClean="0"/>
              <a:t>) child and contextual factors that mediate the effect of risk and protective factors</a:t>
            </a:r>
            <a:endParaRPr lang="en-US" dirty="0" smtClean="0"/>
          </a:p>
          <a:p>
            <a:endParaRPr lang="en-US" dirty="0"/>
          </a:p>
        </p:txBody>
      </p:sp>
      <p:sp>
        <p:nvSpPr>
          <p:cNvPr id="4" name="Slide Number Placeholder 3"/>
          <p:cNvSpPr>
            <a:spLocks noGrp="1"/>
          </p:cNvSpPr>
          <p:nvPr>
            <p:ph type="sldNum" sz="quarter" idx="10"/>
          </p:nvPr>
        </p:nvSpPr>
        <p:spPr/>
        <p:txBody>
          <a:bodyPr/>
          <a:lstStyle/>
          <a:p>
            <a:fld id="{6589C669-2809-48AF-BE0E-5D76BF7C4082}" type="slidenum">
              <a:rPr lang="en-US" smtClean="0"/>
              <a:pPr/>
              <a:t>9</a:t>
            </a:fld>
            <a:endParaRPr lang="en-US"/>
          </a:p>
        </p:txBody>
      </p:sp>
    </p:spTree>
    <p:extLst>
      <p:ext uri="{BB962C8B-B14F-4D97-AF65-F5344CB8AC3E}">
        <p14:creationId xmlns:p14="http://schemas.microsoft.com/office/powerpoint/2010/main" val="2723301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normAutofit fontScale="77500" lnSpcReduction="20000"/>
          </a:bodyPr>
          <a:lstStyle/>
          <a:p>
            <a:r>
              <a:rPr lang="en-US" dirty="0" smtClean="0"/>
              <a:t>Maternal</a:t>
            </a:r>
            <a:r>
              <a:rPr lang="en-US" baseline="0" dirty="0" smtClean="0"/>
              <a:t> nutrition: Under nutrition in 10-19% of mothers in LMIC.  Maternal </a:t>
            </a:r>
            <a:r>
              <a:rPr lang="en-US" baseline="0" dirty="0" err="1" smtClean="0"/>
              <a:t>undernutrition</a:t>
            </a:r>
            <a:r>
              <a:rPr lang="en-US" baseline="0" dirty="0" smtClean="0"/>
              <a:t> does translate to low birth weights, but there is little information on association between maternal nutritional status and child development.  Likewise little data on association between </a:t>
            </a:r>
            <a:r>
              <a:rPr lang="en-US" baseline="0" dirty="0" err="1" smtClean="0"/>
              <a:t>perinatal</a:t>
            </a:r>
            <a:r>
              <a:rPr lang="en-US" baseline="0" dirty="0" smtClean="0"/>
              <a:t> iron deficiency and child development.  While more research is needed on the effects of maternal nutrition and micronutrients on child development, we do know that low birth weight is between 16-27% and that LBW is a risk to early development.</a:t>
            </a:r>
          </a:p>
          <a:p>
            <a:endParaRPr lang="en-US" baseline="0" dirty="0" smtClean="0"/>
          </a:p>
          <a:p>
            <a:r>
              <a:rPr lang="en-US" baseline="0" dirty="0" smtClean="0"/>
              <a:t>Malaria: Cerebral or severe malaria can have serious </a:t>
            </a:r>
            <a:r>
              <a:rPr lang="en-US" baseline="0" dirty="0" err="1" smtClean="0"/>
              <a:t>neuological</a:t>
            </a:r>
            <a:r>
              <a:rPr lang="en-US" baseline="0" dirty="0" smtClean="0"/>
              <a:t> </a:t>
            </a:r>
            <a:r>
              <a:rPr lang="en-US" baseline="0" dirty="0" err="1" smtClean="0"/>
              <a:t>sequelae</a:t>
            </a:r>
            <a:r>
              <a:rPr lang="en-US" baseline="0" dirty="0" smtClean="0"/>
              <a:t> including seizures  and language and cognitive deficits.  In Uganda, ECD interventions in cognitive training did improve function of malaria-affected children.</a:t>
            </a:r>
          </a:p>
          <a:p>
            <a:endParaRPr lang="en-US" baseline="0" dirty="0" smtClean="0"/>
          </a:p>
          <a:p>
            <a:r>
              <a:rPr lang="en-US" baseline="0" dirty="0" smtClean="0"/>
              <a:t>Lead exposure and other environmental toxins—Environmental toxins definitely impact on ECD, but variables include types of toxins, age of exposure, timing, and duration, so more evidence is needed on the effects of toxins on ECD. </a:t>
            </a:r>
          </a:p>
          <a:p>
            <a:endParaRPr lang="en-US" baseline="0" dirty="0" smtClean="0"/>
          </a:p>
          <a:p>
            <a:pPr defTabSz="914350">
              <a:defRPr/>
            </a:pPr>
            <a:r>
              <a:rPr lang="en-US" baseline="0" dirty="0" smtClean="0"/>
              <a:t>HIV infection: So many variables or HIV-exposed children that it’s hard to make conclusive statements about all of the effects it has on them, but cognitive and motor </a:t>
            </a:r>
            <a:r>
              <a:rPr lang="en-US" baseline="0" dirty="0" err="1" smtClean="0"/>
              <a:t>defecits</a:t>
            </a:r>
            <a:r>
              <a:rPr lang="en-US" baseline="0" dirty="0" smtClean="0"/>
              <a:t> have been reported in HIV-exposed, uninfected children.  Uninfected children are affected by parental HIV by potentially increasing their exposure to poverty, disrupted caregiving, and abandonment.  </a:t>
            </a:r>
          </a:p>
          <a:p>
            <a:pPr defTabSz="914350">
              <a:defRPr/>
            </a:pPr>
            <a:endParaRPr lang="en-US" baseline="0" dirty="0" smtClean="0"/>
          </a:p>
          <a:p>
            <a:pPr defTabSz="914350">
              <a:defRPr/>
            </a:pPr>
            <a:r>
              <a:rPr lang="en-US" baseline="0" dirty="0" smtClean="0"/>
              <a:t>Maternal depression:  Risk factors for maternal depression include poverty, low education, high stress, lack of empowerment and poor social support.  Maternal depression increases risk of low birth weight—which effects development;  maternal depression is negatively associated with child development and quality of parenting.</a:t>
            </a:r>
          </a:p>
          <a:p>
            <a:pPr defTabSz="914350">
              <a:defRPr/>
            </a:pPr>
            <a:endParaRPr lang="en-US" baseline="0" dirty="0" smtClean="0"/>
          </a:p>
          <a:p>
            <a:pPr defTabSz="914350">
              <a:defRPr/>
            </a:pPr>
            <a:r>
              <a:rPr lang="en-US" baseline="0" dirty="0" smtClean="0"/>
              <a:t>Institutionalization: Children’s response to institutionalization varies, </a:t>
            </a:r>
            <a:r>
              <a:rPr lang="en-US" baseline="0" dirty="0" err="1" smtClean="0"/>
              <a:t>mut</a:t>
            </a:r>
            <a:r>
              <a:rPr lang="en-US" baseline="0" dirty="0" smtClean="0"/>
              <a:t> many show long-term developmental deficits including poor growth, ill health, attachment disorders, attention disorders, poor cognitive function, anxiety and autistic-like behavior.</a:t>
            </a:r>
          </a:p>
          <a:p>
            <a:pPr defTabSz="914350">
              <a:defRPr/>
            </a:pPr>
            <a:endParaRPr lang="en-US" baseline="0" dirty="0" smtClean="0"/>
          </a:p>
          <a:p>
            <a:pPr defTabSz="914350">
              <a:defRPr/>
            </a:pPr>
            <a:r>
              <a:rPr lang="en-US" baseline="0" dirty="0" smtClean="0"/>
              <a:t>Exposure to societal violence: Domestic violence and child abuse are also common, but societal violence is the focus here because it mostly affects those in LMIC.  Exposure to societal violence is related to insecure attachments, increased risk of behavior problems, reduced levels of pro-social behavior and increased aggressive behavior.  </a:t>
            </a:r>
          </a:p>
          <a:p>
            <a:endParaRPr lang="en-US" dirty="0"/>
          </a:p>
        </p:txBody>
      </p:sp>
      <p:sp>
        <p:nvSpPr>
          <p:cNvPr id="4" name="Slide Number Placeholder 3"/>
          <p:cNvSpPr>
            <a:spLocks noGrp="1"/>
          </p:cNvSpPr>
          <p:nvPr>
            <p:ph type="sldNum" sz="quarter" idx="10"/>
          </p:nvPr>
        </p:nvSpPr>
        <p:spPr/>
        <p:txBody>
          <a:bodyPr/>
          <a:lstStyle/>
          <a:p>
            <a:fld id="{6589C669-2809-48AF-BE0E-5D76BF7C4082}" type="slidenum">
              <a:rPr lang="en-US" smtClean="0"/>
              <a:pPr/>
              <a:t>10</a:t>
            </a:fld>
            <a:endParaRPr lang="en-US"/>
          </a:p>
        </p:txBody>
      </p:sp>
    </p:spTree>
    <p:extLst>
      <p:ext uri="{BB962C8B-B14F-4D97-AF65-F5344CB8AC3E}">
        <p14:creationId xmlns:p14="http://schemas.microsoft.com/office/powerpoint/2010/main" val="857387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C5C97D9-5F15-45EF-BE11-3E3FE47BEFF1}" type="slidenum">
              <a:rPr lang="en-US" smtClean="0"/>
              <a:pPr>
                <a:defRPr/>
              </a:pPr>
              <a:t>11</a:t>
            </a:fld>
            <a:endParaRPr lang="en-US" dirty="0"/>
          </a:p>
        </p:txBody>
      </p:sp>
    </p:spTree>
    <p:extLst>
      <p:ext uri="{BB962C8B-B14F-4D97-AF65-F5344CB8AC3E}">
        <p14:creationId xmlns:p14="http://schemas.microsoft.com/office/powerpoint/2010/main" val="3083887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normAutofit/>
          </a:bodyPr>
          <a:lstStyle/>
          <a:p>
            <a:r>
              <a:rPr lang="en-US" dirty="0" smtClean="0"/>
              <a:t>Risk</a:t>
            </a:r>
            <a:r>
              <a:rPr lang="en-US" baseline="0" dirty="0" smtClean="0"/>
              <a:t> factor = insecure attachment; protective factor = secure attachment</a:t>
            </a:r>
          </a:p>
          <a:p>
            <a:endParaRPr lang="en-US" dirty="0" smtClean="0"/>
          </a:p>
          <a:p>
            <a:r>
              <a:rPr lang="en-US" dirty="0" smtClean="0"/>
              <a:t>Maternal</a:t>
            </a:r>
            <a:r>
              <a:rPr lang="en-US" baseline="0" dirty="0" smtClean="0"/>
              <a:t> education: linked to reduced child mortality, higher levels of cognitive development—while ECD interventions do not do much to change mother’s education level, this should remain an important point for advocacy and policy change for ECD.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DC5C97D9-5F15-45EF-BE11-3E3FE47BEFF1}" type="slidenum">
              <a:rPr lang="en-US" smtClean="0"/>
              <a:pPr>
                <a:defRPr/>
              </a:pPr>
              <a:t>12</a:t>
            </a:fld>
            <a:endParaRPr lang="en-US" dirty="0"/>
          </a:p>
        </p:txBody>
      </p:sp>
    </p:spTree>
    <p:extLst>
      <p:ext uri="{BB962C8B-B14F-4D97-AF65-F5344CB8AC3E}">
        <p14:creationId xmlns:p14="http://schemas.microsoft.com/office/powerpoint/2010/main" val="4101858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normAutofit/>
          </a:bodyPr>
          <a:lstStyle/>
          <a:p>
            <a:r>
              <a:rPr lang="en-US" dirty="0" smtClean="0"/>
              <a:t>From “Inequality</a:t>
            </a:r>
            <a:r>
              <a:rPr lang="en-US" baseline="0" dirty="0" smtClean="0"/>
              <a:t> in early childhood: risk and protective factors for early child development” Lancet 2011 series, September 23, 2011</a:t>
            </a:r>
            <a:endParaRPr lang="en-US" dirty="0"/>
          </a:p>
        </p:txBody>
      </p:sp>
      <p:sp>
        <p:nvSpPr>
          <p:cNvPr id="4" name="Slide Number Placeholder 3"/>
          <p:cNvSpPr>
            <a:spLocks noGrp="1"/>
          </p:cNvSpPr>
          <p:nvPr>
            <p:ph type="sldNum" sz="quarter" idx="10"/>
          </p:nvPr>
        </p:nvSpPr>
        <p:spPr/>
        <p:txBody>
          <a:bodyPr/>
          <a:lstStyle/>
          <a:p>
            <a:pPr>
              <a:defRPr/>
            </a:pPr>
            <a:fld id="{DC5C97D9-5F15-45EF-BE11-3E3FE47BEFF1}" type="slidenum">
              <a:rPr lang="en-US" smtClean="0"/>
              <a:pPr>
                <a:defRPr/>
              </a:pPr>
              <a:t>13</a:t>
            </a:fld>
            <a:endParaRPr lang="en-US" dirty="0"/>
          </a:p>
        </p:txBody>
      </p:sp>
    </p:spTree>
    <p:extLst>
      <p:ext uri="{BB962C8B-B14F-4D97-AF65-F5344CB8AC3E}">
        <p14:creationId xmlns:p14="http://schemas.microsoft.com/office/powerpoint/2010/main" val="4184334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normAutofit/>
          </a:bodyPr>
          <a:lstStyle/>
          <a:p>
            <a:r>
              <a:rPr lang="en-US" dirty="0" smtClean="0"/>
              <a:t>Partners are</a:t>
            </a:r>
            <a:r>
              <a:rPr lang="en-US" baseline="0" dirty="0" smtClean="0"/>
              <a:t> given a name for the baby: either David or Jessica. </a:t>
            </a:r>
          </a:p>
          <a:p>
            <a:r>
              <a:rPr lang="en-US" baseline="0" dirty="0" smtClean="0"/>
              <a:t>Ask them to imagine what the baby is feeling.</a:t>
            </a:r>
          </a:p>
          <a:p>
            <a:r>
              <a:rPr lang="en-US" baseline="0" dirty="0" smtClean="0"/>
              <a:t>What do they think is happening around the baby? </a:t>
            </a:r>
            <a:endParaRPr lang="en-US" dirty="0"/>
          </a:p>
        </p:txBody>
      </p:sp>
      <p:sp>
        <p:nvSpPr>
          <p:cNvPr id="4" name="Slide Number Placeholder 3"/>
          <p:cNvSpPr>
            <a:spLocks noGrp="1"/>
          </p:cNvSpPr>
          <p:nvPr>
            <p:ph type="sldNum" sz="quarter" idx="10"/>
          </p:nvPr>
        </p:nvSpPr>
        <p:spPr/>
        <p:txBody>
          <a:bodyPr/>
          <a:lstStyle/>
          <a:p>
            <a:pPr>
              <a:defRPr/>
            </a:pPr>
            <a:fld id="{DC5C97D9-5F15-45EF-BE11-3E3FE47BEFF1}" type="slidenum">
              <a:rPr lang="en-US" smtClean="0"/>
              <a:pPr>
                <a:defRPr/>
              </a:pPr>
              <a:t>14</a:t>
            </a:fld>
            <a:endParaRPr lang="en-US" dirty="0"/>
          </a:p>
        </p:txBody>
      </p:sp>
    </p:spTree>
    <p:extLst>
      <p:ext uri="{BB962C8B-B14F-4D97-AF65-F5344CB8AC3E}">
        <p14:creationId xmlns:p14="http://schemas.microsoft.com/office/powerpoint/2010/main" val="21853420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679582" y="2211276"/>
            <a:ext cx="5810250" cy="1554241"/>
          </a:xfrm>
        </p:spPr>
        <p:txBody>
          <a:bodyPr>
            <a:noAutofit/>
          </a:bodyPr>
          <a:lstStyle>
            <a:lvl1pPr>
              <a:defRPr sz="3800">
                <a:solidFill>
                  <a:schemeClr val="tx2"/>
                </a:solidFill>
              </a:defRPr>
            </a:lvl1pPr>
          </a:lstStyle>
          <a:p>
            <a:r>
              <a:rPr lang="en-US" dirty="0" smtClean="0"/>
              <a:t>Title goes here</a:t>
            </a:r>
            <a:endParaRPr lang="en-US" dirty="0"/>
          </a:p>
        </p:txBody>
      </p:sp>
      <p:sp>
        <p:nvSpPr>
          <p:cNvPr id="3" name="Subtitle 2"/>
          <p:cNvSpPr>
            <a:spLocks noGrp="1"/>
          </p:cNvSpPr>
          <p:nvPr>
            <p:ph type="subTitle" idx="1"/>
          </p:nvPr>
        </p:nvSpPr>
        <p:spPr>
          <a:xfrm>
            <a:off x="2679583" y="4360872"/>
            <a:ext cx="5810248" cy="1449834"/>
          </a:xfrm>
        </p:spPr>
        <p:txBody>
          <a:bodyPr/>
          <a:lstStyle>
            <a:lvl1pPr marL="0" indent="0" algn="l">
              <a:buNone/>
              <a:defRPr sz="2200" b="0">
                <a:solidFill>
                  <a:srgbClr val="585858"/>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dirty="0" smtClean="0"/>
              <a:t>Click to edit Master subtitle style</a:t>
            </a:r>
            <a:endParaRPr lang="en-US" dirty="0"/>
          </a:p>
        </p:txBody>
      </p:sp>
      <p:cxnSp>
        <p:nvCxnSpPr>
          <p:cNvPr id="9" name="Straight Connector 8"/>
          <p:cNvCxnSpPr/>
          <p:nvPr userDrawn="1"/>
        </p:nvCxnSpPr>
        <p:spPr>
          <a:xfrm>
            <a:off x="2281287" y="3900562"/>
            <a:ext cx="7324626"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3" name="Picture 12" descr="PPT-02.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734298" y="5179818"/>
            <a:ext cx="3334512" cy="2602992"/>
          </a:xfrm>
          <a:prstGeom prst="rect">
            <a:avLst/>
          </a:prstGeom>
        </p:spPr>
      </p:pic>
      <p:pic>
        <p:nvPicPr>
          <p:cNvPr id="10" name="Picture 9" descr="CRS_Logo_Pos_Hor_RGB.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116702" y="1009936"/>
            <a:ext cx="6400376" cy="763792"/>
          </a:xfrm>
          <a:prstGeom prst="rect">
            <a:avLst/>
          </a:prstGeom>
        </p:spPr>
      </p:pic>
      <p:pic>
        <p:nvPicPr>
          <p:cNvPr id="5" name="Picture 4" descr="CRS_Tag_Fresh_RGB.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679582" y="7057368"/>
            <a:ext cx="3115056" cy="268224"/>
          </a:xfrm>
          <a:prstGeom prst="rect">
            <a:avLst/>
          </a:prstGeom>
        </p:spPr>
      </p:pic>
      <p:pic>
        <p:nvPicPr>
          <p:cNvPr id="6" name="Picture 5" descr="fresh_corner_left.png"/>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1"/>
            <a:ext cx="3299882" cy="3281395"/>
          </a:xfrm>
          <a:prstGeom prst="rect">
            <a:avLst/>
          </a:prstGeom>
        </p:spPr>
      </p:pic>
    </p:spTree>
    <p:extLst>
      <p:ext uri="{BB962C8B-B14F-4D97-AF65-F5344CB8AC3E}">
        <p14:creationId xmlns:p14="http://schemas.microsoft.com/office/powerpoint/2010/main" val="1395277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322415" y="7441142"/>
            <a:ext cx="336919" cy="228600"/>
          </a:xfrm>
          <a:prstGeom prst="rect">
            <a:avLst/>
          </a:prstGeom>
        </p:spPr>
        <p:txBody>
          <a:bodyPr/>
          <a:lstStyle>
            <a:lvl1pPr>
              <a:defRPr sz="1000" b="1">
                <a:solidFill>
                  <a:schemeClr val="bg1"/>
                </a:solidFill>
              </a:defRPr>
            </a:lvl1pPr>
          </a:lstStyle>
          <a:p>
            <a:fld id="{3AF21FA0-C69A-D549-B93E-AD7DB9D7EB7A}" type="slidenum">
              <a:rPr lang="en-US" smtClean="0"/>
              <a:pPr/>
              <a:t>‹#›</a:t>
            </a:fld>
            <a:endParaRPr lang="en-US" dirty="0"/>
          </a:p>
        </p:txBody>
      </p:sp>
    </p:spTree>
    <p:extLst>
      <p:ext uri="{BB962C8B-B14F-4D97-AF65-F5344CB8AC3E}">
        <p14:creationId xmlns:p14="http://schemas.microsoft.com/office/powerpoint/2010/main" val="3996437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5"/>
          <p:cNvSpPr txBox="1">
            <a:spLocks/>
          </p:cNvSpPr>
          <p:nvPr userDrawn="1"/>
        </p:nvSpPr>
        <p:spPr>
          <a:xfrm>
            <a:off x="322415" y="7441142"/>
            <a:ext cx="336919" cy="228600"/>
          </a:xfrm>
          <a:prstGeom prst="rect">
            <a:avLst/>
          </a:prstGeom>
        </p:spPr>
        <p:txBody>
          <a:bodyPr/>
          <a:lstStyle>
            <a:defPPr>
              <a:defRPr lang="en-US"/>
            </a:defPPr>
            <a:lvl1pPr marL="0" algn="l" defTabSz="509412" rtl="0" eaLnBrk="1" latinLnBrk="0" hangingPunct="1">
              <a:defRPr sz="1000" b="1" kern="1200">
                <a:solidFill>
                  <a:schemeClr val="bg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a:lstStyle>
          <a:p>
            <a:fld id="{3AF21FA0-C69A-D549-B93E-AD7DB9D7EB7A}" type="slidenum">
              <a:rPr lang="en-US" smtClean="0"/>
              <a:pPr/>
              <a:t>‹#›</a:t>
            </a:fld>
            <a:endParaRPr lang="en-US" dirty="0"/>
          </a:p>
        </p:txBody>
      </p:sp>
    </p:spTree>
    <p:extLst>
      <p:ext uri="{BB962C8B-B14F-4D97-AF65-F5344CB8AC3E}">
        <p14:creationId xmlns:p14="http://schemas.microsoft.com/office/powerpoint/2010/main" val="676892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917245" y="1579563"/>
            <a:ext cx="3886200" cy="5169927"/>
          </a:xfrm>
        </p:spPr>
        <p:txBody>
          <a:bodyPr/>
          <a:lstStyle>
            <a:lvl1pPr>
              <a:defRPr sz="22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254625" y="1579563"/>
            <a:ext cx="3886200" cy="5169927"/>
          </a:xfrm>
        </p:spPr>
        <p:txBody>
          <a:bodyPr/>
          <a:lstStyle>
            <a:lvl1pPr marL="0" indent="0">
              <a:buNone/>
              <a:defRPr sz="22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endParaRPr lang="en-US" dirty="0"/>
          </a:p>
        </p:txBody>
      </p:sp>
      <p:sp>
        <p:nvSpPr>
          <p:cNvPr id="8" name="Slide Number Placeholder 5"/>
          <p:cNvSpPr txBox="1">
            <a:spLocks/>
          </p:cNvSpPr>
          <p:nvPr userDrawn="1"/>
        </p:nvSpPr>
        <p:spPr>
          <a:xfrm>
            <a:off x="322415" y="7441142"/>
            <a:ext cx="336919" cy="228600"/>
          </a:xfrm>
          <a:prstGeom prst="rect">
            <a:avLst/>
          </a:prstGeom>
        </p:spPr>
        <p:txBody>
          <a:bodyPr/>
          <a:lstStyle>
            <a:defPPr>
              <a:defRPr lang="en-US"/>
            </a:defPPr>
            <a:lvl1pPr marL="0" algn="l" defTabSz="509412" rtl="0" eaLnBrk="1" latinLnBrk="0" hangingPunct="1">
              <a:defRPr sz="1000" b="1" kern="1200">
                <a:solidFill>
                  <a:schemeClr val="bg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a:lstStyle>
          <a:p>
            <a:fld id="{3AF21FA0-C69A-D549-B93E-AD7DB9D7EB7A}" type="slidenum">
              <a:rPr lang="en-US" smtClean="0"/>
              <a:pPr/>
              <a:t>‹#›</a:t>
            </a:fld>
            <a:endParaRPr lang="en-US" dirty="0"/>
          </a:p>
        </p:txBody>
      </p:sp>
    </p:spTree>
    <p:extLst>
      <p:ext uri="{BB962C8B-B14F-4D97-AF65-F5344CB8AC3E}">
        <p14:creationId xmlns:p14="http://schemas.microsoft.com/office/powerpoint/2010/main" val="278295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de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7244" y="1579563"/>
            <a:ext cx="4508807" cy="5169927"/>
          </a:xfrm>
        </p:spPr>
        <p:txBody>
          <a:bodyPr/>
          <a:lstStyle>
            <a:lvl1pPr>
              <a:defRPr sz="22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txBox="1">
            <a:spLocks/>
          </p:cNvSpPr>
          <p:nvPr userDrawn="1"/>
        </p:nvSpPr>
        <p:spPr>
          <a:xfrm>
            <a:off x="322415" y="7441142"/>
            <a:ext cx="336919" cy="228600"/>
          </a:xfrm>
          <a:prstGeom prst="rect">
            <a:avLst/>
          </a:prstGeom>
        </p:spPr>
        <p:txBody>
          <a:bodyPr/>
          <a:lstStyle>
            <a:defPPr>
              <a:defRPr lang="en-US"/>
            </a:defPPr>
            <a:lvl1pPr marL="0" algn="l" defTabSz="509412" rtl="0" eaLnBrk="1" latinLnBrk="0" hangingPunct="1">
              <a:defRPr sz="1000" b="1" kern="1200">
                <a:solidFill>
                  <a:schemeClr val="bg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a:lstStyle>
          <a:p>
            <a:fld id="{3AF21FA0-C69A-D549-B93E-AD7DB9D7EB7A}" type="slidenum">
              <a:rPr lang="en-US" smtClean="0"/>
              <a:pPr/>
              <a:t>‹#›</a:t>
            </a:fld>
            <a:endParaRPr lang="en-US" dirty="0"/>
          </a:p>
        </p:txBody>
      </p:sp>
    </p:spTree>
    <p:extLst>
      <p:ext uri="{BB962C8B-B14F-4D97-AF65-F5344CB8AC3E}">
        <p14:creationId xmlns:p14="http://schemas.microsoft.com/office/powerpoint/2010/main" val="3734919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ight Green Divider">
    <p:spTree>
      <p:nvGrpSpPr>
        <p:cNvPr id="1" name=""/>
        <p:cNvGrpSpPr/>
        <p:nvPr/>
      </p:nvGrpSpPr>
      <p:grpSpPr>
        <a:xfrm>
          <a:off x="0" y="0"/>
          <a:ext cx="0" cy="0"/>
          <a:chOff x="0" y="0"/>
          <a:chExt cx="0" cy="0"/>
        </a:xfrm>
      </p:grpSpPr>
      <p:sp>
        <p:nvSpPr>
          <p:cNvPr id="12" name="Content Placeholder 2"/>
          <p:cNvSpPr>
            <a:spLocks noGrp="1"/>
          </p:cNvSpPr>
          <p:nvPr>
            <p:ph idx="1" hasCustomPrompt="1"/>
          </p:nvPr>
        </p:nvSpPr>
        <p:spPr>
          <a:xfrm>
            <a:off x="3330576" y="2723175"/>
            <a:ext cx="5810250" cy="455406"/>
          </a:xfrm>
        </p:spPr>
        <p:txBody>
          <a:bodyPr anchor="b" anchorCtr="0"/>
          <a:lstStyle>
            <a:lvl1pPr marL="0" indent="0">
              <a:buNone/>
              <a:defRPr sz="1800" b="0">
                <a:solidFill>
                  <a:schemeClr val="accent1"/>
                </a:solidFill>
              </a:defRPr>
            </a:lvl1pPr>
          </a:lstStyle>
          <a:p>
            <a:pPr lvl="0"/>
            <a:r>
              <a:rPr lang="en-US" dirty="0" smtClean="0"/>
              <a:t>CLICK TO EDIT MASTER TEXT STYLES</a:t>
            </a:r>
            <a:endParaRPr lang="en-US" dirty="0"/>
          </a:p>
        </p:txBody>
      </p:sp>
      <p:sp>
        <p:nvSpPr>
          <p:cNvPr id="16" name="Title 1"/>
          <p:cNvSpPr>
            <a:spLocks noGrp="1"/>
          </p:cNvSpPr>
          <p:nvPr>
            <p:ph type="ctrTitle" hasCustomPrompt="1"/>
          </p:nvPr>
        </p:nvSpPr>
        <p:spPr>
          <a:xfrm>
            <a:off x="3330576" y="3275676"/>
            <a:ext cx="5810250" cy="2439961"/>
          </a:xfrm>
        </p:spPr>
        <p:txBody>
          <a:bodyPr anchor="t" anchorCtr="0">
            <a:noAutofit/>
          </a:bodyPr>
          <a:lstStyle>
            <a:lvl1pPr>
              <a:defRPr sz="3800">
                <a:solidFill>
                  <a:schemeClr val="accent2"/>
                </a:solidFill>
              </a:defRPr>
            </a:lvl1pPr>
          </a:lstStyle>
          <a:p>
            <a:r>
              <a:rPr lang="en-US" dirty="0" smtClean="0"/>
              <a:t>Title goes here</a:t>
            </a:r>
            <a:endParaRPr lang="en-US" dirty="0"/>
          </a:p>
        </p:txBody>
      </p:sp>
      <p:pic>
        <p:nvPicPr>
          <p:cNvPr id="10" name="Picture 9" descr="PPT-02.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a:off x="-3936" y="0"/>
            <a:ext cx="3334512" cy="2602992"/>
          </a:xfrm>
          <a:prstGeom prst="rect">
            <a:avLst/>
          </a:prstGeom>
        </p:spPr>
      </p:pic>
      <p:sp>
        <p:nvSpPr>
          <p:cNvPr id="5" name="Slide Number Placeholder 5"/>
          <p:cNvSpPr>
            <a:spLocks noGrp="1"/>
          </p:cNvSpPr>
          <p:nvPr>
            <p:ph type="sldNum" sz="quarter" idx="4"/>
          </p:nvPr>
        </p:nvSpPr>
        <p:spPr>
          <a:xfrm>
            <a:off x="322415" y="7441142"/>
            <a:ext cx="336919" cy="228600"/>
          </a:xfrm>
          <a:prstGeom prst="rect">
            <a:avLst/>
          </a:prstGeom>
        </p:spPr>
        <p:txBody>
          <a:bodyPr/>
          <a:lstStyle>
            <a:lvl1pPr>
              <a:defRPr sz="1000" b="1">
                <a:solidFill>
                  <a:schemeClr val="bg1"/>
                </a:solidFill>
              </a:defRPr>
            </a:lvl1pPr>
          </a:lstStyle>
          <a:p>
            <a:fld id="{3AF21FA0-C69A-D549-B93E-AD7DB9D7EB7A}" type="slidenum">
              <a:rPr lang="en-US" smtClean="0"/>
              <a:pPr/>
              <a:t>‹#›</a:t>
            </a:fld>
            <a:endParaRPr lang="en-US" dirty="0"/>
          </a:p>
        </p:txBody>
      </p:sp>
    </p:spTree>
    <p:extLst>
      <p:ext uri="{BB962C8B-B14F-4D97-AF65-F5344CB8AC3E}">
        <p14:creationId xmlns:p14="http://schemas.microsoft.com/office/powerpoint/2010/main" val="373843418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een Divider">
    <p:spTree>
      <p:nvGrpSpPr>
        <p:cNvPr id="1" name=""/>
        <p:cNvGrpSpPr/>
        <p:nvPr/>
      </p:nvGrpSpPr>
      <p:grpSpPr>
        <a:xfrm>
          <a:off x="0" y="0"/>
          <a:ext cx="0" cy="0"/>
          <a:chOff x="0" y="0"/>
          <a:chExt cx="0" cy="0"/>
        </a:xfrm>
      </p:grpSpPr>
      <p:sp>
        <p:nvSpPr>
          <p:cNvPr id="14" name="Title 1"/>
          <p:cNvSpPr>
            <a:spLocks noGrp="1"/>
          </p:cNvSpPr>
          <p:nvPr>
            <p:ph type="ctrTitle" hasCustomPrompt="1"/>
          </p:nvPr>
        </p:nvSpPr>
        <p:spPr>
          <a:xfrm>
            <a:off x="3330576" y="3275676"/>
            <a:ext cx="5810250" cy="2439961"/>
          </a:xfrm>
        </p:spPr>
        <p:txBody>
          <a:bodyPr anchor="t" anchorCtr="0">
            <a:noAutofit/>
          </a:bodyPr>
          <a:lstStyle>
            <a:lvl1pPr>
              <a:defRPr sz="3800">
                <a:solidFill>
                  <a:schemeClr val="accent3"/>
                </a:solidFill>
              </a:defRPr>
            </a:lvl1pPr>
          </a:lstStyle>
          <a:p>
            <a:r>
              <a:rPr lang="en-US" dirty="0" smtClean="0"/>
              <a:t>Title goes here</a:t>
            </a:r>
            <a:endParaRPr lang="en-US" dirty="0"/>
          </a:p>
        </p:txBody>
      </p:sp>
      <p:sp>
        <p:nvSpPr>
          <p:cNvPr id="19" name="Content Placeholder 2"/>
          <p:cNvSpPr>
            <a:spLocks noGrp="1"/>
          </p:cNvSpPr>
          <p:nvPr>
            <p:ph idx="1" hasCustomPrompt="1"/>
          </p:nvPr>
        </p:nvSpPr>
        <p:spPr>
          <a:xfrm>
            <a:off x="3330576" y="2723175"/>
            <a:ext cx="5810250" cy="455406"/>
          </a:xfrm>
        </p:spPr>
        <p:txBody>
          <a:bodyPr anchor="b" anchorCtr="0"/>
          <a:lstStyle>
            <a:lvl1pPr marL="0" indent="0">
              <a:buNone/>
              <a:defRPr sz="1800" b="0">
                <a:solidFill>
                  <a:schemeClr val="accent1"/>
                </a:solidFill>
              </a:defRPr>
            </a:lvl1pPr>
          </a:lstStyle>
          <a:p>
            <a:pPr lvl="0"/>
            <a:r>
              <a:rPr lang="en-US" dirty="0" smtClean="0"/>
              <a:t>CLICK TO EDIT MASTER TEXT STYLES</a:t>
            </a:r>
            <a:endParaRPr lang="en-US" dirty="0"/>
          </a:p>
        </p:txBody>
      </p:sp>
      <p:pic>
        <p:nvPicPr>
          <p:cNvPr id="9" name="Picture 8" descr="PPT-02.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a:off x="-3936" y="0"/>
            <a:ext cx="3334512" cy="2602992"/>
          </a:xfrm>
          <a:prstGeom prst="rect">
            <a:avLst/>
          </a:prstGeom>
        </p:spPr>
      </p:pic>
    </p:spTree>
    <p:extLst>
      <p:ext uri="{BB962C8B-B14F-4D97-AF65-F5344CB8AC3E}">
        <p14:creationId xmlns:p14="http://schemas.microsoft.com/office/powerpoint/2010/main" val="3332168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ight Blue Divider">
    <p:spTree>
      <p:nvGrpSpPr>
        <p:cNvPr id="1" name=""/>
        <p:cNvGrpSpPr/>
        <p:nvPr/>
      </p:nvGrpSpPr>
      <p:grpSpPr>
        <a:xfrm>
          <a:off x="0" y="0"/>
          <a:ext cx="0" cy="0"/>
          <a:chOff x="0" y="0"/>
          <a:chExt cx="0" cy="0"/>
        </a:xfrm>
      </p:grpSpPr>
      <p:sp>
        <p:nvSpPr>
          <p:cNvPr id="16" name="Title 1"/>
          <p:cNvSpPr>
            <a:spLocks noGrp="1"/>
          </p:cNvSpPr>
          <p:nvPr>
            <p:ph type="ctrTitle" hasCustomPrompt="1"/>
          </p:nvPr>
        </p:nvSpPr>
        <p:spPr>
          <a:xfrm>
            <a:off x="3330576" y="3275676"/>
            <a:ext cx="5810250" cy="2439961"/>
          </a:xfrm>
        </p:spPr>
        <p:txBody>
          <a:bodyPr anchor="t" anchorCtr="0">
            <a:noAutofit/>
          </a:bodyPr>
          <a:lstStyle>
            <a:lvl1pPr>
              <a:defRPr sz="3800">
                <a:solidFill>
                  <a:schemeClr val="accent4"/>
                </a:solidFill>
              </a:defRPr>
            </a:lvl1pPr>
          </a:lstStyle>
          <a:p>
            <a:r>
              <a:rPr lang="en-US" dirty="0" smtClean="0"/>
              <a:t>Title goes here</a:t>
            </a:r>
            <a:endParaRPr lang="en-US" dirty="0"/>
          </a:p>
        </p:txBody>
      </p:sp>
      <p:sp>
        <p:nvSpPr>
          <p:cNvPr id="21" name="Content Placeholder 2"/>
          <p:cNvSpPr>
            <a:spLocks noGrp="1"/>
          </p:cNvSpPr>
          <p:nvPr>
            <p:ph idx="1" hasCustomPrompt="1"/>
          </p:nvPr>
        </p:nvSpPr>
        <p:spPr>
          <a:xfrm>
            <a:off x="3330576" y="2723175"/>
            <a:ext cx="5810250" cy="455406"/>
          </a:xfrm>
        </p:spPr>
        <p:txBody>
          <a:bodyPr anchor="b" anchorCtr="0"/>
          <a:lstStyle>
            <a:lvl1pPr marL="0" indent="0">
              <a:buNone/>
              <a:defRPr sz="1800" b="0">
                <a:solidFill>
                  <a:schemeClr val="accent1"/>
                </a:solidFill>
              </a:defRPr>
            </a:lvl1pPr>
          </a:lstStyle>
          <a:p>
            <a:pPr lvl="0"/>
            <a:r>
              <a:rPr lang="en-US" dirty="0" smtClean="0"/>
              <a:t>CLICK TO EDIT MASTER TEXT STYLES</a:t>
            </a:r>
            <a:endParaRPr lang="en-US" dirty="0"/>
          </a:p>
        </p:txBody>
      </p:sp>
      <p:pic>
        <p:nvPicPr>
          <p:cNvPr id="9" name="Picture 8" descr="PPT-02.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a:off x="-3936" y="0"/>
            <a:ext cx="3334512" cy="2602992"/>
          </a:xfrm>
          <a:prstGeom prst="rect">
            <a:avLst/>
          </a:prstGeom>
        </p:spPr>
      </p:pic>
    </p:spTree>
    <p:extLst>
      <p:ext uri="{BB962C8B-B14F-4D97-AF65-F5344CB8AC3E}">
        <p14:creationId xmlns:p14="http://schemas.microsoft.com/office/powerpoint/2010/main" val="3332168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footer_fresh.jpg"/>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0" y="7031736"/>
            <a:ext cx="10058400" cy="740664"/>
          </a:xfrm>
          <a:prstGeom prst="rect">
            <a:avLst/>
          </a:prstGeom>
        </p:spPr>
      </p:pic>
      <p:sp>
        <p:nvSpPr>
          <p:cNvPr id="2" name="Title Placeholder 1"/>
          <p:cNvSpPr>
            <a:spLocks noGrp="1"/>
          </p:cNvSpPr>
          <p:nvPr>
            <p:ph type="title"/>
          </p:nvPr>
        </p:nvSpPr>
        <p:spPr>
          <a:xfrm>
            <a:off x="914400" y="-4670"/>
            <a:ext cx="7315200" cy="1124712"/>
          </a:xfrm>
          <a:prstGeom prst="rect">
            <a:avLst/>
          </a:prstGeom>
        </p:spPr>
        <p:txBody>
          <a:bodyPr vert="horz" lIns="0" tIns="0" rIns="101882" bIns="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14400" y="1587677"/>
            <a:ext cx="8229600" cy="517888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5"/>
          <p:cNvSpPr>
            <a:spLocks noGrp="1"/>
          </p:cNvSpPr>
          <p:nvPr>
            <p:ph type="sldNum" sz="quarter" idx="4"/>
          </p:nvPr>
        </p:nvSpPr>
        <p:spPr>
          <a:xfrm>
            <a:off x="322415" y="7441142"/>
            <a:ext cx="336919" cy="228600"/>
          </a:xfrm>
          <a:prstGeom prst="rect">
            <a:avLst/>
          </a:prstGeom>
        </p:spPr>
        <p:txBody>
          <a:bodyPr/>
          <a:lstStyle>
            <a:lvl1pPr>
              <a:defRPr sz="1000" b="1">
                <a:solidFill>
                  <a:schemeClr val="bg1"/>
                </a:solidFill>
              </a:defRPr>
            </a:lvl1pPr>
          </a:lstStyle>
          <a:p>
            <a:fld id="{3AF21FA0-C69A-D549-B93E-AD7DB9D7EB7A}" type="slidenum">
              <a:rPr lang="en-US" smtClean="0"/>
              <a:pPr/>
              <a:t>‹#›</a:t>
            </a:fld>
            <a:endParaRPr lang="en-US" dirty="0"/>
          </a:p>
        </p:txBody>
      </p:sp>
    </p:spTree>
    <p:extLst>
      <p:ext uri="{BB962C8B-B14F-4D97-AF65-F5344CB8AC3E}">
        <p14:creationId xmlns:p14="http://schemas.microsoft.com/office/powerpoint/2010/main" val="3354095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2" r:id="rId4"/>
    <p:sldLayoutId id="2147483656" r:id="rId5"/>
    <p:sldLayoutId id="2147483651" r:id="rId6"/>
    <p:sldLayoutId id="2147483654" r:id="rId7"/>
    <p:sldLayoutId id="2147483655" r:id="rId8"/>
  </p:sldLayoutIdLst>
  <p:hf hdr="0" ftr="0" dt="0"/>
  <p:txStyles>
    <p:titleStyle>
      <a:lvl1pPr algn="l" defTabSz="509412" rtl="0" eaLnBrk="1" latinLnBrk="0" hangingPunct="1">
        <a:spcBef>
          <a:spcPct val="0"/>
        </a:spcBef>
        <a:buNone/>
        <a:defRPr sz="3000" b="1" i="0" kern="1200" spc="-111">
          <a:solidFill>
            <a:schemeClr val="tx2"/>
          </a:solidFill>
          <a:latin typeface="Times New Roman"/>
          <a:ea typeface="+mj-ea"/>
          <a:cs typeface="Times New Roman"/>
        </a:defRPr>
      </a:lvl1pPr>
    </p:titleStyle>
    <p:bodyStyle>
      <a:lvl1pPr marL="251169" indent="-251169" algn="l" defTabSz="509412" rtl="0" eaLnBrk="1" latinLnBrk="0" hangingPunct="1">
        <a:lnSpc>
          <a:spcPct val="110000"/>
        </a:lnSpc>
        <a:spcBef>
          <a:spcPts val="1000"/>
        </a:spcBef>
        <a:buSzPct val="80000"/>
        <a:buFont typeface="Arial"/>
        <a:buChar char="•"/>
        <a:defRPr sz="2200" b="0" kern="1200">
          <a:solidFill>
            <a:schemeClr val="accent1"/>
          </a:solidFill>
          <a:latin typeface="+mn-lt"/>
          <a:ea typeface="+mn-ea"/>
          <a:cs typeface="+mn-cs"/>
        </a:defRPr>
      </a:lvl1pPr>
      <a:lvl2pPr marL="512950" indent="-261781" algn="l" defTabSz="509412" rtl="0" eaLnBrk="1" latinLnBrk="0" hangingPunct="1">
        <a:lnSpc>
          <a:spcPct val="110000"/>
        </a:lnSpc>
        <a:spcBef>
          <a:spcPts val="1000"/>
        </a:spcBef>
        <a:buSzPct val="80000"/>
        <a:buFont typeface="Arial"/>
        <a:buChar char="–"/>
        <a:defRPr sz="1800" kern="1200">
          <a:solidFill>
            <a:schemeClr val="accent1"/>
          </a:solidFill>
          <a:latin typeface="+mn-lt"/>
          <a:ea typeface="+mn-ea"/>
          <a:cs typeface="+mn-cs"/>
        </a:defRPr>
      </a:lvl2pPr>
      <a:lvl3pPr marL="765888" indent="-252938" algn="l" defTabSz="509412" rtl="0" eaLnBrk="1" latinLnBrk="0" hangingPunct="1">
        <a:lnSpc>
          <a:spcPct val="110000"/>
        </a:lnSpc>
        <a:spcBef>
          <a:spcPts val="1000"/>
        </a:spcBef>
        <a:buSzPct val="80000"/>
        <a:buFont typeface="Arial"/>
        <a:buChar char="•"/>
        <a:defRPr sz="1800" i="1" kern="1200">
          <a:solidFill>
            <a:schemeClr val="accent1"/>
          </a:solidFill>
          <a:latin typeface="+mn-lt"/>
          <a:ea typeface="+mn-ea"/>
          <a:cs typeface="+mn-cs"/>
        </a:defRPr>
      </a:lvl3pPr>
      <a:lvl4pPr marL="1017056" indent="-251169" algn="l" defTabSz="509412" rtl="0" eaLnBrk="1" latinLnBrk="0" hangingPunct="1">
        <a:lnSpc>
          <a:spcPct val="110000"/>
        </a:lnSpc>
        <a:spcBef>
          <a:spcPts val="1000"/>
        </a:spcBef>
        <a:buSzPct val="80000"/>
        <a:buFont typeface="Arial"/>
        <a:buChar char="–"/>
        <a:defRPr sz="1800" kern="1200">
          <a:solidFill>
            <a:schemeClr val="accent1"/>
          </a:solidFill>
          <a:latin typeface="+mn-lt"/>
          <a:ea typeface="+mn-ea"/>
          <a:cs typeface="+mn-cs"/>
        </a:defRPr>
      </a:lvl4pPr>
      <a:lvl5pPr marL="1278838" indent="-261781" algn="l" defTabSz="509412" rtl="0" eaLnBrk="1" latinLnBrk="0" hangingPunct="1">
        <a:lnSpc>
          <a:spcPct val="110000"/>
        </a:lnSpc>
        <a:spcBef>
          <a:spcPts val="1000"/>
        </a:spcBef>
        <a:buSzPct val="80000"/>
        <a:buFont typeface="Arial"/>
        <a:buChar char="»"/>
        <a:defRPr sz="1800" kern="1200">
          <a:solidFill>
            <a:schemeClr val="accent1"/>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65680" y="2032000"/>
            <a:ext cx="7325360" cy="1534159"/>
          </a:xfrm>
        </p:spPr>
        <p:txBody>
          <a:bodyPr/>
          <a:lstStyle/>
          <a:p>
            <a:r>
              <a:rPr lang="en-US" sz="3600" dirty="0">
                <a:latin typeface="Times New Roman" panose="02020603050405020304" pitchFamily="18" charset="0"/>
                <a:cs typeface="Times New Roman" panose="02020603050405020304" pitchFamily="18" charset="0"/>
              </a:rPr>
              <a:t>What is Early Childhood Development </a:t>
            </a:r>
            <a:r>
              <a:rPr lang="en-US" sz="3600" dirty="0" smtClean="0">
                <a:latin typeface="Times New Roman" panose="02020603050405020304" pitchFamily="18" charset="0"/>
                <a:cs typeface="Times New Roman" panose="02020603050405020304" pitchFamily="18" charset="0"/>
              </a:rPr>
              <a:t>and </a:t>
            </a:r>
            <a:r>
              <a:rPr lang="en-US" sz="3600" dirty="0">
                <a:latin typeface="Times New Roman" panose="02020603050405020304" pitchFamily="18" charset="0"/>
                <a:cs typeface="Times New Roman" panose="02020603050405020304" pitchFamily="18" charset="0"/>
              </a:rPr>
              <a:t>Why is it Important</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265680" y="4360872"/>
            <a:ext cx="6224151" cy="1449834"/>
          </a:xfrm>
        </p:spPr>
        <p:txBody>
          <a:bodyPr/>
          <a:lstStyle/>
          <a:p>
            <a:r>
              <a:rPr lang="en-US" dirty="0" smtClean="0">
                <a:latin typeface="+mj-lt"/>
                <a:cs typeface="Gotham Medium" pitchFamily="50" charset="0"/>
              </a:rPr>
              <a:t>Session One</a:t>
            </a:r>
            <a:endParaRPr lang="en-US" dirty="0">
              <a:latin typeface="+mj-lt"/>
              <a:cs typeface="Gotham Medium" pitchFamily="50" charset="0"/>
            </a:endParaRPr>
          </a:p>
        </p:txBody>
      </p:sp>
    </p:spTree>
    <p:extLst>
      <p:ext uri="{BB962C8B-B14F-4D97-AF65-F5344CB8AC3E}">
        <p14:creationId xmlns:p14="http://schemas.microsoft.com/office/powerpoint/2010/main" val="1144443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a:latin typeface="Times New Roman" panose="02020603050405020304" pitchFamily="18" charset="0"/>
                <a:cs typeface="Times New Roman" panose="02020603050405020304" pitchFamily="18" charset="0"/>
              </a:rPr>
              <a:t>Additional </a:t>
            </a:r>
            <a:r>
              <a:rPr lang="en-US" sz="3200" dirty="0" smtClean="0">
                <a:latin typeface="Times New Roman" panose="02020603050405020304" pitchFamily="18" charset="0"/>
                <a:cs typeface="Times New Roman" panose="02020603050405020304" pitchFamily="18" charset="0"/>
              </a:rPr>
              <a:t>Risk Factors</a:t>
            </a:r>
            <a:endParaRPr lang="en-US" sz="3200"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sz="half" idx="2"/>
          </p:nvPr>
        </p:nvSpPr>
        <p:spPr>
          <a:xfrm>
            <a:off x="5113020" y="1986280"/>
            <a:ext cx="4191000" cy="4663440"/>
          </a:xfrm>
        </p:spPr>
        <p:txBody>
          <a:bodyPr/>
          <a:lstStyle/>
          <a:p>
            <a:r>
              <a:rPr lang="en-US" sz="2400" dirty="0" smtClean="0">
                <a:cs typeface="Gotham Book" pitchFamily="50" charset="0"/>
              </a:rPr>
              <a:t>Maternal malnutrition</a:t>
            </a:r>
          </a:p>
          <a:p>
            <a:r>
              <a:rPr lang="en-US" sz="2400" dirty="0" smtClean="0">
                <a:cs typeface="Gotham Book" pitchFamily="50" charset="0"/>
              </a:rPr>
              <a:t>Malaria</a:t>
            </a:r>
          </a:p>
          <a:p>
            <a:r>
              <a:rPr lang="en-US" sz="2400" dirty="0" smtClean="0">
                <a:cs typeface="Gotham Book" pitchFamily="50" charset="0"/>
              </a:rPr>
              <a:t>Lead exposure</a:t>
            </a:r>
          </a:p>
          <a:p>
            <a:r>
              <a:rPr lang="en-US" sz="2400" dirty="0" smtClean="0">
                <a:cs typeface="Gotham Book" pitchFamily="50" charset="0"/>
              </a:rPr>
              <a:t>HIV infection</a:t>
            </a:r>
          </a:p>
          <a:p>
            <a:r>
              <a:rPr lang="en-US" sz="2400" dirty="0" smtClean="0">
                <a:cs typeface="Gotham Book" pitchFamily="50" charset="0"/>
              </a:rPr>
              <a:t>Maternal depression </a:t>
            </a:r>
          </a:p>
          <a:p>
            <a:r>
              <a:rPr lang="en-US" sz="2400" dirty="0" smtClean="0">
                <a:cs typeface="Gotham Book" pitchFamily="50" charset="0"/>
              </a:rPr>
              <a:t>Institutionalization</a:t>
            </a:r>
          </a:p>
          <a:p>
            <a:r>
              <a:rPr lang="en-US" sz="2400" dirty="0" smtClean="0">
                <a:cs typeface="Gotham Book" pitchFamily="50" charset="0"/>
              </a:rPr>
              <a:t>Exposure to violence</a:t>
            </a:r>
            <a:endParaRPr lang="en-US" sz="2400" dirty="0">
              <a:cs typeface="Gotham Book" pitchFamily="50" charset="0"/>
            </a:endParaRPr>
          </a:p>
        </p:txBody>
      </p:sp>
      <p:pic>
        <p:nvPicPr>
          <p:cNvPr id="2050" name="Picture 2" descr="C:\Users\kmoul\AppData\Local\Microsoft\Windows\Temporary Internet Files\Content.IE5\PRJ9NPOG\MP900387301[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4400" y="2093976"/>
            <a:ext cx="3657600" cy="2609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132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a:latin typeface="Times New Roman" panose="02020603050405020304" pitchFamily="18" charset="0"/>
                <a:cs typeface="Times New Roman" panose="02020603050405020304" pitchFamily="18" charset="0"/>
              </a:rPr>
              <a:t>Risks and Resiliency</a:t>
            </a:r>
          </a:p>
        </p:txBody>
      </p:sp>
      <p:sp>
        <p:nvSpPr>
          <p:cNvPr id="6" name="Content Placeholder 5"/>
          <p:cNvSpPr>
            <a:spLocks noGrp="1"/>
          </p:cNvSpPr>
          <p:nvPr>
            <p:ph sz="half" idx="2"/>
          </p:nvPr>
        </p:nvSpPr>
        <p:spPr>
          <a:xfrm>
            <a:off x="4047893" y="2007220"/>
            <a:ext cx="5497552" cy="4935765"/>
          </a:xfrm>
        </p:spPr>
        <p:txBody>
          <a:bodyPr/>
          <a:lstStyle/>
          <a:p>
            <a:pPr marL="258244">
              <a:lnSpc>
                <a:spcPct val="100000"/>
              </a:lnSpc>
            </a:pPr>
            <a:r>
              <a:rPr lang="en-US" sz="2400" dirty="0" smtClean="0">
                <a:cs typeface="Gotham Book" pitchFamily="50" charset="0"/>
              </a:rPr>
              <a:t>Children who don’t receive the proper nutrition, stimulation, education, environment, etc., have greater risks for long-term development</a:t>
            </a:r>
          </a:p>
          <a:p>
            <a:pPr marL="258244">
              <a:lnSpc>
                <a:spcPct val="100000"/>
              </a:lnSpc>
            </a:pPr>
            <a:r>
              <a:rPr lang="en-US" sz="2400" dirty="0" smtClean="0">
                <a:cs typeface="Gotham Book" pitchFamily="50" charset="0"/>
              </a:rPr>
              <a:t>BUT….</a:t>
            </a:r>
          </a:p>
          <a:p>
            <a:pPr lvl="1">
              <a:lnSpc>
                <a:spcPct val="100000"/>
              </a:lnSpc>
              <a:buNone/>
            </a:pPr>
            <a:endParaRPr lang="en-US" dirty="0" smtClean="0">
              <a:cs typeface="Gotham Book" pitchFamily="50" charset="0"/>
            </a:endParaRPr>
          </a:p>
          <a:p>
            <a:pPr lvl="1">
              <a:lnSpc>
                <a:spcPct val="100000"/>
              </a:lnSpc>
              <a:buNone/>
            </a:pPr>
            <a:r>
              <a:rPr lang="en-US" sz="2400" dirty="0" smtClean="0">
                <a:cs typeface="Gotham Book" pitchFamily="50" charset="0"/>
              </a:rPr>
              <a:t>Children are resilient and many overcome odds to become thriving and productive adults.</a:t>
            </a:r>
            <a:endParaRPr lang="en-US" sz="2400" dirty="0">
              <a:cs typeface="Gotham Book" pitchFamily="50" charset="0"/>
            </a:endParaRPr>
          </a:p>
        </p:txBody>
      </p:sp>
      <p:pic>
        <p:nvPicPr>
          <p:cNvPr id="1026" name="Picture 2" descr="C:\Users\kmoul\AppData\Local\Microsoft\Windows\Temporary Internet Files\Content.IE5\6JQUVSBC\MC900229559[1].wm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8217" y="2539116"/>
            <a:ext cx="3695122" cy="1561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977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Times New Roman" panose="02020603050405020304" pitchFamily="18" charset="0"/>
                <a:cs typeface="Times New Roman" panose="02020603050405020304" pitchFamily="18" charset="0"/>
              </a:rPr>
              <a:t>Protective </a:t>
            </a:r>
            <a:r>
              <a:rPr lang="en-US" sz="3200" dirty="0" smtClean="0">
                <a:latin typeface="Times New Roman" panose="02020603050405020304" pitchFamily="18" charset="0"/>
                <a:cs typeface="Times New Roman" panose="02020603050405020304" pitchFamily="18" charset="0"/>
              </a:rPr>
              <a:t>Factors</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914400" y="1813560"/>
            <a:ext cx="5288279" cy="5181600"/>
          </a:xfrm>
        </p:spPr>
        <p:txBody>
          <a:bodyPr/>
          <a:lstStyle/>
          <a:p>
            <a:r>
              <a:rPr lang="en-US" sz="2400" dirty="0" smtClean="0">
                <a:cs typeface="Gotham Book" pitchFamily="50" charset="0"/>
              </a:rPr>
              <a:t>Many protective factors are the inverse of risk factors</a:t>
            </a:r>
          </a:p>
          <a:p>
            <a:r>
              <a:rPr lang="en-US" sz="2400" dirty="0" smtClean="0">
                <a:cs typeface="Gotham Book" pitchFamily="50" charset="0"/>
              </a:rPr>
              <a:t>Many more studies in high income countries identifying protective factors</a:t>
            </a:r>
          </a:p>
          <a:p>
            <a:r>
              <a:rPr lang="en-US" sz="2400" dirty="0" smtClean="0">
                <a:cs typeface="Gotham Book" pitchFamily="50" charset="0"/>
              </a:rPr>
              <a:t>LMIC protective factors include:</a:t>
            </a:r>
          </a:p>
          <a:p>
            <a:pPr lvl="1">
              <a:buFont typeface="Wingdings" pitchFamily="2" charset="2"/>
              <a:buChar char="Ø"/>
            </a:pPr>
            <a:r>
              <a:rPr lang="en-US" sz="2400" dirty="0" smtClean="0">
                <a:cs typeface="Gotham Book" pitchFamily="50" charset="0"/>
              </a:rPr>
              <a:t>Breastfeeding</a:t>
            </a:r>
          </a:p>
          <a:p>
            <a:pPr lvl="1">
              <a:buFont typeface="Wingdings" pitchFamily="2" charset="2"/>
              <a:buChar char="Ø"/>
            </a:pPr>
            <a:r>
              <a:rPr lang="en-US" sz="2400" dirty="0" smtClean="0">
                <a:cs typeface="Gotham Book" pitchFamily="50" charset="0"/>
              </a:rPr>
              <a:t>Maternal education</a:t>
            </a:r>
          </a:p>
          <a:p>
            <a:pPr lvl="1">
              <a:buFont typeface="Wingdings" pitchFamily="2" charset="2"/>
              <a:buChar char="Ø"/>
            </a:pPr>
            <a:r>
              <a:rPr lang="en-US" sz="2400" dirty="0" smtClean="0">
                <a:cs typeface="Gotham Book" pitchFamily="50" charset="0"/>
              </a:rPr>
              <a:t>Early cognitive and social-emotional stimulation </a:t>
            </a:r>
            <a:endParaRPr lang="en-US" sz="2400" dirty="0">
              <a:cs typeface="Gotham Book" pitchFamily="50" charset="0"/>
            </a:endParaRPr>
          </a:p>
        </p:txBody>
      </p:sp>
      <p:pic>
        <p:nvPicPr>
          <p:cNvPr id="6" name="Content Placeholder 5"/>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6360928" y="1125659"/>
            <a:ext cx="3451593" cy="5170487"/>
          </a:xfrm>
        </p:spPr>
      </p:pic>
    </p:spTree>
    <p:extLst>
      <p:ext uri="{BB962C8B-B14F-4D97-AF65-F5344CB8AC3E}">
        <p14:creationId xmlns:p14="http://schemas.microsoft.com/office/powerpoint/2010/main" val="2870619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670"/>
            <a:ext cx="8389620" cy="1124712"/>
          </a:xfrm>
        </p:spPr>
        <p:txBody>
          <a:bodyPr/>
          <a:lstStyle/>
          <a:p>
            <a:r>
              <a:rPr lang="en-US" sz="3200" dirty="0" smtClean="0">
                <a:latin typeface="Times New Roman" panose="02020603050405020304" pitchFamily="18" charset="0"/>
                <a:cs typeface="Times New Roman" panose="02020603050405020304" pitchFamily="18" charset="0"/>
              </a:rPr>
              <a:t>Conclusion About Risks and Protective Factors</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14400" y="1683834"/>
            <a:ext cx="8389620" cy="4793166"/>
          </a:xfrm>
        </p:spPr>
        <p:txBody>
          <a:bodyPr/>
          <a:lstStyle/>
          <a:p>
            <a:pPr>
              <a:buNone/>
            </a:pPr>
            <a:r>
              <a:rPr lang="en-US" sz="2400" dirty="0">
                <a:cs typeface="Gotham Book" pitchFamily="50" charset="0"/>
              </a:rPr>
              <a:t>“The greater the exposure to cumulative risks the greater the inequality, suggesting that early interventions that prevent inequality are more effective than later intervention which attempt to remedy cumulative deficits</a:t>
            </a:r>
            <a:r>
              <a:rPr lang="en-US" sz="2400" dirty="0" smtClean="0">
                <a:cs typeface="Gotham Book" pitchFamily="50" charset="0"/>
              </a:rPr>
              <a:t>.”</a:t>
            </a:r>
          </a:p>
          <a:p>
            <a:pPr>
              <a:buNone/>
            </a:pPr>
            <a:endParaRPr lang="en-US" sz="2400" dirty="0">
              <a:cs typeface="Gotham Book" pitchFamily="50" charset="0"/>
            </a:endParaRPr>
          </a:p>
          <a:p>
            <a:pPr>
              <a:buNone/>
            </a:pPr>
            <a:r>
              <a:rPr lang="en-US" sz="2400" dirty="0">
                <a:cs typeface="Gotham Book" pitchFamily="50" charset="0"/>
              </a:rPr>
              <a:t>“Risk factors are likely to co-occur, emphasizing the importance of integrated interventions involving the simultaneous reduction of multiple risks.”</a:t>
            </a:r>
          </a:p>
        </p:txBody>
      </p:sp>
      <p:sp>
        <p:nvSpPr>
          <p:cNvPr id="4" name="TextBox 3"/>
          <p:cNvSpPr txBox="1"/>
          <p:nvPr/>
        </p:nvSpPr>
        <p:spPr>
          <a:xfrm>
            <a:off x="754380" y="6115050"/>
            <a:ext cx="8846820" cy="584775"/>
          </a:xfrm>
          <a:prstGeom prst="rect">
            <a:avLst/>
          </a:prstGeom>
          <a:noFill/>
        </p:spPr>
        <p:txBody>
          <a:bodyPr wrap="square" rtlCol="0">
            <a:spAutoFit/>
          </a:bodyPr>
          <a:lstStyle/>
          <a:p>
            <a:r>
              <a:rPr lang="en-US" sz="1600" i="1" dirty="0" smtClean="0">
                <a:cs typeface="Gotham Book" pitchFamily="50" charset="0"/>
              </a:rPr>
              <a:t>Inequality </a:t>
            </a:r>
            <a:r>
              <a:rPr lang="en-US" sz="1600" i="1" dirty="0">
                <a:cs typeface="Gotham Book" pitchFamily="50" charset="0"/>
              </a:rPr>
              <a:t>in early childhood: risk and protective factors for early child </a:t>
            </a:r>
            <a:r>
              <a:rPr lang="en-US" sz="1600" i="1" dirty="0" smtClean="0">
                <a:cs typeface="Gotham Book" pitchFamily="50" charset="0"/>
              </a:rPr>
              <a:t>development. </a:t>
            </a:r>
            <a:r>
              <a:rPr lang="en-US" sz="1600" dirty="0">
                <a:cs typeface="Gotham Book" pitchFamily="50" charset="0"/>
              </a:rPr>
              <a:t>Lancet 2011 series, September 23, 2011</a:t>
            </a:r>
          </a:p>
        </p:txBody>
      </p:sp>
    </p:spTree>
    <p:extLst>
      <p:ext uri="{BB962C8B-B14F-4D97-AF65-F5344CB8AC3E}">
        <p14:creationId xmlns:p14="http://schemas.microsoft.com/office/powerpoint/2010/main" val="847715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Times New Roman" panose="02020603050405020304" pitchFamily="18" charset="0"/>
                <a:cs typeface="Times New Roman" panose="02020603050405020304" pitchFamily="18" charset="0"/>
              </a:rPr>
              <a:t>Quick Partner Work</a:t>
            </a:r>
            <a:endParaRPr lang="en-US" sz="32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5812" y="1285875"/>
            <a:ext cx="8543925" cy="5695950"/>
          </a:xfrm>
          <a:prstGeom prst="rect">
            <a:avLst/>
          </a:prstGeom>
        </p:spPr>
      </p:pic>
    </p:spTree>
    <p:extLst>
      <p:ext uri="{BB962C8B-B14F-4D97-AF65-F5344CB8AC3E}">
        <p14:creationId xmlns:p14="http://schemas.microsoft.com/office/powerpoint/2010/main" val="1098854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931025" y="742950"/>
            <a:ext cx="9127375" cy="1214438"/>
          </a:xfrm>
        </p:spPr>
        <p:txBody>
          <a:bodyPr/>
          <a:lstStyle/>
          <a:p>
            <a:pPr eaLnBrk="1" hangingPunct="1"/>
            <a:r>
              <a:rPr lang="en-US" altLang="ja-JP" sz="3200" dirty="0" smtClean="0">
                <a:latin typeface="Times New Roman" panose="02020603050405020304" pitchFamily="18" charset="0"/>
                <a:ea typeface="ＭＳ Ｐゴシック" pitchFamily="48" charset="-128"/>
                <a:cs typeface="Times New Roman" panose="02020603050405020304" pitchFamily="18" charset="0"/>
              </a:rPr>
              <a:t>Gender Differences in Development?</a:t>
            </a:r>
            <a:r>
              <a:rPr lang="en-US" altLang="ja-JP" sz="4800" dirty="0">
                <a:latin typeface="ITC New Baskerville Std" pitchFamily="18" charset="0"/>
                <a:ea typeface="ＭＳ Ｐゴシック" pitchFamily="48" charset="-128"/>
              </a:rPr>
              <a:t/>
            </a:r>
            <a:br>
              <a:rPr lang="en-US" altLang="ja-JP" sz="4800" dirty="0">
                <a:latin typeface="ITC New Baskerville Std" pitchFamily="18" charset="0"/>
                <a:ea typeface="ＭＳ Ｐゴシック" pitchFamily="48" charset="-128"/>
              </a:rPr>
            </a:br>
            <a:endParaRPr lang="en-US" altLang="ja-JP" sz="4800" dirty="0">
              <a:latin typeface="ITC New Baskerville Std" pitchFamily="18" charset="0"/>
              <a:ea typeface="ＭＳ Ｐゴシック" pitchFamily="48" charset="-128"/>
            </a:endParaRPr>
          </a:p>
        </p:txBody>
      </p:sp>
      <p:sp>
        <p:nvSpPr>
          <p:cNvPr id="17411" name="Rectangle 3"/>
          <p:cNvSpPr>
            <a:spLocks noGrp="1" noChangeArrowheads="1"/>
          </p:cNvSpPr>
          <p:nvPr>
            <p:ph type="body" idx="1"/>
          </p:nvPr>
        </p:nvSpPr>
        <p:spPr>
          <a:xfrm>
            <a:off x="1025912" y="1700214"/>
            <a:ext cx="8529568" cy="5242772"/>
          </a:xfrm>
        </p:spPr>
        <p:txBody>
          <a:bodyPr/>
          <a:lstStyle/>
          <a:p>
            <a:pPr marL="0" indent="0" eaLnBrk="1" hangingPunct="1">
              <a:buNone/>
            </a:pPr>
            <a:r>
              <a:rPr lang="en-US" altLang="ja-JP" sz="2400" dirty="0">
                <a:ea typeface="ＭＳ Ｐゴシック" pitchFamily="48" charset="-128"/>
                <a:cs typeface="Gotham Book" pitchFamily="50" charset="0"/>
              </a:rPr>
              <a:t>Overall there are only small differences between </a:t>
            </a:r>
            <a:r>
              <a:rPr lang="en-US" altLang="ja-JP" sz="2400" dirty="0" smtClean="0">
                <a:ea typeface="ＭＳ Ｐゴシック" pitchFamily="48" charset="-128"/>
                <a:cs typeface="Gotham Book" pitchFamily="50" charset="0"/>
              </a:rPr>
              <a:t>boys’ </a:t>
            </a:r>
            <a:r>
              <a:rPr lang="en-US" altLang="ja-JP" sz="2400" dirty="0">
                <a:ea typeface="ＭＳ Ｐゴシック" pitchFamily="48" charset="-128"/>
                <a:cs typeface="Gotham Book" pitchFamily="50" charset="0"/>
              </a:rPr>
              <a:t>and </a:t>
            </a:r>
            <a:r>
              <a:rPr lang="en-US" altLang="ja-JP" sz="2400" dirty="0" smtClean="0">
                <a:ea typeface="ＭＳ Ｐゴシック" pitchFamily="48" charset="-128"/>
                <a:cs typeface="Gotham Book" pitchFamily="50" charset="0"/>
              </a:rPr>
              <a:t>girls’ processes </a:t>
            </a:r>
            <a:r>
              <a:rPr lang="en-US" altLang="ja-JP" sz="2400" dirty="0">
                <a:ea typeface="ＭＳ Ｐゴシック" pitchFamily="48" charset="-128"/>
                <a:cs typeface="Gotham Book" pitchFamily="50" charset="0"/>
              </a:rPr>
              <a:t>of development.</a:t>
            </a:r>
          </a:p>
          <a:p>
            <a:pPr eaLnBrk="1" hangingPunct="1">
              <a:buFontTx/>
              <a:buNone/>
            </a:pPr>
            <a:r>
              <a:rPr lang="en-US" altLang="ja-JP" sz="2400" dirty="0">
                <a:ea typeface="ＭＳ Ｐゴシック" pitchFamily="48" charset="-128"/>
                <a:cs typeface="Gotham Book" pitchFamily="50" charset="0"/>
              </a:rPr>
              <a:t>  </a:t>
            </a:r>
            <a:endParaRPr lang="en-US" altLang="ja-JP" sz="2400" dirty="0" smtClean="0">
              <a:ea typeface="ＭＳ Ｐゴシック" pitchFamily="48" charset="-128"/>
              <a:cs typeface="Gotham Book" pitchFamily="50" charset="0"/>
            </a:endParaRPr>
          </a:p>
          <a:p>
            <a:pPr marL="17463" indent="-17463" eaLnBrk="1" hangingPunct="1">
              <a:buFontTx/>
              <a:buNone/>
            </a:pPr>
            <a:r>
              <a:rPr lang="en-US" altLang="ja-JP" sz="2400" dirty="0" smtClean="0">
                <a:ea typeface="ＭＳ Ｐゴシック" pitchFamily="48" charset="-128"/>
                <a:cs typeface="Gotham Book" pitchFamily="50" charset="0"/>
              </a:rPr>
              <a:t>For example, girls </a:t>
            </a:r>
            <a:r>
              <a:rPr lang="en-US" altLang="ja-JP" sz="2400" dirty="0">
                <a:ea typeface="ＭＳ Ｐゴシック" pitchFamily="48" charset="-128"/>
                <a:cs typeface="Gotham Book" pitchFamily="50" charset="0"/>
              </a:rPr>
              <a:t>are more </a:t>
            </a:r>
            <a:r>
              <a:rPr lang="en-US" altLang="ja-JP" sz="2400" dirty="0" smtClean="0">
                <a:ea typeface="ＭＳ Ｐゴシック" pitchFamily="48" charset="-128"/>
                <a:cs typeface="Gotham Book" pitchFamily="50" charset="0"/>
              </a:rPr>
              <a:t>verbally-oriented </a:t>
            </a:r>
            <a:r>
              <a:rPr lang="en-US" altLang="ja-JP" sz="2400" dirty="0">
                <a:ea typeface="ＭＳ Ｐゴシック" pitchFamily="48" charset="-128"/>
                <a:cs typeface="Gotham Book" pitchFamily="50" charset="0"/>
              </a:rPr>
              <a:t>than boys </a:t>
            </a:r>
            <a:r>
              <a:rPr lang="en-US" altLang="ja-JP" sz="2400" dirty="0" smtClean="0">
                <a:ea typeface="ＭＳ Ｐゴシック" pitchFamily="48" charset="-128"/>
                <a:cs typeface="Gotham Book" pitchFamily="50" charset="0"/>
              </a:rPr>
              <a:t>throughout </a:t>
            </a:r>
            <a:r>
              <a:rPr lang="en-US" altLang="ja-JP" sz="2400" dirty="0">
                <a:ea typeface="ＭＳ Ｐゴシック" pitchFamily="48" charset="-128"/>
                <a:cs typeface="Gotham Book" pitchFamily="50" charset="0"/>
              </a:rPr>
              <a:t>life. They are talking </a:t>
            </a:r>
            <a:r>
              <a:rPr lang="en-US" altLang="ja-JP" sz="2400" dirty="0" smtClean="0">
                <a:ea typeface="ＭＳ Ｐゴシック" pitchFamily="48" charset="-128"/>
                <a:cs typeface="Gotham Book" pitchFamily="50" charset="0"/>
              </a:rPr>
              <a:t>1 to 2 months </a:t>
            </a:r>
            <a:r>
              <a:rPr lang="en-US" altLang="ja-JP" sz="2400" dirty="0">
                <a:ea typeface="ＭＳ Ｐゴシック" pitchFamily="48" charset="-128"/>
                <a:cs typeface="Gotham Book" pitchFamily="50" charset="0"/>
              </a:rPr>
              <a:t>earlier than boys, but boys have as much language by age </a:t>
            </a:r>
            <a:r>
              <a:rPr lang="en-US" altLang="ja-JP" sz="2400" dirty="0" smtClean="0">
                <a:ea typeface="ＭＳ Ｐゴシック" pitchFamily="48" charset="-128"/>
                <a:cs typeface="Gotham Book" pitchFamily="50" charset="0"/>
              </a:rPr>
              <a:t>4 to 5 </a:t>
            </a:r>
            <a:r>
              <a:rPr lang="en-US" altLang="ja-JP" sz="2400" dirty="0">
                <a:ea typeface="ＭＳ Ｐゴシック" pitchFamily="48" charset="-128"/>
                <a:cs typeface="Gotham Book" pitchFamily="50" charset="0"/>
              </a:rPr>
              <a:t>years.</a:t>
            </a:r>
          </a:p>
          <a:p>
            <a:pPr eaLnBrk="1" hangingPunct="1">
              <a:buFontTx/>
              <a:buNone/>
            </a:pPr>
            <a:endParaRPr lang="en-US" altLang="ja-JP" sz="3100" dirty="0">
              <a:ea typeface="ＭＳ Ｐゴシック" pitchFamily="48" charset="-128"/>
            </a:endParaRPr>
          </a:p>
        </p:txBody>
      </p:sp>
    </p:spTree>
    <p:extLst>
      <p:ext uri="{BB962C8B-B14F-4D97-AF65-F5344CB8AC3E}">
        <p14:creationId xmlns:p14="http://schemas.microsoft.com/office/powerpoint/2010/main" val="1735076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896389" y="315422"/>
            <a:ext cx="8214360" cy="863600"/>
          </a:xfrm>
        </p:spPr>
        <p:txBody>
          <a:bodyPr/>
          <a:lstStyle/>
          <a:p>
            <a:pPr eaLnBrk="1" hangingPunct="1"/>
            <a:r>
              <a:rPr lang="en-US" altLang="ja-JP" sz="3200" dirty="0" smtClean="0">
                <a:latin typeface="Times New Roman" panose="02020603050405020304" pitchFamily="18" charset="0"/>
                <a:ea typeface="ＭＳ Ｐゴシック" pitchFamily="48" charset="-128"/>
                <a:cs typeface="Times New Roman" panose="02020603050405020304" pitchFamily="18" charset="0"/>
              </a:rPr>
              <a:t>Variability and Overlap</a:t>
            </a:r>
          </a:p>
        </p:txBody>
      </p:sp>
      <p:sp>
        <p:nvSpPr>
          <p:cNvPr id="18435" name="Rectangle 3"/>
          <p:cNvSpPr>
            <a:spLocks noGrp="1" noChangeArrowheads="1"/>
          </p:cNvSpPr>
          <p:nvPr>
            <p:ph type="body" idx="1"/>
          </p:nvPr>
        </p:nvSpPr>
        <p:spPr>
          <a:xfrm>
            <a:off x="896389" y="1813560"/>
            <a:ext cx="8298180" cy="4620491"/>
          </a:xfrm>
        </p:spPr>
        <p:txBody>
          <a:bodyPr/>
          <a:lstStyle/>
          <a:p>
            <a:pPr eaLnBrk="1" hangingPunct="1">
              <a:lnSpc>
                <a:spcPct val="90000"/>
              </a:lnSpc>
            </a:pPr>
            <a:r>
              <a:rPr lang="en-US" altLang="ja-JP" sz="2400" dirty="0">
                <a:ea typeface="ＭＳ Ｐゴシック" pitchFamily="48" charset="-128"/>
                <a:cs typeface="Gotham Book" pitchFamily="50" charset="0"/>
              </a:rPr>
              <a:t>While there are differences overall on some skills between boys and girls, there is also a great deal of overlap.</a:t>
            </a:r>
          </a:p>
          <a:p>
            <a:pPr eaLnBrk="1" hangingPunct="1">
              <a:lnSpc>
                <a:spcPct val="90000"/>
              </a:lnSpc>
              <a:buFontTx/>
              <a:buNone/>
            </a:pPr>
            <a:r>
              <a:rPr lang="en-US" altLang="ja-JP" sz="2400" dirty="0">
                <a:ea typeface="ＭＳ Ｐゴシック" pitchFamily="48" charset="-128"/>
                <a:cs typeface="Gotham Book" pitchFamily="50" charset="0"/>
              </a:rPr>
              <a:t>   </a:t>
            </a:r>
            <a:r>
              <a:rPr lang="en-US" altLang="ja-JP" sz="2400" dirty="0" smtClean="0">
                <a:ea typeface="ＭＳ Ｐゴシック" pitchFamily="48" charset="-128"/>
                <a:cs typeface="Gotham Book" pitchFamily="50" charset="0"/>
              </a:rPr>
              <a:t>For example, many </a:t>
            </a:r>
            <a:r>
              <a:rPr lang="en-US" altLang="ja-JP" sz="2400" dirty="0">
                <a:ea typeface="ＭＳ Ｐゴシック" pitchFamily="48" charset="-128"/>
                <a:cs typeface="Gotham Book" pitchFamily="50" charset="0"/>
              </a:rPr>
              <a:t>boys are better than many girls at language and many girls are better than many boys at visual-spatial abilities</a:t>
            </a:r>
            <a:r>
              <a:rPr lang="en-US" altLang="ja-JP" sz="2400" dirty="0" smtClean="0">
                <a:ea typeface="ＭＳ Ｐゴシック" pitchFamily="48" charset="-128"/>
                <a:cs typeface="Gotham Book" pitchFamily="50" charset="0"/>
              </a:rPr>
              <a:t>.</a:t>
            </a:r>
          </a:p>
          <a:p>
            <a:pPr eaLnBrk="1" hangingPunct="1">
              <a:lnSpc>
                <a:spcPct val="90000"/>
              </a:lnSpc>
              <a:buFontTx/>
              <a:buNone/>
            </a:pPr>
            <a:endParaRPr lang="en-US" altLang="ja-JP" sz="2400" dirty="0">
              <a:ea typeface="ＭＳ Ｐゴシック" pitchFamily="48" charset="-128"/>
              <a:cs typeface="Gotham Book" pitchFamily="50" charset="0"/>
            </a:endParaRPr>
          </a:p>
          <a:p>
            <a:pPr eaLnBrk="1" hangingPunct="1">
              <a:lnSpc>
                <a:spcPct val="90000"/>
              </a:lnSpc>
            </a:pPr>
            <a:r>
              <a:rPr lang="en-US" altLang="ja-JP" sz="2400" dirty="0">
                <a:ea typeface="ＭＳ Ｐゴシック" pitchFamily="48" charset="-128"/>
                <a:cs typeface="Gotham Book" pitchFamily="50" charset="0"/>
                <a:sym typeface="Wingdings" pitchFamily="48" charset="2"/>
              </a:rPr>
              <a:t>There is larger variation in the ability of boys overall than in girls overall.</a:t>
            </a:r>
          </a:p>
          <a:p>
            <a:pPr eaLnBrk="1" hangingPunct="1">
              <a:lnSpc>
                <a:spcPct val="90000"/>
              </a:lnSpc>
              <a:buFontTx/>
              <a:buNone/>
            </a:pPr>
            <a:r>
              <a:rPr lang="en-US" altLang="ja-JP" sz="2400" dirty="0">
                <a:ea typeface="ＭＳ Ｐゴシック" pitchFamily="48" charset="-128"/>
                <a:cs typeface="Gotham Book" pitchFamily="50" charset="0"/>
              </a:rPr>
              <a:t>   </a:t>
            </a:r>
            <a:r>
              <a:rPr lang="en-US" altLang="ja-JP" sz="2400" dirty="0" smtClean="0">
                <a:ea typeface="ＭＳ Ｐゴシック" pitchFamily="48" charset="-128"/>
                <a:cs typeface="Gotham Book" pitchFamily="50" charset="0"/>
              </a:rPr>
              <a:t>For example, boys </a:t>
            </a:r>
            <a:r>
              <a:rPr lang="en-US" altLang="ja-JP" sz="2400" dirty="0">
                <a:ea typeface="ＭＳ Ｐゴシック" pitchFamily="48" charset="-128"/>
                <a:cs typeface="Gotham Book" pitchFamily="50" charset="0"/>
              </a:rPr>
              <a:t>are more likely to be found at the top AND the bottom of the distribution of abilities.</a:t>
            </a:r>
          </a:p>
        </p:txBody>
      </p:sp>
    </p:spTree>
    <p:extLst>
      <p:ext uri="{BB962C8B-B14F-4D97-AF65-F5344CB8AC3E}">
        <p14:creationId xmlns:p14="http://schemas.microsoft.com/office/powerpoint/2010/main" val="801937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Times New Roman" panose="02020603050405020304" pitchFamily="18" charset="0"/>
                <a:cs typeface="Times New Roman" panose="02020603050405020304" pitchFamily="18" charset="0"/>
              </a:rPr>
              <a:t>Riddle</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35981" y="1956816"/>
            <a:ext cx="8408020" cy="4809744"/>
          </a:xfrm>
        </p:spPr>
        <p:txBody>
          <a:bodyPr/>
          <a:lstStyle/>
          <a:p>
            <a:pPr indent="0">
              <a:lnSpc>
                <a:spcPct val="100000"/>
              </a:lnSpc>
              <a:buNone/>
            </a:pPr>
            <a:r>
              <a:rPr lang="en-US" sz="2400" dirty="0" smtClean="0">
                <a:cs typeface="Gotham Book" pitchFamily="50" charset="0"/>
              </a:rPr>
              <a:t>A son and his father are in a car accident. Two ambulances arrive and take them to two separate hospitals. When the son arrives at the hospital, he is taken into surgery. The surgeon says, “Wait! I can’t operate on him! He’s my son!” </a:t>
            </a:r>
          </a:p>
          <a:p>
            <a:pPr>
              <a:buNone/>
            </a:pPr>
            <a:endParaRPr lang="en-US" sz="2400" dirty="0" smtClean="0">
              <a:cs typeface="Gotham Book" pitchFamily="50" charset="0"/>
            </a:endParaRPr>
          </a:p>
          <a:p>
            <a:pPr algn="ctr">
              <a:buNone/>
            </a:pPr>
            <a:r>
              <a:rPr lang="en-US" sz="2400" b="1" i="1" dirty="0" smtClean="0">
                <a:cs typeface="Gotham Book" pitchFamily="50" charset="0"/>
              </a:rPr>
              <a:t>How is that possible? </a:t>
            </a:r>
            <a:endParaRPr lang="en-US" sz="2400" b="1" i="1" dirty="0">
              <a:cs typeface="Gotham Book" pitchFamily="50" charset="0"/>
            </a:endParaRPr>
          </a:p>
        </p:txBody>
      </p:sp>
    </p:spTree>
    <p:extLst>
      <p:ext uri="{BB962C8B-B14F-4D97-AF65-F5344CB8AC3E}">
        <p14:creationId xmlns:p14="http://schemas.microsoft.com/office/powerpoint/2010/main" val="4193034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914400" y="488143"/>
            <a:ext cx="7124700" cy="689081"/>
          </a:xfrm>
        </p:spPr>
        <p:txBody>
          <a:bodyPr/>
          <a:lstStyle/>
          <a:p>
            <a:pPr eaLnBrk="1" hangingPunct="1"/>
            <a:r>
              <a:rPr lang="en-US" altLang="ja-JP" sz="3200" dirty="0" smtClean="0">
                <a:latin typeface="Times New Roman" panose="02020603050405020304" pitchFamily="18" charset="0"/>
                <a:ea typeface="ＭＳ Ｐゴシック" pitchFamily="48" charset="-128"/>
                <a:cs typeface="Times New Roman" panose="02020603050405020304" pitchFamily="18" charset="0"/>
              </a:rPr>
              <a:t>Role of Culture</a:t>
            </a:r>
          </a:p>
        </p:txBody>
      </p:sp>
      <p:sp>
        <p:nvSpPr>
          <p:cNvPr id="19459" name="Rectangle 3"/>
          <p:cNvSpPr>
            <a:spLocks noGrp="1" noChangeArrowheads="1"/>
          </p:cNvSpPr>
          <p:nvPr>
            <p:ph type="body" idx="1"/>
          </p:nvPr>
        </p:nvSpPr>
        <p:spPr>
          <a:xfrm>
            <a:off x="914400" y="1587677"/>
            <a:ext cx="7845552" cy="5178883"/>
          </a:xfrm>
        </p:spPr>
        <p:txBody>
          <a:bodyPr/>
          <a:lstStyle/>
          <a:p>
            <a:pPr marL="0" indent="0" eaLnBrk="1" hangingPunct="1">
              <a:buNone/>
            </a:pPr>
            <a:r>
              <a:rPr lang="en-US" altLang="ja-JP" sz="2400" dirty="0">
                <a:ea typeface="ＭＳ Ｐゴシック" pitchFamily="48" charset="-128"/>
                <a:cs typeface="Gotham Book" pitchFamily="50" charset="0"/>
              </a:rPr>
              <a:t>Culture has a strong influence on the development of abilities. </a:t>
            </a:r>
          </a:p>
          <a:p>
            <a:pPr eaLnBrk="1" hangingPunct="1">
              <a:buFontTx/>
              <a:buNone/>
            </a:pPr>
            <a:r>
              <a:rPr lang="en-US" altLang="ja-JP" sz="2400" dirty="0" smtClean="0">
                <a:ea typeface="ＭＳ Ｐゴシック" pitchFamily="48" charset="-128"/>
                <a:cs typeface="Gotham Book" pitchFamily="50" charset="0"/>
              </a:rPr>
              <a:t>For example, parents </a:t>
            </a:r>
            <a:r>
              <a:rPr lang="en-US" altLang="ja-JP" sz="2400" dirty="0">
                <a:ea typeface="ＭＳ Ｐゴシック" pitchFamily="48" charset="-128"/>
                <a:cs typeface="Gotham Book" pitchFamily="50" charset="0"/>
              </a:rPr>
              <a:t>in all societies begin to treat boys and girls differently at birth. They have different expectations for boys and girls.</a:t>
            </a:r>
          </a:p>
          <a:p>
            <a:pPr eaLnBrk="1" hangingPunct="1">
              <a:buFontTx/>
              <a:buNone/>
            </a:pPr>
            <a:r>
              <a:rPr lang="en-US" altLang="ja-JP" sz="2400" dirty="0" smtClean="0">
                <a:ea typeface="ＭＳ Ｐゴシック" pitchFamily="48" charset="-128"/>
                <a:cs typeface="Gotham Book" pitchFamily="50" charset="0"/>
              </a:rPr>
              <a:t>In </a:t>
            </a:r>
            <a:r>
              <a:rPr lang="en-US" altLang="ja-JP" sz="2400" dirty="0">
                <a:ea typeface="ＭＳ Ｐゴシック" pitchFamily="48" charset="-128"/>
                <a:cs typeface="Gotham Book" pitchFamily="50" charset="0"/>
              </a:rPr>
              <a:t>many cultures, girls are at the same level as boys through the first grade of school, but a proportion of girls fall behind after puberty.</a:t>
            </a:r>
          </a:p>
        </p:txBody>
      </p:sp>
    </p:spTree>
    <p:extLst>
      <p:ext uri="{BB962C8B-B14F-4D97-AF65-F5344CB8AC3E}">
        <p14:creationId xmlns:p14="http://schemas.microsoft.com/office/powerpoint/2010/main" val="2571186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Times New Roman" panose="02020603050405020304" pitchFamily="18" charset="0"/>
                <a:cs typeface="Times New Roman" panose="02020603050405020304" pitchFamily="18" charset="0"/>
              </a:rPr>
              <a:t>Perceptions Matter</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14400" y="3928533"/>
            <a:ext cx="7806267" cy="3081866"/>
          </a:xfrm>
        </p:spPr>
        <p:txBody>
          <a:bodyPr/>
          <a:lstStyle/>
          <a:p>
            <a:pPr marL="0" indent="0">
              <a:buNone/>
            </a:pPr>
            <a:r>
              <a:rPr lang="en-US" sz="2400" dirty="0" smtClean="0">
                <a:cs typeface="Gotham Book" pitchFamily="50" charset="0"/>
              </a:rPr>
              <a:t>Parents’ perceptions of children’s behavior and emotions will influence their actions towards those children.</a:t>
            </a:r>
          </a:p>
          <a:p>
            <a:pPr marL="0" indent="0">
              <a:buNone/>
            </a:pPr>
            <a:endParaRPr lang="en-US" sz="2400" dirty="0" smtClean="0">
              <a:cs typeface="Gotham Book" pitchFamily="50" charset="0"/>
            </a:endParaRPr>
          </a:p>
          <a:p>
            <a:pPr marL="0" indent="0">
              <a:buNone/>
            </a:pPr>
            <a:r>
              <a:rPr lang="en-US" sz="2400" dirty="0" smtClean="0">
                <a:cs typeface="Gotham Book" pitchFamily="50" charset="0"/>
              </a:rPr>
              <a:t>This influence will occur even if parents are determined to treat their sons and daughters alike.</a:t>
            </a:r>
            <a:endParaRPr lang="en-US" sz="2400" dirty="0">
              <a:cs typeface="Gotham Book" pitchFamily="50" charset="0"/>
            </a:endParaRPr>
          </a:p>
        </p:txBody>
      </p:sp>
      <p:sp>
        <p:nvSpPr>
          <p:cNvPr id="4" name="Slide Number Placeholder 3"/>
          <p:cNvSpPr>
            <a:spLocks noGrp="1"/>
          </p:cNvSpPr>
          <p:nvPr>
            <p:ph type="sldNum" sz="quarter" idx="4"/>
          </p:nvPr>
        </p:nvSpPr>
        <p:spPr/>
        <p:txBody>
          <a:bodyPr/>
          <a:lstStyle/>
          <a:p>
            <a:fld id="{3AF21FA0-C69A-D549-B93E-AD7DB9D7EB7A}" type="slidenum">
              <a:rPr lang="en-US" smtClean="0"/>
              <a:pPr/>
              <a:t>19</a:t>
            </a:fld>
            <a:endParaRPr lang="en-US" dirty="0"/>
          </a:p>
        </p:txBody>
      </p:sp>
      <p:sp>
        <p:nvSpPr>
          <p:cNvPr id="5" name="TextBox 4"/>
          <p:cNvSpPr txBox="1"/>
          <p:nvPr/>
        </p:nvSpPr>
        <p:spPr>
          <a:xfrm>
            <a:off x="4766733" y="2319486"/>
            <a:ext cx="3691467" cy="461665"/>
          </a:xfrm>
          <a:prstGeom prst="rect">
            <a:avLst/>
          </a:prstGeom>
          <a:noFill/>
        </p:spPr>
        <p:txBody>
          <a:bodyPr wrap="square" rtlCol="0">
            <a:spAutoFit/>
          </a:bodyPr>
          <a:lstStyle/>
          <a:p>
            <a:r>
              <a:rPr lang="en-US" sz="2400" dirty="0" smtClean="0">
                <a:cs typeface="Gotham Book" pitchFamily="50" charset="0"/>
              </a:rPr>
              <a:t>This is David /Jessica.</a:t>
            </a:r>
            <a:endParaRPr lang="en-US" sz="2400" dirty="0">
              <a:cs typeface="Gotham Book" pitchFamily="50" charset="0"/>
            </a:endParaRP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4400" y="1376363"/>
            <a:ext cx="3521868" cy="2347912"/>
          </a:xfrm>
          <a:prstGeom prst="rect">
            <a:avLst/>
          </a:prstGeom>
        </p:spPr>
      </p:pic>
    </p:spTree>
    <p:extLst>
      <p:ext uri="{BB962C8B-B14F-4D97-AF65-F5344CB8AC3E}">
        <p14:creationId xmlns:p14="http://schemas.microsoft.com/office/powerpoint/2010/main" val="2865837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050" y="-4670"/>
            <a:ext cx="8191500" cy="1124712"/>
          </a:xfrm>
        </p:spPr>
        <p:txBody>
          <a:bodyPr/>
          <a:lstStyle/>
          <a:p>
            <a:r>
              <a:rPr lang="en-US" sz="3200" dirty="0" smtClean="0">
                <a:latin typeface="Times New Roman" panose="02020603050405020304" pitchFamily="18" charset="0"/>
                <a:cs typeface="Times New Roman" panose="02020603050405020304" pitchFamily="18" charset="0"/>
              </a:rPr>
              <a:t>What is Early Childhood Development (ECD)?</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81050" y="1381760"/>
            <a:ext cx="8362950" cy="4897120"/>
          </a:xfrm>
        </p:spPr>
        <p:txBody>
          <a:bodyPr/>
          <a:lstStyle/>
          <a:p>
            <a:r>
              <a:rPr lang="en-US" dirty="0">
                <a:cs typeface="Gotham Book" pitchFamily="50" charset="0"/>
              </a:rPr>
              <a:t>ECD focuses on supporting young children’s development.</a:t>
            </a:r>
          </a:p>
          <a:p>
            <a:r>
              <a:rPr lang="en-US" dirty="0">
                <a:cs typeface="Gotham Book" pitchFamily="50" charset="0"/>
              </a:rPr>
              <a:t>ECD links the young child’s cognitive, social, emotional, and physical processes with the care (by families, communities, and the nation) required for supporting their development.</a:t>
            </a:r>
          </a:p>
          <a:p>
            <a:r>
              <a:rPr lang="en-US" dirty="0">
                <a:cs typeface="Gotham Book" pitchFamily="50" charset="0"/>
              </a:rPr>
              <a:t>ECD is interdisciplinary. It includes health, nutrition, education, social science, economics, child protection, and social welfare and social protection.</a:t>
            </a:r>
          </a:p>
          <a:p>
            <a:r>
              <a:rPr lang="en-US" dirty="0">
                <a:cs typeface="Gotham Book" pitchFamily="50" charset="0"/>
              </a:rPr>
              <a:t>The </a:t>
            </a:r>
            <a:r>
              <a:rPr lang="en-US" dirty="0" smtClean="0">
                <a:cs typeface="Gotham Book" pitchFamily="50" charset="0"/>
              </a:rPr>
              <a:t>ECD </a:t>
            </a:r>
            <a:r>
              <a:rPr lang="en-US" dirty="0">
                <a:cs typeface="Gotham Book" pitchFamily="50" charset="0"/>
              </a:rPr>
              <a:t>field strives to ensure young children’s overall wellbeing during the early years, thereby providing the foundation for the development of adults who are healthy, socially and environmentally responsible, intellectually competent, and economically productive.</a:t>
            </a:r>
          </a:p>
          <a:p>
            <a:pPr>
              <a:buNone/>
            </a:pPr>
            <a:r>
              <a:rPr lang="en-US" sz="1600" i="1" dirty="0" smtClean="0">
                <a:solidFill>
                  <a:schemeClr val="tx1"/>
                </a:solidFill>
                <a:cs typeface="Gotham Book" pitchFamily="50" charset="0"/>
              </a:rPr>
              <a:t>    </a:t>
            </a:r>
          </a:p>
          <a:p>
            <a:pPr>
              <a:buNone/>
            </a:pPr>
            <a:r>
              <a:rPr lang="en-US" sz="1600" i="1" dirty="0" smtClean="0">
                <a:solidFill>
                  <a:schemeClr val="tx1"/>
                </a:solidFill>
                <a:cs typeface="Gotham Book" pitchFamily="50" charset="0"/>
              </a:rPr>
              <a:t>Consultative </a:t>
            </a:r>
            <a:r>
              <a:rPr lang="en-US" sz="1600" i="1" dirty="0">
                <a:solidFill>
                  <a:schemeClr val="tx1"/>
                </a:solidFill>
                <a:cs typeface="Gotham Book" pitchFamily="50" charset="0"/>
              </a:rPr>
              <a:t>Group on Early Childhood Care and Development. (2010)</a:t>
            </a:r>
          </a:p>
        </p:txBody>
      </p:sp>
    </p:spTree>
    <p:extLst>
      <p:ext uri="{BB962C8B-B14F-4D97-AF65-F5344CB8AC3E}">
        <p14:creationId xmlns:p14="http://schemas.microsoft.com/office/powerpoint/2010/main" val="3948992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Times New Roman" panose="02020603050405020304" pitchFamily="18" charset="0"/>
                <a:cs typeface="Times New Roman" panose="02020603050405020304" pitchFamily="18" charset="0"/>
              </a:rPr>
              <a:t>Lessons from Gender Labeling Studies</a:t>
            </a:r>
            <a:r>
              <a:rPr lang="en-US" sz="3200" dirty="0" smtClean="0">
                <a:latin typeface="ITC New Baskerville Std" pitchFamily="18" charset="0"/>
              </a:rPr>
              <a:t>	</a:t>
            </a:r>
            <a:endParaRPr lang="en-US" sz="3200" dirty="0">
              <a:latin typeface="ITC New Baskerville Std" pitchFamily="18" charset="0"/>
            </a:endParaRPr>
          </a:p>
        </p:txBody>
      </p:sp>
      <p:sp>
        <p:nvSpPr>
          <p:cNvPr id="3" name="Content Placeholder 2"/>
          <p:cNvSpPr>
            <a:spLocks noGrp="1"/>
          </p:cNvSpPr>
          <p:nvPr>
            <p:ph idx="1"/>
          </p:nvPr>
        </p:nvSpPr>
        <p:spPr>
          <a:xfrm>
            <a:off x="914399" y="3505200"/>
            <a:ext cx="8619067" cy="3403600"/>
          </a:xfrm>
        </p:spPr>
        <p:txBody>
          <a:bodyPr/>
          <a:lstStyle/>
          <a:p>
            <a:pPr marL="0" indent="0">
              <a:buNone/>
            </a:pPr>
            <a:endParaRPr lang="en-US" sz="2400" dirty="0" smtClean="0">
              <a:cs typeface="Gotham Book" pitchFamily="50" charset="0"/>
            </a:endParaRPr>
          </a:p>
          <a:p>
            <a:pPr marL="0" indent="0">
              <a:lnSpc>
                <a:spcPct val="100000"/>
              </a:lnSpc>
              <a:buNone/>
            </a:pPr>
            <a:r>
              <a:rPr lang="en-US" sz="2400" b="1" dirty="0" smtClean="0">
                <a:solidFill>
                  <a:schemeClr val="tx2"/>
                </a:solidFill>
                <a:cs typeface="Gotham Book" pitchFamily="50" charset="0"/>
              </a:rPr>
              <a:t>Perceptions aren’t everything</a:t>
            </a:r>
          </a:p>
          <a:p>
            <a:pPr marL="0" indent="0">
              <a:lnSpc>
                <a:spcPct val="100000"/>
              </a:lnSpc>
              <a:buNone/>
            </a:pPr>
            <a:r>
              <a:rPr lang="en-US" sz="2400" dirty="0" smtClean="0">
                <a:cs typeface="Gotham Book" pitchFamily="50" charset="0"/>
              </a:rPr>
              <a:t>Boys and girls learn the same things and develop into men and women with equal aptitude in math and science. </a:t>
            </a:r>
            <a:r>
              <a:rPr lang="en-US" sz="2400" dirty="0" smtClean="0">
                <a:solidFill>
                  <a:schemeClr val="tx2"/>
                </a:solidFill>
                <a:cs typeface="Gotham Book" pitchFamily="50" charset="0"/>
              </a:rPr>
              <a:t>Strong evidence that mathematical and scientific reasoning have a biological basis, shared by males and females.</a:t>
            </a:r>
          </a:p>
          <a:p>
            <a:pPr marL="0" indent="0">
              <a:lnSpc>
                <a:spcPct val="100000"/>
              </a:lnSpc>
              <a:buNone/>
            </a:pPr>
            <a:r>
              <a:rPr lang="en-US" sz="2400" dirty="0" smtClean="0">
                <a:cs typeface="Gotham Book" pitchFamily="50" charset="0"/>
              </a:rPr>
              <a:t>Perceptions don’t create a sense of maleness or femaleness in children. </a:t>
            </a:r>
            <a:r>
              <a:rPr lang="en-US" sz="2400" dirty="0" smtClean="0">
                <a:solidFill>
                  <a:schemeClr val="tx2"/>
                </a:solidFill>
                <a:cs typeface="Gotham Book" pitchFamily="50" charset="0"/>
              </a:rPr>
              <a:t>Biological sex differences are real.</a:t>
            </a:r>
          </a:p>
          <a:p>
            <a:endParaRPr lang="en-US" dirty="0" smtClean="0"/>
          </a:p>
          <a:p>
            <a:endParaRPr lang="en-US" dirty="0"/>
          </a:p>
        </p:txBody>
      </p:sp>
      <p:sp>
        <p:nvSpPr>
          <p:cNvPr id="4" name="Slide Number Placeholder 3"/>
          <p:cNvSpPr>
            <a:spLocks noGrp="1"/>
          </p:cNvSpPr>
          <p:nvPr>
            <p:ph type="sldNum" sz="quarter" idx="4"/>
          </p:nvPr>
        </p:nvSpPr>
        <p:spPr/>
        <p:txBody>
          <a:bodyPr/>
          <a:lstStyle/>
          <a:p>
            <a:fld id="{3AF21FA0-C69A-D549-B93E-AD7DB9D7EB7A}" type="slidenum">
              <a:rPr lang="en-US" smtClean="0"/>
              <a:pPr/>
              <a:t>20</a:t>
            </a:fld>
            <a:endParaRPr lang="en-US" dirty="0"/>
          </a:p>
        </p:txBody>
      </p:sp>
      <p:sp>
        <p:nvSpPr>
          <p:cNvPr id="5" name="TextBox 4"/>
          <p:cNvSpPr txBox="1"/>
          <p:nvPr/>
        </p:nvSpPr>
        <p:spPr>
          <a:xfrm>
            <a:off x="4743450" y="1727200"/>
            <a:ext cx="4790016" cy="1569660"/>
          </a:xfrm>
          <a:prstGeom prst="rect">
            <a:avLst/>
          </a:prstGeom>
          <a:noFill/>
        </p:spPr>
        <p:txBody>
          <a:bodyPr wrap="square" rtlCol="0">
            <a:spAutoFit/>
          </a:bodyPr>
          <a:lstStyle/>
          <a:p>
            <a:r>
              <a:rPr lang="en-US" sz="2400" dirty="0">
                <a:cs typeface="Gotham Book" pitchFamily="50" charset="0"/>
              </a:rPr>
              <a:t>From the moment of birth, males and females are perceived differently, in ways that work to the disadvantage of females.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4400" y="1397000"/>
            <a:ext cx="3524250" cy="234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5615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Times New Roman" panose="02020603050405020304" pitchFamily="18" charset="0"/>
                <a:cs typeface="Times New Roman" panose="02020603050405020304" pitchFamily="18" charset="0"/>
              </a:rPr>
              <a:t>Discussion</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14400" y="1727200"/>
            <a:ext cx="7772400" cy="5181600"/>
          </a:xfrm>
        </p:spPr>
        <p:txBody>
          <a:bodyPr/>
          <a:lstStyle/>
          <a:p>
            <a:pPr marL="0" indent="0">
              <a:buNone/>
            </a:pPr>
            <a:r>
              <a:rPr lang="en-US" sz="2800" dirty="0" smtClean="0">
                <a:cs typeface="Gotham Book" pitchFamily="50" charset="0"/>
              </a:rPr>
              <a:t>In small groups, discuss the following:</a:t>
            </a:r>
          </a:p>
          <a:p>
            <a:pPr marL="0" indent="0">
              <a:buNone/>
            </a:pPr>
            <a:endParaRPr lang="en-US" sz="1400" dirty="0" smtClean="0">
              <a:cs typeface="Gotham Book" pitchFamily="50" charset="0"/>
            </a:endParaRPr>
          </a:p>
          <a:p>
            <a:pPr lvl="1">
              <a:buFont typeface="Arial" panose="020B0604020202020204" pitchFamily="34" charset="0"/>
              <a:buChar char="•"/>
            </a:pPr>
            <a:r>
              <a:rPr lang="en-US" sz="2400" dirty="0" smtClean="0">
                <a:cs typeface="Gotham Book" pitchFamily="50" charset="0"/>
              </a:rPr>
              <a:t>What are the common adjectives or descriptive words used to describe young boys in your culture? Young girls?</a:t>
            </a:r>
          </a:p>
          <a:p>
            <a:pPr lvl="1">
              <a:buFont typeface="Arial" panose="020B0604020202020204" pitchFamily="34" charset="0"/>
              <a:buChar char="•"/>
            </a:pPr>
            <a:r>
              <a:rPr lang="en-US" sz="2400" dirty="0" smtClean="0">
                <a:cs typeface="Gotham Book" pitchFamily="50" charset="0"/>
              </a:rPr>
              <a:t>What are girls believed to do well in your culture? Boys?</a:t>
            </a:r>
          </a:p>
          <a:p>
            <a:pPr lvl="1">
              <a:buFont typeface="Arial" panose="020B0604020202020204" pitchFamily="34" charset="0"/>
              <a:buChar char="•"/>
            </a:pPr>
            <a:r>
              <a:rPr lang="en-US" sz="2400" dirty="0" smtClean="0">
                <a:cs typeface="Gotham Book" pitchFamily="50" charset="0"/>
              </a:rPr>
              <a:t>How do you see your culture treating young girls and boys (ages 5 and under) differently</a:t>
            </a:r>
            <a:r>
              <a:rPr lang="en-US" dirty="0" smtClean="0"/>
              <a:t>?</a:t>
            </a:r>
            <a:endParaRPr lang="en-US" dirty="0"/>
          </a:p>
        </p:txBody>
      </p:sp>
    </p:spTree>
    <p:extLst>
      <p:ext uri="{BB962C8B-B14F-4D97-AF65-F5344CB8AC3E}">
        <p14:creationId xmlns:p14="http://schemas.microsoft.com/office/powerpoint/2010/main" val="3040018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Times New Roman" panose="02020603050405020304" pitchFamily="18" charset="0"/>
                <a:cs typeface="Times New Roman" panose="02020603050405020304" pitchFamily="18" charset="0"/>
              </a:rPr>
              <a:t>Discussion</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14400" y="1787703"/>
            <a:ext cx="4143375" cy="1612722"/>
          </a:xfrm>
        </p:spPr>
        <p:txBody>
          <a:bodyPr/>
          <a:lstStyle/>
          <a:p>
            <a:r>
              <a:rPr lang="en-US" sz="2400" dirty="0" smtClean="0">
                <a:cs typeface="Gotham Book" pitchFamily="50" charset="0"/>
              </a:rPr>
              <a:t>What is a father? </a:t>
            </a:r>
          </a:p>
          <a:p>
            <a:r>
              <a:rPr lang="en-US" sz="2400" dirty="0" smtClean="0">
                <a:cs typeface="Gotham Book" pitchFamily="50" charset="0"/>
              </a:rPr>
              <a:t>What role does he play in a child’s life? </a:t>
            </a:r>
            <a:endParaRPr lang="en-US" sz="2400" dirty="0">
              <a:cs typeface="Gotham Book" pitchFamily="50" charset="0"/>
            </a:endParaRP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89622" y="319942"/>
            <a:ext cx="4364524" cy="6538058"/>
          </a:xfrm>
          <a:prstGeom prst="rect">
            <a:avLst/>
          </a:prstGeom>
        </p:spPr>
      </p:pic>
    </p:spTree>
    <p:extLst>
      <p:ext uri="{BB962C8B-B14F-4D97-AF65-F5344CB8AC3E}">
        <p14:creationId xmlns:p14="http://schemas.microsoft.com/office/powerpoint/2010/main" val="3900033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914400" y="1587678"/>
            <a:ext cx="7755467" cy="3915656"/>
          </a:xfrm>
        </p:spPr>
        <p:txBody>
          <a:bodyPr/>
          <a:lstStyle/>
          <a:p>
            <a:pPr eaLnBrk="1" hangingPunct="1">
              <a:lnSpc>
                <a:spcPct val="100000"/>
              </a:lnSpc>
              <a:buFont typeface="Wingdings" pitchFamily="2" charset="2"/>
              <a:buNone/>
            </a:pPr>
            <a:r>
              <a:rPr lang="en-US" sz="2400" i="1" dirty="0">
                <a:cs typeface="Gotham Book" pitchFamily="50" charset="0"/>
              </a:rPr>
              <a:t>“Fathers may very well be the greatest untapped resources in the lives of Indigenous children.</a:t>
            </a:r>
            <a:r>
              <a:rPr lang="en-US" sz="2400" dirty="0">
                <a:cs typeface="Gotham Book" pitchFamily="50" charset="0"/>
              </a:rPr>
              <a:t> </a:t>
            </a:r>
            <a:r>
              <a:rPr lang="en-US" sz="2400" i="1" dirty="0">
                <a:cs typeface="Gotham Book" pitchFamily="50" charset="0"/>
              </a:rPr>
              <a:t>If we could support them to get involved and stay connected with their children, that would be a big protective factor for these youngsters as they grow up.”</a:t>
            </a:r>
            <a:r>
              <a:rPr lang="en-US" sz="2400" dirty="0">
                <a:cs typeface="Gotham Book" pitchFamily="50" charset="0"/>
              </a:rPr>
              <a:t> </a:t>
            </a:r>
          </a:p>
          <a:p>
            <a:pPr eaLnBrk="1" hangingPunct="1">
              <a:lnSpc>
                <a:spcPct val="100000"/>
              </a:lnSpc>
            </a:pPr>
            <a:endParaRPr lang="en-US" sz="2400" dirty="0">
              <a:cs typeface="Gotham Book" pitchFamily="50" charset="0"/>
            </a:endParaRPr>
          </a:p>
          <a:p>
            <a:pPr algn="r" eaLnBrk="1" hangingPunct="1">
              <a:lnSpc>
                <a:spcPct val="100000"/>
              </a:lnSpc>
              <a:spcBef>
                <a:spcPct val="0"/>
              </a:spcBef>
              <a:buFont typeface="Wingdings" pitchFamily="2" charset="2"/>
              <a:buNone/>
            </a:pPr>
            <a:endParaRPr lang="en-US" sz="2400" dirty="0">
              <a:cs typeface="Gotham Book" pitchFamily="50" charset="0"/>
            </a:endParaRPr>
          </a:p>
          <a:p>
            <a:pPr algn="r" eaLnBrk="1" hangingPunct="1">
              <a:lnSpc>
                <a:spcPct val="100000"/>
              </a:lnSpc>
              <a:spcBef>
                <a:spcPct val="0"/>
              </a:spcBef>
              <a:buFont typeface="Wingdings" pitchFamily="2" charset="2"/>
              <a:buNone/>
            </a:pPr>
            <a:r>
              <a:rPr lang="en-US" sz="2000" dirty="0">
                <a:cs typeface="Gotham Book" pitchFamily="50" charset="0"/>
              </a:rPr>
              <a:t>Ed John, The Grand Chief of the First Nations Summit</a:t>
            </a:r>
          </a:p>
          <a:p>
            <a:pPr algn="r" eaLnBrk="1" hangingPunct="1">
              <a:lnSpc>
                <a:spcPct val="100000"/>
              </a:lnSpc>
              <a:spcBef>
                <a:spcPct val="0"/>
              </a:spcBef>
              <a:buFont typeface="Wingdings" pitchFamily="2" charset="2"/>
              <a:buNone/>
            </a:pPr>
            <a:r>
              <a:rPr lang="en-US" sz="2000" dirty="0">
                <a:cs typeface="Gotham Book" pitchFamily="50" charset="0"/>
              </a:rPr>
              <a:t> in British Columbia, 2004</a:t>
            </a:r>
          </a:p>
        </p:txBody>
      </p:sp>
    </p:spTree>
    <p:extLst>
      <p:ext uri="{BB962C8B-B14F-4D97-AF65-F5344CB8AC3E}">
        <p14:creationId xmlns:p14="http://schemas.microsoft.com/office/powerpoint/2010/main" val="3183633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z="3200" dirty="0" smtClean="0">
                <a:latin typeface="Times New Roman" panose="02020603050405020304" pitchFamily="18" charset="0"/>
                <a:cs typeface="Times New Roman" panose="02020603050405020304" pitchFamily="18" charset="0"/>
              </a:rPr>
              <a:t>Nature Versus Nurture</a:t>
            </a:r>
          </a:p>
        </p:txBody>
      </p:sp>
      <p:sp>
        <p:nvSpPr>
          <p:cNvPr id="7171" name="Rectangle 3"/>
          <p:cNvSpPr>
            <a:spLocks noGrp="1" noChangeArrowheads="1"/>
          </p:cNvSpPr>
          <p:nvPr>
            <p:ph type="body" idx="1"/>
          </p:nvPr>
        </p:nvSpPr>
        <p:spPr>
          <a:xfrm>
            <a:off x="914400" y="1813560"/>
            <a:ext cx="4357688" cy="4301490"/>
          </a:xfrm>
        </p:spPr>
        <p:txBody>
          <a:bodyPr/>
          <a:lstStyle/>
          <a:p>
            <a:pPr eaLnBrk="1" hangingPunct="1">
              <a:lnSpc>
                <a:spcPct val="100000"/>
              </a:lnSpc>
              <a:buFont typeface="Wingdings" pitchFamily="2" charset="2"/>
              <a:buNone/>
            </a:pPr>
            <a:r>
              <a:rPr lang="en-US" sz="2400" dirty="0" smtClean="0">
                <a:cs typeface="Gotham Book" pitchFamily="50" charset="0"/>
              </a:rPr>
              <a:t>Fathers have the capacity to provide care early on in a child's life. </a:t>
            </a:r>
          </a:p>
          <a:p>
            <a:pPr eaLnBrk="1" hangingPunct="1">
              <a:lnSpc>
                <a:spcPct val="100000"/>
              </a:lnSpc>
              <a:buFont typeface="Wingdings" pitchFamily="2" charset="2"/>
              <a:buNone/>
            </a:pPr>
            <a:endParaRPr lang="en-US" sz="2400" dirty="0" smtClean="0">
              <a:cs typeface="Gotham Book" pitchFamily="50" charset="0"/>
            </a:endParaRPr>
          </a:p>
          <a:p>
            <a:pPr eaLnBrk="1" hangingPunct="1">
              <a:lnSpc>
                <a:spcPct val="100000"/>
              </a:lnSpc>
              <a:buFont typeface="Wingdings" pitchFamily="2" charset="2"/>
              <a:buNone/>
            </a:pPr>
            <a:r>
              <a:rPr lang="en-US" sz="2400" dirty="0" smtClean="0">
                <a:cs typeface="Gotham Book" pitchFamily="50" charset="0"/>
              </a:rPr>
              <a:t>There is nothing inherently or biologically different between men and women in terms of their ability to be responsive to children's needs, to nurture and be affectionate. </a:t>
            </a:r>
          </a:p>
          <a:p>
            <a:pPr eaLnBrk="1" hangingPunct="1">
              <a:lnSpc>
                <a:spcPct val="80000"/>
              </a:lnSpc>
              <a:buNone/>
            </a:pPr>
            <a:endParaRPr lang="en-US" b="1" dirty="0" smtClean="0"/>
          </a:p>
          <a:p>
            <a:pPr eaLnBrk="1" hangingPunct="1">
              <a:lnSpc>
                <a:spcPct val="80000"/>
              </a:lnSpc>
            </a:pPr>
            <a:endParaRPr lang="en-US" dirty="0" smtClean="0"/>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72113" y="285750"/>
            <a:ext cx="4419600" cy="6629400"/>
          </a:xfrm>
          <a:prstGeom prst="rect">
            <a:avLst/>
          </a:prstGeom>
        </p:spPr>
      </p:pic>
    </p:spTree>
    <p:extLst>
      <p:ext uri="{BB962C8B-B14F-4D97-AF65-F5344CB8AC3E}">
        <p14:creationId xmlns:p14="http://schemas.microsoft.com/office/powerpoint/2010/main" val="2106365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20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1">
                                            <p:txEl>
                                              <p:pRg st="2" end="2"/>
                                            </p:txEl>
                                          </p:spTgt>
                                        </p:tgtEl>
                                        <p:attrNameLst>
                                          <p:attrName>style.visibility</p:attrName>
                                        </p:attrNameLst>
                                      </p:cBhvr>
                                      <p:to>
                                        <p:strVal val="visible"/>
                                      </p:to>
                                    </p:set>
                                    <p:animEffect transition="in" filter="fade">
                                      <p:cBhvr>
                                        <p:cTn id="12" dur="2000"/>
                                        <p:tgtEl>
                                          <p:spTgt spid="71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z="3200" dirty="0" smtClean="0">
                <a:latin typeface="ITC New Baskerville Std" pitchFamily="18" charset="0"/>
              </a:rPr>
              <a:t> </a:t>
            </a:r>
            <a:r>
              <a:rPr lang="en-US" sz="3200" dirty="0" smtClean="0">
                <a:latin typeface="Times New Roman" panose="02020603050405020304" pitchFamily="18" charset="0"/>
                <a:cs typeface="Times New Roman" panose="02020603050405020304" pitchFamily="18" charset="0"/>
              </a:rPr>
              <a:t>Interactions </a:t>
            </a:r>
            <a:r>
              <a:rPr lang="en-US" sz="3200" i="1" dirty="0" smtClean="0">
                <a:latin typeface="Times New Roman" panose="02020603050405020304" pitchFamily="18" charset="0"/>
                <a:cs typeface="Times New Roman" panose="02020603050405020304" pitchFamily="18" charset="0"/>
              </a:rPr>
              <a:t>Tend</a:t>
            </a:r>
            <a:r>
              <a:rPr lang="en-US" sz="3200" dirty="0" smtClean="0">
                <a:latin typeface="Times New Roman" panose="02020603050405020304" pitchFamily="18" charset="0"/>
                <a:cs typeface="Times New Roman" panose="02020603050405020304" pitchFamily="18" charset="0"/>
              </a:rPr>
              <a:t> to be Different</a:t>
            </a:r>
          </a:p>
        </p:txBody>
      </p:sp>
      <p:sp>
        <p:nvSpPr>
          <p:cNvPr id="8195" name="Rectangle 3"/>
          <p:cNvSpPr>
            <a:spLocks noGrp="1" noChangeArrowheads="1"/>
          </p:cNvSpPr>
          <p:nvPr>
            <p:ph type="body" idx="1"/>
          </p:nvPr>
        </p:nvSpPr>
        <p:spPr>
          <a:xfrm>
            <a:off x="914400" y="1353312"/>
            <a:ext cx="8321040" cy="5728208"/>
          </a:xfrm>
        </p:spPr>
        <p:txBody>
          <a:bodyPr/>
          <a:lstStyle/>
          <a:p>
            <a:pPr eaLnBrk="1" hangingPunct="1">
              <a:lnSpc>
                <a:spcPct val="100000"/>
              </a:lnSpc>
            </a:pPr>
            <a:r>
              <a:rPr lang="en-US" dirty="0">
                <a:cs typeface="Gotham Book" pitchFamily="50" charset="0"/>
              </a:rPr>
              <a:t>Fathers tend to engage in more physically active, rough and tumble play, especially with their boys. They may use more direct communication, such as commanding, telling, disciplining, and instructing.  </a:t>
            </a:r>
          </a:p>
          <a:p>
            <a:pPr eaLnBrk="1" hangingPunct="1">
              <a:lnSpc>
                <a:spcPct val="100000"/>
              </a:lnSpc>
              <a:buFont typeface="Wingdings" pitchFamily="2" charset="2"/>
              <a:buNone/>
            </a:pPr>
            <a:endParaRPr lang="en-US" sz="1400" dirty="0">
              <a:cs typeface="Gotham Book" pitchFamily="50" charset="0"/>
            </a:endParaRPr>
          </a:p>
          <a:p>
            <a:pPr eaLnBrk="1" hangingPunct="1">
              <a:lnSpc>
                <a:spcPct val="100000"/>
              </a:lnSpc>
            </a:pPr>
            <a:r>
              <a:rPr lang="en-US" dirty="0">
                <a:cs typeface="Gotham Book" pitchFamily="50" charset="0"/>
              </a:rPr>
              <a:t>Mothers try to involve their child in more conversation, asking questions, exclaiming, and reinforcing the child’s talking or performance. </a:t>
            </a:r>
          </a:p>
          <a:p>
            <a:pPr eaLnBrk="1" hangingPunct="1">
              <a:lnSpc>
                <a:spcPct val="100000"/>
              </a:lnSpc>
            </a:pPr>
            <a:endParaRPr lang="en-US" sz="1400" dirty="0">
              <a:cs typeface="Gotham Book" pitchFamily="50" charset="0"/>
            </a:endParaRPr>
          </a:p>
          <a:p>
            <a:pPr eaLnBrk="1" hangingPunct="1">
              <a:lnSpc>
                <a:spcPct val="100000"/>
              </a:lnSpc>
            </a:pPr>
            <a:r>
              <a:rPr lang="en-US" dirty="0">
                <a:cs typeface="Gotham Book" pitchFamily="50" charset="0"/>
              </a:rPr>
              <a:t>When mothers are engaged with their children, they tend to assume the role of ‘teacher, whereas when men are engaged with their children, they tend to assume the role of friend, playmate, and sometimes ‘coach.’</a:t>
            </a:r>
            <a:r>
              <a:rPr lang="en-US" b="1" dirty="0">
                <a:cs typeface="Gotham Book" pitchFamily="50" charset="0"/>
              </a:rPr>
              <a:t> </a:t>
            </a:r>
          </a:p>
          <a:p>
            <a:pPr algn="ctr" eaLnBrk="1" hangingPunct="1">
              <a:lnSpc>
                <a:spcPct val="100000"/>
              </a:lnSpc>
              <a:buFont typeface="Wingdings" pitchFamily="2" charset="2"/>
              <a:buNone/>
            </a:pPr>
            <a:endParaRPr lang="en-US" sz="1200" b="1" dirty="0"/>
          </a:p>
          <a:p>
            <a:pPr algn="ctr" eaLnBrk="1" hangingPunct="1">
              <a:lnSpc>
                <a:spcPct val="100000"/>
              </a:lnSpc>
              <a:buFont typeface="Wingdings" pitchFamily="2" charset="2"/>
              <a:buNone/>
            </a:pPr>
            <a:r>
              <a:rPr lang="en-US" sz="2400" b="1" dirty="0">
                <a:cs typeface="Gotham Book" pitchFamily="50" charset="0"/>
              </a:rPr>
              <a:t>Both parents have an </a:t>
            </a:r>
            <a:r>
              <a:rPr lang="en-US" sz="2400" b="1" dirty="0" smtClean="0">
                <a:cs typeface="Gotham Book" pitchFamily="50" charset="0"/>
              </a:rPr>
              <a:t>important contribution </a:t>
            </a:r>
            <a:r>
              <a:rPr lang="en-US" sz="2400" b="1" dirty="0">
                <a:cs typeface="Gotham Book" pitchFamily="50" charset="0"/>
              </a:rPr>
              <a:t>to make.</a:t>
            </a:r>
          </a:p>
          <a:p>
            <a:pPr eaLnBrk="1" hangingPunct="1">
              <a:lnSpc>
                <a:spcPct val="80000"/>
              </a:lnSpc>
            </a:pPr>
            <a:endParaRPr lang="en-US" b="1" dirty="0">
              <a:solidFill>
                <a:srgbClr val="660066"/>
              </a:solidFill>
            </a:endParaRPr>
          </a:p>
        </p:txBody>
      </p:sp>
    </p:spTree>
    <p:extLst>
      <p:ext uri="{BB962C8B-B14F-4D97-AF65-F5344CB8AC3E}">
        <p14:creationId xmlns:p14="http://schemas.microsoft.com/office/powerpoint/2010/main" val="3930222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20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95">
                                            <p:txEl>
                                              <p:pRg st="2" end="2"/>
                                            </p:txEl>
                                          </p:spTgt>
                                        </p:tgtEl>
                                        <p:attrNameLst>
                                          <p:attrName>style.visibility</p:attrName>
                                        </p:attrNameLst>
                                      </p:cBhvr>
                                      <p:to>
                                        <p:strVal val="visible"/>
                                      </p:to>
                                    </p:set>
                                    <p:animEffect transition="in" filter="fade">
                                      <p:cBhvr>
                                        <p:cTn id="12" dur="2000"/>
                                        <p:tgtEl>
                                          <p:spTgt spid="819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195">
                                            <p:txEl>
                                              <p:pRg st="4" end="4"/>
                                            </p:txEl>
                                          </p:spTgt>
                                        </p:tgtEl>
                                        <p:attrNameLst>
                                          <p:attrName>style.visibility</p:attrName>
                                        </p:attrNameLst>
                                      </p:cBhvr>
                                      <p:to>
                                        <p:strVal val="visible"/>
                                      </p:to>
                                    </p:set>
                                    <p:animEffect transition="in" filter="fade">
                                      <p:cBhvr>
                                        <p:cTn id="17" dur="2000"/>
                                        <p:tgtEl>
                                          <p:spTgt spid="819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195">
                                            <p:txEl>
                                              <p:pRg st="6" end="6"/>
                                            </p:txEl>
                                          </p:spTgt>
                                        </p:tgtEl>
                                        <p:attrNameLst>
                                          <p:attrName>style.visibility</p:attrName>
                                        </p:attrNameLst>
                                      </p:cBhvr>
                                      <p:to>
                                        <p:strVal val="visible"/>
                                      </p:to>
                                    </p:set>
                                    <p:animEffect transition="in" filter="fade">
                                      <p:cBhvr>
                                        <p:cTn id="22" dur="2000"/>
                                        <p:tgtEl>
                                          <p:spTgt spid="81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z="3200" dirty="0">
                <a:latin typeface="Times New Roman" panose="02020603050405020304" pitchFamily="18" charset="0"/>
                <a:cs typeface="Times New Roman" panose="02020603050405020304" pitchFamily="18" charset="0"/>
              </a:rPr>
              <a:t>Direct Contribution</a:t>
            </a:r>
          </a:p>
        </p:txBody>
      </p:sp>
      <p:sp>
        <p:nvSpPr>
          <p:cNvPr id="9219" name="Rectangle 3"/>
          <p:cNvSpPr>
            <a:spLocks noGrp="1" noChangeArrowheads="1"/>
          </p:cNvSpPr>
          <p:nvPr>
            <p:ph type="body" idx="1"/>
          </p:nvPr>
        </p:nvSpPr>
        <p:spPr>
          <a:xfrm>
            <a:off x="914400" y="1490133"/>
            <a:ext cx="8211312" cy="5287330"/>
          </a:xfrm>
        </p:spPr>
        <p:txBody>
          <a:bodyPr/>
          <a:lstStyle/>
          <a:p>
            <a:pPr eaLnBrk="1" hangingPunct="1">
              <a:lnSpc>
                <a:spcPct val="100000"/>
              </a:lnSpc>
            </a:pPr>
            <a:r>
              <a:rPr lang="en-US" dirty="0">
                <a:cs typeface="Gotham Book" pitchFamily="50" charset="0"/>
              </a:rPr>
              <a:t>Men in many cultures contribute to the wellbeing of their children through the provision of income to support the activities of the family. </a:t>
            </a:r>
          </a:p>
          <a:p>
            <a:pPr eaLnBrk="1" hangingPunct="1">
              <a:lnSpc>
                <a:spcPct val="100000"/>
              </a:lnSpc>
            </a:pPr>
            <a:endParaRPr lang="en-US" dirty="0" smtClean="0">
              <a:cs typeface="Gotham Book" pitchFamily="50" charset="0"/>
            </a:endParaRPr>
          </a:p>
          <a:p>
            <a:pPr eaLnBrk="1" hangingPunct="1">
              <a:lnSpc>
                <a:spcPct val="100000"/>
              </a:lnSpc>
            </a:pPr>
            <a:r>
              <a:rPr lang="en-US" dirty="0" smtClean="0">
                <a:cs typeface="Gotham Book" pitchFamily="50" charset="0"/>
              </a:rPr>
              <a:t>However</a:t>
            </a:r>
            <a:r>
              <a:rPr lang="en-US" dirty="0">
                <a:cs typeface="Gotham Book" pitchFamily="50" charset="0"/>
              </a:rPr>
              <a:t>, men are not the only ones who contribute financially to the family. Increasingly women are making substantial and sometimes even majority contributions to the family income.</a:t>
            </a:r>
          </a:p>
          <a:p>
            <a:pPr lvl="1" eaLnBrk="1" hangingPunct="1">
              <a:lnSpc>
                <a:spcPct val="100000"/>
              </a:lnSpc>
              <a:buFont typeface="Courier New" panose="02070309020205020404" pitchFamily="49" charset="0"/>
              <a:buChar char="o"/>
            </a:pPr>
            <a:r>
              <a:rPr lang="en-US" sz="2200" dirty="0">
                <a:cs typeface="Gotham Book" pitchFamily="50" charset="0"/>
              </a:rPr>
              <a:t>In Madras, India, women contribute 46% to the family income while men contribute 42%, with 12% coming from joint income. </a:t>
            </a:r>
          </a:p>
          <a:p>
            <a:pPr lvl="1" eaLnBrk="1" hangingPunct="1">
              <a:lnSpc>
                <a:spcPct val="100000"/>
              </a:lnSpc>
              <a:buFont typeface="Courier New" panose="02070309020205020404" pitchFamily="49" charset="0"/>
              <a:buChar char="o"/>
            </a:pPr>
            <a:r>
              <a:rPr lang="en-US" sz="2200" dirty="0">
                <a:cs typeface="Gotham Book" pitchFamily="50" charset="0"/>
              </a:rPr>
              <a:t>In Nepal women contribute 50% of the family income; in the Philippines women's income exceeds men's by 10% when home production is taken into account; and in Ghana women maintain 33% of the households. (Bruce 1994)</a:t>
            </a:r>
          </a:p>
          <a:p>
            <a:pPr eaLnBrk="1" hangingPunct="1">
              <a:lnSpc>
                <a:spcPct val="80000"/>
              </a:lnSpc>
            </a:pPr>
            <a:endParaRPr lang="en-US" sz="2400" dirty="0">
              <a:latin typeface="Gotham Book" pitchFamily="50" charset="0"/>
              <a:cs typeface="Gotham Book" pitchFamily="50" charset="0"/>
            </a:endParaRPr>
          </a:p>
        </p:txBody>
      </p:sp>
    </p:spTree>
    <p:extLst>
      <p:ext uri="{BB962C8B-B14F-4D97-AF65-F5344CB8AC3E}">
        <p14:creationId xmlns:p14="http://schemas.microsoft.com/office/powerpoint/2010/main" val="1088560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20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fade">
                                      <p:cBhvr>
                                        <p:cTn id="12" dur="2000"/>
                                        <p:tgtEl>
                                          <p:spTgt spid="9219">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219">
                                            <p:txEl>
                                              <p:pRg st="3" end="3"/>
                                            </p:txEl>
                                          </p:spTgt>
                                        </p:tgtEl>
                                        <p:attrNameLst>
                                          <p:attrName>style.visibility</p:attrName>
                                        </p:attrNameLst>
                                      </p:cBhvr>
                                      <p:to>
                                        <p:strVal val="visible"/>
                                      </p:to>
                                    </p:set>
                                    <p:animEffect transition="in" filter="fade">
                                      <p:cBhvr>
                                        <p:cTn id="15" dur="2000"/>
                                        <p:tgtEl>
                                          <p:spTgt spid="9219">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219">
                                            <p:txEl>
                                              <p:pRg st="4" end="4"/>
                                            </p:txEl>
                                          </p:spTgt>
                                        </p:tgtEl>
                                        <p:attrNameLst>
                                          <p:attrName>style.visibility</p:attrName>
                                        </p:attrNameLst>
                                      </p:cBhvr>
                                      <p:to>
                                        <p:strVal val="visible"/>
                                      </p:to>
                                    </p:set>
                                    <p:animEffect transition="in" filter="fade">
                                      <p:cBhvr>
                                        <p:cTn id="18" dur="20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z="3200" dirty="0" smtClean="0">
                <a:latin typeface="ITC New Baskerville Std" pitchFamily="18" charset="0"/>
              </a:rPr>
              <a:t> </a:t>
            </a:r>
            <a:r>
              <a:rPr lang="en-US" sz="3200" b="1" dirty="0" smtClean="0">
                <a:latin typeface="Times New Roman" panose="02020603050405020304" pitchFamily="18" charset="0"/>
                <a:cs typeface="Times New Roman" panose="02020603050405020304" pitchFamily="18" charset="0"/>
              </a:rPr>
              <a:t>Indirect Contribution</a:t>
            </a:r>
          </a:p>
        </p:txBody>
      </p:sp>
      <p:sp>
        <p:nvSpPr>
          <p:cNvPr id="10243" name="Rectangle 3"/>
          <p:cNvSpPr>
            <a:spLocks noGrp="1" noChangeArrowheads="1"/>
          </p:cNvSpPr>
          <p:nvPr>
            <p:ph type="body" idx="1"/>
          </p:nvPr>
        </p:nvSpPr>
        <p:spPr>
          <a:xfrm>
            <a:off x="914400" y="1371601"/>
            <a:ext cx="8936197" cy="5000624"/>
          </a:xfrm>
        </p:spPr>
        <p:txBody>
          <a:bodyPr/>
          <a:lstStyle/>
          <a:p>
            <a:pPr eaLnBrk="1" hangingPunct="1">
              <a:lnSpc>
                <a:spcPct val="90000"/>
              </a:lnSpc>
            </a:pPr>
            <a:r>
              <a:rPr lang="en-US" sz="2100" i="1" dirty="0">
                <a:cs typeface="Gotham Book" pitchFamily="50" charset="0"/>
              </a:rPr>
              <a:t>Men help avert harm to children</a:t>
            </a:r>
            <a:r>
              <a:rPr lang="en-US" sz="2100" dirty="0">
                <a:cs typeface="Gotham Book" pitchFamily="50" charset="0"/>
              </a:rPr>
              <a:t>. </a:t>
            </a:r>
          </a:p>
          <a:p>
            <a:pPr lvl="1" eaLnBrk="1" hangingPunct="1">
              <a:lnSpc>
                <a:spcPct val="90000"/>
              </a:lnSpc>
              <a:buFont typeface="Courier New" panose="02070309020205020404" pitchFamily="49" charset="0"/>
              <a:buChar char="o"/>
            </a:pPr>
            <a:r>
              <a:rPr lang="en-US" sz="2100" dirty="0">
                <a:cs typeface="Gotham Book" pitchFamily="50" charset="0"/>
              </a:rPr>
              <a:t>Children in households in which men are present are much less likely to be abused or exploited by other men in the community than children living only with women.</a:t>
            </a:r>
            <a:endParaRPr lang="en-US" sz="1100" dirty="0">
              <a:cs typeface="Gotham Book" pitchFamily="50" charset="0"/>
            </a:endParaRPr>
          </a:p>
          <a:p>
            <a:pPr eaLnBrk="1" hangingPunct="1">
              <a:lnSpc>
                <a:spcPct val="90000"/>
              </a:lnSpc>
            </a:pPr>
            <a:endParaRPr lang="en-US" sz="1100" dirty="0">
              <a:cs typeface="Gotham Book" pitchFamily="50" charset="0"/>
            </a:endParaRPr>
          </a:p>
          <a:p>
            <a:pPr eaLnBrk="1" hangingPunct="1">
              <a:lnSpc>
                <a:spcPct val="90000"/>
              </a:lnSpc>
            </a:pPr>
            <a:r>
              <a:rPr lang="en-US" sz="2100" i="1" dirty="0">
                <a:cs typeface="Gotham Book" pitchFamily="50" charset="0"/>
              </a:rPr>
              <a:t>Provide social value.</a:t>
            </a:r>
            <a:r>
              <a:rPr lang="en-US" sz="2100" dirty="0">
                <a:cs typeface="Gotham Book" pitchFamily="50" charset="0"/>
              </a:rPr>
              <a:t> </a:t>
            </a:r>
          </a:p>
          <a:p>
            <a:pPr lvl="1" eaLnBrk="1" hangingPunct="1">
              <a:lnSpc>
                <a:spcPct val="90000"/>
              </a:lnSpc>
              <a:buFont typeface="Courier New" panose="02070309020205020404" pitchFamily="49" charset="0"/>
              <a:buChar char="o"/>
            </a:pPr>
            <a:r>
              <a:rPr lang="en-US" sz="2100" dirty="0">
                <a:cs typeface="Gotham Book" pitchFamily="50" charset="0"/>
              </a:rPr>
              <a:t>The mere fact of having a father who acknowledges and lives with them may confer social value on children, especially in societies with very high father absence. </a:t>
            </a:r>
            <a:endParaRPr lang="en-US" sz="1100" dirty="0">
              <a:cs typeface="Gotham Book" pitchFamily="50" charset="0"/>
            </a:endParaRPr>
          </a:p>
          <a:p>
            <a:pPr eaLnBrk="1" hangingPunct="1">
              <a:lnSpc>
                <a:spcPct val="90000"/>
              </a:lnSpc>
            </a:pPr>
            <a:endParaRPr lang="en-US" sz="1100" dirty="0">
              <a:cs typeface="Gotham Book" pitchFamily="50" charset="0"/>
            </a:endParaRPr>
          </a:p>
          <a:p>
            <a:pPr eaLnBrk="1" hangingPunct="1">
              <a:lnSpc>
                <a:spcPct val="90000"/>
              </a:lnSpc>
            </a:pPr>
            <a:r>
              <a:rPr lang="en-US" sz="2100" i="1" dirty="0">
                <a:cs typeface="Gotham Book" pitchFamily="50" charset="0"/>
              </a:rPr>
              <a:t>Alleviate women’s stress.</a:t>
            </a:r>
            <a:r>
              <a:rPr lang="en-US" sz="2100" dirty="0">
                <a:cs typeface="Gotham Book" pitchFamily="50" charset="0"/>
              </a:rPr>
              <a:t> </a:t>
            </a:r>
          </a:p>
          <a:p>
            <a:pPr lvl="1" eaLnBrk="1" hangingPunct="1">
              <a:lnSpc>
                <a:spcPct val="90000"/>
              </a:lnSpc>
              <a:buFont typeface="Courier New" panose="02070309020205020404" pitchFamily="49" charset="0"/>
              <a:buChar char="o"/>
            </a:pPr>
            <a:r>
              <a:rPr lang="en-US" sz="2100" dirty="0">
                <a:cs typeface="Gotham Book" pitchFamily="50" charset="0"/>
              </a:rPr>
              <a:t>Women who live with partners tend to report that they are less stressed about child care issues. The benefits of fathers in children’s lives, particularly in their early years, might accrue particularly through the supportive influence of a partner on maternal behavior.</a:t>
            </a:r>
          </a:p>
          <a:p>
            <a:pPr eaLnBrk="1" hangingPunct="1">
              <a:lnSpc>
                <a:spcPct val="80000"/>
              </a:lnSpc>
            </a:pPr>
            <a:endParaRPr lang="en-US" b="1" dirty="0">
              <a:cs typeface="Gotham Book" pitchFamily="50" charset="0"/>
            </a:endParaRPr>
          </a:p>
          <a:p>
            <a:pPr algn="r" eaLnBrk="1" hangingPunct="1">
              <a:lnSpc>
                <a:spcPct val="80000"/>
              </a:lnSpc>
              <a:buFont typeface="Wingdings" pitchFamily="2" charset="2"/>
              <a:buNone/>
            </a:pPr>
            <a:endParaRPr lang="en-US" b="1" dirty="0">
              <a:cs typeface="Gotham Book" pitchFamily="50" charset="0"/>
            </a:endParaRPr>
          </a:p>
        </p:txBody>
      </p:sp>
      <p:sp>
        <p:nvSpPr>
          <p:cNvPr id="4" name="TextBox 3"/>
          <p:cNvSpPr txBox="1"/>
          <p:nvPr/>
        </p:nvSpPr>
        <p:spPr>
          <a:xfrm>
            <a:off x="0" y="6711697"/>
            <a:ext cx="10058400" cy="379876"/>
          </a:xfrm>
          <a:prstGeom prst="rect">
            <a:avLst/>
          </a:prstGeom>
          <a:noFill/>
        </p:spPr>
        <p:txBody>
          <a:bodyPr wrap="square" lIns="101882" tIns="50941" rIns="101882" bIns="50941" rtlCol="0">
            <a:spAutoFit/>
          </a:bodyPr>
          <a:lstStyle/>
          <a:p>
            <a:pPr algn="r"/>
            <a:r>
              <a:rPr lang="en-US" sz="1800" dirty="0" err="1">
                <a:solidFill>
                  <a:schemeClr val="tx1">
                    <a:lumMod val="65000"/>
                    <a:lumOff val="35000"/>
                  </a:schemeClr>
                </a:solidFill>
                <a:cs typeface="Gotham Book" pitchFamily="50" charset="0"/>
              </a:rPr>
              <a:t>Guma</a:t>
            </a:r>
            <a:r>
              <a:rPr lang="en-US" sz="1800" dirty="0">
                <a:solidFill>
                  <a:schemeClr val="tx1">
                    <a:lumMod val="65000"/>
                    <a:lumOff val="35000"/>
                  </a:schemeClr>
                </a:solidFill>
                <a:cs typeface="Gotham Book" pitchFamily="50" charset="0"/>
              </a:rPr>
              <a:t> and </a:t>
            </a:r>
            <a:r>
              <a:rPr lang="en-US" sz="1800" dirty="0" err="1">
                <a:solidFill>
                  <a:schemeClr val="tx1">
                    <a:lumMod val="65000"/>
                    <a:lumOff val="35000"/>
                  </a:schemeClr>
                </a:solidFill>
                <a:cs typeface="Gotham Book" pitchFamily="50" charset="0"/>
              </a:rPr>
              <a:t>Henda</a:t>
            </a:r>
            <a:r>
              <a:rPr lang="en-US" sz="1800" dirty="0">
                <a:solidFill>
                  <a:schemeClr val="tx1">
                    <a:lumMod val="65000"/>
                    <a:lumOff val="35000"/>
                  </a:schemeClr>
                </a:solidFill>
                <a:cs typeface="Gotham Book" pitchFamily="50" charset="0"/>
              </a:rPr>
              <a:t>, 2004; Clarke-Stewart, 1978; Richter, 2006.</a:t>
            </a:r>
          </a:p>
        </p:txBody>
      </p:sp>
    </p:spTree>
    <p:extLst>
      <p:ext uri="{BB962C8B-B14F-4D97-AF65-F5344CB8AC3E}">
        <p14:creationId xmlns:p14="http://schemas.microsoft.com/office/powerpoint/2010/main" val="3687805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2000"/>
                                        <p:tgtEl>
                                          <p:spTgt spid="1024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43">
                                            <p:txEl>
                                              <p:pRg st="1" end="1"/>
                                            </p:txEl>
                                          </p:spTgt>
                                        </p:tgtEl>
                                        <p:attrNameLst>
                                          <p:attrName>style.visibility</p:attrName>
                                        </p:attrNameLst>
                                      </p:cBhvr>
                                      <p:to>
                                        <p:strVal val="visible"/>
                                      </p:to>
                                    </p:set>
                                    <p:animEffect transition="in" filter="fade">
                                      <p:cBhvr>
                                        <p:cTn id="10" dur="2000"/>
                                        <p:tgtEl>
                                          <p:spTgt spid="1024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243">
                                            <p:txEl>
                                              <p:pRg st="3" end="3"/>
                                            </p:txEl>
                                          </p:spTgt>
                                        </p:tgtEl>
                                        <p:attrNameLst>
                                          <p:attrName>style.visibility</p:attrName>
                                        </p:attrNameLst>
                                      </p:cBhvr>
                                      <p:to>
                                        <p:strVal val="visible"/>
                                      </p:to>
                                    </p:set>
                                    <p:animEffect transition="in" filter="fade">
                                      <p:cBhvr>
                                        <p:cTn id="15" dur="2000"/>
                                        <p:tgtEl>
                                          <p:spTgt spid="1024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243">
                                            <p:txEl>
                                              <p:pRg st="4" end="4"/>
                                            </p:txEl>
                                          </p:spTgt>
                                        </p:tgtEl>
                                        <p:attrNameLst>
                                          <p:attrName>style.visibility</p:attrName>
                                        </p:attrNameLst>
                                      </p:cBhvr>
                                      <p:to>
                                        <p:strVal val="visible"/>
                                      </p:to>
                                    </p:set>
                                    <p:animEffect transition="in" filter="fade">
                                      <p:cBhvr>
                                        <p:cTn id="18" dur="2000"/>
                                        <p:tgtEl>
                                          <p:spTgt spid="1024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243">
                                            <p:txEl>
                                              <p:pRg st="6" end="6"/>
                                            </p:txEl>
                                          </p:spTgt>
                                        </p:tgtEl>
                                        <p:attrNameLst>
                                          <p:attrName>style.visibility</p:attrName>
                                        </p:attrNameLst>
                                      </p:cBhvr>
                                      <p:to>
                                        <p:strVal val="visible"/>
                                      </p:to>
                                    </p:set>
                                    <p:animEffect transition="in" filter="fade">
                                      <p:cBhvr>
                                        <p:cTn id="23" dur="2000"/>
                                        <p:tgtEl>
                                          <p:spTgt spid="10243">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43">
                                            <p:txEl>
                                              <p:pRg st="7" end="7"/>
                                            </p:txEl>
                                          </p:spTgt>
                                        </p:tgtEl>
                                        <p:attrNameLst>
                                          <p:attrName>style.visibility</p:attrName>
                                        </p:attrNameLst>
                                      </p:cBhvr>
                                      <p:to>
                                        <p:strVal val="visible"/>
                                      </p:to>
                                    </p:set>
                                    <p:animEffect transition="in" filter="fade">
                                      <p:cBhvr>
                                        <p:cTn id="26" dur="2000"/>
                                        <p:tgtEl>
                                          <p:spTgt spid="1024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z="3200" b="1" dirty="0" smtClean="0">
                <a:latin typeface="Times New Roman" panose="02020603050405020304" pitchFamily="18" charset="0"/>
                <a:cs typeface="Times New Roman" panose="02020603050405020304" pitchFamily="18" charset="0"/>
              </a:rPr>
              <a:t>Impact of Fathers on Children</a:t>
            </a:r>
          </a:p>
        </p:txBody>
      </p:sp>
      <p:sp>
        <p:nvSpPr>
          <p:cNvPr id="11267" name="Rectangle 3"/>
          <p:cNvSpPr>
            <a:spLocks noGrp="1" noChangeArrowheads="1"/>
          </p:cNvSpPr>
          <p:nvPr>
            <p:ph type="body" idx="1"/>
          </p:nvPr>
        </p:nvSpPr>
        <p:spPr>
          <a:xfrm>
            <a:off x="914400" y="1587677"/>
            <a:ext cx="8229600" cy="5306899"/>
          </a:xfrm>
        </p:spPr>
        <p:txBody>
          <a:bodyPr/>
          <a:lstStyle/>
          <a:p>
            <a:pPr eaLnBrk="1" hangingPunct="1">
              <a:lnSpc>
                <a:spcPct val="100000"/>
              </a:lnSpc>
            </a:pPr>
            <a:r>
              <a:rPr lang="en-US" sz="2400" dirty="0">
                <a:cs typeface="Gotham Book" pitchFamily="50" charset="0"/>
              </a:rPr>
              <a:t>Father presence contributes to cognitive development, intellectual functioning and school achievement (Amato, 1998). </a:t>
            </a:r>
          </a:p>
          <a:p>
            <a:pPr lvl="1" eaLnBrk="1" hangingPunct="1">
              <a:lnSpc>
                <a:spcPct val="100000"/>
              </a:lnSpc>
              <a:buFont typeface="Courier New" panose="02070309020205020404" pitchFamily="49" charset="0"/>
              <a:buChar char="o"/>
            </a:pPr>
            <a:r>
              <a:rPr lang="en-US" sz="2400" dirty="0">
                <a:cs typeface="Gotham Book" pitchFamily="50" charset="0"/>
              </a:rPr>
              <a:t>In South Africa, </a:t>
            </a:r>
            <a:r>
              <a:rPr lang="en-US" sz="2400" dirty="0" err="1">
                <a:cs typeface="Gotham Book" pitchFamily="50" charset="0"/>
              </a:rPr>
              <a:t>Mboya</a:t>
            </a:r>
            <a:r>
              <a:rPr lang="en-US" sz="2400" dirty="0">
                <a:cs typeface="Gotham Book" pitchFamily="50" charset="0"/>
              </a:rPr>
              <a:t> &amp; </a:t>
            </a:r>
            <a:r>
              <a:rPr lang="en-US" sz="2400" dirty="0" err="1">
                <a:cs typeface="Gotham Book" pitchFamily="50" charset="0"/>
              </a:rPr>
              <a:t>Nesengani</a:t>
            </a:r>
            <a:r>
              <a:rPr lang="en-US" sz="2400" dirty="0">
                <a:cs typeface="Gotham Book" pitchFamily="50" charset="0"/>
              </a:rPr>
              <a:t> (1999) found that boys who lived in father-present households had higher academic achievement than boys who lived in father-absent households. </a:t>
            </a:r>
          </a:p>
          <a:p>
            <a:pPr lvl="1" eaLnBrk="1" hangingPunct="1">
              <a:lnSpc>
                <a:spcPct val="100000"/>
              </a:lnSpc>
            </a:pPr>
            <a:endParaRPr lang="en-US" sz="1400" dirty="0">
              <a:cs typeface="Gotham Book" pitchFamily="50" charset="0"/>
            </a:endParaRPr>
          </a:p>
          <a:p>
            <a:pPr eaLnBrk="1" hangingPunct="1">
              <a:lnSpc>
                <a:spcPct val="100000"/>
              </a:lnSpc>
            </a:pPr>
            <a:r>
              <a:rPr lang="en-US" sz="2400" dirty="0">
                <a:cs typeface="Gotham Book" pitchFamily="50" charset="0"/>
              </a:rPr>
              <a:t>Father presence also contributes to emotional well-being/ Children are less likely to manifest emotional and </a:t>
            </a:r>
            <a:r>
              <a:rPr lang="en-US" sz="2400" dirty="0" smtClean="0">
                <a:cs typeface="Gotham Book" pitchFamily="50" charset="0"/>
              </a:rPr>
              <a:t>behavioral </a:t>
            </a:r>
            <a:r>
              <a:rPr lang="en-US" sz="2400" dirty="0">
                <a:cs typeface="Gotham Book" pitchFamily="50" charset="0"/>
              </a:rPr>
              <a:t>problems if their father is available to them, and  father presence shows a strong relationship with higher self-esteem amongst girls (Hunt &amp; Hunt, 1977).</a:t>
            </a:r>
          </a:p>
        </p:txBody>
      </p:sp>
    </p:spTree>
    <p:extLst>
      <p:ext uri="{BB962C8B-B14F-4D97-AF65-F5344CB8AC3E}">
        <p14:creationId xmlns:p14="http://schemas.microsoft.com/office/powerpoint/2010/main" val="3937590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2000"/>
                                        <p:tgtEl>
                                          <p:spTgt spid="1126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267">
                                            <p:txEl>
                                              <p:pRg st="1" end="1"/>
                                            </p:txEl>
                                          </p:spTgt>
                                        </p:tgtEl>
                                        <p:attrNameLst>
                                          <p:attrName>style.visibility</p:attrName>
                                        </p:attrNameLst>
                                      </p:cBhvr>
                                      <p:to>
                                        <p:strVal val="visible"/>
                                      </p:to>
                                    </p:set>
                                    <p:animEffect transition="in" filter="fade">
                                      <p:cBhvr>
                                        <p:cTn id="10" dur="2000"/>
                                        <p:tgtEl>
                                          <p:spTgt spid="1126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267">
                                            <p:txEl>
                                              <p:pRg st="3" end="3"/>
                                            </p:txEl>
                                          </p:spTgt>
                                        </p:tgtEl>
                                        <p:attrNameLst>
                                          <p:attrName>style.visibility</p:attrName>
                                        </p:attrNameLst>
                                      </p:cBhvr>
                                      <p:to>
                                        <p:strVal val="visible"/>
                                      </p:to>
                                    </p:set>
                                    <p:animEffect transition="in" filter="fade">
                                      <p:cBhvr>
                                        <p:cTn id="15" dur="2000"/>
                                        <p:tgtEl>
                                          <p:spTgt spid="112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z="3200" dirty="0" smtClean="0">
                <a:latin typeface="ITC New Baskerville Std" pitchFamily="18" charset="0"/>
              </a:rPr>
              <a:t> </a:t>
            </a:r>
            <a:r>
              <a:rPr lang="en-US" sz="3200" dirty="0">
                <a:latin typeface="Times New Roman" panose="02020603050405020304" pitchFamily="18" charset="0"/>
                <a:cs typeface="Times New Roman" panose="02020603050405020304" pitchFamily="18" charset="0"/>
              </a:rPr>
              <a:t>Impact </a:t>
            </a:r>
            <a:r>
              <a:rPr lang="en-US" sz="3200" dirty="0" smtClean="0">
                <a:latin typeface="Times New Roman" panose="02020603050405020304" pitchFamily="18" charset="0"/>
                <a:cs typeface="Times New Roman" panose="02020603050405020304" pitchFamily="18" charset="0"/>
              </a:rPr>
              <a:t>(continued)</a:t>
            </a:r>
            <a:endParaRPr lang="en-US" sz="3200" dirty="0">
              <a:latin typeface="Times New Roman" panose="02020603050405020304" pitchFamily="18" charset="0"/>
              <a:cs typeface="Times New Roman" panose="02020603050405020304" pitchFamily="18" charset="0"/>
            </a:endParaRPr>
          </a:p>
        </p:txBody>
      </p:sp>
      <p:sp>
        <p:nvSpPr>
          <p:cNvPr id="12291" name="Rectangle 3"/>
          <p:cNvSpPr>
            <a:spLocks noGrp="1" noChangeArrowheads="1"/>
          </p:cNvSpPr>
          <p:nvPr>
            <p:ph type="body" idx="1"/>
          </p:nvPr>
        </p:nvSpPr>
        <p:spPr>
          <a:xfrm>
            <a:off x="914400" y="1389888"/>
            <a:ext cx="8892540" cy="5518912"/>
          </a:xfrm>
        </p:spPr>
        <p:txBody>
          <a:bodyPr/>
          <a:lstStyle/>
          <a:p>
            <a:pPr eaLnBrk="1" hangingPunct="1">
              <a:lnSpc>
                <a:spcPct val="100000"/>
              </a:lnSpc>
            </a:pPr>
            <a:r>
              <a:rPr lang="en-US" sz="2400" dirty="0">
                <a:cs typeface="Gotham Book" pitchFamily="50" charset="0"/>
              </a:rPr>
              <a:t>Father availability tends to have a modulating effect on boys’ aggressive tendencies, so that boys who grow up with a father tend to be less aggressive than boys without this male guidance (Seltzer &amp; Bianchi, 1988).</a:t>
            </a:r>
          </a:p>
          <a:p>
            <a:pPr eaLnBrk="1" hangingPunct="1"/>
            <a:r>
              <a:rPr lang="en-US" sz="2400" dirty="0">
                <a:cs typeface="Gotham Book" pitchFamily="50" charset="0"/>
              </a:rPr>
              <a:t>Father involvement has also been shown to have positive effects on fathers’ mental health (</a:t>
            </a:r>
            <a:r>
              <a:rPr lang="en-US" sz="2400" dirty="0" err="1">
                <a:cs typeface="Gotham Book" pitchFamily="50" charset="0"/>
              </a:rPr>
              <a:t>Milkie</a:t>
            </a:r>
            <a:r>
              <a:rPr lang="en-US" sz="2400" dirty="0">
                <a:cs typeface="Gotham Book" pitchFamily="50" charset="0"/>
              </a:rPr>
              <a:t>, Bianchi, Mattingly &amp; Robinson, 2002).</a:t>
            </a:r>
          </a:p>
          <a:p>
            <a:pPr eaLnBrk="1" hangingPunct="1"/>
            <a:r>
              <a:rPr lang="en-US" sz="2400" dirty="0">
                <a:cs typeface="Gotham Book" pitchFamily="50" charset="0"/>
              </a:rPr>
              <a:t>It’s also been associated with fewer accidental and premature deaths, fewer criminal convictions, fewer hospital admissions, less substance abuse, and greater sense of well-being (</a:t>
            </a:r>
            <a:r>
              <a:rPr lang="en-US" sz="2400" dirty="0" err="1">
                <a:cs typeface="Gotham Book" pitchFamily="50" charset="0"/>
              </a:rPr>
              <a:t>Pleck</a:t>
            </a:r>
            <a:r>
              <a:rPr lang="en-US" sz="2400" dirty="0">
                <a:cs typeface="Gotham Book" pitchFamily="50" charset="0"/>
              </a:rPr>
              <a:t> &amp; </a:t>
            </a:r>
            <a:r>
              <a:rPr lang="en-US" sz="2400" dirty="0" err="1">
                <a:cs typeface="Gotham Book" pitchFamily="50" charset="0"/>
              </a:rPr>
              <a:t>Masciadrelli</a:t>
            </a:r>
            <a:r>
              <a:rPr lang="en-US" sz="2400" dirty="0">
                <a:cs typeface="Gotham Book" pitchFamily="50" charset="0"/>
              </a:rPr>
              <a:t>, 2004).</a:t>
            </a:r>
          </a:p>
          <a:p>
            <a:pPr eaLnBrk="1" hangingPunct="1"/>
            <a:r>
              <a:rPr lang="en-US" sz="2400" dirty="0">
                <a:cs typeface="Gotham Book" pitchFamily="50" charset="0"/>
              </a:rPr>
              <a:t>Girls without present fathers have also been shown to engage in more high risk behavior in general (e.g. sexual activity, alcohol use, drug use). </a:t>
            </a:r>
          </a:p>
        </p:txBody>
      </p:sp>
    </p:spTree>
    <p:extLst>
      <p:ext uri="{BB962C8B-B14F-4D97-AF65-F5344CB8AC3E}">
        <p14:creationId xmlns:p14="http://schemas.microsoft.com/office/powerpoint/2010/main" val="4173309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2000"/>
                                        <p:tgtEl>
                                          <p:spTgt spid="1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fade">
                                      <p:cBhvr>
                                        <p:cTn id="12" dur="2000"/>
                                        <p:tgtEl>
                                          <p:spTgt spid="122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fade">
                                      <p:cBhvr>
                                        <p:cTn id="17" dur="2000"/>
                                        <p:tgtEl>
                                          <p:spTgt spid="122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291">
                                            <p:txEl>
                                              <p:pRg st="3" end="3"/>
                                            </p:txEl>
                                          </p:spTgt>
                                        </p:tgtEl>
                                        <p:attrNameLst>
                                          <p:attrName>style.visibility</p:attrName>
                                        </p:attrNameLst>
                                      </p:cBhvr>
                                      <p:to>
                                        <p:strVal val="visible"/>
                                      </p:to>
                                    </p:set>
                                    <p:animEffect transition="in" filter="fade">
                                      <p:cBhvr>
                                        <p:cTn id="22" dur="2000"/>
                                        <p:tgtEl>
                                          <p:spTgt spid="122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z="3200" b="1" dirty="0" smtClean="0">
                <a:solidFill>
                  <a:srgbClr val="002060"/>
                </a:solidFill>
                <a:latin typeface="Times New Roman" panose="02020603050405020304" pitchFamily="18" charset="0"/>
                <a:cs typeface="Times New Roman" panose="02020603050405020304" pitchFamily="18" charset="0"/>
              </a:rPr>
              <a:t>Early Childhood</a:t>
            </a:r>
          </a:p>
        </p:txBody>
      </p:sp>
      <p:sp>
        <p:nvSpPr>
          <p:cNvPr id="8195" name="Rectangle 3"/>
          <p:cNvSpPr>
            <a:spLocks noGrp="1" noChangeArrowheads="1"/>
          </p:cNvSpPr>
          <p:nvPr>
            <p:ph type="body" idx="1"/>
          </p:nvPr>
        </p:nvSpPr>
        <p:spPr>
          <a:xfrm>
            <a:off x="914400" y="1554480"/>
            <a:ext cx="4876800" cy="5247764"/>
          </a:xfrm>
        </p:spPr>
        <p:txBody>
          <a:bodyPr/>
          <a:lstStyle/>
          <a:p>
            <a:pPr eaLnBrk="1" hangingPunct="1">
              <a:lnSpc>
                <a:spcPct val="100000"/>
              </a:lnSpc>
              <a:buFontTx/>
              <a:buNone/>
            </a:pPr>
            <a:r>
              <a:rPr lang="en-US" sz="2400" b="1" dirty="0" smtClean="0">
                <a:cs typeface="Gotham Medium" pitchFamily="50" charset="0"/>
              </a:rPr>
              <a:t>Conception to age eight</a:t>
            </a:r>
            <a:endParaRPr lang="en-US" sz="1400" b="1" dirty="0" smtClean="0">
              <a:cs typeface="Gotham Medium" pitchFamily="50" charset="0"/>
            </a:endParaRPr>
          </a:p>
          <a:p>
            <a:pPr eaLnBrk="1" hangingPunct="1">
              <a:lnSpc>
                <a:spcPct val="100000"/>
              </a:lnSpc>
              <a:buFontTx/>
              <a:buNone/>
            </a:pPr>
            <a:r>
              <a:rPr lang="en-US" sz="1400" dirty="0">
                <a:cs typeface="Gotham Book" pitchFamily="50" charset="0"/>
              </a:rPr>
              <a:t> </a:t>
            </a:r>
          </a:p>
          <a:p>
            <a:pPr eaLnBrk="1" hangingPunct="1">
              <a:lnSpc>
                <a:spcPct val="100000"/>
              </a:lnSpc>
            </a:pPr>
            <a:r>
              <a:rPr lang="en-US" sz="2400" dirty="0">
                <a:cs typeface="Gotham Book" pitchFamily="50" charset="0"/>
              </a:rPr>
              <a:t>This timeframe is consistent with the understanding within developmental psychology of the ways in which children </a:t>
            </a:r>
            <a:r>
              <a:rPr lang="en-US" sz="2400" dirty="0" smtClean="0">
                <a:cs typeface="Gotham Book" pitchFamily="50" charset="0"/>
              </a:rPr>
              <a:t>learn. </a:t>
            </a:r>
            <a:endParaRPr lang="en-US" sz="2400" dirty="0">
              <a:cs typeface="Gotham Book" pitchFamily="50" charset="0"/>
            </a:endParaRPr>
          </a:p>
          <a:p>
            <a:pPr eaLnBrk="1" hangingPunct="1">
              <a:lnSpc>
                <a:spcPct val="100000"/>
              </a:lnSpc>
            </a:pPr>
            <a:r>
              <a:rPr lang="en-US" sz="2400" dirty="0">
                <a:cs typeface="Gotham Book" pitchFamily="50" charset="0"/>
              </a:rPr>
              <a:t>Including the ages of 6-8 allows educators and planners to address children’s needs for an adequate transition from early care and education settings to primary </a:t>
            </a:r>
            <a:r>
              <a:rPr lang="en-US" sz="2400" dirty="0" smtClean="0">
                <a:cs typeface="Gotham Book" pitchFamily="50" charset="0"/>
              </a:rPr>
              <a:t>school.</a:t>
            </a:r>
            <a:endParaRPr lang="en-US" sz="2400" dirty="0">
              <a:cs typeface="Gotham Book" pitchFamily="50" charset="0"/>
            </a:endParaRP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88178" y="2534856"/>
            <a:ext cx="3838231" cy="2696902"/>
          </a:xfrm>
          <a:prstGeom prst="rect">
            <a:avLst/>
          </a:prstGeom>
        </p:spPr>
      </p:pic>
    </p:spTree>
    <p:extLst>
      <p:ext uri="{BB962C8B-B14F-4D97-AF65-F5344CB8AC3E}">
        <p14:creationId xmlns:p14="http://schemas.microsoft.com/office/powerpoint/2010/main" val="4130066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z="3200" dirty="0" smtClean="0">
                <a:latin typeface="ITC New Baskerville Std" pitchFamily="18" charset="0"/>
              </a:rPr>
              <a:t> </a:t>
            </a:r>
            <a:r>
              <a:rPr lang="en-US" sz="3200" dirty="0">
                <a:latin typeface="Times New Roman" panose="02020603050405020304" pitchFamily="18" charset="0"/>
                <a:cs typeface="Times New Roman" panose="02020603050405020304" pitchFamily="18" charset="0"/>
              </a:rPr>
              <a:t>Impact </a:t>
            </a:r>
            <a:r>
              <a:rPr lang="en-US" sz="3200" dirty="0" smtClean="0">
                <a:latin typeface="Times New Roman" panose="02020603050405020304" pitchFamily="18" charset="0"/>
                <a:cs typeface="Times New Roman" panose="02020603050405020304" pitchFamily="18" charset="0"/>
              </a:rPr>
              <a:t>(continued)</a:t>
            </a:r>
          </a:p>
        </p:txBody>
      </p:sp>
      <p:sp>
        <p:nvSpPr>
          <p:cNvPr id="13315" name="Rectangle 3"/>
          <p:cNvSpPr>
            <a:spLocks noGrp="1" noChangeArrowheads="1"/>
          </p:cNvSpPr>
          <p:nvPr>
            <p:ph type="body" idx="1"/>
          </p:nvPr>
        </p:nvSpPr>
        <p:spPr>
          <a:xfrm>
            <a:off x="914401" y="1591056"/>
            <a:ext cx="7808975" cy="5490464"/>
          </a:xfrm>
        </p:spPr>
        <p:txBody>
          <a:bodyPr/>
          <a:lstStyle/>
          <a:p>
            <a:pPr eaLnBrk="1" hangingPunct="1">
              <a:lnSpc>
                <a:spcPct val="100000"/>
              </a:lnSpc>
            </a:pPr>
            <a:r>
              <a:rPr lang="en-US" sz="2300" dirty="0" smtClean="0">
                <a:cs typeface="Gotham Book" pitchFamily="50" charset="0"/>
              </a:rPr>
              <a:t>Some </a:t>
            </a:r>
            <a:r>
              <a:rPr lang="en-US" sz="2300" dirty="0">
                <a:cs typeface="Gotham Book" pitchFamily="50" charset="0"/>
              </a:rPr>
              <a:t>studies suggest that it is fathers’ psychological care and “emotional generosity” (expressiveness and intimacy) that has the greatest long-term implications for children’s development (Grossman, Pollack &amp; Golding, 1988). </a:t>
            </a:r>
          </a:p>
          <a:p>
            <a:pPr eaLnBrk="1" hangingPunct="1">
              <a:lnSpc>
                <a:spcPct val="100000"/>
              </a:lnSpc>
            </a:pPr>
            <a:endParaRPr lang="en-US" sz="2300" dirty="0">
              <a:cs typeface="Gotham Book" pitchFamily="50" charset="0"/>
            </a:endParaRPr>
          </a:p>
          <a:p>
            <a:pPr eaLnBrk="1" hangingPunct="1">
              <a:lnSpc>
                <a:spcPct val="100000"/>
              </a:lnSpc>
            </a:pPr>
            <a:r>
              <a:rPr lang="en-US" sz="2300" dirty="0">
                <a:cs typeface="Gotham Book" pitchFamily="50" charset="0"/>
              </a:rPr>
              <a:t>The factors that emerge as significant are the </a:t>
            </a:r>
            <a:r>
              <a:rPr lang="en-US" sz="2300" i="1" dirty="0">
                <a:cs typeface="Gotham Book" pitchFamily="50" charset="0"/>
              </a:rPr>
              <a:t>level of involvement and the type of involvement</a:t>
            </a:r>
            <a:r>
              <a:rPr lang="en-US" sz="2300" dirty="0">
                <a:cs typeface="Gotham Book" pitchFamily="50" charset="0"/>
              </a:rPr>
              <a:t> the father has with his child, </a:t>
            </a:r>
            <a:r>
              <a:rPr lang="en-US" sz="2300" i="1" dirty="0">
                <a:cs typeface="Gotham Book" pitchFamily="50" charset="0"/>
              </a:rPr>
              <a:t>rather than the amount of time that the father spends interacting with the child</a:t>
            </a:r>
            <a:r>
              <a:rPr lang="en-US" sz="2300" dirty="0">
                <a:cs typeface="Gotham Book" pitchFamily="50" charset="0"/>
              </a:rPr>
              <a:t>. </a:t>
            </a:r>
          </a:p>
          <a:p>
            <a:pPr eaLnBrk="1" hangingPunct="1">
              <a:lnSpc>
                <a:spcPct val="100000"/>
              </a:lnSpc>
              <a:buFont typeface="Wingdings" pitchFamily="2" charset="2"/>
              <a:buNone/>
            </a:pPr>
            <a:r>
              <a:rPr lang="en-US" sz="1600" dirty="0">
                <a:cs typeface="Gotham Book" pitchFamily="50" charset="0"/>
              </a:rPr>
              <a:t>				</a:t>
            </a:r>
            <a:endParaRPr lang="en-US" sz="1600" dirty="0" smtClean="0">
              <a:cs typeface="Gotham Book" pitchFamily="50" charset="0"/>
            </a:endParaRPr>
          </a:p>
          <a:p>
            <a:pPr eaLnBrk="1" hangingPunct="1">
              <a:lnSpc>
                <a:spcPct val="100000"/>
              </a:lnSpc>
              <a:buFont typeface="Wingdings" pitchFamily="2" charset="2"/>
              <a:buNone/>
            </a:pPr>
            <a:r>
              <a:rPr lang="en-US" sz="2300" dirty="0" smtClean="0">
                <a:cs typeface="Gotham Book" pitchFamily="50" charset="0"/>
              </a:rPr>
              <a:t>Nonetheless…</a:t>
            </a:r>
            <a:endParaRPr lang="en-US" sz="2300" dirty="0">
              <a:cs typeface="Gotham Book" pitchFamily="50" charset="0"/>
            </a:endParaRPr>
          </a:p>
          <a:p>
            <a:pPr eaLnBrk="1" hangingPunct="1">
              <a:lnSpc>
                <a:spcPct val="80000"/>
              </a:lnSpc>
            </a:pPr>
            <a:endParaRPr lang="en-US" sz="2700" b="1" dirty="0"/>
          </a:p>
          <a:p>
            <a:pPr eaLnBrk="1" hangingPunct="1">
              <a:lnSpc>
                <a:spcPct val="80000"/>
              </a:lnSpc>
            </a:pPr>
            <a:endParaRPr lang="en-US" sz="2700" dirty="0"/>
          </a:p>
        </p:txBody>
      </p:sp>
    </p:spTree>
    <p:extLst>
      <p:ext uri="{BB962C8B-B14F-4D97-AF65-F5344CB8AC3E}">
        <p14:creationId xmlns:p14="http://schemas.microsoft.com/office/powerpoint/2010/main" val="3659172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914400" y="164591"/>
            <a:ext cx="8161973" cy="948945"/>
          </a:xfrm>
        </p:spPr>
        <p:txBody>
          <a:bodyPr/>
          <a:lstStyle/>
          <a:p>
            <a:pPr eaLnBrk="1" hangingPunct="1"/>
            <a:r>
              <a:rPr lang="en-US" sz="3200" b="1" dirty="0" smtClean="0">
                <a:latin typeface="Times New Roman" panose="02020603050405020304" pitchFamily="18" charset="0"/>
                <a:cs typeface="Times New Roman" panose="02020603050405020304" pitchFamily="18" charset="0"/>
              </a:rPr>
              <a:t>Influences on Father’s Role</a:t>
            </a:r>
          </a:p>
        </p:txBody>
      </p:sp>
      <p:sp>
        <p:nvSpPr>
          <p:cNvPr id="16387" name="Rectangle 3"/>
          <p:cNvSpPr>
            <a:spLocks noGrp="1" noChangeArrowheads="1"/>
          </p:cNvSpPr>
          <p:nvPr>
            <p:ph type="body" idx="1"/>
          </p:nvPr>
        </p:nvSpPr>
        <p:spPr>
          <a:xfrm>
            <a:off x="1457325" y="5597521"/>
            <a:ext cx="1371601" cy="613666"/>
          </a:xfrm>
          <a:ln>
            <a:solidFill>
              <a:schemeClr val="tx1"/>
            </a:solidFill>
          </a:ln>
        </p:spPr>
        <p:txBody>
          <a:bodyPr/>
          <a:lstStyle/>
          <a:p>
            <a:pPr marL="0" indent="0" algn="ctr" eaLnBrk="1" hangingPunct="1">
              <a:lnSpc>
                <a:spcPct val="100000"/>
              </a:lnSpc>
              <a:buNone/>
            </a:pPr>
            <a:r>
              <a:rPr lang="en-US" b="1" dirty="0" smtClean="0">
                <a:solidFill>
                  <a:schemeClr val="tx1"/>
                </a:solidFill>
                <a:cs typeface="Gotham Book" pitchFamily="50" charset="0"/>
              </a:rPr>
              <a:t>Changing Situations</a:t>
            </a:r>
          </a:p>
        </p:txBody>
      </p:sp>
      <p:pic>
        <p:nvPicPr>
          <p:cNvPr id="3074" name="Picture 2" descr="C:\Users\kmoul\AppData\Local\Microsoft\Windows\Temporary Internet Files\Content.IE5\RJ3PK2YJ\MP900422224[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071937" y="2137026"/>
            <a:ext cx="2338832" cy="350653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85814" y="2314575"/>
            <a:ext cx="2043112" cy="769441"/>
          </a:xfrm>
          <a:prstGeom prst="rect">
            <a:avLst/>
          </a:prstGeom>
          <a:noFill/>
          <a:ln>
            <a:solidFill>
              <a:schemeClr val="tx1"/>
            </a:solidFill>
          </a:ln>
        </p:spPr>
        <p:txBody>
          <a:bodyPr wrap="square" rtlCol="0">
            <a:spAutoFit/>
          </a:bodyPr>
          <a:lstStyle/>
          <a:p>
            <a:pPr algn="ctr"/>
            <a:r>
              <a:rPr lang="en-US" sz="2200" b="1" dirty="0">
                <a:cs typeface="Gotham Book" pitchFamily="50" charset="0"/>
              </a:rPr>
              <a:t>Culture &amp; Role Prescription</a:t>
            </a:r>
          </a:p>
        </p:txBody>
      </p:sp>
      <p:sp>
        <p:nvSpPr>
          <p:cNvPr id="4" name="TextBox 3"/>
          <p:cNvSpPr txBox="1"/>
          <p:nvPr/>
        </p:nvSpPr>
        <p:spPr>
          <a:xfrm>
            <a:off x="7851933" y="5151079"/>
            <a:ext cx="1555433" cy="769441"/>
          </a:xfrm>
          <a:prstGeom prst="rect">
            <a:avLst/>
          </a:prstGeom>
          <a:noFill/>
          <a:ln>
            <a:solidFill>
              <a:schemeClr val="tx1"/>
            </a:solidFill>
          </a:ln>
        </p:spPr>
        <p:txBody>
          <a:bodyPr wrap="square" rtlCol="0">
            <a:spAutoFit/>
          </a:bodyPr>
          <a:lstStyle/>
          <a:p>
            <a:pPr algn="ctr"/>
            <a:r>
              <a:rPr lang="en-US" sz="2200" b="1" dirty="0">
                <a:cs typeface="Gotham Book" pitchFamily="50" charset="0"/>
              </a:rPr>
              <a:t>Household </a:t>
            </a:r>
            <a:r>
              <a:rPr lang="en-US" sz="2200" b="1" dirty="0" smtClean="0">
                <a:cs typeface="Gotham Book" pitchFamily="50" charset="0"/>
              </a:rPr>
              <a:t>Structures</a:t>
            </a:r>
            <a:endParaRPr lang="en-US" sz="2200" b="1" dirty="0">
              <a:cs typeface="Gotham Book" pitchFamily="50" charset="0"/>
            </a:endParaRPr>
          </a:p>
        </p:txBody>
      </p:sp>
      <p:sp>
        <p:nvSpPr>
          <p:cNvPr id="5" name="TextBox 4"/>
          <p:cNvSpPr txBox="1"/>
          <p:nvPr/>
        </p:nvSpPr>
        <p:spPr>
          <a:xfrm>
            <a:off x="7574279" y="1883688"/>
            <a:ext cx="1383983" cy="430887"/>
          </a:xfrm>
          <a:prstGeom prst="rect">
            <a:avLst/>
          </a:prstGeom>
          <a:noFill/>
          <a:ln>
            <a:solidFill>
              <a:schemeClr val="tx1"/>
            </a:solidFill>
          </a:ln>
        </p:spPr>
        <p:txBody>
          <a:bodyPr wrap="square" rtlCol="0">
            <a:spAutoFit/>
          </a:bodyPr>
          <a:lstStyle/>
          <a:p>
            <a:r>
              <a:rPr lang="en-US" sz="2200" b="1" dirty="0">
                <a:cs typeface="Gotham Book" pitchFamily="50" charset="0"/>
              </a:rPr>
              <a:t>Migration</a:t>
            </a:r>
          </a:p>
        </p:txBody>
      </p:sp>
      <p:cxnSp>
        <p:nvCxnSpPr>
          <p:cNvPr id="7" name="Straight Arrow Connector 6"/>
          <p:cNvCxnSpPr/>
          <p:nvPr/>
        </p:nvCxnSpPr>
        <p:spPr>
          <a:xfrm flipH="1">
            <a:off x="6410769" y="2314575"/>
            <a:ext cx="1163510" cy="9001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4" idx="1"/>
          </p:cNvCxnSpPr>
          <p:nvPr/>
        </p:nvCxnSpPr>
        <p:spPr>
          <a:xfrm flipH="1" flipV="1">
            <a:off x="6410769" y="5014913"/>
            <a:ext cx="1441164" cy="5208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16387" idx="3"/>
          </p:cNvCxnSpPr>
          <p:nvPr/>
        </p:nvCxnSpPr>
        <p:spPr>
          <a:xfrm flipV="1">
            <a:off x="2828926" y="5151079"/>
            <a:ext cx="1243011" cy="7532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2828926" y="2900363"/>
            <a:ext cx="1243011" cy="8286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3047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915924" y="477518"/>
            <a:ext cx="8245793" cy="711201"/>
          </a:xfrm>
        </p:spPr>
        <p:txBody>
          <a:bodyPr/>
          <a:lstStyle/>
          <a:p>
            <a:pPr eaLnBrk="1" hangingPunct="1"/>
            <a:r>
              <a:rPr lang="en-US" sz="3200" b="1" dirty="0" smtClean="0">
                <a:latin typeface="Times New Roman" panose="02020603050405020304" pitchFamily="18" charset="0"/>
                <a:cs typeface="Times New Roman" panose="02020603050405020304" pitchFamily="18" charset="0"/>
              </a:rPr>
              <a:t>Culture &amp; Role Prescription</a:t>
            </a:r>
          </a:p>
        </p:txBody>
      </p:sp>
      <p:sp>
        <p:nvSpPr>
          <p:cNvPr id="17411" name="Rectangle 3"/>
          <p:cNvSpPr>
            <a:spLocks noGrp="1" noChangeArrowheads="1"/>
          </p:cNvSpPr>
          <p:nvPr>
            <p:ph type="body" idx="1"/>
          </p:nvPr>
        </p:nvSpPr>
        <p:spPr>
          <a:xfrm>
            <a:off x="915924" y="1444752"/>
            <a:ext cx="8891016" cy="5358384"/>
          </a:xfrm>
        </p:spPr>
        <p:txBody>
          <a:bodyPr/>
          <a:lstStyle/>
          <a:p>
            <a:pPr eaLnBrk="1" hangingPunct="1">
              <a:lnSpc>
                <a:spcPct val="80000"/>
              </a:lnSpc>
              <a:buFont typeface="Wingdings" pitchFamily="2" charset="2"/>
              <a:buNone/>
            </a:pPr>
            <a:r>
              <a:rPr lang="en-US" i="1" dirty="0">
                <a:cs typeface="Gotham Book" pitchFamily="50" charset="0"/>
              </a:rPr>
              <a:t>Authority and Power. </a:t>
            </a:r>
            <a:r>
              <a:rPr lang="en-US" dirty="0">
                <a:cs typeface="Gotham Book" pitchFamily="50" charset="0"/>
              </a:rPr>
              <a:t>The ascription of power and authority is important in terms of a father's relationship with his family. In many cases this authority has been given to them as a result of the dominant religious beliefs. </a:t>
            </a:r>
          </a:p>
          <a:p>
            <a:pPr eaLnBrk="1" hangingPunct="1">
              <a:lnSpc>
                <a:spcPct val="80000"/>
              </a:lnSpc>
              <a:buFont typeface="Wingdings" pitchFamily="2" charset="2"/>
              <a:buNone/>
            </a:pPr>
            <a:endParaRPr lang="en-US" sz="1200" dirty="0">
              <a:cs typeface="Gotham Book" pitchFamily="50" charset="0"/>
            </a:endParaRPr>
          </a:p>
          <a:p>
            <a:pPr eaLnBrk="1" hangingPunct="1">
              <a:lnSpc>
                <a:spcPct val="80000"/>
              </a:lnSpc>
              <a:buFont typeface="Wingdings" pitchFamily="2" charset="2"/>
              <a:buNone/>
            </a:pPr>
            <a:r>
              <a:rPr lang="en-US" i="1" dirty="0">
                <a:cs typeface="Gotham Book" pitchFamily="50" charset="0"/>
              </a:rPr>
              <a:t>Decision making. </a:t>
            </a:r>
            <a:r>
              <a:rPr lang="en-US" dirty="0">
                <a:cs typeface="Gotham Book" pitchFamily="50" charset="0"/>
              </a:rPr>
              <a:t>In many cultures men are the decision-makers in terms of what happens both within the family and as the family interacts with the world. </a:t>
            </a:r>
          </a:p>
          <a:p>
            <a:pPr eaLnBrk="1" hangingPunct="1">
              <a:lnSpc>
                <a:spcPct val="80000"/>
              </a:lnSpc>
              <a:buFont typeface="Wingdings" pitchFamily="2" charset="2"/>
              <a:buNone/>
            </a:pPr>
            <a:endParaRPr lang="en-US" sz="1200" dirty="0">
              <a:cs typeface="Gotham Book" pitchFamily="50" charset="0"/>
            </a:endParaRPr>
          </a:p>
          <a:p>
            <a:pPr eaLnBrk="1" hangingPunct="1">
              <a:lnSpc>
                <a:spcPct val="80000"/>
              </a:lnSpc>
              <a:buFont typeface="Wingdings" pitchFamily="2" charset="2"/>
              <a:buNone/>
            </a:pPr>
            <a:r>
              <a:rPr lang="en-US" i="1" dirty="0">
                <a:cs typeface="Gotham Book" pitchFamily="50" charset="0"/>
              </a:rPr>
              <a:t>Economic role  </a:t>
            </a:r>
            <a:r>
              <a:rPr lang="en-US" dirty="0">
                <a:cs typeface="Gotham Book" pitchFamily="50" charset="0"/>
              </a:rPr>
              <a:t>Historically men have been the major providers for the family. </a:t>
            </a:r>
          </a:p>
          <a:p>
            <a:pPr lvl="1" eaLnBrk="1" hangingPunct="1">
              <a:lnSpc>
                <a:spcPct val="80000"/>
              </a:lnSpc>
              <a:buFont typeface="Wingdings" pitchFamily="2" charset="2"/>
              <a:buNone/>
            </a:pPr>
            <a:r>
              <a:rPr lang="en-US" sz="2200" dirty="0">
                <a:cs typeface="Gotham Book" pitchFamily="50" charset="0"/>
              </a:rPr>
              <a:t>If men have difficulties fulfilling the bread-winning role and women increase their capacity to support the family financially, men's authority role is undermined. This sometimes leaves them at a loss in terms of how they should now relate to family members.</a:t>
            </a:r>
          </a:p>
          <a:p>
            <a:pPr eaLnBrk="1" hangingPunct="1">
              <a:lnSpc>
                <a:spcPct val="80000"/>
              </a:lnSpc>
              <a:buFont typeface="Wingdings" pitchFamily="2" charset="2"/>
              <a:buNone/>
            </a:pPr>
            <a:endParaRPr lang="en-US" sz="1200" dirty="0">
              <a:cs typeface="Gotham Book" pitchFamily="50" charset="0"/>
            </a:endParaRPr>
          </a:p>
          <a:p>
            <a:pPr eaLnBrk="1" hangingPunct="1">
              <a:lnSpc>
                <a:spcPct val="80000"/>
              </a:lnSpc>
              <a:buFont typeface="Wingdings" pitchFamily="2" charset="2"/>
              <a:buNone/>
            </a:pPr>
            <a:r>
              <a:rPr lang="en-US" i="1" dirty="0">
                <a:cs typeface="Gotham Book" pitchFamily="50" charset="0"/>
              </a:rPr>
              <a:t>Women’s status.</a:t>
            </a:r>
            <a:r>
              <a:rPr lang="en-US" dirty="0">
                <a:cs typeface="Gotham Book" pitchFamily="50" charset="0"/>
              </a:rPr>
              <a:t> For many women, their status within the community is defined by their parenting role. The woman is respected and given identity based on her ability to care for and nurture her children. </a:t>
            </a:r>
          </a:p>
          <a:p>
            <a:pPr eaLnBrk="1" hangingPunct="1">
              <a:lnSpc>
                <a:spcPct val="80000"/>
              </a:lnSpc>
              <a:buFont typeface="Wingdings" pitchFamily="2" charset="2"/>
              <a:buNone/>
            </a:pPr>
            <a:endParaRPr lang="en-US" b="1" dirty="0"/>
          </a:p>
          <a:p>
            <a:pPr eaLnBrk="1" hangingPunct="1">
              <a:lnSpc>
                <a:spcPct val="80000"/>
              </a:lnSpc>
            </a:pPr>
            <a:endParaRPr lang="en-US" b="1" dirty="0"/>
          </a:p>
          <a:p>
            <a:pPr eaLnBrk="1" hangingPunct="1">
              <a:lnSpc>
                <a:spcPct val="80000"/>
              </a:lnSpc>
            </a:pPr>
            <a:endParaRPr lang="en-US" dirty="0"/>
          </a:p>
        </p:txBody>
      </p:sp>
    </p:spTree>
    <p:extLst>
      <p:ext uri="{BB962C8B-B14F-4D97-AF65-F5344CB8AC3E}">
        <p14:creationId xmlns:p14="http://schemas.microsoft.com/office/powerpoint/2010/main" val="1707277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20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411">
                                            <p:txEl>
                                              <p:pRg st="2" end="2"/>
                                            </p:txEl>
                                          </p:spTgt>
                                        </p:tgtEl>
                                        <p:attrNameLst>
                                          <p:attrName>style.visibility</p:attrName>
                                        </p:attrNameLst>
                                      </p:cBhvr>
                                      <p:to>
                                        <p:strVal val="visible"/>
                                      </p:to>
                                    </p:set>
                                    <p:animEffect transition="in" filter="fade">
                                      <p:cBhvr>
                                        <p:cTn id="12" dur="2000"/>
                                        <p:tgtEl>
                                          <p:spTgt spid="174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411">
                                            <p:txEl>
                                              <p:pRg st="4" end="4"/>
                                            </p:txEl>
                                          </p:spTgt>
                                        </p:tgtEl>
                                        <p:attrNameLst>
                                          <p:attrName>style.visibility</p:attrName>
                                        </p:attrNameLst>
                                      </p:cBhvr>
                                      <p:to>
                                        <p:strVal val="visible"/>
                                      </p:to>
                                    </p:set>
                                    <p:animEffect transition="in" filter="fade">
                                      <p:cBhvr>
                                        <p:cTn id="17" dur="2000"/>
                                        <p:tgtEl>
                                          <p:spTgt spid="17411">
                                            <p:txEl>
                                              <p:pRg st="4" end="4"/>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411">
                                            <p:txEl>
                                              <p:pRg st="5" end="5"/>
                                            </p:txEl>
                                          </p:spTgt>
                                        </p:tgtEl>
                                        <p:attrNameLst>
                                          <p:attrName>style.visibility</p:attrName>
                                        </p:attrNameLst>
                                      </p:cBhvr>
                                      <p:to>
                                        <p:strVal val="visible"/>
                                      </p:to>
                                    </p:set>
                                    <p:animEffect transition="in" filter="fade">
                                      <p:cBhvr>
                                        <p:cTn id="20" dur="2000"/>
                                        <p:tgtEl>
                                          <p:spTgt spid="17411">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411">
                                            <p:txEl>
                                              <p:pRg st="7" end="7"/>
                                            </p:txEl>
                                          </p:spTgt>
                                        </p:tgtEl>
                                        <p:attrNameLst>
                                          <p:attrName>style.visibility</p:attrName>
                                        </p:attrNameLst>
                                      </p:cBhvr>
                                      <p:to>
                                        <p:strVal val="visible"/>
                                      </p:to>
                                    </p:set>
                                    <p:animEffect transition="in" filter="fade">
                                      <p:cBhvr>
                                        <p:cTn id="25" dur="2000"/>
                                        <p:tgtEl>
                                          <p:spTgt spid="174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879348" y="477518"/>
            <a:ext cx="8245793" cy="711201"/>
          </a:xfrm>
        </p:spPr>
        <p:txBody>
          <a:bodyPr/>
          <a:lstStyle/>
          <a:p>
            <a:pPr eaLnBrk="1" hangingPunct="1"/>
            <a:r>
              <a:rPr lang="en-US" sz="3200" dirty="0">
                <a:latin typeface="Times New Roman" panose="02020603050405020304" pitchFamily="18" charset="0"/>
                <a:cs typeface="Times New Roman" panose="02020603050405020304" pitchFamily="18" charset="0"/>
              </a:rPr>
              <a:t>Culture &amp; Role Prescription (</a:t>
            </a:r>
            <a:r>
              <a:rPr lang="en-US" sz="3200" dirty="0" smtClean="0">
                <a:latin typeface="Times New Roman" panose="02020603050405020304" pitchFamily="18" charset="0"/>
                <a:cs typeface="Times New Roman" panose="02020603050405020304" pitchFamily="18" charset="0"/>
              </a:rPr>
              <a:t>continued)</a:t>
            </a:r>
            <a:endParaRPr lang="en-US" sz="3200" dirty="0">
              <a:latin typeface="Times New Roman" panose="02020603050405020304" pitchFamily="18" charset="0"/>
              <a:cs typeface="Times New Roman" panose="02020603050405020304" pitchFamily="18" charset="0"/>
            </a:endParaRPr>
          </a:p>
        </p:txBody>
      </p:sp>
      <p:sp>
        <p:nvSpPr>
          <p:cNvPr id="18435" name="Rectangle 3"/>
          <p:cNvSpPr>
            <a:spLocks noGrp="1" noChangeArrowheads="1"/>
          </p:cNvSpPr>
          <p:nvPr>
            <p:ph type="body" idx="1"/>
          </p:nvPr>
        </p:nvSpPr>
        <p:spPr>
          <a:xfrm>
            <a:off x="879348" y="1645920"/>
            <a:ext cx="7844028" cy="3940493"/>
          </a:xfrm>
        </p:spPr>
        <p:txBody>
          <a:bodyPr/>
          <a:lstStyle/>
          <a:p>
            <a:pPr eaLnBrk="1" hangingPunct="1">
              <a:lnSpc>
                <a:spcPct val="100000"/>
              </a:lnSpc>
              <a:buNone/>
            </a:pPr>
            <a:r>
              <a:rPr lang="en-US" sz="2400" dirty="0">
                <a:cs typeface="Gotham Book" pitchFamily="50" charset="0"/>
              </a:rPr>
              <a:t>Men’s involvement in the early care of his children, and his continued close engagement with them during childhood, is largely determined by women. </a:t>
            </a:r>
          </a:p>
          <a:p>
            <a:pPr eaLnBrk="1" hangingPunct="1">
              <a:lnSpc>
                <a:spcPct val="100000"/>
              </a:lnSpc>
              <a:buNone/>
            </a:pPr>
            <a:endParaRPr lang="en-US" sz="1200" dirty="0">
              <a:cs typeface="Gotham Book" pitchFamily="50" charset="0"/>
            </a:endParaRPr>
          </a:p>
          <a:p>
            <a:pPr eaLnBrk="1" hangingPunct="1">
              <a:lnSpc>
                <a:spcPct val="100000"/>
              </a:lnSpc>
              <a:buNone/>
            </a:pPr>
            <a:r>
              <a:rPr lang="en-US" sz="2400" dirty="0">
                <a:cs typeface="Gotham Book" pitchFamily="50" charset="0"/>
              </a:rPr>
              <a:t>Wives, mothers and other women in the community, function as gatekeepers who either invite men in and encourage them to take responsibility for children’s care, or close them out, making them feel incompetent in matters of children, and less of a man for getting involved (Tom </a:t>
            </a:r>
            <a:r>
              <a:rPr lang="en-US" sz="2400" dirty="0" err="1">
                <a:cs typeface="Gotham Book" pitchFamily="50" charset="0"/>
              </a:rPr>
              <a:t>Beardshaw</a:t>
            </a:r>
            <a:r>
              <a:rPr lang="en-US" sz="2400" dirty="0">
                <a:cs typeface="Gotham Book" pitchFamily="50" charset="0"/>
              </a:rPr>
              <a:t>, from Father’s Direct www.fathersdirect.com).</a:t>
            </a:r>
          </a:p>
          <a:p>
            <a:pPr eaLnBrk="1" hangingPunct="1">
              <a:lnSpc>
                <a:spcPct val="80000"/>
              </a:lnSpc>
              <a:buFont typeface="Wingdings" pitchFamily="2" charset="2"/>
              <a:buNone/>
            </a:pPr>
            <a:endParaRPr lang="en-US" sz="2700" b="1" dirty="0"/>
          </a:p>
        </p:txBody>
      </p:sp>
    </p:spTree>
    <p:extLst>
      <p:ext uri="{BB962C8B-B14F-4D97-AF65-F5344CB8AC3E}">
        <p14:creationId xmlns:p14="http://schemas.microsoft.com/office/powerpoint/2010/main" val="3137534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914400" y="1536192"/>
            <a:ext cx="8641080" cy="5458968"/>
          </a:xfrm>
        </p:spPr>
        <p:txBody>
          <a:bodyPr/>
          <a:lstStyle/>
          <a:p>
            <a:pPr eaLnBrk="1" hangingPunct="1">
              <a:lnSpc>
                <a:spcPct val="100000"/>
              </a:lnSpc>
              <a:buFont typeface="Wingdings" pitchFamily="2" charset="2"/>
              <a:buNone/>
            </a:pPr>
            <a:r>
              <a:rPr lang="en-US" i="1" dirty="0">
                <a:cs typeface="Gotham Book" pitchFamily="50" charset="0"/>
              </a:rPr>
              <a:t>Religion </a:t>
            </a:r>
            <a:r>
              <a:rPr lang="en-US" dirty="0">
                <a:cs typeface="Gotham Book" pitchFamily="50" charset="0"/>
              </a:rPr>
              <a:t>interacts with other variables in a given culture to have an impact on the relationship that fathers are likely to have with their children.</a:t>
            </a:r>
          </a:p>
          <a:p>
            <a:pPr eaLnBrk="1" hangingPunct="1">
              <a:lnSpc>
                <a:spcPct val="100000"/>
              </a:lnSpc>
              <a:buFont typeface="Wingdings" pitchFamily="2" charset="2"/>
              <a:buNone/>
            </a:pPr>
            <a:endParaRPr lang="en-US" dirty="0">
              <a:cs typeface="Gotham Book" pitchFamily="50" charset="0"/>
            </a:endParaRPr>
          </a:p>
          <a:p>
            <a:pPr lvl="1" eaLnBrk="1" hangingPunct="1">
              <a:lnSpc>
                <a:spcPct val="100000"/>
              </a:lnSpc>
            </a:pPr>
            <a:r>
              <a:rPr lang="en-US" sz="2200" dirty="0">
                <a:cs typeface="Gotham Book" pitchFamily="50" charset="0"/>
              </a:rPr>
              <a:t>For example, in Northern Pakistan there is strict adherence to differentiation of roles. In fact, for the most part, women are sequestered in the home and are not seen on the streets. Women are not allowed to interact with males outside of their family. The father is the interface for the child between the home and world. To play this role the father needs to have an understanding of the child's needs and take appropriate actions to support the child's development. A parent education program in this part of the world would certainly need to focus on providing the father with appropriate child development information and support him in his role as caregiver.</a:t>
            </a:r>
          </a:p>
          <a:p>
            <a:pPr eaLnBrk="1" hangingPunct="1">
              <a:lnSpc>
                <a:spcPct val="80000"/>
              </a:lnSpc>
            </a:pPr>
            <a:endParaRPr lang="en-US" sz="2100" b="1" dirty="0"/>
          </a:p>
        </p:txBody>
      </p:sp>
      <p:sp>
        <p:nvSpPr>
          <p:cNvPr id="2" name="Title 1"/>
          <p:cNvSpPr>
            <a:spLocks noGrp="1"/>
          </p:cNvSpPr>
          <p:nvPr>
            <p:ph type="title"/>
          </p:nvPr>
        </p:nvSpPr>
        <p:spPr/>
        <p:txBody>
          <a:bodyPr/>
          <a:lstStyle/>
          <a:p>
            <a:r>
              <a:rPr lang="en-US" sz="3200" dirty="0" smtClean="0"/>
              <a:t>Culture &amp; Role Prescription (continued)</a:t>
            </a:r>
            <a:endParaRPr lang="en-US" sz="3200" dirty="0"/>
          </a:p>
        </p:txBody>
      </p:sp>
    </p:spTree>
    <p:extLst>
      <p:ext uri="{BB962C8B-B14F-4D97-AF65-F5344CB8AC3E}">
        <p14:creationId xmlns:p14="http://schemas.microsoft.com/office/powerpoint/2010/main" val="2809478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z="3200" dirty="0" smtClean="0">
                <a:latin typeface="ITC New Baskerville Std" pitchFamily="18" charset="0"/>
              </a:rPr>
              <a:t> </a:t>
            </a:r>
            <a:r>
              <a:rPr lang="en-US" sz="3200" dirty="0">
                <a:latin typeface="Times New Roman" panose="02020603050405020304" pitchFamily="18" charset="0"/>
                <a:cs typeface="Times New Roman" panose="02020603050405020304" pitchFamily="18" charset="0"/>
              </a:rPr>
              <a:t>Culture &amp; Role Prescription </a:t>
            </a:r>
            <a:r>
              <a:rPr lang="en-US" sz="3200" dirty="0" smtClean="0">
                <a:latin typeface="Times New Roman" panose="02020603050405020304" pitchFamily="18" charset="0"/>
                <a:cs typeface="Times New Roman" panose="02020603050405020304" pitchFamily="18" charset="0"/>
              </a:rPr>
              <a:t>(continued) </a:t>
            </a:r>
            <a:endParaRPr lang="en-US" sz="3200" dirty="0">
              <a:latin typeface="Times New Roman" panose="02020603050405020304" pitchFamily="18" charset="0"/>
              <a:cs typeface="Times New Roman" panose="02020603050405020304" pitchFamily="18" charset="0"/>
            </a:endParaRPr>
          </a:p>
        </p:txBody>
      </p:sp>
      <p:sp>
        <p:nvSpPr>
          <p:cNvPr id="20483" name="Rectangle 3"/>
          <p:cNvSpPr>
            <a:spLocks noGrp="1" noChangeArrowheads="1"/>
          </p:cNvSpPr>
          <p:nvPr>
            <p:ph type="body" idx="1"/>
          </p:nvPr>
        </p:nvSpPr>
        <p:spPr>
          <a:xfrm>
            <a:off x="1060705" y="1463041"/>
            <a:ext cx="7662672" cy="5487142"/>
          </a:xfrm>
        </p:spPr>
        <p:txBody>
          <a:bodyPr/>
          <a:lstStyle/>
          <a:p>
            <a:pPr eaLnBrk="1" hangingPunct="1">
              <a:lnSpc>
                <a:spcPct val="80000"/>
              </a:lnSpc>
              <a:buFont typeface="Wingdings" pitchFamily="2" charset="2"/>
              <a:buNone/>
            </a:pPr>
            <a:r>
              <a:rPr lang="en-US" sz="2300" dirty="0">
                <a:cs typeface="Gotham Book" pitchFamily="50" charset="0"/>
              </a:rPr>
              <a:t>In  much of Africa, </a:t>
            </a:r>
            <a:r>
              <a:rPr lang="en-US" sz="2300" i="1" dirty="0">
                <a:cs typeface="Gotham Book" pitchFamily="50" charset="0"/>
              </a:rPr>
              <a:t>fatherhood is a social role.</a:t>
            </a:r>
            <a:r>
              <a:rPr lang="en-US" sz="2300" dirty="0">
                <a:cs typeface="Gotham Book" pitchFamily="50" charset="0"/>
              </a:rPr>
              <a:t> A father is a man who enacts the responsibility of caring for and protecting a child. </a:t>
            </a:r>
          </a:p>
          <a:p>
            <a:pPr eaLnBrk="1" hangingPunct="1">
              <a:lnSpc>
                <a:spcPct val="80000"/>
              </a:lnSpc>
              <a:buFont typeface="Wingdings" pitchFamily="2" charset="2"/>
              <a:buNone/>
            </a:pPr>
            <a:endParaRPr lang="en-US" sz="2300" dirty="0">
              <a:cs typeface="Gotham Book" pitchFamily="50" charset="0"/>
            </a:endParaRPr>
          </a:p>
          <a:p>
            <a:pPr eaLnBrk="1" hangingPunct="1">
              <a:lnSpc>
                <a:spcPct val="80000"/>
              </a:lnSpc>
            </a:pPr>
            <a:r>
              <a:rPr lang="en-US" sz="2300" dirty="0">
                <a:cs typeface="Gotham Book" pitchFamily="50" charset="0"/>
              </a:rPr>
              <a:t>Child-rearing is the shared responsibility of the extended family. A man is a father because he has responsibility for a child</a:t>
            </a:r>
          </a:p>
          <a:p>
            <a:pPr eaLnBrk="1" hangingPunct="1">
              <a:lnSpc>
                <a:spcPct val="80000"/>
              </a:lnSpc>
            </a:pPr>
            <a:r>
              <a:rPr lang="en-US" sz="2300" dirty="0">
                <a:cs typeface="Gotham Book" pitchFamily="50" charset="0"/>
              </a:rPr>
              <a:t>Through collective parenting, a father’s brother is also a child’s father. These other men are addressed as father and are expected to behave in a manner deserving of being called father</a:t>
            </a:r>
          </a:p>
          <a:p>
            <a:pPr eaLnBrk="1" hangingPunct="1">
              <a:lnSpc>
                <a:spcPct val="80000"/>
              </a:lnSpc>
            </a:pPr>
            <a:r>
              <a:rPr lang="en-US" sz="2300" dirty="0">
                <a:cs typeface="Gotham Book" pitchFamily="50" charset="0"/>
              </a:rPr>
              <a:t>A man may father a child but never live in the same home with them; or he may live with a woman and care for her children from another man and, at the same time, support the children of his brother in a different household. </a:t>
            </a:r>
          </a:p>
        </p:txBody>
      </p:sp>
    </p:spTree>
    <p:extLst>
      <p:ext uri="{BB962C8B-B14F-4D97-AF65-F5344CB8AC3E}">
        <p14:creationId xmlns:p14="http://schemas.microsoft.com/office/powerpoint/2010/main" val="2717322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914400" y="1813560"/>
            <a:ext cx="7772400" cy="5095240"/>
          </a:xfrm>
        </p:spPr>
        <p:txBody>
          <a:bodyPr/>
          <a:lstStyle/>
          <a:p>
            <a:pPr eaLnBrk="1" hangingPunct="1">
              <a:lnSpc>
                <a:spcPct val="100000"/>
              </a:lnSpc>
              <a:buFont typeface="Wingdings" pitchFamily="2" charset="2"/>
              <a:buNone/>
            </a:pPr>
            <a:r>
              <a:rPr lang="en-US" sz="2400" i="1" dirty="0">
                <a:cs typeface="Gotham Book" pitchFamily="50" charset="0"/>
              </a:rPr>
              <a:t>The age of the child matters.</a:t>
            </a:r>
            <a:r>
              <a:rPr lang="en-US" sz="2400" dirty="0">
                <a:cs typeface="Gotham Book" pitchFamily="50" charset="0"/>
              </a:rPr>
              <a:t> </a:t>
            </a:r>
            <a:endParaRPr lang="en-US" sz="2400" dirty="0" smtClean="0">
              <a:cs typeface="Gotham Book" pitchFamily="50" charset="0"/>
            </a:endParaRPr>
          </a:p>
          <a:p>
            <a:pPr eaLnBrk="1" hangingPunct="1">
              <a:lnSpc>
                <a:spcPct val="100000"/>
              </a:lnSpc>
              <a:buFont typeface="Wingdings" pitchFamily="2" charset="2"/>
              <a:buNone/>
            </a:pPr>
            <a:endParaRPr lang="en-US" sz="2400" dirty="0">
              <a:cs typeface="Gotham Book" pitchFamily="50" charset="0"/>
            </a:endParaRPr>
          </a:p>
          <a:p>
            <a:pPr eaLnBrk="1" hangingPunct="1">
              <a:lnSpc>
                <a:spcPct val="100000"/>
              </a:lnSpc>
            </a:pPr>
            <a:r>
              <a:rPr lang="en-US" sz="2400" dirty="0">
                <a:cs typeface="Gotham Book" pitchFamily="50" charset="0"/>
              </a:rPr>
              <a:t>The father generally has a more limited role in infant and young child care than the mother. </a:t>
            </a:r>
          </a:p>
          <a:p>
            <a:pPr eaLnBrk="1" hangingPunct="1">
              <a:lnSpc>
                <a:spcPct val="100000"/>
              </a:lnSpc>
            </a:pPr>
            <a:r>
              <a:rPr lang="en-US" sz="2400" dirty="0">
                <a:cs typeface="Gotham Book" pitchFamily="50" charset="0"/>
              </a:rPr>
              <a:t>The younger the child, the less the father is involved in the child's care. </a:t>
            </a:r>
          </a:p>
          <a:p>
            <a:pPr eaLnBrk="1" hangingPunct="1">
              <a:lnSpc>
                <a:spcPct val="100000"/>
              </a:lnSpc>
            </a:pPr>
            <a:r>
              <a:rPr lang="en-US" sz="2400" dirty="0">
                <a:cs typeface="Gotham Book" pitchFamily="50" charset="0"/>
              </a:rPr>
              <a:t>As children get older, the father's role increases, particularly when the child is being socialized. </a:t>
            </a:r>
          </a:p>
          <a:p>
            <a:pPr eaLnBrk="1" hangingPunct="1">
              <a:lnSpc>
                <a:spcPct val="100000"/>
              </a:lnSpc>
            </a:pPr>
            <a:r>
              <a:rPr lang="en-US" sz="2400" dirty="0">
                <a:cs typeface="Gotham Book" pitchFamily="50" charset="0"/>
              </a:rPr>
              <a:t>Fathers often play a key role in disciplining the child. </a:t>
            </a:r>
          </a:p>
          <a:p>
            <a:pPr eaLnBrk="1" hangingPunct="1">
              <a:lnSpc>
                <a:spcPct val="80000"/>
              </a:lnSpc>
              <a:buFont typeface="Wingdings" pitchFamily="2" charset="2"/>
              <a:buNone/>
            </a:pPr>
            <a:endParaRPr lang="en-US" sz="2400" dirty="0">
              <a:latin typeface="Gotham Book" pitchFamily="50" charset="0"/>
              <a:cs typeface="Gotham Book" pitchFamily="50" charset="0"/>
            </a:endParaRPr>
          </a:p>
          <a:p>
            <a:pPr eaLnBrk="1" hangingPunct="1">
              <a:lnSpc>
                <a:spcPct val="80000"/>
              </a:lnSpc>
            </a:pPr>
            <a:endParaRPr lang="en-US" sz="1800" b="1" dirty="0"/>
          </a:p>
        </p:txBody>
      </p:sp>
      <p:sp>
        <p:nvSpPr>
          <p:cNvPr id="2" name="Title 1"/>
          <p:cNvSpPr>
            <a:spLocks noGrp="1"/>
          </p:cNvSpPr>
          <p:nvPr>
            <p:ph type="title"/>
          </p:nvPr>
        </p:nvSpPr>
        <p:spPr/>
        <p:txBody>
          <a:bodyPr/>
          <a:lstStyle/>
          <a:p>
            <a:r>
              <a:rPr lang="en-US" sz="3200" dirty="0" smtClean="0">
                <a:latin typeface="Times New Roman" panose="02020603050405020304" pitchFamily="18" charset="0"/>
                <a:cs typeface="Times New Roman" panose="02020603050405020304" pitchFamily="18" charset="0"/>
              </a:rPr>
              <a:t>Culture &amp; Role Prescription (continued)</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5993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b="1" i="1" dirty="0" smtClean="0"/>
              <a:t> </a:t>
            </a:r>
            <a:r>
              <a:rPr lang="en-US" sz="3200" b="1" dirty="0" smtClean="0">
                <a:latin typeface="Times New Roman" panose="02020603050405020304" pitchFamily="18" charset="0"/>
                <a:cs typeface="Times New Roman" panose="02020603050405020304" pitchFamily="18" charset="0"/>
              </a:rPr>
              <a:t>Household Structure</a:t>
            </a:r>
          </a:p>
        </p:txBody>
      </p:sp>
      <p:sp>
        <p:nvSpPr>
          <p:cNvPr id="23555" name="Rectangle 3"/>
          <p:cNvSpPr>
            <a:spLocks noGrp="1" noChangeArrowheads="1"/>
          </p:cNvSpPr>
          <p:nvPr>
            <p:ph type="body" idx="1"/>
          </p:nvPr>
        </p:nvSpPr>
        <p:spPr>
          <a:xfrm>
            <a:off x="1060704" y="1587677"/>
            <a:ext cx="8083296" cy="5178883"/>
          </a:xfrm>
        </p:spPr>
        <p:txBody>
          <a:bodyPr/>
          <a:lstStyle/>
          <a:p>
            <a:pPr eaLnBrk="1" hangingPunct="1">
              <a:lnSpc>
                <a:spcPct val="100000"/>
              </a:lnSpc>
              <a:buFont typeface="Wingdings" pitchFamily="2" charset="2"/>
              <a:buNone/>
            </a:pPr>
            <a:r>
              <a:rPr lang="en-US" sz="2400" dirty="0">
                <a:cs typeface="Gotham Book" pitchFamily="50" charset="0"/>
              </a:rPr>
              <a:t>Who is present, how the household is organized, and expectations of males and females in that setting—all contribute to a definition of how men relate to young children.</a:t>
            </a:r>
          </a:p>
          <a:p>
            <a:pPr eaLnBrk="1" hangingPunct="1">
              <a:lnSpc>
                <a:spcPct val="100000"/>
              </a:lnSpc>
              <a:buFont typeface="Wingdings" pitchFamily="2" charset="2"/>
              <a:buNone/>
            </a:pPr>
            <a:endParaRPr lang="en-US" sz="2400" dirty="0">
              <a:cs typeface="Gotham Book" pitchFamily="50" charset="0"/>
            </a:endParaRPr>
          </a:p>
          <a:p>
            <a:pPr eaLnBrk="1" hangingPunct="1">
              <a:lnSpc>
                <a:spcPct val="100000"/>
              </a:lnSpc>
              <a:buFont typeface="Wingdings" pitchFamily="2" charset="2"/>
              <a:buNone/>
            </a:pPr>
            <a:r>
              <a:rPr lang="en-US" sz="2400" dirty="0">
                <a:cs typeface="Gotham Book" pitchFamily="50" charset="0"/>
              </a:rPr>
              <a:t>Types of households:</a:t>
            </a:r>
          </a:p>
          <a:p>
            <a:pPr eaLnBrk="1" hangingPunct="1">
              <a:lnSpc>
                <a:spcPct val="100000"/>
              </a:lnSpc>
            </a:pPr>
            <a:r>
              <a:rPr lang="en-US" sz="2400" dirty="0">
                <a:cs typeface="Gotham Book" pitchFamily="50" charset="0"/>
              </a:rPr>
              <a:t>From extended to nuclear families</a:t>
            </a:r>
          </a:p>
          <a:p>
            <a:pPr eaLnBrk="1" hangingPunct="1">
              <a:lnSpc>
                <a:spcPct val="100000"/>
              </a:lnSpc>
            </a:pPr>
            <a:r>
              <a:rPr lang="en-US" sz="2400" dirty="0">
                <a:cs typeface="Gotham Book" pitchFamily="50" charset="0"/>
              </a:rPr>
              <a:t>The mother-in-law dominated household</a:t>
            </a:r>
          </a:p>
          <a:p>
            <a:pPr eaLnBrk="1" hangingPunct="1">
              <a:lnSpc>
                <a:spcPct val="100000"/>
              </a:lnSpc>
            </a:pPr>
            <a:r>
              <a:rPr lang="en-US" sz="2400" dirty="0">
                <a:cs typeface="Gotham Book" pitchFamily="50" charset="0"/>
              </a:rPr>
              <a:t>Female-headed households</a:t>
            </a:r>
          </a:p>
        </p:txBody>
      </p:sp>
    </p:spTree>
    <p:extLst>
      <p:ext uri="{BB962C8B-B14F-4D97-AF65-F5344CB8AC3E}">
        <p14:creationId xmlns:p14="http://schemas.microsoft.com/office/powerpoint/2010/main" val="3706717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z="3200" dirty="0">
                <a:latin typeface="Times New Roman" panose="02020603050405020304" pitchFamily="18" charset="0"/>
                <a:cs typeface="Times New Roman" panose="02020603050405020304" pitchFamily="18" charset="0"/>
              </a:rPr>
              <a:t>From </a:t>
            </a:r>
            <a:r>
              <a:rPr lang="en-US" sz="3200" dirty="0" smtClean="0">
                <a:latin typeface="Times New Roman" panose="02020603050405020304" pitchFamily="18" charset="0"/>
                <a:cs typeface="Times New Roman" panose="02020603050405020304" pitchFamily="18" charset="0"/>
              </a:rPr>
              <a:t>Extended </a:t>
            </a:r>
            <a:r>
              <a:rPr lang="en-US" sz="3200" dirty="0">
                <a:latin typeface="Times New Roman" panose="02020603050405020304" pitchFamily="18" charset="0"/>
                <a:cs typeface="Times New Roman" panose="02020603050405020304" pitchFamily="18" charset="0"/>
              </a:rPr>
              <a:t>to Nuclear </a:t>
            </a:r>
            <a:r>
              <a:rPr lang="en-US" sz="3200" dirty="0" smtClean="0">
                <a:latin typeface="Times New Roman" panose="02020603050405020304" pitchFamily="18" charset="0"/>
                <a:cs typeface="Times New Roman" panose="02020603050405020304" pitchFamily="18" charset="0"/>
              </a:rPr>
              <a:t>Families</a:t>
            </a:r>
            <a:endParaRPr lang="en-US" sz="3200" dirty="0">
              <a:latin typeface="Times New Roman" panose="02020603050405020304" pitchFamily="18" charset="0"/>
              <a:cs typeface="Times New Roman" panose="02020603050405020304" pitchFamily="18" charset="0"/>
            </a:endParaRPr>
          </a:p>
        </p:txBody>
      </p:sp>
      <p:sp>
        <p:nvSpPr>
          <p:cNvPr id="24579" name="Rectangle 3"/>
          <p:cNvSpPr>
            <a:spLocks noGrp="1" noChangeArrowheads="1"/>
          </p:cNvSpPr>
          <p:nvPr>
            <p:ph type="body" idx="1"/>
          </p:nvPr>
        </p:nvSpPr>
        <p:spPr/>
        <p:txBody>
          <a:bodyPr/>
          <a:lstStyle/>
          <a:p>
            <a:pPr eaLnBrk="1" hangingPunct="1">
              <a:lnSpc>
                <a:spcPct val="100000"/>
              </a:lnSpc>
              <a:buFont typeface="Wingdings" pitchFamily="2" charset="2"/>
              <a:buNone/>
            </a:pPr>
            <a:r>
              <a:rPr lang="en-US" dirty="0">
                <a:cs typeface="Gotham Book" pitchFamily="50" charset="0"/>
              </a:rPr>
              <a:t>In traditional families with an extended family system, in which there are grandmothers, aunts and/or other wives available to help care for young children, the father's role is limited and prescribed. However, as families become more nuclear in composition, caregiving roles traditionally taken on by others may fall on the father. </a:t>
            </a:r>
          </a:p>
          <a:p>
            <a:pPr eaLnBrk="1" hangingPunct="1">
              <a:lnSpc>
                <a:spcPct val="100000"/>
              </a:lnSpc>
            </a:pPr>
            <a:endParaRPr lang="en-US" dirty="0">
              <a:cs typeface="Gotham Book" pitchFamily="50" charset="0"/>
            </a:endParaRPr>
          </a:p>
          <a:p>
            <a:pPr lvl="1" eaLnBrk="1" hangingPunct="1">
              <a:lnSpc>
                <a:spcPct val="100000"/>
              </a:lnSpc>
            </a:pPr>
            <a:r>
              <a:rPr lang="en-US" sz="2200" dirty="0">
                <a:cs typeface="Gotham Book" pitchFamily="50" charset="0"/>
              </a:rPr>
              <a:t>In Nigeria the move to urban living and the nuclear family meant that fathers had to change their roles. Some became more involved in the lives of their children; others withdrew. If there had been more support for fathers in the transition, perhaps more of them would have been comfortable in </a:t>
            </a:r>
            <a:r>
              <a:rPr lang="en-US" sz="2200" dirty="0" smtClean="0">
                <a:cs typeface="Gotham Book" pitchFamily="50" charset="0"/>
              </a:rPr>
              <a:t>increasing their involvement with their children. (</a:t>
            </a:r>
            <a:r>
              <a:rPr lang="en-US" sz="2200" dirty="0" err="1" smtClean="0">
                <a:cs typeface="Gotham Book" pitchFamily="50" charset="0"/>
              </a:rPr>
              <a:t>Zeitlin</a:t>
            </a:r>
            <a:r>
              <a:rPr lang="en-US" sz="2200" dirty="0" smtClean="0">
                <a:cs typeface="Gotham Book" pitchFamily="50" charset="0"/>
              </a:rPr>
              <a:t>, 1993)</a:t>
            </a:r>
            <a:endParaRPr lang="en-US" sz="2200" b="1" dirty="0"/>
          </a:p>
          <a:p>
            <a:pPr eaLnBrk="1" hangingPunct="1">
              <a:lnSpc>
                <a:spcPct val="80000"/>
              </a:lnSpc>
            </a:pPr>
            <a:endParaRPr lang="en-US" sz="2000" b="1" dirty="0"/>
          </a:p>
          <a:p>
            <a:pPr eaLnBrk="1" hangingPunct="1">
              <a:lnSpc>
                <a:spcPct val="80000"/>
              </a:lnSpc>
            </a:pPr>
            <a:endParaRPr lang="en-US" sz="1000" dirty="0"/>
          </a:p>
        </p:txBody>
      </p:sp>
    </p:spTree>
    <p:extLst>
      <p:ext uri="{BB962C8B-B14F-4D97-AF65-F5344CB8AC3E}">
        <p14:creationId xmlns:p14="http://schemas.microsoft.com/office/powerpoint/2010/main" val="150985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z="4000" i="1" dirty="0"/>
              <a:t> </a:t>
            </a:r>
            <a:r>
              <a:rPr lang="en-US" sz="3200" dirty="0">
                <a:latin typeface="Times New Roman" panose="02020603050405020304" pitchFamily="18" charset="0"/>
                <a:cs typeface="Times New Roman" panose="02020603050405020304" pitchFamily="18" charset="0"/>
              </a:rPr>
              <a:t>The </a:t>
            </a:r>
            <a:r>
              <a:rPr lang="en-US" sz="3200" dirty="0" smtClean="0">
                <a:latin typeface="Times New Roman" panose="02020603050405020304" pitchFamily="18" charset="0"/>
                <a:cs typeface="Times New Roman" panose="02020603050405020304" pitchFamily="18" charset="0"/>
              </a:rPr>
              <a:t>Mother-in-Law Dominated Household</a:t>
            </a:r>
            <a:endParaRPr lang="en-US" sz="3200" dirty="0">
              <a:latin typeface="Times New Roman" panose="02020603050405020304" pitchFamily="18" charset="0"/>
              <a:cs typeface="Times New Roman" panose="02020603050405020304" pitchFamily="18" charset="0"/>
            </a:endParaRPr>
          </a:p>
        </p:txBody>
      </p:sp>
      <p:sp>
        <p:nvSpPr>
          <p:cNvPr id="25603" name="Rectangle 3"/>
          <p:cNvSpPr>
            <a:spLocks noGrp="1" noChangeArrowheads="1"/>
          </p:cNvSpPr>
          <p:nvPr>
            <p:ph type="body" idx="1"/>
          </p:nvPr>
        </p:nvSpPr>
        <p:spPr/>
        <p:txBody>
          <a:bodyPr/>
          <a:lstStyle/>
          <a:p>
            <a:pPr eaLnBrk="1" hangingPunct="1">
              <a:lnSpc>
                <a:spcPct val="100000"/>
              </a:lnSpc>
              <a:buFont typeface="Wingdings" pitchFamily="2" charset="2"/>
              <a:buNone/>
            </a:pPr>
            <a:r>
              <a:rPr lang="en-US" sz="2400" dirty="0">
                <a:cs typeface="Gotham Book" pitchFamily="50" charset="0"/>
              </a:rPr>
              <a:t>The incorporation of the young family within the husband's household of origin. Here the mother-in-law plays a dominant role in determining how the household is run and how children are cared for. </a:t>
            </a:r>
          </a:p>
          <a:p>
            <a:pPr eaLnBrk="1" hangingPunct="1">
              <a:lnSpc>
                <a:spcPct val="100000"/>
              </a:lnSpc>
              <a:buFont typeface="Wingdings" pitchFamily="2" charset="2"/>
              <a:buNone/>
            </a:pPr>
            <a:endParaRPr lang="en-US" sz="2400" dirty="0">
              <a:cs typeface="Gotham Book" pitchFamily="50" charset="0"/>
            </a:endParaRPr>
          </a:p>
          <a:p>
            <a:pPr eaLnBrk="1" hangingPunct="1">
              <a:lnSpc>
                <a:spcPct val="100000"/>
              </a:lnSpc>
              <a:buFont typeface="Wingdings" pitchFamily="2" charset="2"/>
              <a:buNone/>
            </a:pPr>
            <a:r>
              <a:rPr lang="en-US" sz="2400" dirty="0">
                <a:cs typeface="Gotham Book" pitchFamily="50" charset="0"/>
              </a:rPr>
              <a:t>In many instances fathers are systematically excluded from providing care for their children, although they may play with children and be a part of the socialization process as the child grows older.</a:t>
            </a:r>
          </a:p>
        </p:txBody>
      </p:sp>
    </p:spTree>
    <p:extLst>
      <p:ext uri="{BB962C8B-B14F-4D97-AF65-F5344CB8AC3E}">
        <p14:creationId xmlns:p14="http://schemas.microsoft.com/office/powerpoint/2010/main" val="1266936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z="3200" dirty="0" smtClean="0">
                <a:solidFill>
                  <a:schemeClr val="tx2"/>
                </a:solidFill>
              </a:rPr>
              <a:t>Development</a:t>
            </a:r>
          </a:p>
        </p:txBody>
      </p:sp>
      <p:sp>
        <p:nvSpPr>
          <p:cNvPr id="9219" name="Rectangle 3"/>
          <p:cNvSpPr>
            <a:spLocks noGrp="1" noChangeArrowheads="1"/>
          </p:cNvSpPr>
          <p:nvPr>
            <p:ph type="body" idx="1"/>
          </p:nvPr>
        </p:nvSpPr>
        <p:spPr>
          <a:xfrm>
            <a:off x="914400" y="1648893"/>
            <a:ext cx="7772400" cy="4663440"/>
          </a:xfrm>
        </p:spPr>
        <p:txBody>
          <a:bodyPr/>
          <a:lstStyle/>
          <a:p>
            <a:pPr eaLnBrk="1" hangingPunct="1">
              <a:lnSpc>
                <a:spcPct val="90000"/>
              </a:lnSpc>
              <a:buFontTx/>
              <a:buNone/>
            </a:pPr>
            <a:endParaRPr lang="en-US" sz="3100" b="1" dirty="0"/>
          </a:p>
          <a:p>
            <a:pPr eaLnBrk="1" hangingPunct="1">
              <a:lnSpc>
                <a:spcPct val="100000"/>
              </a:lnSpc>
              <a:buFontTx/>
              <a:buNone/>
            </a:pPr>
            <a:r>
              <a:rPr lang="en-US" sz="2400" dirty="0">
                <a:cs typeface="Gotham Book" pitchFamily="50" charset="0"/>
              </a:rPr>
              <a:t>The </a:t>
            </a:r>
            <a:r>
              <a:rPr lang="en-US" sz="2400" i="1" dirty="0">
                <a:cs typeface="Gotham Book" pitchFamily="50" charset="0"/>
              </a:rPr>
              <a:t>process of change</a:t>
            </a:r>
            <a:r>
              <a:rPr lang="en-US" sz="2400" dirty="0">
                <a:cs typeface="Gotham Book" pitchFamily="50" charset="0"/>
              </a:rPr>
              <a:t> in which the child comes to master more and more complex levels of moving, thinking, feeling, and interacting with people and objects in the environment. Physical growth, mental, social, emotional and spiritual growth are crucial in a child’s overall development.</a:t>
            </a:r>
          </a:p>
          <a:p>
            <a:pPr eaLnBrk="1" hangingPunct="1">
              <a:lnSpc>
                <a:spcPct val="100000"/>
              </a:lnSpc>
              <a:buFontTx/>
              <a:buNone/>
            </a:pPr>
            <a:endParaRPr lang="en-US" dirty="0">
              <a:cs typeface="Gotham Book" pitchFamily="50" charset="0"/>
            </a:endParaRPr>
          </a:p>
          <a:p>
            <a:pPr eaLnBrk="1" hangingPunct="1">
              <a:lnSpc>
                <a:spcPct val="100000"/>
              </a:lnSpc>
              <a:buFontTx/>
              <a:buNone/>
            </a:pPr>
            <a:r>
              <a:rPr lang="en-US" i="1" dirty="0">
                <a:cs typeface="Gotham Book" pitchFamily="50" charset="0"/>
              </a:rPr>
              <a:t>*</a:t>
            </a:r>
            <a:r>
              <a:rPr lang="en-US" sz="2000" i="1" dirty="0">
                <a:cs typeface="Gotham Book" pitchFamily="50" charset="0"/>
              </a:rPr>
              <a:t>Note that different governments and organizations may define different areas of development.</a:t>
            </a:r>
          </a:p>
          <a:p>
            <a:pPr eaLnBrk="1" hangingPunct="1">
              <a:lnSpc>
                <a:spcPct val="90000"/>
              </a:lnSpc>
            </a:pPr>
            <a:endParaRPr lang="en-US" sz="3100" dirty="0"/>
          </a:p>
        </p:txBody>
      </p:sp>
    </p:spTree>
    <p:extLst>
      <p:ext uri="{BB962C8B-B14F-4D97-AF65-F5344CB8AC3E}">
        <p14:creationId xmlns:p14="http://schemas.microsoft.com/office/powerpoint/2010/main" val="1700179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z="3200" b="1" dirty="0" smtClean="0">
                <a:latin typeface="Times New Roman" panose="02020603050405020304" pitchFamily="18" charset="0"/>
                <a:cs typeface="Times New Roman" panose="02020603050405020304" pitchFamily="18" charset="0"/>
              </a:rPr>
              <a:t>Migration</a:t>
            </a:r>
          </a:p>
        </p:txBody>
      </p:sp>
      <p:sp>
        <p:nvSpPr>
          <p:cNvPr id="27651" name="Rectangle 3"/>
          <p:cNvSpPr>
            <a:spLocks noGrp="1" noChangeArrowheads="1"/>
          </p:cNvSpPr>
          <p:nvPr>
            <p:ph type="body" idx="1"/>
          </p:nvPr>
        </p:nvSpPr>
        <p:spPr/>
        <p:txBody>
          <a:bodyPr/>
          <a:lstStyle/>
          <a:p>
            <a:pPr eaLnBrk="1" hangingPunct="1">
              <a:lnSpc>
                <a:spcPct val="80000"/>
              </a:lnSpc>
            </a:pPr>
            <a:r>
              <a:rPr lang="en-US" dirty="0">
                <a:cs typeface="Gotham Book" pitchFamily="50" charset="0"/>
              </a:rPr>
              <a:t>Patterns of migrant </a:t>
            </a:r>
            <a:r>
              <a:rPr lang="en-US" dirty="0" smtClean="0">
                <a:cs typeface="Gotham Book" pitchFamily="50" charset="0"/>
              </a:rPr>
              <a:t>labor </a:t>
            </a:r>
            <a:r>
              <a:rPr lang="en-US" dirty="0">
                <a:cs typeface="Gotham Book" pitchFamily="50" charset="0"/>
              </a:rPr>
              <a:t>in the colonial period and the disruptions and displacements caused by war and famine, have made it difficult for many men to meet the societal expectation of a father as an economic provider.</a:t>
            </a:r>
          </a:p>
          <a:p>
            <a:pPr eaLnBrk="1" hangingPunct="1">
              <a:lnSpc>
                <a:spcPct val="80000"/>
              </a:lnSpc>
              <a:buFont typeface="Wingdings" pitchFamily="2" charset="2"/>
              <a:buNone/>
            </a:pPr>
            <a:endParaRPr lang="en-US" sz="1200" dirty="0">
              <a:cs typeface="Gotham Book" pitchFamily="50" charset="0"/>
            </a:endParaRPr>
          </a:p>
          <a:p>
            <a:pPr eaLnBrk="1" hangingPunct="1">
              <a:lnSpc>
                <a:spcPct val="80000"/>
              </a:lnSpc>
            </a:pPr>
            <a:r>
              <a:rPr lang="en-US" dirty="0">
                <a:cs typeface="Gotham Book" pitchFamily="50" charset="0"/>
              </a:rPr>
              <a:t>For men working far from home their conceptions of a father are of a man who cares for and gives financial support to his family, refrains from unacceptable </a:t>
            </a:r>
            <a:r>
              <a:rPr lang="en-US" dirty="0" smtClean="0">
                <a:cs typeface="Gotham Book" pitchFamily="50" charset="0"/>
              </a:rPr>
              <a:t>behavior </a:t>
            </a:r>
            <a:r>
              <a:rPr lang="en-US" dirty="0">
                <a:cs typeface="Gotham Book" pitchFamily="50" charset="0"/>
              </a:rPr>
              <a:t>such as beating children, and who guides his children and sets a good example for them</a:t>
            </a:r>
          </a:p>
          <a:p>
            <a:pPr eaLnBrk="1" hangingPunct="1">
              <a:lnSpc>
                <a:spcPct val="80000"/>
              </a:lnSpc>
            </a:pPr>
            <a:endParaRPr lang="en-US" sz="1200" dirty="0">
              <a:cs typeface="Gotham Book" pitchFamily="50" charset="0"/>
            </a:endParaRPr>
          </a:p>
          <a:p>
            <a:pPr lvl="1" eaLnBrk="1" hangingPunct="1">
              <a:lnSpc>
                <a:spcPct val="80000"/>
              </a:lnSpc>
            </a:pPr>
            <a:r>
              <a:rPr lang="en-US" sz="2200" dirty="0">
                <a:cs typeface="Gotham Book" pitchFamily="50" charset="0"/>
              </a:rPr>
              <a:t>In southern Africa, where migrant </a:t>
            </a:r>
            <a:r>
              <a:rPr lang="en-US" sz="2200" dirty="0" smtClean="0">
                <a:cs typeface="Gotham Book" pitchFamily="50" charset="0"/>
              </a:rPr>
              <a:t>labor </a:t>
            </a:r>
            <a:r>
              <a:rPr lang="en-US" sz="2200" dirty="0">
                <a:cs typeface="Gotham Book" pitchFamily="50" charset="0"/>
              </a:rPr>
              <a:t>systems have been in place for many generations, a large proportion of men are absent from the households in which their children live. Fathers are absent from nearly a third of households in several southern African countries, and from more than half of all households in Namibia and South Africa. (</a:t>
            </a:r>
            <a:r>
              <a:rPr lang="en-US" sz="2200" dirty="0" err="1">
                <a:cs typeface="Gotham Book" pitchFamily="50" charset="0"/>
              </a:rPr>
              <a:t>Posel</a:t>
            </a:r>
            <a:r>
              <a:rPr lang="en-US" sz="2200" dirty="0">
                <a:cs typeface="Gotham Book" pitchFamily="50" charset="0"/>
              </a:rPr>
              <a:t> &amp; </a:t>
            </a:r>
            <a:r>
              <a:rPr lang="en-US" sz="2200" dirty="0" err="1">
                <a:cs typeface="Gotham Book" pitchFamily="50" charset="0"/>
              </a:rPr>
              <a:t>Devey</a:t>
            </a:r>
            <a:r>
              <a:rPr lang="en-US" sz="2200" dirty="0">
                <a:cs typeface="Gotham Book" pitchFamily="50" charset="0"/>
              </a:rPr>
              <a:t>, 2006).</a:t>
            </a:r>
          </a:p>
          <a:p>
            <a:pPr eaLnBrk="1" hangingPunct="1">
              <a:lnSpc>
                <a:spcPct val="80000"/>
              </a:lnSpc>
            </a:pPr>
            <a:endParaRPr lang="en-US" sz="2000" b="1" dirty="0"/>
          </a:p>
        </p:txBody>
      </p:sp>
    </p:spTree>
    <p:extLst>
      <p:ext uri="{BB962C8B-B14F-4D97-AF65-F5344CB8AC3E}">
        <p14:creationId xmlns:p14="http://schemas.microsoft.com/office/powerpoint/2010/main" val="2841028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z="3200" dirty="0" smtClean="0">
                <a:latin typeface="Times New Roman" panose="02020603050405020304" pitchFamily="18" charset="0"/>
                <a:cs typeface="Times New Roman" panose="02020603050405020304" pitchFamily="18" charset="0"/>
              </a:rPr>
              <a:t>Children Without Present Fathers</a:t>
            </a:r>
          </a:p>
        </p:txBody>
      </p:sp>
      <p:sp>
        <p:nvSpPr>
          <p:cNvPr id="29699" name="Rectangle 3"/>
          <p:cNvSpPr>
            <a:spLocks noGrp="1" noChangeArrowheads="1"/>
          </p:cNvSpPr>
          <p:nvPr>
            <p:ph type="body" idx="1"/>
          </p:nvPr>
        </p:nvSpPr>
        <p:spPr>
          <a:xfrm>
            <a:off x="914400" y="1554480"/>
            <a:ext cx="8808720" cy="4922520"/>
          </a:xfrm>
        </p:spPr>
        <p:txBody>
          <a:bodyPr/>
          <a:lstStyle/>
          <a:p>
            <a:pPr eaLnBrk="1" hangingPunct="1">
              <a:lnSpc>
                <a:spcPct val="100000"/>
              </a:lnSpc>
            </a:pPr>
            <a:r>
              <a:rPr lang="en-US" sz="2400" dirty="0">
                <a:cs typeface="Gotham Book" pitchFamily="50" charset="0"/>
              </a:rPr>
              <a:t>Children are not invariably better off in male-headed households, because men’s decisions about how resources are allocated in a household, and between members of the household, do not always benefit children. Men tend to allocate less money to food, school fees and clothes than do women who have charge of money (Kennedy &amp; Peters, 1992). </a:t>
            </a:r>
          </a:p>
          <a:p>
            <a:pPr eaLnBrk="1" hangingPunct="1">
              <a:lnSpc>
                <a:spcPct val="100000"/>
              </a:lnSpc>
              <a:buNone/>
            </a:pPr>
            <a:endParaRPr lang="en-US" sz="2400" dirty="0">
              <a:cs typeface="Gotham Book" pitchFamily="50" charset="0"/>
            </a:endParaRPr>
          </a:p>
          <a:p>
            <a:pPr eaLnBrk="1" hangingPunct="1">
              <a:lnSpc>
                <a:spcPct val="100000"/>
              </a:lnSpc>
            </a:pPr>
            <a:r>
              <a:rPr lang="en-US" sz="2400" dirty="0">
                <a:cs typeface="Gotham Book" pitchFamily="50" charset="0"/>
              </a:rPr>
              <a:t>“Children are not necessarily disadvantaged by the absence of their father, but they are disadvantaged when they belong to a household without access to the social position, </a:t>
            </a:r>
            <a:r>
              <a:rPr lang="en-US" sz="2400" dirty="0" smtClean="0">
                <a:cs typeface="Gotham Book" pitchFamily="50" charset="0"/>
              </a:rPr>
              <a:t>labor </a:t>
            </a:r>
            <a:r>
              <a:rPr lang="en-US" sz="2400" dirty="0">
                <a:cs typeface="Gotham Book" pitchFamily="50" charset="0"/>
              </a:rPr>
              <a:t>and financial support that is provided by men” (Townsend 2002, p. 270).</a:t>
            </a:r>
          </a:p>
        </p:txBody>
      </p:sp>
    </p:spTree>
    <p:extLst>
      <p:ext uri="{BB962C8B-B14F-4D97-AF65-F5344CB8AC3E}">
        <p14:creationId xmlns:p14="http://schemas.microsoft.com/office/powerpoint/2010/main" val="1167833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z="3200" dirty="0">
                <a:latin typeface="Times New Roman" panose="02020603050405020304" pitchFamily="18" charset="0"/>
                <a:cs typeface="Times New Roman" panose="02020603050405020304" pitchFamily="18" charset="0"/>
              </a:rPr>
              <a:t>Society's </a:t>
            </a:r>
            <a:r>
              <a:rPr lang="en-US" sz="3200" dirty="0" smtClean="0">
                <a:latin typeface="Times New Roman" panose="02020603050405020304" pitchFamily="18" charset="0"/>
                <a:cs typeface="Times New Roman" panose="02020603050405020304" pitchFamily="18" charset="0"/>
              </a:rPr>
              <a:t>Changing Expectations</a:t>
            </a:r>
            <a:endParaRPr lang="en-US" sz="3200" dirty="0">
              <a:latin typeface="Times New Roman" panose="02020603050405020304" pitchFamily="18" charset="0"/>
              <a:cs typeface="Times New Roman" panose="02020603050405020304" pitchFamily="18" charset="0"/>
            </a:endParaRPr>
          </a:p>
        </p:txBody>
      </p:sp>
      <p:sp>
        <p:nvSpPr>
          <p:cNvPr id="32771" name="Rectangle 3"/>
          <p:cNvSpPr>
            <a:spLocks noGrp="1" noChangeArrowheads="1"/>
          </p:cNvSpPr>
          <p:nvPr>
            <p:ph type="body" idx="1"/>
          </p:nvPr>
        </p:nvSpPr>
        <p:spPr>
          <a:xfrm>
            <a:off x="825190" y="1450402"/>
            <a:ext cx="8831765" cy="3601994"/>
          </a:xfrm>
        </p:spPr>
        <p:txBody>
          <a:bodyPr/>
          <a:lstStyle/>
          <a:p>
            <a:pPr eaLnBrk="1" hangingPunct="1">
              <a:lnSpc>
                <a:spcPct val="100000"/>
              </a:lnSpc>
            </a:pPr>
            <a:r>
              <a:rPr lang="en-US" sz="2400" dirty="0" smtClean="0">
                <a:cs typeface="Gotham Book" pitchFamily="50" charset="0"/>
              </a:rPr>
              <a:t>Expectations of men are influenced by the images of fathering perpetuated by television, radio, and movies. </a:t>
            </a:r>
          </a:p>
          <a:p>
            <a:pPr eaLnBrk="1" hangingPunct="1">
              <a:lnSpc>
                <a:spcPct val="100000"/>
              </a:lnSpc>
            </a:pPr>
            <a:r>
              <a:rPr lang="en-US" sz="2400" dirty="0" smtClean="0">
                <a:cs typeface="Gotham Book" pitchFamily="50" charset="0"/>
              </a:rPr>
              <a:t>Some family intervention programs have successfully taken advantage of this trend. </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86360" y="3384395"/>
            <a:ext cx="5241073" cy="3494049"/>
          </a:xfrm>
          <a:prstGeom prst="rect">
            <a:avLst/>
          </a:prstGeom>
        </p:spPr>
      </p:pic>
    </p:spTree>
    <p:extLst>
      <p:ext uri="{BB962C8B-B14F-4D97-AF65-F5344CB8AC3E}">
        <p14:creationId xmlns:p14="http://schemas.microsoft.com/office/powerpoint/2010/main" val="4082362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z="3200" dirty="0">
                <a:latin typeface="Times New Roman" panose="02020603050405020304" pitchFamily="18" charset="0"/>
                <a:cs typeface="Times New Roman" panose="02020603050405020304" pitchFamily="18" charset="0"/>
              </a:rPr>
              <a:t>Men's </a:t>
            </a:r>
            <a:r>
              <a:rPr lang="en-US" sz="3200" dirty="0" smtClean="0">
                <a:latin typeface="Times New Roman" panose="02020603050405020304" pitchFamily="18" charset="0"/>
                <a:cs typeface="Times New Roman" panose="02020603050405020304" pitchFamily="18" charset="0"/>
              </a:rPr>
              <a:t>Desire </a:t>
            </a:r>
            <a:r>
              <a:rPr lang="en-US" sz="3200" dirty="0">
                <a:latin typeface="Times New Roman" panose="02020603050405020304" pitchFamily="18" charset="0"/>
                <a:cs typeface="Times New Roman" panose="02020603050405020304" pitchFamily="18" charset="0"/>
              </a:rPr>
              <a:t>to </a:t>
            </a:r>
            <a:r>
              <a:rPr lang="en-US" sz="3200" dirty="0" smtClean="0">
                <a:latin typeface="Times New Roman" panose="02020603050405020304" pitchFamily="18" charset="0"/>
                <a:cs typeface="Times New Roman" panose="02020603050405020304" pitchFamily="18" charset="0"/>
              </a:rPr>
              <a:t>Change </a:t>
            </a:r>
            <a:r>
              <a:rPr lang="en-US" sz="3200" dirty="0">
                <a:latin typeface="Times New Roman" panose="02020603050405020304" pitchFamily="18" charset="0"/>
                <a:cs typeface="Times New Roman" panose="02020603050405020304" pitchFamily="18" charset="0"/>
              </a:rPr>
              <a:t>T</a:t>
            </a:r>
            <a:r>
              <a:rPr lang="en-US" sz="3200" dirty="0" smtClean="0">
                <a:latin typeface="Times New Roman" panose="02020603050405020304" pitchFamily="18" charset="0"/>
                <a:cs typeface="Times New Roman" panose="02020603050405020304" pitchFamily="18" charset="0"/>
              </a:rPr>
              <a:t>heir Role</a:t>
            </a:r>
            <a:endParaRPr lang="en-US" sz="3200" dirty="0">
              <a:latin typeface="Times New Roman" panose="02020603050405020304" pitchFamily="18" charset="0"/>
              <a:cs typeface="Times New Roman" panose="02020603050405020304" pitchFamily="18" charset="0"/>
            </a:endParaRPr>
          </a:p>
        </p:txBody>
      </p:sp>
      <p:sp>
        <p:nvSpPr>
          <p:cNvPr id="33795" name="Rectangle 3"/>
          <p:cNvSpPr>
            <a:spLocks noGrp="1" noChangeArrowheads="1"/>
          </p:cNvSpPr>
          <p:nvPr>
            <p:ph type="body" idx="1"/>
          </p:nvPr>
        </p:nvSpPr>
        <p:spPr>
          <a:xfrm>
            <a:off x="914400" y="1727200"/>
            <a:ext cx="8065007" cy="4663440"/>
          </a:xfrm>
        </p:spPr>
        <p:txBody>
          <a:bodyPr/>
          <a:lstStyle/>
          <a:p>
            <a:pPr eaLnBrk="1" hangingPunct="1">
              <a:lnSpc>
                <a:spcPct val="100000"/>
              </a:lnSpc>
            </a:pPr>
            <a:r>
              <a:rPr lang="en-US" sz="2400" dirty="0">
                <a:cs typeface="Gotham Book" pitchFamily="50" charset="0"/>
              </a:rPr>
              <a:t>Over the past 20 years or so, there has been a shift on the part of men in North countries toward greater recognition of their influence on the development of their children. </a:t>
            </a:r>
          </a:p>
          <a:p>
            <a:pPr eaLnBrk="1" hangingPunct="1">
              <a:lnSpc>
                <a:spcPct val="100000"/>
              </a:lnSpc>
            </a:pPr>
            <a:r>
              <a:rPr lang="en-US" sz="2400" dirty="0">
                <a:cs typeface="Gotham Book" pitchFamily="50" charset="0"/>
              </a:rPr>
              <a:t>Many men have realized that they are missing out on an important experience by not being involved in the day-to-day lives of their children. </a:t>
            </a:r>
          </a:p>
          <a:p>
            <a:pPr eaLnBrk="1" hangingPunct="1">
              <a:lnSpc>
                <a:spcPct val="100000"/>
              </a:lnSpc>
            </a:pPr>
            <a:r>
              <a:rPr lang="en-US" sz="2400" dirty="0">
                <a:cs typeface="Gotham Book" pitchFamily="50" charset="0"/>
              </a:rPr>
              <a:t>They are beginning to redefine fathering and look for social support in taking fathering more seriously.</a:t>
            </a:r>
          </a:p>
          <a:p>
            <a:pPr eaLnBrk="1" hangingPunct="1">
              <a:lnSpc>
                <a:spcPct val="100000"/>
              </a:lnSpc>
            </a:pPr>
            <a:endParaRPr lang="en-US" sz="1200" dirty="0">
              <a:cs typeface="Gotham Book" pitchFamily="50" charset="0"/>
            </a:endParaRPr>
          </a:p>
          <a:p>
            <a:pPr marL="0" indent="0" eaLnBrk="1" hangingPunct="1">
              <a:lnSpc>
                <a:spcPct val="100000"/>
              </a:lnSpc>
              <a:buNone/>
            </a:pPr>
            <a:r>
              <a:rPr lang="en-US" sz="2400" i="1" dirty="0">
                <a:cs typeface="Gotham Book" pitchFamily="50" charset="0"/>
              </a:rPr>
              <a:t>Is this a trend that is also happening in your country? </a:t>
            </a:r>
          </a:p>
          <a:p>
            <a:pPr eaLnBrk="1" hangingPunct="1">
              <a:lnSpc>
                <a:spcPct val="80000"/>
              </a:lnSpc>
            </a:pPr>
            <a:endParaRPr lang="en-US" sz="2800" b="1" dirty="0"/>
          </a:p>
        </p:txBody>
      </p:sp>
    </p:spTree>
    <p:extLst>
      <p:ext uri="{BB962C8B-B14F-4D97-AF65-F5344CB8AC3E}">
        <p14:creationId xmlns:p14="http://schemas.microsoft.com/office/powerpoint/2010/main" val="4149303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419100" y="1813560"/>
            <a:ext cx="8884920" cy="5095240"/>
          </a:xfrm>
        </p:spPr>
        <p:txBody>
          <a:bodyPr/>
          <a:lstStyle/>
          <a:p>
            <a:pPr eaLnBrk="1" hangingPunct="1">
              <a:lnSpc>
                <a:spcPct val="80000"/>
              </a:lnSpc>
            </a:pPr>
            <a:endParaRPr lang="en-US" sz="2000" b="1" dirty="0"/>
          </a:p>
          <a:p>
            <a:pPr eaLnBrk="1" hangingPunct="1">
              <a:lnSpc>
                <a:spcPct val="80000"/>
              </a:lnSpc>
            </a:pPr>
            <a:endParaRPr lang="en-US" sz="2000" dirty="0"/>
          </a:p>
        </p:txBody>
      </p:sp>
      <p:sp>
        <p:nvSpPr>
          <p:cNvPr id="4" name="Rectangle 3"/>
          <p:cNvSpPr/>
          <p:nvPr/>
        </p:nvSpPr>
        <p:spPr>
          <a:xfrm>
            <a:off x="1005840" y="1402080"/>
            <a:ext cx="7717536" cy="4165528"/>
          </a:xfrm>
          <a:prstGeom prst="rect">
            <a:avLst/>
          </a:prstGeom>
        </p:spPr>
        <p:txBody>
          <a:bodyPr wrap="square" lIns="101882" tIns="50941" rIns="101882" bIns="50941">
            <a:spAutoFit/>
          </a:bodyPr>
          <a:lstStyle/>
          <a:p>
            <a:pPr eaLnBrk="1" hangingPunct="1">
              <a:buFont typeface="Wingdings" pitchFamily="2" charset="2"/>
              <a:buNone/>
            </a:pPr>
            <a:endParaRPr lang="en-US" sz="2400" i="1" dirty="0" smtClean="0">
              <a:solidFill>
                <a:schemeClr val="tx1">
                  <a:lumMod val="65000"/>
                  <a:lumOff val="35000"/>
                </a:schemeClr>
              </a:solidFill>
              <a:cs typeface="Gotham Book" pitchFamily="50" charset="0"/>
            </a:endParaRPr>
          </a:p>
          <a:p>
            <a:pPr eaLnBrk="1" hangingPunct="1">
              <a:buFont typeface="Wingdings" pitchFamily="2" charset="2"/>
              <a:buNone/>
            </a:pPr>
            <a:r>
              <a:rPr lang="en-US" sz="2400" i="1" dirty="0" smtClean="0">
                <a:solidFill>
                  <a:schemeClr val="tx1">
                    <a:lumMod val="65000"/>
                    <a:lumOff val="35000"/>
                  </a:schemeClr>
                </a:solidFill>
                <a:cs typeface="Gotham Book" pitchFamily="50" charset="0"/>
              </a:rPr>
              <a:t>“The mother's attitude toward the father's role in childcare can play a major role in his interactions with his children. Women who accept, encourage, and even model behaviors with children may have more involved spouses.... Mothers (are) more influential than fathers in deciding that the husband should take on a nontraditional primary </a:t>
            </a:r>
            <a:r>
              <a:rPr lang="en-US" sz="2400" i="1" dirty="0" err="1" smtClean="0">
                <a:solidFill>
                  <a:schemeClr val="tx1">
                    <a:lumMod val="65000"/>
                    <a:lumOff val="35000"/>
                  </a:schemeClr>
                </a:solidFill>
                <a:cs typeface="Gotham Book" pitchFamily="50" charset="0"/>
              </a:rPr>
              <a:t>caregiving</a:t>
            </a:r>
            <a:r>
              <a:rPr lang="en-US" sz="2400" i="1" dirty="0" smtClean="0">
                <a:solidFill>
                  <a:schemeClr val="tx1">
                    <a:lumMod val="65000"/>
                    <a:lumOff val="35000"/>
                  </a:schemeClr>
                </a:solidFill>
                <a:cs typeface="Gotham Book" pitchFamily="50" charset="0"/>
              </a:rPr>
              <a:t> role.”</a:t>
            </a:r>
            <a:endParaRPr lang="en-US" sz="2400" dirty="0" smtClean="0">
              <a:solidFill>
                <a:schemeClr val="tx1">
                  <a:lumMod val="65000"/>
                  <a:lumOff val="35000"/>
                </a:schemeClr>
              </a:solidFill>
              <a:cs typeface="Gotham Book" pitchFamily="50" charset="0"/>
            </a:endParaRPr>
          </a:p>
          <a:p>
            <a:pPr algn="r" eaLnBrk="1" hangingPunct="1">
              <a:buFont typeface="Wingdings" pitchFamily="2" charset="2"/>
              <a:buNone/>
            </a:pPr>
            <a:endParaRPr lang="en-US" sz="2400" dirty="0" smtClean="0">
              <a:solidFill>
                <a:schemeClr val="tx1">
                  <a:lumMod val="65000"/>
                  <a:lumOff val="35000"/>
                </a:schemeClr>
              </a:solidFill>
              <a:cs typeface="Gotham Book" pitchFamily="50" charset="0"/>
            </a:endParaRPr>
          </a:p>
          <a:p>
            <a:pPr algn="r" eaLnBrk="1" hangingPunct="1">
              <a:buFont typeface="Wingdings" pitchFamily="2" charset="2"/>
              <a:buNone/>
            </a:pPr>
            <a:endParaRPr lang="en-US" sz="2400" dirty="0">
              <a:solidFill>
                <a:schemeClr val="tx1">
                  <a:lumMod val="65000"/>
                  <a:lumOff val="35000"/>
                </a:schemeClr>
              </a:solidFill>
              <a:cs typeface="Gotham Book" pitchFamily="50" charset="0"/>
            </a:endParaRPr>
          </a:p>
          <a:p>
            <a:pPr algn="r" eaLnBrk="1" hangingPunct="1">
              <a:buFont typeface="Wingdings" pitchFamily="2" charset="2"/>
              <a:buNone/>
            </a:pPr>
            <a:r>
              <a:rPr lang="en-US" sz="2400" dirty="0" smtClean="0">
                <a:solidFill>
                  <a:schemeClr val="tx1">
                    <a:lumMod val="65000"/>
                    <a:lumOff val="35000"/>
                  </a:schemeClr>
                </a:solidFill>
                <a:cs typeface="Gotham Book" pitchFamily="50" charset="0"/>
              </a:rPr>
              <a:t>(</a:t>
            </a:r>
            <a:r>
              <a:rPr lang="en-US" sz="2400" dirty="0">
                <a:solidFill>
                  <a:schemeClr val="tx1">
                    <a:lumMod val="65000"/>
                    <a:lumOff val="35000"/>
                  </a:schemeClr>
                </a:solidFill>
                <a:cs typeface="Gotham Book" pitchFamily="50" charset="0"/>
              </a:rPr>
              <a:t>Engle and Breaux,1994, 33)</a:t>
            </a:r>
          </a:p>
        </p:txBody>
      </p:sp>
    </p:spTree>
    <p:extLst>
      <p:ext uri="{BB962C8B-B14F-4D97-AF65-F5344CB8AC3E}">
        <p14:creationId xmlns:p14="http://schemas.microsoft.com/office/powerpoint/2010/main" val="2927144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z="3200" dirty="0" smtClean="0">
                <a:latin typeface="Times New Roman" panose="02020603050405020304" pitchFamily="18" charset="0"/>
                <a:cs typeface="Times New Roman" panose="02020603050405020304" pitchFamily="18" charset="0"/>
              </a:rPr>
              <a:t>Summary</a:t>
            </a:r>
            <a:endParaRPr lang="en-US" sz="3200" b="1" dirty="0" smtClean="0">
              <a:latin typeface="Times New Roman" panose="02020603050405020304" pitchFamily="18" charset="0"/>
              <a:cs typeface="Times New Roman" panose="02020603050405020304" pitchFamily="18" charset="0"/>
            </a:endParaRPr>
          </a:p>
        </p:txBody>
      </p:sp>
      <p:sp>
        <p:nvSpPr>
          <p:cNvPr id="41987" name="Rectangle 3"/>
          <p:cNvSpPr>
            <a:spLocks noGrp="1" noChangeArrowheads="1"/>
          </p:cNvSpPr>
          <p:nvPr>
            <p:ph type="body" idx="1"/>
          </p:nvPr>
        </p:nvSpPr>
        <p:spPr>
          <a:xfrm>
            <a:off x="914400" y="1554480"/>
            <a:ext cx="7808976" cy="4922520"/>
          </a:xfrm>
        </p:spPr>
        <p:txBody>
          <a:bodyPr/>
          <a:lstStyle/>
          <a:p>
            <a:r>
              <a:rPr lang="en-US" sz="2400" dirty="0">
                <a:cs typeface="Gotham Book" pitchFamily="50" charset="0"/>
              </a:rPr>
              <a:t>A positive connection between fathers and their children contributes to the overall well-being of the family, even when all family members may not be living under one roof.  </a:t>
            </a:r>
          </a:p>
          <a:p>
            <a:r>
              <a:rPr lang="en-US" sz="2400" dirty="0">
                <a:cs typeface="Gotham Book" pitchFamily="50" charset="0"/>
              </a:rPr>
              <a:t>Getting fathers positively involved in the lives of their children will be rewarding for the father and child, but it takes time</a:t>
            </a:r>
          </a:p>
          <a:p>
            <a:r>
              <a:rPr lang="en-US" sz="2400" dirty="0">
                <a:cs typeface="Gotham Book" pitchFamily="50" charset="0"/>
              </a:rPr>
              <a:t>Involving fathers does not come easily and programs should start with small steps.</a:t>
            </a:r>
          </a:p>
          <a:p>
            <a:r>
              <a:rPr lang="en-US" sz="2400" dirty="0">
                <a:cs typeface="Gotham Book" pitchFamily="50" charset="0"/>
              </a:rPr>
              <a:t>Parenting programs should ensure that they are actively seeking parent involvement and including fathers whenever possible. </a:t>
            </a:r>
          </a:p>
        </p:txBody>
      </p:sp>
    </p:spTree>
    <p:extLst>
      <p:ext uri="{BB962C8B-B14F-4D97-AF65-F5344CB8AC3E}">
        <p14:creationId xmlns:p14="http://schemas.microsoft.com/office/powerpoint/2010/main" val="3693510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latin typeface="Times New Roman" panose="02020603050405020304" pitchFamily="18" charset="0"/>
                <a:cs typeface="Times New Roman" panose="02020603050405020304" pitchFamily="18" charset="0"/>
              </a:rPr>
              <a:t>Thank You!</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9847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Times New Roman" panose="02020603050405020304" pitchFamily="18" charset="0"/>
                <a:cs typeface="Times New Roman" panose="02020603050405020304" pitchFamily="18" charset="0"/>
              </a:rPr>
              <a:t>Developmental Milestones</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14400" y="1899920"/>
            <a:ext cx="7810500" cy="4663440"/>
          </a:xfrm>
        </p:spPr>
        <p:txBody>
          <a:bodyPr/>
          <a:lstStyle/>
          <a:p>
            <a:r>
              <a:rPr lang="en-US" sz="2400" dirty="0" smtClean="0">
                <a:cs typeface="Gotham Book" pitchFamily="50" charset="0"/>
              </a:rPr>
              <a:t>Where we want babies and children to be by certain ages</a:t>
            </a:r>
          </a:p>
          <a:p>
            <a:r>
              <a:rPr lang="en-US" sz="2400" dirty="0" smtClean="0">
                <a:cs typeface="Gotham Book" pitchFamily="50" charset="0"/>
              </a:rPr>
              <a:t>Vary only slightly across cultures</a:t>
            </a:r>
          </a:p>
          <a:p>
            <a:r>
              <a:rPr lang="en-US" sz="2400" dirty="0" smtClean="0">
                <a:cs typeface="Gotham Book" pitchFamily="50" charset="0"/>
              </a:rPr>
              <a:t>Screening for any delays early on allows for early intervention, which increases the chances for recuperation of skills</a:t>
            </a:r>
          </a:p>
          <a:p>
            <a:r>
              <a:rPr lang="en-US" sz="2400" dirty="0" smtClean="0">
                <a:cs typeface="Gotham Book" pitchFamily="50" charset="0"/>
              </a:rPr>
              <a:t>These will be covered more in the following days by age group.</a:t>
            </a:r>
            <a:endParaRPr lang="en-US" sz="2400" dirty="0">
              <a:cs typeface="Gotham Book" pitchFamily="50" charset="0"/>
            </a:endParaRPr>
          </a:p>
        </p:txBody>
      </p:sp>
    </p:spTree>
    <p:extLst>
      <p:ext uri="{BB962C8B-B14F-4D97-AF65-F5344CB8AC3E}">
        <p14:creationId xmlns:p14="http://schemas.microsoft.com/office/powerpoint/2010/main" val="4012653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smtClean="0">
                <a:latin typeface="Times New Roman" panose="02020603050405020304" pitchFamily="18" charset="0"/>
                <a:cs typeface="Times New Roman" panose="02020603050405020304" pitchFamily="18" charset="0"/>
              </a:rPr>
              <a:t>Key ECD messages </a:t>
            </a:r>
            <a:endParaRPr lang="en-US" sz="3200"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a:xfrm>
            <a:off x="914400" y="1813560"/>
            <a:ext cx="7924800" cy="4663440"/>
          </a:xfrm>
        </p:spPr>
        <p:txBody>
          <a:bodyPr>
            <a:noAutofit/>
          </a:bodyPr>
          <a:lstStyle/>
          <a:p>
            <a:r>
              <a:rPr lang="en-US" sz="2400" dirty="0" smtClean="0">
                <a:cs typeface="Gotham Book" pitchFamily="50" charset="0"/>
              </a:rPr>
              <a:t>Exposure to biological and psychosocial risks affects the developing brain and compromises the development of children.</a:t>
            </a:r>
          </a:p>
          <a:p>
            <a:r>
              <a:rPr lang="en-US" sz="2400" dirty="0" smtClean="0">
                <a:cs typeface="Gotham Book" pitchFamily="50" charset="0"/>
              </a:rPr>
              <a:t>Inequalities in child development begin prenatally and in the first years of life.</a:t>
            </a:r>
          </a:p>
          <a:p>
            <a:r>
              <a:rPr lang="en-US" sz="2400" dirty="0" smtClean="0">
                <a:cs typeface="Gotham Book" pitchFamily="50" charset="0"/>
              </a:rPr>
              <a:t>With cumulative exposure to developmental risks, disparities widen and trajectories become more firmly established.</a:t>
            </a:r>
          </a:p>
        </p:txBody>
      </p:sp>
    </p:spTree>
    <p:extLst>
      <p:ext uri="{BB962C8B-B14F-4D97-AF65-F5344CB8AC3E}">
        <p14:creationId xmlns:p14="http://schemas.microsoft.com/office/powerpoint/2010/main" val="4194508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Times New Roman" panose="02020603050405020304" pitchFamily="18" charset="0"/>
                <a:cs typeface="Times New Roman" panose="02020603050405020304" pitchFamily="18" charset="0"/>
              </a:rPr>
              <a:t>Key ECD Messages (continued)</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14400" y="1813560"/>
            <a:ext cx="7772400" cy="4663440"/>
          </a:xfrm>
        </p:spPr>
        <p:txBody>
          <a:bodyPr/>
          <a:lstStyle/>
          <a:p>
            <a:r>
              <a:rPr lang="en-US" sz="2400" dirty="0">
                <a:cs typeface="Gotham Book" pitchFamily="50" charset="0"/>
              </a:rPr>
              <a:t>Reducing inequalities requires early integrated interventions that target the many risks to which children in a particular setting are exposed.</a:t>
            </a:r>
          </a:p>
          <a:p>
            <a:r>
              <a:rPr lang="en-US" sz="2400" dirty="0">
                <a:cs typeface="Gotham Book" pitchFamily="50" charset="0"/>
              </a:rPr>
              <a:t>The most effective and cost efficient time to prevent inequalities is early in life before trajectories have been firmly established.</a:t>
            </a:r>
          </a:p>
          <a:p>
            <a:r>
              <a:rPr lang="en-US" sz="2400" dirty="0">
                <a:cs typeface="Gotham Book" pitchFamily="50" charset="0"/>
              </a:rPr>
              <a:t>Action or lack of action will have lifetime consequences for adult functioning, for the care of the next generation and for the wellbeing of societies.</a:t>
            </a:r>
          </a:p>
          <a:p>
            <a:endParaRPr lang="en-US" dirty="0"/>
          </a:p>
        </p:txBody>
      </p:sp>
    </p:spTree>
    <p:extLst>
      <p:ext uri="{BB962C8B-B14F-4D97-AF65-F5344CB8AC3E}">
        <p14:creationId xmlns:p14="http://schemas.microsoft.com/office/powerpoint/2010/main" val="3480927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Times New Roman" panose="02020603050405020304" pitchFamily="18" charset="0"/>
                <a:cs typeface="Times New Roman" panose="02020603050405020304" pitchFamily="18" charset="0"/>
              </a:rPr>
              <a:t>Most Quoted ECD Fact</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71500" y="2457450"/>
            <a:ext cx="8229600" cy="2019300"/>
          </a:xfrm>
        </p:spPr>
        <p:txBody>
          <a:bodyPr/>
          <a:lstStyle/>
          <a:p>
            <a:pPr>
              <a:lnSpc>
                <a:spcPct val="100000"/>
              </a:lnSpc>
              <a:buNone/>
            </a:pPr>
            <a:r>
              <a:rPr lang="en-US" sz="2400" dirty="0" smtClean="0"/>
              <a:t>	</a:t>
            </a:r>
            <a:r>
              <a:rPr lang="en-US" sz="2400" dirty="0" smtClean="0">
                <a:cs typeface="Gotham Book" pitchFamily="50" charset="0"/>
              </a:rPr>
              <a:t>“</a:t>
            </a:r>
            <a:r>
              <a:rPr lang="en-US" sz="2400" i="1" dirty="0" smtClean="0">
                <a:cs typeface="Gotham Book" pitchFamily="50" charset="0"/>
              </a:rPr>
              <a:t>More than 200 million children younger than 5 years from low-income and middle-income countries are not attaining their developmental potential</a:t>
            </a:r>
            <a:r>
              <a:rPr lang="en-US" sz="2400" dirty="0" smtClean="0">
                <a:cs typeface="Gotham Book" pitchFamily="50" charset="0"/>
              </a:rPr>
              <a:t>…”</a:t>
            </a:r>
          </a:p>
          <a:p>
            <a:pPr algn="r">
              <a:lnSpc>
                <a:spcPct val="100000"/>
              </a:lnSpc>
              <a:buNone/>
            </a:pPr>
            <a:endParaRPr lang="en-US" sz="2400" dirty="0" smtClean="0">
              <a:cs typeface="Gotham Book" pitchFamily="50" charset="0"/>
            </a:endParaRPr>
          </a:p>
          <a:p>
            <a:pPr algn="r">
              <a:lnSpc>
                <a:spcPct val="100000"/>
              </a:lnSpc>
              <a:buNone/>
            </a:pPr>
            <a:r>
              <a:rPr lang="en-US" sz="2000" dirty="0" smtClean="0">
                <a:cs typeface="Gotham Book" pitchFamily="50" charset="0"/>
              </a:rPr>
              <a:t>2007 Series on ECD in </a:t>
            </a:r>
            <a:r>
              <a:rPr lang="en-US" sz="2000" i="1" dirty="0" smtClean="0">
                <a:cs typeface="Gotham Book" pitchFamily="50" charset="0"/>
              </a:rPr>
              <a:t>The Lancet</a:t>
            </a:r>
            <a:endParaRPr lang="en-US" sz="2000" dirty="0">
              <a:cs typeface="Gotham Book" pitchFamily="50" charset="0"/>
            </a:endParaRPr>
          </a:p>
        </p:txBody>
      </p:sp>
    </p:spTree>
    <p:extLst>
      <p:ext uri="{BB962C8B-B14F-4D97-AF65-F5344CB8AC3E}">
        <p14:creationId xmlns:p14="http://schemas.microsoft.com/office/powerpoint/2010/main" val="2316438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latin typeface="Times New Roman" panose="02020603050405020304" pitchFamily="18" charset="0"/>
                <a:cs typeface="Times New Roman" panose="02020603050405020304" pitchFamily="18" charset="0"/>
              </a:rPr>
              <a:t>Risks to </a:t>
            </a:r>
            <a:r>
              <a:rPr lang="en-US" sz="3200" dirty="0" smtClean="0">
                <a:latin typeface="Times New Roman" panose="02020603050405020304" pitchFamily="18" charset="0"/>
                <a:cs typeface="Times New Roman" panose="02020603050405020304" pitchFamily="18" charset="0"/>
              </a:rPr>
              <a:t>Reaching Developmental Potential </a:t>
            </a:r>
            <a:endParaRPr lang="en-US" sz="3200"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2"/>
          </p:nvPr>
        </p:nvSpPr>
        <p:spPr>
          <a:xfrm>
            <a:off x="4743450" y="1984917"/>
            <a:ext cx="4812030" cy="4958068"/>
          </a:xfrm>
        </p:spPr>
        <p:txBody>
          <a:bodyPr>
            <a:normAutofit/>
          </a:bodyPr>
          <a:lstStyle/>
          <a:p>
            <a:pPr marL="636765" indent="-636765">
              <a:buFont typeface="Arial" panose="020B0604020202020204" pitchFamily="34" charset="0"/>
              <a:buChar char="•"/>
            </a:pPr>
            <a:r>
              <a:rPr lang="en-US" sz="2400" dirty="0" smtClean="0">
                <a:cs typeface="Gotham Book" pitchFamily="50" charset="0"/>
              </a:rPr>
              <a:t>Poverty</a:t>
            </a:r>
          </a:p>
          <a:p>
            <a:pPr marL="636765" indent="-636765">
              <a:buFont typeface="Arial" panose="020B0604020202020204" pitchFamily="34" charset="0"/>
              <a:buChar char="•"/>
            </a:pPr>
            <a:r>
              <a:rPr lang="en-US" sz="2400" dirty="0" smtClean="0">
                <a:cs typeface="Gotham Book" pitchFamily="50" charset="0"/>
              </a:rPr>
              <a:t>Nutritional deficiencies</a:t>
            </a:r>
          </a:p>
          <a:p>
            <a:pPr marL="1041574" lvl="2" indent="-342900"/>
            <a:r>
              <a:rPr lang="en-US" sz="2400" dirty="0" smtClean="0">
                <a:cs typeface="Gotham Book" pitchFamily="50" charset="0"/>
              </a:rPr>
              <a:t>Stunting, iodine deficiency, and iron-deficiency anemia</a:t>
            </a:r>
          </a:p>
          <a:p>
            <a:pPr marL="636765" indent="-636765">
              <a:buFont typeface="Arial" panose="020B0604020202020204" pitchFamily="34" charset="0"/>
              <a:buChar char="•"/>
            </a:pPr>
            <a:r>
              <a:rPr lang="en-US" sz="2400" dirty="0" smtClean="0">
                <a:cs typeface="Gotham Book" pitchFamily="50" charset="0"/>
              </a:rPr>
              <a:t>Inadequate learning opportunities </a:t>
            </a:r>
          </a:p>
          <a:p>
            <a:pPr marL="1041574" lvl="2" indent="-342900"/>
            <a:r>
              <a:rPr lang="en-US" sz="2400" dirty="0" smtClean="0">
                <a:cs typeface="Gotham Book" pitchFamily="50" charset="0"/>
              </a:rPr>
              <a:t>Lack of cognitive stimulation</a:t>
            </a:r>
            <a:endParaRPr lang="en-US" sz="2400" dirty="0">
              <a:cs typeface="Gotham Book" pitchFamily="50" charset="0"/>
            </a:endParaRPr>
          </a:p>
        </p:txBody>
      </p:sp>
      <p:pic>
        <p:nvPicPr>
          <p:cNvPr id="1031" name="Picture 7" descr="C:\Users\kmoul\AppData\Local\Microsoft\Windows\Temporary Internet Files\Content.IE5\PRJ9NPOG\MP900387301[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9290" y="2063496"/>
            <a:ext cx="3657600" cy="2609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342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23">
      <a:dk1>
        <a:sysClr val="windowText" lastClr="000000"/>
      </a:dk1>
      <a:lt1>
        <a:sysClr val="window" lastClr="FFFFFF"/>
      </a:lt1>
      <a:dk2>
        <a:srgbClr val="003087"/>
      </a:dk2>
      <a:lt2>
        <a:srgbClr val="F2F2F2"/>
      </a:lt2>
      <a:accent1>
        <a:srgbClr val="585858"/>
      </a:accent1>
      <a:accent2>
        <a:srgbClr val="B7BF10"/>
      </a:accent2>
      <a:accent3>
        <a:srgbClr val="00B388"/>
      </a:accent3>
      <a:accent4>
        <a:srgbClr val="00B5E2"/>
      </a:accent4>
      <a:accent5>
        <a:srgbClr val="A7A7A7"/>
      </a:accent5>
      <a:accent6>
        <a:srgbClr val="F79646"/>
      </a:accent6>
      <a:hlink>
        <a:srgbClr val="00B5E2"/>
      </a:hlink>
      <a:folHlink>
        <a:srgbClr val="00B5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http://schemas.microsoft.com/sharepoint/v3">English</Language>
    <Category xmlns="9c2bb3a3-222a-4cff-9775-f3a8807de443">Presentation Templates</Category>
    <Include_x0020_in_x0020_Site_x0020_Index xmlns="b4e4be8c-aae4-4fdd-b2d1-ab6d4aae907d">true</Include_x0020_in_x0020_Site_x0020_Index>
    <Description_x0020_Text xmlns="b4e4be8c-aae4-4fdd-b2d1-ab6d4aae907d">CRS PPT Fresh Template English</Description_x0020_Text>
    <Geography xmlns="b4e4be8c-aae4-4fdd-b2d1-ab6d4aae907d">None</Geography>
    <Topic xmlns="b4e4be8c-aae4-4fdd-b2d1-ab6d4aae907d">Brand Materials</Topic>
    <CRS_x0020_Region xmlns="b4e4be8c-aae4-4fdd-b2d1-ab6d4aae907d" xsi:nil="true"/>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14170D39CB26E45808F72C1C4D9CE7F" ma:contentTypeVersion="3" ma:contentTypeDescription="Create a new document." ma:contentTypeScope="" ma:versionID="371009f983ad22d3be16a3ddd9cc7ba4">
  <xsd:schema xmlns:xsd="http://www.w3.org/2001/XMLSchema" xmlns:xs="http://www.w3.org/2001/XMLSchema" xmlns:p="http://schemas.microsoft.com/office/2006/metadata/properties" xmlns:ns1="http://schemas.microsoft.com/sharepoint/v3" xmlns:ns2="b4e4be8c-aae4-4fdd-b2d1-ab6d4aae907d" xmlns:ns4="9c2bb3a3-222a-4cff-9775-f3a8807de443" targetNamespace="http://schemas.microsoft.com/office/2006/metadata/properties" ma:root="true" ma:fieldsID="7606a0356dce708f4f8711653d948b48" ns1:_="" ns2:_="" ns4:_="">
    <xsd:import namespace="http://schemas.microsoft.com/sharepoint/v3"/>
    <xsd:import namespace="b4e4be8c-aae4-4fdd-b2d1-ab6d4aae907d"/>
    <xsd:import namespace="9c2bb3a3-222a-4cff-9775-f3a8807de443"/>
    <xsd:element name="properties">
      <xsd:complexType>
        <xsd:sequence>
          <xsd:element name="documentManagement">
            <xsd:complexType>
              <xsd:all>
                <xsd:element ref="ns2:Description_x0020_Text"/>
                <xsd:element ref="ns2:CRS_x0020_Region" minOccurs="0"/>
                <xsd:element ref="ns2:Geography" minOccurs="0"/>
                <xsd:element ref="ns1:Language" minOccurs="0"/>
                <xsd:element ref="ns2:Topic" minOccurs="0"/>
                <xsd:element ref="ns2:Include_x0020_in_x0020_Site_x0020_Index" minOccurs="0"/>
                <xsd:element ref="ns4:Category"/>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5" nillable="true" ma:displayName="Language" ma:default="English" ma:format="Dropdown" ma:internalName="Language" ma:readOnly="false">
      <xsd:simpleType>
        <xsd:union memberTypes="dms:Text">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union>
      </xsd:simpleType>
    </xsd:element>
    <xsd:element name="PublishingStartDate" ma:index="16" nillable="true" ma:displayName="Scheduling Start Date" ma:internalName="PublishingStartDate">
      <xsd:simpleType>
        <xsd:restriction base="dms:Unknown"/>
      </xsd:simpleType>
    </xsd:element>
    <xsd:element name="PublishingExpirationDate" ma:index="17"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4e4be8c-aae4-4fdd-b2d1-ab6d4aae907d" elementFormDefault="qualified">
    <xsd:import namespace="http://schemas.microsoft.com/office/2006/documentManagement/types"/>
    <xsd:import namespace="http://schemas.microsoft.com/office/infopath/2007/PartnerControls"/>
    <xsd:element name="Description_x0020_Text" ma:index="2" ma:displayName="Description Text" ma:internalName="Description_x0020_Text" ma:readOnly="false">
      <xsd:simpleType>
        <xsd:restriction base="dms:Note">
          <xsd:maxLength value="255"/>
        </xsd:restriction>
      </xsd:simpleType>
    </xsd:element>
    <xsd:element name="CRS_x0020_Region" ma:index="3" nillable="true" ma:displayName="CRS Region" ma:list="{532a098f-89e0-40d6-9d5f-15c3167b398d}" ma:internalName="CRS_x0020_Region" ma:showField="Column2" ma:web="b4e4be8c-aae4-4fdd-b2d1-ab6d4aae907d">
      <xsd:simpleType>
        <xsd:restriction base="dms:Lookup"/>
      </xsd:simpleType>
    </xsd:element>
    <xsd:element name="Geography" ma:index="4" nillable="true" ma:displayName="Geography" ma:default="None" ma:format="Dropdown" ma:internalName="Geography" ma:readOnly="false">
      <xsd:simpleType>
        <xsd:restriction base="dms:Choice">
          <xsd:enumeration value="None"/>
          <xsd:enumeration value="Afghanistan"/>
          <xsd:enumeration value="Africa"/>
          <xsd:enumeration value="Albania"/>
          <xsd:enumeration value="Angola"/>
          <xsd:enumeration value="Argentina"/>
          <xsd:enumeration value="Armenia"/>
          <xsd:enumeration value="Azerbaijan"/>
          <xsd:enumeration value="Baltimore"/>
          <xsd:enumeration value="Bangladesh"/>
          <xsd:enumeration value="Belize"/>
          <xsd:enumeration value="Benin"/>
          <xsd:enumeration value="Bolivia"/>
          <xsd:enumeration value="Bosnia And Herzegovina"/>
          <xsd:enumeration value="Botswana"/>
          <xsd:enumeration value="Brazil"/>
          <xsd:enumeration value="Bulgaria"/>
          <xsd:enumeration value="Burkina Faso"/>
          <xsd:enumeration value="Burma"/>
          <xsd:enumeration value="Burundi"/>
          <xsd:enumeration value="Cambodia"/>
          <xsd:enumeration value="Cameroon"/>
          <xsd:enumeration value="CARO"/>
          <xsd:enumeration value="Central African Republic"/>
          <xsd:enumeration value="Chad"/>
          <xsd:enumeration value="China"/>
          <xsd:enumeration value="Colombia"/>
          <xsd:enumeration value="Congo"/>
          <xsd:enumeration value="Costa Rica"/>
          <xsd:enumeration value="Croatia"/>
          <xsd:enumeration value="Cuba"/>
          <xsd:enumeration value="CWA"/>
          <xsd:enumeration value="Democratic Republic of Congo"/>
          <xsd:enumeration value="Djibouti"/>
          <xsd:enumeration value="Dominican Republic"/>
          <xsd:enumeration value="DR Congo"/>
          <xsd:enumeration value="EARO"/>
          <xsd:enumeration value="East &amp; South Asia"/>
          <xsd:enumeration value="Ecuador"/>
          <xsd:enumeration value="Egypt"/>
          <xsd:enumeration value="El Salvador"/>
          <xsd:enumeration value="EMECA"/>
          <xsd:enumeration value="Equatorial Guinea"/>
          <xsd:enumeration value="Eritrea"/>
          <xsd:enumeration value="ESA"/>
          <xsd:enumeration value="Ethiopia"/>
          <xsd:enumeration value="France"/>
          <xsd:enumeration value="Gambia"/>
          <xsd:enumeration value="Gaza"/>
          <xsd:enumeration value="Geneva"/>
          <xsd:enumeration value="Georgia"/>
          <xsd:enumeration value="Ghana"/>
          <xsd:enumeration value="Global"/>
          <xsd:enumeration value="Great Britain"/>
          <xsd:enumeration value="Guatemala"/>
          <xsd:enumeration value="Guinea Bissau"/>
          <xsd:enumeration value="Guinea-Conakry"/>
          <xsd:enumeration value="Guyana"/>
          <xsd:enumeration value="Haiti"/>
          <xsd:enumeration value="Headquarters"/>
          <xsd:enumeration value="Honduras"/>
          <xsd:enumeration value="India"/>
          <xsd:enumeration value="Indonesia"/>
          <xsd:enumeration value="Iran"/>
          <xsd:enumeration value="Iraq"/>
          <xsd:enumeration value="Jamaica"/>
          <xsd:enumeration value="Jordan"/>
          <xsd:enumeration value="Jwbg"/>
          <xsd:enumeration value="Kenya"/>
          <xsd:enumeration value="Kinshasa"/>
          <xsd:enumeration value="Kosovo"/>
          <xsd:enumeration value="Kyrgyzstan"/>
          <xsd:enumeration value="LACRO"/>
          <xsd:enumeration value="Lao PDR"/>
          <xsd:enumeration value="Laos"/>
          <xsd:enumeration value="Lebanon"/>
          <xsd:enumeration value="Lesotho"/>
          <xsd:enumeration value="Liberia"/>
          <xsd:enumeration value="Macedonia"/>
          <xsd:enumeration value="Madagascar"/>
          <xsd:enumeration value="Malawi"/>
          <xsd:enumeration value="Mali"/>
          <xsd:enumeration value="Mauritania"/>
          <xsd:enumeration value="Mexico"/>
          <xsd:enumeration value="Moldova"/>
          <xsd:enumeration value="Morocco"/>
          <xsd:enumeration value="Nepal"/>
          <xsd:enumeration value="Nicaragua"/>
          <xsd:enumeration value="Niger"/>
          <xsd:enumeration value="Nigeria"/>
          <xsd:enumeration value="North Korea"/>
          <xsd:enumeration value="Northern Sudan"/>
          <xsd:enumeration value="Pakistan"/>
          <xsd:enumeration value="Papua New Guinea (The Pacific)"/>
          <xsd:enumeration value="Peru"/>
          <xsd:enumeration value="Philippines"/>
          <xsd:enumeration value="Romania"/>
          <xsd:enumeration value="Rwanda"/>
          <xsd:enumeration value="SARO"/>
          <xsd:enumeration value="Senegal"/>
          <xsd:enumeration value="Serbia"/>
          <xsd:enumeration value="Serbia And Montenegro"/>
          <xsd:enumeration value="Sierra Leone"/>
          <xsd:enumeration value="Somalia"/>
          <xsd:enumeration value="Sothern Africa"/>
          <xsd:enumeration value="South Africa"/>
          <xsd:enumeration value="South Sudan"/>
          <xsd:enumeration value="Sri Lanka"/>
          <xsd:enumeration value="Sudan"/>
          <xsd:enumeration value="SWA"/>
          <xsd:enumeration value="Swaziland"/>
          <xsd:enumeration value="Syria"/>
          <xsd:enumeration value="Tanzania"/>
          <xsd:enumeration value="Thailand"/>
          <xsd:enumeration value="The Gambia"/>
          <xsd:enumeration value="Timor-Leste"/>
          <xsd:enumeration value="Togo"/>
          <xsd:enumeration value="Tpc Cambodia"/>
          <xsd:enumeration value="Turkey"/>
          <xsd:enumeration value="Uganda"/>
          <xsd:enumeration value="United Kingdom"/>
          <xsd:enumeration value="United States"/>
          <xsd:enumeration value="Venezuela"/>
          <xsd:enumeration value="Vietnam"/>
          <xsd:enumeration value="Zambia"/>
          <xsd:enumeration value="Zimbabwe"/>
        </xsd:restriction>
      </xsd:simpleType>
    </xsd:element>
    <xsd:element name="Topic" ma:index="6" nillable="true" ma:displayName="Topic" ma:default="None" ma:description="CRS Custom Column" ma:format="Dropdown" ma:internalName="Topic" ma:readOnly="false">
      <xsd:simpleType>
        <xsd:union memberTypes="dms:Text">
          <xsd:simpleType>
            <xsd:restriction base="dms:Choice">
              <xsd:enumeration value="Please Select"/>
              <xsd:enumeration value="Administration"/>
              <xsd:enumeration value="Awareness"/>
              <xsd:enumeration value="Business Development"/>
              <xsd:enumeration value="Committee"/>
              <xsd:enumeration value="Commodities"/>
              <xsd:enumeration value="Communications"/>
              <xsd:enumeration value="Compliance"/>
              <xsd:enumeration value="Emergency"/>
              <xsd:enumeration value="Event"/>
              <xsd:enumeration value="Finance"/>
              <xsd:enumeration value="Fund Raising"/>
              <xsd:enumeration value="Human Resources"/>
              <xsd:enumeration value="Information/Communication Technology"/>
              <xsd:enumeration value="Leadership"/>
              <xsd:enumeration value="Legal"/>
              <xsd:enumeration value="Management Quality"/>
              <xsd:enumeration value="Marketing"/>
              <xsd:enumeration value="Partnership"/>
              <xsd:enumeration value="Procurement"/>
              <xsd:enumeration value="Program Quality"/>
              <xsd:enumeration value="Programming"/>
              <xsd:enumeration value="Publications"/>
              <xsd:enumeration value="Report"/>
              <xsd:enumeration value="Security"/>
              <xsd:enumeration value="Stakeholder Collaboration"/>
              <xsd:enumeration value="Strategy"/>
              <xsd:enumeration value="Training"/>
              <xsd:enumeration value="None"/>
            </xsd:restriction>
          </xsd:simpleType>
        </xsd:union>
      </xsd:simpleType>
    </xsd:element>
    <xsd:element name="Include_x0020_in_x0020_Site_x0020_Index" ma:index="8" nillable="true" ma:displayName="Include in Site Index" ma:default="0" ma:description="CRS Custom Column - By checking the box the item will be included in the site index for CRS Global. Check the box if you want to share this document with CRS staff" ma:internalName="Include_x0020_in_x0020_Site_x0020_Index">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9c2bb3a3-222a-4cff-9775-f3a8807de443" elementFormDefault="qualified">
    <xsd:import namespace="http://schemas.microsoft.com/office/2006/documentManagement/types"/>
    <xsd:import namespace="http://schemas.microsoft.com/office/infopath/2007/PartnerControls"/>
    <xsd:element name="Category" ma:index="15" ma:displayName="Category" ma:default="Core Brand Assets" ma:format="Dropdown" ma:internalName="Category" ma:readOnly="false">
      <xsd:simpleType>
        <xsd:restriction base="dms:Choice">
          <xsd:enumeration value="Core Brand Assets"/>
          <xsd:enumeration value="References/Guidelines"/>
          <xsd:enumeration value="Presentation Templates"/>
          <xsd:enumeration value="Embed (System use only)"/>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axOccurs="1" ma:index="1" ma:displayName="Title"/>
        <xsd:element ref="dc:subject" minOccurs="0" maxOccurs="1"/>
        <xsd:element ref="dc:description" minOccurs="0" maxOccurs="1"/>
        <xsd:element name="keywords" minOccurs="0" maxOccurs="1" type="xsd:string" ma:index="7"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65E357-16C2-42AA-BA66-C198FBF08C1D}">
  <ds:schemaRefs>
    <ds:schemaRef ds:uri="http://schemas.openxmlformats.org/package/2006/metadata/core-properties"/>
    <ds:schemaRef ds:uri="http://schemas.microsoft.com/office/infopath/2007/PartnerControls"/>
    <ds:schemaRef ds:uri="http://purl.org/dc/terms/"/>
    <ds:schemaRef ds:uri="b4e4be8c-aae4-4fdd-b2d1-ab6d4aae907d"/>
    <ds:schemaRef ds:uri="9c2bb3a3-222a-4cff-9775-f3a8807de443"/>
    <ds:schemaRef ds:uri="http://purl.org/dc/elements/1.1/"/>
    <ds:schemaRef ds:uri="http://www.w3.org/XML/1998/namespace"/>
    <ds:schemaRef ds:uri="http://schemas.microsoft.com/office/2006/documentManagement/types"/>
    <ds:schemaRef ds:uri="http://schemas.microsoft.com/sharepoint/v3"/>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63D1BB83-2743-4187-8F8D-8FB643794469}">
  <ds:schemaRefs>
    <ds:schemaRef ds:uri="http://schemas.microsoft.com/sharepoint/v3/contenttype/forms"/>
  </ds:schemaRefs>
</ds:datastoreItem>
</file>

<file path=customXml/itemProps3.xml><?xml version="1.0" encoding="utf-8"?>
<ds:datastoreItem xmlns:ds="http://schemas.openxmlformats.org/officeDocument/2006/customXml" ds:itemID="{92153C71-5B4B-429A-898E-68FD4B9681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4e4be8c-aae4-4fdd-b2d1-ab6d4aae907d"/>
    <ds:schemaRef ds:uri="9c2bb3a3-222a-4cff-9775-f3a8807de4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1172</TotalTime>
  <Words>9272</Words>
  <Application>Microsoft Office PowerPoint</Application>
  <PresentationFormat>Custom</PresentationFormat>
  <Paragraphs>497</Paragraphs>
  <Slides>46</Slides>
  <Notes>33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ＭＳ Ｐゴシック</vt:lpstr>
      <vt:lpstr>Arial</vt:lpstr>
      <vt:lpstr>Calibri</vt:lpstr>
      <vt:lpstr>Courier New</vt:lpstr>
      <vt:lpstr>Gotham Book</vt:lpstr>
      <vt:lpstr>Gotham Medium</vt:lpstr>
      <vt:lpstr>ITC New Baskerville Std</vt:lpstr>
      <vt:lpstr>Times New Roman</vt:lpstr>
      <vt:lpstr>Wingdings</vt:lpstr>
      <vt:lpstr>Office Theme</vt:lpstr>
      <vt:lpstr>What is Early Childhood Development and Why is it Important?</vt:lpstr>
      <vt:lpstr>What is Early Childhood Development (ECD)?</vt:lpstr>
      <vt:lpstr>Early Childhood</vt:lpstr>
      <vt:lpstr>Development</vt:lpstr>
      <vt:lpstr>Developmental Milestones</vt:lpstr>
      <vt:lpstr>Key ECD messages </vt:lpstr>
      <vt:lpstr>Key ECD Messages (continued)</vt:lpstr>
      <vt:lpstr>Most Quoted ECD Fact</vt:lpstr>
      <vt:lpstr>Risks to Reaching Developmental Potential </vt:lpstr>
      <vt:lpstr>Additional Risk Factors</vt:lpstr>
      <vt:lpstr>Risks and Resiliency</vt:lpstr>
      <vt:lpstr>Protective Factors</vt:lpstr>
      <vt:lpstr>Conclusion About Risks and Protective Factors</vt:lpstr>
      <vt:lpstr>Quick Partner Work</vt:lpstr>
      <vt:lpstr>Gender Differences in Development? </vt:lpstr>
      <vt:lpstr>Variability and Overlap</vt:lpstr>
      <vt:lpstr>Riddle</vt:lpstr>
      <vt:lpstr>Role of Culture</vt:lpstr>
      <vt:lpstr>Perceptions Matter</vt:lpstr>
      <vt:lpstr>Lessons from Gender Labeling Studies </vt:lpstr>
      <vt:lpstr>Discussion</vt:lpstr>
      <vt:lpstr>Discussion</vt:lpstr>
      <vt:lpstr>PowerPoint Presentation</vt:lpstr>
      <vt:lpstr>Nature Versus Nurture</vt:lpstr>
      <vt:lpstr> Interactions Tend to be Different</vt:lpstr>
      <vt:lpstr>Direct Contribution</vt:lpstr>
      <vt:lpstr> Indirect Contribution</vt:lpstr>
      <vt:lpstr>Impact of Fathers on Children</vt:lpstr>
      <vt:lpstr> Impact (continued)</vt:lpstr>
      <vt:lpstr> Impact (continued)</vt:lpstr>
      <vt:lpstr>Influences on Father’s Role</vt:lpstr>
      <vt:lpstr>Culture &amp; Role Prescription</vt:lpstr>
      <vt:lpstr>Culture &amp; Role Prescription (continued)</vt:lpstr>
      <vt:lpstr>Culture &amp; Role Prescription (continued)</vt:lpstr>
      <vt:lpstr> Culture &amp; Role Prescription (continued) </vt:lpstr>
      <vt:lpstr>Culture &amp; Role Prescription (continued)</vt:lpstr>
      <vt:lpstr> Household Structure</vt:lpstr>
      <vt:lpstr>From Extended to Nuclear Families</vt:lpstr>
      <vt:lpstr> The Mother-in-Law Dominated Household</vt:lpstr>
      <vt:lpstr>Migration</vt:lpstr>
      <vt:lpstr>Children Without Present Fathers</vt:lpstr>
      <vt:lpstr>Society's Changing Expectations</vt:lpstr>
      <vt:lpstr>Men's Desire to Change Their Role</vt:lpstr>
      <vt:lpstr>PowerPoint Presentation</vt:lpstr>
      <vt:lpstr>Summary</vt:lpstr>
      <vt:lpstr>Thank You!</vt:lpstr>
    </vt:vector>
  </TitlesOfParts>
  <Company>Catholic Relief Services</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CRS PPT Fresh Template Eng MK1471 22Sep14</dc:title>
  <dc:creator>Pause for Thought</dc:creator>
  <cp:lastModifiedBy>Mortimer, Kaitlyn</cp:lastModifiedBy>
  <cp:revision>102</cp:revision>
  <dcterms:created xsi:type="dcterms:W3CDTF">2014-08-13T11:43:29Z</dcterms:created>
  <dcterms:modified xsi:type="dcterms:W3CDTF">2015-11-20T17:00:06Z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0x010100F14170D39CB26E45808F72C1C4D9CE7F</vt:lpwstr>
  </property>
</Properties>
</file>