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4"/>
  </p:notesMasterIdLst>
  <p:handoutMasterIdLst>
    <p:handoutMasterId r:id="rId35"/>
  </p:handoutMasterIdLst>
  <p:sldIdLst>
    <p:sldId id="256" r:id="rId5"/>
    <p:sldId id="263" r:id="rId6"/>
    <p:sldId id="264" r:id="rId7"/>
    <p:sldId id="265" r:id="rId8"/>
    <p:sldId id="291" r:id="rId9"/>
    <p:sldId id="267" r:id="rId10"/>
    <p:sldId id="268" r:id="rId11"/>
    <p:sldId id="293" r:id="rId12"/>
    <p:sldId id="270" r:id="rId13"/>
    <p:sldId id="271" r:id="rId14"/>
    <p:sldId id="272" r:id="rId15"/>
    <p:sldId id="273" r:id="rId16"/>
    <p:sldId id="294" r:id="rId17"/>
    <p:sldId id="275" r:id="rId18"/>
    <p:sldId id="296" r:id="rId19"/>
    <p:sldId id="277" r:id="rId20"/>
    <p:sldId id="278" r:id="rId21"/>
    <p:sldId id="279" r:id="rId22"/>
    <p:sldId id="280" r:id="rId23"/>
    <p:sldId id="297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8" r:id="rId33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ul, Kare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3D1"/>
    <a:srgbClr val="F67599"/>
    <a:srgbClr val="B7BFEA"/>
    <a:srgbClr val="62B5E5"/>
    <a:srgbClr val="B7BF10"/>
    <a:srgbClr val="A57FB2"/>
    <a:srgbClr val="6BCABA"/>
    <a:srgbClr val="00B388"/>
    <a:srgbClr val="00B5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0" autoAdjust="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758" y="-108"/>
      </p:cViewPr>
      <p:guideLst>
        <p:guide orient="horz" pos="2378"/>
        <p:guide orient="horz" pos="4265"/>
        <p:guide orient="horz" pos="134"/>
        <p:guide orient="horz" pos="4665"/>
        <p:guide orient="horz" pos="580"/>
        <p:guide orient="horz" pos="986"/>
        <p:guide pos="6203"/>
        <p:guide pos="3168"/>
        <p:guide pos="5451"/>
        <p:guide pos="574"/>
        <p:guide pos="2098"/>
        <p:guide pos="1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8377D-C277-4243-890F-7D76210F3C0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7F2B3-4DAE-CA44-8BCF-1F2B321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413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5E5E6-BD34-F249-9CFD-B38C07B1438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5B7E7-E587-8349-8679-CA163636E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132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1D209E-E8E5-443C-A3D9-3BADDF21F316}" type="slidenum">
              <a:rPr lang="en-US"/>
              <a:pPr/>
              <a:t>2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Show your child you love him/her</a:t>
            </a:r>
          </a:p>
          <a:p>
            <a:pPr eaLnBrk="1" hangingPunct="1"/>
            <a:r>
              <a:rPr lang="en-US" b="1" smtClean="0"/>
              <a:t>Talk to your child. Get a conversation going by means of emotional expressions, gestures and sounds</a:t>
            </a:r>
          </a:p>
          <a:p>
            <a:pPr eaLnBrk="1" hangingPunct="1"/>
            <a:r>
              <a:rPr lang="en-US" b="1" smtClean="0"/>
              <a:t>Follow your child’s lead</a:t>
            </a:r>
          </a:p>
          <a:p>
            <a:pPr eaLnBrk="1" hangingPunct="1"/>
            <a:r>
              <a:rPr lang="en-US" b="1" smtClean="0"/>
              <a:t>Praise and appreciate what your child manages to do</a:t>
            </a:r>
          </a:p>
          <a:p>
            <a:pPr eaLnBrk="1" hangingPunct="1"/>
            <a:r>
              <a:rPr lang="en-US" b="1" smtClean="0"/>
              <a:t>Help your child focus his/her attention and share his experiences</a:t>
            </a:r>
          </a:p>
          <a:p>
            <a:pPr eaLnBrk="1" hangingPunct="1"/>
            <a:r>
              <a:rPr lang="en-US" b="1" smtClean="0"/>
              <a:t>Help your child to make sense of his/her world</a:t>
            </a:r>
          </a:p>
          <a:p>
            <a:pPr eaLnBrk="1" hangingPunct="1"/>
            <a:r>
              <a:rPr lang="en-US" b="1" smtClean="0"/>
              <a:t>Help your child to widen his/her experience</a:t>
            </a:r>
          </a:p>
          <a:p>
            <a:pPr eaLnBrk="1" hangingPunct="1"/>
            <a:r>
              <a:rPr lang="en-US" b="1" smtClean="0"/>
              <a:t>Help your child to learn rules, limits and values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71A610-F587-48E1-A63B-EC3F67BA11AE}" type="slidenum">
              <a:rPr lang="en-US"/>
              <a:pPr/>
              <a:t>26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ln w="12700" cap="flat">
            <a:solidFill>
              <a:schemeClr val="tx1"/>
            </a:solidFill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0483" tIns="44448" rIns="90483" bIns="4444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ACE890-DE97-4FB6-8D69-8FF7F2F2820B}" type="slidenum">
              <a:rPr lang="en-US"/>
              <a:pPr/>
              <a:t>27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ln w="12700" cap="flat">
            <a:solidFill>
              <a:schemeClr val="tx1"/>
            </a:solidFill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0483" tIns="44448" rIns="90483" bIns="4444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D96396-F3CC-4998-B0EF-963B8DFE769A}" type="slidenum">
              <a:rPr lang="en-US"/>
              <a:pPr/>
              <a:t>28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ln w="12700" cap="flat">
            <a:solidFill>
              <a:schemeClr val="tx1"/>
            </a:solidFill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0483" tIns="44448" rIns="90483" bIns="4444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5715D7-A315-4DC3-910D-B14F2FBCAF18}" type="slidenum">
              <a:rPr lang="en-US"/>
              <a:pPr/>
              <a:t>6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ln w="12700" cap="flat">
            <a:solidFill>
              <a:schemeClr val="tx1"/>
            </a:solidFill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0483" tIns="44448" rIns="90483" bIns="44448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213DD3-D1EB-46CD-B656-2FFDAE7C5A18}" type="slidenum">
              <a:rPr lang="en-US"/>
              <a:pPr/>
              <a:t>10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ln w="12700" cap="flat">
            <a:solidFill>
              <a:schemeClr val="tx1"/>
            </a:solidFill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0483" tIns="44448" rIns="90483" bIns="4444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C1997-8885-45B3-A034-4BBE3BCE98DD}" type="slidenum">
              <a:rPr lang="en-US"/>
              <a:pPr/>
              <a:t>16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ln w="12700" cap="flat">
            <a:solidFill>
              <a:schemeClr val="tx1"/>
            </a:solidFill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0483" tIns="44448" rIns="90483" bIns="4444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EXAMPLE:</a:t>
            </a:r>
            <a:endParaRPr lang="en-US" dirty="0" smtClean="0"/>
          </a:p>
          <a:p>
            <a:r>
              <a:rPr lang="en-US" dirty="0" smtClean="0"/>
              <a:t>Child: (drawing a huge sun with a yellow crayon)</a:t>
            </a:r>
          </a:p>
          <a:p>
            <a:r>
              <a:rPr lang="en-US" i="1" dirty="0" smtClean="0"/>
              <a:t>Behavioral:</a:t>
            </a:r>
            <a:r>
              <a:rPr lang="en-US" dirty="0" smtClean="0"/>
              <a:t> You are drawing a picture of the sun with a yellow crayon.</a:t>
            </a:r>
          </a:p>
          <a:p>
            <a:r>
              <a:rPr lang="en-US" i="1" dirty="0" smtClean="0"/>
              <a:t>Informational:</a:t>
            </a:r>
            <a:r>
              <a:rPr lang="en-US" dirty="0" smtClean="0"/>
              <a:t> The sun is very big and very hot and far away from the earth.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Example 1:</a:t>
            </a:r>
          </a:p>
          <a:p>
            <a:pPr lvl="0"/>
            <a:r>
              <a:rPr lang="en-US" dirty="0" smtClean="0"/>
              <a:t>Child: (building a  tower with blocks)</a:t>
            </a:r>
          </a:p>
          <a:p>
            <a:pPr lvl="0"/>
            <a:r>
              <a:rPr lang="en-US" dirty="0" smtClean="0"/>
              <a:t>Mom: You are building a tall tower with colorful blocks.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Example 2: </a:t>
            </a:r>
          </a:p>
          <a:p>
            <a:pPr lvl="0"/>
            <a:r>
              <a:rPr lang="en-US" dirty="0" smtClean="0"/>
              <a:t>Child: (getting out play-dough from the container)</a:t>
            </a:r>
          </a:p>
          <a:p>
            <a:pPr lvl="0"/>
            <a:r>
              <a:rPr lang="en-US" dirty="0" smtClean="0"/>
              <a:t>Dad: You are getting out the red, blue, and green play-dough.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Example 3:</a:t>
            </a:r>
          </a:p>
          <a:p>
            <a:pPr lvl="0"/>
            <a:r>
              <a:rPr lang="en-US" dirty="0" smtClean="0"/>
              <a:t>Child: (stacking blocks on top of each other)</a:t>
            </a:r>
          </a:p>
          <a:p>
            <a:pPr lvl="0"/>
            <a:r>
              <a:rPr lang="en-US" dirty="0" smtClean="0"/>
              <a:t>Mom: What would you say?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Example 4:</a:t>
            </a:r>
          </a:p>
          <a:p>
            <a:pPr lvl="0"/>
            <a:r>
              <a:rPr lang="en-US" dirty="0" smtClean="0"/>
              <a:t>Child: (running toy cars along the ground)</a:t>
            </a:r>
          </a:p>
          <a:p>
            <a:pPr lvl="0"/>
            <a:r>
              <a:rPr lang="en-US" dirty="0" smtClean="0"/>
              <a:t>Dad: What would you say?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Example 5:</a:t>
            </a:r>
          </a:p>
          <a:p>
            <a:pPr lvl="0"/>
            <a:r>
              <a:rPr lang="en-US" dirty="0" smtClean="0"/>
              <a:t>Child: (putting clothes on their baby-doll)</a:t>
            </a:r>
          </a:p>
          <a:p>
            <a:pPr lvl="0"/>
            <a:r>
              <a:rPr lang="en-US" dirty="0" smtClean="0"/>
              <a:t>Mom: What would you say?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C97D9-5F15-45EF-BE11-3E3FE47BEFF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EXAMPLE:</a:t>
            </a:r>
            <a:endParaRPr lang="en-US" dirty="0" smtClean="0"/>
          </a:p>
          <a:p>
            <a:r>
              <a:rPr lang="en-US" dirty="0" smtClean="0"/>
              <a:t>Child: (drawing a huge sun with a yellow crayon)</a:t>
            </a:r>
          </a:p>
          <a:p>
            <a:r>
              <a:rPr lang="en-US" i="1" dirty="0" smtClean="0"/>
              <a:t>Behavioral:</a:t>
            </a:r>
            <a:r>
              <a:rPr lang="en-US" dirty="0" smtClean="0"/>
              <a:t> You are drawing a picture of the sun with a yellow crayon.</a:t>
            </a:r>
          </a:p>
          <a:p>
            <a:r>
              <a:rPr lang="en-US" i="1" dirty="0" smtClean="0"/>
              <a:t>Informational:</a:t>
            </a:r>
            <a:r>
              <a:rPr lang="en-US" dirty="0" smtClean="0"/>
              <a:t> The sun is very big and very hot and far away from the earth.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Example 1:</a:t>
            </a:r>
          </a:p>
          <a:p>
            <a:pPr lvl="0"/>
            <a:r>
              <a:rPr lang="en-US" dirty="0" smtClean="0"/>
              <a:t>Child: (building a  tower with blocks)</a:t>
            </a:r>
          </a:p>
          <a:p>
            <a:pPr lvl="0"/>
            <a:r>
              <a:rPr lang="en-US" dirty="0" smtClean="0"/>
              <a:t>Mom: You are building a tall tower with colorful blocks.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Example 2: </a:t>
            </a:r>
          </a:p>
          <a:p>
            <a:pPr lvl="0"/>
            <a:r>
              <a:rPr lang="en-US" dirty="0" smtClean="0"/>
              <a:t>Child: (getting out play-dough from the container)</a:t>
            </a:r>
          </a:p>
          <a:p>
            <a:pPr lvl="0"/>
            <a:r>
              <a:rPr lang="en-US" dirty="0" smtClean="0"/>
              <a:t>Dad: You are getting out the red, blue, and green play-dough.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Example 3:</a:t>
            </a:r>
          </a:p>
          <a:p>
            <a:pPr lvl="0"/>
            <a:r>
              <a:rPr lang="en-US" dirty="0" smtClean="0"/>
              <a:t>Child: (stacking blocks on top of each other)</a:t>
            </a:r>
          </a:p>
          <a:p>
            <a:pPr lvl="0"/>
            <a:r>
              <a:rPr lang="en-US" dirty="0" smtClean="0"/>
              <a:t>Mom: What would you say?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Example 4:</a:t>
            </a:r>
          </a:p>
          <a:p>
            <a:pPr lvl="0"/>
            <a:r>
              <a:rPr lang="en-US" dirty="0" smtClean="0"/>
              <a:t>Child: (running toy cars along the ground)</a:t>
            </a:r>
          </a:p>
          <a:p>
            <a:pPr lvl="0"/>
            <a:r>
              <a:rPr lang="en-US" dirty="0" smtClean="0"/>
              <a:t>Dad: What would you say?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Example 5:</a:t>
            </a:r>
          </a:p>
          <a:p>
            <a:pPr lvl="0"/>
            <a:r>
              <a:rPr lang="en-US" dirty="0" smtClean="0"/>
              <a:t>Child: (putting clothes on their baby-doll)</a:t>
            </a:r>
          </a:p>
          <a:p>
            <a:pPr lvl="0"/>
            <a:r>
              <a:rPr lang="en-US" dirty="0" smtClean="0"/>
              <a:t>Mom: What would you say?</a:t>
            </a:r>
          </a:p>
          <a:p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C97D9-5F15-45EF-BE11-3E3FE47BEFF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A77347-011B-4E15-B748-72F276432E75}" type="slidenum">
              <a:rPr lang="en-US"/>
              <a:pPr/>
              <a:t>21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E99E4-CD89-46FA-99B7-437F6AF70B3F}" type="slidenum">
              <a:rPr lang="en-US"/>
              <a:pPr/>
              <a:t>23</a:t>
            </a:fld>
            <a:endParaRPr lang="en-US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9" tIns="0" rIns="19049" bIns="0"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 dirty="0">
                <a:latin typeface="Times New Roman" pitchFamily="18" charset="0"/>
              </a:rPr>
              <a:t>3</a:t>
            </a: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2458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92150"/>
            <a:ext cx="4419600" cy="3416300"/>
          </a:xfrm>
          <a:ln w="12700" cap="flat">
            <a:solidFill>
              <a:schemeClr val="tx1"/>
            </a:solidFill>
          </a:ln>
        </p:spPr>
      </p:sp>
      <p:sp>
        <p:nvSpPr>
          <p:cNvPr id="2458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0483" tIns="44448" rIns="90483" bIns="44448"/>
          <a:lstStyle/>
          <a:p>
            <a:r>
              <a:rPr lang="en-US" smtClean="0"/>
              <a:t>Discuss the E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15B614-3C31-4CD2-8B1B-E28ADE6025A0}" type="slidenum">
              <a:rPr lang="en-US"/>
              <a:pPr/>
              <a:t>25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79582" y="2211276"/>
            <a:ext cx="5810250" cy="1554241"/>
          </a:xfrm>
        </p:spPr>
        <p:txBody>
          <a:bodyPr>
            <a:noAutofit/>
          </a:bodyPr>
          <a:lstStyle>
            <a:lvl1pPr>
              <a:defRPr sz="3800">
                <a:solidFill>
                  <a:schemeClr val="tx2"/>
                </a:solidFill>
                <a:latin typeface="ITC New Baskerville Std" pitchFamily="18" charset="0"/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583" y="4360872"/>
            <a:ext cx="5810248" cy="1449834"/>
          </a:xfrm>
        </p:spPr>
        <p:txBody>
          <a:bodyPr/>
          <a:lstStyle>
            <a:lvl1pPr marL="0" indent="0" algn="l">
              <a:buNone/>
              <a:defRPr sz="2200" b="0">
                <a:solidFill>
                  <a:srgbClr val="585858"/>
                </a:solidFill>
                <a:latin typeface="Gotham Medium" pitchFamily="50" charset="0"/>
                <a:cs typeface="Gotham Medium" pitchFamily="50" charset="0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679583" y="3900562"/>
            <a:ext cx="5794373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PPT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4298" y="5179818"/>
            <a:ext cx="3334512" cy="2602992"/>
          </a:xfrm>
          <a:prstGeom prst="rect">
            <a:avLst/>
          </a:prstGeom>
        </p:spPr>
      </p:pic>
      <p:pic>
        <p:nvPicPr>
          <p:cNvPr id="10" name="Picture 9" descr="CRS_Logo_Pos_Hor_RGB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6702" y="1009936"/>
            <a:ext cx="6400376" cy="763792"/>
          </a:xfrm>
          <a:prstGeom prst="rect">
            <a:avLst/>
          </a:prstGeom>
        </p:spPr>
      </p:pic>
      <p:pic>
        <p:nvPicPr>
          <p:cNvPr id="5" name="Picture 4" descr="CRS_Tag_Fresh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9582" y="7057368"/>
            <a:ext cx="3115056" cy="268224"/>
          </a:xfrm>
          <a:prstGeom prst="rect">
            <a:avLst/>
          </a:prstGeom>
        </p:spPr>
      </p:pic>
      <p:pic>
        <p:nvPicPr>
          <p:cNvPr id="6" name="Picture 5" descr="fresh_corner_left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3299882" cy="328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27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415" y="7441142"/>
            <a:ext cx="336919" cy="228600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3AF21FA0-C69A-D549-B93E-AD7DB9D7E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3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322415" y="7441142"/>
            <a:ext cx="336919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509412" rtl="0" eaLnBrk="1" latinLnBrk="0" hangingPunct="1">
              <a:defRPr sz="1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F21FA0-C69A-D549-B93E-AD7DB9D7E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92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7245" y="1579563"/>
            <a:ext cx="3886200" cy="5169927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4625" y="1579563"/>
            <a:ext cx="3886200" cy="5169927"/>
          </a:xfrm>
        </p:spPr>
        <p:txBody>
          <a:bodyPr/>
          <a:lstStyle>
            <a:lvl1pPr marL="0" indent="0">
              <a:buNone/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322415" y="7441142"/>
            <a:ext cx="336919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509412" rtl="0" eaLnBrk="1" latinLnBrk="0" hangingPunct="1">
              <a:defRPr sz="1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F21FA0-C69A-D549-B93E-AD7DB9D7E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7244" y="1579563"/>
            <a:ext cx="4508807" cy="5169927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22415" y="7441142"/>
            <a:ext cx="336919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509412" rtl="0" eaLnBrk="1" latinLnBrk="0" hangingPunct="1">
              <a:defRPr sz="1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F21FA0-C69A-D549-B93E-AD7DB9D7E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91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ight Gree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30576" y="2723175"/>
            <a:ext cx="5810250" cy="455406"/>
          </a:xfrm>
        </p:spPr>
        <p:txBody>
          <a:bodyPr anchor="b" anchorCtr="0"/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3330576" y="3275676"/>
            <a:ext cx="5810250" cy="2439961"/>
          </a:xfrm>
        </p:spPr>
        <p:txBody>
          <a:bodyPr anchor="t" anchorCtr="0">
            <a:noAutofit/>
          </a:bodyPr>
          <a:lstStyle>
            <a:lvl1pPr>
              <a:defRPr sz="38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pic>
        <p:nvPicPr>
          <p:cNvPr id="10" name="Picture 9" descr="PPT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-3936" y="0"/>
            <a:ext cx="3334512" cy="2602992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415" y="7441142"/>
            <a:ext cx="336919" cy="228600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3AF21FA0-C69A-D549-B93E-AD7DB9D7E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34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3330576" y="3275676"/>
            <a:ext cx="5810250" cy="2439961"/>
          </a:xfrm>
        </p:spPr>
        <p:txBody>
          <a:bodyPr anchor="t" anchorCtr="0">
            <a:noAutofit/>
          </a:bodyPr>
          <a:lstStyle>
            <a:lvl1pPr>
              <a:defRPr sz="380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30576" y="2723175"/>
            <a:ext cx="5810250" cy="455406"/>
          </a:xfrm>
        </p:spPr>
        <p:txBody>
          <a:bodyPr anchor="b" anchorCtr="0"/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pic>
        <p:nvPicPr>
          <p:cNvPr id="9" name="Picture 8" descr="PPT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-3936" y="0"/>
            <a:ext cx="3334512" cy="260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1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ight Blue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3330576" y="3275676"/>
            <a:ext cx="5810250" cy="2439961"/>
          </a:xfrm>
        </p:spPr>
        <p:txBody>
          <a:bodyPr anchor="t" anchorCtr="0">
            <a:noAutofit/>
          </a:bodyPr>
          <a:lstStyle>
            <a:lvl1pPr>
              <a:defRPr sz="3800"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30576" y="2723175"/>
            <a:ext cx="5810250" cy="455406"/>
          </a:xfrm>
        </p:spPr>
        <p:txBody>
          <a:bodyPr anchor="b" anchorCtr="0"/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pic>
        <p:nvPicPr>
          <p:cNvPr id="9" name="Picture 8" descr="PPT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-3936" y="0"/>
            <a:ext cx="3334512" cy="260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1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307513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oter_fresh.jpg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031736"/>
            <a:ext cx="10058400" cy="7406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-4670"/>
            <a:ext cx="7315200" cy="1124712"/>
          </a:xfrm>
          <a:prstGeom prst="rect">
            <a:avLst/>
          </a:prstGeom>
        </p:spPr>
        <p:txBody>
          <a:bodyPr vert="horz" lIns="0" tIns="0" rIns="101882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87677"/>
            <a:ext cx="8229600" cy="517888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415" y="7441142"/>
            <a:ext cx="336919" cy="228600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3AF21FA0-C69A-D549-B93E-AD7DB9D7E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09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2" r:id="rId4"/>
    <p:sldLayoutId id="2147483656" r:id="rId5"/>
    <p:sldLayoutId id="2147483651" r:id="rId6"/>
    <p:sldLayoutId id="2147483654" r:id="rId7"/>
    <p:sldLayoutId id="2147483655" r:id="rId8"/>
    <p:sldLayoutId id="2147483657" r:id="rId9"/>
  </p:sldLayoutIdLst>
  <p:hf hdr="0" ftr="0" dt="0"/>
  <p:txStyles>
    <p:titleStyle>
      <a:lvl1pPr algn="l" defTabSz="509412" rtl="0" eaLnBrk="1" latinLnBrk="0" hangingPunct="1">
        <a:spcBef>
          <a:spcPct val="0"/>
        </a:spcBef>
        <a:buNone/>
        <a:defRPr sz="3200" b="1" i="0" kern="1200" spc="-111">
          <a:solidFill>
            <a:schemeClr val="tx2"/>
          </a:solidFill>
          <a:latin typeface="ITC New Baskerville Std" pitchFamily="18" charset="0"/>
          <a:ea typeface="+mj-ea"/>
          <a:cs typeface="Times New Roman"/>
        </a:defRPr>
      </a:lvl1pPr>
    </p:titleStyle>
    <p:bodyStyle>
      <a:lvl1pPr marL="251169" indent="-251169" algn="l" defTabSz="509412" rtl="0" eaLnBrk="1" latinLnBrk="0" hangingPunct="1">
        <a:lnSpc>
          <a:spcPct val="110000"/>
        </a:lnSpc>
        <a:spcBef>
          <a:spcPts val="1000"/>
        </a:spcBef>
        <a:buSzPct val="80000"/>
        <a:buFont typeface="Arial"/>
        <a:buChar char="•"/>
        <a:defRPr sz="2400" b="0" kern="1200">
          <a:solidFill>
            <a:schemeClr val="accent1"/>
          </a:solidFill>
          <a:latin typeface="Gotham Book" pitchFamily="50" charset="0"/>
          <a:ea typeface="+mn-ea"/>
          <a:cs typeface="Gotham Book" pitchFamily="50" charset="0"/>
        </a:defRPr>
      </a:lvl1pPr>
      <a:lvl2pPr marL="512950" indent="-261781" algn="l" defTabSz="509412" rtl="0" eaLnBrk="1" latinLnBrk="0" hangingPunct="1">
        <a:lnSpc>
          <a:spcPct val="110000"/>
        </a:lnSpc>
        <a:spcBef>
          <a:spcPts val="1000"/>
        </a:spcBef>
        <a:buSzPct val="80000"/>
        <a:buFont typeface="Arial"/>
        <a:buChar char="–"/>
        <a:defRPr sz="1800" kern="1200">
          <a:solidFill>
            <a:schemeClr val="accent1"/>
          </a:solidFill>
          <a:latin typeface="Gotham Book" pitchFamily="50" charset="0"/>
          <a:ea typeface="+mn-ea"/>
          <a:cs typeface="Gotham Book" pitchFamily="50" charset="0"/>
        </a:defRPr>
      </a:lvl2pPr>
      <a:lvl3pPr marL="765888" indent="-252938" algn="l" defTabSz="509412" rtl="0" eaLnBrk="1" latinLnBrk="0" hangingPunct="1">
        <a:lnSpc>
          <a:spcPct val="110000"/>
        </a:lnSpc>
        <a:spcBef>
          <a:spcPts val="1000"/>
        </a:spcBef>
        <a:buSzPct val="80000"/>
        <a:buFont typeface="Arial"/>
        <a:buChar char="•"/>
        <a:defRPr sz="1800" i="1" kern="1200">
          <a:solidFill>
            <a:schemeClr val="accent1"/>
          </a:solidFill>
          <a:latin typeface="Gotham Book" pitchFamily="50" charset="0"/>
          <a:ea typeface="+mn-ea"/>
          <a:cs typeface="Gotham Book" pitchFamily="50" charset="0"/>
        </a:defRPr>
      </a:lvl3pPr>
      <a:lvl4pPr marL="1017056" indent="-251169" algn="l" defTabSz="509412" rtl="0" eaLnBrk="1" latinLnBrk="0" hangingPunct="1">
        <a:lnSpc>
          <a:spcPct val="110000"/>
        </a:lnSpc>
        <a:spcBef>
          <a:spcPts val="1000"/>
        </a:spcBef>
        <a:buSzPct val="80000"/>
        <a:buFont typeface="Arial"/>
        <a:buChar char="–"/>
        <a:defRPr sz="1800" kern="1200">
          <a:solidFill>
            <a:schemeClr val="accent1"/>
          </a:solidFill>
          <a:latin typeface="Gotham Book" pitchFamily="50" charset="0"/>
          <a:ea typeface="+mn-ea"/>
          <a:cs typeface="Gotham Book" pitchFamily="50" charset="0"/>
        </a:defRPr>
      </a:lvl4pPr>
      <a:lvl5pPr marL="1278838" indent="-261781" algn="l" defTabSz="509412" rtl="0" eaLnBrk="1" latinLnBrk="0" hangingPunct="1">
        <a:lnSpc>
          <a:spcPct val="110000"/>
        </a:lnSpc>
        <a:spcBef>
          <a:spcPts val="1000"/>
        </a:spcBef>
        <a:buSzPct val="80000"/>
        <a:buFont typeface="Arial"/>
        <a:buChar char="»"/>
        <a:defRPr sz="1800" kern="1200">
          <a:solidFill>
            <a:schemeClr val="accent1"/>
          </a:solidFill>
          <a:latin typeface="Gotham Book" pitchFamily="50" charset="0"/>
          <a:ea typeface="+mn-ea"/>
          <a:cs typeface="Gotham Book" pitchFamily="50" charset="0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Child-Directed Interaction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Session Four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4443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17039"/>
            <a:ext cx="8277860" cy="4714241"/>
          </a:xfrm>
          <a:noFill/>
        </p:spPr>
        <p:txBody>
          <a:bodyPr lIns="100822" tIns="49526" rIns="100822" bIns="49526"/>
          <a:lstStyle/>
          <a:p>
            <a:pPr lvl="2">
              <a:lnSpc>
                <a:spcPct val="90000"/>
              </a:lnSpc>
              <a:spcBef>
                <a:spcPct val="0"/>
              </a:spcBef>
              <a:buSzPct val="85000"/>
              <a:buFont typeface="Marlett" pitchFamily="2" charset="2"/>
              <a:buNone/>
            </a:pPr>
            <a:r>
              <a:rPr lang="en-US" sz="2400" dirty="0" smtClean="0">
                <a:latin typeface="+mj-lt"/>
              </a:rPr>
              <a:t>“Mom, this is a funny thing on top of his head!”</a:t>
            </a:r>
          </a:p>
          <a:p>
            <a:pPr lvl="2">
              <a:lnSpc>
                <a:spcPct val="90000"/>
              </a:lnSpc>
              <a:buSzPct val="85000"/>
              <a:buFont typeface="Marlett" pitchFamily="2" charset="2"/>
              <a:buNone/>
            </a:pPr>
            <a:r>
              <a:rPr lang="en-US" sz="2400" dirty="0" smtClean="0">
                <a:latin typeface="+mj-lt"/>
              </a:rPr>
              <a:t>“Yes, his hat is very silly!” </a:t>
            </a:r>
          </a:p>
          <a:p>
            <a:pPr lvl="2">
              <a:lnSpc>
                <a:spcPct val="90000"/>
              </a:lnSpc>
              <a:buSzPct val="85000"/>
              <a:buFont typeface="Marlett" pitchFamily="2" charset="2"/>
              <a:buNone/>
            </a:pPr>
            <a:endParaRPr lang="en-US" sz="2400" dirty="0" smtClean="0">
              <a:latin typeface="+mj-lt"/>
            </a:endParaRPr>
          </a:p>
          <a:p>
            <a:pPr>
              <a:lnSpc>
                <a:spcPct val="50000"/>
              </a:lnSpc>
              <a:spcBef>
                <a:spcPct val="65000"/>
              </a:spcBef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Allows child to lead the conversation</a:t>
            </a:r>
          </a:p>
          <a:p>
            <a:pPr>
              <a:lnSpc>
                <a:spcPct val="90000"/>
              </a:lnSpc>
              <a:spcAft>
                <a:spcPct val="50000"/>
              </a:spcAft>
              <a:buSzTx/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Shows that parent is listening</a:t>
            </a:r>
          </a:p>
          <a:p>
            <a:pPr>
              <a:lnSpc>
                <a:spcPct val="90000"/>
              </a:lnSpc>
              <a:spcAft>
                <a:spcPct val="50000"/>
              </a:spcAft>
              <a:buSzTx/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Shows that parent understands </a:t>
            </a:r>
          </a:p>
          <a:p>
            <a:pPr>
              <a:lnSpc>
                <a:spcPct val="90000"/>
              </a:lnSpc>
              <a:spcAft>
                <a:spcPct val="50000"/>
              </a:spcAft>
              <a:buSzTx/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Improves and increases child’s speech</a:t>
            </a:r>
          </a:p>
          <a:p>
            <a:pPr>
              <a:lnSpc>
                <a:spcPct val="90000"/>
              </a:lnSpc>
              <a:spcAft>
                <a:spcPct val="50000"/>
              </a:spcAft>
              <a:buSzTx/>
              <a:buFont typeface="Marlett" pitchFamily="2" charset="2"/>
              <a:buChar char="g"/>
            </a:pPr>
            <a:endParaRPr lang="en-US" dirty="0" smtClean="0"/>
          </a:p>
          <a:p>
            <a:pPr lvl="2">
              <a:lnSpc>
                <a:spcPct val="50000"/>
              </a:lnSpc>
              <a:spcBef>
                <a:spcPct val="65000"/>
              </a:spcBef>
              <a:spcAft>
                <a:spcPct val="50000"/>
              </a:spcAft>
              <a:buSzPct val="85000"/>
              <a:buFont typeface="Marlett" pitchFamily="2" charset="2"/>
              <a:buNone/>
            </a:pPr>
            <a:endParaRPr lang="en-US" dirty="0" smtClean="0"/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1241003" y="2693352"/>
            <a:ext cx="205819" cy="4414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200" u="sng">
              <a:latin typeface="Times New Roman" pitchFamily="18" charset="0"/>
            </a:endParaRP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 rot="-537090">
            <a:off x="10983900" y="7137069"/>
            <a:ext cx="207248" cy="44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2590" tIns="51296" rIns="102590" bIns="51296">
            <a:spAutoFit/>
          </a:bodyPr>
          <a:lstStyle/>
          <a:p>
            <a:endParaRPr lang="en-US" sz="2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832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80" y="1463040"/>
            <a:ext cx="8549640" cy="5445760"/>
          </a:xfrm>
        </p:spPr>
        <p:txBody>
          <a:bodyPr/>
          <a:lstStyle/>
          <a:p>
            <a:r>
              <a:rPr lang="en-US" sz="2000" dirty="0">
                <a:latin typeface="+mj-lt"/>
              </a:rPr>
              <a:t>Example 1: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Child: I didn’t like going to school today, I had a math test.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Dad: You didn’t like school today because you had a math test. </a:t>
            </a:r>
          </a:p>
          <a:p>
            <a:r>
              <a:rPr lang="en-US" sz="2000" dirty="0">
                <a:latin typeface="+mj-lt"/>
              </a:rPr>
              <a:t>Example 2: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Child: Dolls are for </a:t>
            </a:r>
            <a:r>
              <a:rPr lang="en-US" sz="2000" dirty="0" smtClean="0">
                <a:latin typeface="+mj-lt"/>
              </a:rPr>
              <a:t>babies. I </a:t>
            </a:r>
            <a:r>
              <a:rPr lang="en-US" sz="2000" dirty="0">
                <a:latin typeface="+mj-lt"/>
              </a:rPr>
              <a:t>want to play with the blocks!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Mom: You want to play with the blocks. (Don’t reflect the inappropriate part!)</a:t>
            </a:r>
          </a:p>
          <a:p>
            <a:r>
              <a:rPr lang="en-US" sz="2000" dirty="0">
                <a:latin typeface="+mj-lt"/>
              </a:rPr>
              <a:t>Example 3: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Child: (playing with cars on the ground) </a:t>
            </a:r>
            <a:r>
              <a:rPr lang="en-US" sz="2000" dirty="0" err="1">
                <a:latin typeface="+mj-lt"/>
              </a:rPr>
              <a:t>Vvrrooommmm</a:t>
            </a:r>
            <a:r>
              <a:rPr lang="en-US" sz="2000" dirty="0">
                <a:latin typeface="+mj-lt"/>
              </a:rPr>
              <a:t>! </a:t>
            </a:r>
            <a:r>
              <a:rPr lang="en-US" sz="2000" dirty="0" err="1">
                <a:latin typeface="+mj-lt"/>
              </a:rPr>
              <a:t>Vvvrrooommmm</a:t>
            </a:r>
            <a:r>
              <a:rPr lang="en-US" sz="2000" dirty="0">
                <a:latin typeface="+mj-lt"/>
              </a:rPr>
              <a:t>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Dad: </a:t>
            </a:r>
            <a:r>
              <a:rPr lang="en-US" sz="2000" dirty="0" err="1">
                <a:latin typeface="+mj-lt"/>
              </a:rPr>
              <a:t>Vvvrrooommmm</a:t>
            </a:r>
            <a:r>
              <a:rPr lang="en-US" sz="2000" dirty="0">
                <a:latin typeface="+mj-lt"/>
              </a:rPr>
              <a:t>! </a:t>
            </a:r>
            <a:r>
              <a:rPr lang="en-US" sz="2000" dirty="0" err="1">
                <a:latin typeface="+mj-lt"/>
              </a:rPr>
              <a:t>Vvvrrooommmm</a:t>
            </a:r>
            <a:r>
              <a:rPr lang="en-US" sz="2000" dirty="0">
                <a:latin typeface="+mj-lt"/>
              </a:rPr>
              <a:t>! (It’s OK to reflect sounds too!)</a:t>
            </a:r>
          </a:p>
          <a:p>
            <a:pPr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457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3360"/>
            <a:ext cx="8549640" cy="5567680"/>
          </a:xfrm>
        </p:spPr>
        <p:txBody>
          <a:bodyPr/>
          <a:lstStyle/>
          <a:p>
            <a:r>
              <a:rPr lang="en-US" sz="2000" dirty="0">
                <a:latin typeface="+mj-lt"/>
              </a:rPr>
              <a:t>Example 4: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Child: I’m going to draw the biggest sun ever on this paper.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Mom: What would you say?</a:t>
            </a:r>
          </a:p>
          <a:p>
            <a:r>
              <a:rPr lang="en-US" sz="2000" dirty="0">
                <a:latin typeface="+mj-lt"/>
              </a:rPr>
              <a:t>Example 5: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Child: This play-dough is really sticky; it’s all over my hands.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+mj-lt"/>
              </a:rPr>
              <a:t>Dad: What would you say?</a:t>
            </a:r>
          </a:p>
          <a:p>
            <a:r>
              <a:rPr lang="en-US" sz="2000" dirty="0">
                <a:latin typeface="+mj-lt"/>
              </a:rPr>
              <a:t>Example </a:t>
            </a:r>
            <a:r>
              <a:rPr lang="en-US" sz="2000" dirty="0" smtClean="0">
                <a:latin typeface="+mj-lt"/>
              </a:rPr>
              <a:t>6: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+mj-lt"/>
              </a:rPr>
              <a:t>Child</a:t>
            </a:r>
            <a:r>
              <a:rPr lang="en-US" sz="2000" dirty="0">
                <a:latin typeface="+mj-lt"/>
              </a:rPr>
              <a:t>: I’m going to build a big castle for my stuffed </a:t>
            </a:r>
            <a:r>
              <a:rPr lang="en-US" sz="2000" dirty="0" smtClean="0">
                <a:latin typeface="+mj-lt"/>
              </a:rPr>
              <a:t>doggie.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+mj-lt"/>
              </a:rPr>
              <a:t>Mom</a:t>
            </a:r>
            <a:r>
              <a:rPr lang="en-US" sz="2000" dirty="0">
                <a:latin typeface="+mj-lt"/>
              </a:rPr>
              <a:t>: What would you say? </a:t>
            </a:r>
          </a:p>
          <a:p>
            <a:pPr>
              <a:buNone/>
            </a:pPr>
            <a:r>
              <a:rPr lang="en-US" sz="2000" dirty="0">
                <a:latin typeface="+mj-lt"/>
              </a:rPr>
              <a:t>Example 7: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+mj-lt"/>
              </a:rPr>
              <a:t>Child: I’m playing with a red bicycle.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+mj-lt"/>
              </a:rPr>
              <a:t>Mom: What would you say?</a:t>
            </a:r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187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PRIDE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87677"/>
            <a:ext cx="4165600" cy="302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P</a:t>
            </a:r>
            <a:r>
              <a:rPr lang="en-US" dirty="0" smtClean="0">
                <a:latin typeface="+mj-lt"/>
              </a:rPr>
              <a:t>		Praise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R</a:t>
            </a:r>
            <a:r>
              <a:rPr lang="en-US" dirty="0" smtClean="0">
                <a:latin typeface="+mj-lt"/>
              </a:rPr>
              <a:t>		Reflection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62B5E5"/>
                </a:solidFill>
                <a:latin typeface="+mj-lt"/>
                <a:cs typeface="Gotham Bold" pitchFamily="50" charset="0"/>
              </a:rPr>
              <a:t>I</a:t>
            </a:r>
            <a:r>
              <a:rPr lang="en-US" dirty="0" smtClean="0">
                <a:solidFill>
                  <a:srgbClr val="62B5E5"/>
                </a:solidFill>
                <a:latin typeface="+mj-lt"/>
              </a:rPr>
              <a:t>		Imitation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D</a:t>
            </a:r>
            <a:r>
              <a:rPr lang="en-US" dirty="0" smtClean="0">
                <a:latin typeface="+mj-lt"/>
              </a:rPr>
              <a:t>		Description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E</a:t>
            </a:r>
            <a:r>
              <a:rPr lang="en-US" dirty="0" smtClean="0">
                <a:latin typeface="+mj-lt"/>
              </a:rPr>
              <a:t>		Enthusiasm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F21FA0-C69A-D549-B93E-AD7DB9D7EB7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37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14400" y="6435969"/>
            <a:ext cx="4768426" cy="919480"/>
          </a:xfrm>
          <a:prstGeom prst="rect">
            <a:avLst/>
          </a:prstGeom>
        </p:spPr>
        <p:txBody>
          <a:bodyPr lIns="101882" tIns="50941" rIns="101882" bIns="50941"/>
          <a:lstStyle/>
          <a:p>
            <a:pPr>
              <a:defRPr/>
            </a:pPr>
            <a:endParaRPr lang="en-US" dirty="0">
              <a:latin typeface="+mj-lt"/>
            </a:endParaRPr>
          </a:p>
          <a:p>
            <a:pPr>
              <a:defRPr/>
            </a:pPr>
            <a:r>
              <a:rPr lang="en-US" sz="1600" i="1" dirty="0">
                <a:latin typeface="+mj-lt"/>
                <a:cs typeface="Gotham Book" pitchFamily="50" charset="0"/>
              </a:rPr>
              <a:t>Sheila </a:t>
            </a:r>
            <a:r>
              <a:rPr lang="en-US" sz="1600" i="1" dirty="0" err="1">
                <a:latin typeface="+mj-lt"/>
                <a:cs typeface="Gotham Book" pitchFamily="50" charset="0"/>
              </a:rPr>
              <a:t>Eyberg</a:t>
            </a:r>
            <a:endParaRPr lang="en-US" sz="1600" i="1" dirty="0">
              <a:latin typeface="+mj-lt"/>
              <a:cs typeface="Gotham Book" pitchFamily="50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54479"/>
            <a:ext cx="8780780" cy="5155809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spcAft>
                <a:spcPct val="10000"/>
              </a:spcAft>
              <a:buSzPct val="85000"/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Doing the same thing as the child </a:t>
            </a:r>
          </a:p>
          <a:p>
            <a:pPr lvl="2">
              <a:lnSpc>
                <a:spcPct val="90000"/>
              </a:lnSpc>
              <a:spcBef>
                <a:spcPct val="35000"/>
              </a:spcBef>
              <a:spcAft>
                <a:spcPct val="10000"/>
              </a:spcAft>
              <a:buSzPct val="85000"/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+mj-lt"/>
              </a:rPr>
              <a:t>Parallel play</a:t>
            </a:r>
          </a:p>
          <a:p>
            <a:pPr lvl="2">
              <a:lnSpc>
                <a:spcPct val="85000"/>
              </a:lnSpc>
              <a:spcBef>
                <a:spcPct val="35000"/>
              </a:spcBef>
              <a:spcAft>
                <a:spcPct val="100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+mj-lt"/>
              </a:rPr>
              <a:t>Cooperative play </a:t>
            </a:r>
          </a:p>
          <a:p>
            <a:pPr lvl="2">
              <a:lnSpc>
                <a:spcPct val="85000"/>
              </a:lnSpc>
              <a:spcBef>
                <a:spcPct val="5000"/>
              </a:spcBef>
              <a:spcAft>
                <a:spcPct val="100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latin typeface="+mj-lt"/>
            </a:endParaRPr>
          </a:p>
          <a:p>
            <a:pPr lvl="1">
              <a:lnSpc>
                <a:spcPct val="90000"/>
              </a:lnSpc>
              <a:buSzPct val="90000"/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Lets the child lead</a:t>
            </a:r>
          </a:p>
          <a:p>
            <a:pPr lvl="1">
              <a:lnSpc>
                <a:spcPct val="90000"/>
              </a:lnSpc>
              <a:spcBef>
                <a:spcPct val="70000"/>
              </a:spcBef>
              <a:buSzPct val="90000"/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Teaches parent how to “play”</a:t>
            </a:r>
          </a:p>
          <a:p>
            <a:pPr lvl="1">
              <a:lnSpc>
                <a:spcPct val="90000"/>
              </a:lnSpc>
              <a:spcBef>
                <a:spcPct val="70000"/>
              </a:spcBef>
              <a:buSzPct val="90000"/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Shows approval of child’s activity</a:t>
            </a:r>
          </a:p>
          <a:p>
            <a:pPr lvl="1">
              <a:lnSpc>
                <a:spcPct val="90000"/>
              </a:lnSpc>
              <a:spcBef>
                <a:spcPct val="70000"/>
              </a:spcBef>
              <a:buSzPct val="90000"/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Teaches child how to play with others</a:t>
            </a:r>
          </a:p>
          <a:p>
            <a:pPr lvl="3">
              <a:lnSpc>
                <a:spcPct val="90000"/>
              </a:lnSpc>
              <a:spcBef>
                <a:spcPct val="35000"/>
              </a:spcBef>
              <a:buSzPct val="90000"/>
              <a:buFont typeface="Courier New" panose="02070309020205020404" pitchFamily="49" charset="0"/>
              <a:buChar char="o"/>
            </a:pPr>
            <a:r>
              <a:rPr lang="en-US" sz="2400" dirty="0">
                <a:latin typeface="+mj-lt"/>
              </a:rPr>
              <a:t>Sharing</a:t>
            </a:r>
          </a:p>
          <a:p>
            <a:pPr lvl="3">
              <a:lnSpc>
                <a:spcPct val="90000"/>
              </a:lnSpc>
              <a:spcBef>
                <a:spcPct val="35000"/>
              </a:spcBef>
              <a:buSzPct val="90000"/>
              <a:buFont typeface="Courier New" panose="02070309020205020404" pitchFamily="49" charset="0"/>
              <a:buChar char="o"/>
            </a:pPr>
            <a:r>
              <a:rPr lang="en-US" sz="2400" dirty="0">
                <a:latin typeface="+mj-lt"/>
              </a:rPr>
              <a:t>Taking turns </a:t>
            </a:r>
          </a:p>
          <a:p>
            <a:pPr lvl="4">
              <a:lnSpc>
                <a:spcPct val="90000"/>
              </a:lnSpc>
              <a:spcAft>
                <a:spcPct val="50000"/>
              </a:spcAft>
              <a:buSzPct val="85000"/>
              <a:buFont typeface="Marlett" pitchFamily="2" charset="2"/>
              <a:buNone/>
            </a:pP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576320" y="194311"/>
            <a:ext cx="6035040" cy="94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590" tIns="51296" rIns="102590" bIns="51296">
            <a:spAutoFit/>
          </a:bodyPr>
          <a:lstStyle/>
          <a:p>
            <a:pPr algn="r"/>
            <a:r>
              <a:rPr lang="en-US" sz="2700" i="1">
                <a:solidFill>
                  <a:schemeClr val="bg1"/>
                </a:solidFill>
              </a:rPr>
              <a:t>Child Directed Interaction</a:t>
            </a:r>
          </a:p>
          <a:p>
            <a:pPr algn="r"/>
            <a:r>
              <a:rPr lang="en-US" sz="2700" i="1">
                <a:solidFill>
                  <a:schemeClr val="bg1"/>
                </a:solidFill>
              </a:rPr>
              <a:t>The Do Rules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Imitation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8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PRIDE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87677"/>
            <a:ext cx="4165600" cy="302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P</a:t>
            </a:r>
            <a:r>
              <a:rPr lang="en-US" dirty="0" smtClean="0">
                <a:latin typeface="+mj-lt"/>
              </a:rPr>
              <a:t>		Praise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R</a:t>
            </a:r>
            <a:r>
              <a:rPr lang="en-US" dirty="0" smtClean="0">
                <a:latin typeface="+mj-lt"/>
              </a:rPr>
              <a:t>		Reflection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I</a:t>
            </a:r>
            <a:r>
              <a:rPr lang="en-US" dirty="0" smtClean="0">
                <a:latin typeface="+mj-lt"/>
              </a:rPr>
              <a:t>		Imitation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B7BFEA"/>
                </a:solidFill>
                <a:latin typeface="+mj-lt"/>
                <a:cs typeface="Gotham Bold" pitchFamily="50" charset="0"/>
              </a:rPr>
              <a:t>D</a:t>
            </a:r>
            <a:r>
              <a:rPr lang="en-US" dirty="0" smtClean="0">
                <a:solidFill>
                  <a:srgbClr val="B7BFEA"/>
                </a:solidFill>
                <a:latin typeface="+mj-lt"/>
              </a:rPr>
              <a:t>		</a:t>
            </a:r>
            <a:r>
              <a:rPr lang="en-US" b="1" dirty="0" smtClean="0">
                <a:solidFill>
                  <a:srgbClr val="B7BFEA"/>
                </a:solidFill>
                <a:latin typeface="+mj-lt"/>
              </a:rPr>
              <a:t>Description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E</a:t>
            </a:r>
            <a:r>
              <a:rPr lang="en-US" dirty="0" smtClean="0">
                <a:latin typeface="+mj-lt"/>
              </a:rPr>
              <a:t>		Enthusiasm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F21FA0-C69A-D549-B93E-AD7DB9D7EB7A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37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27200"/>
            <a:ext cx="8892540" cy="5527040"/>
          </a:xfrm>
          <a:noFill/>
        </p:spPr>
        <p:txBody>
          <a:bodyPr lIns="100822" tIns="49526" rIns="100822" bIns="49526"/>
          <a:lstStyle/>
          <a:p>
            <a:pPr>
              <a:lnSpc>
                <a:spcPct val="90000"/>
              </a:lnSpc>
              <a:buSzPct val="85000"/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  <a:cs typeface="Times New Roman" pitchFamily="18" charset="0"/>
              </a:rPr>
              <a:t>Telling the child </a:t>
            </a:r>
            <a:r>
              <a:rPr lang="en-US" dirty="0" smtClean="0">
                <a:latin typeface="+mj-lt"/>
              </a:rPr>
              <a:t>exactly what he or she is doing</a:t>
            </a:r>
          </a:p>
          <a:p>
            <a:pPr lvl="1">
              <a:lnSpc>
                <a:spcPct val="90000"/>
              </a:lnSpc>
              <a:buSzPct val="85000"/>
              <a:buFont typeface="Courier New" panose="02070309020205020404" pitchFamily="49" charset="0"/>
              <a:buChar char="o"/>
            </a:pPr>
            <a:r>
              <a:rPr lang="en-US" sz="2400" dirty="0">
                <a:latin typeface="+mj-lt"/>
              </a:rPr>
              <a:t>“You’re drawing a sun</a:t>
            </a:r>
            <a:r>
              <a:rPr lang="en-US" sz="2400" dirty="0" smtClean="0">
                <a:latin typeface="+mj-lt"/>
              </a:rPr>
              <a:t>.”</a:t>
            </a:r>
            <a:endParaRPr lang="en-US" sz="2400" dirty="0">
              <a:latin typeface="+mj-lt"/>
            </a:endParaRPr>
          </a:p>
          <a:p>
            <a:pPr>
              <a:lnSpc>
                <a:spcPct val="90000"/>
              </a:lnSpc>
              <a:buSzPct val="85000"/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Lets the child lead</a:t>
            </a:r>
          </a:p>
          <a:p>
            <a:pPr>
              <a:lnSpc>
                <a:spcPct val="90000"/>
              </a:lnSpc>
              <a:spcBef>
                <a:spcPct val="50000"/>
              </a:spcBef>
              <a:buSzPct val="85000"/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Shows you are interested and paying attention </a:t>
            </a:r>
          </a:p>
          <a:p>
            <a:pPr>
              <a:lnSpc>
                <a:spcPct val="90000"/>
              </a:lnSpc>
              <a:spcBef>
                <a:spcPct val="50000"/>
              </a:spcBef>
              <a:buSzPct val="85000"/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Shows approval of child’s activity</a:t>
            </a:r>
          </a:p>
          <a:p>
            <a:pPr>
              <a:lnSpc>
                <a:spcPct val="90000"/>
              </a:lnSpc>
              <a:spcBef>
                <a:spcPct val="50000"/>
              </a:spcBef>
              <a:buSzPct val="85000"/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Models speech</a:t>
            </a:r>
          </a:p>
          <a:p>
            <a:pPr>
              <a:lnSpc>
                <a:spcPct val="90000"/>
              </a:lnSpc>
              <a:spcBef>
                <a:spcPct val="50000"/>
              </a:spcBef>
              <a:buSzPct val="85000"/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Teaches vocabulary and concepts</a:t>
            </a:r>
          </a:p>
          <a:p>
            <a:pPr>
              <a:lnSpc>
                <a:spcPct val="90000"/>
              </a:lnSpc>
              <a:spcBef>
                <a:spcPct val="50000"/>
              </a:spcBef>
              <a:buSzPct val="85000"/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Holds child’s attention to the task</a:t>
            </a:r>
          </a:p>
          <a:p>
            <a:pPr>
              <a:lnSpc>
                <a:spcPct val="90000"/>
              </a:lnSpc>
              <a:buSzPct val="85000"/>
              <a:buFont typeface="Marlett" pitchFamily="2" charset="2"/>
              <a:buNone/>
            </a:pPr>
            <a:endParaRPr lang="en-US" sz="3100" dirty="0"/>
          </a:p>
          <a:p>
            <a:pPr lvl="1">
              <a:lnSpc>
                <a:spcPct val="90000"/>
              </a:lnSpc>
              <a:buSzPct val="85000"/>
              <a:buFont typeface="Arial" pitchFamily="34" charset="0"/>
              <a:buChar char="–"/>
            </a:pPr>
            <a:endParaRPr lang="en-US" dirty="0" smtClean="0"/>
          </a:p>
          <a:p>
            <a:pPr lvl="3">
              <a:lnSpc>
                <a:spcPct val="90000"/>
              </a:lnSpc>
              <a:buSzPct val="85000"/>
              <a:buFont typeface="Marlett" pitchFamily="2" charset="2"/>
              <a:buNone/>
            </a:pPr>
            <a:r>
              <a:rPr lang="en-US" sz="2700" dirty="0"/>
              <a:t> 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1241003" y="2693352"/>
            <a:ext cx="205819" cy="4414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200" u="sng">
              <a:latin typeface="Times New Roman" pitchFamily="18" charset="0"/>
            </a:endParaRP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 rot="-537090">
            <a:off x="10983900" y="7137069"/>
            <a:ext cx="207248" cy="44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2590" tIns="51296" rIns="102590" bIns="51296">
            <a:spAutoFit/>
          </a:bodyPr>
          <a:lstStyle/>
          <a:p>
            <a:endParaRPr lang="en-US" sz="2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6059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40840"/>
            <a:ext cx="8260080" cy="466344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Behavioral descriptions are also nice because they allow you to expand your child’s vocabulary (you are teaching them lots of words) and interact with your child even he/she is  not talking to you (or can’t talk yet because he/she is too little).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 Behavioral descriptions are a little different from informational descriptions. Behavioral descriptions describe what your child is doing with his/her hands or body; informational descriptions tell your child something or provide him/her with education.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Practicing Descriptions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1727200"/>
            <a:ext cx="4191000" cy="3820160"/>
          </a:xfrm>
        </p:spPr>
        <p:txBody>
          <a:bodyPr/>
          <a:lstStyle/>
          <a:p>
            <a:r>
              <a:rPr lang="en-US" sz="2400" dirty="0" smtClean="0">
                <a:latin typeface="+mj-lt"/>
              </a:rPr>
              <a:t>Child: (drawing a huge sun with a yellow crayon)</a:t>
            </a:r>
          </a:p>
          <a:p>
            <a:r>
              <a:rPr lang="en-US" sz="2400" i="1" dirty="0" smtClean="0">
                <a:latin typeface="+mj-lt"/>
              </a:rPr>
              <a:t>Behavioral:</a:t>
            </a:r>
            <a:r>
              <a:rPr lang="en-US" sz="2400" dirty="0" smtClean="0">
                <a:latin typeface="+mj-lt"/>
              </a:rPr>
              <a:t> You are drawing a picture of the sun with a yellow crayon.</a:t>
            </a:r>
          </a:p>
          <a:p>
            <a:r>
              <a:rPr lang="en-US" sz="2400" i="1" dirty="0" smtClean="0">
                <a:latin typeface="+mj-lt"/>
              </a:rPr>
              <a:t>Informational:</a:t>
            </a:r>
            <a:r>
              <a:rPr lang="en-US" sz="2400" dirty="0" smtClean="0">
                <a:latin typeface="+mj-lt"/>
              </a:rPr>
              <a:t> The sun is very big and very hot and far away from the earth.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64480" y="4192172"/>
            <a:ext cx="4191000" cy="2975708"/>
          </a:xfrm>
        </p:spPr>
        <p:txBody>
          <a:bodyPr/>
          <a:lstStyle/>
          <a:p>
            <a:r>
              <a:rPr lang="en-US" sz="2400" dirty="0" smtClean="0">
                <a:latin typeface="+mj-lt"/>
              </a:rPr>
              <a:t>Example 1:</a:t>
            </a:r>
          </a:p>
          <a:p>
            <a:pPr lvl="0"/>
            <a:r>
              <a:rPr lang="en-US" sz="2400" dirty="0" smtClean="0">
                <a:latin typeface="+mj-lt"/>
              </a:rPr>
              <a:t>Child: (building a  tower with blocks)</a:t>
            </a:r>
          </a:p>
          <a:p>
            <a:pPr lvl="0"/>
            <a:r>
              <a:rPr lang="en-US" sz="2400" dirty="0" smtClean="0">
                <a:latin typeface="+mj-lt"/>
              </a:rPr>
              <a:t>Mom: You are building a tall tower with colorful blocks.</a:t>
            </a:r>
          </a:p>
          <a:p>
            <a:endParaRPr lang="en-US" dirty="0"/>
          </a:p>
        </p:txBody>
      </p:sp>
      <p:pic>
        <p:nvPicPr>
          <p:cNvPr id="3074" name="Picture 2" descr="C:\Users\kmoul\AppData\Local\Microsoft\Windows\Temporary Internet Files\Content.IE5\DCBGWK9R\MC900389354[1]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2188" y="814058"/>
            <a:ext cx="3118131" cy="3072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87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Practicing Descriptions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1727200"/>
            <a:ext cx="4945380" cy="466344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Example 2: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>
                <a:latin typeface="+mj-lt"/>
              </a:rPr>
              <a:t>Child: (getting out play-dough from the container)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>
                <a:latin typeface="+mj-lt"/>
              </a:rPr>
              <a:t>Dad: You are getting out the red, blue, and green play-dough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Example 3: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>
                <a:latin typeface="+mj-lt"/>
              </a:rPr>
              <a:t>Child: (stacking blocks on top of each other)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>
                <a:latin typeface="+mj-lt"/>
              </a:rPr>
              <a:t>Mom: What would you say?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615940" y="1640840"/>
            <a:ext cx="4191000" cy="328168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Example 4: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Child: (running toy cars along the ground)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Dad: What would you say?</a:t>
            </a:r>
          </a:p>
          <a:p>
            <a:endParaRPr lang="en-US" dirty="0" smtClean="0"/>
          </a:p>
          <a:p>
            <a:r>
              <a:rPr lang="en-US" dirty="0" smtClean="0">
                <a:latin typeface="+mj-lt"/>
              </a:rPr>
              <a:t>Example 5: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Child: (putting clothes on a baby-doll)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Mom: What would you say?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02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4670"/>
            <a:ext cx="7823200" cy="112471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Eight Guiding Principles for Good Interaction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+mj-lt"/>
              </a:rPr>
              <a:t>Show love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+mj-lt"/>
              </a:rPr>
              <a:t>Talk to your child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+mj-lt"/>
              </a:rPr>
              <a:t>Follow your child’s lead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+mj-lt"/>
              </a:rPr>
              <a:t>Praise and appreciate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+mj-lt"/>
              </a:rPr>
              <a:t>Help the child focus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+mj-lt"/>
              </a:rPr>
              <a:t>Help the child to make sense of his/her world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+mj-lt"/>
              </a:rPr>
              <a:t>Widen the child’s experience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+mj-lt"/>
              </a:rPr>
              <a:t>Help your child to learn rules, limits and values</a:t>
            </a:r>
          </a:p>
        </p:txBody>
      </p:sp>
    </p:spTree>
    <p:extLst>
      <p:ext uri="{BB962C8B-B14F-4D97-AF65-F5344CB8AC3E}">
        <p14:creationId xmlns:p14="http://schemas.microsoft.com/office/powerpoint/2010/main" val="311361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PRIDE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87677"/>
            <a:ext cx="4165600" cy="302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P</a:t>
            </a:r>
            <a:r>
              <a:rPr lang="en-US" dirty="0" smtClean="0">
                <a:latin typeface="+mj-lt"/>
              </a:rPr>
              <a:t>		Praise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R</a:t>
            </a:r>
            <a:r>
              <a:rPr lang="en-US" dirty="0" smtClean="0">
                <a:latin typeface="+mj-lt"/>
              </a:rPr>
              <a:t>		Reflection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I</a:t>
            </a:r>
            <a:r>
              <a:rPr lang="en-US" dirty="0" smtClean="0">
                <a:latin typeface="+mj-lt"/>
              </a:rPr>
              <a:t>		Imitation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D</a:t>
            </a:r>
            <a:r>
              <a:rPr lang="en-US" dirty="0" smtClean="0">
                <a:latin typeface="+mj-lt"/>
              </a:rPr>
              <a:t>		Description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67599"/>
                </a:solidFill>
                <a:latin typeface="+mj-lt"/>
                <a:cs typeface="Gotham Bold" pitchFamily="50" charset="0"/>
              </a:rPr>
              <a:t>E</a:t>
            </a:r>
            <a:r>
              <a:rPr lang="en-US" b="1" dirty="0" smtClean="0">
                <a:solidFill>
                  <a:srgbClr val="F67599"/>
                </a:solidFill>
                <a:latin typeface="+mj-lt"/>
              </a:rPr>
              <a:t>		Enthusiasm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F21FA0-C69A-D549-B93E-AD7DB9D7EB7A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37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40840"/>
            <a:ext cx="8503920" cy="263652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50000"/>
              </a:spcAft>
              <a:buSzPct val="90000"/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Lets </a:t>
            </a:r>
            <a:r>
              <a:rPr lang="en-US" dirty="0">
                <a:latin typeface="+mj-lt"/>
              </a:rPr>
              <a:t>child know the parent enjoys being with the child</a:t>
            </a:r>
          </a:p>
          <a:p>
            <a:pPr>
              <a:lnSpc>
                <a:spcPct val="90000"/>
              </a:lnSpc>
              <a:spcAft>
                <a:spcPct val="50000"/>
              </a:spcAft>
              <a:buSzPct val="90000"/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Makes the play more fun for both parent and child</a:t>
            </a:r>
          </a:p>
          <a:p>
            <a:pPr>
              <a:lnSpc>
                <a:spcPct val="90000"/>
              </a:lnSpc>
              <a:spcAft>
                <a:spcPct val="50000"/>
              </a:spcAft>
              <a:buSzPct val="90000"/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Adds a quality of warmth to the interaction</a:t>
            </a:r>
          </a:p>
          <a:p>
            <a:pPr>
              <a:lnSpc>
                <a:spcPct val="90000"/>
              </a:lnSpc>
              <a:buSzPct val="90000"/>
              <a:buFont typeface="Marlett" pitchFamily="2" charset="2"/>
              <a:buChar char="g"/>
            </a:pPr>
            <a:endParaRPr lang="en-US" sz="27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-4670"/>
            <a:ext cx="7315200" cy="112471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Enthusiasm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9464" y="3404616"/>
            <a:ext cx="5038344" cy="335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17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27200"/>
            <a:ext cx="8389620" cy="466344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That’s a big tower that you’re building.</a:t>
            </a:r>
          </a:p>
          <a:p>
            <a:r>
              <a:rPr lang="en-US" dirty="0" smtClean="0">
                <a:latin typeface="+mj-lt"/>
              </a:rPr>
              <a:t>Your picture is beautiful. </a:t>
            </a:r>
          </a:p>
          <a:p>
            <a:r>
              <a:rPr lang="en-US" dirty="0" smtClean="0">
                <a:latin typeface="+mj-lt"/>
              </a:rPr>
              <a:t>You’re drawing a picture of a flower. </a:t>
            </a:r>
          </a:p>
          <a:p>
            <a:r>
              <a:rPr lang="en-US" dirty="0" smtClean="0">
                <a:latin typeface="+mj-lt"/>
              </a:rPr>
              <a:t>Thank you for putting away your toys.</a:t>
            </a:r>
          </a:p>
          <a:p>
            <a:r>
              <a:rPr lang="en-US" dirty="0" smtClean="0">
                <a:latin typeface="+mj-lt"/>
              </a:rPr>
              <a:t>You have been listening to Mommy so well!</a:t>
            </a:r>
          </a:p>
          <a:p>
            <a:r>
              <a:rPr lang="en-US" dirty="0" smtClean="0">
                <a:latin typeface="+mj-lt"/>
              </a:rPr>
              <a:t>Good job following Daddy’s directions.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377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3"/>
          <p:cNvSpPr>
            <a:spLocks noChangeArrowheads="1"/>
          </p:cNvSpPr>
          <p:nvPr/>
        </p:nvSpPr>
        <p:spPr bwMode="auto">
          <a:xfrm>
            <a:off x="3436620" y="7081520"/>
            <a:ext cx="3185160" cy="5181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801796" name="Rectangle 4"/>
          <p:cNvSpPr>
            <a:spLocks noChangeArrowheads="1"/>
          </p:cNvSpPr>
          <p:nvPr/>
        </p:nvSpPr>
        <p:spPr bwMode="auto">
          <a:xfrm>
            <a:off x="5113020" y="1727200"/>
            <a:ext cx="4246880" cy="22453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00822" tIns="49526" rIns="100822" bIns="49526"/>
          <a:lstStyle/>
          <a:p>
            <a:pPr marL="382059" indent="-382059">
              <a:buClr>
                <a:schemeClr val="tx1"/>
              </a:buClr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cs typeface="Gotham Book" pitchFamily="50" charset="0"/>
              </a:rPr>
              <a:t>D</a:t>
            </a: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otham Book" pitchFamily="50" charset="0"/>
              </a:rPr>
              <a:t>ON’T</a:t>
            </a:r>
            <a:endParaRPr lang="en-US" sz="24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Gotham Book" pitchFamily="50" charset="0"/>
            </a:endParaRPr>
          </a:p>
          <a:p>
            <a:pPr marL="382059" indent="-382059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otham Book" pitchFamily="50" charset="0"/>
              </a:rPr>
              <a:t>Give Commands</a:t>
            </a:r>
          </a:p>
          <a:p>
            <a:pPr marL="382059" indent="-382059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otham Book" pitchFamily="50" charset="0"/>
              </a:rPr>
              <a:t>Ask Questions</a:t>
            </a:r>
          </a:p>
          <a:p>
            <a:pPr marL="382059" indent="-382059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otham Book" pitchFamily="50" charset="0"/>
              </a:rPr>
              <a:t>Criticize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Gotham Book" pitchFamily="50" charset="0"/>
            </a:endParaRPr>
          </a:p>
        </p:txBody>
      </p:sp>
      <p:sp>
        <p:nvSpPr>
          <p:cNvPr id="801797" name="Rectangle 5"/>
          <p:cNvSpPr>
            <a:spLocks noChangeArrowheads="1"/>
          </p:cNvSpPr>
          <p:nvPr/>
        </p:nvSpPr>
        <p:spPr bwMode="auto">
          <a:xfrm>
            <a:off x="838200" y="1727200"/>
            <a:ext cx="3411682" cy="24603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00822" tIns="49526" rIns="100822" bIns="49526"/>
          <a:lstStyle/>
          <a:p>
            <a:pPr marL="382059" indent="-382059">
              <a:buClr>
                <a:schemeClr val="tx1"/>
              </a:buClr>
              <a:buFont typeface="Monotype Sorts" pitchFamily="2" charset="2"/>
              <a:buChar char=" "/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otham Book" pitchFamily="50" charset="0"/>
              </a:rPr>
              <a:t>DO</a:t>
            </a:r>
          </a:p>
          <a:p>
            <a:pPr marL="852312" lvl="1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otham Book" pitchFamily="50" charset="0"/>
              </a:rPr>
              <a:t>Praise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Gotham Book" pitchFamily="50" charset="0"/>
            </a:endParaRPr>
          </a:p>
          <a:p>
            <a:pPr marL="852312" lvl="1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otham Book" pitchFamily="50" charset="0"/>
              </a:rPr>
              <a:t>Reflect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Gotham Book" pitchFamily="50" charset="0"/>
            </a:endParaRPr>
          </a:p>
          <a:p>
            <a:pPr marL="852312" lvl="1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otham Book" pitchFamily="50" charset="0"/>
              </a:rPr>
              <a:t>Imitate</a:t>
            </a:r>
          </a:p>
          <a:p>
            <a:pPr marL="852312" lvl="1" indent="-34290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otham Book" pitchFamily="50" charset="0"/>
              </a:rPr>
              <a:t>Describe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Gotham Book" pitchFamily="50" charset="0"/>
            </a:endParaRPr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-4472729" y="6930391"/>
          <a:ext cx="68453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Bitmap Image" r:id="rId4" imgW="466543" imgH="190426" progId="PBrush">
                  <p:embed/>
                </p:oleObj>
              </mc:Choice>
              <mc:Fallback>
                <p:oleObj name="Bitmap Image" r:id="rId4" imgW="466543" imgH="190426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472729" y="6930391"/>
                        <a:ext cx="684530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itle 1"/>
          <p:cNvSpPr txBox="1">
            <a:spLocks/>
          </p:cNvSpPr>
          <p:nvPr/>
        </p:nvSpPr>
        <p:spPr>
          <a:xfrm>
            <a:off x="914400" y="640813"/>
            <a:ext cx="7315200" cy="562356"/>
          </a:xfrm>
          <a:prstGeom prst="rect">
            <a:avLst/>
          </a:prstGeom>
        </p:spPr>
        <p:txBody>
          <a:bodyPr/>
          <a:lstStyle>
            <a:lvl1pPr algn="l" defTabSz="509412" rtl="0" eaLnBrk="1" latinLnBrk="0" hangingPunct="1">
              <a:spcBef>
                <a:spcPct val="0"/>
              </a:spcBef>
              <a:buNone/>
              <a:defRPr sz="3200" b="1" i="0" kern="1200" spc="-111">
                <a:solidFill>
                  <a:schemeClr val="tx2"/>
                </a:solidFill>
                <a:latin typeface="ITC New Baskerville Std" pitchFamily="18" charset="0"/>
                <a:ea typeface="+mj-ea"/>
                <a:cs typeface="Times New Roman"/>
              </a:defRPr>
            </a:lvl1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Child-Directed Interaction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7364" y="4364182"/>
            <a:ext cx="90816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2"/>
                </a:solidFill>
                <a:latin typeface="+mj-lt"/>
                <a:cs typeface="Gotham Book" pitchFamily="50" charset="0"/>
              </a:rPr>
              <a:t>USE</a:t>
            </a:r>
            <a:r>
              <a:rPr lang="en-US" sz="2400" dirty="0" smtClean="0">
                <a:solidFill>
                  <a:schemeClr val="tx2"/>
                </a:solidFill>
                <a:latin typeface="+mj-lt"/>
                <a:cs typeface="Gotham Book" pitchFamily="50" charset="0"/>
              </a:rPr>
              <a:t> enthusiasm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2"/>
                </a:solidFill>
                <a:latin typeface="+mj-lt"/>
                <a:cs typeface="Gotham Book" pitchFamily="50" charset="0"/>
              </a:rPr>
              <a:t>IGNORE</a:t>
            </a:r>
            <a:r>
              <a:rPr lang="en-US" sz="2400" dirty="0" smtClean="0">
                <a:solidFill>
                  <a:schemeClr val="tx2"/>
                </a:solidFill>
                <a:latin typeface="+mj-lt"/>
                <a:cs typeface="Gotham Book" pitchFamily="50" charset="0"/>
              </a:rPr>
              <a:t> annoying behavior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2"/>
                </a:solidFill>
                <a:latin typeface="+mj-lt"/>
                <a:cs typeface="Gotham Book" pitchFamily="50" charset="0"/>
              </a:rPr>
              <a:t>STOP THE PLAY </a:t>
            </a:r>
            <a:r>
              <a:rPr lang="en-US" sz="2400" dirty="0" smtClean="0">
                <a:solidFill>
                  <a:schemeClr val="tx2"/>
                </a:solidFill>
                <a:latin typeface="+mj-lt"/>
                <a:cs typeface="Gotham Book" pitchFamily="50" charset="0"/>
              </a:rPr>
              <a:t>for dangerous or destructive behavior</a:t>
            </a:r>
            <a:endParaRPr lang="en-US" sz="2400" dirty="0">
              <a:solidFill>
                <a:schemeClr val="tx2"/>
              </a:solidFill>
              <a:latin typeface="+mj-lt"/>
              <a:cs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6061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282038"/>
              </p:ext>
            </p:extLst>
          </p:nvPr>
        </p:nvGraphicFramePr>
        <p:xfrm>
          <a:off x="0" y="172721"/>
          <a:ext cx="10058400" cy="6840535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220005"/>
                <a:gridCol w="4060724"/>
                <a:gridCol w="3777671"/>
              </a:tblGrid>
              <a:tr h="3453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/>
                          </a:solidFill>
                          <a:latin typeface="+mj-lt"/>
                        </a:rPr>
                        <a:t>PRIDE RULES</a:t>
                      </a:r>
                      <a:endParaRPr lang="en-US" sz="1800" b="1" dirty="0">
                        <a:solidFill>
                          <a:schemeClr val="tx2"/>
                        </a:solidFill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/>
                          </a:solidFill>
                          <a:latin typeface="+mj-lt"/>
                        </a:rPr>
                        <a:t>REASON</a:t>
                      </a:r>
                      <a:endParaRPr lang="en-US" sz="1800" b="1" dirty="0">
                        <a:solidFill>
                          <a:schemeClr val="tx2"/>
                        </a:solidFill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/>
                          </a:solidFill>
                          <a:latin typeface="+mj-lt"/>
                        </a:rPr>
                        <a:t>EXAMPLES</a:t>
                      </a:r>
                      <a:endParaRPr lang="en-US" sz="1800" b="1" dirty="0">
                        <a:solidFill>
                          <a:schemeClr val="tx2"/>
                        </a:solidFill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</a:tr>
              <a:tr h="11278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</a:rPr>
                        <a:t>PRAISE appropriate behavior</a:t>
                      </a:r>
                      <a:endParaRPr lang="en-US" sz="1400" dirty="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+mj-lt"/>
                        </a:rPr>
                        <a:t>Causes your child’s good behavior to increase.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+mj-lt"/>
                        </a:rPr>
                        <a:t>Lets your child know what you like.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+mj-lt"/>
                        </a:rPr>
                        <a:t>Increases your child’s self-esteem.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+mj-lt"/>
                        </a:rPr>
                        <a:t>Makes you and your child feel good.</a:t>
                      </a:r>
                      <a:endParaRPr lang="en-US" sz="1400" dirty="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526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Good job of putting the toys away!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526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I like the way you’re playing so gently with the toys.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526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Great idea to make a fence for the horses.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526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Thank you for sharing with me.</a:t>
                      </a:r>
                      <a:endParaRPr lang="en-US" sz="1400" dirty="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</a:tr>
              <a:tr h="1371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</a:rPr>
                        <a:t>REFLECT appropriate talk.</a:t>
                      </a:r>
                      <a:endParaRPr lang="en-US" sz="140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Lets your child lead the conversation.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Shows your child that you are listening.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Shows that you accept and understand your child.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Improves your child’s speech.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Increases the amount of talking you do with your child.</a:t>
                      </a:r>
                      <a:endParaRPr lang="en-US" sz="1400" dirty="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Child: I drew a tree.</a:t>
                      </a:r>
                    </a:p>
                    <a:p>
                      <a:pPr marL="160020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  Parent: Yes, you made a tree.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Child: The doggy has a black nose.</a:t>
                      </a:r>
                    </a:p>
                    <a:p>
                      <a:pPr marL="160020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   Parent: The dog’s nose is black.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Child: I like to play with the blocks.</a:t>
                      </a:r>
                    </a:p>
                    <a:p>
                      <a:pPr marL="160020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   Parent: These blocks are fun.</a:t>
                      </a:r>
                      <a:endParaRPr lang="en-US" sz="1400" dirty="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</a:tr>
              <a:tr h="1615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</a:rPr>
                        <a:t>IMITATE appropriate play.</a:t>
                      </a:r>
                      <a:endParaRPr lang="en-US" sz="140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Lets your child lead.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Shows your child that you approve of the activity.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Shows that you’re involved.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Teaches your child how to play with others and take turns.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Increases the child’s mirroring of the things that you do.</a:t>
                      </a:r>
                      <a:endParaRPr lang="en-US" sz="1400" dirty="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Child: I put a nose on the potato head.</a:t>
                      </a:r>
                    </a:p>
                    <a:p>
                      <a:pPr marL="160020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  Parent: I’m putting a nose on Mr. Potato Head too.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Child: (drawing circles on a piece of paper).</a:t>
                      </a:r>
                    </a:p>
                    <a:p>
                      <a:pPr marL="160020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  Parent: I’m going to draw circles on my paper just like you.</a:t>
                      </a:r>
                      <a:endParaRPr lang="en-US" sz="1400" dirty="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</a:tr>
              <a:tr h="1422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</a:rPr>
                        <a:t>DESCRIBE appropriate behavior.</a:t>
                      </a:r>
                      <a:endParaRPr lang="en-US" sz="140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Lets your child lead.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Shows your child that you are interested.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Teaches your child concepts or ideas.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Models speech for your child.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Holds your child’s attention on the task.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Organizes your child’s thoughts about the activity.</a:t>
                      </a:r>
                      <a:endParaRPr lang="en-US" sz="1400" dirty="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You’re making a tower.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You drew a square.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You are putting together Mr. Potato Head.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You put the girl inside the fire truck.</a:t>
                      </a:r>
                      <a:endParaRPr lang="en-US" sz="1400" dirty="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</a:tr>
              <a:tr h="9578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</a:rPr>
                        <a:t>Be ENTHUSIATIC!</a:t>
                      </a:r>
                      <a:endParaRPr lang="en-US" sz="1400" dirty="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Lets you child know that you are enjoying the time you are spending together.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Increases the warmth of the play.</a:t>
                      </a:r>
                      <a:endParaRPr lang="en-US" sz="1400" dirty="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Child: (carefully places the blue </a:t>
                      </a:r>
                      <a:r>
                        <a:rPr lang="en-US" sz="1400" dirty="0" smtClean="0">
                          <a:latin typeface="+mj-lt"/>
                        </a:rPr>
                        <a:t>Lego </a:t>
                      </a:r>
                      <a:r>
                        <a:rPr lang="en-US" sz="1400" dirty="0">
                          <a:latin typeface="+mj-lt"/>
                        </a:rPr>
                        <a:t>on a tower).</a:t>
                      </a:r>
                    </a:p>
                    <a:p>
                      <a:pPr marL="160020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en-US" sz="1400" dirty="0">
                          <a:latin typeface="+mj-lt"/>
                        </a:rPr>
                        <a:t>  Parent: (gently touches the child’s back) You are REALLY being gentle with the toys.</a:t>
                      </a:r>
                      <a:endParaRPr lang="en-US" sz="1400" dirty="0">
                        <a:latin typeface="+mj-lt"/>
                        <a:ea typeface="MS Mincho"/>
                        <a:cs typeface="Gotham Book" pitchFamily="50" charset="0"/>
                      </a:endParaRPr>
                    </a:p>
                  </a:txBody>
                  <a:tcPr marL="48827" marR="4882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03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817880" y="314960"/>
            <a:ext cx="8549640" cy="85344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Child-Directed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Interaction: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Rules</a:t>
            </a:r>
          </a:p>
        </p:txBody>
      </p:sp>
      <p:sp>
        <p:nvSpPr>
          <p:cNvPr id="5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680" y="2014728"/>
            <a:ext cx="2997200" cy="1778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No commands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No questions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No criticism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5533" y="1463040"/>
            <a:ext cx="3369485" cy="504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67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1880" y="2240280"/>
            <a:ext cx="6817360" cy="4102100"/>
          </a:xfrm>
          <a:noFill/>
        </p:spPr>
        <p:txBody>
          <a:bodyPr lIns="100822" tIns="49526" rIns="100822" bIns="49526"/>
          <a:lstStyle/>
          <a:p>
            <a:pPr lvl="1">
              <a:buSzPct val="85000"/>
              <a:buFont typeface="Marlett" pitchFamily="2" charset="2"/>
              <a:buNone/>
            </a:pPr>
            <a:r>
              <a:rPr lang="en-US" sz="2400" dirty="0" smtClean="0">
                <a:latin typeface="+mj-lt"/>
                <a:cs typeface="Times New Roman" pitchFamily="18" charset="0"/>
              </a:rPr>
              <a:t>Direct: </a:t>
            </a:r>
          </a:p>
          <a:p>
            <a:pPr lvl="1">
              <a:buSzPct val="85000"/>
              <a:buFont typeface="Marlett" pitchFamily="2" charset="2"/>
              <a:buNone/>
            </a:pPr>
            <a:r>
              <a:rPr lang="en-US" sz="2400" dirty="0" smtClean="0">
                <a:latin typeface="+mj-lt"/>
                <a:cs typeface="Times New Roman" pitchFamily="18" charset="0"/>
              </a:rPr>
              <a:t>     </a:t>
            </a:r>
            <a:r>
              <a:rPr lang="en-US" sz="2400" dirty="0">
                <a:latin typeface="+mj-lt"/>
                <a:cs typeface="Times New Roman" pitchFamily="18" charset="0"/>
              </a:rPr>
              <a:t>Sit here</a:t>
            </a:r>
          </a:p>
          <a:p>
            <a:pPr lvl="1">
              <a:buSzPct val="85000"/>
              <a:buFont typeface="Marlett" pitchFamily="2" charset="2"/>
              <a:buNone/>
            </a:pPr>
            <a:r>
              <a:rPr lang="en-US" sz="2400" dirty="0" smtClean="0">
                <a:latin typeface="+mj-lt"/>
                <a:cs typeface="Times New Roman" pitchFamily="18" charset="0"/>
              </a:rPr>
              <a:t>Indirect:   </a:t>
            </a:r>
          </a:p>
          <a:p>
            <a:pPr lvl="2">
              <a:spcAft>
                <a:spcPct val="35000"/>
              </a:spcAft>
              <a:buSzPct val="85000"/>
              <a:buFont typeface="Marlett" pitchFamily="2" charset="2"/>
              <a:buNone/>
            </a:pPr>
            <a:r>
              <a:rPr lang="en-US" sz="2400" dirty="0" smtClean="0">
                <a:latin typeface="+mj-lt"/>
                <a:cs typeface="Times New Roman" pitchFamily="18" charset="0"/>
              </a:rPr>
              <a:t>Could you sit here?</a:t>
            </a:r>
          </a:p>
          <a:p>
            <a:pPr lvl="1">
              <a:lnSpc>
                <a:spcPct val="50000"/>
              </a:lnSpc>
              <a:spcBef>
                <a:spcPct val="100000"/>
              </a:spcBef>
              <a:buClr>
                <a:srgbClr val="70069A"/>
              </a:buClr>
              <a:buFont typeface="Monotype Sorts" pitchFamily="2" charset="2"/>
              <a:buNone/>
            </a:pPr>
            <a:r>
              <a:rPr lang="en-US" sz="2400" dirty="0">
                <a:latin typeface="+mj-lt"/>
              </a:rPr>
              <a:t>Why no </a:t>
            </a:r>
            <a:r>
              <a:rPr lang="en-US" sz="2400" dirty="0" smtClean="0">
                <a:latin typeface="+mj-lt"/>
              </a:rPr>
              <a:t>commands?</a:t>
            </a:r>
            <a:endParaRPr lang="en-US" sz="2400" dirty="0">
              <a:latin typeface="+mj-lt"/>
            </a:endParaRPr>
          </a:p>
          <a:p>
            <a:pPr lvl="2">
              <a:lnSpc>
                <a:spcPct val="50000"/>
              </a:lnSpc>
              <a:spcBef>
                <a:spcPct val="90000"/>
              </a:spcBef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Attempt to lead </a:t>
            </a:r>
          </a:p>
          <a:p>
            <a:pPr lvl="2">
              <a:lnSpc>
                <a:spcPct val="50000"/>
              </a:lnSpc>
              <a:spcBef>
                <a:spcPct val="90000"/>
              </a:spcBef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Risk negative interaction</a:t>
            </a:r>
          </a:p>
          <a:p>
            <a:pPr lvl="1">
              <a:spcAft>
                <a:spcPct val="50000"/>
              </a:spcAft>
              <a:buSzPct val="85000"/>
              <a:buFont typeface="Arial" pitchFamily="34" charset="0"/>
              <a:buNone/>
            </a:pPr>
            <a:endParaRPr lang="en-US" sz="2700" dirty="0">
              <a:cs typeface="Times New Roman" pitchFamily="18" charset="0"/>
            </a:endParaRP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title"/>
          </p:nvPr>
        </p:nvSpPr>
        <p:spPr>
          <a:xfrm>
            <a:off x="812800" y="543560"/>
            <a:ext cx="5699760" cy="582930"/>
          </a:xfrm>
          <a:noFill/>
        </p:spPr>
        <p:txBody>
          <a:bodyPr lIns="100822" tIns="49526" rIns="100822" bIns="49526" anchor="b"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Don’t Rules</a:t>
            </a:r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241003" y="2693352"/>
            <a:ext cx="205819" cy="4414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200" u="sng">
              <a:latin typeface="Times New Roman" pitchFamily="18" charset="0"/>
            </a:endParaRPr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 rot="-537090">
            <a:off x="10983900" y="7137069"/>
            <a:ext cx="207248" cy="44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2590" tIns="51296" rIns="102590" bIns="51296">
            <a:spAutoFit/>
          </a:bodyPr>
          <a:lstStyle/>
          <a:p>
            <a:endParaRPr lang="en-US" sz="2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4" name="Text Box 7"/>
          <p:cNvSpPr txBox="1">
            <a:spLocks noChangeArrowheads="1"/>
          </p:cNvSpPr>
          <p:nvPr/>
        </p:nvSpPr>
        <p:spPr bwMode="auto">
          <a:xfrm>
            <a:off x="934720" y="1480281"/>
            <a:ext cx="3637280" cy="53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2590" tIns="51296" rIns="102590" bIns="51296">
            <a:spAutoFit/>
          </a:bodyPr>
          <a:lstStyle/>
          <a:p>
            <a:pPr>
              <a:spcAft>
                <a:spcPct val="50000"/>
              </a:spcAft>
              <a:buClr>
                <a:schemeClr val="bg1"/>
              </a:buClr>
              <a:buSzPct val="110000"/>
              <a:buFont typeface="Symbol" pitchFamily="18" charset="2"/>
              <a:buNone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itchFamily="50" charset="0"/>
                <a:cs typeface="Gotham Book" pitchFamily="50" charset="0"/>
              </a:rPr>
              <a:t>No Commands</a:t>
            </a:r>
          </a:p>
        </p:txBody>
      </p:sp>
    </p:spTree>
    <p:extLst>
      <p:ext uri="{BB962C8B-B14F-4D97-AF65-F5344CB8AC3E}">
        <p14:creationId xmlns:p14="http://schemas.microsoft.com/office/powerpoint/2010/main" val="7959999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645920"/>
            <a:ext cx="5032309" cy="4533900"/>
          </a:xfrm>
          <a:noFill/>
        </p:spPr>
        <p:txBody>
          <a:bodyPr lIns="100822" tIns="49526" rIns="100822" bIns="49526"/>
          <a:lstStyle/>
          <a:p>
            <a:pPr>
              <a:spcAft>
                <a:spcPct val="50000"/>
              </a:spcAft>
              <a:buSzPct val="85000"/>
              <a:buFont typeface="Marlett" pitchFamily="2" charset="2"/>
              <a:buNone/>
            </a:pPr>
            <a:r>
              <a:rPr lang="en-US" dirty="0">
                <a:latin typeface="+mj-lt"/>
                <a:cs typeface="Times New Roman" pitchFamily="18" charset="0"/>
              </a:rPr>
              <a:t>Questions ask for an answer</a:t>
            </a:r>
          </a:p>
          <a:p>
            <a:pPr lvl="1">
              <a:spcAft>
                <a:spcPct val="50000"/>
              </a:spcAft>
              <a:buSzPct val="85000"/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  <a:cs typeface="Times New Roman" pitchFamily="18" charset="0"/>
              </a:rPr>
              <a:t>Open</a:t>
            </a:r>
          </a:p>
          <a:p>
            <a:pPr lvl="1">
              <a:spcAft>
                <a:spcPct val="85000"/>
              </a:spcAft>
              <a:buSzPct val="85000"/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  <a:cs typeface="Times New Roman" pitchFamily="18" charset="0"/>
              </a:rPr>
              <a:t>Closed</a:t>
            </a:r>
            <a:endParaRPr lang="en-US" sz="2400" dirty="0" smtClean="0">
              <a:latin typeface="+mj-lt"/>
              <a:cs typeface="Times New Roman" pitchFamily="18" charset="0"/>
            </a:endParaRPr>
          </a:p>
          <a:p>
            <a:pPr>
              <a:spcBef>
                <a:spcPct val="45000"/>
              </a:spcBef>
              <a:buSzTx/>
            </a:pPr>
            <a:r>
              <a:rPr lang="en-US" dirty="0">
                <a:latin typeface="+mj-lt"/>
              </a:rPr>
              <a:t>Often hidden commands</a:t>
            </a:r>
          </a:p>
          <a:p>
            <a:pPr>
              <a:spcBef>
                <a:spcPct val="45000"/>
              </a:spcBef>
              <a:buSzTx/>
            </a:pPr>
            <a:r>
              <a:rPr lang="en-US" dirty="0">
                <a:latin typeface="+mj-lt"/>
              </a:rPr>
              <a:t>Take lead from the child</a:t>
            </a:r>
          </a:p>
          <a:p>
            <a:pPr>
              <a:spcBef>
                <a:spcPct val="45000"/>
              </a:spcBef>
              <a:buSzTx/>
            </a:pPr>
            <a:r>
              <a:rPr lang="en-US" dirty="0">
                <a:latin typeface="+mj-lt"/>
              </a:rPr>
              <a:t>Can suggest disapproval</a:t>
            </a:r>
          </a:p>
          <a:p>
            <a:pPr>
              <a:spcBef>
                <a:spcPct val="45000"/>
              </a:spcBef>
              <a:buSzTx/>
            </a:pPr>
            <a:r>
              <a:rPr lang="en-US" dirty="0">
                <a:latin typeface="+mj-lt"/>
              </a:rPr>
              <a:t>Can suggest not listening</a:t>
            </a:r>
          </a:p>
          <a:p>
            <a:pPr lvl="1">
              <a:spcAft>
                <a:spcPct val="50000"/>
              </a:spcAft>
              <a:buSzTx/>
              <a:buFont typeface="Marlett" pitchFamily="2" charset="2"/>
              <a:buNone/>
            </a:pPr>
            <a:r>
              <a:rPr lang="en-US" sz="2700" dirty="0">
                <a:cs typeface="Times New Roman" pitchFamily="18" charset="0"/>
              </a:rPr>
              <a:t> </a:t>
            </a:r>
          </a:p>
        </p:txBody>
      </p:sp>
      <p:sp>
        <p:nvSpPr>
          <p:cNvPr id="7176" name="Text Box 3"/>
          <p:cNvSpPr txBox="1">
            <a:spLocks noChangeArrowheads="1"/>
          </p:cNvSpPr>
          <p:nvPr/>
        </p:nvSpPr>
        <p:spPr bwMode="auto">
          <a:xfrm>
            <a:off x="1241003" y="2693352"/>
            <a:ext cx="205819" cy="4414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200" u="sng">
              <a:latin typeface="Times New Roman" pitchFamily="18" charset="0"/>
            </a:endParaRPr>
          </a:p>
        </p:txBody>
      </p:sp>
      <p:sp>
        <p:nvSpPr>
          <p:cNvPr id="7177" name="Text Box 4"/>
          <p:cNvSpPr txBox="1">
            <a:spLocks noChangeArrowheads="1"/>
          </p:cNvSpPr>
          <p:nvPr/>
        </p:nvSpPr>
        <p:spPr bwMode="auto">
          <a:xfrm rot="-537090">
            <a:off x="10983900" y="7137069"/>
            <a:ext cx="207248" cy="44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2590" tIns="51296" rIns="102590" bIns="51296">
            <a:spAutoFit/>
          </a:bodyPr>
          <a:lstStyle/>
          <a:p>
            <a:endParaRPr lang="en-US" sz="2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78" name="Text Box 5"/>
          <p:cNvSpPr txBox="1">
            <a:spLocks noChangeArrowheads="1"/>
          </p:cNvSpPr>
          <p:nvPr/>
        </p:nvSpPr>
        <p:spPr bwMode="auto">
          <a:xfrm>
            <a:off x="6820469" y="338693"/>
            <a:ext cx="3098232" cy="78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2590" tIns="51296" rIns="102590" bIns="51296">
            <a:spAutoFit/>
          </a:bodyPr>
          <a:lstStyle/>
          <a:p>
            <a:pPr algn="r"/>
            <a:r>
              <a:rPr lang="en-US" sz="2200" i="1">
                <a:solidFill>
                  <a:schemeClr val="bg1"/>
                </a:solidFill>
              </a:rPr>
              <a:t>Child Directed Interaction</a:t>
            </a:r>
          </a:p>
          <a:p>
            <a:pPr algn="r"/>
            <a:r>
              <a:rPr lang="en-US" sz="2200" i="1">
                <a:solidFill>
                  <a:schemeClr val="bg1"/>
                </a:solidFill>
              </a:rPr>
              <a:t>The Don’t Rules</a:t>
            </a:r>
          </a:p>
        </p:txBody>
      </p:sp>
      <p:sp>
        <p:nvSpPr>
          <p:cNvPr id="7180" name="Rectangle 10"/>
          <p:cNvSpPr>
            <a:spLocks noGrp="1" noChangeArrowheads="1"/>
          </p:cNvSpPr>
          <p:nvPr>
            <p:ph type="title"/>
          </p:nvPr>
        </p:nvSpPr>
        <p:spPr>
          <a:xfrm>
            <a:off x="914400" y="338693"/>
            <a:ext cx="7315200" cy="78070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Questions</a:t>
            </a:r>
          </a:p>
        </p:txBody>
      </p:sp>
    </p:spTree>
    <p:extLst>
      <p:ext uri="{BB962C8B-B14F-4D97-AF65-F5344CB8AC3E}">
        <p14:creationId xmlns:p14="http://schemas.microsoft.com/office/powerpoint/2010/main" val="26679193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640840"/>
            <a:ext cx="8808720" cy="4770120"/>
          </a:xfrm>
          <a:noFill/>
        </p:spPr>
        <p:txBody>
          <a:bodyPr lIns="100822" tIns="49526" rIns="100822" bIns="49526"/>
          <a:lstStyle/>
          <a:p>
            <a:pPr>
              <a:lnSpc>
                <a:spcPct val="90000"/>
              </a:lnSpc>
              <a:spcAft>
                <a:spcPct val="5000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  <a:cs typeface="Times New Roman" pitchFamily="18" charset="0"/>
              </a:rPr>
              <a:t>Examples</a:t>
            </a:r>
          </a:p>
          <a:p>
            <a:pPr lvl="2">
              <a:lnSpc>
                <a:spcPct val="100000"/>
              </a:lnSpc>
              <a:spcBef>
                <a:spcPct val="0"/>
              </a:spcBef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+mj-lt"/>
                <a:cs typeface="Times New Roman" pitchFamily="18" charset="0"/>
              </a:rPr>
              <a:t>“You’re a bad girl.”</a:t>
            </a:r>
          </a:p>
          <a:p>
            <a:pPr lvl="2">
              <a:lnSpc>
                <a:spcPct val="100000"/>
              </a:lnSpc>
              <a:spcBef>
                <a:spcPct val="0"/>
              </a:spcBef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+mj-lt"/>
                <a:cs typeface="Times New Roman" pitchFamily="18" charset="0"/>
              </a:rPr>
              <a:t>“That doesn’t go that way.”</a:t>
            </a:r>
          </a:p>
          <a:p>
            <a:pPr lvl="2">
              <a:lnSpc>
                <a:spcPct val="100000"/>
              </a:lnSpc>
              <a:spcBef>
                <a:spcPct val="0"/>
              </a:spcBef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+mj-lt"/>
                <a:cs typeface="Times New Roman" pitchFamily="18" charset="0"/>
              </a:rPr>
              <a:t>No, stop, quit, don’t 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chemeClr val="tx1">
                  <a:lumMod val="50000"/>
                  <a:lumOff val="50000"/>
                </a:schemeClr>
              </a:buClr>
              <a:buSzTx/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Points out mistakes rather than correcting them</a:t>
            </a:r>
          </a:p>
          <a:p>
            <a:pPr lvl="1">
              <a:lnSpc>
                <a:spcPct val="90000"/>
              </a:lnSpc>
              <a:spcBef>
                <a:spcPct val="70000"/>
              </a:spcBef>
              <a:buClr>
                <a:schemeClr val="tx1">
                  <a:lumMod val="50000"/>
                  <a:lumOff val="50000"/>
                </a:schemeClr>
              </a:buClr>
              <a:buSzTx/>
              <a:buFont typeface="Courier New" panose="02070309020205020404" pitchFamily="49" charset="0"/>
              <a:buChar char="o"/>
            </a:pPr>
            <a:r>
              <a:rPr lang="en-US" sz="2400" dirty="0">
                <a:latin typeface="+mj-lt"/>
              </a:rPr>
              <a:t>“That’s wrong” is a criticism</a:t>
            </a:r>
          </a:p>
          <a:p>
            <a:pPr lvl="1">
              <a:lnSpc>
                <a:spcPct val="90000"/>
              </a:lnSpc>
              <a:spcBef>
                <a:spcPct val="70000"/>
              </a:spcBef>
              <a:buClr>
                <a:schemeClr val="tx1">
                  <a:lumMod val="50000"/>
                  <a:lumOff val="50000"/>
                </a:schemeClr>
              </a:buClr>
              <a:buSzTx/>
              <a:buFont typeface="Courier New" panose="02070309020205020404" pitchFamily="49" charset="0"/>
              <a:buChar char="o"/>
            </a:pPr>
            <a:r>
              <a:rPr lang="en-US" sz="2400" dirty="0">
                <a:latin typeface="+mj-lt"/>
              </a:rPr>
              <a:t>“It goes like this” allows correction without criticism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chemeClr val="tx1">
                  <a:lumMod val="50000"/>
                  <a:lumOff val="50000"/>
                </a:schemeClr>
              </a:buClr>
              <a:buSzTx/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Lowers self-esteem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chemeClr val="tx1">
                  <a:lumMod val="50000"/>
                  <a:lumOff val="50000"/>
                </a:schemeClr>
              </a:buClr>
              <a:buSzTx/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Creates unpleasant interaction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Arial" pitchFamily="34" charset="0"/>
              <a:buChar char="•"/>
            </a:pPr>
            <a:endParaRPr lang="en-US" dirty="0" smtClean="0">
              <a:cs typeface="Times New Roman" pitchFamily="18" charset="0"/>
            </a:endParaRP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1241003" y="2693352"/>
            <a:ext cx="205819" cy="4414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200" u="sng">
              <a:latin typeface="Times New Roman" pitchFamily="18" charset="0"/>
            </a:endParaRP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 rot="-537090">
            <a:off x="10983900" y="7137069"/>
            <a:ext cx="207248" cy="44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2590" tIns="51296" rIns="102590" bIns="51296">
            <a:spAutoFit/>
          </a:bodyPr>
          <a:lstStyle/>
          <a:p>
            <a:endParaRPr lang="en-US" sz="2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title"/>
          </p:nvPr>
        </p:nvSpPr>
        <p:spPr>
          <a:xfrm>
            <a:off x="914400" y="338693"/>
            <a:ext cx="7315200" cy="78070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Criticism</a:t>
            </a:r>
          </a:p>
        </p:txBody>
      </p:sp>
    </p:spTree>
    <p:extLst>
      <p:ext uri="{BB962C8B-B14F-4D97-AF65-F5344CB8AC3E}">
        <p14:creationId xmlns:p14="http://schemas.microsoft.com/office/powerpoint/2010/main" val="2064548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39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Parent-Child Interaction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754380" y="2331720"/>
            <a:ext cx="3890645" cy="109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>
              <a:defRPr/>
            </a:pPr>
            <a:r>
              <a:rPr lang="en-US" sz="2800" dirty="0" smtClean="0">
                <a:latin typeface="+mj-lt"/>
                <a:cs typeface="Gotham Book" pitchFamily="50" charset="0"/>
              </a:rPr>
              <a:t>Child-Directed </a:t>
            </a:r>
            <a:r>
              <a:rPr lang="en-US" sz="2800" dirty="0">
                <a:latin typeface="+mj-lt"/>
                <a:cs typeface="Gotham Book" pitchFamily="50" charset="0"/>
              </a:rPr>
              <a:t>Interaction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5448300" y="2331720"/>
            <a:ext cx="3890645" cy="1093893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>
              <a:defRPr/>
            </a:pPr>
            <a:r>
              <a:rPr lang="en-US" sz="2800" dirty="0" smtClean="0">
                <a:latin typeface="+mj-lt"/>
                <a:cs typeface="Gotham Book" pitchFamily="50" charset="0"/>
              </a:rPr>
              <a:t>Parent-Directed </a:t>
            </a:r>
            <a:r>
              <a:rPr lang="en-US" sz="2800" dirty="0">
                <a:latin typeface="+mj-lt"/>
                <a:cs typeface="Gotham Book" pitchFamily="50" charset="0"/>
              </a:rPr>
              <a:t>Interaction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5448300" y="4058920"/>
            <a:ext cx="3890645" cy="29326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marL="192799" indent="-192799"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  <a:cs typeface="Gotham Book" pitchFamily="50" charset="0"/>
              </a:rPr>
              <a:t>Parents provide effective commands</a:t>
            </a:r>
          </a:p>
          <a:p>
            <a:pPr marL="192799" indent="-192799"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  <a:cs typeface="Gotham Book" pitchFamily="50" charset="0"/>
              </a:rPr>
              <a:t>Parents have age appropriate expectations</a:t>
            </a:r>
          </a:p>
          <a:p>
            <a:pPr marL="192799" indent="-192799"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  <a:cs typeface="Gotham Book" pitchFamily="50" charset="0"/>
              </a:rPr>
              <a:t>Parents practice non-violent discipline techniques</a:t>
            </a:r>
          </a:p>
          <a:p>
            <a:pPr>
              <a:buFont typeface="Arial" pitchFamily="34" charset="0"/>
              <a:buChar char="•"/>
              <a:defRPr/>
            </a:pPr>
            <a:endParaRPr lang="en-US" sz="2200" dirty="0"/>
          </a:p>
        </p:txBody>
      </p:sp>
      <p:sp>
        <p:nvSpPr>
          <p:cNvPr id="9" name="Rectangle 8"/>
          <p:cNvSpPr/>
          <p:nvPr/>
        </p:nvSpPr>
        <p:spPr>
          <a:xfrm>
            <a:off x="754380" y="4058920"/>
            <a:ext cx="3890645" cy="29326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marL="192799" indent="-192799"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  <a:cs typeface="Gotham Book" pitchFamily="50" charset="0"/>
              </a:rPr>
              <a:t>Develops a strong parent-child relationship</a:t>
            </a:r>
          </a:p>
          <a:p>
            <a:pPr marL="192799" indent="-192799"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  <a:cs typeface="Gotham Book" pitchFamily="50" charset="0"/>
              </a:rPr>
              <a:t> Improves caregiver skills</a:t>
            </a:r>
          </a:p>
          <a:p>
            <a:pPr marL="192799" indent="-192799"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  <a:cs typeface="Gotham Book" pitchFamily="50" charset="0"/>
              </a:rPr>
              <a:t>Develops adaptive child social skills</a:t>
            </a:r>
          </a:p>
          <a:p>
            <a:pPr marL="192799" indent="-192799"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  <a:cs typeface="Gotham Book" pitchFamily="50" charset="0"/>
              </a:rPr>
              <a:t> Increases child self-esteem</a:t>
            </a:r>
          </a:p>
          <a:p>
            <a:pPr marL="192799" indent="-192799">
              <a:buFont typeface="Arial" pitchFamily="34" charset="0"/>
              <a:buChar char="•"/>
              <a:defRPr/>
            </a:pPr>
            <a:endParaRPr lang="en-US" sz="2200" dirty="0"/>
          </a:p>
        </p:txBody>
      </p:sp>
      <p:cxnSp>
        <p:nvCxnSpPr>
          <p:cNvPr id="11" name="Straight Arrow Connector 10"/>
          <p:cNvCxnSpPr>
            <a:endCxn id="5" idx="0"/>
          </p:cNvCxnSpPr>
          <p:nvPr/>
        </p:nvCxnSpPr>
        <p:spPr>
          <a:xfrm flipH="1">
            <a:off x="2699703" y="1554480"/>
            <a:ext cx="2329498" cy="777240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6" idx="0"/>
          </p:cNvCxnSpPr>
          <p:nvPr/>
        </p:nvCxnSpPr>
        <p:spPr>
          <a:xfrm>
            <a:off x="5029200" y="1554480"/>
            <a:ext cx="2364423" cy="777240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rot="5400000">
            <a:off x="2383050" y="3742320"/>
            <a:ext cx="633307" cy="3493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2"/>
            <a:endCxn id="8" idx="0"/>
          </p:cNvCxnSpPr>
          <p:nvPr/>
        </p:nvCxnSpPr>
        <p:spPr>
          <a:xfrm rot="5400000">
            <a:off x="7076970" y="3742320"/>
            <a:ext cx="633307" cy="3493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51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754380" y="259080"/>
            <a:ext cx="8549640" cy="863600"/>
          </a:xfrm>
        </p:spPr>
        <p:txBody>
          <a:bodyPr/>
          <a:lstStyle/>
          <a:p>
            <a:pPr eaLnBrk="1" hangingPunct="1"/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Child-Directed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700" y="1307466"/>
            <a:ext cx="6520180" cy="601472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+mj-lt"/>
              </a:rPr>
              <a:t>The “Do” Skills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latin typeface="+mj-lt"/>
              </a:rPr>
              <a:t>P = Praise (Labeled and Unlabeled)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latin typeface="+mj-lt"/>
              </a:rPr>
              <a:t>R = Reflections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latin typeface="+mj-lt"/>
              </a:rPr>
              <a:t>I  = Imitation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latin typeface="+mj-lt"/>
              </a:rPr>
              <a:t>D = Description (Behavioral and Information)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latin typeface="+mj-lt"/>
              </a:rPr>
              <a:t>E = Enthusiasm</a:t>
            </a:r>
          </a:p>
          <a:p>
            <a:pPr eaLnBrk="1" hangingPunct="1">
              <a:lnSpc>
                <a:spcPct val="80000"/>
              </a:lnSpc>
            </a:pPr>
            <a:endParaRPr lang="en-US" sz="1800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+mj-lt"/>
              </a:rPr>
              <a:t>The “Don’t” Skills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latin typeface="+mj-lt"/>
              </a:rPr>
              <a:t>Q = Questions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latin typeface="+mj-lt"/>
              </a:rPr>
              <a:t>C = Commands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latin typeface="+mj-lt"/>
              </a:rPr>
              <a:t>C = Criticisms</a:t>
            </a:r>
          </a:p>
          <a:p>
            <a:pPr eaLnBrk="1" hangingPunct="1">
              <a:lnSpc>
                <a:spcPct val="80000"/>
              </a:lnSpc>
            </a:pPr>
            <a:endParaRPr lang="en-US" sz="1800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+mj-lt"/>
              </a:rPr>
              <a:t>The “BIG IGNORE”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latin typeface="+mj-lt"/>
              </a:rPr>
              <a:t>Parents are taught to ignore their child’s </a:t>
            </a:r>
            <a:endParaRPr lang="en-US" dirty="0" smtClean="0">
              <a:latin typeface="+mj-lt"/>
            </a:endParaRPr>
          </a:p>
          <a:p>
            <a:pPr marL="251169" lvl="1" indent="0" eaLnBrk="1" hangingPunct="1">
              <a:lnSpc>
                <a:spcPct val="80000"/>
              </a:lnSpc>
              <a:buNone/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   inappropriate </a:t>
            </a:r>
            <a:r>
              <a:rPr lang="en-US" dirty="0">
                <a:latin typeface="+mj-lt"/>
              </a:rPr>
              <a:t>behaviors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latin typeface="+mj-lt"/>
              </a:rPr>
              <a:t>Attention seeking = Annoying or obnoxious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69175"/>
              </p:ext>
            </p:extLst>
          </p:nvPr>
        </p:nvGraphicFramePr>
        <p:xfrm>
          <a:off x="7459979" y="1145599"/>
          <a:ext cx="2098993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9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Gotham Medium" pitchFamily="50" charset="0"/>
                        </a:rPr>
                        <a:t>PRIDE</a:t>
                      </a:r>
                      <a:endParaRPr lang="en-US" dirty="0">
                        <a:latin typeface="+mj-lt"/>
                        <a:cs typeface="Gotham Medium" pitchFamily="50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00B5E2">
                            <a:shade val="30000"/>
                            <a:satMod val="115000"/>
                          </a:srgbClr>
                        </a:gs>
                        <a:gs pos="50000">
                          <a:srgbClr val="00B5E2">
                            <a:shade val="67500"/>
                            <a:satMod val="115000"/>
                          </a:srgbClr>
                        </a:gs>
                        <a:gs pos="100000">
                          <a:srgbClr val="00B5E2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+mj-lt"/>
                          <a:cs typeface="Gotham Book" pitchFamily="50" charset="0"/>
                        </a:rPr>
                        <a:t>Praise</a:t>
                      </a:r>
                      <a:endParaRPr lang="en-US" b="1" dirty="0">
                        <a:solidFill>
                          <a:schemeClr val="bg1"/>
                        </a:solidFill>
                        <a:latin typeface="+mj-lt"/>
                        <a:cs typeface="Gotham Book" pitchFamily="50" charset="0"/>
                      </a:endParaRPr>
                    </a:p>
                  </a:txBody>
                  <a:tcPr>
                    <a:solidFill>
                      <a:srgbClr val="00B388">
                        <a:alpha val="6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+mj-lt"/>
                          <a:cs typeface="Gotham Book" pitchFamily="50" charset="0"/>
                        </a:rPr>
                        <a:t>Reflect</a:t>
                      </a:r>
                      <a:endParaRPr lang="en-US" b="1" dirty="0">
                        <a:solidFill>
                          <a:schemeClr val="bg1"/>
                        </a:solidFill>
                        <a:latin typeface="+mj-lt"/>
                        <a:cs typeface="Gotham Book" pitchFamily="50" charset="0"/>
                      </a:endParaRPr>
                    </a:p>
                  </a:txBody>
                  <a:tcPr>
                    <a:solidFill>
                      <a:srgbClr val="B7BF10">
                        <a:alpha val="6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+mj-lt"/>
                          <a:cs typeface="Gotham Book" pitchFamily="50" charset="0"/>
                        </a:rPr>
                        <a:t>Imitate</a:t>
                      </a:r>
                      <a:endParaRPr lang="en-US" b="1" dirty="0">
                        <a:solidFill>
                          <a:schemeClr val="bg1"/>
                        </a:solidFill>
                        <a:latin typeface="+mj-lt"/>
                        <a:cs typeface="Gotham Book" pitchFamily="50" charset="0"/>
                      </a:endParaRPr>
                    </a:p>
                  </a:txBody>
                  <a:tcPr>
                    <a:solidFill>
                      <a:srgbClr val="62B5E5">
                        <a:alpha val="6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+mj-lt"/>
                          <a:cs typeface="Gotham Book" pitchFamily="50" charset="0"/>
                        </a:rPr>
                        <a:t>Describe</a:t>
                      </a:r>
                      <a:endParaRPr lang="en-US" b="1" dirty="0">
                        <a:solidFill>
                          <a:schemeClr val="bg1"/>
                        </a:solidFill>
                        <a:latin typeface="+mj-lt"/>
                        <a:cs typeface="Gotham Book" pitchFamily="50" charset="0"/>
                      </a:endParaRPr>
                    </a:p>
                  </a:txBody>
                  <a:tcPr>
                    <a:solidFill>
                      <a:srgbClr val="A57FB2">
                        <a:alpha val="6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+mj-lt"/>
                          <a:cs typeface="Gotham Book" pitchFamily="50" charset="0"/>
                        </a:rPr>
                        <a:t>Enthusiasm</a:t>
                      </a:r>
                      <a:endParaRPr lang="en-US" b="1" dirty="0">
                        <a:solidFill>
                          <a:schemeClr val="bg1"/>
                        </a:solidFill>
                        <a:latin typeface="+mj-lt"/>
                        <a:cs typeface="Gotham Book" pitchFamily="50" charset="0"/>
                      </a:endParaRPr>
                    </a:p>
                  </a:txBody>
                  <a:tcPr>
                    <a:solidFill>
                      <a:srgbClr val="F67599">
                        <a:alpha val="6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7636098" y="3554270"/>
            <a:ext cx="1667922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otham Medium" pitchFamily="50" charset="0"/>
                <a:cs typeface="Gotham Medium" pitchFamily="50" charset="0"/>
              </a:rPr>
              <a:t>?</a:t>
            </a:r>
            <a:endParaRPr lang="en-US" sz="239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2052" name="Picture 4" descr="C:\Users\kmoul\AppData\Local\Microsoft\Windows\Temporary Internet Files\Content.IE5\V50P0OQM\MC900303675[1]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120" y="4055517"/>
            <a:ext cx="2753591" cy="276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84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PRIDE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87677"/>
            <a:ext cx="4165600" cy="302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62B5E5"/>
                </a:solidFill>
                <a:latin typeface="+mj-lt"/>
                <a:cs typeface="Gotham Bold" pitchFamily="50" charset="0"/>
              </a:rPr>
              <a:t>P</a:t>
            </a:r>
            <a:r>
              <a:rPr lang="en-US" dirty="0" smtClean="0">
                <a:solidFill>
                  <a:srgbClr val="62B5E5"/>
                </a:solidFill>
                <a:latin typeface="+mj-lt"/>
              </a:rPr>
              <a:t>	</a:t>
            </a:r>
            <a:r>
              <a:rPr lang="en-US" b="1" dirty="0" smtClean="0">
                <a:solidFill>
                  <a:srgbClr val="62B5E5"/>
                </a:solidFill>
                <a:latin typeface="+mj-lt"/>
              </a:rPr>
              <a:t>	Praise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R</a:t>
            </a:r>
            <a:r>
              <a:rPr lang="en-US" dirty="0" smtClean="0">
                <a:latin typeface="+mj-lt"/>
              </a:rPr>
              <a:t>		Reflection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I</a:t>
            </a:r>
            <a:r>
              <a:rPr lang="en-US" dirty="0" smtClean="0">
                <a:latin typeface="+mj-lt"/>
              </a:rPr>
              <a:t>		Imitation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D</a:t>
            </a:r>
            <a:r>
              <a:rPr lang="en-US" dirty="0" smtClean="0">
                <a:latin typeface="+mj-lt"/>
              </a:rPr>
              <a:t>		Description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E</a:t>
            </a:r>
            <a:r>
              <a:rPr lang="en-US" dirty="0" smtClean="0">
                <a:latin typeface="+mj-lt"/>
              </a:rPr>
              <a:t>		Enthusiasm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F21FA0-C69A-D549-B93E-AD7DB9D7EB7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687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1" y="7081520"/>
            <a:ext cx="4768426" cy="345440"/>
          </a:xfrm>
          <a:prstGeom prst="rect">
            <a:avLst/>
          </a:prstGeom>
        </p:spPr>
        <p:txBody>
          <a:bodyPr lIns="101882" tIns="50941" rIns="101882" bIns="50941"/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Sheila </a:t>
            </a:r>
            <a:r>
              <a:rPr lang="en-US" dirty="0" err="1"/>
              <a:t>Eyberg</a:t>
            </a:r>
            <a:r>
              <a:rPr lang="en-US" dirty="0"/>
              <a:t>, 2005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47382" y="1513840"/>
            <a:ext cx="8733498" cy="5425440"/>
          </a:xfrm>
          <a:noFill/>
        </p:spPr>
        <p:txBody>
          <a:bodyPr lIns="100822" tIns="49526" rIns="100822" bIns="49526"/>
          <a:lstStyle/>
          <a:p>
            <a:pPr>
              <a:lnSpc>
                <a:spcPct val="90000"/>
              </a:lnSpc>
              <a:spcAft>
                <a:spcPct val="50000"/>
              </a:spcAft>
              <a:buSzPct val="85000"/>
              <a:buFont typeface="Marlett" pitchFamily="2" charset="2"/>
              <a:buNone/>
            </a:pPr>
            <a:r>
              <a:rPr lang="en-US" dirty="0">
                <a:latin typeface="+mn-lt"/>
                <a:cs typeface="Times New Roman" pitchFamily="18" charset="0"/>
              </a:rPr>
              <a:t>Unlabeled praise is nonspecific</a:t>
            </a:r>
            <a:endParaRPr lang="en-US" dirty="0" smtClean="0">
              <a:latin typeface="+mn-lt"/>
              <a:cs typeface="Times New Roman" pitchFamily="18" charset="0"/>
            </a:endParaRPr>
          </a:p>
          <a:p>
            <a:pPr lvl="2">
              <a:lnSpc>
                <a:spcPct val="90000"/>
              </a:lnSpc>
              <a:spcBef>
                <a:spcPct val="5000"/>
              </a:spcBef>
              <a:spcAft>
                <a:spcPct val="50000"/>
              </a:spcAft>
              <a:buSzPct val="85000"/>
              <a:buFont typeface="Arial" pitchFamily="34" charset="0"/>
              <a:buChar char="–"/>
            </a:pPr>
            <a:r>
              <a:rPr lang="en-US" sz="2400" dirty="0">
                <a:latin typeface="+mn-lt"/>
                <a:cs typeface="Times New Roman" pitchFamily="18" charset="0"/>
              </a:rPr>
              <a:t>Good!</a:t>
            </a:r>
          </a:p>
          <a:p>
            <a:pPr lvl="2">
              <a:lnSpc>
                <a:spcPct val="90000"/>
              </a:lnSpc>
              <a:spcBef>
                <a:spcPct val="5000"/>
              </a:spcBef>
              <a:spcAft>
                <a:spcPct val="50000"/>
              </a:spcAft>
              <a:buSzPct val="85000"/>
              <a:buFont typeface="Arial" pitchFamily="34" charset="0"/>
              <a:buChar char="–"/>
            </a:pPr>
            <a:r>
              <a:rPr lang="en-US" sz="2400" dirty="0">
                <a:latin typeface="+mn-lt"/>
                <a:cs typeface="Times New Roman" pitchFamily="18" charset="0"/>
              </a:rPr>
              <a:t>That's great!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0"/>
              </a:spcAft>
              <a:buSzPct val="85000"/>
              <a:buFont typeface="Arial" pitchFamily="34" charset="0"/>
              <a:buNone/>
            </a:pPr>
            <a:r>
              <a:rPr lang="en-US" dirty="0">
                <a:latin typeface="+mn-lt"/>
                <a:cs typeface="Times New Roman" pitchFamily="18" charset="0"/>
              </a:rPr>
              <a:t>Labeled praise tells child </a:t>
            </a:r>
            <a:r>
              <a:rPr lang="en-US" dirty="0" smtClean="0">
                <a:latin typeface="+mn-lt"/>
                <a:cs typeface="Times New Roman" pitchFamily="18" charset="0"/>
              </a:rPr>
              <a:t>specifically </a:t>
            </a:r>
            <a:r>
              <a:rPr lang="en-US" dirty="0">
                <a:latin typeface="+mn-lt"/>
                <a:cs typeface="Times New Roman" pitchFamily="18" charset="0"/>
              </a:rPr>
              <a:t>what is good (handout)</a:t>
            </a:r>
          </a:p>
          <a:p>
            <a:pPr lvl="2">
              <a:lnSpc>
                <a:spcPct val="90000"/>
              </a:lnSpc>
              <a:spcAft>
                <a:spcPct val="50000"/>
              </a:spcAft>
              <a:buSzPct val="85000"/>
              <a:buFont typeface="Arial" pitchFamily="34" charset="0"/>
              <a:buChar char="–"/>
            </a:pPr>
            <a:r>
              <a:rPr lang="en-US" sz="2400" dirty="0">
                <a:latin typeface="+mn-lt"/>
                <a:cs typeface="Times New Roman" pitchFamily="18" charset="0"/>
              </a:rPr>
              <a:t>Thank you for using your indoor voice.</a:t>
            </a:r>
          </a:p>
          <a:p>
            <a:pPr>
              <a:lnSpc>
                <a:spcPct val="90000"/>
              </a:lnSpc>
              <a:spcAft>
                <a:spcPct val="50000"/>
              </a:spcAft>
              <a:buSzTx/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  <a:cs typeface="Times New Roman" pitchFamily="18" charset="0"/>
              </a:rPr>
              <a:t>Increases the behavior it follows</a:t>
            </a:r>
          </a:p>
          <a:p>
            <a:pPr>
              <a:lnSpc>
                <a:spcPct val="90000"/>
              </a:lnSpc>
              <a:spcAft>
                <a:spcPct val="50000"/>
              </a:spcAft>
              <a:buSzTx/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  <a:cs typeface="Times New Roman" pitchFamily="18" charset="0"/>
              </a:rPr>
              <a:t>Increases child's self-esteem</a:t>
            </a:r>
          </a:p>
          <a:p>
            <a:pPr>
              <a:lnSpc>
                <a:spcPct val="90000"/>
              </a:lnSpc>
              <a:spcAft>
                <a:spcPct val="50000"/>
              </a:spcAft>
              <a:buSzTx/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  <a:cs typeface="Times New Roman" pitchFamily="18" charset="0"/>
              </a:rPr>
              <a:t>Increases positive feeling between parent </a:t>
            </a:r>
            <a:r>
              <a:rPr lang="en-US" sz="2700" dirty="0">
                <a:latin typeface="+mn-lt"/>
                <a:cs typeface="Times New Roman" pitchFamily="18" charset="0"/>
              </a:rPr>
              <a:t>and child</a:t>
            </a:r>
            <a:r>
              <a:rPr lang="en-US" sz="3100" dirty="0">
                <a:latin typeface="+mn-lt"/>
                <a:cs typeface="Times New Roman" pitchFamily="18" charset="0"/>
              </a:rPr>
              <a:t>  </a:t>
            </a:r>
          </a:p>
        </p:txBody>
      </p:sp>
      <p:sp>
        <p:nvSpPr>
          <p:cNvPr id="12295" name="Text Box 3"/>
          <p:cNvSpPr txBox="1">
            <a:spLocks noChangeArrowheads="1"/>
          </p:cNvSpPr>
          <p:nvPr/>
        </p:nvSpPr>
        <p:spPr bwMode="auto">
          <a:xfrm>
            <a:off x="1241003" y="2693352"/>
            <a:ext cx="205819" cy="4414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200" u="sng">
              <a:latin typeface="Times New Roman" pitchFamily="18" charset="0"/>
            </a:endParaRPr>
          </a:p>
        </p:txBody>
      </p:sp>
      <p:sp>
        <p:nvSpPr>
          <p:cNvPr id="12296" name="Text Box 4"/>
          <p:cNvSpPr txBox="1">
            <a:spLocks noChangeArrowheads="1"/>
          </p:cNvSpPr>
          <p:nvPr/>
        </p:nvSpPr>
        <p:spPr bwMode="auto">
          <a:xfrm rot="-537090">
            <a:off x="10983900" y="7137069"/>
            <a:ext cx="207248" cy="44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2590" tIns="51296" rIns="102590" bIns="51296">
            <a:spAutoFit/>
          </a:bodyPr>
          <a:lstStyle/>
          <a:p>
            <a:endParaRPr lang="en-US" sz="2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Text Box 5"/>
          <p:cNvSpPr txBox="1">
            <a:spLocks noChangeArrowheads="1"/>
          </p:cNvSpPr>
          <p:nvPr/>
        </p:nvSpPr>
        <p:spPr bwMode="auto">
          <a:xfrm>
            <a:off x="6820469" y="338693"/>
            <a:ext cx="3098232" cy="78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2590" tIns="51296" rIns="102590" bIns="51296">
            <a:spAutoFit/>
          </a:bodyPr>
          <a:lstStyle/>
          <a:p>
            <a:pPr algn="r"/>
            <a:r>
              <a:rPr lang="en-US" sz="2200" i="1">
                <a:solidFill>
                  <a:schemeClr val="bg1"/>
                </a:solidFill>
              </a:rPr>
              <a:t>Child Directed Interaction</a:t>
            </a:r>
          </a:p>
          <a:p>
            <a:pPr algn="r"/>
            <a:r>
              <a:rPr lang="en-US" sz="2200" i="1">
                <a:solidFill>
                  <a:schemeClr val="bg1"/>
                </a:solidFill>
              </a:rPr>
              <a:t>The Do Rules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Praise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6979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Praise &amp; Encouragement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40840"/>
            <a:ext cx="8595360" cy="5064760"/>
          </a:xfrm>
        </p:spPr>
        <p:txBody>
          <a:bodyPr/>
          <a:lstStyle/>
          <a:p>
            <a:r>
              <a:rPr lang="en-US" dirty="0">
                <a:latin typeface="+mj-lt"/>
              </a:rPr>
              <a:t>Praise positive social interactions and label them </a:t>
            </a: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(</a:t>
            </a:r>
            <a:r>
              <a:rPr lang="en-US" dirty="0">
                <a:latin typeface="+mj-lt"/>
              </a:rPr>
              <a:t>e.g. </a:t>
            </a:r>
            <a:r>
              <a:rPr lang="en-US" dirty="0" smtClean="0">
                <a:latin typeface="+mj-lt"/>
              </a:rPr>
              <a:t>“Nice </a:t>
            </a:r>
            <a:r>
              <a:rPr lang="en-US" dirty="0">
                <a:latin typeface="+mj-lt"/>
              </a:rPr>
              <a:t>job sharing the </a:t>
            </a:r>
            <a:r>
              <a:rPr lang="en-US" dirty="0" smtClean="0">
                <a:latin typeface="+mj-lt"/>
              </a:rPr>
              <a:t>crayons.”)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Model self-praise</a:t>
            </a:r>
          </a:p>
          <a:p>
            <a:r>
              <a:rPr lang="en-US" dirty="0">
                <a:latin typeface="+mj-lt"/>
              </a:rPr>
              <a:t>Promote positive self-talk</a:t>
            </a:r>
          </a:p>
          <a:p>
            <a:r>
              <a:rPr lang="en-US" dirty="0">
                <a:latin typeface="+mj-lt"/>
              </a:rPr>
              <a:t>Use specific encouraging statements</a:t>
            </a:r>
          </a:p>
          <a:p>
            <a:r>
              <a:rPr lang="en-US" dirty="0">
                <a:latin typeface="+mj-lt"/>
              </a:rPr>
              <a:t>Avoid praising only perfection</a:t>
            </a:r>
          </a:p>
          <a:p>
            <a:r>
              <a:rPr lang="en-US" dirty="0">
                <a:latin typeface="+mj-lt"/>
              </a:rPr>
              <a:t>Recognize social and academic behaviors that need praise</a:t>
            </a:r>
          </a:p>
          <a:p>
            <a:r>
              <a:rPr lang="en-US" dirty="0">
                <a:latin typeface="+mj-lt"/>
              </a:rPr>
              <a:t>Build a child’s self-esteem through praise and encouragement</a:t>
            </a:r>
          </a:p>
        </p:txBody>
      </p:sp>
    </p:spTree>
    <p:extLst>
      <p:ext uri="{BB962C8B-B14F-4D97-AF65-F5344CB8AC3E}">
        <p14:creationId xmlns:p14="http://schemas.microsoft.com/office/powerpoint/2010/main" val="151581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PRIDE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87677"/>
            <a:ext cx="4165600" cy="302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P</a:t>
            </a:r>
            <a:r>
              <a:rPr lang="en-US" dirty="0" smtClean="0">
                <a:latin typeface="+mj-lt"/>
              </a:rPr>
              <a:t>		Praise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B7BF10"/>
                </a:solidFill>
                <a:latin typeface="+mj-lt"/>
                <a:cs typeface="Gotham Bold" pitchFamily="50" charset="0"/>
              </a:rPr>
              <a:t>R</a:t>
            </a:r>
            <a:r>
              <a:rPr lang="en-US" b="1" dirty="0" smtClean="0">
                <a:solidFill>
                  <a:srgbClr val="B7BF10"/>
                </a:solidFill>
                <a:latin typeface="+mj-lt"/>
              </a:rPr>
              <a:t>		Reflection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I</a:t>
            </a:r>
            <a:r>
              <a:rPr lang="en-US" dirty="0" smtClean="0">
                <a:latin typeface="+mj-lt"/>
              </a:rPr>
              <a:t>		Imitation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D</a:t>
            </a:r>
            <a:r>
              <a:rPr lang="en-US" dirty="0" smtClean="0">
                <a:latin typeface="+mj-lt"/>
              </a:rPr>
              <a:t>		Description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Gotham Bold" pitchFamily="50" charset="0"/>
              </a:rPr>
              <a:t>E</a:t>
            </a:r>
            <a:r>
              <a:rPr lang="en-US" dirty="0" smtClean="0">
                <a:latin typeface="+mj-lt"/>
              </a:rPr>
              <a:t>		Enthusiasm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F21FA0-C69A-D549-B93E-AD7DB9D7EB7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37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00480"/>
            <a:ext cx="9144000" cy="5267960"/>
          </a:xfrm>
        </p:spPr>
        <p:txBody>
          <a:bodyPr/>
          <a:lstStyle/>
          <a:p>
            <a:r>
              <a:rPr lang="en-US" sz="1800" dirty="0">
                <a:latin typeface="+mj-lt"/>
              </a:rPr>
              <a:t>Reflections are an important part of parent-child communication. When </a:t>
            </a:r>
            <a:r>
              <a:rPr lang="en-US" sz="1800" dirty="0" smtClean="0">
                <a:latin typeface="+mj-lt"/>
              </a:rPr>
              <a:t>you reflect </a:t>
            </a:r>
            <a:r>
              <a:rPr lang="en-US" sz="1800" dirty="0">
                <a:latin typeface="+mj-lt"/>
              </a:rPr>
              <a:t>what a child </a:t>
            </a:r>
            <a:r>
              <a:rPr lang="en-US" sz="1800" dirty="0" smtClean="0">
                <a:latin typeface="+mj-lt"/>
              </a:rPr>
              <a:t>says, you </a:t>
            </a:r>
            <a:r>
              <a:rPr lang="en-US" sz="1800" dirty="0">
                <a:latin typeface="+mj-lt"/>
              </a:rPr>
              <a:t>are telling </a:t>
            </a:r>
            <a:r>
              <a:rPr lang="en-US" sz="1800" dirty="0" smtClean="0">
                <a:latin typeface="+mj-lt"/>
              </a:rPr>
              <a:t>your </a:t>
            </a:r>
            <a:r>
              <a:rPr lang="en-US" sz="1800" dirty="0">
                <a:latin typeface="+mj-lt"/>
              </a:rPr>
              <a:t>child: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+mj-lt"/>
              </a:rPr>
              <a:t>that you are listening to your child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+mj-lt"/>
              </a:rPr>
              <a:t>that you understand what your child is saying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+mj-lt"/>
              </a:rPr>
              <a:t>that what your child says to you is important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+mj-lt"/>
              </a:rPr>
              <a:t>that you approve of what your child is saying  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>
                <a:latin typeface="+mj-lt"/>
              </a:rPr>
              <a:t>However, just because reflections are important doesn’t mean that they are always easy!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+mj-lt"/>
              </a:rPr>
              <a:t>Sometimes it is hard to know what your child is saying and tough to figure out how to reflect </a:t>
            </a:r>
            <a:r>
              <a:rPr lang="en-US" dirty="0" smtClean="0">
                <a:latin typeface="+mj-lt"/>
              </a:rPr>
              <a:t>the </a:t>
            </a:r>
            <a:r>
              <a:rPr lang="en-US" dirty="0">
                <a:latin typeface="+mj-lt"/>
              </a:rPr>
              <a:t>statement back </a:t>
            </a:r>
            <a:r>
              <a:rPr lang="en-US" dirty="0" smtClean="0">
                <a:latin typeface="+mj-lt"/>
              </a:rPr>
              <a:t>to him/her. </a:t>
            </a:r>
            <a:endParaRPr lang="en-US" dirty="0">
              <a:latin typeface="+mj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+mj-lt"/>
              </a:rPr>
              <a:t>The easiest way to reflect what your child is saying to you is to act like a parrot!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The trick? Say </a:t>
            </a:r>
            <a:r>
              <a:rPr lang="en-US" dirty="0">
                <a:latin typeface="+mj-lt"/>
              </a:rPr>
              <a:t>the same thing your child said, </a:t>
            </a:r>
            <a:r>
              <a:rPr lang="en-US" dirty="0" smtClean="0">
                <a:latin typeface="+mj-lt"/>
              </a:rPr>
              <a:t>but </a:t>
            </a:r>
            <a:r>
              <a:rPr lang="en-US" dirty="0">
                <a:latin typeface="+mj-lt"/>
              </a:rPr>
              <a:t>use “you” </a:t>
            </a:r>
            <a:r>
              <a:rPr lang="en-US" dirty="0" smtClean="0">
                <a:latin typeface="+mj-lt"/>
              </a:rPr>
              <a:t>instead of “I</a:t>
            </a:r>
            <a:r>
              <a:rPr lang="en-US" dirty="0">
                <a:latin typeface="+mj-lt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353108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3">
      <a:dk1>
        <a:sysClr val="windowText" lastClr="000000"/>
      </a:dk1>
      <a:lt1>
        <a:sysClr val="window" lastClr="FFFFFF"/>
      </a:lt1>
      <a:dk2>
        <a:srgbClr val="003087"/>
      </a:dk2>
      <a:lt2>
        <a:srgbClr val="F2F2F2"/>
      </a:lt2>
      <a:accent1>
        <a:srgbClr val="585858"/>
      </a:accent1>
      <a:accent2>
        <a:srgbClr val="B7BF10"/>
      </a:accent2>
      <a:accent3>
        <a:srgbClr val="00B388"/>
      </a:accent3>
      <a:accent4>
        <a:srgbClr val="00B5E2"/>
      </a:accent4>
      <a:accent5>
        <a:srgbClr val="A7A7A7"/>
      </a:accent5>
      <a:accent6>
        <a:srgbClr val="F79646"/>
      </a:accent6>
      <a:hlink>
        <a:srgbClr val="00B5E2"/>
      </a:hlink>
      <a:folHlink>
        <a:srgbClr val="00B5E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4170D39CB26E45808F72C1C4D9CE7F" ma:contentTypeVersion="3" ma:contentTypeDescription="Create a new document." ma:contentTypeScope="" ma:versionID="371009f983ad22d3be16a3ddd9cc7ba4">
  <xsd:schema xmlns:xsd="http://www.w3.org/2001/XMLSchema" xmlns:xs="http://www.w3.org/2001/XMLSchema" xmlns:p="http://schemas.microsoft.com/office/2006/metadata/properties" xmlns:ns1="http://schemas.microsoft.com/sharepoint/v3" xmlns:ns2="b4e4be8c-aae4-4fdd-b2d1-ab6d4aae907d" xmlns:ns4="9c2bb3a3-222a-4cff-9775-f3a8807de443" targetNamespace="http://schemas.microsoft.com/office/2006/metadata/properties" ma:root="true" ma:fieldsID="7606a0356dce708f4f8711653d948b48" ns1:_="" ns2:_="" ns4:_="">
    <xsd:import namespace="http://schemas.microsoft.com/sharepoint/v3"/>
    <xsd:import namespace="b4e4be8c-aae4-4fdd-b2d1-ab6d4aae907d"/>
    <xsd:import namespace="9c2bb3a3-222a-4cff-9775-f3a8807de443"/>
    <xsd:element name="properties">
      <xsd:complexType>
        <xsd:sequence>
          <xsd:element name="documentManagement">
            <xsd:complexType>
              <xsd:all>
                <xsd:element ref="ns2:Description_x0020_Text"/>
                <xsd:element ref="ns2:CRS_x0020_Region" minOccurs="0"/>
                <xsd:element ref="ns2:Geography" minOccurs="0"/>
                <xsd:element ref="ns1:Language" minOccurs="0"/>
                <xsd:element ref="ns2:Topic" minOccurs="0"/>
                <xsd:element ref="ns2:Include_x0020_in_x0020_Site_x0020_Index" minOccurs="0"/>
                <xsd:element ref="ns4:Category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5" nillable="true" ma:displayName="Language" ma:default="English" ma:format="Dropdown" ma:internalName="Language" ma:readOnly="false">
      <xsd:simpleType>
        <xsd:union memberTypes="dms:Text">
          <xsd:simpleType>
            <xsd:restriction base="dms:Choice">
              <xsd:enumeration value="Arabic (Saudi Arabia)"/>
              <xsd:enumeration value="Bulgarian (Bulgaria)"/>
              <xsd:enumeration value="Chinese (Hong Kong S.A.R.)"/>
              <xsd:enumeration value="Chinese (People's Republic of China)"/>
              <xsd:enumeration value="Chinese (Taiwan)"/>
              <xsd:enumeration value="Croatian (Croatia)"/>
              <xsd:enumeration value="Czech (Czech Republic)"/>
              <xsd:enumeration value="Danish (Denmark)"/>
              <xsd:enumeration value="Dutch (Netherlands)"/>
              <xsd:enumeration value="English"/>
              <xsd:enumeration value="Estonian (Estonia)"/>
              <xsd:enumeration value="Finnish (Finland)"/>
              <xsd:enumeration value="French (France)"/>
              <xsd:enumeration value="German (Germany)"/>
              <xsd:enumeration value="Greek (Greece)"/>
              <xsd:enumeration value="Hebrew (Israel)"/>
              <xsd:enumeration value="Hindi (India)"/>
              <xsd:enumeration value="Hungarian (Hungary)"/>
              <xsd:enumeration value="Indonesian (Indonesia)"/>
              <xsd:enumeration value="Italian (Italy)"/>
              <xsd:enumeration value="Japanese (Japan)"/>
              <xsd:enumeration value="Korean (Korea)"/>
              <xsd:enumeration value="Latvian (Latvia)"/>
              <xsd:enumeration value="Lithuanian (Lithuania)"/>
              <xsd:enumeration value="Malay (Malaysia)"/>
              <xsd:enumeration value="Norwegian (Bokmal) (Norway)"/>
              <xsd:enumeration value="Polish (Poland)"/>
              <xsd:enumeration value="Portuguese (Brazil)"/>
              <xsd:enumeration value="Portuguese (Portugal)"/>
              <xsd:enumeration value="Romanian (Romania)"/>
              <xsd:enumeration value="Russian (Russia)"/>
              <xsd:enumeration value="Serbian (Latin) (Serbia)"/>
              <xsd:enumeration value="Slovak (Slovakia)"/>
              <xsd:enumeration value="Slovenian (Slovenia)"/>
              <xsd:enumeration value="Spanish (Spain)"/>
              <xsd:enumeration value="Swedish (Sweden)"/>
              <xsd:enumeration value="Thai (Thailand)"/>
              <xsd:enumeration value="Turkish (Turkey)"/>
              <xsd:enumeration value="Ukrainian (Ukraine)"/>
              <xsd:enumeration value="Urdu (Islamic Republic of Pakistan)"/>
              <xsd:enumeration value="Vietnamese (Vietnam)"/>
            </xsd:restriction>
          </xsd:simpleType>
        </xsd:union>
      </xsd:simpleType>
    </xsd:element>
    <xsd:element name="PublishingStartDate" ma:index="16" nillable="true" ma:displayName="Scheduling Start Date" ma:internalName="PublishingStartDate">
      <xsd:simpleType>
        <xsd:restriction base="dms:Unknown"/>
      </xsd:simpleType>
    </xsd:element>
    <xsd:element name="PublishingExpirationDate" ma:index="17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4be8c-aae4-4fdd-b2d1-ab6d4aae907d" elementFormDefault="qualified">
    <xsd:import namespace="http://schemas.microsoft.com/office/2006/documentManagement/types"/>
    <xsd:import namespace="http://schemas.microsoft.com/office/infopath/2007/PartnerControls"/>
    <xsd:element name="Description_x0020_Text" ma:index="2" ma:displayName="Description Text" ma:internalName="Description_x0020_Text" ma:readOnly="false">
      <xsd:simpleType>
        <xsd:restriction base="dms:Note">
          <xsd:maxLength value="255"/>
        </xsd:restriction>
      </xsd:simpleType>
    </xsd:element>
    <xsd:element name="CRS_x0020_Region" ma:index="3" nillable="true" ma:displayName="CRS Region" ma:list="{532a098f-89e0-40d6-9d5f-15c3167b398d}" ma:internalName="CRS_x0020_Region" ma:showField="Column2" ma:web="b4e4be8c-aae4-4fdd-b2d1-ab6d4aae907d">
      <xsd:simpleType>
        <xsd:restriction base="dms:Lookup"/>
      </xsd:simpleType>
    </xsd:element>
    <xsd:element name="Geography" ma:index="4" nillable="true" ma:displayName="Geography" ma:default="None" ma:format="Dropdown" ma:internalName="Geography" ma:readOnly="false">
      <xsd:simpleType>
        <xsd:restriction base="dms:Choice">
          <xsd:enumeration value="None"/>
          <xsd:enumeration value="Afghanistan"/>
          <xsd:enumeration value="Africa"/>
          <xsd:enumeration value="Albania"/>
          <xsd:enumeration value="Angola"/>
          <xsd:enumeration value="Argentina"/>
          <xsd:enumeration value="Armenia"/>
          <xsd:enumeration value="Azerbaijan"/>
          <xsd:enumeration value="Baltimore"/>
          <xsd:enumeration value="Bangladesh"/>
          <xsd:enumeration value="Belize"/>
          <xsd:enumeration value="Benin"/>
          <xsd:enumeration value="Bolivia"/>
          <xsd:enumeration value="Bosnia And Herzegovina"/>
          <xsd:enumeration value="Botswana"/>
          <xsd:enumeration value="Brazil"/>
          <xsd:enumeration value="Bulgaria"/>
          <xsd:enumeration value="Burkina Faso"/>
          <xsd:enumeration value="Burma"/>
          <xsd:enumeration value="Burundi"/>
          <xsd:enumeration value="Cambodia"/>
          <xsd:enumeration value="Cameroon"/>
          <xsd:enumeration value="CARO"/>
          <xsd:enumeration value="Central African Republic"/>
          <xsd:enumeration value="Chad"/>
          <xsd:enumeration value="China"/>
          <xsd:enumeration value="Colombia"/>
          <xsd:enumeration value="Congo"/>
          <xsd:enumeration value="Costa Rica"/>
          <xsd:enumeration value="Croatia"/>
          <xsd:enumeration value="Cuba"/>
          <xsd:enumeration value="CWA"/>
          <xsd:enumeration value="Democratic Republic of Congo"/>
          <xsd:enumeration value="Djibouti"/>
          <xsd:enumeration value="Dominican Republic"/>
          <xsd:enumeration value="DR Congo"/>
          <xsd:enumeration value="EARO"/>
          <xsd:enumeration value="East &amp; South Asia"/>
          <xsd:enumeration value="Ecuador"/>
          <xsd:enumeration value="Egypt"/>
          <xsd:enumeration value="El Salvador"/>
          <xsd:enumeration value="EMECA"/>
          <xsd:enumeration value="Equatorial Guinea"/>
          <xsd:enumeration value="Eritrea"/>
          <xsd:enumeration value="ESA"/>
          <xsd:enumeration value="Ethiopia"/>
          <xsd:enumeration value="France"/>
          <xsd:enumeration value="Gambia"/>
          <xsd:enumeration value="Gaza"/>
          <xsd:enumeration value="Geneva"/>
          <xsd:enumeration value="Georgia"/>
          <xsd:enumeration value="Ghana"/>
          <xsd:enumeration value="Global"/>
          <xsd:enumeration value="Great Britain"/>
          <xsd:enumeration value="Guatemala"/>
          <xsd:enumeration value="Guinea Bissau"/>
          <xsd:enumeration value="Guinea-Conakry"/>
          <xsd:enumeration value="Guyana"/>
          <xsd:enumeration value="Haiti"/>
          <xsd:enumeration value="Headquarters"/>
          <xsd:enumeration value="Honduras"/>
          <xsd:enumeration value="India"/>
          <xsd:enumeration value="Indonesia"/>
          <xsd:enumeration value="Iran"/>
          <xsd:enumeration value="Iraq"/>
          <xsd:enumeration value="Jamaica"/>
          <xsd:enumeration value="Jordan"/>
          <xsd:enumeration value="Jwbg"/>
          <xsd:enumeration value="Kenya"/>
          <xsd:enumeration value="Kinshasa"/>
          <xsd:enumeration value="Kosovo"/>
          <xsd:enumeration value="Kyrgyzstan"/>
          <xsd:enumeration value="LACRO"/>
          <xsd:enumeration value="Lao PDR"/>
          <xsd:enumeration value="Laos"/>
          <xsd:enumeration value="Lebanon"/>
          <xsd:enumeration value="Lesotho"/>
          <xsd:enumeration value="Liberia"/>
          <xsd:enumeration value="Macedonia"/>
          <xsd:enumeration value="Madagascar"/>
          <xsd:enumeration value="Malawi"/>
          <xsd:enumeration value="Mali"/>
          <xsd:enumeration value="Mauritania"/>
          <xsd:enumeration value="Mexico"/>
          <xsd:enumeration value="Moldova"/>
          <xsd:enumeration value="Morocco"/>
          <xsd:enumeration value="Nepal"/>
          <xsd:enumeration value="Nicaragua"/>
          <xsd:enumeration value="Niger"/>
          <xsd:enumeration value="Nigeria"/>
          <xsd:enumeration value="North Korea"/>
          <xsd:enumeration value="Northern Sudan"/>
          <xsd:enumeration value="Pakistan"/>
          <xsd:enumeration value="Papua New Guinea (The Pacific)"/>
          <xsd:enumeration value="Peru"/>
          <xsd:enumeration value="Philippines"/>
          <xsd:enumeration value="Romania"/>
          <xsd:enumeration value="Rwanda"/>
          <xsd:enumeration value="SARO"/>
          <xsd:enumeration value="Senegal"/>
          <xsd:enumeration value="Serbia"/>
          <xsd:enumeration value="Serbia And Montenegro"/>
          <xsd:enumeration value="Sierra Leone"/>
          <xsd:enumeration value="Somalia"/>
          <xsd:enumeration value="Sothern Africa"/>
          <xsd:enumeration value="South Africa"/>
          <xsd:enumeration value="South Sudan"/>
          <xsd:enumeration value="Sri Lanka"/>
          <xsd:enumeration value="Sudan"/>
          <xsd:enumeration value="SWA"/>
          <xsd:enumeration value="Swaziland"/>
          <xsd:enumeration value="Syria"/>
          <xsd:enumeration value="Tanzania"/>
          <xsd:enumeration value="Thailand"/>
          <xsd:enumeration value="The Gambia"/>
          <xsd:enumeration value="Timor-Leste"/>
          <xsd:enumeration value="Togo"/>
          <xsd:enumeration value="Tpc Cambodia"/>
          <xsd:enumeration value="Turkey"/>
          <xsd:enumeration value="Uganda"/>
          <xsd:enumeration value="United Kingdom"/>
          <xsd:enumeration value="United States"/>
          <xsd:enumeration value="Venezuela"/>
          <xsd:enumeration value="Vietnam"/>
          <xsd:enumeration value="Zambia"/>
          <xsd:enumeration value="Zimbabwe"/>
        </xsd:restriction>
      </xsd:simpleType>
    </xsd:element>
    <xsd:element name="Topic" ma:index="6" nillable="true" ma:displayName="Topic" ma:default="None" ma:description="CRS Custom Column" ma:format="Dropdown" ma:internalName="Topic" ma:readOnly="false">
      <xsd:simpleType>
        <xsd:union memberTypes="dms:Text">
          <xsd:simpleType>
            <xsd:restriction base="dms:Choice">
              <xsd:enumeration value="Please Select"/>
              <xsd:enumeration value="Administration"/>
              <xsd:enumeration value="Awareness"/>
              <xsd:enumeration value="Business Development"/>
              <xsd:enumeration value="Committee"/>
              <xsd:enumeration value="Commodities"/>
              <xsd:enumeration value="Communications"/>
              <xsd:enumeration value="Compliance"/>
              <xsd:enumeration value="Emergency"/>
              <xsd:enumeration value="Event"/>
              <xsd:enumeration value="Finance"/>
              <xsd:enumeration value="Fund Raising"/>
              <xsd:enumeration value="Human Resources"/>
              <xsd:enumeration value="Information/Communication Technology"/>
              <xsd:enumeration value="Leadership"/>
              <xsd:enumeration value="Legal"/>
              <xsd:enumeration value="Management Quality"/>
              <xsd:enumeration value="Marketing"/>
              <xsd:enumeration value="Partnership"/>
              <xsd:enumeration value="Procurement"/>
              <xsd:enumeration value="Program Quality"/>
              <xsd:enumeration value="Programming"/>
              <xsd:enumeration value="Publications"/>
              <xsd:enumeration value="Report"/>
              <xsd:enumeration value="Security"/>
              <xsd:enumeration value="Stakeholder Collaboration"/>
              <xsd:enumeration value="Strategy"/>
              <xsd:enumeration value="Training"/>
              <xsd:enumeration value="None"/>
            </xsd:restriction>
          </xsd:simpleType>
        </xsd:union>
      </xsd:simpleType>
    </xsd:element>
    <xsd:element name="Include_x0020_in_x0020_Site_x0020_Index" ma:index="8" nillable="true" ma:displayName="Include in Site Index" ma:default="0" ma:description="CRS Custom Column - By checking the box the item will be included in the site index for CRS Global. Check the box if you want to share this document with CRS staff" ma:internalName="Include_x0020_in_x0020_Site_x0020_Index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bb3a3-222a-4cff-9775-f3a8807de443" elementFormDefault="qualified">
    <xsd:import namespace="http://schemas.microsoft.com/office/2006/documentManagement/types"/>
    <xsd:import namespace="http://schemas.microsoft.com/office/infopath/2007/PartnerControls"/>
    <xsd:element name="Category" ma:index="15" ma:displayName="Category" ma:default="Core Brand Assets" ma:format="Dropdown" ma:internalName="Category" ma:readOnly="false">
      <xsd:simpleType>
        <xsd:restriction base="dms:Choice">
          <xsd:enumeration value="Core Brand Assets"/>
          <xsd:enumeration value="References/Guidelines"/>
          <xsd:enumeration value="Presentation Templates"/>
          <xsd:enumeration value="Embed (System use only)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7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http://schemas.microsoft.com/sharepoint/v3">English</Language>
    <Category xmlns="9c2bb3a3-222a-4cff-9775-f3a8807de443">Presentation Templates</Category>
    <Include_x0020_in_x0020_Site_x0020_Index xmlns="b4e4be8c-aae4-4fdd-b2d1-ab6d4aae907d">true</Include_x0020_in_x0020_Site_x0020_Index>
    <Description_x0020_Text xmlns="b4e4be8c-aae4-4fdd-b2d1-ab6d4aae907d">CRS PPT Fresh Template English</Description_x0020_Text>
    <Geography xmlns="b4e4be8c-aae4-4fdd-b2d1-ab6d4aae907d">None</Geography>
    <Topic xmlns="b4e4be8c-aae4-4fdd-b2d1-ab6d4aae907d">Brand Materials</Topic>
    <CRS_x0020_Region xmlns="b4e4be8c-aae4-4fdd-b2d1-ab6d4aae907d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153C71-5B4B-429A-898E-68FD4B968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e4be8c-aae4-4fdd-b2d1-ab6d4aae907d"/>
    <ds:schemaRef ds:uri="9c2bb3a3-222a-4cff-9775-f3a8807de4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65E357-16C2-42AA-BA66-C198FBF08C1D}">
  <ds:schemaRefs>
    <ds:schemaRef ds:uri="http://schemas.microsoft.com/office/infopath/2007/PartnerControls"/>
    <ds:schemaRef ds:uri="b4e4be8c-aae4-4fdd-b2d1-ab6d4aae907d"/>
    <ds:schemaRef ds:uri="http://purl.org/dc/elements/1.1/"/>
    <ds:schemaRef ds:uri="http://schemas.microsoft.com/sharepoint/v3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9c2bb3a3-222a-4cff-9775-f3a8807de443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D1BB83-2743-4187-8F8D-8FB6437944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1738</Words>
  <Application>Microsoft Office PowerPoint</Application>
  <PresentationFormat>Custom</PresentationFormat>
  <Paragraphs>382</Paragraphs>
  <Slides>29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Bitmap Image</vt:lpstr>
      <vt:lpstr>Child-Directed Interaction</vt:lpstr>
      <vt:lpstr>Eight Guiding Principles for Good Interaction</vt:lpstr>
      <vt:lpstr>Parent-Child Interaction</vt:lpstr>
      <vt:lpstr>Child-Directed Interaction</vt:lpstr>
      <vt:lpstr>PRIDE</vt:lpstr>
      <vt:lpstr>Praise</vt:lpstr>
      <vt:lpstr>Praise &amp; Encouragement</vt:lpstr>
      <vt:lpstr>PRIDE</vt:lpstr>
      <vt:lpstr>Reflection</vt:lpstr>
      <vt:lpstr>Reflection</vt:lpstr>
      <vt:lpstr>Reflection</vt:lpstr>
      <vt:lpstr>Reflection</vt:lpstr>
      <vt:lpstr>PRIDE</vt:lpstr>
      <vt:lpstr>Imitation</vt:lpstr>
      <vt:lpstr>PRIDE</vt:lpstr>
      <vt:lpstr>Description</vt:lpstr>
      <vt:lpstr>Descriptions</vt:lpstr>
      <vt:lpstr>Practicing Descriptions</vt:lpstr>
      <vt:lpstr>Practicing Descriptions</vt:lpstr>
      <vt:lpstr>PRIDE</vt:lpstr>
      <vt:lpstr>Enthusiasm</vt:lpstr>
      <vt:lpstr>Practice</vt:lpstr>
      <vt:lpstr>PowerPoint Presentation</vt:lpstr>
      <vt:lpstr>PowerPoint Presentation</vt:lpstr>
      <vt:lpstr>Child-Directed Interaction: The Don’t Rules</vt:lpstr>
      <vt:lpstr>The Don’t Rules</vt:lpstr>
      <vt:lpstr>No Questions</vt:lpstr>
      <vt:lpstr>No Criticism</vt:lpstr>
      <vt:lpstr>Thank you!</vt:lpstr>
    </vt:vector>
  </TitlesOfParts>
  <Company>Catholic Relief Services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CRS PPT Fresh Template Eng MK1471 22Sep14</dc:title>
  <dc:creator>Pause for Thought</dc:creator>
  <cp:lastModifiedBy>Moul, Karen</cp:lastModifiedBy>
  <cp:revision>86</cp:revision>
  <dcterms:created xsi:type="dcterms:W3CDTF">2014-08-13T11:43:29Z</dcterms:created>
  <dcterms:modified xsi:type="dcterms:W3CDTF">2015-09-08T18:56:00Z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0x010100F14170D39CB26E45808F72C1C4D9CE7F</vt:lpwstr>
  </property>
</Properties>
</file>