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5"/>
  </p:notesMasterIdLst>
  <p:handoutMasterIdLst>
    <p:handoutMasterId r:id="rId36"/>
  </p:handoutMasterIdLst>
  <p:sldIdLst>
    <p:sldId id="256"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0" autoAdjust="0"/>
    <p:restoredTop sz="94660"/>
  </p:normalViewPr>
  <p:slideViewPr>
    <p:cSldViewPr snapToGrid="0" snapToObjects="1">
      <p:cViewPr varScale="1">
        <p:scale>
          <a:sx n="94" d="100"/>
          <a:sy n="94" d="100"/>
        </p:scale>
        <p:origin x="-1758" y="-108"/>
      </p:cViewPr>
      <p:guideLst>
        <p:guide orient="horz" pos="2378"/>
        <p:guide orient="horz" pos="4265"/>
        <p:guide orient="horz" pos="134"/>
        <p:guide orient="horz" pos="4665"/>
        <p:guide orient="horz" pos="580"/>
        <p:guide orient="horz" pos="986"/>
        <p:guide pos="6203"/>
        <p:guide pos="3168"/>
        <p:guide pos="5451"/>
        <p:guide pos="574"/>
        <p:guide pos="2098"/>
        <p:guide pos="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E8377D-C277-4243-890F-7D76210F3C08}" type="datetimeFigureOut">
              <a:rPr lang="en-US" smtClean="0"/>
              <a:t>9/8/2015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7F2B3-4DAE-CA44-8BCF-1F2B32124916}" type="slidenum">
              <a:rPr lang="en-US" smtClean="0"/>
              <a:t>‹#›</a:t>
            </a:fld>
            <a:endParaRPr lang="en-US"/>
          </a:p>
        </p:txBody>
      </p:sp>
    </p:spTree>
    <p:extLst>
      <p:ext uri="{BB962C8B-B14F-4D97-AF65-F5344CB8AC3E}">
        <p14:creationId xmlns:p14="http://schemas.microsoft.com/office/powerpoint/2010/main" val="16379413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5E5E6-BD34-F249-9CFD-B38C07B14384}" type="datetimeFigureOut">
              <a:rPr lang="en-US" smtClean="0"/>
              <a:t>9/8/2015</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5B7E7-E587-8349-8679-CA163636E320}" type="slidenum">
              <a:rPr lang="en-US" smtClean="0"/>
              <a:t>‹#›</a:t>
            </a:fld>
            <a:endParaRPr lang="en-US"/>
          </a:p>
        </p:txBody>
      </p:sp>
    </p:spTree>
    <p:extLst>
      <p:ext uri="{BB962C8B-B14F-4D97-AF65-F5344CB8AC3E}">
        <p14:creationId xmlns:p14="http://schemas.microsoft.com/office/powerpoint/2010/main" val="1778913294"/>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00" kern="1200">
        <a:solidFill>
          <a:schemeClr val="tx1"/>
        </a:solidFill>
        <a:latin typeface="+mn-lt"/>
        <a:ea typeface="+mn-ea"/>
        <a:cs typeface="+mn-cs"/>
      </a:defRPr>
    </a:lvl1pPr>
    <a:lvl2pPr marL="509412" algn="l" defTabSz="509412" rtl="0" eaLnBrk="1" latinLnBrk="0" hangingPunct="1">
      <a:defRPr sz="1300" kern="1200">
        <a:solidFill>
          <a:schemeClr val="tx1"/>
        </a:solidFill>
        <a:latin typeface="+mn-lt"/>
        <a:ea typeface="+mn-ea"/>
        <a:cs typeface="+mn-cs"/>
      </a:defRPr>
    </a:lvl2pPr>
    <a:lvl3pPr marL="1018824" algn="l" defTabSz="509412" rtl="0" eaLnBrk="1" latinLnBrk="0" hangingPunct="1">
      <a:defRPr sz="1300" kern="1200">
        <a:solidFill>
          <a:schemeClr val="tx1"/>
        </a:solidFill>
        <a:latin typeface="+mn-lt"/>
        <a:ea typeface="+mn-ea"/>
        <a:cs typeface="+mn-cs"/>
      </a:defRPr>
    </a:lvl3pPr>
    <a:lvl4pPr marL="1528237" algn="l" defTabSz="509412" rtl="0" eaLnBrk="1" latinLnBrk="0" hangingPunct="1">
      <a:defRPr sz="1300" kern="1200">
        <a:solidFill>
          <a:schemeClr val="tx1"/>
        </a:solidFill>
        <a:latin typeface="+mn-lt"/>
        <a:ea typeface="+mn-ea"/>
        <a:cs typeface="+mn-cs"/>
      </a:defRPr>
    </a:lvl4pPr>
    <a:lvl5pPr marL="2037649" algn="l" defTabSz="509412" rtl="0" eaLnBrk="1" latinLnBrk="0" hangingPunct="1">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Parents and caregivers are</a:t>
            </a:r>
            <a:r>
              <a:rPr lang="en-US" baseline="0" dirty="0" smtClean="0"/>
              <a:t> any person that is in the role of caring for and raising a child. This includes a person who is biologically related, not related, has legal custody or is not legally bound, but is caring for a child. Caregiving is used interchangeably with parenting, although parenting is the preferred term when describing the long-term care of a child </a:t>
            </a:r>
            <a:r>
              <a:rPr lang="en-US" dirty="0" smtClean="0"/>
              <a:t>(Richter &amp; </a:t>
            </a:r>
            <a:r>
              <a:rPr lang="en-US" dirty="0" err="1" smtClean="0"/>
              <a:t>Naicker</a:t>
            </a:r>
            <a:r>
              <a:rPr lang="en-US" dirty="0" smtClean="0"/>
              <a:t>, 2013).</a:t>
            </a:r>
            <a:endParaRPr lang="en-US" baseline="0" dirty="0" smtClean="0"/>
          </a:p>
          <a:p>
            <a:r>
              <a:rPr lang="en-US" baseline="0" dirty="0" smtClean="0"/>
              <a:t>There may be a certain image that we have in our mind when we picture a family, parents/caregivers- but these images differ with every individual. It is important to understand that anyone can become a parent/caregiver, but it is vital to understand what children need in order to develop and grow into healthy adults. </a:t>
            </a:r>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2</a:t>
            </a:fld>
            <a:endParaRPr lang="en-US"/>
          </a:p>
        </p:txBody>
      </p:sp>
    </p:spTree>
    <p:extLst>
      <p:ext uri="{BB962C8B-B14F-4D97-AF65-F5344CB8AC3E}">
        <p14:creationId xmlns:p14="http://schemas.microsoft.com/office/powerpoint/2010/main" val="187379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pPr defTabSz="914350">
              <a:defRPr/>
            </a:pPr>
            <a:r>
              <a:rPr lang="en-US" dirty="0" smtClean="0"/>
              <a:t>There are two recognized major variables when considering parenting styles and child outcomes. These variables help us to better understand differing parenting styles. </a:t>
            </a:r>
          </a:p>
          <a:p>
            <a:pPr defTabSz="914350">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11</a:t>
            </a:fld>
            <a:endParaRPr lang="en-US"/>
          </a:p>
        </p:txBody>
      </p:sp>
    </p:spTree>
    <p:extLst>
      <p:ext uri="{BB962C8B-B14F-4D97-AF65-F5344CB8AC3E}">
        <p14:creationId xmlns:p14="http://schemas.microsoft.com/office/powerpoint/2010/main" val="226175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lnSpcReduction="10000"/>
          </a:bodyPr>
          <a:lstStyle/>
          <a:p>
            <a:pPr lvl="0"/>
            <a:r>
              <a:rPr lang="en-US" sz="3400" b="1" u="sng" dirty="0">
                <a:solidFill>
                  <a:schemeClr val="accent2">
                    <a:lumMod val="50000"/>
                  </a:schemeClr>
                </a:solidFill>
              </a:rPr>
              <a:t>Variable 1: </a:t>
            </a:r>
          </a:p>
          <a:p>
            <a:pPr lvl="0"/>
            <a:r>
              <a:rPr lang="en-US" sz="3400" b="1" u="sng" dirty="0">
                <a:solidFill>
                  <a:schemeClr val="accent2">
                    <a:lumMod val="50000"/>
                  </a:schemeClr>
                </a:solidFill>
              </a:rPr>
              <a:t>Responsiveness</a:t>
            </a:r>
            <a:r>
              <a:rPr lang="en-US" sz="3400" dirty="0"/>
              <a:t> of the parent/caregiver to the child</a:t>
            </a:r>
          </a:p>
          <a:p>
            <a:pPr lvl="0"/>
            <a:r>
              <a:rPr lang="en-US" sz="3100" dirty="0"/>
              <a:t>This type of parent/caregiver usually behaves</a:t>
            </a:r>
          </a:p>
          <a:p>
            <a:pPr lvl="0"/>
            <a:r>
              <a:rPr lang="en-US" sz="2500" dirty="0"/>
              <a:t>Reasonably</a:t>
            </a:r>
          </a:p>
          <a:p>
            <a:pPr lvl="0"/>
            <a:r>
              <a:rPr lang="en-US" sz="2500" dirty="0"/>
              <a:t>Is nurturing</a:t>
            </a:r>
          </a:p>
          <a:p>
            <a:pPr lvl="0"/>
            <a:r>
              <a:rPr lang="en-US" sz="2500" dirty="0"/>
              <a:t>Provides encouraging or supportive feedback to the child</a:t>
            </a:r>
          </a:p>
        </p:txBody>
      </p:sp>
      <p:sp>
        <p:nvSpPr>
          <p:cNvPr id="4" name="Slide Number Placeholder 3"/>
          <p:cNvSpPr>
            <a:spLocks noGrp="1"/>
          </p:cNvSpPr>
          <p:nvPr>
            <p:ph type="sldNum" sz="quarter" idx="10"/>
          </p:nvPr>
        </p:nvSpPr>
        <p:spPr/>
        <p:txBody>
          <a:bodyPr/>
          <a:lstStyle/>
          <a:p>
            <a:fld id="{3DE4073A-E343-4A56-B905-CCFC8451246C}" type="slidenum">
              <a:rPr lang="en-US" smtClean="0"/>
              <a:pPr/>
              <a:t>12</a:t>
            </a:fld>
            <a:endParaRPr lang="en-US"/>
          </a:p>
        </p:txBody>
      </p:sp>
    </p:spTree>
    <p:extLst>
      <p:ext uri="{BB962C8B-B14F-4D97-AF65-F5344CB8AC3E}">
        <p14:creationId xmlns:p14="http://schemas.microsoft.com/office/powerpoint/2010/main" val="2420455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fontScale="55000" lnSpcReduction="20000"/>
          </a:bodyPr>
          <a:lstStyle/>
          <a:p>
            <a:r>
              <a:rPr lang="en-US" sz="5800" b="1" u="sng" dirty="0">
                <a:solidFill>
                  <a:schemeClr val="accent2">
                    <a:lumMod val="50000"/>
                  </a:schemeClr>
                </a:solidFill>
              </a:rPr>
              <a:t>Demandedness</a:t>
            </a:r>
            <a:r>
              <a:rPr lang="en-US" sz="5800" dirty="0"/>
              <a:t> of the parent/caregiver seeks for the child to comply with established rules and expectations. </a:t>
            </a:r>
          </a:p>
          <a:p>
            <a:pPr marL="0" lvl="1">
              <a:spcBef>
                <a:spcPts val="700"/>
              </a:spcBef>
              <a:buClr>
                <a:schemeClr val="accent2"/>
              </a:buClr>
              <a:buSzPct val="60000"/>
            </a:pPr>
            <a:r>
              <a:rPr lang="en-US" sz="4600" dirty="0"/>
              <a:t>This type of parent/caregiver usually </a:t>
            </a:r>
          </a:p>
          <a:p>
            <a:pPr marL="0" lvl="1">
              <a:spcBef>
                <a:spcPts val="700"/>
              </a:spcBef>
              <a:buClr>
                <a:schemeClr val="accent2"/>
              </a:buClr>
              <a:buSzPct val="60000"/>
            </a:pPr>
            <a:r>
              <a:rPr lang="en-US" sz="4600" dirty="0"/>
              <a:t>Has expectations or demands of the child</a:t>
            </a:r>
          </a:p>
          <a:p>
            <a:pPr marL="0" lvl="1">
              <a:spcBef>
                <a:spcPts val="700"/>
              </a:spcBef>
              <a:buClr>
                <a:schemeClr val="accent2"/>
              </a:buClr>
              <a:buSzPct val="60000"/>
            </a:pPr>
            <a:r>
              <a:rPr lang="en-US" sz="4600" dirty="0"/>
              <a:t>Wants behavior to be in control</a:t>
            </a:r>
          </a:p>
          <a:p>
            <a:pPr marL="0" lvl="1">
              <a:spcBef>
                <a:spcPts val="700"/>
              </a:spcBef>
              <a:buClr>
                <a:schemeClr val="accent2"/>
              </a:buClr>
              <a:buSzPct val="60000"/>
            </a:pPr>
            <a:r>
              <a:rPr lang="en-US" sz="4600" dirty="0"/>
              <a:t>Monitors the child closely for adherence to these expectations.</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The two major characteristics or variables discussed; </a:t>
            </a:r>
            <a:r>
              <a:rPr lang="en-US" u="sng" dirty="0" smtClean="0"/>
              <a:t>Responsiveness and Demandedness</a:t>
            </a:r>
            <a:r>
              <a:rPr lang="en-US" dirty="0" smtClean="0"/>
              <a:t>, contribute to the main PARENTING STYLES by the degree of variables practices. </a:t>
            </a:r>
          </a:p>
          <a:p>
            <a:r>
              <a:rPr lang="en-US" dirty="0" smtClean="0"/>
              <a:t>AUTHORITATIVE OR INDUCTIVE</a:t>
            </a:r>
          </a:p>
          <a:p>
            <a:r>
              <a:rPr lang="en-US" dirty="0" smtClean="0"/>
              <a:t>AUTHORITARIAN OR COERCIVE</a:t>
            </a:r>
          </a:p>
          <a:p>
            <a:r>
              <a:rPr lang="en-US" dirty="0" smtClean="0"/>
              <a:t>PERMISSIVE </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14</a:t>
            </a:fld>
            <a:endParaRPr lang="en-US"/>
          </a:p>
        </p:txBody>
      </p:sp>
    </p:spTree>
    <p:extLst>
      <p:ext uri="{BB962C8B-B14F-4D97-AF65-F5344CB8AC3E}">
        <p14:creationId xmlns:p14="http://schemas.microsoft.com/office/powerpoint/2010/main" val="2769618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Authoritarian Style</a:t>
            </a:r>
          </a:p>
          <a:p>
            <a:r>
              <a:rPr lang="en-US" dirty="0" smtClean="0"/>
              <a:t>“You don’t need to understand, you only need to comply” – A motto of a strict authoritarian parent. </a:t>
            </a:r>
          </a:p>
          <a:p>
            <a:r>
              <a:rPr lang="en-US" dirty="0" smtClean="0"/>
              <a:t>Rely heavy on “coercion” to force the child to comply. </a:t>
            </a:r>
          </a:p>
          <a:p>
            <a:r>
              <a:rPr lang="en-US" dirty="0" smtClean="0"/>
              <a:t>High on </a:t>
            </a:r>
            <a:r>
              <a:rPr lang="en-US" dirty="0" err="1" smtClean="0"/>
              <a:t>demandedness</a:t>
            </a:r>
            <a:r>
              <a:rPr lang="en-US" dirty="0" smtClean="0"/>
              <a:t> and low on responsiveness. </a:t>
            </a:r>
          </a:p>
          <a:p>
            <a:r>
              <a:rPr lang="en-US" dirty="0" smtClean="0"/>
              <a:t>Authoritarian Style</a:t>
            </a:r>
          </a:p>
          <a:p>
            <a:r>
              <a:rPr lang="en-US" dirty="0" smtClean="0"/>
              <a:t>Rely heavy on “coercion” to force the child to comply. </a:t>
            </a:r>
          </a:p>
          <a:p>
            <a:r>
              <a:rPr lang="en-US" dirty="0" smtClean="0"/>
              <a:t>Coercion includes using threats, intimidation, physical punishment, fear, and love withdrawal. </a:t>
            </a:r>
          </a:p>
          <a:p>
            <a:r>
              <a:rPr lang="en-US" dirty="0" smtClean="0"/>
              <a:t>Children from these parents/caregivers are usually more anxious, withdrawn, and unhappy. They also can have more difficulty with peer relationships. </a:t>
            </a:r>
          </a:p>
          <a:p>
            <a:r>
              <a:rPr lang="en-US" dirty="0" smtClean="0"/>
              <a:t>With the lack of parental support and responsive interaction, children tend to be lower academically.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15</a:t>
            </a:fld>
            <a:endParaRPr lang="en-US"/>
          </a:p>
        </p:txBody>
      </p:sp>
    </p:spTree>
    <p:extLst>
      <p:ext uri="{BB962C8B-B14F-4D97-AF65-F5344CB8AC3E}">
        <p14:creationId xmlns:p14="http://schemas.microsoft.com/office/powerpoint/2010/main" val="23508236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Permissive parents and caregivers are usually not specific in expectations and direction. There is miscommunication with rules for compliance. </a:t>
            </a:r>
          </a:p>
          <a:p>
            <a:r>
              <a:rPr lang="en-US" dirty="0" smtClean="0"/>
              <a:t>Usually warm and nurturing and reasonably responsive to the physical and emotional needs of the child, they tend not to provide sufficient support or guidance that the child needs. </a:t>
            </a:r>
          </a:p>
          <a:p>
            <a:r>
              <a:rPr lang="en-US" dirty="0" smtClean="0"/>
              <a:t>Low on </a:t>
            </a:r>
            <a:r>
              <a:rPr lang="en-US" dirty="0" err="1" smtClean="0"/>
              <a:t>demandedness</a:t>
            </a:r>
            <a:r>
              <a:rPr lang="en-US" dirty="0" smtClean="0"/>
              <a:t> and range low to high on responsiveness. </a:t>
            </a:r>
          </a:p>
          <a:p>
            <a:r>
              <a:rPr lang="en-US" dirty="0" smtClean="0"/>
              <a:t>Permissive Style</a:t>
            </a:r>
          </a:p>
          <a:p>
            <a:r>
              <a:rPr lang="en-US" dirty="0" smtClean="0"/>
              <a:t>Often children from this type of parenting style are less mature when compared to other children from other parenting styles. </a:t>
            </a:r>
          </a:p>
          <a:p>
            <a:r>
              <a:rPr lang="en-US" dirty="0" smtClean="0"/>
              <a:t>Children can be disobedient, rebellious, more self-centered and impulsive.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16</a:t>
            </a:fld>
            <a:endParaRPr lang="en-US"/>
          </a:p>
        </p:txBody>
      </p:sp>
    </p:spTree>
    <p:extLst>
      <p:ext uri="{BB962C8B-B14F-4D97-AF65-F5344CB8AC3E}">
        <p14:creationId xmlns:p14="http://schemas.microsoft.com/office/powerpoint/2010/main" val="2702866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Authoritative Style</a:t>
            </a:r>
          </a:p>
          <a:p>
            <a:r>
              <a:rPr lang="en-US" dirty="0" smtClean="0"/>
              <a:t>High in </a:t>
            </a:r>
            <a:r>
              <a:rPr lang="en-US" dirty="0" err="1" smtClean="0"/>
              <a:t>demandedness</a:t>
            </a:r>
            <a:r>
              <a:rPr lang="en-US" dirty="0" smtClean="0"/>
              <a:t> and high in responsiveness. </a:t>
            </a:r>
          </a:p>
          <a:p>
            <a:r>
              <a:rPr lang="en-US" dirty="0" smtClean="0"/>
              <a:t>These parents/caregivers tend to be reasonable with their expectations.</a:t>
            </a:r>
          </a:p>
          <a:p>
            <a:r>
              <a:rPr lang="en-US" dirty="0" smtClean="0"/>
              <a:t>Provide warmth and nurturance in their response to their child. </a:t>
            </a:r>
          </a:p>
          <a:p>
            <a:r>
              <a:rPr lang="en-US" dirty="0" smtClean="0"/>
              <a:t>Encourage the child to understand expectations of the parent (the issues and values of what is being asked for). </a:t>
            </a:r>
          </a:p>
          <a:p>
            <a:r>
              <a:rPr lang="en-US" dirty="0" smtClean="0"/>
              <a:t>There is open discussion/dialogue that allows for feedback and collaboration on what the parent would like from the child. </a:t>
            </a:r>
          </a:p>
          <a:p>
            <a:r>
              <a:rPr lang="en-US" dirty="0" smtClean="0"/>
              <a:t>Also referred to as “inductive” parenting. </a:t>
            </a:r>
          </a:p>
          <a:p>
            <a:r>
              <a:rPr lang="en-US" dirty="0" smtClean="0"/>
              <a:t>Children of these parents/caregivers tend to be more well adjusted in life and more successful in school. </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17</a:t>
            </a:fld>
            <a:endParaRPr lang="en-US"/>
          </a:p>
        </p:txBody>
      </p:sp>
    </p:spTree>
    <p:extLst>
      <p:ext uri="{BB962C8B-B14F-4D97-AF65-F5344CB8AC3E}">
        <p14:creationId xmlns:p14="http://schemas.microsoft.com/office/powerpoint/2010/main" val="4151143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r>
              <a:rPr lang="en-US" dirty="0" smtClean="0"/>
              <a:t>It is now well accepted that physical discipline is not only less effective than other non-coercive methods, it is more harmful than has often been understood — and not just to children. </a:t>
            </a:r>
          </a:p>
          <a:p>
            <a:r>
              <a:rPr lang="en-US" dirty="0" smtClean="0"/>
              <a:t>A </a:t>
            </a:r>
            <a:r>
              <a:rPr lang="en-US" u="sng" dirty="0" smtClean="0"/>
              <a:t>review of two decades worth of studies</a:t>
            </a:r>
            <a:r>
              <a:rPr lang="en-US" dirty="0" smtClean="0"/>
              <a:t> has shown that corporal punishment is associated with </a:t>
            </a:r>
            <a:r>
              <a:rPr lang="en-US" u="sng" dirty="0" smtClean="0"/>
              <a:t>antisocial behavior and aggression</a:t>
            </a:r>
            <a:r>
              <a:rPr lang="en-US" dirty="0" smtClean="0"/>
              <a:t> in children, and later in life is linked to depression, unhappiness, anxiety, drug and alcohol use and psychological maladjustment. Beyond beating, parents can also hurt children by humiliating them, labeling them in harmful ways (“Why are you so stupid?”), or continually criticizing their behavior.</a:t>
            </a:r>
          </a:p>
          <a:p>
            <a:r>
              <a:rPr lang="en-US" dirty="0" smtClean="0"/>
              <a:t>Results consistently suggest that physical punishment has a direct causal effect on externalizing </a:t>
            </a:r>
            <a:r>
              <a:rPr lang="en-US" dirty="0" err="1" smtClean="0"/>
              <a:t>behaviour</a:t>
            </a:r>
            <a:r>
              <a:rPr lang="en-US" dirty="0" smtClean="0"/>
              <a:t>, whether through a reflexive response to pain, modeling or coercive family processes," write the authors.</a:t>
            </a:r>
          </a:p>
          <a:p>
            <a:r>
              <a:rPr lang="en-US" dirty="0" smtClean="0"/>
              <a:t>Physical punishment is also associated with a variety of mental health problems, such as depression, anxiety and use of drugs and alcohol. Physical punishment may change areas in the brain linked to performance on IQ tests and increase vulnerability to drug or alcohol dependence, as recent </a:t>
            </a:r>
            <a:r>
              <a:rPr lang="en-US" dirty="0" err="1" smtClean="0"/>
              <a:t>neuroimaging</a:t>
            </a:r>
            <a:r>
              <a:rPr lang="en-US" dirty="0" smtClean="0"/>
              <a:t> studies suggest. Attitudes toward the use of physical punishment have changed, and many countries have shifted focus to positive discipline of children and have legally abolished physical punishment.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fontScale="70000" lnSpcReduction="20000"/>
          </a:bodyPr>
          <a:lstStyle/>
          <a:p>
            <a:r>
              <a:rPr lang="en-US" sz="3600" dirty="0"/>
              <a:t>Reflect for five minutes on ways that you think people become good parents:</a:t>
            </a:r>
          </a:p>
          <a:p>
            <a:r>
              <a:rPr lang="en-US" sz="3200" dirty="0"/>
              <a:t>Do they read a book? </a:t>
            </a:r>
          </a:p>
          <a:p>
            <a:r>
              <a:rPr lang="en-US" sz="3200" dirty="0"/>
              <a:t>Is it offered as course in school?</a:t>
            </a:r>
          </a:p>
          <a:p>
            <a:r>
              <a:rPr lang="en-US" sz="3200" dirty="0"/>
              <a:t>Do parents/caregivers teach their children?</a:t>
            </a:r>
          </a:p>
          <a:p>
            <a:endParaRPr lang="en-US" sz="3200" dirty="0"/>
          </a:p>
          <a:p>
            <a:r>
              <a:rPr lang="en-US" sz="3200" dirty="0"/>
              <a:t>Discussion: Have the group discuss the ways that they came up with for parents/caregivers to learn how to be good parents. Everyone grows up in different home environments and cultures. How well does the society that you have grown up in teach or support a parent/caregiver to properly raise a child?</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3</a:t>
            </a:fld>
            <a:endParaRPr lang="en-US"/>
          </a:p>
        </p:txBody>
      </p:sp>
    </p:spTree>
    <p:extLst>
      <p:ext uri="{BB962C8B-B14F-4D97-AF65-F5344CB8AC3E}">
        <p14:creationId xmlns:p14="http://schemas.microsoft.com/office/powerpoint/2010/main" val="1848261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r>
              <a:rPr lang="en-US" dirty="0" smtClean="0"/>
              <a:t>It is now well accepted that physical discipline is not only less effective than other non-coercive methods, it is more harmful than has often been understood — and not just to children. </a:t>
            </a:r>
          </a:p>
          <a:p>
            <a:r>
              <a:rPr lang="en-US" dirty="0" smtClean="0"/>
              <a:t>A </a:t>
            </a:r>
            <a:r>
              <a:rPr lang="en-US" u="sng" dirty="0" smtClean="0"/>
              <a:t>review of two decades worth of studies</a:t>
            </a:r>
            <a:r>
              <a:rPr lang="en-US" dirty="0" smtClean="0"/>
              <a:t> has shown that corporal punishment is associated with </a:t>
            </a:r>
            <a:r>
              <a:rPr lang="en-US" u="sng" dirty="0" smtClean="0"/>
              <a:t>antisocial behavior and aggression</a:t>
            </a:r>
            <a:r>
              <a:rPr lang="en-US" dirty="0" smtClean="0"/>
              <a:t> in children, and later in life is linked to depression, unhappiness, anxiety, drug and alcohol use and psychological maladjustment. Beyond beating, parents can also hurt children by humiliating them, labeling them in harmful ways (“Why are you so stupid?”), or continually criticizing their behavior.</a:t>
            </a:r>
          </a:p>
          <a:p>
            <a:r>
              <a:rPr lang="en-US" dirty="0" smtClean="0"/>
              <a:t>Results consistently suggest that physical punishment has a direct causal effect on externalizing </a:t>
            </a:r>
            <a:r>
              <a:rPr lang="en-US" dirty="0" err="1" smtClean="0"/>
              <a:t>behaviour</a:t>
            </a:r>
            <a:r>
              <a:rPr lang="en-US" dirty="0" smtClean="0"/>
              <a:t>, whether through a reflexive response to pain, modeling or coercive family processes," write the authors.</a:t>
            </a:r>
          </a:p>
          <a:p>
            <a:r>
              <a:rPr lang="en-US" dirty="0" smtClean="0"/>
              <a:t>Physical punishment is also associated with a variety of mental health problems, such as depression, anxiety and use of drugs and alcohol. Physical punishment may change areas in the brain linked to performance on IQ tests and increase vulnerability to drug or alcohol dependence, as recent </a:t>
            </a:r>
            <a:r>
              <a:rPr lang="en-US" dirty="0" err="1" smtClean="0"/>
              <a:t>neuroimaging</a:t>
            </a:r>
            <a:r>
              <a:rPr lang="en-US" dirty="0" smtClean="0"/>
              <a:t> studies suggest. Attitudes toward the use of physical punishment have changed, and many countries have shifted focus to positive discipline of children and have legally abolished physical punishment.</a:t>
            </a:r>
          </a:p>
          <a:p>
            <a:endParaRPr lang="en-US" smtClean="0"/>
          </a:p>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fontScale="85000" lnSpcReduction="20000"/>
          </a:bodyPr>
          <a:lstStyle/>
          <a:p>
            <a:pPr fontAlgn="base"/>
            <a:r>
              <a:rPr lang="en-US" sz="2000" b="1" dirty="0"/>
              <a:t>Children need their parents' attention. But that doesn't mean parents have to play with them every minute of the day. </a:t>
            </a:r>
          </a:p>
          <a:p>
            <a:pPr fontAlgn="base"/>
            <a:r>
              <a:rPr lang="en-US" sz="2000" b="1" dirty="0"/>
              <a:t>Quality is more important than quantity. </a:t>
            </a:r>
            <a:endParaRPr lang="en-US" sz="2000" dirty="0"/>
          </a:p>
          <a:p>
            <a:pPr fontAlgn="base"/>
            <a:r>
              <a:rPr lang="en-US" sz="2000" dirty="0"/>
              <a:t>Parents need to be positive about things their children are doing. </a:t>
            </a:r>
          </a:p>
          <a:p>
            <a:pPr lvl="1" fontAlgn="base"/>
            <a:r>
              <a:rPr lang="en-US" sz="1600" dirty="0"/>
              <a:t>Skills building on how to pay attention to children’s positive behaviors including praise. When children are rewarded for good behavior by their parents with just a bit of attention or recognition, they become more likely to engage in the good behavior again. </a:t>
            </a:r>
          </a:p>
          <a:p>
            <a:pPr fontAlgn="base"/>
            <a:r>
              <a:rPr lang="en-US" sz="2000" dirty="0"/>
              <a:t>Additional parenting education and tips on positive learning environments:</a:t>
            </a:r>
          </a:p>
          <a:p>
            <a:pPr lvl="1" fontAlgn="base"/>
            <a:r>
              <a:rPr lang="en-US" sz="1600" dirty="0"/>
              <a:t>Speak nicely. </a:t>
            </a:r>
          </a:p>
          <a:p>
            <a:pPr lvl="1" fontAlgn="base"/>
            <a:r>
              <a:rPr lang="en-US" sz="1600" dirty="0"/>
              <a:t>Use "Incidental Teaching." This means teach them when you can. For example, don't just give your child an answer to a question. Prompt your child to talk about it or give them a clue to find the answer themselves. They'll learn more that way.</a:t>
            </a:r>
          </a:p>
          <a:p>
            <a:pPr lvl="1" fontAlgn="base"/>
            <a:r>
              <a:rPr lang="en-US" sz="1600" dirty="0"/>
              <a:t>Share your own experiences. Children need practice at listening too. Tell them something about your day or something they may be interested in.</a:t>
            </a:r>
          </a:p>
          <a:p>
            <a:pPr lvl="1" fontAlgn="base"/>
            <a:r>
              <a:rPr lang="en-US" sz="1600" dirty="0"/>
              <a:t>Be affectionate. Show your child you love them. Kisses, cuddles and hugs will make your child feel wanted and secure.</a:t>
            </a:r>
          </a:p>
          <a:p>
            <a:endParaRPr lang="en-US" sz="2000" dirty="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E4073A-E343-4A56-B905-CCFC8451246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a:bodyPr>
          <a:lstStyle/>
          <a:p>
            <a:pPr fontAlgn="base"/>
            <a:r>
              <a:rPr lang="en-US" b="1" dirty="0" smtClean="0"/>
              <a:t>What is the role of a parent or caregiver?</a:t>
            </a:r>
          </a:p>
          <a:p>
            <a:pPr fontAlgn="base"/>
            <a:r>
              <a:rPr lang="en-US" dirty="0" smtClean="0"/>
              <a:t>Providing a positive environment that allows for a child to develop and grow. This includes: physical support, emotional support, psychological support, and protection. </a:t>
            </a:r>
          </a:p>
          <a:p>
            <a:pPr fontAlgn="base"/>
            <a:endParaRPr lang="en-US" b="1" dirty="0" smtClean="0"/>
          </a:p>
          <a:p>
            <a:r>
              <a:rPr lang="en-US" b="1" dirty="0" smtClean="0"/>
              <a:t> </a:t>
            </a:r>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Parenting practices vary between societies, governments and cultures. </a:t>
            </a:r>
          </a:p>
          <a:p>
            <a:r>
              <a:rPr lang="en-US" dirty="0" smtClean="0"/>
              <a:t>These practices have three major goals:</a:t>
            </a:r>
          </a:p>
          <a:p>
            <a:pPr marL="1085790" lvl="2" indent="-171441">
              <a:buFont typeface="Arial"/>
              <a:buChar char="•"/>
            </a:pPr>
            <a:r>
              <a:rPr lang="en-US" dirty="0" smtClean="0"/>
              <a:t>To ensure the health and safety of the child</a:t>
            </a:r>
          </a:p>
          <a:p>
            <a:pPr marL="1085790" lvl="2" indent="-171441">
              <a:buFont typeface="Arial"/>
              <a:buChar char="•"/>
            </a:pPr>
            <a:r>
              <a:rPr lang="en-US" dirty="0" smtClean="0"/>
              <a:t>To prepare the child for a life that is productive when they reach adulthood</a:t>
            </a:r>
          </a:p>
          <a:p>
            <a:pPr marL="1085790" lvl="2" indent="-171441">
              <a:buFont typeface="Arial"/>
              <a:buChar char="•"/>
            </a:pPr>
            <a:r>
              <a:rPr lang="en-US" dirty="0" smtClean="0"/>
              <a:t>To encourage the transmission of cultural values</a:t>
            </a:r>
          </a:p>
          <a:p>
            <a:pPr marL="914350" lvl="2"/>
            <a:endParaRPr lang="en-US" dirty="0" smtClean="0"/>
          </a:p>
          <a:p>
            <a:r>
              <a:rPr lang="en-US" dirty="0" smtClean="0"/>
              <a:t>Discussion</a:t>
            </a:r>
            <a:r>
              <a:rPr lang="en-US" baseline="0" dirty="0" smtClean="0"/>
              <a:t> around</a:t>
            </a:r>
            <a:r>
              <a:rPr lang="en-US" dirty="0" smtClean="0"/>
              <a:t> healthy parent</a:t>
            </a:r>
            <a:r>
              <a:rPr lang="en-US" baseline="0" dirty="0" smtClean="0"/>
              <a:t> and </a:t>
            </a:r>
            <a:r>
              <a:rPr lang="en-US" dirty="0" smtClean="0"/>
              <a:t>child relationships is so</a:t>
            </a:r>
            <a:r>
              <a:rPr lang="en-US" baseline="0" dirty="0" smtClean="0"/>
              <a:t> important </a:t>
            </a:r>
            <a:r>
              <a:rPr lang="en-US" dirty="0" smtClean="0"/>
              <a:t>for encouraging a</a:t>
            </a:r>
            <a:r>
              <a:rPr lang="en-US" baseline="0" dirty="0" smtClean="0"/>
              <a:t> child’s </a:t>
            </a:r>
            <a:r>
              <a:rPr lang="en-US" dirty="0" smtClean="0"/>
              <a:t>healthy development. </a:t>
            </a:r>
          </a:p>
          <a:p>
            <a:pPr fontAlgn="base"/>
            <a:endParaRPr lang="en-US" dirty="0" smtClean="0"/>
          </a:p>
          <a:p>
            <a:r>
              <a:rPr lang="en-US" dirty="0" err="1" smtClean="0"/>
              <a:t>Kazdin</a:t>
            </a:r>
            <a:r>
              <a:rPr lang="en-US" dirty="0" smtClean="0"/>
              <a:t>, A. (ed.). (2000, March). </a:t>
            </a:r>
            <a:r>
              <a:rPr lang="en-US" i="1" dirty="0" smtClean="0"/>
              <a:t>Encyclopedia of psychology. </a:t>
            </a:r>
            <a:r>
              <a:rPr lang="en-US" dirty="0" smtClean="0"/>
              <a:t>American Psychological Association and Oxford University Press. </a:t>
            </a:r>
            <a:endParaRPr lang="en-US" i="1"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5</a:t>
            </a:fld>
            <a:endParaRPr lang="en-US"/>
          </a:p>
        </p:txBody>
      </p:sp>
    </p:spTree>
    <p:extLst>
      <p:ext uri="{BB962C8B-B14F-4D97-AF65-F5344CB8AC3E}">
        <p14:creationId xmlns:p14="http://schemas.microsoft.com/office/powerpoint/2010/main" val="2257162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pPr defTabSz="914350">
              <a:defRPr/>
            </a:pPr>
            <a:r>
              <a:rPr lang="en-US" dirty="0" smtClean="0"/>
              <a:t>Because there are so many variations and types of parents and caregivers, there is a definite need for </a:t>
            </a:r>
            <a:r>
              <a:rPr lang="en-US" b="1" dirty="0" smtClean="0"/>
              <a:t>clear</a:t>
            </a:r>
            <a:r>
              <a:rPr lang="en-US" dirty="0" smtClean="0"/>
              <a:t> </a:t>
            </a:r>
            <a:r>
              <a:rPr lang="en-US" b="1" dirty="0" smtClean="0"/>
              <a:t>information, experience, support, education and guidance</a:t>
            </a:r>
            <a:r>
              <a:rPr lang="en-US" dirty="0" smtClean="0"/>
              <a:t> in order to provide a safe, nurturing and positive learning environment for their child to develop and grow. </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6</a:t>
            </a:fld>
            <a:endParaRPr lang="en-US"/>
          </a:p>
        </p:txBody>
      </p:sp>
    </p:spTree>
    <p:extLst>
      <p:ext uri="{BB962C8B-B14F-4D97-AF65-F5344CB8AC3E}">
        <p14:creationId xmlns:p14="http://schemas.microsoft.com/office/powerpoint/2010/main" val="2520487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What do children need? Of course, children require food and water, sanitation, and access to health services to survive.</a:t>
            </a:r>
          </a:p>
          <a:p>
            <a:r>
              <a:rPr lang="en-US" sz="1600" dirty="0"/>
              <a:t>BUT THEY ALSO NEED…</a:t>
            </a:r>
          </a:p>
          <a:p>
            <a:pPr algn="just"/>
            <a:r>
              <a:rPr lang="en-US" dirty="0" smtClean="0"/>
              <a:t>Affection, loving attention, mental stimulation, guidance and support in order to develop and grow in a secure and positive environment. </a:t>
            </a:r>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7</a:t>
            </a:fld>
            <a:endParaRPr lang="en-US"/>
          </a:p>
        </p:txBody>
      </p:sp>
    </p:spTree>
    <p:extLst>
      <p:ext uri="{BB962C8B-B14F-4D97-AF65-F5344CB8AC3E}">
        <p14:creationId xmlns:p14="http://schemas.microsoft.com/office/powerpoint/2010/main" val="223106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pPr defTabSz="914350">
              <a:defRPr/>
            </a:pPr>
            <a:r>
              <a:rPr lang="en-US" b="1" dirty="0" smtClean="0"/>
              <a:t>Parenting Education </a:t>
            </a:r>
            <a:r>
              <a:rPr lang="en-US" dirty="0" smtClean="0"/>
              <a:t>includes the knowledge and skills that parents/caregivers need for child-rearing with the objective of improving a child’s health and development. Not a universally</a:t>
            </a:r>
            <a:r>
              <a:rPr lang="en-US" baseline="0" dirty="0" smtClean="0"/>
              <a:t> accepted term (e.g. it is sometimes called ‘parent training’ or ‘parent education’ (can be considered inclusive of those individuals who are not biological or legal parent but who nonetheless carry the primary responsibility of raising a child.) For the purpose of this presentation, when discussing and using the term ‘parent’, it will include all caregivers, legal and non-legal that are raising/rearing children. </a:t>
            </a:r>
          </a:p>
          <a:p>
            <a:pPr defTabSz="914350">
              <a:defRPr/>
            </a:pPr>
            <a:endParaRPr lang="en-US" baseline="0" dirty="0" smtClean="0"/>
          </a:p>
          <a:p>
            <a:pPr defTabSz="914350">
              <a:defRPr/>
            </a:pPr>
            <a:r>
              <a:rPr lang="en-US" baseline="0" dirty="0" smtClean="0"/>
              <a:t>Parent Education is defined as information and education about children, child development, or other aspects of parenting. </a:t>
            </a:r>
            <a:r>
              <a:rPr lang="en-US" dirty="0" smtClean="0"/>
              <a:t>(Richter &amp; </a:t>
            </a:r>
            <a:r>
              <a:rPr lang="en-US" dirty="0" err="1" smtClean="0"/>
              <a:t>Naicker</a:t>
            </a:r>
            <a:r>
              <a:rPr lang="en-US" dirty="0" smtClean="0"/>
              <a:t>, 2013)</a:t>
            </a:r>
          </a:p>
          <a:p>
            <a:pPr defTabSz="914350">
              <a:defRPr/>
            </a:pPr>
            <a:endParaRPr lang="en-US" b="1" dirty="0" smtClean="0"/>
          </a:p>
          <a:p>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8</a:t>
            </a:fld>
            <a:endParaRPr lang="en-US"/>
          </a:p>
        </p:txBody>
      </p:sp>
    </p:spTree>
    <p:extLst>
      <p:ext uri="{BB962C8B-B14F-4D97-AF65-F5344CB8AC3E}">
        <p14:creationId xmlns:p14="http://schemas.microsoft.com/office/powerpoint/2010/main" val="2907989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lstStyle/>
          <a:p>
            <a:r>
              <a:rPr lang="en-US" dirty="0" smtClean="0"/>
              <a:t>“Parenting support programs aim to change parental beliefs and actions with the goal of changing child behavior which, in turn, is likely to lead to changes in parental well-being including the couple and family relationships” </a:t>
            </a:r>
          </a:p>
          <a:p>
            <a:endParaRPr lang="en-US" dirty="0" smtClean="0"/>
          </a:p>
          <a:p>
            <a:r>
              <a:rPr lang="en-US" dirty="0" smtClean="0"/>
              <a:t>- “Most parenting support programs operate within</a:t>
            </a:r>
            <a:r>
              <a:rPr lang="en-US" baseline="0" dirty="0" smtClean="0"/>
              <a:t> a </a:t>
            </a:r>
            <a:r>
              <a:rPr lang="en-US" b="1" baseline="0" dirty="0" smtClean="0"/>
              <a:t>transactional model </a:t>
            </a:r>
            <a:r>
              <a:rPr lang="en-US" baseline="0" dirty="0" smtClean="0"/>
              <a:t>of parent-child relations (</a:t>
            </a:r>
            <a:r>
              <a:rPr lang="en-US" baseline="0" dirty="0" err="1" smtClean="0"/>
              <a:t>Sameroff</a:t>
            </a:r>
            <a:r>
              <a:rPr lang="en-US" baseline="0" dirty="0" smtClean="0"/>
              <a:t>, 2009). They assume that parental beliefs and actions affect children and that children’s beliefs and actions will affect parents. These transactional processes are therefor capable of producing virtuous and vicious cycles of interaction that become embedded with short- and long-term positive or negative outcomes for children, parents and their families.” </a:t>
            </a:r>
            <a:r>
              <a:rPr lang="en-US" dirty="0" smtClean="0"/>
              <a:t>(Richter &amp; </a:t>
            </a:r>
            <a:r>
              <a:rPr lang="en-US" dirty="0" err="1" smtClean="0"/>
              <a:t>Naicker</a:t>
            </a:r>
            <a:r>
              <a:rPr lang="en-US" dirty="0" smtClean="0"/>
              <a:t>, 2013).</a:t>
            </a:r>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9</a:t>
            </a:fld>
            <a:endParaRPr lang="en-US"/>
          </a:p>
        </p:txBody>
      </p:sp>
    </p:spTree>
    <p:extLst>
      <p:ext uri="{BB962C8B-B14F-4D97-AF65-F5344CB8AC3E}">
        <p14:creationId xmlns:p14="http://schemas.microsoft.com/office/powerpoint/2010/main" val="326201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9675" y="685800"/>
            <a:ext cx="4438650" cy="3429000"/>
          </a:xfrm>
        </p:spPr>
      </p:sp>
      <p:sp>
        <p:nvSpPr>
          <p:cNvPr id="3" name="Notes Placeholder 2"/>
          <p:cNvSpPr>
            <a:spLocks noGrp="1"/>
          </p:cNvSpPr>
          <p:nvPr>
            <p:ph type="body" idx="1"/>
          </p:nvPr>
        </p:nvSpPr>
        <p:spPr/>
        <p:txBody>
          <a:bodyPr>
            <a:normAutofit fontScale="92500" lnSpcReduction="20000"/>
          </a:bodyPr>
          <a:lstStyle/>
          <a:p>
            <a:r>
              <a:rPr lang="en-US" sz="3600" dirty="0"/>
              <a:t>Reflect on how you were raised? </a:t>
            </a:r>
          </a:p>
          <a:p>
            <a:r>
              <a:rPr lang="en-US" sz="3200" dirty="0"/>
              <a:t>Was it a healthy environment? </a:t>
            </a:r>
          </a:p>
          <a:p>
            <a:r>
              <a:rPr lang="en-US" sz="3200" dirty="0"/>
              <a:t>Did you have everything you needed? </a:t>
            </a:r>
          </a:p>
          <a:p>
            <a:r>
              <a:rPr lang="en-US" sz="3200" dirty="0"/>
              <a:t>Was it a stable environment?</a:t>
            </a:r>
          </a:p>
          <a:p>
            <a:r>
              <a:rPr lang="en-US" sz="3200" dirty="0"/>
              <a:t>Can you think of culturally specific practices that affected your growth?</a:t>
            </a:r>
          </a:p>
          <a:p>
            <a:endParaRPr lang="en-US" dirty="0" smtClean="0"/>
          </a:p>
          <a:p>
            <a:r>
              <a:rPr lang="en-US" dirty="0" smtClean="0"/>
              <a:t>Encourage people to write down some</a:t>
            </a:r>
            <a:r>
              <a:rPr lang="en-US" baseline="0" dirty="0" smtClean="0"/>
              <a:t> answers to the above questions. They can reflect on their answers as they learn more about positive parenting education programs. </a:t>
            </a:r>
            <a:endParaRPr lang="en-US" dirty="0"/>
          </a:p>
        </p:txBody>
      </p:sp>
      <p:sp>
        <p:nvSpPr>
          <p:cNvPr id="4" name="Slide Number Placeholder 3"/>
          <p:cNvSpPr>
            <a:spLocks noGrp="1"/>
          </p:cNvSpPr>
          <p:nvPr>
            <p:ph type="sldNum" sz="quarter" idx="10"/>
          </p:nvPr>
        </p:nvSpPr>
        <p:spPr/>
        <p:txBody>
          <a:bodyPr/>
          <a:lstStyle/>
          <a:p>
            <a:fld id="{3DE4073A-E343-4A56-B905-CCFC8451246C}" type="slidenum">
              <a:rPr lang="en-US" smtClean="0"/>
              <a:pPr/>
              <a:t>10</a:t>
            </a:fld>
            <a:endParaRPr lang="en-US"/>
          </a:p>
        </p:txBody>
      </p:sp>
    </p:spTree>
    <p:extLst>
      <p:ext uri="{BB962C8B-B14F-4D97-AF65-F5344CB8AC3E}">
        <p14:creationId xmlns:p14="http://schemas.microsoft.com/office/powerpoint/2010/main" val="23836799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679582" y="2211276"/>
            <a:ext cx="5810250" cy="1554241"/>
          </a:xfrm>
        </p:spPr>
        <p:txBody>
          <a:bodyPr>
            <a:noAutofit/>
          </a:bodyPr>
          <a:lstStyle>
            <a:lvl1pPr>
              <a:defRPr sz="3800">
                <a:solidFill>
                  <a:schemeClr val="tx2"/>
                </a:solidFill>
                <a:latin typeface="Times New Roman" panose="02020603050405020304" pitchFamily="18" charset="0"/>
                <a:cs typeface="Times New Roman" panose="02020603050405020304" pitchFamily="18" charset="0"/>
              </a:defRPr>
            </a:lvl1pPr>
          </a:lstStyle>
          <a:p>
            <a:r>
              <a:rPr lang="en-US" dirty="0" smtClean="0"/>
              <a:t>Title goes here</a:t>
            </a:r>
            <a:endParaRPr lang="en-US" dirty="0"/>
          </a:p>
        </p:txBody>
      </p:sp>
      <p:sp>
        <p:nvSpPr>
          <p:cNvPr id="3" name="Subtitle 2"/>
          <p:cNvSpPr>
            <a:spLocks noGrp="1"/>
          </p:cNvSpPr>
          <p:nvPr>
            <p:ph type="subTitle" idx="1"/>
          </p:nvPr>
        </p:nvSpPr>
        <p:spPr>
          <a:xfrm>
            <a:off x="2679583" y="4360872"/>
            <a:ext cx="5810248" cy="1449834"/>
          </a:xfrm>
        </p:spPr>
        <p:txBody>
          <a:bodyPr/>
          <a:lstStyle>
            <a:lvl1pPr marL="0" indent="0" algn="l">
              <a:buNone/>
              <a:defRPr sz="2200" b="1">
                <a:solidFill>
                  <a:srgbClr val="585858"/>
                </a:solidFill>
                <a:latin typeface="+mj-lt"/>
                <a:cs typeface="Gotham Medium" pitchFamily="50"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cxnSp>
        <p:nvCxnSpPr>
          <p:cNvPr id="9" name="Straight Connector 8"/>
          <p:cNvCxnSpPr/>
          <p:nvPr userDrawn="1"/>
        </p:nvCxnSpPr>
        <p:spPr>
          <a:xfrm>
            <a:off x="2679583" y="3900562"/>
            <a:ext cx="5794373"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Picture 12"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734298" y="5179818"/>
            <a:ext cx="3334512" cy="2602992"/>
          </a:xfrm>
          <a:prstGeom prst="rect">
            <a:avLst/>
          </a:prstGeom>
        </p:spPr>
      </p:pic>
      <p:pic>
        <p:nvPicPr>
          <p:cNvPr id="10" name="Picture 9" descr="CRS_Logo_Pos_Hor_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16702" y="1009936"/>
            <a:ext cx="6400376" cy="763792"/>
          </a:xfrm>
          <a:prstGeom prst="rect">
            <a:avLst/>
          </a:prstGeom>
        </p:spPr>
      </p:pic>
      <p:pic>
        <p:nvPicPr>
          <p:cNvPr id="5" name="Picture 4" descr="CRS_Tag_Fresh_RGB.png"/>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679582" y="7057368"/>
            <a:ext cx="3115056" cy="268224"/>
          </a:xfrm>
          <a:prstGeom prst="rect">
            <a:avLst/>
          </a:prstGeom>
        </p:spPr>
      </p:pic>
      <p:pic>
        <p:nvPicPr>
          <p:cNvPr id="6" name="Picture 5" descr="fresh_corner_left.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0" y="-1"/>
            <a:ext cx="3299882" cy="3281395"/>
          </a:xfrm>
          <a:prstGeom prst="rect">
            <a:avLst/>
          </a:prstGeom>
        </p:spPr>
      </p:pic>
    </p:spTree>
    <p:extLst>
      <p:ext uri="{BB962C8B-B14F-4D97-AF65-F5344CB8AC3E}">
        <p14:creationId xmlns:p14="http://schemas.microsoft.com/office/powerpoint/2010/main" val="1395277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996437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6"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67689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17245" y="1579563"/>
            <a:ext cx="3886200" cy="5169927"/>
          </a:xfrm>
        </p:spPr>
        <p:txBody>
          <a:bodyPr/>
          <a:lstStyle>
            <a:lvl1pPr>
              <a:defRPr sz="2200">
                <a:latin typeface="+mj-lt"/>
              </a:defRPr>
            </a:lvl1pPr>
            <a:lvl2pPr>
              <a:defRPr sz="1800">
                <a:latin typeface="+mj-lt"/>
              </a:defRPr>
            </a:lvl2pPr>
            <a:lvl3pPr>
              <a:defRPr sz="1800">
                <a:latin typeface="+mj-lt"/>
              </a:defRPr>
            </a:lvl3pPr>
            <a:lvl4pPr>
              <a:defRPr sz="1800">
                <a:latin typeface="+mj-lt"/>
              </a:defRPr>
            </a:lvl4pPr>
            <a:lvl5pPr>
              <a:defRPr sz="1800">
                <a:latin typeface="+mj-l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254625" y="1579563"/>
            <a:ext cx="3886200" cy="5169927"/>
          </a:xfrm>
        </p:spPr>
        <p:txBody>
          <a:bodyPr/>
          <a:lstStyle>
            <a:lvl1pPr marL="0" indent="0">
              <a:buNone/>
              <a:defRPr sz="22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endParaRPr lang="en-US" dirty="0"/>
          </a:p>
        </p:txBody>
      </p:sp>
      <p:sp>
        <p:nvSpPr>
          <p:cNvPr id="8"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278295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17244" y="1579563"/>
            <a:ext cx="4508807" cy="5169927"/>
          </a:xfrm>
        </p:spPr>
        <p:txBody>
          <a:bodyPr/>
          <a:lstStyle>
            <a:lvl1pPr>
              <a:defRPr sz="2200">
                <a:latin typeface="+mj-lt"/>
              </a:defRPr>
            </a:lvl1pPr>
            <a:lvl2pPr>
              <a:defRPr sz="1800">
                <a:latin typeface="+mj-lt"/>
              </a:defRPr>
            </a:lvl2pPr>
            <a:lvl3pPr>
              <a:defRPr sz="1800">
                <a:latin typeface="+mj-lt"/>
              </a:defRPr>
            </a:lvl3pPr>
            <a:lvl4pPr>
              <a:defRPr sz="1800">
                <a:latin typeface="+mj-lt"/>
              </a:defRPr>
            </a:lvl4pPr>
            <a:lvl5pPr>
              <a:defRPr sz="1800">
                <a:latin typeface="+mj-l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322415" y="7441142"/>
            <a:ext cx="336919" cy="228600"/>
          </a:xfrm>
          <a:prstGeom prst="rect">
            <a:avLst/>
          </a:prstGeom>
        </p:spPr>
        <p:txBody>
          <a:bodyPr/>
          <a:lstStyle>
            <a:defPPr>
              <a:defRPr lang="en-US"/>
            </a:defPPr>
            <a:lvl1pPr marL="0" algn="l" defTabSz="509412" rtl="0" eaLnBrk="1" latinLnBrk="0" hangingPunct="1">
              <a:defRPr sz="1000" b="1" kern="1200">
                <a:solidFill>
                  <a:schemeClr val="bg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4919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ight Green Divider">
    <p:spTree>
      <p:nvGrpSpPr>
        <p:cNvPr id="1" name=""/>
        <p:cNvGrpSpPr/>
        <p:nvPr/>
      </p:nvGrpSpPr>
      <p:grpSpPr>
        <a:xfrm>
          <a:off x="0" y="0"/>
          <a:ext cx="0" cy="0"/>
          <a:chOff x="0" y="0"/>
          <a:chExt cx="0" cy="0"/>
        </a:xfrm>
      </p:grpSpPr>
      <p:sp>
        <p:nvSpPr>
          <p:cNvPr id="12"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latin typeface="+mj-lt"/>
              </a:defRPr>
            </a:lvl1pPr>
          </a:lstStyle>
          <a:p>
            <a:pPr lvl="0"/>
            <a:r>
              <a:rPr lang="en-US" dirty="0" smtClean="0"/>
              <a:t>CLICK TO EDIT MASTER TEXT STYLES</a:t>
            </a:r>
            <a:endParaRPr lang="en-US" dirty="0"/>
          </a:p>
        </p:txBody>
      </p:sp>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2"/>
                </a:solidFill>
                <a:latin typeface="Times New Roman" panose="02020603050405020304" pitchFamily="18" charset="0"/>
                <a:cs typeface="Times New Roman" panose="02020603050405020304" pitchFamily="18" charset="0"/>
              </a:defRPr>
            </a:lvl1pPr>
          </a:lstStyle>
          <a:p>
            <a:r>
              <a:rPr lang="en-US" dirty="0" smtClean="0"/>
              <a:t>Title goes here</a:t>
            </a:r>
            <a:endParaRPr lang="en-US" dirty="0"/>
          </a:p>
        </p:txBody>
      </p:sp>
      <p:pic>
        <p:nvPicPr>
          <p:cNvPr id="10" name="Picture 9"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
        <p:nvSpPr>
          <p:cNvPr id="5"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73843418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een Divider">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3"/>
                </a:solidFill>
                <a:latin typeface="Times New Roman" panose="02020603050405020304" pitchFamily="18" charset="0"/>
                <a:cs typeface="Times New Roman" panose="02020603050405020304" pitchFamily="18" charset="0"/>
              </a:defRPr>
            </a:lvl1pPr>
          </a:lstStyle>
          <a:p>
            <a:r>
              <a:rPr lang="en-US" dirty="0" smtClean="0"/>
              <a:t>Title goes here</a:t>
            </a:r>
            <a:endParaRPr lang="en-US" dirty="0"/>
          </a:p>
        </p:txBody>
      </p:sp>
      <p:sp>
        <p:nvSpPr>
          <p:cNvPr id="19"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latin typeface="+mj-lt"/>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right Blue Divider">
    <p:spTree>
      <p:nvGrpSpPr>
        <p:cNvPr id="1" name=""/>
        <p:cNvGrpSpPr/>
        <p:nvPr/>
      </p:nvGrpSpPr>
      <p:grpSpPr>
        <a:xfrm>
          <a:off x="0" y="0"/>
          <a:ext cx="0" cy="0"/>
          <a:chOff x="0" y="0"/>
          <a:chExt cx="0" cy="0"/>
        </a:xfrm>
      </p:grpSpPr>
      <p:sp>
        <p:nvSpPr>
          <p:cNvPr id="16" name="Title 1"/>
          <p:cNvSpPr>
            <a:spLocks noGrp="1"/>
          </p:cNvSpPr>
          <p:nvPr>
            <p:ph type="ctrTitle" hasCustomPrompt="1"/>
          </p:nvPr>
        </p:nvSpPr>
        <p:spPr>
          <a:xfrm>
            <a:off x="3330576" y="3275676"/>
            <a:ext cx="5810250" cy="2439961"/>
          </a:xfrm>
        </p:spPr>
        <p:txBody>
          <a:bodyPr anchor="t" anchorCtr="0">
            <a:noAutofit/>
          </a:bodyPr>
          <a:lstStyle>
            <a:lvl1pPr>
              <a:defRPr sz="3800">
                <a:solidFill>
                  <a:schemeClr val="accent4"/>
                </a:solidFill>
                <a:latin typeface="Times New Roman" panose="02020603050405020304" pitchFamily="18" charset="0"/>
                <a:cs typeface="Times New Roman" panose="02020603050405020304" pitchFamily="18" charset="0"/>
              </a:defRPr>
            </a:lvl1pPr>
          </a:lstStyle>
          <a:p>
            <a:r>
              <a:rPr lang="en-US" dirty="0" smtClean="0"/>
              <a:t>Title goes here</a:t>
            </a:r>
            <a:endParaRPr lang="en-US" dirty="0"/>
          </a:p>
        </p:txBody>
      </p:sp>
      <p:sp>
        <p:nvSpPr>
          <p:cNvPr id="21" name="Content Placeholder 2"/>
          <p:cNvSpPr>
            <a:spLocks noGrp="1"/>
          </p:cNvSpPr>
          <p:nvPr>
            <p:ph idx="1" hasCustomPrompt="1"/>
          </p:nvPr>
        </p:nvSpPr>
        <p:spPr>
          <a:xfrm>
            <a:off x="3330576" y="2723175"/>
            <a:ext cx="5810250" cy="455406"/>
          </a:xfrm>
        </p:spPr>
        <p:txBody>
          <a:bodyPr anchor="b" anchorCtr="0"/>
          <a:lstStyle>
            <a:lvl1pPr marL="0" indent="0">
              <a:buNone/>
              <a:defRPr sz="1800" b="0">
                <a:solidFill>
                  <a:schemeClr val="accent1"/>
                </a:solidFill>
                <a:latin typeface="+mj-lt"/>
              </a:defRPr>
            </a:lvl1pPr>
          </a:lstStyle>
          <a:p>
            <a:pPr lvl="0"/>
            <a:r>
              <a:rPr lang="en-US" dirty="0" smtClean="0"/>
              <a:t>CLICK TO EDIT MASTER TEXT STYLES</a:t>
            </a:r>
            <a:endParaRPr lang="en-US" dirty="0"/>
          </a:p>
        </p:txBody>
      </p:sp>
      <p:pic>
        <p:nvPicPr>
          <p:cNvPr id="9" name="Picture 8" descr="PPT-02.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10800000">
            <a:off x="-3936" y="0"/>
            <a:ext cx="3334512" cy="2602992"/>
          </a:xfrm>
          <a:prstGeom prst="rect">
            <a:avLst/>
          </a:prstGeom>
        </p:spPr>
      </p:pic>
    </p:spTree>
    <p:extLst>
      <p:ext uri="{BB962C8B-B14F-4D97-AF65-F5344CB8AC3E}">
        <p14:creationId xmlns:p14="http://schemas.microsoft.com/office/powerpoint/2010/main" val="333216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140606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footer_fresh.jpg"/>
          <p:cNvPicPr>
            <a:picLocks noChangeAspect="1"/>
          </p:cNvPicPr>
          <p:nvPr userDrawn="1"/>
        </p:nvPicPr>
        <p:blipFill>
          <a:blip r:embed="rId11" cstate="screen">
            <a:extLst>
              <a:ext uri="{28A0092B-C50C-407E-A947-70E740481C1C}">
                <a14:useLocalDpi xmlns:a14="http://schemas.microsoft.com/office/drawing/2010/main"/>
              </a:ext>
            </a:extLst>
          </a:blip>
          <a:stretch>
            <a:fillRect/>
          </a:stretch>
        </p:blipFill>
        <p:spPr>
          <a:xfrm>
            <a:off x="0" y="7031736"/>
            <a:ext cx="10058400" cy="740664"/>
          </a:xfrm>
          <a:prstGeom prst="rect">
            <a:avLst/>
          </a:prstGeom>
        </p:spPr>
      </p:pic>
      <p:sp>
        <p:nvSpPr>
          <p:cNvPr id="2" name="Title Placeholder 1"/>
          <p:cNvSpPr>
            <a:spLocks noGrp="1"/>
          </p:cNvSpPr>
          <p:nvPr>
            <p:ph type="title"/>
          </p:nvPr>
        </p:nvSpPr>
        <p:spPr>
          <a:xfrm>
            <a:off x="914400" y="-4670"/>
            <a:ext cx="7315200" cy="1124712"/>
          </a:xfrm>
          <a:prstGeom prst="rect">
            <a:avLst/>
          </a:prstGeom>
        </p:spPr>
        <p:txBody>
          <a:bodyPr vert="horz" lIns="0" tIns="0" rIns="101882"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1587677"/>
            <a:ext cx="8229600" cy="517888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322415" y="7441142"/>
            <a:ext cx="336919" cy="228600"/>
          </a:xfrm>
          <a:prstGeom prst="rect">
            <a:avLst/>
          </a:prstGeom>
        </p:spPr>
        <p:txBody>
          <a:bodyPr/>
          <a:lstStyle>
            <a:lvl1pPr>
              <a:defRPr sz="1000" b="1">
                <a:solidFill>
                  <a:schemeClr val="bg1"/>
                </a:solidFill>
              </a:defRPr>
            </a:lvl1pPr>
          </a:lstStyle>
          <a:p>
            <a:fld id="{3AF21FA0-C69A-D549-B93E-AD7DB9D7EB7A}" type="slidenum">
              <a:rPr lang="en-US" smtClean="0"/>
              <a:pPr/>
              <a:t>‹#›</a:t>
            </a:fld>
            <a:endParaRPr lang="en-US" dirty="0"/>
          </a:p>
        </p:txBody>
      </p:sp>
    </p:spTree>
    <p:extLst>
      <p:ext uri="{BB962C8B-B14F-4D97-AF65-F5344CB8AC3E}">
        <p14:creationId xmlns:p14="http://schemas.microsoft.com/office/powerpoint/2010/main" val="3354095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6" r:id="rId5"/>
    <p:sldLayoutId id="2147483651" r:id="rId6"/>
    <p:sldLayoutId id="2147483654" r:id="rId7"/>
    <p:sldLayoutId id="2147483655" r:id="rId8"/>
    <p:sldLayoutId id="2147483657" r:id="rId9"/>
  </p:sldLayoutIdLst>
  <p:hf hdr="0" ftr="0" dt="0"/>
  <p:txStyles>
    <p:titleStyle>
      <a:lvl1pPr algn="l" defTabSz="509412" rtl="0" eaLnBrk="1" latinLnBrk="0" hangingPunct="1">
        <a:spcBef>
          <a:spcPct val="0"/>
        </a:spcBef>
        <a:buNone/>
        <a:defRPr sz="3200" b="1" i="0" kern="1200" spc="-111">
          <a:solidFill>
            <a:schemeClr val="tx2"/>
          </a:solidFill>
          <a:latin typeface="ITC New Baskerville Std" pitchFamily="18" charset="0"/>
          <a:ea typeface="+mj-ea"/>
          <a:cs typeface="Times New Roman"/>
        </a:defRPr>
      </a:lvl1pPr>
    </p:titleStyle>
    <p:bodyStyle>
      <a:lvl1pPr marL="251169" indent="-251169" algn="l" defTabSz="509412" rtl="0" eaLnBrk="1" latinLnBrk="0" hangingPunct="1">
        <a:lnSpc>
          <a:spcPct val="110000"/>
        </a:lnSpc>
        <a:spcBef>
          <a:spcPts val="1000"/>
        </a:spcBef>
        <a:buSzPct val="80000"/>
        <a:buFont typeface="Arial"/>
        <a:buChar char="•"/>
        <a:defRPr sz="2400" b="0" kern="1200">
          <a:solidFill>
            <a:schemeClr val="accent1"/>
          </a:solidFill>
          <a:latin typeface="Gotham Book" pitchFamily="50" charset="0"/>
          <a:ea typeface="+mn-ea"/>
          <a:cs typeface="Gotham Book" pitchFamily="50" charset="0"/>
        </a:defRPr>
      </a:lvl1pPr>
      <a:lvl2pPr marL="512950"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2pPr>
      <a:lvl3pPr marL="765888" indent="-252938" algn="l" defTabSz="509412" rtl="0" eaLnBrk="1" latinLnBrk="0" hangingPunct="1">
        <a:lnSpc>
          <a:spcPct val="110000"/>
        </a:lnSpc>
        <a:spcBef>
          <a:spcPts val="1000"/>
        </a:spcBef>
        <a:buSzPct val="80000"/>
        <a:buFont typeface="Arial"/>
        <a:buChar char="•"/>
        <a:defRPr sz="1800" i="1" kern="1200">
          <a:solidFill>
            <a:schemeClr val="accent1"/>
          </a:solidFill>
          <a:latin typeface="Gotham Book" pitchFamily="50" charset="0"/>
          <a:ea typeface="+mn-ea"/>
          <a:cs typeface="Gotham Book" pitchFamily="50" charset="0"/>
        </a:defRPr>
      </a:lvl3pPr>
      <a:lvl4pPr marL="1017056" indent="-251169"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4pPr>
      <a:lvl5pPr marL="1278838" indent="-261781" algn="l" defTabSz="509412" rtl="0" eaLnBrk="1" latinLnBrk="0" hangingPunct="1">
        <a:lnSpc>
          <a:spcPct val="110000"/>
        </a:lnSpc>
        <a:spcBef>
          <a:spcPts val="1000"/>
        </a:spcBef>
        <a:buSzPct val="80000"/>
        <a:buFont typeface="Arial"/>
        <a:buChar char="»"/>
        <a:defRPr sz="1800" kern="1200">
          <a:solidFill>
            <a:schemeClr val="accent1"/>
          </a:solidFill>
          <a:latin typeface="Gotham Book" pitchFamily="50" charset="0"/>
          <a:ea typeface="+mn-ea"/>
          <a:cs typeface="Gotham Book" pitchFamily="50" charset="0"/>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dx.doi.org/10.1503/cmaj.10131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dx.doi.org/10.1503/cmaj.101314"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Positive Parenting	</a:t>
            </a:r>
            <a:endParaRPr lang="en-US" dirty="0"/>
          </a:p>
        </p:txBody>
      </p:sp>
      <p:sp>
        <p:nvSpPr>
          <p:cNvPr id="3" name="Subtitle 2"/>
          <p:cNvSpPr>
            <a:spLocks noGrp="1"/>
          </p:cNvSpPr>
          <p:nvPr>
            <p:ph type="subTitle" idx="1"/>
          </p:nvPr>
        </p:nvSpPr>
        <p:spPr/>
        <p:txBody>
          <a:bodyPr/>
          <a:lstStyle/>
          <a:p>
            <a:r>
              <a:rPr lang="en-US" dirty="0" smtClean="0"/>
              <a:t>Optional Session</a:t>
            </a:r>
            <a:endParaRPr lang="en-US" dirty="0"/>
          </a:p>
        </p:txBody>
      </p:sp>
    </p:spTree>
    <p:extLst>
      <p:ext uri="{BB962C8B-B14F-4D97-AF65-F5344CB8AC3E}">
        <p14:creationId xmlns:p14="http://schemas.microsoft.com/office/powerpoint/2010/main" val="114444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Reflection Exercise</a:t>
            </a:r>
            <a:endParaRPr lang="en-US" dirty="0"/>
          </a:p>
        </p:txBody>
      </p:sp>
      <p:sp>
        <p:nvSpPr>
          <p:cNvPr id="3" name="Content Placeholder 2"/>
          <p:cNvSpPr>
            <a:spLocks noGrp="1"/>
          </p:cNvSpPr>
          <p:nvPr>
            <p:ph sz="quarter" idx="1"/>
          </p:nvPr>
        </p:nvSpPr>
        <p:spPr>
          <a:xfrm>
            <a:off x="673913" y="1813560"/>
            <a:ext cx="8968740" cy="5527040"/>
          </a:xfrm>
        </p:spPr>
        <p:txBody>
          <a:bodyPr>
            <a:normAutofit/>
          </a:bodyPr>
          <a:lstStyle/>
          <a:p>
            <a:r>
              <a:rPr lang="en-US" dirty="0"/>
              <a:t>Reflect on how you were raised? </a:t>
            </a:r>
          </a:p>
          <a:p>
            <a:pPr marL="1512318" lvl="2" indent="-548326"/>
            <a:r>
              <a:rPr lang="en-US" sz="2400" dirty="0"/>
              <a:t>Was it a healthy and stable environment? </a:t>
            </a:r>
          </a:p>
          <a:p>
            <a:pPr marL="1512318" lvl="2" indent="-548326"/>
            <a:r>
              <a:rPr lang="en-US" sz="2400" dirty="0"/>
              <a:t>Did you get what you needed? </a:t>
            </a:r>
          </a:p>
          <a:p>
            <a:pPr marL="1512318" lvl="2" indent="-548326"/>
            <a:r>
              <a:rPr lang="en-US" sz="2400" dirty="0"/>
              <a:t>Can you think of culturally specific practices that affected your development?</a:t>
            </a:r>
          </a:p>
          <a:p>
            <a:pPr marL="1512318" lvl="2" indent="-548326"/>
            <a:r>
              <a:rPr lang="en-US" sz="2400" dirty="0"/>
              <a:t>What (if any) parenting education or support do you think your parents needed?</a:t>
            </a:r>
          </a:p>
        </p:txBody>
      </p:sp>
    </p:spTree>
    <p:extLst>
      <p:ext uri="{BB962C8B-B14F-4D97-AF65-F5344CB8AC3E}">
        <p14:creationId xmlns:p14="http://schemas.microsoft.com/office/powerpoint/2010/main" val="4106697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Parenting Styles</a:t>
            </a:r>
            <a:endParaRPr lang="en-US" dirty="0"/>
          </a:p>
        </p:txBody>
      </p:sp>
      <p:sp>
        <p:nvSpPr>
          <p:cNvPr id="3" name="Content Placeholder 2"/>
          <p:cNvSpPr>
            <a:spLocks noGrp="1"/>
          </p:cNvSpPr>
          <p:nvPr>
            <p:ph sz="quarter" idx="1"/>
          </p:nvPr>
        </p:nvSpPr>
        <p:spPr>
          <a:xfrm>
            <a:off x="416560" y="1727200"/>
            <a:ext cx="8280400" cy="4922520"/>
          </a:xfrm>
        </p:spPr>
        <p:txBody>
          <a:bodyPr>
            <a:noAutofit/>
          </a:bodyPr>
          <a:lstStyle/>
          <a:p>
            <a:pPr marL="1029437" indent="-514719"/>
            <a:r>
              <a:rPr lang="en-US" dirty="0"/>
              <a:t>There are two recognized major variables when considering parenting styles and child outcomes.</a:t>
            </a:r>
          </a:p>
          <a:p>
            <a:pPr marL="1029437" indent="-514719"/>
            <a:r>
              <a:rPr lang="en-US" dirty="0"/>
              <a:t>These variables help us to better understand differing parenting styles. </a:t>
            </a:r>
          </a:p>
          <a:p>
            <a:pPr marL="514718" indent="0">
              <a:buNone/>
            </a:pPr>
            <a:endParaRPr lang="en-US" dirty="0"/>
          </a:p>
        </p:txBody>
      </p:sp>
      <p:sp>
        <p:nvSpPr>
          <p:cNvPr id="6" name="TextBox 5"/>
          <p:cNvSpPr txBox="1"/>
          <p:nvPr/>
        </p:nvSpPr>
        <p:spPr>
          <a:xfrm>
            <a:off x="812800" y="4577081"/>
            <a:ext cx="8778240" cy="903096"/>
          </a:xfrm>
          <a:prstGeom prst="rect">
            <a:avLst/>
          </a:prstGeom>
          <a:noFill/>
        </p:spPr>
        <p:txBody>
          <a:bodyPr wrap="square" lIns="101882" tIns="50941" rIns="101882" bIns="50941" rtlCol="0">
            <a:spAutoFit/>
          </a:bodyPr>
          <a:lstStyle/>
          <a:p>
            <a:r>
              <a:rPr lang="en-US" sz="1300" i="1" dirty="0" err="1">
                <a:solidFill>
                  <a:schemeClr val="tx1">
                    <a:lumMod val="65000"/>
                    <a:lumOff val="35000"/>
                  </a:schemeClr>
                </a:solidFill>
              </a:rPr>
              <a:t>Baumrind</a:t>
            </a:r>
            <a:r>
              <a:rPr lang="en-US" sz="1300" i="1" dirty="0">
                <a:solidFill>
                  <a:schemeClr val="tx1">
                    <a:lumMod val="65000"/>
                    <a:lumOff val="35000"/>
                  </a:schemeClr>
                </a:solidFill>
              </a:rPr>
              <a:t>, D. The development of instrumental competence through socialization. Minnesota </a:t>
            </a:r>
            <a:r>
              <a:rPr lang="en-US" sz="1300" i="1" dirty="0" err="1">
                <a:solidFill>
                  <a:schemeClr val="tx1">
                    <a:lumMod val="65000"/>
                    <a:lumOff val="35000"/>
                  </a:schemeClr>
                </a:solidFill>
              </a:rPr>
              <a:t>Symp</a:t>
            </a:r>
            <a:r>
              <a:rPr lang="en-US" sz="1300" i="1" dirty="0">
                <a:solidFill>
                  <a:schemeClr val="tx1">
                    <a:lumMod val="65000"/>
                    <a:lumOff val="35000"/>
                  </a:schemeClr>
                </a:solidFill>
              </a:rPr>
              <a:t> Child Psych. 1973;7:3-46.</a:t>
            </a:r>
          </a:p>
          <a:p>
            <a:endParaRPr lang="en-US" sz="1300" i="1" dirty="0" smtClean="0">
              <a:solidFill>
                <a:schemeClr val="tx1">
                  <a:lumMod val="65000"/>
                  <a:lumOff val="35000"/>
                </a:schemeClr>
              </a:solidFill>
            </a:endParaRPr>
          </a:p>
          <a:p>
            <a:r>
              <a:rPr lang="en-US" sz="1300" i="1" dirty="0" err="1" smtClean="0">
                <a:solidFill>
                  <a:schemeClr val="tx1">
                    <a:lumMod val="65000"/>
                    <a:lumOff val="35000"/>
                  </a:schemeClr>
                </a:solidFill>
              </a:rPr>
              <a:t>Maccoby</a:t>
            </a:r>
            <a:r>
              <a:rPr lang="en-US" sz="1300" i="1" dirty="0">
                <a:solidFill>
                  <a:schemeClr val="tx1">
                    <a:lumMod val="65000"/>
                    <a:lumOff val="35000"/>
                  </a:schemeClr>
                </a:solidFill>
              </a:rPr>
              <a:t>, E. E., &amp; Martin, J. A. (1983). Socialization in the context of the family: Parent–child interaction. In P. H. </a:t>
            </a:r>
            <a:r>
              <a:rPr lang="en-US" sz="1300" i="1" dirty="0" err="1">
                <a:solidFill>
                  <a:schemeClr val="tx1">
                    <a:lumMod val="65000"/>
                    <a:lumOff val="35000"/>
                  </a:schemeClr>
                </a:solidFill>
              </a:rPr>
              <a:t>Mussen</a:t>
            </a:r>
            <a:r>
              <a:rPr lang="en-US" sz="1300" i="1" dirty="0">
                <a:solidFill>
                  <a:schemeClr val="tx1">
                    <a:lumMod val="65000"/>
                    <a:lumOff val="35000"/>
                  </a:schemeClr>
                </a:solidFill>
              </a:rPr>
              <a:t> &amp; E. M.</a:t>
            </a:r>
          </a:p>
          <a:p>
            <a:endParaRPr lang="en-US" sz="1300" i="1" dirty="0">
              <a:solidFill>
                <a:schemeClr val="bg1"/>
              </a:solidFill>
            </a:endParaRPr>
          </a:p>
        </p:txBody>
      </p:sp>
    </p:spTree>
    <p:extLst>
      <p:ext uri="{BB962C8B-B14F-4D97-AF65-F5344CB8AC3E}">
        <p14:creationId xmlns:p14="http://schemas.microsoft.com/office/powerpoint/2010/main" val="2356143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Variable 1</a:t>
            </a:r>
            <a:endParaRPr lang="en-US" dirty="0"/>
          </a:p>
        </p:txBody>
      </p:sp>
      <p:sp>
        <p:nvSpPr>
          <p:cNvPr id="3" name="Content Placeholder 2"/>
          <p:cNvSpPr>
            <a:spLocks noGrp="1"/>
          </p:cNvSpPr>
          <p:nvPr>
            <p:ph sz="quarter" idx="1"/>
          </p:nvPr>
        </p:nvSpPr>
        <p:spPr>
          <a:xfrm>
            <a:off x="914400" y="1813560"/>
            <a:ext cx="4617720" cy="4262120"/>
          </a:xfrm>
        </p:spPr>
        <p:txBody>
          <a:bodyPr>
            <a:normAutofit/>
          </a:bodyPr>
          <a:lstStyle/>
          <a:p>
            <a:pPr lvl="0"/>
            <a:r>
              <a:rPr lang="en-US" b="1" u="sng" dirty="0">
                <a:solidFill>
                  <a:schemeClr val="tx2"/>
                </a:solidFill>
              </a:rPr>
              <a:t>Responsiveness</a:t>
            </a:r>
            <a:r>
              <a:rPr lang="en-US" dirty="0">
                <a:solidFill>
                  <a:schemeClr val="tx2"/>
                </a:solidFill>
              </a:rPr>
              <a:t> </a:t>
            </a:r>
            <a:r>
              <a:rPr lang="en-US" dirty="0"/>
              <a:t>of the parent/caregiver to the child</a:t>
            </a:r>
          </a:p>
          <a:p>
            <a:pPr marL="576626" lvl="1" indent="-428048"/>
            <a:r>
              <a:rPr lang="en-US" sz="2400" dirty="0"/>
              <a:t>This type of parent/caregiver usually behaves</a:t>
            </a:r>
          </a:p>
          <a:p>
            <a:pPr marL="1075426" lvl="2" indent="-367909"/>
            <a:r>
              <a:rPr lang="en-US" sz="2000" dirty="0"/>
              <a:t>Reasonably</a:t>
            </a:r>
          </a:p>
          <a:p>
            <a:pPr marL="1075426" lvl="2" indent="-367909"/>
            <a:r>
              <a:rPr lang="en-US" sz="2000" dirty="0"/>
              <a:t>Is nurturing</a:t>
            </a:r>
          </a:p>
          <a:p>
            <a:pPr marL="1075426" lvl="2" indent="-367909"/>
            <a:r>
              <a:rPr lang="en-US" sz="2000" dirty="0"/>
              <a:t>Provides encouraging or supportive feedback to the child</a:t>
            </a:r>
          </a:p>
          <a:p>
            <a:pPr marL="407530" lvl="1" indent="0">
              <a:buNone/>
            </a:pPr>
            <a:endParaRPr lang="en-US" dirty="0" smtClean="0"/>
          </a:p>
        </p:txBody>
      </p:sp>
      <p:sp>
        <p:nvSpPr>
          <p:cNvPr id="4" name="TextBox 3"/>
          <p:cNvSpPr txBox="1"/>
          <p:nvPr/>
        </p:nvSpPr>
        <p:spPr>
          <a:xfrm>
            <a:off x="914400" y="6075680"/>
            <a:ext cx="8892540" cy="502986"/>
          </a:xfrm>
          <a:prstGeom prst="rect">
            <a:avLst/>
          </a:prstGeom>
          <a:noFill/>
        </p:spPr>
        <p:txBody>
          <a:bodyPr wrap="square" lIns="101882" tIns="50941" rIns="101882" bIns="50941" rtlCol="0">
            <a:spAutoFit/>
          </a:bodyPr>
          <a:lstStyle/>
          <a:p>
            <a:r>
              <a:rPr lang="en-US" sz="1100" dirty="0" err="1">
                <a:cs typeface="Gotham Book" pitchFamily="50" charset="0"/>
              </a:rPr>
              <a:t>Baumrind</a:t>
            </a:r>
            <a:r>
              <a:rPr lang="en-US" sz="1100" dirty="0">
                <a:cs typeface="Gotham Book" pitchFamily="50" charset="0"/>
              </a:rPr>
              <a:t>, D. The development of instrumental competence through socialization. </a:t>
            </a:r>
            <a:r>
              <a:rPr lang="en-US" sz="1100" i="1" dirty="0">
                <a:cs typeface="Gotham Book" pitchFamily="50" charset="0"/>
              </a:rPr>
              <a:t>Minnesota </a:t>
            </a:r>
            <a:r>
              <a:rPr lang="en-US" sz="1100" i="1" dirty="0" err="1">
                <a:cs typeface="Gotham Book" pitchFamily="50" charset="0"/>
              </a:rPr>
              <a:t>Symp</a:t>
            </a:r>
            <a:r>
              <a:rPr lang="en-US" sz="1100" i="1" dirty="0">
                <a:cs typeface="Gotham Book" pitchFamily="50" charset="0"/>
              </a:rPr>
              <a:t> Child Psych.</a:t>
            </a:r>
            <a:r>
              <a:rPr lang="en-US" sz="1100" dirty="0">
                <a:cs typeface="Gotham Book" pitchFamily="50" charset="0"/>
              </a:rPr>
              <a:t> 1973;7:3-46</a:t>
            </a:r>
            <a:r>
              <a:rPr lang="en-US" sz="1300" dirty="0"/>
              <a:t>.</a:t>
            </a:r>
          </a:p>
          <a:p>
            <a:endParaRPr lang="en-US" sz="1300" dirty="0"/>
          </a:p>
        </p:txBody>
      </p:sp>
      <p:sp>
        <p:nvSpPr>
          <p:cNvPr id="5" name="TextBox 4"/>
          <p:cNvSpPr txBox="1"/>
          <p:nvPr/>
        </p:nvSpPr>
        <p:spPr>
          <a:xfrm>
            <a:off x="7094220" y="3505200"/>
            <a:ext cx="2712720" cy="707886"/>
          </a:xfrm>
          <a:prstGeom prst="rect">
            <a:avLst/>
          </a:prstGeom>
          <a:noFill/>
        </p:spPr>
        <p:txBody>
          <a:bodyPr wrap="square" rtlCol="0">
            <a:spAutoFit/>
          </a:bodyPr>
          <a:lstStyle/>
          <a:p>
            <a:r>
              <a:rPr lang="en-US" dirty="0" smtClean="0"/>
              <a:t>Photo: parent appears responsive to child</a:t>
            </a:r>
            <a:endParaRPr lang="en-US" dirty="0"/>
          </a:p>
        </p:txBody>
      </p:sp>
    </p:spTree>
    <p:extLst>
      <p:ext uri="{BB962C8B-B14F-4D97-AF65-F5344CB8AC3E}">
        <p14:creationId xmlns:p14="http://schemas.microsoft.com/office/powerpoint/2010/main" val="389593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834847" y="416560"/>
            <a:ext cx="5116373" cy="1016000"/>
          </a:xfrm>
          <a:prstGeom prst="rect">
            <a:avLst/>
          </a:prstGeom>
        </p:spPr>
        <p:txBody>
          <a:bodyPr vert="horz" lIns="101882" tIns="50941" rIns="101882" bIns="50941"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3200" b="1" dirty="0" smtClean="0">
                <a:latin typeface="Times New Roman" panose="02020603050405020304" pitchFamily="18" charset="0"/>
                <a:cs typeface="Times New Roman" panose="02020603050405020304" pitchFamily="18" charset="0"/>
              </a:rPr>
              <a:t>Variable 2</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834846" y="1813560"/>
            <a:ext cx="7811313" cy="3916680"/>
          </a:xfrm>
          <a:prstGeom prst="rect">
            <a:avLst/>
          </a:prstGeom>
        </p:spPr>
        <p:txBody>
          <a:bodyPr vert="horz" lIns="101882" tIns="50941" rIns="101882" bIns="50941">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chemeClr val="tx1">
                  <a:lumMod val="65000"/>
                  <a:lumOff val="35000"/>
                </a:schemeClr>
              </a:buClr>
              <a:buFont typeface="Arial" pitchFamily="34" charset="0"/>
              <a:buChar char="•"/>
            </a:pPr>
            <a:r>
              <a:rPr lang="en-US" sz="2800" b="1" u="sng" dirty="0">
                <a:solidFill>
                  <a:schemeClr val="tx2"/>
                </a:solidFill>
              </a:rPr>
              <a:t>Demandedness</a:t>
            </a:r>
            <a:r>
              <a:rPr lang="en-US" sz="2800" dirty="0">
                <a:solidFill>
                  <a:schemeClr val="tx2"/>
                </a:solidFill>
              </a:rPr>
              <a:t> </a:t>
            </a:r>
            <a:r>
              <a:rPr lang="en-US" sz="2800" dirty="0">
                <a:solidFill>
                  <a:schemeClr val="tx1">
                    <a:lumMod val="50000"/>
                    <a:lumOff val="50000"/>
                  </a:schemeClr>
                </a:solidFill>
              </a:rPr>
              <a:t>of the parent/caregiver seeks for the child to comply with established rules and expectations. </a:t>
            </a:r>
          </a:p>
          <a:p>
            <a:pPr marL="387366" lvl="1" indent="-387366">
              <a:spcBef>
                <a:spcPts val="780"/>
              </a:spcBef>
              <a:buClr>
                <a:schemeClr val="tx1">
                  <a:lumMod val="65000"/>
                  <a:lumOff val="35000"/>
                </a:schemeClr>
              </a:buClr>
              <a:buSzPct val="60000"/>
              <a:buFont typeface="Arial" pitchFamily="34" charset="0"/>
              <a:buChar char="•"/>
            </a:pPr>
            <a:r>
              <a:rPr lang="en-US" sz="2800" dirty="0">
                <a:solidFill>
                  <a:schemeClr val="tx1">
                    <a:lumMod val="50000"/>
                    <a:lumOff val="50000"/>
                  </a:schemeClr>
                </a:solidFill>
              </a:rPr>
              <a:t>This type of parent/caregiver usually </a:t>
            </a:r>
          </a:p>
          <a:p>
            <a:pPr marL="1264687" lvl="1" indent="-557170">
              <a:buClr>
                <a:schemeClr val="tx1">
                  <a:lumMod val="65000"/>
                  <a:lumOff val="35000"/>
                </a:schemeClr>
              </a:buClr>
              <a:buFont typeface="Arial" pitchFamily="34" charset="0"/>
              <a:buChar char="•"/>
            </a:pPr>
            <a:r>
              <a:rPr lang="en-US" sz="2800" dirty="0">
                <a:solidFill>
                  <a:schemeClr val="tx1">
                    <a:lumMod val="50000"/>
                    <a:lumOff val="50000"/>
                  </a:schemeClr>
                </a:solidFill>
              </a:rPr>
              <a:t>Has expectations or demands of the child</a:t>
            </a:r>
          </a:p>
          <a:p>
            <a:pPr marL="1264687" lvl="1" indent="-557170">
              <a:buClr>
                <a:schemeClr val="tx1">
                  <a:lumMod val="65000"/>
                  <a:lumOff val="35000"/>
                </a:schemeClr>
              </a:buClr>
              <a:buFont typeface="Arial" pitchFamily="34" charset="0"/>
              <a:buChar char="•"/>
            </a:pPr>
            <a:r>
              <a:rPr lang="en-US" sz="2800" dirty="0">
                <a:solidFill>
                  <a:schemeClr val="tx1">
                    <a:lumMod val="50000"/>
                    <a:lumOff val="50000"/>
                  </a:schemeClr>
                </a:solidFill>
              </a:rPr>
              <a:t>Wants behavior to be in control</a:t>
            </a:r>
          </a:p>
          <a:p>
            <a:pPr marL="1264687" lvl="1" indent="-557170">
              <a:buClr>
                <a:schemeClr val="tx1">
                  <a:lumMod val="65000"/>
                  <a:lumOff val="35000"/>
                </a:schemeClr>
              </a:buClr>
              <a:buFont typeface="Arial" pitchFamily="34" charset="0"/>
              <a:buChar char="•"/>
            </a:pPr>
            <a:r>
              <a:rPr lang="en-US" sz="2800" dirty="0">
                <a:solidFill>
                  <a:schemeClr val="tx1">
                    <a:lumMod val="50000"/>
                    <a:lumOff val="50000"/>
                  </a:schemeClr>
                </a:solidFill>
              </a:rPr>
              <a:t>Monitors the child closely for adherence to these expectations.</a:t>
            </a:r>
          </a:p>
          <a:p>
            <a:pPr>
              <a:buFont typeface="Arial" pitchFamily="34" charset="0"/>
              <a:buChar char="•"/>
            </a:pPr>
            <a:endParaRPr lang="en-US" sz="3800" dirty="0"/>
          </a:p>
          <a:p>
            <a:pPr>
              <a:buFont typeface="Arial" pitchFamily="34" charset="0"/>
              <a:buChar char="•"/>
            </a:pPr>
            <a:endParaRPr lang="en-US" sz="3800" dirty="0"/>
          </a:p>
        </p:txBody>
      </p:sp>
      <p:sp>
        <p:nvSpPr>
          <p:cNvPr id="8" name="TextBox 7"/>
          <p:cNvSpPr txBox="1"/>
          <p:nvPr/>
        </p:nvSpPr>
        <p:spPr>
          <a:xfrm>
            <a:off x="934720" y="5908041"/>
            <a:ext cx="9154942" cy="502986"/>
          </a:xfrm>
          <a:prstGeom prst="rect">
            <a:avLst/>
          </a:prstGeom>
          <a:noFill/>
        </p:spPr>
        <p:txBody>
          <a:bodyPr wrap="square" lIns="101882" tIns="50941" rIns="101882" bIns="50941" rtlCol="0">
            <a:spAutoFit/>
          </a:bodyPr>
          <a:lstStyle/>
          <a:p>
            <a:r>
              <a:rPr lang="en-US" sz="1100" dirty="0" err="1">
                <a:latin typeface="Gotham Book" pitchFamily="50" charset="0"/>
                <a:cs typeface="Gotham Book" pitchFamily="50" charset="0"/>
              </a:rPr>
              <a:t>Baumrind</a:t>
            </a:r>
            <a:r>
              <a:rPr lang="en-US" sz="1100" dirty="0">
                <a:latin typeface="Gotham Book" pitchFamily="50" charset="0"/>
                <a:cs typeface="Gotham Book" pitchFamily="50" charset="0"/>
              </a:rPr>
              <a:t>, D. The development of instrumental competence through socialization. </a:t>
            </a:r>
            <a:r>
              <a:rPr lang="en-US" sz="1100" i="1" dirty="0">
                <a:latin typeface="Gotham Book" pitchFamily="50" charset="0"/>
                <a:cs typeface="Gotham Book" pitchFamily="50" charset="0"/>
              </a:rPr>
              <a:t>Minnesota </a:t>
            </a:r>
            <a:r>
              <a:rPr lang="en-US" sz="1100" i="1" dirty="0" err="1">
                <a:latin typeface="Gotham Book" pitchFamily="50" charset="0"/>
                <a:cs typeface="Gotham Book" pitchFamily="50" charset="0"/>
              </a:rPr>
              <a:t>Symp</a:t>
            </a:r>
            <a:r>
              <a:rPr lang="en-US" sz="1100" i="1" dirty="0">
                <a:latin typeface="Gotham Book" pitchFamily="50" charset="0"/>
                <a:cs typeface="Gotham Book" pitchFamily="50" charset="0"/>
              </a:rPr>
              <a:t> Child Psych.</a:t>
            </a:r>
            <a:r>
              <a:rPr lang="en-US" sz="1100" dirty="0">
                <a:latin typeface="Gotham Book" pitchFamily="50" charset="0"/>
                <a:cs typeface="Gotham Book" pitchFamily="50" charset="0"/>
              </a:rPr>
              <a:t> 1973;7:3-46</a:t>
            </a:r>
            <a:r>
              <a:rPr lang="en-US" sz="1300" dirty="0" smtClean="0"/>
              <a:t>.</a:t>
            </a:r>
            <a:endParaRPr lang="en-US" sz="1300" dirty="0"/>
          </a:p>
          <a:p>
            <a:endParaRPr lang="en-US" sz="1300" dirty="0"/>
          </a:p>
        </p:txBody>
      </p:sp>
    </p:spTree>
    <p:extLst>
      <p:ext uri="{BB962C8B-B14F-4D97-AF65-F5344CB8AC3E}">
        <p14:creationId xmlns:p14="http://schemas.microsoft.com/office/powerpoint/2010/main" val="4036062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Parenting Styles</a:t>
            </a:r>
            <a:endParaRPr lang="en-US" dirty="0"/>
          </a:p>
        </p:txBody>
      </p:sp>
      <p:sp>
        <p:nvSpPr>
          <p:cNvPr id="4" name="Content Placeholder 3"/>
          <p:cNvSpPr>
            <a:spLocks noGrp="1"/>
          </p:cNvSpPr>
          <p:nvPr>
            <p:ph sz="quarter" idx="1"/>
          </p:nvPr>
        </p:nvSpPr>
        <p:spPr/>
        <p:txBody>
          <a:bodyPr/>
          <a:lstStyle/>
          <a:p>
            <a:r>
              <a:rPr lang="en-US" dirty="0" smtClean="0"/>
              <a:t>The two major characteristics or variables, </a:t>
            </a:r>
            <a:r>
              <a:rPr lang="en-US" u="sng" dirty="0" smtClean="0"/>
              <a:t>Responsiveness and Demandedness</a:t>
            </a:r>
            <a:r>
              <a:rPr lang="en-US" dirty="0" smtClean="0"/>
              <a:t>, contribute to the main PARENTING STYLES:</a:t>
            </a:r>
          </a:p>
          <a:p>
            <a:pPr marL="0" indent="0">
              <a:buNone/>
            </a:pPr>
            <a:endParaRPr lang="en-US" sz="1300" dirty="0"/>
          </a:p>
          <a:p>
            <a:pPr marL="2165002" lvl="1" indent="-514719"/>
            <a:r>
              <a:rPr lang="en-US" dirty="0" smtClean="0"/>
              <a:t>AUTHORITARIAN</a:t>
            </a:r>
          </a:p>
          <a:p>
            <a:pPr marL="2165002" lvl="1" indent="-514719"/>
            <a:r>
              <a:rPr lang="en-US" dirty="0" smtClean="0"/>
              <a:t>PERMISSIVE </a:t>
            </a:r>
          </a:p>
          <a:p>
            <a:pPr marL="2165002" lvl="1" indent="-514719"/>
            <a:r>
              <a:rPr lang="en-US" dirty="0" smtClean="0"/>
              <a:t>AUTHORITATIVE</a:t>
            </a:r>
          </a:p>
          <a:p>
            <a:pPr marL="2165002" lvl="1" indent="-514719">
              <a:buNone/>
            </a:pPr>
            <a:endParaRPr lang="en-US" dirty="0"/>
          </a:p>
        </p:txBody>
      </p:sp>
    </p:spTree>
    <p:extLst>
      <p:ext uri="{BB962C8B-B14F-4D97-AF65-F5344CB8AC3E}">
        <p14:creationId xmlns:p14="http://schemas.microsoft.com/office/powerpoint/2010/main" val="3768753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574800"/>
            <a:ext cx="8724900" cy="5273040"/>
          </a:xfrm>
        </p:spPr>
        <p:txBody>
          <a:bodyPr>
            <a:normAutofit fontScale="77500" lnSpcReduction="20000"/>
          </a:bodyPr>
          <a:lstStyle/>
          <a:p>
            <a:r>
              <a:rPr lang="en-US" sz="3400" dirty="0"/>
              <a:t>“You don’t need to understand, you only need to comply” – A motto of a strict authoritarian parent. </a:t>
            </a:r>
          </a:p>
          <a:p>
            <a:r>
              <a:rPr lang="en-US" sz="3400" dirty="0"/>
              <a:t>High on </a:t>
            </a:r>
            <a:r>
              <a:rPr lang="en-US" sz="3400" dirty="0" err="1"/>
              <a:t>demandedness</a:t>
            </a:r>
            <a:r>
              <a:rPr lang="en-US" sz="3400" dirty="0"/>
              <a:t> and low on responsiveness. </a:t>
            </a:r>
          </a:p>
          <a:p>
            <a:r>
              <a:rPr lang="en-US" sz="3400" dirty="0"/>
              <a:t>Rely heavy on “coercion” to force the child to comply. </a:t>
            </a:r>
          </a:p>
          <a:p>
            <a:r>
              <a:rPr lang="en-US" sz="3400" dirty="0"/>
              <a:t>Coercion includes using threats, intimidation, physical punishment, fear, and love withdrawal. </a:t>
            </a:r>
          </a:p>
          <a:p>
            <a:r>
              <a:rPr lang="en-US" sz="3400" dirty="0"/>
              <a:t>Children from these parents/caregivers are usually more anxious, withdrawn, and unhappy. They also can have more difficulty with peer relationships. </a:t>
            </a:r>
          </a:p>
          <a:p>
            <a:r>
              <a:rPr lang="en-US" sz="3400" dirty="0"/>
              <a:t>With the lack of parental support and responsive interaction, children tend to perform lower academically. </a:t>
            </a:r>
          </a:p>
          <a:p>
            <a:endParaRPr lang="en-US" sz="3600" dirty="0"/>
          </a:p>
        </p:txBody>
      </p:sp>
      <p:sp>
        <p:nvSpPr>
          <p:cNvPr id="5" name="Title 4"/>
          <p:cNvSpPr>
            <a:spLocks noGrp="1"/>
          </p:cNvSpPr>
          <p:nvPr>
            <p:ph type="title"/>
          </p:nvPr>
        </p:nvSpPr>
        <p:spPr/>
        <p:txBody>
          <a:bodyPr/>
          <a:lstStyle/>
          <a:p>
            <a:r>
              <a:rPr lang="en-US" dirty="0" smtClean="0"/>
              <a:t>Authoritarian Style</a:t>
            </a:r>
            <a:endParaRPr lang="en-US" dirty="0"/>
          </a:p>
        </p:txBody>
      </p:sp>
    </p:spTree>
    <p:extLst>
      <p:ext uri="{BB962C8B-B14F-4D97-AF65-F5344CB8AC3E}">
        <p14:creationId xmlns:p14="http://schemas.microsoft.com/office/powerpoint/2010/main" val="563586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554480"/>
            <a:ext cx="8724900" cy="5699760"/>
          </a:xfrm>
        </p:spPr>
        <p:txBody>
          <a:bodyPr>
            <a:normAutofit fontScale="70000" lnSpcReduction="20000"/>
          </a:bodyPr>
          <a:lstStyle/>
          <a:p>
            <a:r>
              <a:rPr lang="en-US" sz="3600" dirty="0"/>
              <a:t>Permissive parents and caregivers are usually not specific in expectations and direction. There is miscommunication with rules for compliance. </a:t>
            </a:r>
          </a:p>
          <a:p>
            <a:r>
              <a:rPr lang="en-US" sz="3600" dirty="0"/>
              <a:t>Usually warm and nurturing and reasonably responsive to the physical and emotional needs of the child, they tend not to provide sufficient support or guidance that the child needs. </a:t>
            </a:r>
          </a:p>
          <a:p>
            <a:r>
              <a:rPr lang="en-US" sz="3600" dirty="0"/>
              <a:t>Low on </a:t>
            </a:r>
            <a:r>
              <a:rPr lang="en-US" sz="3600" dirty="0" err="1"/>
              <a:t>demandedness</a:t>
            </a:r>
            <a:r>
              <a:rPr lang="en-US" sz="3600" dirty="0"/>
              <a:t> and range low to high on responsiveness. </a:t>
            </a:r>
          </a:p>
          <a:p>
            <a:r>
              <a:rPr lang="en-US" sz="3600" dirty="0"/>
              <a:t>Often children from this type of parenting style are less mature when compared to other children from other parenting styles. </a:t>
            </a:r>
          </a:p>
          <a:p>
            <a:r>
              <a:rPr lang="en-US" sz="3600" dirty="0"/>
              <a:t>Children can be disobedient, rebellious, more self-centered and impulsive. </a:t>
            </a:r>
          </a:p>
          <a:p>
            <a:endParaRPr lang="en-US" sz="3600" dirty="0"/>
          </a:p>
        </p:txBody>
      </p:sp>
      <p:sp>
        <p:nvSpPr>
          <p:cNvPr id="5" name="Title 4"/>
          <p:cNvSpPr>
            <a:spLocks noGrp="1"/>
          </p:cNvSpPr>
          <p:nvPr>
            <p:ph type="title"/>
          </p:nvPr>
        </p:nvSpPr>
        <p:spPr/>
        <p:txBody>
          <a:bodyPr/>
          <a:lstStyle/>
          <a:p>
            <a:r>
              <a:rPr lang="en-US" dirty="0" smtClean="0"/>
              <a:t>Permissive Style</a:t>
            </a:r>
            <a:endParaRPr lang="en-US" dirty="0"/>
          </a:p>
        </p:txBody>
      </p:sp>
    </p:spTree>
    <p:extLst>
      <p:ext uri="{BB962C8B-B14F-4D97-AF65-F5344CB8AC3E}">
        <p14:creationId xmlns:p14="http://schemas.microsoft.com/office/powerpoint/2010/main" val="950212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93520"/>
            <a:ext cx="8412480" cy="6278880"/>
          </a:xfrm>
        </p:spPr>
        <p:txBody>
          <a:bodyPr>
            <a:normAutofit/>
          </a:bodyPr>
          <a:lstStyle/>
          <a:p>
            <a:r>
              <a:rPr lang="en-US" sz="2600" dirty="0">
                <a:latin typeface="+mn-lt"/>
              </a:rPr>
              <a:t>High in </a:t>
            </a:r>
            <a:r>
              <a:rPr lang="en-US" sz="2600" dirty="0" err="1">
                <a:latin typeface="+mn-lt"/>
              </a:rPr>
              <a:t>demandedness</a:t>
            </a:r>
            <a:r>
              <a:rPr lang="en-US" sz="2600" dirty="0">
                <a:latin typeface="+mn-lt"/>
              </a:rPr>
              <a:t> and high in responsiveness. </a:t>
            </a:r>
          </a:p>
          <a:p>
            <a:r>
              <a:rPr lang="en-US" sz="2600" dirty="0">
                <a:latin typeface="+mn-lt"/>
              </a:rPr>
              <a:t>Reasonable with their expectations.</a:t>
            </a:r>
          </a:p>
          <a:p>
            <a:r>
              <a:rPr lang="en-US" sz="2600" dirty="0">
                <a:latin typeface="+mn-lt"/>
              </a:rPr>
              <a:t>Provide warmth and nurturance in their response to their child. </a:t>
            </a:r>
          </a:p>
          <a:p>
            <a:r>
              <a:rPr lang="en-US" sz="2600" dirty="0">
                <a:latin typeface="+mn-lt"/>
              </a:rPr>
              <a:t>Encourage the child to understand expectations of the parent. </a:t>
            </a:r>
          </a:p>
          <a:p>
            <a:r>
              <a:rPr lang="en-US" sz="2600" dirty="0">
                <a:latin typeface="+mn-lt"/>
              </a:rPr>
              <a:t>Open discussion/dialogue that allows for feedback and collaboration on what the parent would like from the child. </a:t>
            </a:r>
          </a:p>
          <a:p>
            <a:r>
              <a:rPr lang="en-US" sz="2600" dirty="0">
                <a:latin typeface="+mn-lt"/>
              </a:rPr>
              <a:t>Children of these parents/caregivers tend to be more well adjusted in life and more successful in school. </a:t>
            </a:r>
          </a:p>
          <a:p>
            <a:endParaRPr lang="en-US" sz="3600" dirty="0"/>
          </a:p>
          <a:p>
            <a:endParaRPr lang="en-US" sz="3600" dirty="0"/>
          </a:p>
        </p:txBody>
      </p:sp>
      <p:sp>
        <p:nvSpPr>
          <p:cNvPr id="5" name="Title 4"/>
          <p:cNvSpPr>
            <a:spLocks noGrp="1"/>
          </p:cNvSpPr>
          <p:nvPr>
            <p:ph type="title"/>
          </p:nvPr>
        </p:nvSpPr>
        <p:spPr/>
        <p:txBody>
          <a:bodyPr/>
          <a:lstStyle/>
          <a:p>
            <a:r>
              <a:rPr lang="en-US" dirty="0" smtClean="0"/>
              <a:t>Authoritative Style</a:t>
            </a:r>
            <a:endParaRPr lang="en-US" dirty="0"/>
          </a:p>
        </p:txBody>
      </p:sp>
    </p:spTree>
    <p:extLst>
      <p:ext uri="{BB962C8B-B14F-4D97-AF65-F5344CB8AC3E}">
        <p14:creationId xmlns:p14="http://schemas.microsoft.com/office/powerpoint/2010/main" val="35566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0" y="0"/>
            <a:ext cx="10058400" cy="7772400"/>
          </a:xfrm>
          <a:prstGeom prst="rect">
            <a:avLst/>
          </a:prstGeom>
          <a:noFill/>
          <a:ln w="9525" cap="flat" cmpd="sng" algn="ctr">
            <a:noFill/>
            <a:prstDash val="solid"/>
            <a:round/>
            <a:headEnd type="none" w="med" len="med"/>
            <a:tailEnd type="none" w="med" len="med"/>
          </a:ln>
          <a:effectLst/>
        </p:spPr>
        <p:txBody>
          <a:bodyPr vert="horz" wrap="square" lIns="101882" tIns="50941" rIns="101882" bIns="50941" numCol="1" rtlCol="0" anchor="t" anchorCtr="0" compatLnSpc="1">
            <a:prstTxWarp prst="textNoShape">
              <a:avLst/>
            </a:prstTxWarp>
          </a:bodyPr>
          <a:lstStyle/>
          <a:p>
            <a:pPr defTabSz="1018824" eaLnBrk="0" fontAlgn="base" hangingPunct="0">
              <a:spcBef>
                <a:spcPct val="0"/>
              </a:spcBef>
              <a:spcAft>
                <a:spcPct val="0"/>
              </a:spcAft>
            </a:pPr>
            <a:endParaRPr lang="en-US" sz="2700">
              <a:latin typeface="Arial" charset="0"/>
              <a:ea typeface="ヒラギノ角ゴ Pro W3" pitchFamily="48" charset="-128"/>
            </a:endParaRPr>
          </a:p>
        </p:txBody>
      </p:sp>
      <p:pic>
        <p:nvPicPr>
          <p:cNvPr id="4" name="Picture 3"/>
          <p:cNvPicPr>
            <a:picLocks noChangeAspect="1"/>
          </p:cNvPicPr>
          <p:nvPr/>
        </p:nvPicPr>
        <p:blipFill>
          <a:blip r:embed="rId3" cstate="print"/>
          <a:stretch>
            <a:fillRect/>
          </a:stretch>
        </p:blipFill>
        <p:spPr>
          <a:xfrm>
            <a:off x="0" y="647700"/>
            <a:ext cx="10058400" cy="6477000"/>
          </a:xfrm>
          <a:prstGeom prst="rect">
            <a:avLst/>
          </a:prstGeom>
        </p:spPr>
      </p:pic>
    </p:spTree>
    <p:extLst>
      <p:ext uri="{BB962C8B-B14F-4D97-AF65-F5344CB8AC3E}">
        <p14:creationId xmlns:p14="http://schemas.microsoft.com/office/powerpoint/2010/main" val="3814969908"/>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Positive Parenting</a:t>
            </a:r>
            <a:endParaRPr lang="en-US" dirty="0"/>
          </a:p>
        </p:txBody>
      </p:sp>
      <p:sp>
        <p:nvSpPr>
          <p:cNvPr id="3" name="Content Placeholder 2"/>
          <p:cNvSpPr>
            <a:spLocks noGrp="1"/>
          </p:cNvSpPr>
          <p:nvPr>
            <p:ph sz="quarter" idx="1"/>
          </p:nvPr>
        </p:nvSpPr>
        <p:spPr>
          <a:xfrm>
            <a:off x="914400" y="1640840"/>
            <a:ext cx="7735824" cy="5095240"/>
          </a:xfrm>
        </p:spPr>
        <p:txBody>
          <a:bodyPr/>
          <a:lstStyle/>
          <a:p>
            <a:r>
              <a:rPr lang="en-US" dirty="0" smtClean="0"/>
              <a:t>Parenting that supports a healthy parent-child relationship </a:t>
            </a:r>
          </a:p>
          <a:p>
            <a:r>
              <a:rPr lang="en-US" dirty="0" smtClean="0"/>
              <a:t>Sometimes called positive discipline, gentle guidance, or loving guidance</a:t>
            </a:r>
          </a:p>
          <a:p>
            <a:r>
              <a:rPr lang="en-US" dirty="0" smtClean="0"/>
              <a:t>Guidance that keeps children on the right path, offered in a positive way that resists any temptation to be punitive. </a:t>
            </a:r>
            <a:endParaRPr lang="en-US" dirty="0"/>
          </a:p>
        </p:txBody>
      </p:sp>
    </p:spTree>
    <p:extLst>
      <p:ext uri="{BB962C8B-B14F-4D97-AF65-F5344CB8AC3E}">
        <p14:creationId xmlns:p14="http://schemas.microsoft.com/office/powerpoint/2010/main" val="1322344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0"/>
            <a:ext cx="7188200" cy="1122680"/>
          </a:xfrm>
        </p:spPr>
        <p:txBody>
          <a:bodyPr>
            <a:noAutofit/>
          </a:bodyPr>
          <a:lstStyle/>
          <a:p>
            <a:pPr algn="ctr"/>
            <a:r>
              <a:rPr lang="en-US" dirty="0"/>
              <a:t>Who is considered a parent or caregiver?</a:t>
            </a:r>
          </a:p>
        </p:txBody>
      </p:sp>
      <p:sp>
        <p:nvSpPr>
          <p:cNvPr id="3" name="Content Placeholder 2"/>
          <p:cNvSpPr>
            <a:spLocks noGrp="1"/>
          </p:cNvSpPr>
          <p:nvPr>
            <p:ph sz="quarter" idx="1"/>
          </p:nvPr>
        </p:nvSpPr>
        <p:spPr>
          <a:xfrm>
            <a:off x="1078992" y="1899920"/>
            <a:ext cx="7800848" cy="1282192"/>
          </a:xfrm>
        </p:spPr>
        <p:txBody>
          <a:bodyPr>
            <a:normAutofit/>
          </a:bodyPr>
          <a:lstStyle/>
          <a:p>
            <a:pPr marL="63676" indent="0">
              <a:buNone/>
            </a:pPr>
            <a:r>
              <a:rPr lang="en-US" dirty="0"/>
              <a:t>Any </a:t>
            </a:r>
            <a:r>
              <a:rPr lang="en-US" dirty="0" smtClean="0"/>
              <a:t>person – </a:t>
            </a:r>
            <a:r>
              <a:rPr lang="en-US" dirty="0"/>
              <a:t>biological, not related, </a:t>
            </a:r>
            <a:r>
              <a:rPr lang="en-US" dirty="0" smtClean="0"/>
              <a:t>legally </a:t>
            </a:r>
            <a:r>
              <a:rPr lang="en-US" dirty="0"/>
              <a:t>or non-legally in the role of caring for and raising a </a:t>
            </a:r>
            <a:r>
              <a:rPr lang="en-US" dirty="0" smtClean="0"/>
              <a:t>child </a:t>
            </a:r>
            <a:endParaRPr lang="en-US"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660904" y="3182112"/>
            <a:ext cx="4658868" cy="3105912"/>
          </a:xfrm>
          <a:prstGeom prst="rect">
            <a:avLst/>
          </a:prstGeom>
        </p:spPr>
      </p:pic>
    </p:spTree>
    <p:extLst>
      <p:ext uri="{BB962C8B-B14F-4D97-AF65-F5344CB8AC3E}">
        <p14:creationId xmlns:p14="http://schemas.microsoft.com/office/powerpoint/2010/main" val="142637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important?</a:t>
            </a:r>
            <a:endParaRPr lang="en-US" dirty="0"/>
          </a:p>
        </p:txBody>
      </p:sp>
      <p:sp>
        <p:nvSpPr>
          <p:cNvPr id="3" name="Content Placeholder 2"/>
          <p:cNvSpPr>
            <a:spLocks noGrp="1"/>
          </p:cNvSpPr>
          <p:nvPr>
            <p:ph sz="quarter" idx="1"/>
          </p:nvPr>
        </p:nvSpPr>
        <p:spPr>
          <a:xfrm>
            <a:off x="419100" y="1813560"/>
            <a:ext cx="8884920" cy="5095240"/>
          </a:xfrm>
        </p:spPr>
        <p:txBody>
          <a:bodyPr>
            <a:normAutofit/>
          </a:bodyPr>
          <a:lstStyle/>
          <a:p>
            <a:r>
              <a:rPr lang="en-US" dirty="0" smtClean="0"/>
              <a:t>Physical discipline is not only less effective than other non-coercive methods, it is more harmful than has often been understood. </a:t>
            </a:r>
          </a:p>
          <a:p>
            <a:r>
              <a:rPr lang="en-US" dirty="0" smtClean="0"/>
              <a:t>Corporal punishment is associated with </a:t>
            </a:r>
            <a:r>
              <a:rPr lang="en-US" u="sng" dirty="0" smtClean="0"/>
              <a:t>antisocial behavior and aggression</a:t>
            </a:r>
            <a:r>
              <a:rPr lang="en-US" dirty="0" smtClean="0"/>
              <a:t> in children, and later in life is linked to depression, unhappiness, anxiety, drug and alcohol use and psychological maladjustment. </a:t>
            </a:r>
          </a:p>
          <a:p>
            <a:r>
              <a:rPr lang="en-US" dirty="0" smtClean="0"/>
              <a:t>Beyond beating, parents can also hurt children by humiliating them, labeling them in harmful ways (“Why are you so stupid?”), or continually criticizing their behavior.</a:t>
            </a:r>
          </a:p>
          <a:p>
            <a:endParaRPr lang="en-US" dirty="0"/>
          </a:p>
        </p:txBody>
      </p:sp>
      <p:sp>
        <p:nvSpPr>
          <p:cNvPr id="4" name="TextBox 3"/>
          <p:cNvSpPr txBox="1"/>
          <p:nvPr/>
        </p:nvSpPr>
        <p:spPr>
          <a:xfrm>
            <a:off x="251460" y="7335540"/>
            <a:ext cx="9471660" cy="302932"/>
          </a:xfrm>
          <a:prstGeom prst="rect">
            <a:avLst/>
          </a:prstGeom>
          <a:noFill/>
        </p:spPr>
        <p:txBody>
          <a:bodyPr wrap="square" lIns="101882" tIns="50941" rIns="101882" bIns="50941" rtlCol="0">
            <a:spAutoFit/>
          </a:bodyPr>
          <a:lstStyle/>
          <a:p>
            <a:r>
              <a:rPr lang="en-US" sz="1300" dirty="0"/>
              <a:t>Joan </a:t>
            </a:r>
            <a:r>
              <a:rPr lang="en-US" sz="1300" dirty="0" err="1"/>
              <a:t>Durrant</a:t>
            </a:r>
            <a:r>
              <a:rPr lang="en-US" sz="1300" dirty="0"/>
              <a:t> and Ron </a:t>
            </a:r>
            <a:r>
              <a:rPr lang="en-US" sz="1300" dirty="0" err="1"/>
              <a:t>Ensom</a:t>
            </a:r>
            <a:r>
              <a:rPr lang="en-US" sz="1300" dirty="0"/>
              <a:t>. Physical punishment of children: lessons from 20 years of research. </a:t>
            </a:r>
            <a:r>
              <a:rPr lang="en-US" sz="1300" i="1" dirty="0"/>
              <a:t>CMAJ</a:t>
            </a:r>
            <a:r>
              <a:rPr lang="en-US" sz="1300" dirty="0"/>
              <a:t>, 2012 DOI: </a:t>
            </a:r>
            <a:r>
              <a:rPr lang="en-US" sz="1300" dirty="0">
                <a:hlinkClick r:id="rId3"/>
              </a:rPr>
              <a:t>10.1503/cmaj.101314</a:t>
            </a:r>
            <a:endParaRPr lang="en-US" sz="1300" dirty="0"/>
          </a:p>
        </p:txBody>
      </p:sp>
    </p:spTree>
    <p:extLst>
      <p:ext uri="{BB962C8B-B14F-4D97-AF65-F5344CB8AC3E}">
        <p14:creationId xmlns:p14="http://schemas.microsoft.com/office/powerpoint/2010/main" val="1364822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physical punishment isn’t good</a:t>
            </a:r>
            <a:endParaRPr lang="en-US" dirty="0"/>
          </a:p>
        </p:txBody>
      </p:sp>
      <p:sp>
        <p:nvSpPr>
          <p:cNvPr id="3" name="Content Placeholder 2"/>
          <p:cNvSpPr>
            <a:spLocks noGrp="1"/>
          </p:cNvSpPr>
          <p:nvPr>
            <p:ph sz="quarter" idx="1"/>
          </p:nvPr>
        </p:nvSpPr>
        <p:spPr>
          <a:xfrm>
            <a:off x="251460" y="1640840"/>
            <a:ext cx="9555480" cy="5440680"/>
          </a:xfrm>
        </p:spPr>
        <p:txBody>
          <a:bodyPr>
            <a:normAutofit fontScale="70000" lnSpcReduction="20000"/>
          </a:bodyPr>
          <a:lstStyle/>
          <a:p>
            <a:r>
              <a:rPr lang="en-US" sz="3800" dirty="0"/>
              <a:t>Results consistently suggest that physical punishment cause increased externalizing behaviors. </a:t>
            </a:r>
          </a:p>
          <a:p>
            <a:r>
              <a:rPr lang="en-US" sz="3800" dirty="0"/>
              <a:t>Physical punishment is associated with a variety of mental health problems, such as depression, anxiety and use of drugs and alcohol. </a:t>
            </a:r>
          </a:p>
          <a:p>
            <a:r>
              <a:rPr lang="en-US" sz="3800" dirty="0"/>
              <a:t>Physical punishment may change areas in the brain linked to performance on IQ tests and increase vulnerability to drug or alcohol dependence.</a:t>
            </a:r>
          </a:p>
          <a:p>
            <a:r>
              <a:rPr lang="en-US" sz="3800" dirty="0"/>
              <a:t>Attitudes toward the use of physical punishment have changed, and many countries have shifted focus to positive discipline of children and have legally abolished physical punishment.</a:t>
            </a:r>
          </a:p>
          <a:p>
            <a:r>
              <a:rPr lang="en-US" sz="3800" b="1" i="1" dirty="0"/>
              <a:t>What are the laws on physical punishment where you live? </a:t>
            </a:r>
          </a:p>
          <a:p>
            <a:endParaRPr lang="en-US" dirty="0"/>
          </a:p>
        </p:txBody>
      </p:sp>
      <p:sp>
        <p:nvSpPr>
          <p:cNvPr id="5" name="TextBox 4"/>
          <p:cNvSpPr txBox="1"/>
          <p:nvPr/>
        </p:nvSpPr>
        <p:spPr>
          <a:xfrm>
            <a:off x="251460" y="7335540"/>
            <a:ext cx="9471660" cy="302932"/>
          </a:xfrm>
          <a:prstGeom prst="rect">
            <a:avLst/>
          </a:prstGeom>
          <a:noFill/>
        </p:spPr>
        <p:txBody>
          <a:bodyPr wrap="square" lIns="101882" tIns="50941" rIns="101882" bIns="50941" rtlCol="0">
            <a:spAutoFit/>
          </a:bodyPr>
          <a:lstStyle/>
          <a:p>
            <a:r>
              <a:rPr lang="en-US" sz="1300" dirty="0"/>
              <a:t>Joan </a:t>
            </a:r>
            <a:r>
              <a:rPr lang="en-US" sz="1300" dirty="0" err="1"/>
              <a:t>Durrant</a:t>
            </a:r>
            <a:r>
              <a:rPr lang="en-US" sz="1300" dirty="0"/>
              <a:t> and Ron </a:t>
            </a:r>
            <a:r>
              <a:rPr lang="en-US" sz="1300" dirty="0" err="1"/>
              <a:t>Ensom</a:t>
            </a:r>
            <a:r>
              <a:rPr lang="en-US" sz="1300" dirty="0"/>
              <a:t>. Physical punishment of children: lessons from 20 years of research. </a:t>
            </a:r>
            <a:r>
              <a:rPr lang="en-US" sz="1300" i="1" dirty="0"/>
              <a:t>CMAJ</a:t>
            </a:r>
            <a:r>
              <a:rPr lang="en-US" sz="1300" dirty="0"/>
              <a:t>, 2012 DOI: </a:t>
            </a:r>
            <a:r>
              <a:rPr lang="en-US" sz="1300" dirty="0">
                <a:hlinkClick r:id="rId3"/>
              </a:rPr>
              <a:t>10.1503/cmaj.101314</a:t>
            </a:r>
            <a:endParaRPr lang="en-US" sz="1300" dirty="0"/>
          </a:p>
        </p:txBody>
      </p:sp>
    </p:spTree>
    <p:extLst>
      <p:ext uri="{BB962C8B-B14F-4D97-AF65-F5344CB8AC3E}">
        <p14:creationId xmlns:p14="http://schemas.microsoft.com/office/powerpoint/2010/main" val="719521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of Positive Parenting Interventions</a:t>
            </a:r>
            <a:endParaRPr lang="en-US" dirty="0"/>
          </a:p>
        </p:txBody>
      </p:sp>
      <p:sp>
        <p:nvSpPr>
          <p:cNvPr id="3" name="Content Placeholder 2"/>
          <p:cNvSpPr>
            <a:spLocks noGrp="1"/>
          </p:cNvSpPr>
          <p:nvPr>
            <p:ph sz="quarter" idx="1"/>
          </p:nvPr>
        </p:nvSpPr>
        <p:spPr>
          <a:xfrm>
            <a:off x="335280" y="1554480"/>
            <a:ext cx="9220200" cy="5699760"/>
          </a:xfrm>
        </p:spPr>
        <p:txBody>
          <a:bodyPr>
            <a:noAutofit/>
          </a:bodyPr>
          <a:lstStyle/>
          <a:p>
            <a:r>
              <a:rPr lang="en-US" sz="2400" dirty="0"/>
              <a:t>Child-Parent Centers provided comprehensive educational and family support to economically disadvantaged children and their parents. In a matched control trial, children participating in these centers had a </a:t>
            </a:r>
            <a:r>
              <a:rPr lang="en-US" sz="2400" b="1" u="sng" dirty="0"/>
              <a:t>52 percent reduction in child maltreatment </a:t>
            </a:r>
            <a:r>
              <a:rPr lang="en-US" sz="2400" dirty="0"/>
              <a:t>(Reynolds &amp; Robertson, 2003).</a:t>
            </a:r>
          </a:p>
          <a:p>
            <a:endParaRPr lang="en-US" sz="2000" dirty="0"/>
          </a:p>
          <a:p>
            <a:r>
              <a:rPr lang="en-US" sz="2400" dirty="0"/>
              <a:t>Nurse-Family Partnership is a nurse home visitation program for low-income, first-time parents and their children beginning prenatally and continuing up to the child’s second birthday. </a:t>
            </a:r>
          </a:p>
          <a:p>
            <a:pPr lvl="1"/>
            <a:r>
              <a:rPr lang="en-US" sz="2000" dirty="0"/>
              <a:t>The program encourages healthy behaviors during and after pregnancy, teaches appropriate parenting skills, and links parents to community services. </a:t>
            </a:r>
          </a:p>
          <a:p>
            <a:pPr lvl="1"/>
            <a:r>
              <a:rPr lang="en-US" sz="2000" dirty="0"/>
              <a:t>A randomized controlled trial documented a </a:t>
            </a:r>
            <a:r>
              <a:rPr lang="en-US" sz="2000" b="1" u="sng" dirty="0"/>
              <a:t>48 percent reduction in child maltreatment at the 15-year follow-up </a:t>
            </a:r>
            <a:r>
              <a:rPr lang="en-US" sz="2000" dirty="0"/>
              <a:t>(Olds et al., 1997).</a:t>
            </a:r>
          </a:p>
          <a:p>
            <a:endParaRPr lang="en-US" sz="2000" dirty="0"/>
          </a:p>
        </p:txBody>
      </p:sp>
    </p:spTree>
    <p:extLst>
      <p:ext uri="{BB962C8B-B14F-4D97-AF65-F5344CB8AC3E}">
        <p14:creationId xmlns:p14="http://schemas.microsoft.com/office/powerpoint/2010/main" val="1286102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of Positive Parenting Interventions</a:t>
            </a:r>
            <a:endParaRPr lang="en-US" dirty="0"/>
          </a:p>
        </p:txBody>
      </p:sp>
      <p:sp>
        <p:nvSpPr>
          <p:cNvPr id="3" name="Content Placeholder 2"/>
          <p:cNvSpPr>
            <a:spLocks noGrp="1"/>
          </p:cNvSpPr>
          <p:nvPr>
            <p:ph sz="quarter" idx="1"/>
          </p:nvPr>
        </p:nvSpPr>
        <p:spPr>
          <a:xfrm>
            <a:off x="411480" y="1344168"/>
            <a:ext cx="9208008" cy="5699760"/>
          </a:xfrm>
        </p:spPr>
        <p:txBody>
          <a:bodyPr>
            <a:noAutofit/>
          </a:bodyPr>
          <a:lstStyle/>
          <a:p>
            <a:r>
              <a:rPr lang="en-US" sz="1800" dirty="0"/>
              <a:t>Triple P is a multi-level system of parenting interventions based on need usually delivered through health care. </a:t>
            </a:r>
          </a:p>
          <a:p>
            <a:pPr lvl="1"/>
            <a:r>
              <a:rPr lang="en-US" sz="1800" dirty="0"/>
              <a:t>In the U.S. Triple P System Trial, researchers found a </a:t>
            </a:r>
            <a:r>
              <a:rPr lang="en-US" sz="1800" b="1" u="sng" dirty="0"/>
              <a:t>28% reduction in substantiated abuse cases, an 44% reduction in child out-of-home placements, and an 35% reduction in hospitalizations </a:t>
            </a:r>
            <a:r>
              <a:rPr lang="en-US" sz="1800" dirty="0"/>
              <a:t>and emergency room visits for child injuries in nine study counties in South Carolina where parenting interventions were implemented (</a:t>
            </a:r>
            <a:r>
              <a:rPr lang="en-US" sz="1800" dirty="0" err="1"/>
              <a:t>Prinz</a:t>
            </a:r>
            <a:r>
              <a:rPr lang="en-US" sz="1800" dirty="0"/>
              <a:t> et al., 2009).</a:t>
            </a:r>
          </a:p>
          <a:p>
            <a:r>
              <a:rPr lang="en-US" sz="1800" dirty="0"/>
              <a:t>Incredible Years parenting program has shown marked results: </a:t>
            </a:r>
          </a:p>
          <a:p>
            <a:pPr lvl="1"/>
            <a:r>
              <a:rPr lang="en-US" sz="1800" dirty="0"/>
              <a:t>Increases in </a:t>
            </a:r>
            <a:r>
              <a:rPr lang="en-US" sz="1800" b="1" dirty="0"/>
              <a:t>parent positive affect such as praise</a:t>
            </a:r>
            <a:r>
              <a:rPr lang="en-US" sz="1800" dirty="0"/>
              <a:t> and reduced use of criticism and negative commands</a:t>
            </a:r>
          </a:p>
          <a:p>
            <a:pPr lvl="1"/>
            <a:r>
              <a:rPr lang="en-US" sz="1800" dirty="0"/>
              <a:t>Increases in parent </a:t>
            </a:r>
            <a:r>
              <a:rPr lang="en-US" sz="1800" b="1" dirty="0"/>
              <a:t>use of effective limit-setting by replacing spanking and harsh discipline with non-violent discipline techniques and increased monitoring of children. </a:t>
            </a:r>
          </a:p>
          <a:p>
            <a:pPr lvl="1"/>
            <a:r>
              <a:rPr lang="en-US" sz="1800" b="1" dirty="0"/>
              <a:t>Reductions in parental depression and increases in parental self-confidence. </a:t>
            </a:r>
          </a:p>
          <a:p>
            <a:pPr lvl="1"/>
            <a:r>
              <a:rPr lang="en-US" sz="1800" b="1" dirty="0"/>
              <a:t>Increases in positive family communication and problem-solving.</a:t>
            </a:r>
            <a:r>
              <a:rPr lang="en-US" sz="1800" dirty="0"/>
              <a:t> </a:t>
            </a:r>
          </a:p>
          <a:p>
            <a:pPr lvl="1"/>
            <a:r>
              <a:rPr lang="en-US" sz="1800" dirty="0"/>
              <a:t>Reduced conduct problems in children’s interactions with parents and increases in their positive affect and compliance to parental commands.</a:t>
            </a:r>
          </a:p>
          <a:p>
            <a:endParaRPr lang="en-US" sz="1800" dirty="0"/>
          </a:p>
        </p:txBody>
      </p:sp>
    </p:spTree>
    <p:extLst>
      <p:ext uri="{BB962C8B-B14F-4D97-AF65-F5344CB8AC3E}">
        <p14:creationId xmlns:p14="http://schemas.microsoft.com/office/powerpoint/2010/main" val="3926398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Components of Positive Parenting</a:t>
            </a:r>
            <a:endParaRPr lang="en-US" dirty="0"/>
          </a:p>
        </p:txBody>
      </p:sp>
      <p:sp>
        <p:nvSpPr>
          <p:cNvPr id="3" name="Content Placeholder 2"/>
          <p:cNvSpPr>
            <a:spLocks noGrp="1"/>
          </p:cNvSpPr>
          <p:nvPr>
            <p:ph sz="quarter" idx="1"/>
          </p:nvPr>
        </p:nvSpPr>
        <p:spPr>
          <a:xfrm>
            <a:off x="603504" y="1640840"/>
            <a:ext cx="7946136" cy="4663440"/>
          </a:xfrm>
        </p:spPr>
        <p:txBody>
          <a:bodyPr/>
          <a:lstStyle/>
          <a:p>
            <a:pPr fontAlgn="base">
              <a:buNone/>
            </a:pPr>
            <a:r>
              <a:rPr lang="en-US" dirty="0" smtClean="0">
                <a:latin typeface="+mn-lt"/>
              </a:rPr>
              <a:t>Positive Parenting education and support generally cover components of the following: </a:t>
            </a:r>
          </a:p>
          <a:p>
            <a:pPr fontAlgn="base"/>
            <a:r>
              <a:rPr lang="en-US" dirty="0">
                <a:latin typeface="+mn-lt"/>
              </a:rPr>
              <a:t>Developmental norms and milestones</a:t>
            </a:r>
          </a:p>
          <a:p>
            <a:pPr fontAlgn="base"/>
            <a:r>
              <a:rPr lang="en-US" dirty="0">
                <a:latin typeface="+mn-lt"/>
              </a:rPr>
              <a:t>A safe, interesting environment</a:t>
            </a:r>
          </a:p>
          <a:p>
            <a:pPr fontAlgn="base"/>
            <a:r>
              <a:rPr lang="en-US" dirty="0">
                <a:latin typeface="+mn-lt"/>
              </a:rPr>
              <a:t>A positive learning environment</a:t>
            </a:r>
          </a:p>
          <a:p>
            <a:pPr fontAlgn="base"/>
            <a:r>
              <a:rPr lang="en-US" dirty="0">
                <a:latin typeface="+mn-lt"/>
              </a:rPr>
              <a:t>Behavior management &amp; assertive discipline</a:t>
            </a:r>
          </a:p>
          <a:p>
            <a:pPr fontAlgn="base"/>
            <a:r>
              <a:rPr lang="en-US" dirty="0">
                <a:latin typeface="+mn-lt"/>
              </a:rPr>
              <a:t>Realistic expectations</a:t>
            </a:r>
          </a:p>
          <a:p>
            <a:pPr fontAlgn="base"/>
            <a:r>
              <a:rPr lang="en-US" dirty="0">
                <a:latin typeface="+mn-lt"/>
              </a:rPr>
              <a:t>Self care for parents </a:t>
            </a:r>
          </a:p>
          <a:p>
            <a:endParaRPr lang="en-US" sz="3100" dirty="0"/>
          </a:p>
        </p:txBody>
      </p:sp>
      <p:pic>
        <p:nvPicPr>
          <p:cNvPr id="2050" name="Picture 2" descr="C:\Users\ssenefel\AppData\Local\Microsoft\Windows\Temporary Internet Files\Content.IE5\J6963N7J\MC900020716[1].wm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795260" y="5183633"/>
            <a:ext cx="1916125" cy="1593860"/>
          </a:xfrm>
          <a:prstGeom prst="rect">
            <a:avLst/>
          </a:prstGeom>
          <a:noFill/>
        </p:spPr>
      </p:pic>
      <p:pic>
        <p:nvPicPr>
          <p:cNvPr id="2051" name="Picture 3" descr="C:\Users\ssenefel\AppData\Local\Microsoft\Windows\Temporary Internet Files\Content.IE5\JN4IPMJ8\MC900021500[1].wmf"/>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962900" y="2763521"/>
            <a:ext cx="1718945" cy="1677457"/>
          </a:xfrm>
          <a:prstGeom prst="rect">
            <a:avLst/>
          </a:prstGeom>
          <a:noFill/>
        </p:spPr>
      </p:pic>
    </p:spTree>
    <p:extLst>
      <p:ext uri="{BB962C8B-B14F-4D97-AF65-F5344CB8AC3E}">
        <p14:creationId xmlns:p14="http://schemas.microsoft.com/office/powerpoint/2010/main" val="1023594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Developmental Norms and Milestones</a:t>
            </a:r>
            <a:endParaRPr lang="en-US" dirty="0"/>
          </a:p>
        </p:txBody>
      </p:sp>
      <p:sp>
        <p:nvSpPr>
          <p:cNvPr id="3" name="Content Placeholder 2"/>
          <p:cNvSpPr>
            <a:spLocks noGrp="1"/>
          </p:cNvSpPr>
          <p:nvPr>
            <p:ph sz="quarter" idx="1"/>
          </p:nvPr>
        </p:nvSpPr>
        <p:spPr>
          <a:xfrm>
            <a:off x="914400" y="1640840"/>
            <a:ext cx="8892540" cy="4663440"/>
          </a:xfrm>
        </p:spPr>
        <p:txBody>
          <a:bodyPr/>
          <a:lstStyle/>
          <a:p>
            <a:r>
              <a:rPr lang="en-US" dirty="0" smtClean="0"/>
              <a:t>Children are not “little adults”</a:t>
            </a:r>
          </a:p>
          <a:p>
            <a:r>
              <a:rPr lang="en-US" dirty="0" smtClean="0"/>
              <a:t>Parents require knowledge of developmental norms and milestones of their children, so they can understand how to interact appropriately with their children throughout their development</a:t>
            </a:r>
          </a:p>
          <a:p>
            <a:r>
              <a:rPr lang="en-US" dirty="0" smtClean="0"/>
              <a:t>Parents should understand the key developmental norms associated with different age groups and the various domains of child development</a:t>
            </a:r>
            <a:endParaRPr lang="en-US" dirty="0"/>
          </a:p>
        </p:txBody>
      </p:sp>
    </p:spTree>
    <p:extLst>
      <p:ext uri="{BB962C8B-B14F-4D97-AF65-F5344CB8AC3E}">
        <p14:creationId xmlns:p14="http://schemas.microsoft.com/office/powerpoint/2010/main" val="2528905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 safe, interesting environment</a:t>
            </a:r>
            <a:endParaRPr lang="en-US" dirty="0"/>
          </a:p>
        </p:txBody>
      </p:sp>
      <p:sp>
        <p:nvSpPr>
          <p:cNvPr id="3" name="Content Placeholder 2"/>
          <p:cNvSpPr>
            <a:spLocks noGrp="1"/>
          </p:cNvSpPr>
          <p:nvPr>
            <p:ph sz="quarter" idx="1"/>
          </p:nvPr>
        </p:nvSpPr>
        <p:spPr>
          <a:xfrm>
            <a:off x="673913" y="1475232"/>
            <a:ext cx="8968740" cy="5613400"/>
          </a:xfrm>
        </p:spPr>
        <p:txBody>
          <a:bodyPr>
            <a:normAutofit lnSpcReduction="10000"/>
          </a:bodyPr>
          <a:lstStyle/>
          <a:p>
            <a:pPr fontAlgn="base"/>
            <a:r>
              <a:rPr lang="en-US" b="1" dirty="0" smtClean="0">
                <a:latin typeface="+mn-lt"/>
              </a:rPr>
              <a:t>When children play and explore it helps them develop skills. </a:t>
            </a:r>
          </a:p>
          <a:p>
            <a:pPr fontAlgn="base"/>
            <a:endParaRPr lang="en-US" sz="1300" dirty="0" smtClean="0">
              <a:latin typeface="+mn-lt"/>
            </a:endParaRPr>
          </a:p>
          <a:p>
            <a:pPr fontAlgn="base"/>
            <a:r>
              <a:rPr lang="en-US" dirty="0" smtClean="0">
                <a:latin typeface="+mn-lt"/>
              </a:rPr>
              <a:t>A home that is safe is essential. Parents should be supported to create such a safe environment. </a:t>
            </a:r>
          </a:p>
          <a:p>
            <a:pPr lvl="1" fontAlgn="base"/>
            <a:r>
              <a:rPr lang="en-US" dirty="0" smtClean="0">
                <a:latin typeface="+mn-lt"/>
              </a:rPr>
              <a:t>Parenting education discusses possible safety hazards and how these can be mitigated. </a:t>
            </a:r>
          </a:p>
          <a:p>
            <a:pPr fontAlgn="base">
              <a:buNone/>
            </a:pPr>
            <a:endParaRPr lang="en-US" sz="1200" dirty="0" smtClean="0">
              <a:latin typeface="+mn-lt"/>
            </a:endParaRPr>
          </a:p>
          <a:p>
            <a:pPr fontAlgn="base"/>
            <a:r>
              <a:rPr lang="en-US" dirty="0" smtClean="0">
                <a:latin typeface="+mn-lt"/>
              </a:rPr>
              <a:t>Children also need interesting things to do. Parents require the education, skills, and support to create such interesting environments. </a:t>
            </a:r>
          </a:p>
          <a:p>
            <a:pPr lvl="1" fontAlgn="base"/>
            <a:r>
              <a:rPr lang="en-US" dirty="0" smtClean="0">
                <a:latin typeface="+mn-lt"/>
              </a:rPr>
              <a:t>No need for expensive toys. There are lots of l</a:t>
            </a:r>
            <a:r>
              <a:rPr lang="en-US" dirty="0" smtClean="0"/>
              <a:t>ow/no cost options. Parents should be supported to identify these options. </a:t>
            </a:r>
          </a:p>
          <a:p>
            <a:endParaRPr lang="en-US" dirty="0"/>
          </a:p>
        </p:txBody>
      </p:sp>
    </p:spTree>
    <p:extLst>
      <p:ext uri="{BB962C8B-B14F-4D97-AF65-F5344CB8AC3E}">
        <p14:creationId xmlns:p14="http://schemas.microsoft.com/office/powerpoint/2010/main" val="2624116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292" y="48768"/>
            <a:ext cx="8130540" cy="1122680"/>
          </a:xfrm>
        </p:spPr>
        <p:txBody>
          <a:bodyPr>
            <a:noAutofit/>
          </a:bodyPr>
          <a:lstStyle/>
          <a:p>
            <a:r>
              <a:rPr lang="en-US" dirty="0"/>
              <a:t>Positive </a:t>
            </a:r>
            <a:r>
              <a:rPr lang="en-US" dirty="0" smtClean="0"/>
              <a:t>Learning Environment</a:t>
            </a:r>
            <a:endParaRPr lang="en-US" sz="4500" dirty="0"/>
          </a:p>
        </p:txBody>
      </p:sp>
      <p:sp>
        <p:nvSpPr>
          <p:cNvPr id="3" name="Content Placeholder 2"/>
          <p:cNvSpPr>
            <a:spLocks noGrp="1"/>
          </p:cNvSpPr>
          <p:nvPr>
            <p:ph sz="quarter" idx="1"/>
          </p:nvPr>
        </p:nvSpPr>
        <p:spPr>
          <a:xfrm>
            <a:off x="812292" y="1554480"/>
            <a:ext cx="8724900" cy="5958840"/>
          </a:xfrm>
        </p:spPr>
        <p:txBody>
          <a:bodyPr>
            <a:noAutofit/>
          </a:bodyPr>
          <a:lstStyle/>
          <a:p>
            <a:pPr fontAlgn="base"/>
            <a:r>
              <a:rPr lang="en-US" sz="2000" b="1" dirty="0">
                <a:latin typeface="+mn-lt"/>
              </a:rPr>
              <a:t>Children need their parents' attention. But that doesn't mean parents have to play with them every minute of the day. </a:t>
            </a:r>
          </a:p>
          <a:p>
            <a:pPr fontAlgn="base"/>
            <a:r>
              <a:rPr lang="en-US" sz="2000" b="1" dirty="0">
                <a:latin typeface="+mn-lt"/>
              </a:rPr>
              <a:t>Quality is more important than quantity. </a:t>
            </a:r>
            <a:endParaRPr lang="en-US" sz="2000" dirty="0">
              <a:latin typeface="+mn-lt"/>
            </a:endParaRPr>
          </a:p>
          <a:p>
            <a:pPr fontAlgn="base"/>
            <a:r>
              <a:rPr lang="en-US" sz="2000" b="1" dirty="0">
                <a:latin typeface="+mn-lt"/>
              </a:rPr>
              <a:t>Parents need to be positive about things their children are doing. </a:t>
            </a:r>
          </a:p>
          <a:p>
            <a:pPr lvl="1" fontAlgn="base"/>
            <a:r>
              <a:rPr lang="en-US" dirty="0"/>
              <a:t>Skills building on how to pay attention to children’s positive behaviors including praise. When children are rewarded for good behavior by their parents with just a bit of attention or recognition, they become more likely to engage in the good behavior again. </a:t>
            </a:r>
          </a:p>
          <a:p>
            <a:pPr fontAlgn="base"/>
            <a:r>
              <a:rPr lang="en-US" sz="2000" b="1" dirty="0"/>
              <a:t>Additional parenting education and tips on positive learning environments:</a:t>
            </a:r>
          </a:p>
          <a:p>
            <a:pPr lvl="1" fontAlgn="base">
              <a:lnSpc>
                <a:spcPct val="100000"/>
              </a:lnSpc>
            </a:pPr>
            <a:r>
              <a:rPr lang="en-US" dirty="0"/>
              <a:t>Speak nicely. </a:t>
            </a:r>
          </a:p>
          <a:p>
            <a:pPr lvl="1" fontAlgn="base">
              <a:lnSpc>
                <a:spcPct val="100000"/>
              </a:lnSpc>
            </a:pPr>
            <a:r>
              <a:rPr lang="en-US" dirty="0"/>
              <a:t>Use "Incidental Teaching.”</a:t>
            </a:r>
          </a:p>
          <a:p>
            <a:pPr lvl="1" fontAlgn="base">
              <a:lnSpc>
                <a:spcPct val="100000"/>
              </a:lnSpc>
            </a:pPr>
            <a:r>
              <a:rPr lang="en-US" dirty="0"/>
              <a:t>Share experiences. Children need practice at listening too. </a:t>
            </a:r>
          </a:p>
          <a:p>
            <a:pPr lvl="1" fontAlgn="base">
              <a:lnSpc>
                <a:spcPct val="100000"/>
              </a:lnSpc>
            </a:pPr>
            <a:r>
              <a:rPr lang="en-US" dirty="0"/>
              <a:t>Be affectionate. Show </a:t>
            </a:r>
            <a:r>
              <a:rPr lang="en-US" dirty="0" smtClean="0"/>
              <a:t>children </a:t>
            </a:r>
            <a:r>
              <a:rPr lang="en-US" dirty="0"/>
              <a:t>they are loved</a:t>
            </a:r>
            <a:r>
              <a:rPr lang="en-US" sz="2000" dirty="0"/>
              <a:t>. </a:t>
            </a:r>
          </a:p>
          <a:p>
            <a:pPr>
              <a:lnSpc>
                <a:spcPct val="100000"/>
              </a:lnSpc>
            </a:pPr>
            <a:endParaRPr lang="en-US" sz="2700" dirty="0"/>
          </a:p>
        </p:txBody>
      </p:sp>
    </p:spTree>
    <p:extLst>
      <p:ext uri="{BB962C8B-B14F-4D97-AF65-F5344CB8AC3E}">
        <p14:creationId xmlns:p14="http://schemas.microsoft.com/office/powerpoint/2010/main" val="605964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70"/>
            <a:ext cx="8595360" cy="1124712"/>
          </a:xfrm>
        </p:spPr>
        <p:txBody>
          <a:bodyPr>
            <a:normAutofit/>
          </a:bodyPr>
          <a:lstStyle/>
          <a:p>
            <a:r>
              <a:rPr lang="en-US" dirty="0" smtClean="0"/>
              <a:t>Behavior Management &amp; Assertive Discipline</a:t>
            </a:r>
            <a:endParaRPr lang="en-US" dirty="0"/>
          </a:p>
        </p:txBody>
      </p:sp>
      <p:sp>
        <p:nvSpPr>
          <p:cNvPr id="3" name="Content Placeholder 2"/>
          <p:cNvSpPr>
            <a:spLocks noGrp="1"/>
          </p:cNvSpPr>
          <p:nvPr>
            <p:ph sz="quarter" idx="1"/>
          </p:nvPr>
        </p:nvSpPr>
        <p:spPr>
          <a:xfrm>
            <a:off x="914401" y="1554480"/>
            <a:ext cx="8485632" cy="6519672"/>
          </a:xfrm>
        </p:spPr>
        <p:txBody>
          <a:bodyPr>
            <a:noAutofit/>
          </a:bodyPr>
          <a:lstStyle/>
          <a:p>
            <a:pPr fontAlgn="base"/>
            <a:r>
              <a:rPr lang="en-US" sz="1800" b="1" dirty="0"/>
              <a:t>Children need boundaries and consistency, which helps them feel safe and secure and know what to expect. </a:t>
            </a:r>
          </a:p>
          <a:p>
            <a:pPr fontAlgn="base"/>
            <a:r>
              <a:rPr lang="en-US" sz="1800" dirty="0"/>
              <a:t>Parents should have the skills to manage behavior and respond accordingly, including when to ignore and when to discipline. </a:t>
            </a:r>
          </a:p>
          <a:p>
            <a:pPr fontAlgn="base"/>
            <a:r>
              <a:rPr lang="en-US" sz="1800" dirty="0"/>
              <a:t>Assertive discipline helps children understand that their behavior always has consequences and that those consequences are carried out in a predictable, loving environment. </a:t>
            </a:r>
          </a:p>
          <a:p>
            <a:pPr fontAlgn="base"/>
            <a:r>
              <a:rPr lang="en-US" sz="1800" dirty="0"/>
              <a:t>Assertive discipline means parents are prepared. They set clear ground rules and tell their child what to do rather than what not to do. They give clear, calm instructions and are consistent from one day to the next.  </a:t>
            </a:r>
          </a:p>
          <a:p>
            <a:pPr fontAlgn="base"/>
            <a:r>
              <a:rPr lang="en-US" sz="1800" dirty="0"/>
              <a:t> If set rules are broken, parents act quickly, stay calm and follow up with fair, age-appropriate consequences, such as taking away a play thing for a short period.</a:t>
            </a:r>
          </a:p>
          <a:p>
            <a:pPr fontAlgn="base"/>
            <a:r>
              <a:rPr lang="en-US" sz="1800" dirty="0"/>
              <a:t> Parents should remember to praise behavior they like. </a:t>
            </a:r>
          </a:p>
          <a:p>
            <a:pPr lvl="1" fontAlgn="base"/>
            <a:r>
              <a:rPr lang="en-US" sz="1800" dirty="0"/>
              <a:t>Catch them doing something good! </a:t>
            </a:r>
            <a:endParaRPr lang="en-US" sz="2200" dirty="0"/>
          </a:p>
        </p:txBody>
      </p:sp>
    </p:spTree>
    <p:extLst>
      <p:ext uri="{BB962C8B-B14F-4D97-AF65-F5344CB8AC3E}">
        <p14:creationId xmlns:p14="http://schemas.microsoft.com/office/powerpoint/2010/main" val="2527683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Realistic Expectations</a:t>
            </a:r>
            <a:endParaRPr lang="en-US" dirty="0"/>
          </a:p>
        </p:txBody>
      </p:sp>
      <p:sp>
        <p:nvSpPr>
          <p:cNvPr id="3" name="Content Placeholder 2"/>
          <p:cNvSpPr>
            <a:spLocks noGrp="1"/>
          </p:cNvSpPr>
          <p:nvPr>
            <p:ph sz="quarter" idx="1"/>
          </p:nvPr>
        </p:nvSpPr>
        <p:spPr/>
        <p:txBody>
          <a:bodyPr>
            <a:normAutofit/>
          </a:bodyPr>
          <a:lstStyle/>
          <a:p>
            <a:pPr fontAlgn="base"/>
            <a:r>
              <a:rPr lang="en-US" sz="2400" b="1" dirty="0" smtClean="0">
                <a:latin typeface="+mn-lt"/>
              </a:rPr>
              <a:t>Children aren't all the same. They're individuals with their own personalities. Even kids of the same age develop at different rates. </a:t>
            </a:r>
          </a:p>
          <a:p>
            <a:pPr fontAlgn="base"/>
            <a:r>
              <a:rPr lang="en-US" sz="2400" b="1" dirty="0" smtClean="0">
                <a:latin typeface="+mn-lt"/>
              </a:rPr>
              <a:t>It's important that parents don't expect more - or less - of their child than he or she is capable of providing. </a:t>
            </a:r>
            <a:endParaRPr lang="en-US" sz="2400" dirty="0" smtClean="0">
              <a:latin typeface="+mn-lt"/>
            </a:endParaRPr>
          </a:p>
          <a:p>
            <a:pPr fontAlgn="base"/>
            <a:r>
              <a:rPr lang="en-US" sz="2400" dirty="0" smtClean="0">
                <a:latin typeface="+mn-lt"/>
              </a:rPr>
              <a:t>Nobody's perfect. </a:t>
            </a:r>
          </a:p>
          <a:p>
            <a:pPr fontAlgn="base"/>
            <a:r>
              <a:rPr lang="en-US" sz="2400" dirty="0" smtClean="0">
                <a:latin typeface="+mn-lt"/>
              </a:rPr>
              <a:t>If parents expect their child will always be polite, happy or cooperative, they will be disappointed. </a:t>
            </a:r>
          </a:p>
          <a:p>
            <a:pPr fontAlgn="base"/>
            <a:r>
              <a:rPr lang="en-US" sz="2400" dirty="0" smtClean="0">
                <a:latin typeface="+mn-lt"/>
              </a:rPr>
              <a:t>Children make mistakes, but most mistakes aren't intentional. It's okay to let children try and fail.</a:t>
            </a:r>
          </a:p>
          <a:p>
            <a:endParaRPr lang="en-US" dirty="0"/>
          </a:p>
        </p:txBody>
      </p:sp>
    </p:spTree>
    <p:extLst>
      <p:ext uri="{BB962C8B-B14F-4D97-AF65-F5344CB8AC3E}">
        <p14:creationId xmlns:p14="http://schemas.microsoft.com/office/powerpoint/2010/main" val="1410196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 Reflection</a:t>
            </a:r>
            <a:endParaRPr lang="en-US" dirty="0"/>
          </a:p>
        </p:txBody>
      </p:sp>
      <p:sp>
        <p:nvSpPr>
          <p:cNvPr id="3" name="Content Placeholder 2"/>
          <p:cNvSpPr>
            <a:spLocks noGrp="1"/>
          </p:cNvSpPr>
          <p:nvPr>
            <p:ph sz="quarter" idx="1"/>
          </p:nvPr>
        </p:nvSpPr>
        <p:spPr/>
        <p:txBody>
          <a:bodyPr/>
          <a:lstStyle/>
          <a:p>
            <a:r>
              <a:rPr lang="en-US" dirty="0"/>
              <a:t>Reflect for a few minutes on ways that you think people become good parents:</a:t>
            </a:r>
          </a:p>
          <a:p>
            <a:pPr marL="1982817" lvl="2" indent="-396210"/>
            <a:r>
              <a:rPr lang="en-US" sz="2400" dirty="0"/>
              <a:t>Do they read a book? </a:t>
            </a:r>
          </a:p>
          <a:p>
            <a:pPr marL="1982817" lvl="2" indent="-396210"/>
            <a:r>
              <a:rPr lang="en-US" sz="2400" dirty="0"/>
              <a:t>Is it offered as a course in school?</a:t>
            </a:r>
          </a:p>
          <a:p>
            <a:pPr marL="1982817" lvl="2" indent="-396210"/>
            <a:r>
              <a:rPr lang="en-US" sz="2400" dirty="0"/>
              <a:t>Do parents/caregivers teach their children to be good parents?</a:t>
            </a:r>
          </a:p>
          <a:p>
            <a:pPr marL="764118" lvl="2" indent="0">
              <a:buNone/>
            </a:pPr>
            <a:endParaRPr lang="en-US" dirty="0"/>
          </a:p>
        </p:txBody>
      </p:sp>
    </p:spTree>
    <p:extLst>
      <p:ext uri="{BB962C8B-B14F-4D97-AF65-F5344CB8AC3E}">
        <p14:creationId xmlns:p14="http://schemas.microsoft.com/office/powerpoint/2010/main" val="209551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Care for Parents</a:t>
            </a:r>
            <a:endParaRPr lang="en-US" dirty="0"/>
          </a:p>
        </p:txBody>
      </p:sp>
      <p:sp>
        <p:nvSpPr>
          <p:cNvPr id="3" name="Content Placeholder 2"/>
          <p:cNvSpPr>
            <a:spLocks noGrp="1"/>
          </p:cNvSpPr>
          <p:nvPr>
            <p:ph sz="quarter" idx="1"/>
          </p:nvPr>
        </p:nvSpPr>
        <p:spPr>
          <a:xfrm>
            <a:off x="914400" y="1813560"/>
            <a:ext cx="8389620" cy="5095240"/>
          </a:xfrm>
        </p:spPr>
        <p:txBody>
          <a:bodyPr>
            <a:normAutofit fontScale="92500" lnSpcReduction="10000"/>
          </a:bodyPr>
          <a:lstStyle/>
          <a:p>
            <a:pPr fontAlgn="base"/>
            <a:r>
              <a:rPr lang="en-US" b="1" dirty="0" smtClean="0"/>
              <a:t>Parenting is much easier when parents also take care of themselves! </a:t>
            </a:r>
            <a:endParaRPr lang="en-US" dirty="0" smtClean="0"/>
          </a:p>
          <a:p>
            <a:pPr fontAlgn="base"/>
            <a:r>
              <a:rPr lang="en-US" dirty="0" smtClean="0"/>
              <a:t>Of course, raising children is a time-consuming job. When parents also have other jobs, multiple children, and many other demands, they tend to decrease their own self-care. </a:t>
            </a:r>
          </a:p>
          <a:p>
            <a:pPr fontAlgn="base"/>
            <a:r>
              <a:rPr lang="en-US" dirty="0" smtClean="0"/>
              <a:t>Parents need support from friends or family. </a:t>
            </a:r>
          </a:p>
          <a:p>
            <a:pPr fontAlgn="base"/>
            <a:r>
              <a:rPr lang="en-US" dirty="0" smtClean="0"/>
              <a:t>Parents should take time to things they enjoy. </a:t>
            </a:r>
          </a:p>
          <a:p>
            <a:pPr fontAlgn="base"/>
            <a:r>
              <a:rPr lang="en-US" dirty="0" smtClean="0"/>
              <a:t>When parents look after themselves, they feel more patient and calm when their child needs them. </a:t>
            </a:r>
          </a:p>
          <a:p>
            <a:pPr fontAlgn="base"/>
            <a:r>
              <a:rPr lang="en-US" dirty="0" smtClean="0"/>
              <a:t>They also feel more confident in their own parenting abilities. </a:t>
            </a:r>
            <a:endParaRPr lang="en-US" dirty="0"/>
          </a:p>
        </p:txBody>
      </p:sp>
    </p:spTree>
    <p:extLst>
      <p:ext uri="{BB962C8B-B14F-4D97-AF65-F5344CB8AC3E}">
        <p14:creationId xmlns:p14="http://schemas.microsoft.com/office/powerpoint/2010/main" val="2960216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780" y="15240"/>
            <a:ext cx="7272020" cy="1122680"/>
          </a:xfrm>
        </p:spPr>
        <p:txBody>
          <a:bodyPr>
            <a:normAutofit/>
          </a:bodyPr>
          <a:lstStyle/>
          <a:p>
            <a:pPr algn="ctr"/>
            <a:r>
              <a:rPr lang="en-US" dirty="0" smtClean="0"/>
              <a:t>What is the role of a parent or caregiver?</a:t>
            </a:r>
            <a:endParaRPr lang="en-US" dirty="0"/>
          </a:p>
        </p:txBody>
      </p:sp>
      <p:sp>
        <p:nvSpPr>
          <p:cNvPr id="3" name="Content Placeholder 2"/>
          <p:cNvSpPr>
            <a:spLocks noGrp="1"/>
          </p:cNvSpPr>
          <p:nvPr>
            <p:ph sz="quarter" idx="1"/>
          </p:nvPr>
        </p:nvSpPr>
        <p:spPr>
          <a:xfrm>
            <a:off x="1158240" y="1849120"/>
            <a:ext cx="8313420" cy="4714240"/>
          </a:xfrm>
        </p:spPr>
        <p:txBody>
          <a:bodyPr>
            <a:normAutofit/>
          </a:bodyPr>
          <a:lstStyle/>
          <a:p>
            <a:pPr lvl="0"/>
            <a:r>
              <a:rPr lang="en-US" dirty="0" smtClean="0"/>
              <a:t>Providing a positive environment that allows for a child to develop and grow. </a:t>
            </a:r>
          </a:p>
          <a:p>
            <a:pPr lvl="0"/>
            <a:r>
              <a:rPr lang="en-US" dirty="0" smtClean="0"/>
              <a:t>This includes:</a:t>
            </a:r>
          </a:p>
          <a:p>
            <a:pPr marL="2685027" lvl="1" indent="-433355" defTabSz="631459"/>
            <a:r>
              <a:rPr lang="en-US" dirty="0" smtClean="0"/>
              <a:t>Physical Support</a:t>
            </a:r>
          </a:p>
          <a:p>
            <a:pPr marL="2685027" lvl="1" indent="-433355" defTabSz="631459"/>
            <a:r>
              <a:rPr lang="en-US" dirty="0" smtClean="0"/>
              <a:t>Emotional Support</a:t>
            </a:r>
          </a:p>
          <a:p>
            <a:pPr marL="2685027" lvl="1" indent="-433355" defTabSz="631459"/>
            <a:r>
              <a:rPr lang="en-US" dirty="0" smtClean="0"/>
              <a:t>Psychological Support</a:t>
            </a:r>
          </a:p>
          <a:p>
            <a:pPr marL="2685027" lvl="1" indent="-433355" defTabSz="631459"/>
            <a:r>
              <a:rPr lang="en-US" dirty="0" smtClean="0"/>
              <a:t>Protection</a:t>
            </a:r>
          </a:p>
        </p:txBody>
      </p:sp>
      <p:sp>
        <p:nvSpPr>
          <p:cNvPr id="4" name="TextBox 3"/>
          <p:cNvSpPr txBox="1"/>
          <p:nvPr/>
        </p:nvSpPr>
        <p:spPr>
          <a:xfrm>
            <a:off x="251460" y="7298972"/>
            <a:ext cx="9471660" cy="703041"/>
          </a:xfrm>
          <a:prstGeom prst="rect">
            <a:avLst/>
          </a:prstGeom>
          <a:noFill/>
        </p:spPr>
        <p:txBody>
          <a:bodyPr wrap="square" lIns="101882" tIns="50941" rIns="101882" bIns="50941" rtlCol="0">
            <a:spAutoFit/>
          </a:bodyPr>
          <a:lstStyle/>
          <a:p>
            <a:r>
              <a:rPr lang="en-US" sz="1300" dirty="0" err="1"/>
              <a:t>Eshel</a:t>
            </a:r>
            <a:r>
              <a:rPr lang="en-US" sz="1300" dirty="0"/>
              <a:t>, N., </a:t>
            </a:r>
            <a:r>
              <a:rPr lang="en-US" sz="1300" dirty="0" err="1"/>
              <a:t>Daelmans</a:t>
            </a:r>
            <a:r>
              <a:rPr lang="en-US" sz="1300" dirty="0"/>
              <a:t>, B., Cabral de Mello, M., &amp; </a:t>
            </a:r>
            <a:r>
              <a:rPr lang="en-US" sz="1300" dirty="0" err="1"/>
              <a:t>Martines</a:t>
            </a:r>
            <a:r>
              <a:rPr lang="en-US" sz="1300" dirty="0"/>
              <a:t>, J. (2006, December). Responsive parenting: Interventions and outcomes. Bulletin of the World Health Organization, 84(12), pp. 991-998. </a:t>
            </a:r>
          </a:p>
          <a:p>
            <a:endParaRPr lang="en-US" sz="1300" dirty="0"/>
          </a:p>
        </p:txBody>
      </p:sp>
    </p:spTree>
    <p:extLst>
      <p:ext uri="{BB962C8B-B14F-4D97-AF65-F5344CB8AC3E}">
        <p14:creationId xmlns:p14="http://schemas.microsoft.com/office/powerpoint/2010/main" val="939570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0"/>
            <a:ext cx="5466080" cy="1124712"/>
          </a:xfrm>
        </p:spPr>
        <p:txBody>
          <a:bodyPr/>
          <a:lstStyle/>
          <a:p>
            <a:pPr algn="ctr"/>
            <a:r>
              <a:rPr lang="en-US" dirty="0" smtClean="0"/>
              <a:t>Parenting Around The World</a:t>
            </a:r>
            <a:endParaRPr lang="en-US" dirty="0"/>
          </a:p>
        </p:txBody>
      </p:sp>
      <p:sp>
        <p:nvSpPr>
          <p:cNvPr id="3" name="Content Placeholder 2"/>
          <p:cNvSpPr>
            <a:spLocks noGrp="1"/>
          </p:cNvSpPr>
          <p:nvPr>
            <p:ph sz="quarter" idx="1"/>
          </p:nvPr>
        </p:nvSpPr>
        <p:spPr>
          <a:xfrm>
            <a:off x="673913" y="1813560"/>
            <a:ext cx="8968740" cy="5527040"/>
          </a:xfrm>
        </p:spPr>
        <p:txBody>
          <a:bodyPr/>
          <a:lstStyle/>
          <a:p>
            <a:r>
              <a:rPr lang="en-US" dirty="0" smtClean="0"/>
              <a:t>Parenting practices vary among societies, governments and cultures. </a:t>
            </a:r>
          </a:p>
          <a:p>
            <a:r>
              <a:rPr lang="en-US" dirty="0" smtClean="0"/>
              <a:t>These practices have three major goals:</a:t>
            </a:r>
          </a:p>
          <a:p>
            <a:pPr lvl="2"/>
            <a:r>
              <a:rPr lang="en-US" dirty="0" smtClean="0"/>
              <a:t>To ensure the health and safety of the child</a:t>
            </a:r>
          </a:p>
          <a:p>
            <a:pPr lvl="2"/>
            <a:r>
              <a:rPr lang="en-US" dirty="0" smtClean="0"/>
              <a:t>To prepare the child for a life that is productive when they reach adulthood</a:t>
            </a:r>
          </a:p>
          <a:p>
            <a:pPr lvl="2"/>
            <a:r>
              <a:rPr lang="en-US" dirty="0" smtClean="0"/>
              <a:t>To encourage the transmission of cultural values and practices</a:t>
            </a:r>
          </a:p>
          <a:p>
            <a:r>
              <a:rPr lang="en-US" dirty="0" smtClean="0"/>
              <a:t>A healthy parent-child relationship is critical for encouraging healthy development. </a:t>
            </a:r>
          </a:p>
        </p:txBody>
      </p:sp>
    </p:spTree>
    <p:extLst>
      <p:ext uri="{BB962C8B-B14F-4D97-AF65-F5344CB8AC3E}">
        <p14:creationId xmlns:p14="http://schemas.microsoft.com/office/powerpoint/2010/main" val="646149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670"/>
            <a:ext cx="3113070" cy="1124712"/>
          </a:xfrm>
        </p:spPr>
        <p:txBody>
          <a:bodyPr>
            <a:normAutofit/>
          </a:bodyPr>
          <a:lstStyle/>
          <a:p>
            <a:pPr algn="ctr"/>
            <a:r>
              <a:rPr lang="en-US" dirty="0"/>
              <a:t>Requirements</a:t>
            </a:r>
          </a:p>
        </p:txBody>
      </p:sp>
      <p:sp>
        <p:nvSpPr>
          <p:cNvPr id="3" name="Content Placeholder 2"/>
          <p:cNvSpPr>
            <a:spLocks noGrp="1"/>
          </p:cNvSpPr>
          <p:nvPr>
            <p:ph sz="quarter" idx="1"/>
          </p:nvPr>
        </p:nvSpPr>
        <p:spPr>
          <a:xfrm>
            <a:off x="1243172" y="2245360"/>
            <a:ext cx="7977027" cy="4663440"/>
          </a:xfrm>
        </p:spPr>
        <p:txBody>
          <a:bodyPr/>
          <a:lstStyle/>
          <a:p>
            <a:pPr marL="0" indent="0">
              <a:buNone/>
            </a:pPr>
            <a:r>
              <a:rPr lang="en-US" dirty="0"/>
              <a:t>Parents and caregivers need </a:t>
            </a:r>
            <a:r>
              <a:rPr lang="en-US" b="1" dirty="0"/>
              <a:t>clear</a:t>
            </a:r>
            <a:r>
              <a:rPr lang="en-US" dirty="0"/>
              <a:t> </a:t>
            </a:r>
            <a:r>
              <a:rPr lang="en-US" b="1" dirty="0"/>
              <a:t>information, experience, support, education and guidance</a:t>
            </a:r>
            <a:r>
              <a:rPr lang="en-US" dirty="0"/>
              <a:t> in order to provide a safe, nurturing and positive learning environment for their child to develop and grow. </a:t>
            </a:r>
          </a:p>
          <a:p>
            <a:endParaRPr lang="en-US" dirty="0"/>
          </a:p>
        </p:txBody>
      </p:sp>
      <p:sp>
        <p:nvSpPr>
          <p:cNvPr id="4" name="TextBox 3"/>
          <p:cNvSpPr txBox="1"/>
          <p:nvPr/>
        </p:nvSpPr>
        <p:spPr>
          <a:xfrm>
            <a:off x="1243172" y="4779577"/>
            <a:ext cx="8363165" cy="656875"/>
          </a:xfrm>
          <a:prstGeom prst="rect">
            <a:avLst/>
          </a:prstGeom>
          <a:noFill/>
        </p:spPr>
        <p:txBody>
          <a:bodyPr wrap="square" lIns="101882" tIns="50941" rIns="101882" bIns="50941" rtlCol="0">
            <a:spAutoFit/>
          </a:bodyPr>
          <a:lstStyle/>
          <a:p>
            <a:r>
              <a:rPr lang="en-US" sz="1200" dirty="0">
                <a:latin typeface="Gotham Book" pitchFamily="50" charset="0"/>
                <a:cs typeface="Gotham Book" pitchFamily="50" charset="0"/>
              </a:rPr>
              <a:t>Zepeda M, Varela F, Morales A. </a:t>
            </a:r>
            <a:r>
              <a:rPr lang="en-US" sz="1200" i="1" dirty="0">
                <a:latin typeface="Gotham Book" pitchFamily="50" charset="0"/>
                <a:cs typeface="Gotham Book" pitchFamily="50" charset="0"/>
              </a:rPr>
              <a:t>Promoting Positive Parenting Practices Through Parenting Education</a:t>
            </a:r>
            <a:r>
              <a:rPr lang="en-US" sz="1200" dirty="0">
                <a:latin typeface="Gotham Book" pitchFamily="50" charset="0"/>
                <a:cs typeface="Gotham Book" pitchFamily="50" charset="0"/>
              </a:rPr>
              <a:t>. In: </a:t>
            </a:r>
            <a:r>
              <a:rPr lang="en-US" sz="1200" dirty="0" err="1">
                <a:latin typeface="Gotham Book" pitchFamily="50" charset="0"/>
                <a:cs typeface="Gotham Book" pitchFamily="50" charset="0"/>
              </a:rPr>
              <a:t>Halfon</a:t>
            </a:r>
            <a:r>
              <a:rPr lang="en-US" sz="1200" dirty="0">
                <a:latin typeface="Gotham Book" pitchFamily="50" charset="0"/>
                <a:cs typeface="Gotham Book" pitchFamily="50" charset="0"/>
              </a:rPr>
              <a:t> N, Rice T, and </a:t>
            </a:r>
            <a:r>
              <a:rPr lang="en-US" sz="1200" dirty="0" err="1">
                <a:latin typeface="Gotham Book" pitchFamily="50" charset="0"/>
                <a:cs typeface="Gotham Book" pitchFamily="50" charset="0"/>
              </a:rPr>
              <a:t>Inkelas</a:t>
            </a:r>
            <a:r>
              <a:rPr lang="en-US" sz="1200" dirty="0">
                <a:latin typeface="Gotham Book" pitchFamily="50" charset="0"/>
                <a:cs typeface="Gotham Book" pitchFamily="50" charset="0"/>
              </a:rPr>
              <a:t> M, eds. Building State Early Childhood Comprehensive Systems Series, No. 13. National Center for Infant and Early Childhood Health </a:t>
            </a:r>
            <a:r>
              <a:rPr lang="pl-PL" sz="1200" dirty="0">
                <a:latin typeface="Gotham Book" pitchFamily="50" charset="0"/>
                <a:cs typeface="Gotham Book" pitchFamily="50" charset="0"/>
              </a:rPr>
              <a:t>Policy; 2004.</a:t>
            </a:r>
            <a:endParaRPr lang="en-US" sz="1200" dirty="0">
              <a:latin typeface="Gotham Book" pitchFamily="50" charset="0"/>
              <a:cs typeface="Gotham Book" pitchFamily="50" charset="0"/>
            </a:endParaRPr>
          </a:p>
        </p:txBody>
      </p:sp>
    </p:spTree>
    <p:extLst>
      <p:ext uri="{BB962C8B-B14F-4D97-AF65-F5344CB8AC3E}">
        <p14:creationId xmlns:p14="http://schemas.microsoft.com/office/powerpoint/2010/main" val="864396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children need?</a:t>
            </a:r>
            <a:endParaRPr lang="en-US" dirty="0"/>
          </a:p>
        </p:txBody>
      </p:sp>
      <p:sp>
        <p:nvSpPr>
          <p:cNvPr id="3" name="Content Placeholder 2"/>
          <p:cNvSpPr>
            <a:spLocks noGrp="1"/>
          </p:cNvSpPr>
          <p:nvPr>
            <p:ph sz="quarter" idx="1"/>
          </p:nvPr>
        </p:nvSpPr>
        <p:spPr>
          <a:xfrm>
            <a:off x="4107180" y="1554480"/>
            <a:ext cx="5514340" cy="3657600"/>
          </a:xfrm>
        </p:spPr>
        <p:txBody>
          <a:bodyPr>
            <a:normAutofit fontScale="92500" lnSpcReduction="20000"/>
          </a:bodyPr>
          <a:lstStyle/>
          <a:p>
            <a:pPr marL="0" indent="0">
              <a:buNone/>
            </a:pPr>
            <a:r>
              <a:rPr lang="en-US" dirty="0"/>
              <a:t>Of course, children require food and water, sanitation, and access to health services to </a:t>
            </a:r>
            <a:r>
              <a:rPr lang="en-US" dirty="0" smtClean="0"/>
              <a:t>survive.</a:t>
            </a:r>
            <a:endParaRPr lang="en-US" dirty="0"/>
          </a:p>
          <a:p>
            <a:pPr marL="0" indent="0" algn="ctr">
              <a:buNone/>
            </a:pPr>
            <a:endParaRPr lang="en-US" b="1" dirty="0" smtClean="0"/>
          </a:p>
          <a:p>
            <a:pPr marL="0" indent="0" algn="ctr">
              <a:buNone/>
            </a:pPr>
            <a:r>
              <a:rPr lang="en-US" b="1" dirty="0" smtClean="0"/>
              <a:t>BUT </a:t>
            </a:r>
            <a:r>
              <a:rPr lang="en-US" b="1" dirty="0"/>
              <a:t>THEY ALSO NEED…</a:t>
            </a:r>
          </a:p>
          <a:p>
            <a:pPr marL="0" indent="0">
              <a:buNone/>
            </a:pPr>
            <a:r>
              <a:rPr lang="en-US" dirty="0"/>
              <a:t>Affection, loving attention, mental stimulation, guidance and support in order to develop and grow in a secure and positive environment</a:t>
            </a:r>
            <a:r>
              <a:rPr lang="en-US" sz="3100" dirty="0"/>
              <a:t>. </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55031" y="1554480"/>
            <a:ext cx="3303657" cy="4956048"/>
          </a:xfrm>
          <a:prstGeom prst="rect">
            <a:avLst/>
          </a:prstGeom>
        </p:spPr>
      </p:pic>
    </p:spTree>
    <p:extLst>
      <p:ext uri="{BB962C8B-B14F-4D97-AF65-F5344CB8AC3E}">
        <p14:creationId xmlns:p14="http://schemas.microsoft.com/office/powerpoint/2010/main" val="53378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530" y="25400"/>
            <a:ext cx="4175760" cy="1122680"/>
          </a:xfrm>
        </p:spPr>
        <p:txBody>
          <a:bodyPr>
            <a:noAutofit/>
          </a:bodyPr>
          <a:lstStyle/>
          <a:p>
            <a:pPr algn="ctr"/>
            <a:r>
              <a:rPr lang="en-US" dirty="0" smtClean="0"/>
              <a:t>Parenting Education</a:t>
            </a:r>
            <a:endParaRPr lang="en-US" dirty="0"/>
          </a:p>
        </p:txBody>
      </p:sp>
      <p:sp>
        <p:nvSpPr>
          <p:cNvPr id="3" name="Content Placeholder 2"/>
          <p:cNvSpPr>
            <a:spLocks noGrp="1"/>
          </p:cNvSpPr>
          <p:nvPr>
            <p:ph sz="quarter" idx="1"/>
          </p:nvPr>
        </p:nvSpPr>
        <p:spPr>
          <a:xfrm>
            <a:off x="914400" y="1587677"/>
            <a:ext cx="8229600" cy="3136723"/>
          </a:xfrm>
        </p:spPr>
        <p:txBody>
          <a:bodyPr>
            <a:normAutofit lnSpcReduction="10000"/>
          </a:bodyPr>
          <a:lstStyle/>
          <a:p>
            <a:r>
              <a:rPr lang="en-US" b="1" dirty="0"/>
              <a:t>Parenting Education </a:t>
            </a:r>
            <a:r>
              <a:rPr lang="en-US" dirty="0"/>
              <a:t>includes the </a:t>
            </a:r>
            <a:r>
              <a:rPr lang="en-US" u="sng" dirty="0"/>
              <a:t>knowledge and skills</a:t>
            </a:r>
            <a:r>
              <a:rPr lang="en-US" dirty="0"/>
              <a:t> that parents/caregivers need for child-rearing with the objective of improving a child’s health and development. </a:t>
            </a:r>
          </a:p>
          <a:p>
            <a:r>
              <a:rPr lang="en-US" dirty="0"/>
              <a:t>Strengthen the knowledge and skills of parents and caregivers in order to enhance positive parenting practices. </a:t>
            </a:r>
          </a:p>
          <a:p>
            <a:endParaRPr lang="en-US" sz="4000" dirty="0"/>
          </a:p>
          <a:p>
            <a:pPr marL="0" indent="0">
              <a:buNone/>
            </a:pPr>
            <a:endParaRPr lang="en-US" sz="4000" b="1" dirty="0"/>
          </a:p>
        </p:txBody>
      </p:sp>
      <p:sp>
        <p:nvSpPr>
          <p:cNvPr id="4" name="TextBox 3"/>
          <p:cNvSpPr txBox="1"/>
          <p:nvPr/>
        </p:nvSpPr>
        <p:spPr>
          <a:xfrm>
            <a:off x="811530" y="4981617"/>
            <a:ext cx="8749030" cy="656875"/>
          </a:xfrm>
          <a:prstGeom prst="rect">
            <a:avLst/>
          </a:prstGeom>
          <a:noFill/>
        </p:spPr>
        <p:txBody>
          <a:bodyPr wrap="square" lIns="101882" tIns="50941" rIns="101882" bIns="50941" rtlCol="0">
            <a:spAutoFit/>
          </a:bodyPr>
          <a:lstStyle/>
          <a:p>
            <a:r>
              <a:rPr lang="en-US" sz="1200" dirty="0">
                <a:latin typeface="Gotham Book" pitchFamily="50" charset="0"/>
                <a:cs typeface="Gotham Book" pitchFamily="50" charset="0"/>
              </a:rPr>
              <a:t>Zepeda M, Varela F, Morales A. </a:t>
            </a:r>
            <a:r>
              <a:rPr lang="en-US" sz="1200" i="1" dirty="0">
                <a:latin typeface="Gotham Book" pitchFamily="50" charset="0"/>
                <a:cs typeface="Gotham Book" pitchFamily="50" charset="0"/>
              </a:rPr>
              <a:t>Promoting Positive Parenting Practices Through Parenting Education</a:t>
            </a:r>
            <a:r>
              <a:rPr lang="en-US" sz="1200" dirty="0">
                <a:latin typeface="Gotham Book" pitchFamily="50" charset="0"/>
                <a:cs typeface="Gotham Book" pitchFamily="50" charset="0"/>
              </a:rPr>
              <a:t>. In: </a:t>
            </a:r>
            <a:r>
              <a:rPr lang="en-US" sz="1200" dirty="0" err="1" smtClean="0">
                <a:latin typeface="Gotham Book" pitchFamily="50" charset="0"/>
                <a:cs typeface="Gotham Book" pitchFamily="50" charset="0"/>
              </a:rPr>
              <a:t>Halfon</a:t>
            </a:r>
            <a:r>
              <a:rPr lang="en-US" sz="1200" dirty="0" smtClean="0">
                <a:latin typeface="Gotham Book" pitchFamily="50" charset="0"/>
                <a:cs typeface="Gotham Book" pitchFamily="50" charset="0"/>
              </a:rPr>
              <a:t> </a:t>
            </a:r>
            <a:r>
              <a:rPr lang="en-US" sz="1200" dirty="0">
                <a:latin typeface="Gotham Book" pitchFamily="50" charset="0"/>
                <a:cs typeface="Gotham Book" pitchFamily="50" charset="0"/>
              </a:rPr>
              <a:t>N, </a:t>
            </a:r>
            <a:r>
              <a:rPr lang="en-US" sz="1200" dirty="0" smtClean="0">
                <a:latin typeface="Gotham Book" pitchFamily="50" charset="0"/>
                <a:cs typeface="Gotham Book" pitchFamily="50" charset="0"/>
              </a:rPr>
              <a:t>Rice </a:t>
            </a:r>
            <a:r>
              <a:rPr lang="en-US" sz="1200" dirty="0">
                <a:latin typeface="Gotham Book" pitchFamily="50" charset="0"/>
                <a:cs typeface="Gotham Book" pitchFamily="50" charset="0"/>
              </a:rPr>
              <a:t>T, and </a:t>
            </a:r>
            <a:r>
              <a:rPr lang="en-US" sz="1200" dirty="0" err="1">
                <a:latin typeface="Gotham Book" pitchFamily="50" charset="0"/>
                <a:cs typeface="Gotham Book" pitchFamily="50" charset="0"/>
              </a:rPr>
              <a:t>Inkelas</a:t>
            </a:r>
            <a:r>
              <a:rPr lang="en-US" sz="1200" dirty="0">
                <a:latin typeface="Gotham Book" pitchFamily="50" charset="0"/>
                <a:cs typeface="Gotham Book" pitchFamily="50" charset="0"/>
              </a:rPr>
              <a:t> M, eds. Building State Early Childhood Comprehensive Systems Series, No. 13. National Center for Infant and Early Childhood Health </a:t>
            </a:r>
            <a:r>
              <a:rPr lang="pl-PL" sz="1200" dirty="0">
                <a:latin typeface="Gotham Book" pitchFamily="50" charset="0"/>
                <a:cs typeface="Gotham Book" pitchFamily="50" charset="0"/>
              </a:rPr>
              <a:t>Policy; 2004.</a:t>
            </a:r>
            <a:endParaRPr lang="en-US" sz="1200" dirty="0">
              <a:latin typeface="Gotham Book" pitchFamily="50" charset="0"/>
              <a:cs typeface="Gotham Book" pitchFamily="50" charset="0"/>
            </a:endParaRPr>
          </a:p>
        </p:txBody>
      </p:sp>
    </p:spTree>
    <p:extLst>
      <p:ext uri="{BB962C8B-B14F-4D97-AF65-F5344CB8AC3E}">
        <p14:creationId xmlns:p14="http://schemas.microsoft.com/office/powerpoint/2010/main" val="2221351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07440" y="1587677"/>
            <a:ext cx="7609840" cy="5178883"/>
          </a:xfrm>
        </p:spPr>
        <p:txBody>
          <a:bodyPr/>
          <a:lstStyle/>
          <a:p>
            <a:pPr marL="0" indent="0">
              <a:buNone/>
            </a:pPr>
            <a:r>
              <a:rPr lang="en-US" i="1" dirty="0"/>
              <a:t>“Parenting support programs aim to change parental beliefs and actions with the goal of changing child behavior which, in turn, is likely to lead to changes in parental well-being including the couple and family relationships</a:t>
            </a:r>
            <a:r>
              <a:rPr lang="en-US" i="1" dirty="0" smtClean="0"/>
              <a:t>”</a:t>
            </a:r>
          </a:p>
          <a:p>
            <a:pPr marL="0" indent="0">
              <a:buNone/>
            </a:pPr>
            <a:endParaRPr lang="en-US" i="1" dirty="0"/>
          </a:p>
          <a:p>
            <a:pPr marL="356589" lvl="1" indent="0" algn="r">
              <a:buNone/>
            </a:pPr>
            <a:r>
              <a:rPr lang="en-US" dirty="0"/>
              <a:t>(Richter &amp; </a:t>
            </a:r>
            <a:r>
              <a:rPr lang="en-US" dirty="0" err="1"/>
              <a:t>Naicker</a:t>
            </a:r>
            <a:r>
              <a:rPr lang="en-US" dirty="0"/>
              <a:t>, 2013)</a:t>
            </a:r>
          </a:p>
          <a:p>
            <a:endParaRPr lang="en-US" dirty="0"/>
          </a:p>
        </p:txBody>
      </p:sp>
      <p:sp>
        <p:nvSpPr>
          <p:cNvPr id="5" name="Title 1"/>
          <p:cNvSpPr txBox="1">
            <a:spLocks/>
          </p:cNvSpPr>
          <p:nvPr/>
        </p:nvSpPr>
        <p:spPr>
          <a:xfrm>
            <a:off x="784860" y="518160"/>
            <a:ext cx="6032500" cy="609600"/>
          </a:xfrm>
          <a:prstGeom prst="rect">
            <a:avLst/>
          </a:prstGeom>
        </p:spPr>
        <p:txBody>
          <a:bodyPr vert="horz" lIns="101882" tIns="50941" rIns="101882" bIns="50941"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3200" b="1" dirty="0">
                <a:latin typeface="Times New Roman" panose="02020603050405020304" pitchFamily="18" charset="0"/>
                <a:cs typeface="Times New Roman" panose="02020603050405020304" pitchFamily="18" charset="0"/>
              </a:rPr>
              <a:t>Parenting/Caregiver Programs</a:t>
            </a:r>
          </a:p>
        </p:txBody>
      </p:sp>
    </p:spTree>
    <p:extLst>
      <p:ext uri="{BB962C8B-B14F-4D97-AF65-F5344CB8AC3E}">
        <p14:creationId xmlns:p14="http://schemas.microsoft.com/office/powerpoint/2010/main" val="168404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23">
      <a:dk1>
        <a:sysClr val="windowText" lastClr="000000"/>
      </a:dk1>
      <a:lt1>
        <a:sysClr val="window" lastClr="FFFFFF"/>
      </a:lt1>
      <a:dk2>
        <a:srgbClr val="003087"/>
      </a:dk2>
      <a:lt2>
        <a:srgbClr val="F2F2F2"/>
      </a:lt2>
      <a:accent1>
        <a:srgbClr val="585858"/>
      </a:accent1>
      <a:accent2>
        <a:srgbClr val="B7BF10"/>
      </a:accent2>
      <a:accent3>
        <a:srgbClr val="00B388"/>
      </a:accent3>
      <a:accent4>
        <a:srgbClr val="00B5E2"/>
      </a:accent4>
      <a:accent5>
        <a:srgbClr val="A7A7A7"/>
      </a:accent5>
      <a:accent6>
        <a:srgbClr val="F79646"/>
      </a:accent6>
      <a:hlink>
        <a:srgbClr val="00B5E2"/>
      </a:hlink>
      <a:folHlink>
        <a:srgbClr val="00B5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Category xmlns="9c2bb3a3-222a-4cff-9775-f3a8807de443">Presentation Templates</Category>
    <Include_x0020_in_x0020_Site_x0020_Index xmlns="b4e4be8c-aae4-4fdd-b2d1-ab6d4aae907d">true</Include_x0020_in_x0020_Site_x0020_Index>
    <Description_x0020_Text xmlns="b4e4be8c-aae4-4fdd-b2d1-ab6d4aae907d">CRS PPT Fresh Template English</Description_x0020_Text>
    <Geography xmlns="b4e4be8c-aae4-4fdd-b2d1-ab6d4aae907d">None</Geography>
    <Topic xmlns="b4e4be8c-aae4-4fdd-b2d1-ab6d4aae907d">Brand Materials</Topic>
    <CRS_x0020_Region xmlns="b4e4be8c-aae4-4fdd-b2d1-ab6d4aae907d" xsi:nil="true"/>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4170D39CB26E45808F72C1C4D9CE7F" ma:contentTypeVersion="3" ma:contentTypeDescription="Create a new document." ma:contentTypeScope="" ma:versionID="371009f983ad22d3be16a3ddd9cc7ba4">
  <xsd:schema xmlns:xsd="http://www.w3.org/2001/XMLSchema" xmlns:xs="http://www.w3.org/2001/XMLSchema" xmlns:p="http://schemas.microsoft.com/office/2006/metadata/properties" xmlns:ns1="http://schemas.microsoft.com/sharepoint/v3" xmlns:ns2="b4e4be8c-aae4-4fdd-b2d1-ab6d4aae907d" xmlns:ns4="9c2bb3a3-222a-4cff-9775-f3a8807de443" targetNamespace="http://schemas.microsoft.com/office/2006/metadata/properties" ma:root="true" ma:fieldsID="7606a0356dce708f4f8711653d948b48" ns1:_="" ns2:_="" ns4:_="">
    <xsd:import namespace="http://schemas.microsoft.com/sharepoint/v3"/>
    <xsd:import namespace="b4e4be8c-aae4-4fdd-b2d1-ab6d4aae907d"/>
    <xsd:import namespace="9c2bb3a3-222a-4cff-9775-f3a8807de443"/>
    <xsd:element name="properties">
      <xsd:complexType>
        <xsd:sequence>
          <xsd:element name="documentManagement">
            <xsd:complexType>
              <xsd:all>
                <xsd:element ref="ns2:Description_x0020_Text"/>
                <xsd:element ref="ns2:CRS_x0020_Region" minOccurs="0"/>
                <xsd:element ref="ns2:Geography" minOccurs="0"/>
                <xsd:element ref="ns1:Language" minOccurs="0"/>
                <xsd:element ref="ns2:Topic" minOccurs="0"/>
                <xsd:element ref="ns2:Include_x0020_in_x0020_Site_x0020_Index" minOccurs="0"/>
                <xsd:element ref="ns4:Category"/>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5" nillable="true" ma:displayName="Language" ma:default="English" ma:format="Dropdown"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element name="PublishingStartDate" ma:index="16" nillable="true" ma:displayName="Scheduling Start Date" ma:internalName="PublishingStartDate">
      <xsd:simpleType>
        <xsd:restriction base="dms:Unknown"/>
      </xsd:simpleType>
    </xsd:element>
    <xsd:element name="PublishingExpirationDate" ma:index="17"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4be8c-aae4-4fdd-b2d1-ab6d4aae907d" elementFormDefault="qualified">
    <xsd:import namespace="http://schemas.microsoft.com/office/2006/documentManagement/types"/>
    <xsd:import namespace="http://schemas.microsoft.com/office/infopath/2007/PartnerControls"/>
    <xsd:element name="Description_x0020_Text" ma:index="2" ma:displayName="Description Text" ma:internalName="Description_x0020_Text" ma:readOnly="false">
      <xsd:simpleType>
        <xsd:restriction base="dms:Note">
          <xsd:maxLength value="255"/>
        </xsd:restriction>
      </xsd:simpleType>
    </xsd:element>
    <xsd:element name="CRS_x0020_Region" ma:index="3" nillable="true" ma:displayName="CRS Region" ma:list="{532a098f-89e0-40d6-9d5f-15c3167b398d}" ma:internalName="CRS_x0020_Region" ma:showField="Column2" ma:web="b4e4be8c-aae4-4fdd-b2d1-ab6d4aae907d">
      <xsd:simpleType>
        <xsd:restriction base="dms:Lookup"/>
      </xsd:simpleType>
    </xsd:element>
    <xsd:element name="Geography" ma:index="4" nillable="true" ma:displayName="Geography" ma:default="None" ma:format="Dropdown" ma:internalName="Geography" ma:readOnly="false">
      <xsd:simpleType>
        <xsd:restriction base="dms:Choice">
          <xsd:enumeration value="None"/>
          <xsd:enumeration value="Afghanistan"/>
          <xsd:enumeration value="Africa"/>
          <xsd:enumeration value="Albania"/>
          <xsd:enumeration value="Angola"/>
          <xsd:enumeration value="Argentina"/>
          <xsd:enumeration value="Armenia"/>
          <xsd:enumeration value="Azerbaijan"/>
          <xsd:enumeration value="Baltimore"/>
          <xsd:enumeration value="Bangladesh"/>
          <xsd:enumeration value="Belize"/>
          <xsd:enumeration value="Benin"/>
          <xsd:enumeration value="Bolivia"/>
          <xsd:enumeration value="Bosnia And Herzegovina"/>
          <xsd:enumeration value="Botswana"/>
          <xsd:enumeration value="Brazil"/>
          <xsd:enumeration value="Bulgaria"/>
          <xsd:enumeration value="Burkina Faso"/>
          <xsd:enumeration value="Burma"/>
          <xsd:enumeration value="Burundi"/>
          <xsd:enumeration value="Cambodia"/>
          <xsd:enumeration value="Cameroon"/>
          <xsd:enumeration value="CARO"/>
          <xsd:enumeration value="Central African Republic"/>
          <xsd:enumeration value="Chad"/>
          <xsd:enumeration value="China"/>
          <xsd:enumeration value="Colombia"/>
          <xsd:enumeration value="Congo"/>
          <xsd:enumeration value="Costa Rica"/>
          <xsd:enumeration value="Croatia"/>
          <xsd:enumeration value="Cuba"/>
          <xsd:enumeration value="CWA"/>
          <xsd:enumeration value="Democratic Republic of Congo"/>
          <xsd:enumeration value="Djibouti"/>
          <xsd:enumeration value="Dominican Republic"/>
          <xsd:enumeration value="DR Congo"/>
          <xsd:enumeration value="EARO"/>
          <xsd:enumeration value="East &amp; South Asia"/>
          <xsd:enumeration value="Ecuador"/>
          <xsd:enumeration value="Egypt"/>
          <xsd:enumeration value="El Salvador"/>
          <xsd:enumeration value="EMECA"/>
          <xsd:enumeration value="Equatorial Guinea"/>
          <xsd:enumeration value="Eritrea"/>
          <xsd:enumeration value="ESA"/>
          <xsd:enumeration value="Ethiopia"/>
          <xsd:enumeration value="France"/>
          <xsd:enumeration value="Gambia"/>
          <xsd:enumeration value="Gaza"/>
          <xsd:enumeration value="Geneva"/>
          <xsd:enumeration value="Georgia"/>
          <xsd:enumeration value="Ghana"/>
          <xsd:enumeration value="Global"/>
          <xsd:enumeration value="Great Britain"/>
          <xsd:enumeration value="Guatemala"/>
          <xsd:enumeration value="Guinea Bissau"/>
          <xsd:enumeration value="Guinea-Conakry"/>
          <xsd:enumeration value="Guyana"/>
          <xsd:enumeration value="Haiti"/>
          <xsd:enumeration value="Headquarters"/>
          <xsd:enumeration value="Honduras"/>
          <xsd:enumeration value="India"/>
          <xsd:enumeration value="Indonesia"/>
          <xsd:enumeration value="Iran"/>
          <xsd:enumeration value="Iraq"/>
          <xsd:enumeration value="Jamaica"/>
          <xsd:enumeration value="Jordan"/>
          <xsd:enumeration value="Jwbg"/>
          <xsd:enumeration value="Kenya"/>
          <xsd:enumeration value="Kinshasa"/>
          <xsd:enumeration value="Kosovo"/>
          <xsd:enumeration value="Kyrgyzstan"/>
          <xsd:enumeration value="LACRO"/>
          <xsd:enumeration value="Lao PDR"/>
          <xsd:enumeration value="Laos"/>
          <xsd:enumeration value="Lebanon"/>
          <xsd:enumeration value="Lesotho"/>
          <xsd:enumeration value="Liberia"/>
          <xsd:enumeration value="Macedonia"/>
          <xsd:enumeration value="Madagascar"/>
          <xsd:enumeration value="Malawi"/>
          <xsd:enumeration value="Mali"/>
          <xsd:enumeration value="Mauritania"/>
          <xsd:enumeration value="Mexico"/>
          <xsd:enumeration value="Moldova"/>
          <xsd:enumeration value="Morocco"/>
          <xsd:enumeration value="Nepal"/>
          <xsd:enumeration value="Nicaragua"/>
          <xsd:enumeration value="Niger"/>
          <xsd:enumeration value="Nigeria"/>
          <xsd:enumeration value="North Korea"/>
          <xsd:enumeration value="Northern Sudan"/>
          <xsd:enumeration value="Pakistan"/>
          <xsd:enumeration value="Papua New Guinea (The Pacific)"/>
          <xsd:enumeration value="Peru"/>
          <xsd:enumeration value="Philippines"/>
          <xsd:enumeration value="Romania"/>
          <xsd:enumeration value="Rwanda"/>
          <xsd:enumeration value="SARO"/>
          <xsd:enumeration value="Senegal"/>
          <xsd:enumeration value="Serbia"/>
          <xsd:enumeration value="Serbia And Montenegro"/>
          <xsd:enumeration value="Sierra Leone"/>
          <xsd:enumeration value="Somalia"/>
          <xsd:enumeration value="Sothern Africa"/>
          <xsd:enumeration value="South Africa"/>
          <xsd:enumeration value="South Sudan"/>
          <xsd:enumeration value="Sri Lanka"/>
          <xsd:enumeration value="Sudan"/>
          <xsd:enumeration value="SWA"/>
          <xsd:enumeration value="Swaziland"/>
          <xsd:enumeration value="Syria"/>
          <xsd:enumeration value="Tanzania"/>
          <xsd:enumeration value="Thailand"/>
          <xsd:enumeration value="The Gambia"/>
          <xsd:enumeration value="Timor-Leste"/>
          <xsd:enumeration value="Togo"/>
          <xsd:enumeration value="Tpc Cambodia"/>
          <xsd:enumeration value="Turkey"/>
          <xsd:enumeration value="Uganda"/>
          <xsd:enumeration value="United Kingdom"/>
          <xsd:enumeration value="United States"/>
          <xsd:enumeration value="Venezuela"/>
          <xsd:enumeration value="Vietnam"/>
          <xsd:enumeration value="Zambia"/>
          <xsd:enumeration value="Zimbabwe"/>
        </xsd:restriction>
      </xsd:simpleType>
    </xsd:element>
    <xsd:element name="Topic" ma:index="6" nillable="true" ma:displayName="Topic" ma:default="None" ma:description="CRS Custom Column" ma:format="Dropdown" ma:internalName="Topic" ma:readOnly="false">
      <xsd:simpleType>
        <xsd:union memberTypes="dms:Text">
          <xsd:simpleType>
            <xsd:restriction base="dms:Choice">
              <xsd:enumeration value="Please Select"/>
              <xsd:enumeration value="Administration"/>
              <xsd:enumeration value="Awareness"/>
              <xsd:enumeration value="Business Development"/>
              <xsd:enumeration value="Committee"/>
              <xsd:enumeration value="Commodities"/>
              <xsd:enumeration value="Communications"/>
              <xsd:enumeration value="Compliance"/>
              <xsd:enumeration value="Emergency"/>
              <xsd:enumeration value="Event"/>
              <xsd:enumeration value="Finance"/>
              <xsd:enumeration value="Fund Raising"/>
              <xsd:enumeration value="Human Resources"/>
              <xsd:enumeration value="Information/Communication Technology"/>
              <xsd:enumeration value="Leadership"/>
              <xsd:enumeration value="Legal"/>
              <xsd:enumeration value="Management Quality"/>
              <xsd:enumeration value="Marketing"/>
              <xsd:enumeration value="Partnership"/>
              <xsd:enumeration value="Procurement"/>
              <xsd:enumeration value="Program Quality"/>
              <xsd:enumeration value="Programming"/>
              <xsd:enumeration value="Publications"/>
              <xsd:enumeration value="Report"/>
              <xsd:enumeration value="Security"/>
              <xsd:enumeration value="Stakeholder Collaboration"/>
              <xsd:enumeration value="Strategy"/>
              <xsd:enumeration value="Training"/>
              <xsd:enumeration value="None"/>
            </xsd:restriction>
          </xsd:simpleType>
        </xsd:union>
      </xsd:simpleType>
    </xsd:element>
    <xsd:element name="Include_x0020_in_x0020_Site_x0020_Index" ma:index="8" nillable="true" ma:displayName="Include in Site Index" ma:default="0" ma:description="CRS Custom Column - By checking the box the item will be included in the site index for CRS Global. Check the box if you want to share this document with CRS staff" ma:internalName="Include_x0020_in_x0020_Site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c2bb3a3-222a-4cff-9775-f3a8807de443" elementFormDefault="qualified">
    <xsd:import namespace="http://schemas.microsoft.com/office/2006/documentManagement/types"/>
    <xsd:import namespace="http://schemas.microsoft.com/office/infopath/2007/PartnerControls"/>
    <xsd:element name="Category" ma:index="15" ma:displayName="Category" ma:default="Core Brand Assets" ma:format="Dropdown" ma:internalName="Category" ma:readOnly="false">
      <xsd:simpleType>
        <xsd:restriction base="dms:Choice">
          <xsd:enumeration value="Core Brand Assets"/>
          <xsd:enumeration value="References/Guidelines"/>
          <xsd:enumeration value="Presentation Templates"/>
          <xsd:enumeration value="Embed (System use onl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D1BB83-2743-4187-8F8D-8FB643794469}">
  <ds:schemaRefs>
    <ds:schemaRef ds:uri="http://schemas.microsoft.com/sharepoint/v3/contenttype/forms"/>
  </ds:schemaRefs>
</ds:datastoreItem>
</file>

<file path=customXml/itemProps2.xml><?xml version="1.0" encoding="utf-8"?>
<ds:datastoreItem xmlns:ds="http://schemas.openxmlformats.org/officeDocument/2006/customXml" ds:itemID="{BD65E357-16C2-42AA-BA66-C198FBF08C1D}">
  <ds:schemaRefs>
    <ds:schemaRef ds:uri="http://purl.org/dc/elements/1.1/"/>
    <ds:schemaRef ds:uri="http://schemas.microsoft.com/office/2006/metadata/properties"/>
    <ds:schemaRef ds:uri="http://purl.org/dc/dcmitype/"/>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infopath/2007/PartnerControls"/>
    <ds:schemaRef ds:uri="9c2bb3a3-222a-4cff-9775-f3a8807de443"/>
    <ds:schemaRef ds:uri="b4e4be8c-aae4-4fdd-b2d1-ab6d4aae907d"/>
    <ds:schemaRef ds:uri="http://schemas.microsoft.com/sharepoint/v3"/>
  </ds:schemaRefs>
</ds:datastoreItem>
</file>

<file path=customXml/itemProps3.xml><?xml version="1.0" encoding="utf-8"?>
<ds:datastoreItem xmlns:ds="http://schemas.openxmlformats.org/officeDocument/2006/customXml" ds:itemID="{92153C71-5B4B-429A-898E-68FD4B9681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e4be8c-aae4-4fdd-b2d1-ab6d4aae907d"/>
    <ds:schemaRef ds:uri="9c2bb3a3-222a-4cff-9775-f3a8807de4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1965</TotalTime>
  <Words>3571</Words>
  <Application>Microsoft Office PowerPoint</Application>
  <PresentationFormat>Custom</PresentationFormat>
  <Paragraphs>300</Paragraphs>
  <Slides>30</Slides>
  <Notes>29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Positive Parenting </vt:lpstr>
      <vt:lpstr>Who is considered a parent or caregiver?</vt:lpstr>
      <vt:lpstr>Brief Reflection</vt:lpstr>
      <vt:lpstr>What is the role of a parent or caregiver?</vt:lpstr>
      <vt:lpstr>Parenting Around The World</vt:lpstr>
      <vt:lpstr>Requirements</vt:lpstr>
      <vt:lpstr>What do children need?</vt:lpstr>
      <vt:lpstr>Parenting Education</vt:lpstr>
      <vt:lpstr>PowerPoint Presentation</vt:lpstr>
      <vt:lpstr>Brief Reflection Exercise</vt:lpstr>
      <vt:lpstr>Parenting Styles</vt:lpstr>
      <vt:lpstr>Variable 1</vt:lpstr>
      <vt:lpstr>PowerPoint Presentation</vt:lpstr>
      <vt:lpstr>Parenting Styles</vt:lpstr>
      <vt:lpstr>Authoritarian Style</vt:lpstr>
      <vt:lpstr>Permissive Style</vt:lpstr>
      <vt:lpstr>Authoritative Style</vt:lpstr>
      <vt:lpstr>PowerPoint Presentation</vt:lpstr>
      <vt:lpstr>Positive Parenting</vt:lpstr>
      <vt:lpstr>Why is it important?</vt:lpstr>
      <vt:lpstr>Why physical punishment isn’t good</vt:lpstr>
      <vt:lpstr>Results of Positive Parenting Interventions</vt:lpstr>
      <vt:lpstr>Results of Positive Parenting Interventions</vt:lpstr>
      <vt:lpstr>Key Components of Positive Parenting</vt:lpstr>
      <vt:lpstr>Developmental Norms and Milestones</vt:lpstr>
      <vt:lpstr>Create a safe, interesting environment</vt:lpstr>
      <vt:lpstr>Positive Learning Environment</vt:lpstr>
      <vt:lpstr>Behavior Management &amp; Assertive Discipline</vt:lpstr>
      <vt:lpstr>Realistic Expectations</vt:lpstr>
      <vt:lpstr>Self Care for Parents</vt:lpstr>
    </vt:vector>
  </TitlesOfParts>
  <Company>Catholic Relief Services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CRS PPT Fresh Template Eng MK1471 22Sep14</dc:title>
  <dc:creator>Pause for Thought</dc:creator>
  <cp:lastModifiedBy>Moul, Karen</cp:lastModifiedBy>
  <cp:revision>82</cp:revision>
  <dcterms:created xsi:type="dcterms:W3CDTF">2014-08-13T11:43:29Z</dcterms:created>
  <dcterms:modified xsi:type="dcterms:W3CDTF">2015-09-08T18:52:28Z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0x010100F14170D39CB26E45808F72C1C4D9CE7F</vt:lpwstr>
  </property>
</Properties>
</file>