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4" r:id="rId5"/>
    <p:sldId id="285" r:id="rId6"/>
    <p:sldId id="286" r:id="rId7"/>
    <p:sldId id="287" r:id="rId8"/>
    <p:sldId id="263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2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42B44-9D73-476B-972B-1B2ACB392152}" type="doc">
      <dgm:prSet loTypeId="urn:microsoft.com/office/officeart/2005/8/layout/matrix1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BAF3C10-CF1C-4D11-8E38-299E08B21BAA}">
      <dgm:prSet phldrT="[Text]" custT="1"/>
      <dgm:spPr/>
      <dgm:t>
        <a:bodyPr/>
        <a:lstStyle/>
        <a:p>
          <a:r>
            <a:rPr lang="en-US" sz="2400" b="1" dirty="0"/>
            <a:t>Importance of Documentation </a:t>
          </a:r>
        </a:p>
      </dgm:t>
    </dgm:pt>
    <dgm:pt modelId="{5E81E129-73BE-42C7-A293-60C9BFCB3F0B}" type="parTrans" cxnId="{CEECBEFE-9769-4420-BA5C-F8F4879104C7}">
      <dgm:prSet/>
      <dgm:spPr/>
      <dgm:t>
        <a:bodyPr/>
        <a:lstStyle/>
        <a:p>
          <a:endParaRPr lang="en-US"/>
        </a:p>
      </dgm:t>
    </dgm:pt>
    <dgm:pt modelId="{0A8D0CED-2674-4CC6-A09F-5D0B98A21854}" type="sibTrans" cxnId="{CEECBEFE-9769-4420-BA5C-F8F4879104C7}">
      <dgm:prSet/>
      <dgm:spPr/>
      <dgm:t>
        <a:bodyPr/>
        <a:lstStyle/>
        <a:p>
          <a:endParaRPr lang="en-US"/>
        </a:p>
      </dgm:t>
    </dgm:pt>
    <dgm:pt modelId="{AA1CB264-FF2C-4B04-91D9-FD6355A378FA}">
      <dgm:prSet phldrT="[Text]" custT="1"/>
      <dgm:spPr/>
      <dgm:t>
        <a:bodyPr/>
        <a:lstStyle/>
        <a:p>
          <a:r>
            <a:rPr lang="en-US" sz="2400" b="1" dirty="0"/>
            <a:t>Provides estimate trends of the incidence and prevalence of VAC</a:t>
          </a:r>
        </a:p>
      </dgm:t>
    </dgm:pt>
    <dgm:pt modelId="{CDB0B7AD-3AEB-43FD-91EF-5C900E4F4A5F}" type="parTrans" cxnId="{C6E96830-F95F-4B57-8885-E37694FCDB75}">
      <dgm:prSet/>
      <dgm:spPr/>
      <dgm:t>
        <a:bodyPr/>
        <a:lstStyle/>
        <a:p>
          <a:endParaRPr lang="en-US"/>
        </a:p>
      </dgm:t>
    </dgm:pt>
    <dgm:pt modelId="{70F95D7A-DD6D-4F2E-AFBF-68E219BDE386}" type="sibTrans" cxnId="{C6E96830-F95F-4B57-8885-E37694FCDB75}">
      <dgm:prSet/>
      <dgm:spPr/>
      <dgm:t>
        <a:bodyPr/>
        <a:lstStyle/>
        <a:p>
          <a:endParaRPr lang="en-US"/>
        </a:p>
      </dgm:t>
    </dgm:pt>
    <dgm:pt modelId="{4A7F1331-6FDA-4055-80D6-4067E5991DE2}">
      <dgm:prSet phldrT="[Text]" phldr="1"/>
      <dgm:spPr/>
      <dgm:t>
        <a:bodyPr/>
        <a:lstStyle/>
        <a:p>
          <a:endParaRPr lang="en-US" dirty="0"/>
        </a:p>
      </dgm:t>
    </dgm:pt>
    <dgm:pt modelId="{CBBBB865-D2A8-4978-B4A3-B3DB790D523F}" type="parTrans" cxnId="{0104E402-33C1-4D73-A64D-4CA80B9D62B1}">
      <dgm:prSet/>
      <dgm:spPr/>
      <dgm:t>
        <a:bodyPr/>
        <a:lstStyle/>
        <a:p>
          <a:endParaRPr lang="en-US"/>
        </a:p>
      </dgm:t>
    </dgm:pt>
    <dgm:pt modelId="{05A15026-6F2C-4177-9FCF-4C1FC4843A4B}" type="sibTrans" cxnId="{0104E402-33C1-4D73-A64D-4CA80B9D62B1}">
      <dgm:prSet/>
      <dgm:spPr/>
      <dgm:t>
        <a:bodyPr/>
        <a:lstStyle/>
        <a:p>
          <a:endParaRPr lang="en-US"/>
        </a:p>
      </dgm:t>
    </dgm:pt>
    <dgm:pt modelId="{7F0D658A-3210-4E16-814B-A5B38C95DF17}">
      <dgm:prSet phldrT="[Text]" phldr="1"/>
      <dgm:spPr/>
      <dgm:t>
        <a:bodyPr/>
        <a:lstStyle/>
        <a:p>
          <a:endParaRPr lang="en-US"/>
        </a:p>
      </dgm:t>
    </dgm:pt>
    <dgm:pt modelId="{7D1AF7E0-7C16-4154-BC83-EE18BB356C60}" type="parTrans" cxnId="{01637B91-AB7D-43ED-B82B-9C7F424C3FE6}">
      <dgm:prSet/>
      <dgm:spPr/>
      <dgm:t>
        <a:bodyPr/>
        <a:lstStyle/>
        <a:p>
          <a:endParaRPr lang="en-US"/>
        </a:p>
      </dgm:t>
    </dgm:pt>
    <dgm:pt modelId="{99122B0C-B061-4114-8535-BB7F5058CDC1}" type="sibTrans" cxnId="{01637B91-AB7D-43ED-B82B-9C7F424C3FE6}">
      <dgm:prSet/>
      <dgm:spPr/>
      <dgm:t>
        <a:bodyPr/>
        <a:lstStyle/>
        <a:p>
          <a:endParaRPr lang="en-US"/>
        </a:p>
      </dgm:t>
    </dgm:pt>
    <dgm:pt modelId="{4A89AC2D-B398-43C4-BAC6-858951DED508}">
      <dgm:prSet phldrT="[Text]" phldr="1"/>
      <dgm:spPr/>
      <dgm:t>
        <a:bodyPr/>
        <a:lstStyle/>
        <a:p>
          <a:endParaRPr lang="en-US" dirty="0"/>
        </a:p>
      </dgm:t>
    </dgm:pt>
    <dgm:pt modelId="{F7595690-EC37-4EF8-9BB7-E2090E111976}" type="parTrans" cxnId="{43A95A05-287C-444E-A495-5386E833385C}">
      <dgm:prSet/>
      <dgm:spPr/>
      <dgm:t>
        <a:bodyPr/>
        <a:lstStyle/>
        <a:p>
          <a:endParaRPr lang="en-US"/>
        </a:p>
      </dgm:t>
    </dgm:pt>
    <dgm:pt modelId="{B33DB509-C366-418A-BECF-B4BB999005E7}" type="sibTrans" cxnId="{43A95A05-287C-444E-A495-5386E833385C}">
      <dgm:prSet/>
      <dgm:spPr/>
      <dgm:t>
        <a:bodyPr/>
        <a:lstStyle/>
        <a:p>
          <a:endParaRPr lang="en-US"/>
        </a:p>
      </dgm:t>
    </dgm:pt>
    <dgm:pt modelId="{8EF5ACCA-0E2F-4CC2-AE0D-569059E98DE7}">
      <dgm:prSet/>
      <dgm:spPr/>
      <dgm:t>
        <a:bodyPr/>
        <a:lstStyle/>
        <a:p>
          <a:endParaRPr lang="en-US"/>
        </a:p>
      </dgm:t>
    </dgm:pt>
    <dgm:pt modelId="{4EB8A0AF-B0A1-4405-98EA-F81C1D85ADE7}" type="parTrans" cxnId="{1693D678-4DA5-4E87-B7C9-74929DC97183}">
      <dgm:prSet/>
      <dgm:spPr/>
      <dgm:t>
        <a:bodyPr/>
        <a:lstStyle/>
        <a:p>
          <a:endParaRPr lang="en-US"/>
        </a:p>
      </dgm:t>
    </dgm:pt>
    <dgm:pt modelId="{EC2756B8-7A28-4152-8A78-A736507CB993}" type="sibTrans" cxnId="{1693D678-4DA5-4E87-B7C9-74929DC97183}">
      <dgm:prSet/>
      <dgm:spPr/>
      <dgm:t>
        <a:bodyPr/>
        <a:lstStyle/>
        <a:p>
          <a:endParaRPr lang="en-US"/>
        </a:p>
      </dgm:t>
    </dgm:pt>
    <dgm:pt modelId="{50F48C52-9696-4CAB-A942-D853D6276766}">
      <dgm:prSet/>
      <dgm:spPr/>
      <dgm:t>
        <a:bodyPr/>
        <a:lstStyle/>
        <a:p>
          <a:endParaRPr lang="en-US" dirty="0"/>
        </a:p>
      </dgm:t>
    </dgm:pt>
    <dgm:pt modelId="{F43A7456-F10F-4924-9F3F-CDBCC722054C}" type="parTrans" cxnId="{5B6DE22C-F3A9-4518-918B-CBE25C3CB986}">
      <dgm:prSet/>
      <dgm:spPr/>
      <dgm:t>
        <a:bodyPr/>
        <a:lstStyle/>
        <a:p>
          <a:endParaRPr lang="en-US"/>
        </a:p>
      </dgm:t>
    </dgm:pt>
    <dgm:pt modelId="{4ECA9871-FA30-416A-9257-AC5BB7813DC1}" type="sibTrans" cxnId="{5B6DE22C-F3A9-4518-918B-CBE25C3CB986}">
      <dgm:prSet/>
      <dgm:spPr/>
      <dgm:t>
        <a:bodyPr/>
        <a:lstStyle/>
        <a:p>
          <a:endParaRPr lang="en-US"/>
        </a:p>
      </dgm:t>
    </dgm:pt>
    <dgm:pt modelId="{2F73C8D4-C991-4B18-8303-7E7ED32AD596}">
      <dgm:prSet/>
      <dgm:spPr/>
      <dgm:t>
        <a:bodyPr/>
        <a:lstStyle/>
        <a:p>
          <a:endParaRPr lang="en-US" dirty="0"/>
        </a:p>
      </dgm:t>
    </dgm:pt>
    <dgm:pt modelId="{80C075D8-8D55-4609-83C7-21C4F1084E92}" type="parTrans" cxnId="{6E8825DF-1293-4E87-B0C1-412A6A975DB3}">
      <dgm:prSet/>
      <dgm:spPr/>
      <dgm:t>
        <a:bodyPr/>
        <a:lstStyle/>
        <a:p>
          <a:endParaRPr lang="en-US"/>
        </a:p>
      </dgm:t>
    </dgm:pt>
    <dgm:pt modelId="{65E9BA8D-4A1A-4DB8-A97E-6073371D0688}" type="sibTrans" cxnId="{6E8825DF-1293-4E87-B0C1-412A6A975DB3}">
      <dgm:prSet/>
      <dgm:spPr/>
      <dgm:t>
        <a:bodyPr/>
        <a:lstStyle/>
        <a:p>
          <a:endParaRPr lang="en-US"/>
        </a:p>
      </dgm:t>
    </dgm:pt>
    <dgm:pt modelId="{65F7AE86-F2ED-4D7B-BA37-AD7082642034}">
      <dgm:prSet custT="1"/>
      <dgm:spPr/>
      <dgm:t>
        <a:bodyPr/>
        <a:lstStyle/>
        <a:p>
          <a:r>
            <a:rPr lang="en-US" sz="2400" b="1" dirty="0"/>
            <a:t>Guides provision of appropriate follow-up care.</a:t>
          </a:r>
        </a:p>
      </dgm:t>
    </dgm:pt>
    <dgm:pt modelId="{05ACFD69-5326-4580-82C0-E1A9D9243401}" type="parTrans" cxnId="{C02A1957-A49A-4AAB-89D3-FB57AF5E857A}">
      <dgm:prSet/>
      <dgm:spPr/>
      <dgm:t>
        <a:bodyPr/>
        <a:lstStyle/>
        <a:p>
          <a:endParaRPr lang="en-US"/>
        </a:p>
      </dgm:t>
    </dgm:pt>
    <dgm:pt modelId="{59C34E5D-8240-4C80-9D15-16E9FF521AC2}" type="sibTrans" cxnId="{C02A1957-A49A-4AAB-89D3-FB57AF5E857A}">
      <dgm:prSet/>
      <dgm:spPr/>
      <dgm:t>
        <a:bodyPr/>
        <a:lstStyle/>
        <a:p>
          <a:endParaRPr lang="en-US"/>
        </a:p>
      </dgm:t>
    </dgm:pt>
    <dgm:pt modelId="{7170D660-0E65-4CFB-9F4E-85478650EB4D}">
      <dgm:prSet/>
      <dgm:spPr/>
      <dgm:t>
        <a:bodyPr/>
        <a:lstStyle/>
        <a:p>
          <a:endParaRPr lang="en-US" dirty="0"/>
        </a:p>
      </dgm:t>
    </dgm:pt>
    <dgm:pt modelId="{83CDDFE9-E316-4AAE-A223-A80235BCDB20}" type="parTrans" cxnId="{B11B41BD-7BAC-401D-A4D5-629FD47AA685}">
      <dgm:prSet/>
      <dgm:spPr/>
      <dgm:t>
        <a:bodyPr/>
        <a:lstStyle/>
        <a:p>
          <a:endParaRPr lang="en-US"/>
        </a:p>
      </dgm:t>
    </dgm:pt>
    <dgm:pt modelId="{4F711376-53DF-4CAB-AEA9-B9CE414C9C36}" type="sibTrans" cxnId="{B11B41BD-7BAC-401D-A4D5-629FD47AA685}">
      <dgm:prSet/>
      <dgm:spPr/>
      <dgm:t>
        <a:bodyPr/>
        <a:lstStyle/>
        <a:p>
          <a:endParaRPr lang="en-US"/>
        </a:p>
      </dgm:t>
    </dgm:pt>
    <dgm:pt modelId="{D8510841-F444-44F9-95A7-8853AE35B6DA}">
      <dgm:prSet custT="1"/>
      <dgm:spPr/>
      <dgm:t>
        <a:bodyPr/>
        <a:lstStyle/>
        <a:p>
          <a:r>
            <a:rPr lang="en-US" sz="2400" b="1" dirty="0"/>
            <a:t>Aids the court in decision making. </a:t>
          </a:r>
        </a:p>
      </dgm:t>
    </dgm:pt>
    <dgm:pt modelId="{250C1910-E14C-4F36-AA37-D6BA6F3B5A6F}" type="parTrans" cxnId="{3217327B-F608-4217-88D8-5226788C2CD3}">
      <dgm:prSet/>
      <dgm:spPr/>
      <dgm:t>
        <a:bodyPr/>
        <a:lstStyle/>
        <a:p>
          <a:endParaRPr lang="en-US"/>
        </a:p>
      </dgm:t>
    </dgm:pt>
    <dgm:pt modelId="{E2B09074-1748-4B5D-AD84-6D61F9D6FD8E}" type="sibTrans" cxnId="{3217327B-F608-4217-88D8-5226788C2CD3}">
      <dgm:prSet/>
      <dgm:spPr/>
      <dgm:t>
        <a:bodyPr/>
        <a:lstStyle/>
        <a:p>
          <a:endParaRPr lang="en-US"/>
        </a:p>
      </dgm:t>
    </dgm:pt>
    <dgm:pt modelId="{AE2043B3-1E85-4306-A98D-C3B3CD8C43E1}">
      <dgm:prSet/>
      <dgm:spPr/>
      <dgm:t>
        <a:bodyPr/>
        <a:lstStyle/>
        <a:p>
          <a:r>
            <a:rPr lang="en-US" dirty="0"/>
            <a:t>NB: </a:t>
          </a:r>
          <a:r>
            <a:rPr lang="en-US" b="1" dirty="0"/>
            <a:t>Information collected from the child at every service delivery point must be treated with uttermost confidentiality and privacy.</a:t>
          </a:r>
        </a:p>
      </dgm:t>
    </dgm:pt>
    <dgm:pt modelId="{2B4C14AE-4516-4F5A-968E-D96E820EA031}" type="parTrans" cxnId="{94C0D485-E010-4B87-9E43-6AA36DF98DDB}">
      <dgm:prSet/>
      <dgm:spPr/>
      <dgm:t>
        <a:bodyPr/>
        <a:lstStyle/>
        <a:p>
          <a:endParaRPr lang="en-US"/>
        </a:p>
      </dgm:t>
    </dgm:pt>
    <dgm:pt modelId="{1DD1963C-99C5-441E-BEAD-07A861F38925}" type="sibTrans" cxnId="{94C0D485-E010-4B87-9E43-6AA36DF98DDB}">
      <dgm:prSet/>
      <dgm:spPr/>
      <dgm:t>
        <a:bodyPr/>
        <a:lstStyle/>
        <a:p>
          <a:endParaRPr lang="en-US"/>
        </a:p>
      </dgm:t>
    </dgm:pt>
    <dgm:pt modelId="{BAD03DAF-A90B-4DF4-98F0-CEF6F90EB681}" type="pres">
      <dgm:prSet presAssocID="{35342B44-9D73-476B-972B-1B2ACB39215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50DF88-F241-44BC-888F-316FF14951BE}" type="pres">
      <dgm:prSet presAssocID="{35342B44-9D73-476B-972B-1B2ACB392152}" presName="matrix" presStyleCnt="0"/>
      <dgm:spPr/>
    </dgm:pt>
    <dgm:pt modelId="{EAD6EC4C-C7BE-4D02-BCD5-9DBC5AB80099}" type="pres">
      <dgm:prSet presAssocID="{35342B44-9D73-476B-972B-1B2ACB392152}" presName="tile1" presStyleLbl="node1" presStyleIdx="0" presStyleCnt="4" custLinFactNeighborX="-980" custLinFactNeighborY="-5138"/>
      <dgm:spPr/>
      <dgm:t>
        <a:bodyPr/>
        <a:lstStyle/>
        <a:p>
          <a:endParaRPr lang="en-US"/>
        </a:p>
      </dgm:t>
    </dgm:pt>
    <dgm:pt modelId="{0DE6D027-6CE7-4FCA-A859-7A85AEF390E6}" type="pres">
      <dgm:prSet presAssocID="{35342B44-9D73-476B-972B-1B2ACB39215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6DC4-B571-42A9-A4AF-1C559653BA08}" type="pres">
      <dgm:prSet presAssocID="{35342B44-9D73-476B-972B-1B2ACB392152}" presName="tile2" presStyleLbl="node1" presStyleIdx="1" presStyleCnt="4" custLinFactNeighborX="458" custLinFactNeighborY="-3562"/>
      <dgm:spPr/>
      <dgm:t>
        <a:bodyPr/>
        <a:lstStyle/>
        <a:p>
          <a:endParaRPr lang="en-US"/>
        </a:p>
      </dgm:t>
    </dgm:pt>
    <dgm:pt modelId="{3761E79C-4376-4446-97B5-6D3361DC1C58}" type="pres">
      <dgm:prSet presAssocID="{35342B44-9D73-476B-972B-1B2ACB39215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75C1D-C960-4F69-AAC6-DF341A328D5A}" type="pres">
      <dgm:prSet presAssocID="{35342B44-9D73-476B-972B-1B2ACB392152}" presName="tile3" presStyleLbl="node1" presStyleIdx="2" presStyleCnt="4"/>
      <dgm:spPr/>
      <dgm:t>
        <a:bodyPr/>
        <a:lstStyle/>
        <a:p>
          <a:endParaRPr lang="en-US"/>
        </a:p>
      </dgm:t>
    </dgm:pt>
    <dgm:pt modelId="{797EDE03-3871-42BB-87E2-0B589D3AB0FA}" type="pres">
      <dgm:prSet presAssocID="{35342B44-9D73-476B-972B-1B2ACB39215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76969-D5E5-41EA-A3F8-EE6D2938D3E4}" type="pres">
      <dgm:prSet presAssocID="{35342B44-9D73-476B-972B-1B2ACB392152}" presName="tile4" presStyleLbl="node1" presStyleIdx="3" presStyleCnt="4"/>
      <dgm:spPr/>
      <dgm:t>
        <a:bodyPr/>
        <a:lstStyle/>
        <a:p>
          <a:endParaRPr lang="en-US"/>
        </a:p>
      </dgm:t>
    </dgm:pt>
    <dgm:pt modelId="{D1410F9F-FBFF-4B70-ABF4-10C9F081DE72}" type="pres">
      <dgm:prSet presAssocID="{35342B44-9D73-476B-972B-1B2ACB39215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1CBB4-FCD7-4EEB-B750-1CE227AE2A69}" type="pres">
      <dgm:prSet presAssocID="{35342B44-9D73-476B-972B-1B2ACB392152}" presName="centerTile" presStyleLbl="fgShp" presStyleIdx="0" presStyleCnt="1" custScaleX="14975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02A1957-A49A-4AAB-89D3-FB57AF5E857A}" srcId="{3BAF3C10-CF1C-4D11-8E38-299E08B21BAA}" destId="{65F7AE86-F2ED-4D7B-BA37-AD7082642034}" srcOrd="1" destOrd="0" parTransId="{05ACFD69-5326-4580-82C0-E1A9D9243401}" sibTransId="{59C34E5D-8240-4C80-9D15-16E9FF521AC2}"/>
    <dgm:cxn modelId="{B7C7FBE3-96CF-654B-8E7D-0C219382A509}" type="presOf" srcId="{65F7AE86-F2ED-4D7B-BA37-AD7082642034}" destId="{3761E79C-4376-4446-97B5-6D3361DC1C58}" srcOrd="1" destOrd="0" presId="urn:microsoft.com/office/officeart/2005/8/layout/matrix1"/>
    <dgm:cxn modelId="{C6E96830-F95F-4B57-8885-E37694FCDB75}" srcId="{3BAF3C10-CF1C-4D11-8E38-299E08B21BAA}" destId="{AA1CB264-FF2C-4B04-91D9-FD6355A378FA}" srcOrd="0" destOrd="0" parTransId="{CDB0B7AD-3AEB-43FD-91EF-5C900E4F4A5F}" sibTransId="{70F95D7A-DD6D-4F2E-AFBF-68E219BDE386}"/>
    <dgm:cxn modelId="{43A95A05-287C-444E-A495-5386E833385C}" srcId="{7170D660-0E65-4CFB-9F4E-85478650EB4D}" destId="{4A89AC2D-B398-43C4-BAC6-858951DED508}" srcOrd="5" destOrd="0" parTransId="{F7595690-EC37-4EF8-9BB7-E2090E111976}" sibTransId="{B33DB509-C366-418A-BECF-B4BB999005E7}"/>
    <dgm:cxn modelId="{DD5F5946-8C11-A843-A4E1-4872817297B9}" type="presOf" srcId="{AE2043B3-1E85-4306-A98D-C3B3CD8C43E1}" destId="{D1410F9F-FBFF-4B70-ABF4-10C9F081DE72}" srcOrd="1" destOrd="0" presId="urn:microsoft.com/office/officeart/2005/8/layout/matrix1"/>
    <dgm:cxn modelId="{FDB810AD-6B43-CC4D-AC30-7CCEBB6CE1C4}" type="presOf" srcId="{35342B44-9D73-476B-972B-1B2ACB392152}" destId="{BAD03DAF-A90B-4DF4-98F0-CEF6F90EB681}" srcOrd="0" destOrd="0" presId="urn:microsoft.com/office/officeart/2005/8/layout/matrix1"/>
    <dgm:cxn modelId="{3217327B-F608-4217-88D8-5226788C2CD3}" srcId="{3BAF3C10-CF1C-4D11-8E38-299E08B21BAA}" destId="{D8510841-F444-44F9-95A7-8853AE35B6DA}" srcOrd="2" destOrd="0" parTransId="{250C1910-E14C-4F36-AA37-D6BA6F3B5A6F}" sibTransId="{E2B09074-1748-4B5D-AD84-6D61F9D6FD8E}"/>
    <dgm:cxn modelId="{6BAAEC6A-15D8-E549-A25D-661BD08D7289}" type="presOf" srcId="{3BAF3C10-CF1C-4D11-8E38-299E08B21BAA}" destId="{A011CBB4-FCD7-4EEB-B750-1CE227AE2A69}" srcOrd="0" destOrd="0" presId="urn:microsoft.com/office/officeart/2005/8/layout/matrix1"/>
    <dgm:cxn modelId="{1693D678-4DA5-4E87-B7C9-74929DC97183}" srcId="{7170D660-0E65-4CFB-9F4E-85478650EB4D}" destId="{8EF5ACCA-0E2F-4CC2-AE0D-569059E98DE7}" srcOrd="0" destOrd="0" parTransId="{4EB8A0AF-B0A1-4405-98EA-F81C1D85ADE7}" sibTransId="{EC2756B8-7A28-4152-8A78-A736507CB993}"/>
    <dgm:cxn modelId="{84D72FE0-C2DE-8446-A3E0-568655D75ADB}" type="presOf" srcId="{D8510841-F444-44F9-95A7-8853AE35B6DA}" destId="{FED75C1D-C960-4F69-AAC6-DF341A328D5A}" srcOrd="0" destOrd="0" presId="urn:microsoft.com/office/officeart/2005/8/layout/matrix1"/>
    <dgm:cxn modelId="{94C0D485-E010-4B87-9E43-6AA36DF98DDB}" srcId="{3BAF3C10-CF1C-4D11-8E38-299E08B21BAA}" destId="{AE2043B3-1E85-4306-A98D-C3B3CD8C43E1}" srcOrd="3" destOrd="0" parTransId="{2B4C14AE-4516-4F5A-968E-D96E820EA031}" sibTransId="{1DD1963C-99C5-441E-BEAD-07A861F38925}"/>
    <dgm:cxn modelId="{0104E402-33C1-4D73-A64D-4CA80B9D62B1}" srcId="{7170D660-0E65-4CFB-9F4E-85478650EB4D}" destId="{4A7F1331-6FDA-4055-80D6-4067E5991DE2}" srcOrd="3" destOrd="0" parTransId="{CBBBB865-D2A8-4978-B4A3-B3DB790D523F}" sibTransId="{05A15026-6F2C-4177-9FCF-4C1FC4843A4B}"/>
    <dgm:cxn modelId="{E80A7436-CFD3-DE42-BFD6-37DA2E964E72}" type="presOf" srcId="{AE2043B3-1E85-4306-A98D-C3B3CD8C43E1}" destId="{EFF76969-D5E5-41EA-A3F8-EE6D2938D3E4}" srcOrd="0" destOrd="0" presId="urn:microsoft.com/office/officeart/2005/8/layout/matrix1"/>
    <dgm:cxn modelId="{6E8825DF-1293-4E87-B0C1-412A6A975DB3}" srcId="{7170D660-0E65-4CFB-9F4E-85478650EB4D}" destId="{2F73C8D4-C991-4B18-8303-7E7ED32AD596}" srcOrd="1" destOrd="0" parTransId="{80C075D8-8D55-4609-83C7-21C4F1084E92}" sibTransId="{65E9BA8D-4A1A-4DB8-A97E-6073371D0688}"/>
    <dgm:cxn modelId="{01637B91-AB7D-43ED-B82B-9C7F424C3FE6}" srcId="{7170D660-0E65-4CFB-9F4E-85478650EB4D}" destId="{7F0D658A-3210-4E16-814B-A5B38C95DF17}" srcOrd="4" destOrd="0" parTransId="{7D1AF7E0-7C16-4154-BC83-EE18BB356C60}" sibTransId="{99122B0C-B061-4114-8535-BB7F5058CDC1}"/>
    <dgm:cxn modelId="{CEECBEFE-9769-4420-BA5C-F8F4879104C7}" srcId="{35342B44-9D73-476B-972B-1B2ACB392152}" destId="{3BAF3C10-CF1C-4D11-8E38-299E08B21BAA}" srcOrd="0" destOrd="0" parTransId="{5E81E129-73BE-42C7-A293-60C9BFCB3F0B}" sibTransId="{0A8D0CED-2674-4CC6-A09F-5D0B98A21854}"/>
    <dgm:cxn modelId="{5B6DE22C-F3A9-4518-918B-CBE25C3CB986}" srcId="{7170D660-0E65-4CFB-9F4E-85478650EB4D}" destId="{50F48C52-9696-4CAB-A942-D853D6276766}" srcOrd="2" destOrd="0" parTransId="{F43A7456-F10F-4924-9F3F-CDBCC722054C}" sibTransId="{4ECA9871-FA30-416A-9257-AC5BB7813DC1}"/>
    <dgm:cxn modelId="{8DC5E6E9-6C0F-7B4E-90D7-67588FB12398}" type="presOf" srcId="{AA1CB264-FF2C-4B04-91D9-FD6355A378FA}" destId="{EAD6EC4C-C7BE-4D02-BCD5-9DBC5AB80099}" srcOrd="0" destOrd="0" presId="urn:microsoft.com/office/officeart/2005/8/layout/matrix1"/>
    <dgm:cxn modelId="{2B89CE1D-B918-034B-A3F5-ACC5AFB98420}" type="presOf" srcId="{65F7AE86-F2ED-4D7B-BA37-AD7082642034}" destId="{C32D6DC4-B571-42A9-A4AF-1C559653BA08}" srcOrd="0" destOrd="0" presId="urn:microsoft.com/office/officeart/2005/8/layout/matrix1"/>
    <dgm:cxn modelId="{84BCD379-AECD-E44C-B200-F042A9AF1815}" type="presOf" srcId="{AA1CB264-FF2C-4B04-91D9-FD6355A378FA}" destId="{0DE6D027-6CE7-4FCA-A859-7A85AEF390E6}" srcOrd="1" destOrd="0" presId="urn:microsoft.com/office/officeart/2005/8/layout/matrix1"/>
    <dgm:cxn modelId="{B11B41BD-7BAC-401D-A4D5-629FD47AA685}" srcId="{35342B44-9D73-476B-972B-1B2ACB392152}" destId="{7170D660-0E65-4CFB-9F4E-85478650EB4D}" srcOrd="1" destOrd="0" parTransId="{83CDDFE9-E316-4AAE-A223-A80235BCDB20}" sibTransId="{4F711376-53DF-4CAB-AEA9-B9CE414C9C36}"/>
    <dgm:cxn modelId="{C7DAC0C8-B656-2A41-8D05-D2CAD2FFA1D8}" type="presOf" srcId="{D8510841-F444-44F9-95A7-8853AE35B6DA}" destId="{797EDE03-3871-42BB-87E2-0B589D3AB0FA}" srcOrd="1" destOrd="0" presId="urn:microsoft.com/office/officeart/2005/8/layout/matrix1"/>
    <dgm:cxn modelId="{4107560E-FB1A-3A40-AC50-D5053EBCEF8F}" type="presParOf" srcId="{BAD03DAF-A90B-4DF4-98F0-CEF6F90EB681}" destId="{BD50DF88-F241-44BC-888F-316FF14951BE}" srcOrd="0" destOrd="0" presId="urn:microsoft.com/office/officeart/2005/8/layout/matrix1"/>
    <dgm:cxn modelId="{2D15D659-F8D1-284C-8E35-E499E743FBF2}" type="presParOf" srcId="{BD50DF88-F241-44BC-888F-316FF14951BE}" destId="{EAD6EC4C-C7BE-4D02-BCD5-9DBC5AB80099}" srcOrd="0" destOrd="0" presId="urn:microsoft.com/office/officeart/2005/8/layout/matrix1"/>
    <dgm:cxn modelId="{1098AA65-944B-574A-994B-496397C742EA}" type="presParOf" srcId="{BD50DF88-F241-44BC-888F-316FF14951BE}" destId="{0DE6D027-6CE7-4FCA-A859-7A85AEF390E6}" srcOrd="1" destOrd="0" presId="urn:microsoft.com/office/officeart/2005/8/layout/matrix1"/>
    <dgm:cxn modelId="{A566C026-11FA-F945-B8A2-1209802BBE31}" type="presParOf" srcId="{BD50DF88-F241-44BC-888F-316FF14951BE}" destId="{C32D6DC4-B571-42A9-A4AF-1C559653BA08}" srcOrd="2" destOrd="0" presId="urn:microsoft.com/office/officeart/2005/8/layout/matrix1"/>
    <dgm:cxn modelId="{A0A18618-7785-2448-A1F8-27064BB2BDE4}" type="presParOf" srcId="{BD50DF88-F241-44BC-888F-316FF14951BE}" destId="{3761E79C-4376-4446-97B5-6D3361DC1C58}" srcOrd="3" destOrd="0" presId="urn:microsoft.com/office/officeart/2005/8/layout/matrix1"/>
    <dgm:cxn modelId="{41037D0F-E898-2A4C-B60C-9B51B977869D}" type="presParOf" srcId="{BD50DF88-F241-44BC-888F-316FF14951BE}" destId="{FED75C1D-C960-4F69-AAC6-DF341A328D5A}" srcOrd="4" destOrd="0" presId="urn:microsoft.com/office/officeart/2005/8/layout/matrix1"/>
    <dgm:cxn modelId="{B5E11D03-9E85-A94A-958E-9F1D72058E0A}" type="presParOf" srcId="{BD50DF88-F241-44BC-888F-316FF14951BE}" destId="{797EDE03-3871-42BB-87E2-0B589D3AB0FA}" srcOrd="5" destOrd="0" presId="urn:microsoft.com/office/officeart/2005/8/layout/matrix1"/>
    <dgm:cxn modelId="{B329A02E-228B-AD4D-A436-8AFBEDDA558D}" type="presParOf" srcId="{BD50DF88-F241-44BC-888F-316FF14951BE}" destId="{EFF76969-D5E5-41EA-A3F8-EE6D2938D3E4}" srcOrd="6" destOrd="0" presId="urn:microsoft.com/office/officeart/2005/8/layout/matrix1"/>
    <dgm:cxn modelId="{BAD79178-280A-304D-9FB0-097A5D0B8EA1}" type="presParOf" srcId="{BD50DF88-F241-44BC-888F-316FF14951BE}" destId="{D1410F9F-FBFF-4B70-ABF4-10C9F081DE72}" srcOrd="7" destOrd="0" presId="urn:microsoft.com/office/officeart/2005/8/layout/matrix1"/>
    <dgm:cxn modelId="{26D1EE69-1E65-BB4C-832D-AFFE5DA5CDF6}" type="presParOf" srcId="{BAD03DAF-A90B-4DF4-98F0-CEF6F90EB681}" destId="{A011CBB4-FCD7-4EEB-B750-1CE227AE2A6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6EC4C-C7BE-4D02-BCD5-9DBC5AB80099}">
      <dsp:nvSpPr>
        <dsp:cNvPr id="0" name=""/>
        <dsp:cNvSpPr/>
      </dsp:nvSpPr>
      <dsp:spPr>
        <a:xfrm rot="16200000">
          <a:off x="732235" y="-732235"/>
          <a:ext cx="1914059" cy="3378529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Provides estimate trends of the incidence and prevalence of VAC</a:t>
          </a:r>
        </a:p>
      </dsp:txBody>
      <dsp:txXfrm rot="5400000">
        <a:off x="0" y="0"/>
        <a:ext cx="3378529" cy="1435544"/>
      </dsp:txXfrm>
    </dsp:sp>
    <dsp:sp modelId="{C32D6DC4-B571-42A9-A4AF-1C559653BA08}">
      <dsp:nvSpPr>
        <dsp:cNvPr id="0" name=""/>
        <dsp:cNvSpPr/>
      </dsp:nvSpPr>
      <dsp:spPr>
        <a:xfrm>
          <a:off x="3378529" y="0"/>
          <a:ext cx="3378529" cy="1914059"/>
        </a:xfrm>
        <a:prstGeom prst="round1Rect">
          <a:avLst/>
        </a:prstGeom>
        <a:solidFill>
          <a:schemeClr val="accent3">
            <a:hueOff val="3750089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Guides provision of appropriate follow-up care.</a:t>
          </a:r>
        </a:p>
      </dsp:txBody>
      <dsp:txXfrm>
        <a:off x="3378529" y="0"/>
        <a:ext cx="3378529" cy="1435544"/>
      </dsp:txXfrm>
    </dsp:sp>
    <dsp:sp modelId="{FED75C1D-C960-4F69-AAC6-DF341A328D5A}">
      <dsp:nvSpPr>
        <dsp:cNvPr id="0" name=""/>
        <dsp:cNvSpPr/>
      </dsp:nvSpPr>
      <dsp:spPr>
        <a:xfrm rot="10800000">
          <a:off x="0" y="1914059"/>
          <a:ext cx="3378529" cy="1914059"/>
        </a:xfrm>
        <a:prstGeom prst="round1Rect">
          <a:avLst/>
        </a:prstGeom>
        <a:solidFill>
          <a:schemeClr val="accent3">
            <a:hueOff val="7500177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Aids the court in decision making. </a:t>
          </a:r>
        </a:p>
      </dsp:txBody>
      <dsp:txXfrm rot="10800000">
        <a:off x="0" y="2392573"/>
        <a:ext cx="3378529" cy="1435544"/>
      </dsp:txXfrm>
    </dsp:sp>
    <dsp:sp modelId="{EFF76969-D5E5-41EA-A3F8-EE6D2938D3E4}">
      <dsp:nvSpPr>
        <dsp:cNvPr id="0" name=""/>
        <dsp:cNvSpPr/>
      </dsp:nvSpPr>
      <dsp:spPr>
        <a:xfrm rot="5400000">
          <a:off x="4110764" y="1181823"/>
          <a:ext cx="1914059" cy="3378529"/>
        </a:xfrm>
        <a:prstGeom prst="round1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NB: </a:t>
          </a:r>
          <a:r>
            <a:rPr lang="en-US" sz="1700" b="1" kern="1200" dirty="0"/>
            <a:t>Information collected from the child at every service delivery point must be treated with uttermost confidentiality and privacy.</a:t>
          </a:r>
        </a:p>
      </dsp:txBody>
      <dsp:txXfrm rot="-5400000">
        <a:off x="3378530" y="2392573"/>
        <a:ext cx="3378529" cy="1435544"/>
      </dsp:txXfrm>
    </dsp:sp>
    <dsp:sp modelId="{A011CBB4-FCD7-4EEB-B750-1CE227AE2A69}">
      <dsp:nvSpPr>
        <dsp:cNvPr id="0" name=""/>
        <dsp:cNvSpPr/>
      </dsp:nvSpPr>
      <dsp:spPr>
        <a:xfrm>
          <a:off x="1860644" y="1435544"/>
          <a:ext cx="3035770" cy="957029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Importance of Documentation </a:t>
          </a:r>
        </a:p>
      </dsp:txBody>
      <dsp:txXfrm>
        <a:off x="1907362" y="1482262"/>
        <a:ext cx="2942334" cy="863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2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4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6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6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7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5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8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9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2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slide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4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1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pic>
        <p:nvPicPr>
          <p:cNvPr id="2" name="Picture 1" descr="module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72" y="1188314"/>
            <a:ext cx="4629056" cy="5116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19870" y="1607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4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2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448" y="2234495"/>
            <a:ext cx="638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A90000"/>
                </a:solidFill>
                <a:latin typeface="Futura"/>
                <a:cs typeface="Futura"/>
              </a:rPr>
              <a:t>LEARNING OUTCOMES</a:t>
            </a:r>
            <a:endParaRPr lang="en-US" sz="2800" b="1" dirty="0">
              <a:solidFill>
                <a:srgbClr val="A90000"/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2448" y="3305995"/>
            <a:ext cx="6908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end of this module, you should understand the following: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importance of documenting VAC services that have been provided;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Types of tools used at health facilities to collect data from children who are at risk of or have experienced violence;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Data quality assurance methods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3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282" y="1382184"/>
            <a:ext cx="7460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Futura"/>
                <a:cs typeface="Futura"/>
              </a:rPr>
              <a:t>DOCUMENTATION FOR VAC SERVICES </a:t>
            </a:r>
            <a:endParaRPr lang="en-US" sz="2800" b="1" dirty="0">
              <a:solidFill>
                <a:srgbClr val="800000"/>
              </a:solidFill>
              <a:latin typeface="Futura"/>
              <a:cs typeface="Futu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027625"/>
              </p:ext>
            </p:extLst>
          </p:nvPr>
        </p:nvGraphicFramePr>
        <p:xfrm>
          <a:off x="1300377" y="2274355"/>
          <a:ext cx="6757059" cy="3828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56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</a:t>
            </a:r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4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448" y="2234495"/>
            <a:ext cx="6384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Futura"/>
                <a:cs typeface="Futura"/>
              </a:rPr>
              <a:t>DATA COLLECTION TOOLS FOR VAC SERVICES</a:t>
            </a:r>
            <a:endParaRPr lang="en-US" sz="2800" b="1" dirty="0">
              <a:solidFill>
                <a:srgbClr val="800000"/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2448" y="3305995"/>
            <a:ext cx="6908600" cy="231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Referral documents, e.g. client-held records, can be given to an older child or a trusted caregiver.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Referral documents provide information to the service providers, e.g. social workers, regarding survivor follow-up and care.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referral made should be followed up and referrals coordinated with other service providers to ensure that the child receives essential services beyond the health facility.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6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</a:t>
            </a:r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5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448" y="2234495"/>
            <a:ext cx="6384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Futura"/>
                <a:cs typeface="Futura"/>
              </a:rPr>
              <a:t>DATA QUALITY ASSURANCE – DQA (1) </a:t>
            </a:r>
            <a:endParaRPr lang="en-US" sz="2800" b="1" dirty="0">
              <a:solidFill>
                <a:srgbClr val="800000"/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2448" y="3305995"/>
            <a:ext cx="690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Information collected from the child during the consultation process should be </a:t>
            </a:r>
            <a:r>
              <a:rPr lang="en-US" b="1" dirty="0"/>
              <a:t>accurate</a:t>
            </a:r>
            <a:r>
              <a:rPr lang="en-US" dirty="0"/>
              <a:t> and </a:t>
            </a:r>
            <a:r>
              <a:rPr lang="en-US" b="1" dirty="0"/>
              <a:t>complete </a:t>
            </a:r>
            <a:r>
              <a:rPr lang="en-US" dirty="0"/>
              <a:t>in order for it to be useful for </a:t>
            </a:r>
            <a:r>
              <a:rPr lang="en-US" b="1" dirty="0"/>
              <a:t>decision making</a:t>
            </a:r>
            <a:r>
              <a:rPr lang="en-US" dirty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processes is undertaken routinely by assigned personnel to ensure that the data is regularly </a:t>
            </a:r>
            <a:r>
              <a:rPr lang="en-US" b="1" dirty="0"/>
              <a:t>audited</a:t>
            </a:r>
            <a:r>
              <a:rPr lang="en-US" dirty="0"/>
              <a:t> and </a:t>
            </a:r>
            <a:r>
              <a:rPr lang="en-US" b="1" dirty="0"/>
              <a:t>cleaned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1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</a:t>
            </a:r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6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448" y="1763672"/>
            <a:ext cx="690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Futura"/>
                <a:cs typeface="Futura"/>
              </a:rPr>
              <a:t>DATA QUALITY ASSURANCE </a:t>
            </a:r>
          </a:p>
          <a:p>
            <a:r>
              <a:rPr lang="en-US" sz="2800" b="1" dirty="0" smtClean="0">
                <a:solidFill>
                  <a:srgbClr val="800000"/>
                </a:solidFill>
                <a:latin typeface="Futura"/>
                <a:cs typeface="Futura"/>
              </a:rPr>
              <a:t>– DQA (2) </a:t>
            </a:r>
            <a:endParaRPr lang="en-US" sz="2800" b="1" dirty="0">
              <a:solidFill>
                <a:srgbClr val="800000"/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2448" y="3008360"/>
            <a:ext cx="690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Monthly data reviews of client documentation forms and the VAC register to ensure </a:t>
            </a:r>
            <a:r>
              <a:rPr lang="en-US" b="1" dirty="0"/>
              <a:t>completeness</a:t>
            </a:r>
            <a:r>
              <a:rPr lang="en-US" dirty="0"/>
              <a:t> and </a:t>
            </a:r>
            <a:r>
              <a:rPr lang="en-US" b="1" dirty="0"/>
              <a:t>accuracy</a:t>
            </a:r>
            <a:r>
              <a:rPr lang="en-US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corrective measures include </a:t>
            </a:r>
            <a:r>
              <a:rPr lang="en-US" b="1" dirty="0"/>
              <a:t>data verification </a:t>
            </a:r>
            <a:r>
              <a:rPr lang="en-US" dirty="0"/>
              <a:t>from source documents and </a:t>
            </a:r>
            <a:r>
              <a:rPr lang="en-US" b="1" dirty="0"/>
              <a:t>data reconstruction </a:t>
            </a:r>
            <a:r>
              <a:rPr lang="en-US" dirty="0"/>
              <a:t>where possible.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Continuous training of health care providers on importance of collecting quality data, maintaining confidentiality of data and protecting private and personal information.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Quality considerations in data management include completeness, correctness, timeliness, security and typing error.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</a:t>
            </a:r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7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52" y="2803437"/>
            <a:ext cx="4062691" cy="3064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2426" y="1489906"/>
            <a:ext cx="690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Futura"/>
                <a:cs typeface="Futura"/>
              </a:rPr>
              <a:t>STORAGE OF DATA </a:t>
            </a:r>
            <a:endParaRPr lang="en-US" sz="2800" b="1" dirty="0">
              <a:solidFill>
                <a:srgbClr val="800000"/>
              </a:solidFill>
              <a:latin typeface="Futura"/>
              <a:cs typeface="Futu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2426" y="2174982"/>
            <a:ext cx="31327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/>
              <a:t>Treat information collected with uttermost confidentiality and privacy.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Reassure the child and/or caregiver that the information will be kept safely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Ensure the child’s confidential and legal information is securely stored.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Store files in a dry and safe place under lock and key.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8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</a:t>
            </a:r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8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4" y="1751515"/>
            <a:ext cx="7470555" cy="375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3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15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58661" y="2498893"/>
            <a:ext cx="700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 smtClean="0">
                <a:solidFill>
                  <a:srgbClr val="800000"/>
                </a:solidFill>
                <a:latin typeface="Futura"/>
                <a:cs typeface="Futura"/>
              </a:rPr>
              <a:t>SUMMARY</a:t>
            </a:r>
            <a:endParaRPr lang="en-GB" sz="2800" b="1" dirty="0">
              <a:solidFill>
                <a:srgbClr val="800000"/>
              </a:solidFill>
              <a:latin typeface="Futura"/>
              <a:cs typeface="Futu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0954" y="3022113"/>
            <a:ext cx="64610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Proper documentation is important for decision making.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Treat all VAC documents with outmost Privacy and confidentiality.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08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402</Words>
  <Application>Microsoft Macintosh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Njoroge</dc:creator>
  <cp:lastModifiedBy>Duncan Njoroge</cp:lastModifiedBy>
  <cp:revision>64</cp:revision>
  <dcterms:created xsi:type="dcterms:W3CDTF">2019-09-26T16:48:19Z</dcterms:created>
  <dcterms:modified xsi:type="dcterms:W3CDTF">2019-09-28T15:55:38Z</dcterms:modified>
</cp:coreProperties>
</file>