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76" r:id="rId7"/>
    <p:sldId id="278" r:id="rId8"/>
    <p:sldId id="263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88F593-4FFF-4852-90E5-986F3D076D3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166F9E-913E-4CEF-8754-3B68CCACEC2A}">
      <dgm:prSet phldrT="[Text]"/>
      <dgm:spPr>
        <a:solidFill>
          <a:srgbClr val="FF000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Establish informal or formal agreements </a:t>
          </a:r>
        </a:p>
      </dgm:t>
    </dgm:pt>
    <dgm:pt modelId="{612DC3E2-9D0B-4516-AE3F-45A0F0C241E5}" type="parTrans" cxnId="{D48EFB72-2FFD-4802-9760-0E291B1E674E}">
      <dgm:prSet/>
      <dgm:spPr/>
      <dgm:t>
        <a:bodyPr/>
        <a:lstStyle/>
        <a:p>
          <a:endParaRPr lang="en-US"/>
        </a:p>
      </dgm:t>
    </dgm:pt>
    <dgm:pt modelId="{6530EF9B-45B5-469A-9430-08F7682DD47B}" type="sibTrans" cxnId="{D48EFB72-2FFD-4802-9760-0E291B1E674E}">
      <dgm:prSet/>
      <dgm:spPr/>
      <dgm:t>
        <a:bodyPr/>
        <a:lstStyle/>
        <a:p>
          <a:endParaRPr lang="en-US"/>
        </a:p>
      </dgm:t>
    </dgm:pt>
    <dgm:pt modelId="{7C64F9B4-A49C-4177-A31B-12209B2F6C0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Establish referral pathways </a:t>
          </a:r>
        </a:p>
      </dgm:t>
    </dgm:pt>
    <dgm:pt modelId="{4FE8017A-88D0-4DDF-BED9-5DCEFEC2F522}" type="parTrans" cxnId="{12A580C1-7B0E-4A3D-BF91-3B588A174A56}">
      <dgm:prSet/>
      <dgm:spPr/>
      <dgm:t>
        <a:bodyPr/>
        <a:lstStyle/>
        <a:p>
          <a:endParaRPr lang="en-US"/>
        </a:p>
      </dgm:t>
    </dgm:pt>
    <dgm:pt modelId="{A3F412E6-E773-4B66-ABFD-23A8B0B07E4A}" type="sibTrans" cxnId="{12A580C1-7B0E-4A3D-BF91-3B588A174A56}">
      <dgm:prSet/>
      <dgm:spPr/>
      <dgm:t>
        <a:bodyPr/>
        <a:lstStyle/>
        <a:p>
          <a:endParaRPr lang="en-US"/>
        </a:p>
      </dgm:t>
    </dgm:pt>
    <dgm:pt modelId="{7BBD8927-B09C-4AAE-B85D-9A02F470B903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Develop tools for monitoring referrals and coordination </a:t>
          </a:r>
        </a:p>
      </dgm:t>
    </dgm:pt>
    <dgm:pt modelId="{E4E9B139-43B3-462E-9A5E-9F62F0FA70F0}" type="parTrans" cxnId="{00D5CEAA-3BA8-44FA-B3F4-8DAE6ED0E2E7}">
      <dgm:prSet/>
      <dgm:spPr/>
      <dgm:t>
        <a:bodyPr/>
        <a:lstStyle/>
        <a:p>
          <a:endParaRPr lang="en-US"/>
        </a:p>
      </dgm:t>
    </dgm:pt>
    <dgm:pt modelId="{FB4B6940-BAF4-4BE8-B707-187EF1783C7B}" type="sibTrans" cxnId="{00D5CEAA-3BA8-44FA-B3F4-8DAE6ED0E2E7}">
      <dgm:prSet/>
      <dgm:spPr/>
      <dgm:t>
        <a:bodyPr/>
        <a:lstStyle/>
        <a:p>
          <a:endParaRPr lang="en-US"/>
        </a:p>
      </dgm:t>
    </dgm:pt>
    <dgm:pt modelId="{C1C87CC9-1267-4ADE-A586-C78A133746C0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Identify and map available services or organizations </a:t>
          </a:r>
        </a:p>
      </dgm:t>
    </dgm:pt>
    <dgm:pt modelId="{58CF6558-8C12-4696-8AA4-ABC5E74DF3D3}" type="parTrans" cxnId="{E4CBB607-F3EE-4CBA-823D-7DE628C9F475}">
      <dgm:prSet/>
      <dgm:spPr/>
      <dgm:t>
        <a:bodyPr/>
        <a:lstStyle/>
        <a:p>
          <a:endParaRPr lang="en-US"/>
        </a:p>
      </dgm:t>
    </dgm:pt>
    <dgm:pt modelId="{D07486A0-370C-4BC0-9933-777D533EAE37}" type="sibTrans" cxnId="{E4CBB607-F3EE-4CBA-823D-7DE628C9F475}">
      <dgm:prSet/>
      <dgm:spPr>
        <a:effectLst>
          <a:innerShdw blurRad="114300">
            <a:prstClr val="black"/>
          </a:innerShdw>
        </a:effectLst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A39582A-3C82-4398-8FF1-2B22E735C820}">
      <dgm:prSet/>
      <dgm:spPr>
        <a:solidFill>
          <a:srgbClr val="92D05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Create a directory list</a:t>
          </a:r>
        </a:p>
      </dgm:t>
    </dgm:pt>
    <dgm:pt modelId="{80EF34B9-2813-4A08-8A52-2295239E2DE9}" type="parTrans" cxnId="{8E959D75-F061-4A9E-A224-3A9FD0C6BD20}">
      <dgm:prSet/>
      <dgm:spPr/>
      <dgm:t>
        <a:bodyPr/>
        <a:lstStyle/>
        <a:p>
          <a:endParaRPr lang="en-US"/>
        </a:p>
      </dgm:t>
    </dgm:pt>
    <dgm:pt modelId="{CE046D9C-5BA4-4D7F-8F78-92F3FE0A5116}" type="sibTrans" cxnId="{8E959D75-F061-4A9E-A224-3A9FD0C6BD20}">
      <dgm:prSet/>
      <dgm:spPr/>
      <dgm:t>
        <a:bodyPr/>
        <a:lstStyle/>
        <a:p>
          <a:endParaRPr lang="en-US"/>
        </a:p>
      </dgm:t>
    </dgm:pt>
    <dgm:pt modelId="{60741F6E-B432-43E0-8F5E-E1F9462F477D}" type="pres">
      <dgm:prSet presAssocID="{AF88F593-4FFF-4852-90E5-986F3D076D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8FBE7D-FDEE-4E34-BD96-5135596C41E1}" type="pres">
      <dgm:prSet presAssocID="{AF88F593-4FFF-4852-90E5-986F3D076D3B}" presName="cycle" presStyleCnt="0"/>
      <dgm:spPr/>
    </dgm:pt>
    <dgm:pt modelId="{ED6DA8D3-8E2F-41AC-84FF-FB733CF7C41F}" type="pres">
      <dgm:prSet presAssocID="{C1C87CC9-1267-4ADE-A586-C78A133746C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18DEA-9164-44FB-935D-3EA4ECF8C7D2}" type="pres">
      <dgm:prSet presAssocID="{D07486A0-370C-4BC0-9933-777D533EAE37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38A8627F-BD48-49C0-AF29-448029CD98EE}" type="pres">
      <dgm:prSet presAssocID="{AA39582A-3C82-4398-8FF1-2B22E735C82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4A7E3-EC7C-494B-9C10-E939AD8EC3DC}" type="pres">
      <dgm:prSet presAssocID="{1D166F9E-913E-4CEF-8754-3B68CCACEC2A}" presName="nodeFollowingNodes" presStyleLbl="node1" presStyleIdx="2" presStyleCnt="5" custRadScaleRad="117979" custRadScaleInc="-31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27DFF-79EC-493C-A148-8F6FEB538522}" type="pres">
      <dgm:prSet presAssocID="{7C64F9B4-A49C-4177-A31B-12209B2F6C03}" presName="nodeFollowingNodes" presStyleLbl="node1" presStyleIdx="3" presStyleCnt="5" custRadScaleRad="108784" custRadScaleInc="29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7EA32-173A-4C39-95AA-7000852451E5}" type="pres">
      <dgm:prSet presAssocID="{7BBD8927-B09C-4AAE-B85D-9A02F470B903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B77D77-5095-1845-8FC4-EACF4A17E088}" type="presOf" srcId="{AA39582A-3C82-4398-8FF1-2B22E735C820}" destId="{38A8627F-BD48-49C0-AF29-448029CD98EE}" srcOrd="0" destOrd="0" presId="urn:microsoft.com/office/officeart/2005/8/layout/cycle3"/>
    <dgm:cxn modelId="{E4CBB607-F3EE-4CBA-823D-7DE628C9F475}" srcId="{AF88F593-4FFF-4852-90E5-986F3D076D3B}" destId="{C1C87CC9-1267-4ADE-A586-C78A133746C0}" srcOrd="0" destOrd="0" parTransId="{58CF6558-8C12-4696-8AA4-ABC5E74DF3D3}" sibTransId="{D07486A0-370C-4BC0-9933-777D533EAE37}"/>
    <dgm:cxn modelId="{12A580C1-7B0E-4A3D-BF91-3B588A174A56}" srcId="{AF88F593-4FFF-4852-90E5-986F3D076D3B}" destId="{7C64F9B4-A49C-4177-A31B-12209B2F6C03}" srcOrd="3" destOrd="0" parTransId="{4FE8017A-88D0-4DDF-BED9-5DCEFEC2F522}" sibTransId="{A3F412E6-E773-4B66-ABFD-23A8B0B07E4A}"/>
    <dgm:cxn modelId="{D48EFB72-2FFD-4802-9760-0E291B1E674E}" srcId="{AF88F593-4FFF-4852-90E5-986F3D076D3B}" destId="{1D166F9E-913E-4CEF-8754-3B68CCACEC2A}" srcOrd="2" destOrd="0" parTransId="{612DC3E2-9D0B-4516-AE3F-45A0F0C241E5}" sibTransId="{6530EF9B-45B5-469A-9430-08F7682DD47B}"/>
    <dgm:cxn modelId="{8E959D75-F061-4A9E-A224-3A9FD0C6BD20}" srcId="{AF88F593-4FFF-4852-90E5-986F3D076D3B}" destId="{AA39582A-3C82-4398-8FF1-2B22E735C820}" srcOrd="1" destOrd="0" parTransId="{80EF34B9-2813-4A08-8A52-2295239E2DE9}" sibTransId="{CE046D9C-5BA4-4D7F-8F78-92F3FE0A5116}"/>
    <dgm:cxn modelId="{509C5A24-6FD2-A34C-B6FD-C1228D2A51FF}" type="presOf" srcId="{C1C87CC9-1267-4ADE-A586-C78A133746C0}" destId="{ED6DA8D3-8E2F-41AC-84FF-FB733CF7C41F}" srcOrd="0" destOrd="0" presId="urn:microsoft.com/office/officeart/2005/8/layout/cycle3"/>
    <dgm:cxn modelId="{38DED7BD-CFD3-7D4A-982A-CB4C34446FA9}" type="presOf" srcId="{7BBD8927-B09C-4AAE-B85D-9A02F470B903}" destId="{64F7EA32-173A-4C39-95AA-7000852451E5}" srcOrd="0" destOrd="0" presId="urn:microsoft.com/office/officeart/2005/8/layout/cycle3"/>
    <dgm:cxn modelId="{BE022505-01A5-4241-BC6C-EF004996B962}" type="presOf" srcId="{7C64F9B4-A49C-4177-A31B-12209B2F6C03}" destId="{8A127DFF-79EC-493C-A148-8F6FEB538522}" srcOrd="0" destOrd="0" presId="urn:microsoft.com/office/officeart/2005/8/layout/cycle3"/>
    <dgm:cxn modelId="{0349BE0C-4BCE-6E46-8B03-A795011FE3F9}" type="presOf" srcId="{D07486A0-370C-4BC0-9933-777D533EAE37}" destId="{6BF18DEA-9164-44FB-935D-3EA4ECF8C7D2}" srcOrd="0" destOrd="0" presId="urn:microsoft.com/office/officeart/2005/8/layout/cycle3"/>
    <dgm:cxn modelId="{D7475AE1-6482-EF4F-BF69-DEB010EC3F8A}" type="presOf" srcId="{1D166F9E-913E-4CEF-8754-3B68CCACEC2A}" destId="{BA54A7E3-EC7C-494B-9C10-E939AD8EC3DC}" srcOrd="0" destOrd="0" presId="urn:microsoft.com/office/officeart/2005/8/layout/cycle3"/>
    <dgm:cxn modelId="{13CDC5CB-D35B-5745-9B95-C40DC789E164}" type="presOf" srcId="{AF88F593-4FFF-4852-90E5-986F3D076D3B}" destId="{60741F6E-B432-43E0-8F5E-E1F9462F477D}" srcOrd="0" destOrd="0" presId="urn:microsoft.com/office/officeart/2005/8/layout/cycle3"/>
    <dgm:cxn modelId="{00D5CEAA-3BA8-44FA-B3F4-8DAE6ED0E2E7}" srcId="{AF88F593-4FFF-4852-90E5-986F3D076D3B}" destId="{7BBD8927-B09C-4AAE-B85D-9A02F470B903}" srcOrd="4" destOrd="0" parTransId="{E4E9B139-43B3-462E-9A5E-9F62F0FA70F0}" sibTransId="{FB4B6940-BAF4-4BE8-B707-187EF1783C7B}"/>
    <dgm:cxn modelId="{CB26BBC7-BC43-A142-9360-815EDE9C536A}" type="presParOf" srcId="{60741F6E-B432-43E0-8F5E-E1F9462F477D}" destId="{0D8FBE7D-FDEE-4E34-BD96-5135596C41E1}" srcOrd="0" destOrd="0" presId="urn:microsoft.com/office/officeart/2005/8/layout/cycle3"/>
    <dgm:cxn modelId="{AC4A7491-E3B1-674C-B32C-2EE71555F7DA}" type="presParOf" srcId="{0D8FBE7D-FDEE-4E34-BD96-5135596C41E1}" destId="{ED6DA8D3-8E2F-41AC-84FF-FB733CF7C41F}" srcOrd="0" destOrd="0" presId="urn:microsoft.com/office/officeart/2005/8/layout/cycle3"/>
    <dgm:cxn modelId="{14805B03-DDE2-4940-AF2B-2955D2851B04}" type="presParOf" srcId="{0D8FBE7D-FDEE-4E34-BD96-5135596C41E1}" destId="{6BF18DEA-9164-44FB-935D-3EA4ECF8C7D2}" srcOrd="1" destOrd="0" presId="urn:microsoft.com/office/officeart/2005/8/layout/cycle3"/>
    <dgm:cxn modelId="{A7F49F5F-BD28-D040-BA6C-3E7151217C55}" type="presParOf" srcId="{0D8FBE7D-FDEE-4E34-BD96-5135596C41E1}" destId="{38A8627F-BD48-49C0-AF29-448029CD98EE}" srcOrd="2" destOrd="0" presId="urn:microsoft.com/office/officeart/2005/8/layout/cycle3"/>
    <dgm:cxn modelId="{15271428-7806-B344-9F14-FF788D39536A}" type="presParOf" srcId="{0D8FBE7D-FDEE-4E34-BD96-5135596C41E1}" destId="{BA54A7E3-EC7C-494B-9C10-E939AD8EC3DC}" srcOrd="3" destOrd="0" presId="urn:microsoft.com/office/officeart/2005/8/layout/cycle3"/>
    <dgm:cxn modelId="{9E46241E-92EE-DC43-953A-751EEE31FE85}" type="presParOf" srcId="{0D8FBE7D-FDEE-4E34-BD96-5135596C41E1}" destId="{8A127DFF-79EC-493C-A148-8F6FEB538522}" srcOrd="4" destOrd="0" presId="urn:microsoft.com/office/officeart/2005/8/layout/cycle3"/>
    <dgm:cxn modelId="{4A3A8812-5EB0-904B-8516-6C4E0798C170}" type="presParOf" srcId="{0D8FBE7D-FDEE-4E34-BD96-5135596C41E1}" destId="{64F7EA32-173A-4C39-95AA-7000852451E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18DEA-9164-44FB-935D-3EA4ECF8C7D2}">
      <dsp:nvSpPr>
        <dsp:cNvPr id="0" name=""/>
        <dsp:cNvSpPr/>
      </dsp:nvSpPr>
      <dsp:spPr>
        <a:xfrm>
          <a:off x="1202746" y="-24922"/>
          <a:ext cx="4351105" cy="4351105"/>
        </a:xfrm>
        <a:prstGeom prst="circularArrow">
          <a:avLst>
            <a:gd name="adj1" fmla="val 5544"/>
            <a:gd name="adj2" fmla="val 330680"/>
            <a:gd name="adj3" fmla="val 13796830"/>
            <a:gd name="adj4" fmla="val 1737325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114300">
            <a:prstClr val="black"/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DA8D3-8E2F-41AC-84FF-FB733CF7C41F}">
      <dsp:nvSpPr>
        <dsp:cNvPr id="0" name=""/>
        <dsp:cNvSpPr/>
      </dsp:nvSpPr>
      <dsp:spPr>
        <a:xfrm>
          <a:off x="2368768" y="1299"/>
          <a:ext cx="2019061" cy="100953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Identify and map available services or organizations </a:t>
          </a:r>
        </a:p>
      </dsp:txBody>
      <dsp:txXfrm>
        <a:off x="2418049" y="50580"/>
        <a:ext cx="1920499" cy="910968"/>
      </dsp:txXfrm>
    </dsp:sp>
    <dsp:sp modelId="{38A8627F-BD48-49C0-AF29-448029CD98EE}">
      <dsp:nvSpPr>
        <dsp:cNvPr id="0" name=""/>
        <dsp:cNvSpPr/>
      </dsp:nvSpPr>
      <dsp:spPr>
        <a:xfrm>
          <a:off x="4133436" y="1283406"/>
          <a:ext cx="2019061" cy="100953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Create a directory list</a:t>
          </a:r>
        </a:p>
      </dsp:txBody>
      <dsp:txXfrm>
        <a:off x="4182717" y="1332687"/>
        <a:ext cx="1920499" cy="910968"/>
      </dsp:txXfrm>
    </dsp:sp>
    <dsp:sp modelId="{BA54A7E3-EC7C-494B-9C10-E939AD8EC3DC}">
      <dsp:nvSpPr>
        <dsp:cNvPr id="0" name=""/>
        <dsp:cNvSpPr/>
      </dsp:nvSpPr>
      <dsp:spPr>
        <a:xfrm>
          <a:off x="4159802" y="3115457"/>
          <a:ext cx="2019061" cy="100953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Establish informal or formal agreements </a:t>
          </a:r>
        </a:p>
      </dsp:txBody>
      <dsp:txXfrm>
        <a:off x="4209083" y="3164738"/>
        <a:ext cx="1920499" cy="910968"/>
      </dsp:txXfrm>
    </dsp:sp>
    <dsp:sp modelId="{8A127DFF-79EC-493C-A148-8F6FEB538522}">
      <dsp:nvSpPr>
        <dsp:cNvPr id="0" name=""/>
        <dsp:cNvSpPr/>
      </dsp:nvSpPr>
      <dsp:spPr>
        <a:xfrm>
          <a:off x="739354" y="3048092"/>
          <a:ext cx="2019061" cy="1009530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Establish referral pathways </a:t>
          </a:r>
        </a:p>
      </dsp:txBody>
      <dsp:txXfrm>
        <a:off x="788635" y="3097373"/>
        <a:ext cx="1920499" cy="910968"/>
      </dsp:txXfrm>
    </dsp:sp>
    <dsp:sp modelId="{64F7EA32-173A-4C39-95AA-7000852451E5}">
      <dsp:nvSpPr>
        <dsp:cNvPr id="0" name=""/>
        <dsp:cNvSpPr/>
      </dsp:nvSpPr>
      <dsp:spPr>
        <a:xfrm>
          <a:off x="604100" y="1283406"/>
          <a:ext cx="2019061" cy="1009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Develop tools for monitoring referrals and coordination </a:t>
          </a:r>
        </a:p>
      </dsp:txBody>
      <dsp:txXfrm>
        <a:off x="653381" y="1332687"/>
        <a:ext cx="1920499" cy="910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2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4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6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7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5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8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8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9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2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818C-B860-474C-9370-A5EEC8689359}" type="datetimeFigureOut">
              <a:rPr lang="en-US" smtClean="0"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lide.psd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84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1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pic>
        <p:nvPicPr>
          <p:cNvPr id="2" name="Picture 1" descr="module-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984" y="1177001"/>
            <a:ext cx="4714265" cy="521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4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2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2448" y="2234495"/>
            <a:ext cx="6384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Futura"/>
                <a:cs typeface="Futura"/>
              </a:rPr>
              <a:t>LEARNING OUTCOMES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Futura"/>
              <a:cs typeface="Futur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5686" y="2757715"/>
            <a:ext cx="690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At the end of this module, you should: 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Understand the wide range of formal and informal actors who play a role in referrals; </a:t>
            </a:r>
            <a:endParaRPr lang="en-GB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Identify local existing and potential actors who can provide support for children at risk of or experiencing violence;</a:t>
            </a:r>
            <a:endParaRPr lang="en-GB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Explore successes and barriers in existing referral processes; </a:t>
            </a:r>
            <a:endParaRPr lang="en-GB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Have a clear understanding of any referral mechanisms that are locally in place.  </a:t>
            </a:r>
            <a:endParaRPr lang="en-GB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</a:t>
            </a:r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3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0868" y="1489906"/>
            <a:ext cx="63840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Futura"/>
                <a:cs typeface="Futura"/>
              </a:rPr>
              <a:t>WHY IS IT IMPORTANT TO HAVE AN EFFECTIVE REFERRAL PROCESS?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Futura"/>
              <a:cs typeface="Futur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2149" y="3067506"/>
            <a:ext cx="6908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A violence response requires interventions from multiple actors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 referral process can enhance rapid access to multiple services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The child is less likely to ‘fall through the cracks’ and get lost to the system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 referral process enables a child to receive comprehensive services from different people who have different skills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Can reduce stress and workload for individual service providers, </a:t>
            </a:r>
            <a:r>
              <a:rPr lang="en-US" u="sng" dirty="0"/>
              <a:t>if</a:t>
            </a:r>
            <a:r>
              <a:rPr lang="en-US" dirty="0"/>
              <a:t> a referral process is well coordinated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3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</a:t>
            </a:r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4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6763" y="1120819"/>
            <a:ext cx="74605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3CDDD"/>
                </a:solidFill>
                <a:latin typeface="Futura"/>
                <a:cs typeface="Futura"/>
              </a:rPr>
              <a:t>CRITERIA FOR SETTING A GOOD REFERRAL SYSTEM</a:t>
            </a:r>
            <a:endParaRPr lang="en-US" sz="2800" b="1" dirty="0">
              <a:solidFill>
                <a:srgbClr val="93CDDD"/>
              </a:solidFill>
              <a:latin typeface="Futura"/>
              <a:cs typeface="Futur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008588"/>
              </p:ext>
            </p:extLst>
          </p:nvPr>
        </p:nvGraphicFramePr>
        <p:xfrm>
          <a:off x="1165412" y="2074926"/>
          <a:ext cx="6756599" cy="4368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956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</a:t>
            </a:r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5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5686" y="1623287"/>
            <a:ext cx="6384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93CDDD"/>
                </a:solidFill>
                <a:latin typeface="Futura"/>
                <a:cs typeface="Futura"/>
              </a:rPr>
              <a:t>PRINCIPLES FOR AN EFFECTIVE REFERRAL PROCESS</a:t>
            </a:r>
            <a:endParaRPr lang="en-US" sz="2800" b="1" dirty="0">
              <a:solidFill>
                <a:srgbClr val="93CDDD"/>
              </a:solidFill>
              <a:latin typeface="Futura"/>
              <a:cs typeface="Futur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45291" y="3068750"/>
            <a:ext cx="7135670" cy="336690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/>
              <a:buChar char="•"/>
            </a:pPr>
            <a:r>
              <a:rPr lang="en-GB" b="1" dirty="0">
                <a:solidFill>
                  <a:schemeClr val="tx1"/>
                </a:solidFill>
              </a:rPr>
              <a:t>Have one lead ‘case manager’ responsible for following the referral through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solidFill>
                  <a:schemeClr val="tx1"/>
                </a:solidFill>
              </a:rPr>
              <a:t>Be clear </a:t>
            </a:r>
            <a:r>
              <a:rPr lang="en-GB" b="1" dirty="0">
                <a:solidFill>
                  <a:schemeClr val="tx1"/>
                </a:solidFill>
              </a:rPr>
              <a:t>why </a:t>
            </a:r>
            <a:r>
              <a:rPr lang="en-GB" dirty="0">
                <a:solidFill>
                  <a:schemeClr val="tx1"/>
                </a:solidFill>
              </a:rPr>
              <a:t>you are making the referral, and to </a:t>
            </a:r>
            <a:r>
              <a:rPr lang="en-GB" b="1" dirty="0">
                <a:solidFill>
                  <a:schemeClr val="tx1"/>
                </a:solidFill>
              </a:rPr>
              <a:t>whom</a:t>
            </a:r>
            <a:r>
              <a:rPr lang="en-GB" dirty="0">
                <a:solidFill>
                  <a:schemeClr val="tx1"/>
                </a:solidFill>
              </a:rPr>
              <a:t>, and for </a:t>
            </a:r>
            <a:r>
              <a:rPr lang="en-GB" b="1" dirty="0">
                <a:solidFill>
                  <a:schemeClr val="tx1"/>
                </a:solidFill>
              </a:rPr>
              <a:t>what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solidFill>
                  <a:schemeClr val="tx1"/>
                </a:solidFill>
              </a:rPr>
              <a:t>Be sure that the required support can be provided at the referral point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solidFill>
                  <a:schemeClr val="tx1"/>
                </a:solidFill>
              </a:rPr>
              <a:t>Ensure that the child or caregiver knows why and agrees to the referral being made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solidFill>
                  <a:schemeClr val="tx1"/>
                </a:solidFill>
              </a:rPr>
              <a:t>Only refer to places that the client can get to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solidFill>
                  <a:schemeClr val="tx1"/>
                </a:solidFill>
              </a:rPr>
              <a:t>Always get consent from the client before making the referral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solidFill>
                  <a:schemeClr val="tx1"/>
                </a:solidFill>
              </a:rPr>
              <a:t>Referral or case management information system, that can confirm the referral has been made and track onward and counter-referrals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871598" y="1917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3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</a:t>
            </a:r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6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1779" y="1604681"/>
            <a:ext cx="6384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Futura"/>
                <a:cs typeface="Futura"/>
              </a:rPr>
              <a:t>MAKING THE REFERRAL CHILD-CENTERED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Futura"/>
              <a:cs typeface="Futur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45291" y="2577394"/>
            <a:ext cx="7135670" cy="3366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Always explain what you would like to do and why – a brochure is not enough</a:t>
            </a:r>
          </a:p>
          <a:p>
            <a:pPr marL="285750" indent="-285750" algn="l">
              <a:buFont typeface="Arial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Think of the child’s best interests – respect a child’s right to not seek the referral service; if there is a risk of harm to the child, explain why you are making a report 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Actively help the child access the referral 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Offer to make a call or contact the referral point on the child’s/guardian’s behalf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Invite the referral person to the health center and introduce, if appropriate or escort the child if appropriate </a:t>
            </a:r>
          </a:p>
          <a:p>
            <a:pPr algn="l"/>
            <a:endParaRPr lang="en-GB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-871598" y="1917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3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</a:t>
            </a:r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7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1779" y="1604681"/>
            <a:ext cx="6384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Futura"/>
                <a:cs typeface="Futura"/>
              </a:rPr>
              <a:t>MAKING A REFERRAL PATHWAY WORK FOR YOU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Futura"/>
              <a:cs typeface="Futur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45291" y="2577394"/>
            <a:ext cx="7135670" cy="3366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Be clear who the lead case manager is (for you and for your institution) 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Get to know at least one individual at that service personally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Be able to refer them by name in discussion with child/guardian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Understand what is provided so you can tell child/guardian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Maintain relationships through: 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Regular meetings (e.g. child protection coordination forums)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Information-sharing and visits to each other’s facilities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Hosting co-training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871598" y="1917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9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</a:t>
            </a:r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8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44" y="1751515"/>
            <a:ext cx="7470555" cy="375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37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SLIDE </a:t>
            </a:r>
            <a:r>
              <a:rPr lang="en-US" dirty="0" smtClean="0">
                <a:solidFill>
                  <a:schemeClr val="bg1"/>
                </a:solidFill>
                <a:latin typeface="L Futura Light"/>
                <a:cs typeface="L Futura Light"/>
              </a:rPr>
              <a:t>9</a:t>
            </a:r>
            <a:endParaRPr lang="en-US" dirty="0">
              <a:solidFill>
                <a:schemeClr val="bg1"/>
              </a:solidFill>
              <a:latin typeface="L Futura Light"/>
              <a:cs typeface="L Futur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52186" y="2520162"/>
            <a:ext cx="7005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800" b="1" dirty="0" smtClean="0">
                <a:solidFill>
                  <a:srgbClr val="93CDDD"/>
                </a:solidFill>
                <a:latin typeface="Futura"/>
                <a:cs typeface="Futura"/>
              </a:rPr>
              <a:t>SUMMARY</a:t>
            </a:r>
            <a:endParaRPr lang="en-GB" sz="2800" b="1" dirty="0">
              <a:solidFill>
                <a:srgbClr val="93CDDD"/>
              </a:solidFill>
              <a:latin typeface="Futura"/>
              <a:cs typeface="Futur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2186" y="3415093"/>
            <a:ext cx="646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Arial"/>
              <a:buChar char="•"/>
            </a:pPr>
            <a:r>
              <a:rPr lang="en-US" dirty="0"/>
              <a:t>Violence requires interventions from multiple actors</a:t>
            </a:r>
          </a:p>
          <a:p>
            <a:pPr marL="363538" indent="-363538">
              <a:buFont typeface="Arial"/>
              <a:buChar char="•"/>
            </a:pPr>
            <a:r>
              <a:rPr lang="en-US" dirty="0"/>
              <a:t>Be child-centered – ask, explain, support </a:t>
            </a:r>
          </a:p>
          <a:p>
            <a:pPr marL="363538" indent="-363538">
              <a:buFont typeface="Arial"/>
              <a:buChar char="•"/>
            </a:pPr>
            <a:r>
              <a:rPr lang="en-US" dirty="0"/>
              <a:t>Always keep the child’s best interests first – think safeguarding</a:t>
            </a:r>
          </a:p>
          <a:p>
            <a:pPr marL="363538" indent="-363538">
              <a:buFont typeface="Arial"/>
              <a:buChar char="•"/>
            </a:pPr>
            <a:r>
              <a:rPr lang="en-US" dirty="0"/>
              <a:t>Support can come from multiple sources – both formal and community / informal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1254565" y="22150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0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532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Njoroge</dc:creator>
  <cp:lastModifiedBy>Duncan Njoroge</cp:lastModifiedBy>
  <cp:revision>51</cp:revision>
  <dcterms:created xsi:type="dcterms:W3CDTF">2019-09-26T16:48:19Z</dcterms:created>
  <dcterms:modified xsi:type="dcterms:W3CDTF">2019-09-28T15:48:04Z</dcterms:modified>
</cp:coreProperties>
</file>