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8A7B0-707C-433A-97EE-960DD65C39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6A95B-FD07-470B-8C5A-FAB4D36ED1B8}">
      <dgm:prSet phldrT="[Text]" custT="1"/>
      <dgm:spPr/>
      <dgm:t>
        <a:bodyPr/>
        <a:lstStyle/>
        <a:p>
          <a:r>
            <a:rPr lang="en-US" sz="1800" b="1" dirty="0"/>
            <a:t>Listen</a:t>
          </a:r>
          <a:r>
            <a:rPr lang="en-US" sz="1800" dirty="0"/>
            <a:t> to the child closely, with empathy and without Judging</a:t>
          </a:r>
        </a:p>
      </dgm:t>
    </dgm:pt>
    <dgm:pt modelId="{6C5C85EE-44EB-4B8A-B07C-0CEBE6E92198}" type="parTrans" cxnId="{D6E5054D-6242-4BCF-ACCC-4F9A6331CF54}">
      <dgm:prSet/>
      <dgm:spPr/>
      <dgm:t>
        <a:bodyPr/>
        <a:lstStyle/>
        <a:p>
          <a:endParaRPr lang="en-US"/>
        </a:p>
      </dgm:t>
    </dgm:pt>
    <dgm:pt modelId="{6927FE34-5439-4D65-96E8-380E351521C2}" type="sibTrans" cxnId="{D6E5054D-6242-4BCF-ACCC-4F9A6331CF54}">
      <dgm:prSet/>
      <dgm:spPr/>
      <dgm:t>
        <a:bodyPr/>
        <a:lstStyle/>
        <a:p>
          <a:endParaRPr lang="en-US"/>
        </a:p>
      </dgm:t>
    </dgm:pt>
    <dgm:pt modelId="{271CE298-F710-420D-B5B6-33422C85BF71}">
      <dgm:prSet phldrT="[Text]" custT="1"/>
      <dgm:spPr/>
      <dgm:t>
        <a:bodyPr/>
        <a:lstStyle/>
        <a:p>
          <a:r>
            <a:rPr lang="en-US" sz="1800" b="1" dirty="0"/>
            <a:t>Inquire</a:t>
          </a:r>
          <a:r>
            <a:rPr lang="en-US" sz="1800" dirty="0"/>
            <a:t> - Assess and respond to the child’s needs and concerns </a:t>
          </a:r>
        </a:p>
      </dgm:t>
    </dgm:pt>
    <dgm:pt modelId="{6D7048DF-CA7D-4FC1-81FB-6AE3944278B1}" type="parTrans" cxnId="{D6CB2D84-6432-470D-BFCB-934402C058B9}">
      <dgm:prSet/>
      <dgm:spPr/>
      <dgm:t>
        <a:bodyPr/>
        <a:lstStyle/>
        <a:p>
          <a:endParaRPr lang="en-US"/>
        </a:p>
      </dgm:t>
    </dgm:pt>
    <dgm:pt modelId="{C80B11F5-2FE0-4FF4-B9E9-E169999E1CD0}" type="sibTrans" cxnId="{D6CB2D84-6432-470D-BFCB-934402C058B9}">
      <dgm:prSet/>
      <dgm:spPr/>
      <dgm:t>
        <a:bodyPr/>
        <a:lstStyle/>
        <a:p>
          <a:endParaRPr lang="en-US"/>
        </a:p>
      </dgm:t>
    </dgm:pt>
    <dgm:pt modelId="{2DD42488-5CB9-43CC-A538-423F7C6D9CB3}">
      <dgm:prSet phldrT="[Text]" custT="1"/>
      <dgm:spPr/>
      <dgm:t>
        <a:bodyPr/>
        <a:lstStyle/>
        <a:p>
          <a:r>
            <a:rPr lang="en-US" sz="1800" b="1" dirty="0"/>
            <a:t>Validate</a:t>
          </a:r>
          <a:r>
            <a:rPr lang="en-US" sz="1800" dirty="0"/>
            <a:t> - Show the child that you understand &amp; believe them – don’t blame them </a:t>
          </a:r>
        </a:p>
      </dgm:t>
    </dgm:pt>
    <dgm:pt modelId="{2ECBB50E-24B7-4D8E-A696-788038E2C790}" type="parTrans" cxnId="{57ACFFB6-375E-417D-9E6D-8B9BC32D99C3}">
      <dgm:prSet/>
      <dgm:spPr/>
      <dgm:t>
        <a:bodyPr/>
        <a:lstStyle/>
        <a:p>
          <a:endParaRPr lang="en-US"/>
        </a:p>
      </dgm:t>
    </dgm:pt>
    <dgm:pt modelId="{345113EB-09E9-4D93-8F16-B7FA38749F8F}" type="sibTrans" cxnId="{57ACFFB6-375E-417D-9E6D-8B9BC32D99C3}">
      <dgm:prSet/>
      <dgm:spPr/>
      <dgm:t>
        <a:bodyPr/>
        <a:lstStyle/>
        <a:p>
          <a:endParaRPr lang="en-US"/>
        </a:p>
      </dgm:t>
    </dgm:pt>
    <dgm:pt modelId="{208800E1-EBD7-4EDF-A282-93C9D89374B8}">
      <dgm:prSet custT="1"/>
      <dgm:spPr/>
      <dgm:t>
        <a:bodyPr/>
        <a:lstStyle/>
        <a:p>
          <a:r>
            <a:rPr lang="en-US" sz="1800" b="1" dirty="0"/>
            <a:t>Enhance Safety </a:t>
          </a:r>
          <a:r>
            <a:rPr lang="en-US" sz="1800" dirty="0"/>
            <a:t>- Discuss a plan to protect the child from further harm </a:t>
          </a:r>
        </a:p>
      </dgm:t>
    </dgm:pt>
    <dgm:pt modelId="{1545B89A-1FE6-4E92-B439-5B7360EE3952}" type="parTrans" cxnId="{F1A6CE2F-6774-4CC0-B1A7-95BB25CEFA70}">
      <dgm:prSet/>
      <dgm:spPr/>
      <dgm:t>
        <a:bodyPr/>
        <a:lstStyle/>
        <a:p>
          <a:endParaRPr lang="en-US"/>
        </a:p>
      </dgm:t>
    </dgm:pt>
    <dgm:pt modelId="{E83685A4-C260-422F-AA23-3F2177F21A9D}" type="sibTrans" cxnId="{F1A6CE2F-6774-4CC0-B1A7-95BB25CEFA70}">
      <dgm:prSet/>
      <dgm:spPr/>
      <dgm:t>
        <a:bodyPr/>
        <a:lstStyle/>
        <a:p>
          <a:endParaRPr lang="en-US"/>
        </a:p>
      </dgm:t>
    </dgm:pt>
    <dgm:pt modelId="{A48B3C2E-1A0D-4284-B162-8636BC6DA44A}">
      <dgm:prSet custT="1"/>
      <dgm:spPr/>
      <dgm:t>
        <a:bodyPr/>
        <a:lstStyle/>
        <a:p>
          <a:r>
            <a:rPr lang="en-US" sz="1800" b="1" dirty="0"/>
            <a:t>Support</a:t>
          </a:r>
          <a:r>
            <a:rPr lang="en-US" sz="1800" dirty="0"/>
            <a:t> - helping connect the child &amp; the caregiver to information, services &amp; social support </a:t>
          </a:r>
        </a:p>
      </dgm:t>
    </dgm:pt>
    <dgm:pt modelId="{BA71E9EF-4AF8-4348-8B84-A4F3CE0ADBEB}" type="parTrans" cxnId="{F515695F-779E-4974-900C-59011E77DB23}">
      <dgm:prSet/>
      <dgm:spPr/>
      <dgm:t>
        <a:bodyPr/>
        <a:lstStyle/>
        <a:p>
          <a:endParaRPr lang="en-US"/>
        </a:p>
      </dgm:t>
    </dgm:pt>
    <dgm:pt modelId="{CF8141FA-23EF-4675-BD41-2BDBC599DB3C}" type="sibTrans" cxnId="{F515695F-779E-4974-900C-59011E77DB23}">
      <dgm:prSet/>
      <dgm:spPr/>
      <dgm:t>
        <a:bodyPr/>
        <a:lstStyle/>
        <a:p>
          <a:endParaRPr lang="en-US"/>
        </a:p>
      </dgm:t>
    </dgm:pt>
    <dgm:pt modelId="{34BBF9AC-B533-4613-87A5-B79DA310CAB7}" type="pres">
      <dgm:prSet presAssocID="{3B08A7B0-707C-433A-97EE-960DD65C39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A84CE0F-551B-4E5E-B16C-1447B4A29E72}" type="pres">
      <dgm:prSet presAssocID="{3B08A7B0-707C-433A-97EE-960DD65C39D4}" presName="Name1" presStyleCnt="0"/>
      <dgm:spPr/>
    </dgm:pt>
    <dgm:pt modelId="{622CE4B9-848C-4882-81D4-3D91B4ACA1EC}" type="pres">
      <dgm:prSet presAssocID="{3B08A7B0-707C-433A-97EE-960DD65C39D4}" presName="cycle" presStyleCnt="0"/>
      <dgm:spPr/>
    </dgm:pt>
    <dgm:pt modelId="{EE91A78F-2039-42E1-AFDA-1DFDC9B4B06D}" type="pres">
      <dgm:prSet presAssocID="{3B08A7B0-707C-433A-97EE-960DD65C39D4}" presName="srcNode" presStyleLbl="node1" presStyleIdx="0" presStyleCnt="5"/>
      <dgm:spPr/>
    </dgm:pt>
    <dgm:pt modelId="{FC91C11E-0651-4BF7-923F-9F3939536B35}" type="pres">
      <dgm:prSet presAssocID="{3B08A7B0-707C-433A-97EE-960DD65C39D4}" presName="conn" presStyleLbl="parChTrans1D2" presStyleIdx="0" presStyleCnt="1"/>
      <dgm:spPr/>
      <dgm:t>
        <a:bodyPr/>
        <a:lstStyle/>
        <a:p>
          <a:endParaRPr lang="en-US"/>
        </a:p>
      </dgm:t>
    </dgm:pt>
    <dgm:pt modelId="{E4C0B52B-5442-49AE-9C3A-E4BEBF254D6C}" type="pres">
      <dgm:prSet presAssocID="{3B08A7B0-707C-433A-97EE-960DD65C39D4}" presName="extraNode" presStyleLbl="node1" presStyleIdx="0" presStyleCnt="5"/>
      <dgm:spPr/>
    </dgm:pt>
    <dgm:pt modelId="{A0B6D68B-D54C-439E-9DED-33738FA91AB6}" type="pres">
      <dgm:prSet presAssocID="{3B08A7B0-707C-433A-97EE-960DD65C39D4}" presName="dstNode" presStyleLbl="node1" presStyleIdx="0" presStyleCnt="5"/>
      <dgm:spPr/>
    </dgm:pt>
    <dgm:pt modelId="{073EE57C-9853-45E1-9DFA-CF02AED22717}" type="pres">
      <dgm:prSet presAssocID="{FB86A95B-FD07-470B-8C5A-FAB4D36ED1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2006-9495-4013-8A11-7EB260B29633}" type="pres">
      <dgm:prSet presAssocID="{FB86A95B-FD07-470B-8C5A-FAB4D36ED1B8}" presName="accent_1" presStyleCnt="0"/>
      <dgm:spPr/>
    </dgm:pt>
    <dgm:pt modelId="{C611C5A9-C25F-4698-B553-1B84834C5BC7}" type="pres">
      <dgm:prSet presAssocID="{FB86A95B-FD07-470B-8C5A-FAB4D36ED1B8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37B8C3-CE2A-4EA8-9E6D-70AF2BAF47F4}" type="pres">
      <dgm:prSet presAssocID="{271CE298-F710-420D-B5B6-33422C85BF7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B50E7-1755-453A-9C35-FDC8E678E3AD}" type="pres">
      <dgm:prSet presAssocID="{271CE298-F710-420D-B5B6-33422C85BF71}" presName="accent_2" presStyleCnt="0"/>
      <dgm:spPr/>
    </dgm:pt>
    <dgm:pt modelId="{068A880D-E2B6-4230-A704-675096637AC0}" type="pres">
      <dgm:prSet presAssocID="{271CE298-F710-420D-B5B6-33422C85BF71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1FC094-E2E0-404B-A6BF-6C9F144B2E1F}" type="pres">
      <dgm:prSet presAssocID="{2DD42488-5CB9-43CC-A538-423F7C6D9CB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C8686-9E3E-487C-BE67-5E09851F5259}" type="pres">
      <dgm:prSet presAssocID="{2DD42488-5CB9-43CC-A538-423F7C6D9CB3}" presName="accent_3" presStyleCnt="0"/>
      <dgm:spPr/>
    </dgm:pt>
    <dgm:pt modelId="{1BBA6533-C619-495C-AE1C-45061B0B4F8E}" type="pres">
      <dgm:prSet presAssocID="{2DD42488-5CB9-43CC-A538-423F7C6D9CB3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0CA41A-C79F-4710-9F8B-7EE2F20813F8}" type="pres">
      <dgm:prSet presAssocID="{208800E1-EBD7-4EDF-A282-93C9D89374B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5185D-4377-47C1-9827-A251563A428E}" type="pres">
      <dgm:prSet presAssocID="{208800E1-EBD7-4EDF-A282-93C9D89374B8}" presName="accent_4" presStyleCnt="0"/>
      <dgm:spPr/>
    </dgm:pt>
    <dgm:pt modelId="{79FF4E60-0F05-4BDC-AF2A-5CDBA9C5889D}" type="pres">
      <dgm:prSet presAssocID="{208800E1-EBD7-4EDF-A282-93C9D89374B8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BE45A06-B3D1-4175-9CE9-6B41B5994CBB}" type="pres">
      <dgm:prSet presAssocID="{A48B3C2E-1A0D-4284-B162-8636BC6DA4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41AC-3FA1-4D89-83CB-3C0579CF54D2}" type="pres">
      <dgm:prSet presAssocID="{A48B3C2E-1A0D-4284-B162-8636BC6DA44A}" presName="accent_5" presStyleCnt="0"/>
      <dgm:spPr/>
    </dgm:pt>
    <dgm:pt modelId="{613F89F9-D1B4-41DE-AF66-E852FD08CB5A}" type="pres">
      <dgm:prSet presAssocID="{A48B3C2E-1A0D-4284-B162-8636BC6DA44A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D6CB2D84-6432-470D-BFCB-934402C058B9}" srcId="{3B08A7B0-707C-433A-97EE-960DD65C39D4}" destId="{271CE298-F710-420D-B5B6-33422C85BF71}" srcOrd="1" destOrd="0" parTransId="{6D7048DF-CA7D-4FC1-81FB-6AE3944278B1}" sibTransId="{C80B11F5-2FE0-4FF4-B9E9-E169999E1CD0}"/>
    <dgm:cxn modelId="{D6E5054D-6242-4BCF-ACCC-4F9A6331CF54}" srcId="{3B08A7B0-707C-433A-97EE-960DD65C39D4}" destId="{FB86A95B-FD07-470B-8C5A-FAB4D36ED1B8}" srcOrd="0" destOrd="0" parTransId="{6C5C85EE-44EB-4B8A-B07C-0CEBE6E92198}" sibTransId="{6927FE34-5439-4D65-96E8-380E351521C2}"/>
    <dgm:cxn modelId="{3627FF65-D341-D543-AB7A-A97ADEC64171}" type="presOf" srcId="{A48B3C2E-1A0D-4284-B162-8636BC6DA44A}" destId="{3BE45A06-B3D1-4175-9CE9-6B41B5994CBB}" srcOrd="0" destOrd="0" presId="urn:microsoft.com/office/officeart/2008/layout/VerticalCurvedList"/>
    <dgm:cxn modelId="{F1A6CE2F-6774-4CC0-B1A7-95BB25CEFA70}" srcId="{3B08A7B0-707C-433A-97EE-960DD65C39D4}" destId="{208800E1-EBD7-4EDF-A282-93C9D89374B8}" srcOrd="3" destOrd="0" parTransId="{1545B89A-1FE6-4E92-B439-5B7360EE3952}" sibTransId="{E83685A4-C260-422F-AA23-3F2177F21A9D}"/>
    <dgm:cxn modelId="{57ACFFB6-375E-417D-9E6D-8B9BC32D99C3}" srcId="{3B08A7B0-707C-433A-97EE-960DD65C39D4}" destId="{2DD42488-5CB9-43CC-A538-423F7C6D9CB3}" srcOrd="2" destOrd="0" parTransId="{2ECBB50E-24B7-4D8E-A696-788038E2C790}" sibTransId="{345113EB-09E9-4D93-8F16-B7FA38749F8F}"/>
    <dgm:cxn modelId="{8327E59F-9485-1844-9B90-7494E826EB75}" type="presOf" srcId="{6927FE34-5439-4D65-96E8-380E351521C2}" destId="{FC91C11E-0651-4BF7-923F-9F3939536B35}" srcOrd="0" destOrd="0" presId="urn:microsoft.com/office/officeart/2008/layout/VerticalCurvedList"/>
    <dgm:cxn modelId="{3506A0DA-E397-054C-BB6F-586992B11517}" type="presOf" srcId="{2DD42488-5CB9-43CC-A538-423F7C6D9CB3}" destId="{001FC094-E2E0-404B-A6BF-6C9F144B2E1F}" srcOrd="0" destOrd="0" presId="urn:microsoft.com/office/officeart/2008/layout/VerticalCurvedList"/>
    <dgm:cxn modelId="{D6AAA60B-0E23-BD46-85C3-7B38AA95411B}" type="presOf" srcId="{3B08A7B0-707C-433A-97EE-960DD65C39D4}" destId="{34BBF9AC-B533-4613-87A5-B79DA310CAB7}" srcOrd="0" destOrd="0" presId="urn:microsoft.com/office/officeart/2008/layout/VerticalCurvedList"/>
    <dgm:cxn modelId="{F515695F-779E-4974-900C-59011E77DB23}" srcId="{3B08A7B0-707C-433A-97EE-960DD65C39D4}" destId="{A48B3C2E-1A0D-4284-B162-8636BC6DA44A}" srcOrd="4" destOrd="0" parTransId="{BA71E9EF-4AF8-4348-8B84-A4F3CE0ADBEB}" sibTransId="{CF8141FA-23EF-4675-BD41-2BDBC599DB3C}"/>
    <dgm:cxn modelId="{7118E2D8-2376-4B4A-8D28-1B353FC10138}" type="presOf" srcId="{FB86A95B-FD07-470B-8C5A-FAB4D36ED1B8}" destId="{073EE57C-9853-45E1-9DFA-CF02AED22717}" srcOrd="0" destOrd="0" presId="urn:microsoft.com/office/officeart/2008/layout/VerticalCurvedList"/>
    <dgm:cxn modelId="{82672DED-235F-774D-A91A-1867F42EA17E}" type="presOf" srcId="{271CE298-F710-420D-B5B6-33422C85BF71}" destId="{F337B8C3-CE2A-4EA8-9E6D-70AF2BAF47F4}" srcOrd="0" destOrd="0" presId="urn:microsoft.com/office/officeart/2008/layout/VerticalCurvedList"/>
    <dgm:cxn modelId="{FDAE8EBC-213D-C841-97DE-6D79C3C1C8E1}" type="presOf" srcId="{208800E1-EBD7-4EDF-A282-93C9D89374B8}" destId="{340CA41A-C79F-4710-9F8B-7EE2F20813F8}" srcOrd="0" destOrd="0" presId="urn:microsoft.com/office/officeart/2008/layout/VerticalCurvedList"/>
    <dgm:cxn modelId="{15F3767C-45CF-F949-9156-FBB4954B2B5F}" type="presParOf" srcId="{34BBF9AC-B533-4613-87A5-B79DA310CAB7}" destId="{9A84CE0F-551B-4E5E-B16C-1447B4A29E72}" srcOrd="0" destOrd="0" presId="urn:microsoft.com/office/officeart/2008/layout/VerticalCurvedList"/>
    <dgm:cxn modelId="{DCF4D928-46BB-A14F-AE3A-5230072DC797}" type="presParOf" srcId="{9A84CE0F-551B-4E5E-B16C-1447B4A29E72}" destId="{622CE4B9-848C-4882-81D4-3D91B4ACA1EC}" srcOrd="0" destOrd="0" presId="urn:microsoft.com/office/officeart/2008/layout/VerticalCurvedList"/>
    <dgm:cxn modelId="{395C2D68-4276-ED46-A60A-134EFD129C58}" type="presParOf" srcId="{622CE4B9-848C-4882-81D4-3D91B4ACA1EC}" destId="{EE91A78F-2039-42E1-AFDA-1DFDC9B4B06D}" srcOrd="0" destOrd="0" presId="urn:microsoft.com/office/officeart/2008/layout/VerticalCurvedList"/>
    <dgm:cxn modelId="{48AA337A-2B47-7A4D-9860-54E4833D8AFE}" type="presParOf" srcId="{622CE4B9-848C-4882-81D4-3D91B4ACA1EC}" destId="{FC91C11E-0651-4BF7-923F-9F3939536B35}" srcOrd="1" destOrd="0" presId="urn:microsoft.com/office/officeart/2008/layout/VerticalCurvedList"/>
    <dgm:cxn modelId="{7670F285-8514-164B-AB97-894548136FCD}" type="presParOf" srcId="{622CE4B9-848C-4882-81D4-3D91B4ACA1EC}" destId="{E4C0B52B-5442-49AE-9C3A-E4BEBF254D6C}" srcOrd="2" destOrd="0" presId="urn:microsoft.com/office/officeart/2008/layout/VerticalCurvedList"/>
    <dgm:cxn modelId="{BE021B1D-962F-2647-905C-8892A0C8FA47}" type="presParOf" srcId="{622CE4B9-848C-4882-81D4-3D91B4ACA1EC}" destId="{A0B6D68B-D54C-439E-9DED-33738FA91AB6}" srcOrd="3" destOrd="0" presId="urn:microsoft.com/office/officeart/2008/layout/VerticalCurvedList"/>
    <dgm:cxn modelId="{35148604-46DC-AB4C-AF2C-B69CDC5575CB}" type="presParOf" srcId="{9A84CE0F-551B-4E5E-B16C-1447B4A29E72}" destId="{073EE57C-9853-45E1-9DFA-CF02AED22717}" srcOrd="1" destOrd="0" presId="urn:microsoft.com/office/officeart/2008/layout/VerticalCurvedList"/>
    <dgm:cxn modelId="{8A6EC1DE-E265-1B4D-BFB3-0DBDD1EE95A0}" type="presParOf" srcId="{9A84CE0F-551B-4E5E-B16C-1447B4A29E72}" destId="{A1CF2006-9495-4013-8A11-7EB260B29633}" srcOrd="2" destOrd="0" presId="urn:microsoft.com/office/officeart/2008/layout/VerticalCurvedList"/>
    <dgm:cxn modelId="{1618281F-08C5-B840-8E78-1CC092C02EFB}" type="presParOf" srcId="{A1CF2006-9495-4013-8A11-7EB260B29633}" destId="{C611C5A9-C25F-4698-B553-1B84834C5BC7}" srcOrd="0" destOrd="0" presId="urn:microsoft.com/office/officeart/2008/layout/VerticalCurvedList"/>
    <dgm:cxn modelId="{69511F3F-750D-8E41-B649-D35A2F926DF7}" type="presParOf" srcId="{9A84CE0F-551B-4E5E-B16C-1447B4A29E72}" destId="{F337B8C3-CE2A-4EA8-9E6D-70AF2BAF47F4}" srcOrd="3" destOrd="0" presId="urn:microsoft.com/office/officeart/2008/layout/VerticalCurvedList"/>
    <dgm:cxn modelId="{DA37EACC-A1BA-EC46-B62E-F6FA91BFEB31}" type="presParOf" srcId="{9A84CE0F-551B-4E5E-B16C-1447B4A29E72}" destId="{27EB50E7-1755-453A-9C35-FDC8E678E3AD}" srcOrd="4" destOrd="0" presId="urn:microsoft.com/office/officeart/2008/layout/VerticalCurvedList"/>
    <dgm:cxn modelId="{D223D67D-D0FA-F64B-BAAF-22888FA3F2C0}" type="presParOf" srcId="{27EB50E7-1755-453A-9C35-FDC8E678E3AD}" destId="{068A880D-E2B6-4230-A704-675096637AC0}" srcOrd="0" destOrd="0" presId="urn:microsoft.com/office/officeart/2008/layout/VerticalCurvedList"/>
    <dgm:cxn modelId="{BC99F03D-7A80-EE42-916A-660CEBD6D68D}" type="presParOf" srcId="{9A84CE0F-551B-4E5E-B16C-1447B4A29E72}" destId="{001FC094-E2E0-404B-A6BF-6C9F144B2E1F}" srcOrd="5" destOrd="0" presId="urn:microsoft.com/office/officeart/2008/layout/VerticalCurvedList"/>
    <dgm:cxn modelId="{891CA820-4392-5A49-89BB-0DE514A9E3B9}" type="presParOf" srcId="{9A84CE0F-551B-4E5E-B16C-1447B4A29E72}" destId="{6CCC8686-9E3E-487C-BE67-5E09851F5259}" srcOrd="6" destOrd="0" presId="urn:microsoft.com/office/officeart/2008/layout/VerticalCurvedList"/>
    <dgm:cxn modelId="{5849406B-2EA0-DB46-814D-FF3ABBCFB24C}" type="presParOf" srcId="{6CCC8686-9E3E-487C-BE67-5E09851F5259}" destId="{1BBA6533-C619-495C-AE1C-45061B0B4F8E}" srcOrd="0" destOrd="0" presId="urn:microsoft.com/office/officeart/2008/layout/VerticalCurvedList"/>
    <dgm:cxn modelId="{8885DDFA-C82C-0B44-8A5F-CC1AC71A4A0A}" type="presParOf" srcId="{9A84CE0F-551B-4E5E-B16C-1447B4A29E72}" destId="{340CA41A-C79F-4710-9F8B-7EE2F20813F8}" srcOrd="7" destOrd="0" presId="urn:microsoft.com/office/officeart/2008/layout/VerticalCurvedList"/>
    <dgm:cxn modelId="{D8C5BE75-D8D9-4A49-91A0-285C610DCD54}" type="presParOf" srcId="{9A84CE0F-551B-4E5E-B16C-1447B4A29E72}" destId="{7255185D-4377-47C1-9827-A251563A428E}" srcOrd="8" destOrd="0" presId="urn:microsoft.com/office/officeart/2008/layout/VerticalCurvedList"/>
    <dgm:cxn modelId="{6EA0A079-BB68-7647-A022-8C8CC37AB1A4}" type="presParOf" srcId="{7255185D-4377-47C1-9827-A251563A428E}" destId="{79FF4E60-0F05-4BDC-AF2A-5CDBA9C5889D}" srcOrd="0" destOrd="0" presId="urn:microsoft.com/office/officeart/2008/layout/VerticalCurvedList"/>
    <dgm:cxn modelId="{8C6D6DD5-B69D-9640-B97A-4936821DBAD2}" type="presParOf" srcId="{9A84CE0F-551B-4E5E-B16C-1447B4A29E72}" destId="{3BE45A06-B3D1-4175-9CE9-6B41B5994CBB}" srcOrd="9" destOrd="0" presId="urn:microsoft.com/office/officeart/2008/layout/VerticalCurvedList"/>
    <dgm:cxn modelId="{62DBD94B-698F-F940-8681-7D6A3DFEDBC7}" type="presParOf" srcId="{9A84CE0F-551B-4E5E-B16C-1447B4A29E72}" destId="{CCCD41AC-3FA1-4D89-83CB-3C0579CF54D2}" srcOrd="10" destOrd="0" presId="urn:microsoft.com/office/officeart/2008/layout/VerticalCurvedList"/>
    <dgm:cxn modelId="{54DA1FFE-9B99-EC42-BD1B-FA4D616B05DE}" type="presParOf" srcId="{CCCD41AC-3FA1-4D89-83CB-3C0579CF54D2}" destId="{613F89F9-D1B4-41DE-AF66-E852FD08CB5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1C11E-0651-4BF7-923F-9F3939536B35}">
      <dsp:nvSpPr>
        <dsp:cNvPr id="0" name=""/>
        <dsp:cNvSpPr/>
      </dsp:nvSpPr>
      <dsp:spPr>
        <a:xfrm>
          <a:off x="-4280336" y="-656671"/>
          <a:ext cx="5099807" cy="5099807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EE57C-9853-45E1-9DFA-CF02AED22717}">
      <dsp:nvSpPr>
        <dsp:cNvPr id="0" name=""/>
        <dsp:cNvSpPr/>
      </dsp:nvSpPr>
      <dsp:spPr>
        <a:xfrm>
          <a:off x="358892" y="236578"/>
          <a:ext cx="6828144" cy="473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Listen</a:t>
          </a:r>
          <a:r>
            <a:rPr lang="en-US" sz="1800" kern="1200" dirty="0"/>
            <a:t> to the child closely, with empathy and without Judging</a:t>
          </a:r>
        </a:p>
      </dsp:txBody>
      <dsp:txXfrm>
        <a:off x="358892" y="236578"/>
        <a:ext cx="6828144" cy="473459"/>
      </dsp:txXfrm>
    </dsp:sp>
    <dsp:sp modelId="{C611C5A9-C25F-4698-B553-1B84834C5BC7}">
      <dsp:nvSpPr>
        <dsp:cNvPr id="0" name=""/>
        <dsp:cNvSpPr/>
      </dsp:nvSpPr>
      <dsp:spPr>
        <a:xfrm>
          <a:off x="62980" y="177395"/>
          <a:ext cx="591824" cy="5918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7B8C3-CE2A-4EA8-9E6D-70AF2BAF47F4}">
      <dsp:nvSpPr>
        <dsp:cNvPr id="0" name=""/>
        <dsp:cNvSpPr/>
      </dsp:nvSpPr>
      <dsp:spPr>
        <a:xfrm>
          <a:off x="698159" y="946540"/>
          <a:ext cx="6488877" cy="473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Inquire</a:t>
          </a:r>
          <a:r>
            <a:rPr lang="en-US" sz="1800" kern="1200" dirty="0"/>
            <a:t> - Assess and respond to the child’s needs and concerns </a:t>
          </a:r>
        </a:p>
      </dsp:txBody>
      <dsp:txXfrm>
        <a:off x="698159" y="946540"/>
        <a:ext cx="6488877" cy="473459"/>
      </dsp:txXfrm>
    </dsp:sp>
    <dsp:sp modelId="{068A880D-E2B6-4230-A704-675096637AC0}">
      <dsp:nvSpPr>
        <dsp:cNvPr id="0" name=""/>
        <dsp:cNvSpPr/>
      </dsp:nvSpPr>
      <dsp:spPr>
        <a:xfrm>
          <a:off x="402247" y="887357"/>
          <a:ext cx="591824" cy="5918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FC094-E2E0-404B-A6BF-6C9F144B2E1F}">
      <dsp:nvSpPr>
        <dsp:cNvPr id="0" name=""/>
        <dsp:cNvSpPr/>
      </dsp:nvSpPr>
      <dsp:spPr>
        <a:xfrm>
          <a:off x="802287" y="1656502"/>
          <a:ext cx="6384749" cy="473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Validate</a:t>
          </a:r>
          <a:r>
            <a:rPr lang="en-US" sz="1800" kern="1200" dirty="0"/>
            <a:t> - Show the child that you understand &amp; believe them – don’t blame them </a:t>
          </a:r>
        </a:p>
      </dsp:txBody>
      <dsp:txXfrm>
        <a:off x="802287" y="1656502"/>
        <a:ext cx="6384749" cy="473459"/>
      </dsp:txXfrm>
    </dsp:sp>
    <dsp:sp modelId="{1BBA6533-C619-495C-AE1C-45061B0B4F8E}">
      <dsp:nvSpPr>
        <dsp:cNvPr id="0" name=""/>
        <dsp:cNvSpPr/>
      </dsp:nvSpPr>
      <dsp:spPr>
        <a:xfrm>
          <a:off x="506374" y="1597319"/>
          <a:ext cx="591824" cy="5918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A41A-C79F-4710-9F8B-7EE2F20813F8}">
      <dsp:nvSpPr>
        <dsp:cNvPr id="0" name=""/>
        <dsp:cNvSpPr/>
      </dsp:nvSpPr>
      <dsp:spPr>
        <a:xfrm>
          <a:off x="698159" y="2366464"/>
          <a:ext cx="6488877" cy="473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Enhance Safety </a:t>
          </a:r>
          <a:r>
            <a:rPr lang="en-US" sz="1800" kern="1200" dirty="0"/>
            <a:t>- Discuss a plan to protect the child from further harm </a:t>
          </a:r>
        </a:p>
      </dsp:txBody>
      <dsp:txXfrm>
        <a:off x="698159" y="2366464"/>
        <a:ext cx="6488877" cy="473459"/>
      </dsp:txXfrm>
    </dsp:sp>
    <dsp:sp modelId="{79FF4E60-0F05-4BDC-AF2A-5CDBA9C5889D}">
      <dsp:nvSpPr>
        <dsp:cNvPr id="0" name=""/>
        <dsp:cNvSpPr/>
      </dsp:nvSpPr>
      <dsp:spPr>
        <a:xfrm>
          <a:off x="402247" y="2307281"/>
          <a:ext cx="591824" cy="5918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5A06-B3D1-4175-9CE9-6B41B5994CBB}">
      <dsp:nvSpPr>
        <dsp:cNvPr id="0" name=""/>
        <dsp:cNvSpPr/>
      </dsp:nvSpPr>
      <dsp:spPr>
        <a:xfrm>
          <a:off x="358892" y="3076426"/>
          <a:ext cx="6828144" cy="473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Support</a:t>
          </a:r>
          <a:r>
            <a:rPr lang="en-US" sz="1800" kern="1200" dirty="0"/>
            <a:t> - helping connect the child &amp; the caregiver to information, services &amp; social support </a:t>
          </a:r>
        </a:p>
      </dsp:txBody>
      <dsp:txXfrm>
        <a:off x="358892" y="3076426"/>
        <a:ext cx="6828144" cy="473459"/>
      </dsp:txXfrm>
    </dsp:sp>
    <dsp:sp modelId="{613F89F9-D1B4-41DE-AF66-E852FD08CB5A}">
      <dsp:nvSpPr>
        <dsp:cNvPr id="0" name=""/>
        <dsp:cNvSpPr/>
      </dsp:nvSpPr>
      <dsp:spPr>
        <a:xfrm>
          <a:off x="62980" y="3017243"/>
          <a:ext cx="591824" cy="5918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lide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hyperlink" Target="http://ui-cloud.com/android-2-2-gui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pic>
        <p:nvPicPr>
          <p:cNvPr id="2" name="Picture 1" descr="module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17" y="1240765"/>
            <a:ext cx="4397040" cy="48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10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7691" y="1240177"/>
            <a:ext cx="70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17375E"/>
                </a:solidFill>
                <a:latin typeface="Futura"/>
                <a:cs typeface="Futura"/>
              </a:rPr>
              <a:t>SUMMARY</a:t>
            </a:r>
            <a:endParaRPr lang="en-GB" sz="2800" b="1" dirty="0">
              <a:solidFill>
                <a:srgbClr val="17375E"/>
              </a:solidFill>
              <a:latin typeface="Futura"/>
              <a:cs typeface="Futu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424" y="1952648"/>
            <a:ext cx="6461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0" indent="-536575">
              <a:buFont typeface="Arial"/>
              <a:buChar char="•"/>
            </a:pPr>
            <a:r>
              <a:rPr lang="en-US" dirty="0"/>
              <a:t>Whenever you have a concern about a child’s safety, remember LIVES. </a:t>
            </a:r>
          </a:p>
          <a:p>
            <a:pPr marL="536575" lvl="0" indent="-536575">
              <a:buFont typeface="Arial"/>
              <a:buChar char="•"/>
            </a:pPr>
            <a:r>
              <a:rPr lang="en-US" dirty="0"/>
              <a:t>Have a focal person for contacting in case of any concern. </a:t>
            </a:r>
          </a:p>
          <a:p>
            <a:pPr marL="536575" lvl="0" indent="-536575">
              <a:buFont typeface="Arial"/>
              <a:buChar char="•"/>
            </a:pPr>
            <a:r>
              <a:rPr lang="en-US" dirty="0"/>
              <a:t>If you have a concern that a child is facing risk to life or serious harm, keep the child safe and bring in support immediately.</a:t>
            </a:r>
          </a:p>
          <a:p>
            <a:pPr marL="536575" lvl="0" indent="-536575">
              <a:buFont typeface="Arial"/>
              <a:buChar char="•"/>
            </a:pPr>
            <a:r>
              <a:rPr lang="en-US" dirty="0"/>
              <a:t>If in doubt, assume that a child is at serious risk and contact the focal point.  </a:t>
            </a:r>
          </a:p>
          <a:p>
            <a:pPr marL="536575" lvl="0" indent="-536575">
              <a:buFont typeface="Arial"/>
              <a:buChar char="•"/>
            </a:pPr>
            <a:r>
              <a:rPr lang="en-US" dirty="0"/>
              <a:t>Have a set of simple ‘keeping safe’ instructions for a child who may be at risk but does not appear to be in immediate harm. </a:t>
            </a:r>
          </a:p>
          <a:p>
            <a:pPr marL="536575" lvl="0" indent="-536575">
              <a:buFont typeface="Arial"/>
              <a:buChar char="•"/>
            </a:pPr>
            <a:r>
              <a:rPr lang="en-US" dirty="0"/>
              <a:t>Ongoing referrals and support are essential. These will be looked at in the next session.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2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Futura"/>
                <a:cs typeface="Futura"/>
              </a:rPr>
              <a:t>LEARNING OUTCOMES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757715"/>
            <a:ext cx="690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end of this module, you should gain or improve: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Knowledge and skills to provide immediate, first-line support to children who are at risk of or have undergone violence.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3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781" y="2002873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375E"/>
                </a:solidFill>
                <a:latin typeface="Futura"/>
                <a:cs typeface="Futura"/>
              </a:rPr>
              <a:t>LIVES</a:t>
            </a:r>
            <a:endParaRPr lang="en-US" sz="2800" b="1" dirty="0">
              <a:solidFill>
                <a:srgbClr val="17375E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896909"/>
              </p:ext>
            </p:extLst>
          </p:nvPr>
        </p:nvGraphicFramePr>
        <p:xfrm>
          <a:off x="1023680" y="2526093"/>
          <a:ext cx="7237840" cy="378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56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4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6105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Futura"/>
                <a:cs typeface="Futura"/>
              </a:rPr>
              <a:t>E = ENHANCE SAFETY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/>
              <a:t>The most important thing is to make sure that the child is not placed in further danger immediately.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/>
              <a:t>The health worker should know when to provide immediate safety support and ensure safety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5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200" y="3145942"/>
            <a:ext cx="3632949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/>
              <a:t>When there is any doubt or suspicion, refer!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Always have a referral focal point who can be contacted, with a support plan.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Prioritize the child’s safety.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flowchart helps to be clear what should be done in all cases and what must be done when a person suspects that a child is at risk of severe harm or death.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Must be locally adapted.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0857" y="48139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Shot 2019-09-28 at 6.2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35" y="1870674"/>
            <a:ext cx="3401454" cy="4399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7200" y="1382184"/>
            <a:ext cx="638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7375E"/>
                </a:solidFill>
                <a:latin typeface="Futura"/>
                <a:cs typeface="Futura"/>
              </a:rPr>
              <a:t>FLOWCHART TO ENHANCE SAFETY OF A CHILD AT </a:t>
            </a:r>
          </a:p>
          <a:p>
            <a:r>
              <a:rPr lang="en-GB" sz="2800" b="1" dirty="0" smtClean="0">
                <a:solidFill>
                  <a:srgbClr val="17375E"/>
                </a:solidFill>
                <a:latin typeface="Futura"/>
                <a:cs typeface="Futura"/>
              </a:rPr>
              <a:t>RISK OF VAC</a:t>
            </a:r>
            <a:endParaRPr lang="en-US" sz="2800" b="1" dirty="0">
              <a:solidFill>
                <a:srgbClr val="17375E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2543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6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251" y="1228296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375E"/>
                </a:solidFill>
                <a:latin typeface="Futura"/>
                <a:cs typeface="Futura"/>
              </a:rPr>
              <a:t>ENHANCE SAFETY - SUMMARY</a:t>
            </a:r>
            <a:endParaRPr lang="en-US" sz="2800" b="1" dirty="0">
              <a:solidFill>
                <a:srgbClr val="17375E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345" y="1740110"/>
            <a:ext cx="7139654" cy="4635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/>
              <a:t>The flowchart: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a screening tool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assists health worker to decide when to make an </a:t>
            </a:r>
            <a:r>
              <a:rPr lang="en-US" u="sng" dirty="0"/>
              <a:t>immediate referral </a:t>
            </a:r>
            <a:r>
              <a:rPr lang="en-US" dirty="0"/>
              <a:t>to a VAC focal point or, if that focal point is not available, to a social worker.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u="sng" dirty="0"/>
              <a:t>Whenever</a:t>
            </a:r>
            <a:r>
              <a:rPr lang="en-US" dirty="0"/>
              <a:t> there is suspicion, report to the child protection focal point.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/>
              <a:t>Make sure that there are no negative consequences for child or family. Confidentiality is essential.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/>
              <a:t>The most important thing to help a child to be safe is to </a:t>
            </a:r>
            <a:r>
              <a:rPr lang="en-US" u="sng" dirty="0"/>
              <a:t>listen </a:t>
            </a:r>
            <a:r>
              <a:rPr lang="en-US" dirty="0"/>
              <a:t>to the child, </a:t>
            </a:r>
            <a:r>
              <a:rPr lang="en-US" u="sng" dirty="0"/>
              <a:t>validate </a:t>
            </a:r>
            <a:r>
              <a:rPr lang="en-US" dirty="0"/>
              <a:t>the child’s experiences and </a:t>
            </a:r>
            <a:r>
              <a:rPr lang="en-US" u="sng" dirty="0"/>
              <a:t>ensure </a:t>
            </a:r>
            <a:r>
              <a:rPr lang="en-US" dirty="0"/>
              <a:t>that the child has had the chance to say what she or he is comfortable saying. It is not necessary to encourage a child to disclose.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/>
              <a:t>Always have easy-to-access information for sharing with children, e.g. Child Helpline (116) if available and other sources of local support. </a:t>
            </a:r>
          </a:p>
          <a:p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7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279" y="1489906"/>
            <a:ext cx="664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375E"/>
                </a:solidFill>
                <a:latin typeface="Futura"/>
                <a:cs typeface="Futura"/>
              </a:rPr>
              <a:t>S = SUPPORT </a:t>
            </a:r>
            <a:endParaRPr lang="en-US" sz="2800" b="1" dirty="0">
              <a:solidFill>
                <a:srgbClr val="17375E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279" y="2402002"/>
            <a:ext cx="690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It is critical to connect a child who is at risk or is experiencing violence with other resources for her/his health, safety, and social support.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Violence prevention and response requires a multidisciplinary response.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These multidisciplinary services may be within the health facility and will always include some referrals to external service providers.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Health care providers can help by discussing the child’s needs with them and or their non-offending care giver telling them about other sources of help, and assisting them to get help if the child wants it.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8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6124" y="1753076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375E"/>
                </a:solidFill>
                <a:latin typeface="Futura"/>
                <a:cs typeface="Futura"/>
              </a:rPr>
              <a:t> ACTIVITY 2 ROLE PLAY</a:t>
            </a:r>
            <a:endParaRPr lang="en-US" sz="2800" b="1" dirty="0">
              <a:solidFill>
                <a:srgbClr val="17375E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720" y="3047958"/>
            <a:ext cx="690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After you have acted out the role play, discuss: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What concerns do you have with how Fatima was attended to at the health facility?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What steps could be taken to ensure Fatima’s safety?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What steps could be taken to provide the appropriate social support to Fatima?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Have you ever experienced a situation where a child’s safety and support were not fully addressed? How could this situation be improved if it happened again? 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B344D3D2-168F-43C4-865E-8DCAB180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9090" r="13637" b="11372"/>
          <a:stretch/>
        </p:blipFill>
        <p:spPr>
          <a:xfrm>
            <a:off x="873041" y="1102808"/>
            <a:ext cx="1448062" cy="15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9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41" y="1919239"/>
            <a:ext cx="7270283" cy="36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699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Njoroge</dc:creator>
  <cp:lastModifiedBy>Duncan Njoroge</cp:lastModifiedBy>
  <cp:revision>38</cp:revision>
  <dcterms:created xsi:type="dcterms:W3CDTF">2019-09-26T16:48:19Z</dcterms:created>
  <dcterms:modified xsi:type="dcterms:W3CDTF">2019-09-28T15:30:44Z</dcterms:modified>
</cp:coreProperties>
</file>