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7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31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55082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333004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9426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7236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8818C-B860-474C-9370-A5EEC8689359}"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34977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10055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8818C-B860-474C-9370-A5EEC8689359}" type="datetimeFigureOut">
              <a:rPr lang="en-US" smtClean="0"/>
              <a:t>9/28/19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4044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8818C-B860-474C-9370-A5EEC8689359}" type="datetimeFigureOut">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12575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8818C-B860-474C-9370-A5EEC8689359}" type="datetimeFigureOut">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85478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76989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8818C-B860-474C-9370-A5EEC8689359}"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6517-F391-1F45-98CD-406EAD179011}" type="slidenum">
              <a:rPr lang="en-US" smtClean="0"/>
              <a:t>‹#›</a:t>
            </a:fld>
            <a:endParaRPr lang="en-US"/>
          </a:p>
        </p:txBody>
      </p:sp>
    </p:spTree>
    <p:extLst>
      <p:ext uri="{BB962C8B-B14F-4D97-AF65-F5344CB8AC3E}">
        <p14:creationId xmlns:p14="http://schemas.microsoft.com/office/powerpoint/2010/main" val="262892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8818C-B860-474C-9370-A5EEC8689359}" type="datetimeFigureOut">
              <a:rPr lang="en-US" smtClean="0"/>
              <a:t>9/28/19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E6517-F391-1F45-98CD-406EAD179011}" type="slidenum">
              <a:rPr lang="en-US" smtClean="0"/>
              <a:t>‹#›</a:t>
            </a:fld>
            <a:endParaRPr lang="en-US"/>
          </a:p>
        </p:txBody>
      </p:sp>
      <p:pic>
        <p:nvPicPr>
          <p:cNvPr id="10" name="Picture 9" descr="slide.ps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384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hyperlink" Target="http://ui-cloud.com/android-2-2-gu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1</a:t>
            </a:r>
            <a:endParaRPr lang="en-US" dirty="0">
              <a:solidFill>
                <a:schemeClr val="bg1"/>
              </a:solidFill>
              <a:latin typeface="L Futura Light"/>
              <a:cs typeface="L Futura Light"/>
            </a:endParaRPr>
          </a:p>
        </p:txBody>
      </p:sp>
      <p:pic>
        <p:nvPicPr>
          <p:cNvPr id="6" name="Picture 5" descr="module-3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841" y="1221620"/>
            <a:ext cx="4361080" cy="4820140"/>
          </a:xfrm>
          <a:prstGeom prst="rect">
            <a:avLst/>
          </a:prstGeom>
        </p:spPr>
      </p:pic>
    </p:spTree>
    <p:extLst>
      <p:ext uri="{BB962C8B-B14F-4D97-AF65-F5344CB8AC3E}">
        <p14:creationId xmlns:p14="http://schemas.microsoft.com/office/powerpoint/2010/main" val="38281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2</a:t>
            </a:r>
            <a:endParaRPr lang="en-US" dirty="0">
              <a:solidFill>
                <a:schemeClr val="bg1"/>
              </a:solidFill>
              <a:latin typeface="L Futura Light"/>
              <a:cs typeface="L Futura Light"/>
            </a:endParaRPr>
          </a:p>
        </p:txBody>
      </p:sp>
      <p:sp>
        <p:nvSpPr>
          <p:cNvPr id="3" name="TextBox 2"/>
          <p:cNvSpPr txBox="1"/>
          <p:nvPr/>
        </p:nvSpPr>
        <p:spPr>
          <a:xfrm>
            <a:off x="1352448" y="2234495"/>
            <a:ext cx="6384067" cy="523220"/>
          </a:xfrm>
          <a:prstGeom prst="rect">
            <a:avLst/>
          </a:prstGeom>
          <a:noFill/>
        </p:spPr>
        <p:txBody>
          <a:bodyPr wrap="square" rtlCol="0">
            <a:spAutoFit/>
          </a:bodyPr>
          <a:lstStyle/>
          <a:p>
            <a:r>
              <a:rPr lang="en-GB" sz="2800" b="1" dirty="0" smtClean="0">
                <a:solidFill>
                  <a:schemeClr val="bg2">
                    <a:lumMod val="75000"/>
                  </a:schemeClr>
                </a:solidFill>
                <a:latin typeface="Futura"/>
                <a:cs typeface="Futura"/>
              </a:rPr>
              <a:t>LEARNING OUTCOMES</a:t>
            </a:r>
            <a:endParaRPr lang="en-US" sz="2800" b="1" dirty="0">
              <a:solidFill>
                <a:schemeClr val="bg2">
                  <a:lumMod val="75000"/>
                </a:schemeClr>
              </a:solidFill>
              <a:latin typeface="Futura"/>
              <a:cs typeface="Futura"/>
            </a:endParaRPr>
          </a:p>
        </p:txBody>
      </p:sp>
      <p:sp>
        <p:nvSpPr>
          <p:cNvPr id="4" name="TextBox 3"/>
          <p:cNvSpPr txBox="1"/>
          <p:nvPr/>
        </p:nvSpPr>
        <p:spPr>
          <a:xfrm>
            <a:off x="1255686" y="2757715"/>
            <a:ext cx="6908600" cy="1200329"/>
          </a:xfrm>
          <a:prstGeom prst="rect">
            <a:avLst/>
          </a:prstGeom>
          <a:noFill/>
        </p:spPr>
        <p:txBody>
          <a:bodyPr wrap="square" rtlCol="0">
            <a:spAutoFit/>
          </a:bodyPr>
          <a:lstStyle/>
          <a:p>
            <a:r>
              <a:rPr lang="en-US" dirty="0"/>
              <a:t>At the end of this module, you should understand the </a:t>
            </a:r>
            <a:r>
              <a:rPr lang="en-US" dirty="0" smtClean="0"/>
              <a:t>following:</a:t>
            </a:r>
          </a:p>
          <a:p>
            <a:pPr marL="285750" indent="-285750">
              <a:buFont typeface="Arial"/>
              <a:buChar char="•"/>
            </a:pPr>
            <a:r>
              <a:rPr lang="en-US" dirty="0" err="1" smtClean="0"/>
              <a:t>Interlinkages</a:t>
            </a:r>
            <a:r>
              <a:rPr lang="en-US" dirty="0" smtClean="0"/>
              <a:t> </a:t>
            </a:r>
            <a:r>
              <a:rPr lang="en-US" dirty="0"/>
              <a:t>between VAC and </a:t>
            </a:r>
            <a:r>
              <a:rPr lang="en-US" dirty="0" smtClean="0"/>
              <a:t>HIV</a:t>
            </a:r>
          </a:p>
          <a:p>
            <a:pPr marL="285750" indent="-285750">
              <a:buFont typeface="Arial"/>
              <a:buChar char="•"/>
            </a:pPr>
            <a:r>
              <a:rPr lang="en-US" dirty="0" smtClean="0"/>
              <a:t>The </a:t>
            </a:r>
            <a:r>
              <a:rPr lang="en-US" dirty="0"/>
              <a:t>importance of integrating VAC into HIV services. </a:t>
            </a:r>
            <a:endParaRPr lang="en-GB" dirty="0"/>
          </a:p>
          <a:p>
            <a:endParaRPr lang="en-GB"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35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3</a:t>
            </a:r>
            <a:endParaRPr lang="en-US" dirty="0">
              <a:solidFill>
                <a:schemeClr val="bg1"/>
              </a:solidFill>
              <a:latin typeface="L Futura Light"/>
              <a:cs typeface="L Futura Light"/>
            </a:endParaRPr>
          </a:p>
        </p:txBody>
      </p:sp>
      <p:sp>
        <p:nvSpPr>
          <p:cNvPr id="3" name="TextBox 2"/>
          <p:cNvSpPr txBox="1"/>
          <p:nvPr/>
        </p:nvSpPr>
        <p:spPr>
          <a:xfrm>
            <a:off x="2443237" y="2014537"/>
            <a:ext cx="6384067" cy="954107"/>
          </a:xfrm>
          <a:prstGeom prst="rect">
            <a:avLst/>
          </a:prstGeom>
          <a:noFill/>
        </p:spPr>
        <p:txBody>
          <a:bodyPr wrap="square" rtlCol="0">
            <a:spAutoFit/>
          </a:bodyPr>
          <a:lstStyle/>
          <a:p>
            <a:r>
              <a:rPr lang="en-US" sz="2800" b="1" dirty="0" smtClean="0">
                <a:solidFill>
                  <a:srgbClr val="C4BD97"/>
                </a:solidFill>
                <a:latin typeface="Futura"/>
                <a:cs typeface="Futura"/>
              </a:rPr>
              <a:t>GROUP DISCUSSION (15 MINUTES) </a:t>
            </a:r>
            <a:endParaRPr lang="en-US" sz="2800" b="1" dirty="0">
              <a:solidFill>
                <a:srgbClr val="C4BD97"/>
              </a:solidFill>
              <a:latin typeface="Futura"/>
              <a:cs typeface="Futura"/>
            </a:endParaRPr>
          </a:p>
        </p:txBody>
      </p:sp>
      <p:sp>
        <p:nvSpPr>
          <p:cNvPr id="4" name="TextBox 3"/>
          <p:cNvSpPr txBox="1"/>
          <p:nvPr/>
        </p:nvSpPr>
        <p:spPr>
          <a:xfrm>
            <a:off x="1582257" y="3628347"/>
            <a:ext cx="6908600" cy="1354217"/>
          </a:xfrm>
          <a:prstGeom prst="rect">
            <a:avLst/>
          </a:prstGeom>
          <a:noFill/>
        </p:spPr>
        <p:txBody>
          <a:bodyPr wrap="square" rtlCol="0">
            <a:spAutoFit/>
          </a:bodyPr>
          <a:lstStyle/>
          <a:p>
            <a:pPr marL="971550" lvl="1" indent="-514350">
              <a:buFont typeface="+mj-lt"/>
              <a:buAutoNum type="arabicPeriod"/>
            </a:pPr>
            <a:r>
              <a:rPr lang="en-US" dirty="0"/>
              <a:t>How might HIV lead to VAC?</a:t>
            </a:r>
            <a:endParaRPr lang="en-GB" dirty="0"/>
          </a:p>
          <a:p>
            <a:pPr marL="971550" lvl="1" indent="-514350">
              <a:buFont typeface="+mj-lt"/>
              <a:buAutoNum type="arabicPeriod"/>
            </a:pPr>
            <a:endParaRPr lang="en-US" dirty="0"/>
          </a:p>
          <a:p>
            <a:pPr marL="971550" lvl="1" indent="-514350">
              <a:buFont typeface="+mj-lt"/>
              <a:buAutoNum type="arabicPeriod"/>
            </a:pPr>
            <a:r>
              <a:rPr lang="en-US" dirty="0"/>
              <a:t>How might VAC lead to HIV?</a:t>
            </a:r>
            <a:endParaRPr lang="en-GB" dirty="0"/>
          </a:p>
          <a:p>
            <a:pPr marL="971550" lvl="1" indent="-514350">
              <a:buFont typeface="+mj-lt"/>
              <a:buAutoNum type="arabicPeriod"/>
            </a:pPr>
            <a:endParaRPr lang="en-US" sz="28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Picture 5" descr="A picture containing clipart&#10;&#10;Description generated with high confidence">
            <a:extLst>
              <a:ext uri="{FF2B5EF4-FFF2-40B4-BE49-F238E27FC236}">
                <a16:creationId xmlns:a16="http://schemas.microsoft.com/office/drawing/2014/main" xmlns="" id="{B344D3D2-168F-43C4-865E-8DCAB1807B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090" r="13637" b="11372"/>
          <a:stretch/>
        </p:blipFill>
        <p:spPr>
          <a:xfrm>
            <a:off x="1012272" y="1441811"/>
            <a:ext cx="1430965" cy="1526833"/>
          </a:xfrm>
          <a:prstGeom prst="rect">
            <a:avLst/>
          </a:prstGeom>
        </p:spPr>
      </p:pic>
    </p:spTree>
    <p:extLst>
      <p:ext uri="{BB962C8B-B14F-4D97-AF65-F5344CB8AC3E}">
        <p14:creationId xmlns:p14="http://schemas.microsoft.com/office/powerpoint/2010/main" val="234956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4</a:t>
            </a:r>
            <a:endParaRPr lang="en-US" dirty="0">
              <a:solidFill>
                <a:schemeClr val="bg1"/>
              </a:solidFill>
              <a:latin typeface="L Futura Light"/>
              <a:cs typeface="L Futura Light"/>
            </a:endParaRPr>
          </a:p>
        </p:txBody>
      </p:sp>
      <p:sp>
        <p:nvSpPr>
          <p:cNvPr id="3" name="TextBox 2"/>
          <p:cNvSpPr txBox="1"/>
          <p:nvPr/>
        </p:nvSpPr>
        <p:spPr>
          <a:xfrm>
            <a:off x="1255686" y="1361677"/>
            <a:ext cx="6384067" cy="954107"/>
          </a:xfrm>
          <a:prstGeom prst="rect">
            <a:avLst/>
          </a:prstGeom>
          <a:noFill/>
        </p:spPr>
        <p:txBody>
          <a:bodyPr wrap="square" rtlCol="0">
            <a:spAutoFit/>
          </a:bodyPr>
          <a:lstStyle/>
          <a:p>
            <a:r>
              <a:rPr lang="en-US" sz="2800" b="1" dirty="0" smtClean="0">
                <a:solidFill>
                  <a:srgbClr val="C4BD97"/>
                </a:solidFill>
                <a:latin typeface="Futura"/>
                <a:cs typeface="Futura"/>
              </a:rPr>
              <a:t>HOW HIV LEADS TO VAC </a:t>
            </a:r>
          </a:p>
          <a:p>
            <a:r>
              <a:rPr lang="en-US" sz="2800" b="1" dirty="0" smtClean="0">
                <a:solidFill>
                  <a:srgbClr val="C4BD97"/>
                </a:solidFill>
                <a:highlight>
                  <a:srgbClr val="FFFF00"/>
                </a:highlight>
                <a:latin typeface="Futura"/>
                <a:cs typeface="Futura"/>
              </a:rPr>
              <a:t>[SEE NOTE ABOUT CHANGING </a:t>
            </a:r>
            <a:endParaRPr lang="en-US" sz="2800" b="1" dirty="0">
              <a:solidFill>
                <a:srgbClr val="C4BD97"/>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rcRect t="12457" b="13031"/>
          <a:stretch>
            <a:fillRect/>
          </a:stretch>
        </p:blipFill>
        <p:spPr bwMode="auto">
          <a:xfrm>
            <a:off x="1382107" y="2616544"/>
            <a:ext cx="6449827" cy="3086265"/>
          </a:xfrm>
          <a:prstGeom prst="rect">
            <a:avLst/>
          </a:prstGeom>
          <a:noFill/>
          <a:ln>
            <a:noFill/>
          </a:ln>
        </p:spPr>
      </p:pic>
    </p:spTree>
    <p:extLst>
      <p:ext uri="{BB962C8B-B14F-4D97-AF65-F5344CB8AC3E}">
        <p14:creationId xmlns:p14="http://schemas.microsoft.com/office/powerpoint/2010/main" val="380833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5</a:t>
            </a:r>
            <a:endParaRPr lang="en-US" dirty="0">
              <a:solidFill>
                <a:schemeClr val="bg1"/>
              </a:solidFill>
              <a:latin typeface="L Futura Light"/>
              <a:cs typeface="L Futura Light"/>
            </a:endParaRPr>
          </a:p>
        </p:txBody>
      </p:sp>
      <p:sp>
        <p:nvSpPr>
          <p:cNvPr id="3" name="TextBox 2"/>
          <p:cNvSpPr txBox="1"/>
          <p:nvPr/>
        </p:nvSpPr>
        <p:spPr>
          <a:xfrm>
            <a:off x="1255686" y="1349581"/>
            <a:ext cx="6823933" cy="1384995"/>
          </a:xfrm>
          <a:prstGeom prst="rect">
            <a:avLst/>
          </a:prstGeom>
          <a:noFill/>
        </p:spPr>
        <p:txBody>
          <a:bodyPr wrap="square" rtlCol="0">
            <a:spAutoFit/>
          </a:bodyPr>
          <a:lstStyle/>
          <a:p>
            <a:r>
              <a:rPr lang="en-US" sz="2800" b="1" dirty="0" smtClean="0">
                <a:solidFill>
                  <a:srgbClr val="C4BD97"/>
                </a:solidFill>
                <a:latin typeface="Futura"/>
                <a:cs typeface="Futura"/>
              </a:rPr>
              <a:t>HOW VAC LEADS TO HIV </a:t>
            </a:r>
            <a:r>
              <a:rPr lang="en-US" sz="2800" b="1" dirty="0" smtClean="0">
                <a:solidFill>
                  <a:srgbClr val="C4BD97"/>
                </a:solidFill>
                <a:highlight>
                  <a:srgbClr val="FFFF00"/>
                </a:highlight>
                <a:latin typeface="Futura"/>
                <a:cs typeface="Futura"/>
              </a:rPr>
              <a:t>[SEE NOTE ABOUT CHANGING COLOURS IN SLIDE]</a:t>
            </a:r>
            <a:endParaRPr lang="en-US" sz="2800" b="1" dirty="0">
              <a:solidFill>
                <a:srgbClr val="C4BD97"/>
              </a:solidFill>
              <a:latin typeface="Futura"/>
              <a:cs typeface="Futura"/>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6" name="TextBox 5"/>
          <p:cNvSpPr txBox="1"/>
          <p:nvPr/>
        </p:nvSpPr>
        <p:spPr>
          <a:xfrm>
            <a:off x="2140857" y="4813905"/>
            <a:ext cx="184666" cy="369332"/>
          </a:xfrm>
          <a:prstGeom prst="rect">
            <a:avLst/>
          </a:prstGeom>
          <a:noFill/>
        </p:spPr>
        <p:txBody>
          <a:bodyPr wrap="none" rtlCol="0">
            <a:spAutoFit/>
          </a:bodyPr>
          <a:lstStyle/>
          <a:p>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t="3358" b="5591"/>
          <a:stretch>
            <a:fillRect/>
          </a:stretch>
        </p:blipFill>
        <p:spPr bwMode="auto">
          <a:xfrm>
            <a:off x="1255686" y="2734576"/>
            <a:ext cx="6666550" cy="3318339"/>
          </a:xfrm>
          <a:prstGeom prst="rect">
            <a:avLst/>
          </a:prstGeom>
          <a:noFill/>
          <a:ln>
            <a:noFill/>
          </a:ln>
        </p:spPr>
      </p:pic>
    </p:spTree>
    <p:extLst>
      <p:ext uri="{BB962C8B-B14F-4D97-AF65-F5344CB8AC3E}">
        <p14:creationId xmlns:p14="http://schemas.microsoft.com/office/powerpoint/2010/main" val="142543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6</a:t>
            </a:r>
            <a:endParaRPr lang="en-US" dirty="0">
              <a:solidFill>
                <a:schemeClr val="bg1"/>
              </a:solidFill>
              <a:latin typeface="L Futura Light"/>
              <a:cs typeface="L Futura Light"/>
            </a:endParaRPr>
          </a:p>
        </p:txBody>
      </p:sp>
      <p:sp>
        <p:nvSpPr>
          <p:cNvPr id="3" name="TextBox 2"/>
          <p:cNvSpPr txBox="1"/>
          <p:nvPr/>
        </p:nvSpPr>
        <p:spPr>
          <a:xfrm>
            <a:off x="1340353" y="1274462"/>
            <a:ext cx="6384067" cy="954107"/>
          </a:xfrm>
          <a:prstGeom prst="rect">
            <a:avLst/>
          </a:prstGeom>
          <a:noFill/>
        </p:spPr>
        <p:txBody>
          <a:bodyPr wrap="square" rtlCol="0">
            <a:spAutoFit/>
          </a:bodyPr>
          <a:lstStyle/>
          <a:p>
            <a:r>
              <a:rPr lang="en-US" sz="2800" b="1" dirty="0" smtClean="0">
                <a:solidFill>
                  <a:srgbClr val="C4BD97"/>
                </a:solidFill>
                <a:latin typeface="Futura"/>
                <a:cs typeface="Futura"/>
              </a:rPr>
              <a:t>RATIONALE FOR INTEGRATION OF VAC AND HIV </a:t>
            </a:r>
            <a:endParaRPr lang="en-US" sz="2800" b="1" dirty="0">
              <a:solidFill>
                <a:srgbClr val="C4BD97"/>
              </a:solidFill>
              <a:latin typeface="Futura"/>
              <a:cs typeface="Futura"/>
            </a:endParaRPr>
          </a:p>
        </p:txBody>
      </p:sp>
      <p:sp>
        <p:nvSpPr>
          <p:cNvPr id="4" name="TextBox 3"/>
          <p:cNvSpPr txBox="1"/>
          <p:nvPr/>
        </p:nvSpPr>
        <p:spPr>
          <a:xfrm>
            <a:off x="1340353" y="2228569"/>
            <a:ext cx="6908600" cy="5056154"/>
          </a:xfrm>
          <a:prstGeom prst="rect">
            <a:avLst/>
          </a:prstGeom>
          <a:noFill/>
        </p:spPr>
        <p:txBody>
          <a:bodyPr wrap="square" rtlCol="0">
            <a:spAutoFit/>
          </a:bodyPr>
          <a:lstStyle/>
          <a:p>
            <a:pPr marL="342900" lvl="0" indent="-342900">
              <a:lnSpc>
                <a:spcPct val="107000"/>
              </a:lnSpc>
              <a:spcAft>
                <a:spcPts val="600"/>
              </a:spcAft>
              <a:buFont typeface="+mj-lt"/>
              <a:buAutoNum type="arabicPeriod"/>
            </a:pPr>
            <a:r>
              <a:rPr lang="en-GB" sz="1600" dirty="0">
                <a:latin typeface="Arial" panose="020B0604020202020204" pitchFamily="34" charset="0"/>
                <a:ea typeface="Calibri" panose="020F0502020204030204" pitchFamily="34" charset="0"/>
                <a:cs typeface="Arial" panose="020B0604020202020204" pitchFamily="34" charset="0"/>
              </a:rPr>
              <a:t>Global HIV policies and standards recognize that VAC is linked to HIV and the need to integrate VAC prevention and response into HIV services</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600" dirty="0">
                <a:latin typeface="Arial" panose="020B0604020202020204" pitchFamily="34" charset="0"/>
                <a:ea typeface="Calibri" panose="020F0502020204030204" pitchFamily="34" charset="0"/>
                <a:cs typeface="Arial" panose="020B0604020202020204" pitchFamily="34" charset="0"/>
              </a:rPr>
              <a:t>Children who are at risk of or have experienced violence rarely disclose VAC, so it is important that health workers have the confidence to suspect and identify these children. </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600" dirty="0">
                <a:latin typeface="Arial" panose="020B0604020202020204" pitchFamily="34" charset="0"/>
                <a:ea typeface="Calibri" panose="020F0502020204030204" pitchFamily="34" charset="0"/>
                <a:cs typeface="Arial" panose="020B0604020202020204" pitchFamily="34" charset="0"/>
              </a:rPr>
              <a:t>Healthcare providers regularly encounter child survivors of violence, in their routine practice but do not have the knowledge and skill on how to appropriately respond.</a:t>
            </a:r>
            <a:endParaRPr lang="en-GB" sz="16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600" dirty="0">
                <a:latin typeface="Arial" panose="020B0604020202020204" pitchFamily="34" charset="0"/>
                <a:ea typeface="Calibri" panose="020F0502020204030204" pitchFamily="34" charset="0"/>
              </a:rPr>
              <a:t>Available evidence shows that integrating VAC prevention and response into HIV services can improve HIV and other health related outcomes, health seeking behavior and partner communication (for adolescents).</a:t>
            </a:r>
            <a:endParaRPr lang="en-GB" sz="1600" dirty="0"/>
          </a:p>
          <a:p>
            <a:endParaRPr lang="en-GB" sz="1600" dirty="0"/>
          </a:p>
          <a:p>
            <a:endParaRPr lang="en-US" sz="1600" i="1" dirty="0" smtClean="0"/>
          </a:p>
          <a:p>
            <a:endParaRPr lang="en-US" sz="1600" i="1" dirty="0"/>
          </a:p>
          <a:p>
            <a:endParaRPr lang="en-US" sz="1600" i="1" dirty="0" smtClean="0"/>
          </a:p>
          <a:p>
            <a:endParaRPr lang="en-US" sz="1600" i="1"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34090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7</a:t>
            </a:r>
            <a:endParaRPr lang="en-US" dirty="0">
              <a:solidFill>
                <a:schemeClr val="bg1"/>
              </a:solidFill>
              <a:latin typeface="L Futura Light"/>
              <a:cs typeface="L Futura Light"/>
            </a:endParaRPr>
          </a:p>
        </p:txBody>
      </p:sp>
      <p:sp>
        <p:nvSpPr>
          <p:cNvPr id="4" name="TextBox 3"/>
          <p:cNvSpPr txBox="1"/>
          <p:nvPr/>
        </p:nvSpPr>
        <p:spPr>
          <a:xfrm>
            <a:off x="1279877" y="2571059"/>
            <a:ext cx="6908600" cy="1631216"/>
          </a:xfrm>
          <a:prstGeom prst="rect">
            <a:avLst/>
          </a:prstGeom>
          <a:noFill/>
        </p:spPr>
        <p:txBody>
          <a:bodyPr wrap="square" rtlCol="0">
            <a:spAutoFit/>
          </a:bodyPr>
          <a:lstStyle/>
          <a:p>
            <a:r>
              <a:rPr lang="en-GB" sz="1600" i="1" dirty="0"/>
              <a:t>“Inequality, a lack of empowerment and violence against women are human rights violations and are continuing to fuel new HIV infections. We must not let up in our efforts to address and root out harassment, abuse and violence, whether at home, in the community or in the workplace.”</a:t>
            </a:r>
          </a:p>
          <a:p>
            <a:endParaRPr lang="en-GB" sz="1600" dirty="0"/>
          </a:p>
          <a:p>
            <a:r>
              <a:rPr lang="en-GB" sz="1600" dirty="0"/>
              <a:t>Michel </a:t>
            </a:r>
            <a:r>
              <a:rPr lang="en-GB" sz="1600" dirty="0" err="1"/>
              <a:t>Sidibé</a:t>
            </a:r>
            <a:r>
              <a:rPr lang="en-GB" sz="1600" dirty="0"/>
              <a:t>, UNAIDS Director, July 2018</a:t>
            </a:r>
            <a:endParaRPr lang="en-GB" sz="1600" dirty="0"/>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98158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8</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44" y="1751515"/>
            <a:ext cx="7470555" cy="3752317"/>
          </a:xfrm>
          <a:prstGeom prst="rect">
            <a:avLst/>
          </a:prstGeom>
        </p:spPr>
      </p:pic>
    </p:spTree>
    <p:extLst>
      <p:ext uri="{BB962C8B-B14F-4D97-AF65-F5344CB8AC3E}">
        <p14:creationId xmlns:p14="http://schemas.microsoft.com/office/powerpoint/2010/main" val="174943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0858" y="532190"/>
            <a:ext cx="1439333" cy="369332"/>
          </a:xfrm>
          <a:prstGeom prst="rect">
            <a:avLst/>
          </a:prstGeom>
          <a:noFill/>
        </p:spPr>
        <p:txBody>
          <a:bodyPr wrap="square" rtlCol="0">
            <a:spAutoFit/>
          </a:bodyPr>
          <a:lstStyle/>
          <a:p>
            <a:r>
              <a:rPr lang="en-US" dirty="0" smtClean="0">
                <a:solidFill>
                  <a:schemeClr val="bg1"/>
                </a:solidFill>
                <a:latin typeface="L Futura Light"/>
                <a:cs typeface="L Futura Light"/>
              </a:rPr>
              <a:t>SLIDE </a:t>
            </a:r>
            <a:r>
              <a:rPr lang="en-US" dirty="0" smtClean="0">
                <a:solidFill>
                  <a:schemeClr val="bg1"/>
                </a:solidFill>
                <a:latin typeface="L Futura Light"/>
                <a:cs typeface="L Futura Light"/>
              </a:rPr>
              <a:t>19</a:t>
            </a:r>
            <a:endParaRPr lang="en-US" dirty="0">
              <a:solidFill>
                <a:schemeClr val="bg1"/>
              </a:solidFill>
              <a:latin typeface="L Futura Light"/>
              <a:cs typeface="L Futura Light"/>
            </a:endParaRPr>
          </a:p>
        </p:txBody>
      </p:sp>
      <p:sp>
        <p:nvSpPr>
          <p:cNvPr id="5" name="TextBox 4"/>
          <p:cNvSpPr txBox="1"/>
          <p:nvPr/>
        </p:nvSpPr>
        <p:spPr>
          <a:xfrm>
            <a:off x="-809341" y="1382184"/>
            <a:ext cx="184666" cy="369332"/>
          </a:xfrm>
          <a:prstGeom prst="rect">
            <a:avLst/>
          </a:prstGeom>
          <a:noFill/>
        </p:spPr>
        <p:txBody>
          <a:bodyPr wrap="none" rtlCol="0">
            <a:spAutoFit/>
          </a:bodyPr>
          <a:lstStyle/>
          <a:p>
            <a:endParaRPr lang="en-US"/>
          </a:p>
        </p:txBody>
      </p:sp>
      <p:sp>
        <p:nvSpPr>
          <p:cNvPr id="7" name="TextBox 6"/>
          <p:cNvSpPr txBox="1"/>
          <p:nvPr/>
        </p:nvSpPr>
        <p:spPr>
          <a:xfrm>
            <a:off x="1137709" y="2046030"/>
            <a:ext cx="7005363" cy="523220"/>
          </a:xfrm>
          <a:prstGeom prst="rect">
            <a:avLst/>
          </a:prstGeom>
          <a:noFill/>
        </p:spPr>
        <p:txBody>
          <a:bodyPr wrap="square" rtlCol="0">
            <a:spAutoFit/>
          </a:bodyPr>
          <a:lstStyle/>
          <a:p>
            <a:pPr lvl="1"/>
            <a:r>
              <a:rPr lang="en-GB" sz="2800" b="1" dirty="0" smtClean="0">
                <a:solidFill>
                  <a:srgbClr val="C4BD97"/>
                </a:solidFill>
                <a:latin typeface="Futura"/>
                <a:cs typeface="Futura"/>
              </a:rPr>
              <a:t>SUMMARY</a:t>
            </a:r>
            <a:endParaRPr lang="en-GB" sz="2800" b="1" dirty="0">
              <a:solidFill>
                <a:srgbClr val="C4BD97"/>
              </a:solidFill>
              <a:latin typeface="Futura"/>
              <a:cs typeface="Futura"/>
            </a:endParaRPr>
          </a:p>
        </p:txBody>
      </p:sp>
      <p:sp>
        <p:nvSpPr>
          <p:cNvPr id="6" name="TextBox 5"/>
          <p:cNvSpPr txBox="1"/>
          <p:nvPr/>
        </p:nvSpPr>
        <p:spPr>
          <a:xfrm>
            <a:off x="1355424" y="2822283"/>
            <a:ext cx="6461076" cy="2585323"/>
          </a:xfrm>
          <a:prstGeom prst="rect">
            <a:avLst/>
          </a:prstGeom>
          <a:noFill/>
        </p:spPr>
        <p:txBody>
          <a:bodyPr wrap="square" rtlCol="0">
            <a:spAutoFit/>
          </a:bodyPr>
          <a:lstStyle/>
          <a:p>
            <a:pPr marL="531813" indent="-531813">
              <a:lnSpc>
                <a:spcPct val="100000"/>
              </a:lnSpc>
              <a:spcBef>
                <a:spcPts val="0"/>
              </a:spcBef>
              <a:buFont typeface="Arial"/>
              <a:buChar char="•"/>
              <a:defRPr/>
            </a:pPr>
            <a:r>
              <a:rPr lang="en-US" dirty="0">
                <a:latin typeface="Arial" panose="020B0604020202020204" pitchFamily="34" charset="0"/>
                <a:ea typeface="Calibri" panose="020F0502020204030204" pitchFamily="34" charset="0"/>
                <a:cs typeface="Arial" panose="020B0604020202020204" pitchFamily="34" charset="0"/>
              </a:rPr>
              <a:t>VAC is a known risk factor for HIV infection or worsened HIV outcomes.</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531813" indent="-531813">
              <a:lnSpc>
                <a:spcPct val="100000"/>
              </a:lnSpc>
              <a:spcBef>
                <a:spcPts val="0"/>
              </a:spcBef>
              <a:buFont typeface="Arial"/>
              <a:buChar char="•"/>
              <a:defRPr/>
            </a:pPr>
            <a:r>
              <a:rPr lang="en-US" dirty="0">
                <a:latin typeface="Arial" panose="020B0604020202020204" pitchFamily="34" charset="0"/>
                <a:ea typeface="Calibri" panose="020F0502020204030204" pitchFamily="34" charset="0"/>
                <a:cs typeface="Arial" panose="020B0604020202020204" pitchFamily="34" charset="0"/>
              </a:rPr>
              <a:t>Similarly, HIV is a known risk factor for increased risk of violence amongst children</a:t>
            </a:r>
          </a:p>
          <a:p>
            <a:pPr marL="531813" indent="-531813">
              <a:buFont typeface="Arial"/>
              <a:buChar char="•"/>
            </a:pPr>
            <a:r>
              <a:rPr lang="en-US" dirty="0">
                <a:latin typeface="Arial" panose="020B0604020202020204" pitchFamily="34" charset="0"/>
                <a:ea typeface="Calibri" panose="020F0502020204030204" pitchFamily="34" charset="0"/>
              </a:rPr>
              <a:t>Integrating VAC prevention and response into HIV services can improve HIV and other health related outcomes, health seeking behavior and partner communication (for adolescents).</a:t>
            </a:r>
            <a:endParaRPr lang="en-GB" dirty="0"/>
          </a:p>
          <a:p>
            <a:endParaRPr lang="en-US" dirty="0"/>
          </a:p>
        </p:txBody>
      </p:sp>
    </p:spTree>
    <p:extLst>
      <p:ext uri="{BB962C8B-B14F-4D97-AF65-F5344CB8AC3E}">
        <p14:creationId xmlns:p14="http://schemas.microsoft.com/office/powerpoint/2010/main" val="3310708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TotalTime>
  <Words>334</Words>
  <Application>Microsoft Macintosh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Njoroge</dc:creator>
  <cp:lastModifiedBy>Duncan Njoroge</cp:lastModifiedBy>
  <cp:revision>38</cp:revision>
  <dcterms:created xsi:type="dcterms:W3CDTF">2019-09-26T16:48:19Z</dcterms:created>
  <dcterms:modified xsi:type="dcterms:W3CDTF">2019-09-28T14:42:09Z</dcterms:modified>
</cp:coreProperties>
</file>