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4" r:id="rId5"/>
    <p:sldId id="27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0" d="100"/>
          <a:sy n="50" d="100"/>
        </p:scale>
        <p:origin x="144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k, Adele" userId="cb302882-fc54-4eb8-a090-62efc4d6cc36" providerId="ADAL" clId="{0BC41572-CA84-4752-899F-D24DA6F91581}"/>
    <pc:docChg chg="modSld">
      <pc:chgData name="Clark, Adele" userId="cb302882-fc54-4eb8-a090-62efc4d6cc36" providerId="ADAL" clId="{0BC41572-CA84-4752-899F-D24DA6F91581}" dt="2019-09-29T15:56:21.669" v="4" actId="12"/>
      <pc:docMkLst>
        <pc:docMk/>
      </pc:docMkLst>
      <pc:sldChg chg="modSp">
        <pc:chgData name="Clark, Adele" userId="cb302882-fc54-4eb8-a090-62efc4d6cc36" providerId="ADAL" clId="{0BC41572-CA84-4752-899F-D24DA6F91581}" dt="2019-09-29T15:56:21.669" v="4" actId="12"/>
        <pc:sldMkLst>
          <pc:docMk/>
          <pc:sldMk cId="3310708810" sldId="275"/>
        </pc:sldMkLst>
        <pc:spChg chg="mod">
          <ac:chgData name="Clark, Adele" userId="cb302882-fc54-4eb8-a090-62efc4d6cc36" providerId="ADAL" clId="{0BC41572-CA84-4752-899F-D24DA6F91581}" dt="2019-09-29T15:56:21.669" v="4" actId="12"/>
          <ac:spMkLst>
            <pc:docMk/>
            <pc:sldMk cId="3310708810" sldId="275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26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47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67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774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51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8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78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94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924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818C-B860-474C-9370-A5EEC8689359}" type="datetimeFigureOut">
              <a:rPr lang="en-US" smtClean="0"/>
              <a:t>9/29/2019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6517-F391-1F45-98CD-406EAD179011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lide.psd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84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 Futura Light"/>
                <a:cs typeface="L Futura Light"/>
              </a:rPr>
              <a:t>SLIDE 1</a:t>
            </a:r>
          </a:p>
        </p:txBody>
      </p:sp>
      <p:pic>
        <p:nvPicPr>
          <p:cNvPr id="2" name="Picture 1" descr="module-1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9063" y="1269908"/>
            <a:ext cx="4701242" cy="475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14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 Futura Light"/>
                <a:cs typeface="L Futura Light"/>
              </a:rPr>
              <a:t>SLIDE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3991" y="2401665"/>
            <a:ext cx="6384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tx2">
                    <a:lumMod val="75000"/>
                  </a:schemeClr>
                </a:solidFill>
                <a:latin typeface="Futura"/>
                <a:cs typeface="Futura"/>
              </a:rPr>
              <a:t>LEARNING OUTCOMES</a:t>
            </a:r>
            <a:endParaRPr lang="en-US" sz="2800" b="1" dirty="0">
              <a:solidFill>
                <a:schemeClr val="tx2">
                  <a:lumMod val="75000"/>
                </a:schemeClr>
              </a:solidFill>
              <a:latin typeface="Futura"/>
              <a:cs typeface="Futur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3991" y="3114877"/>
            <a:ext cx="6908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the end of this module, you should learn about:</a:t>
            </a:r>
            <a:endParaRPr lang="en-GB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Issues that service providers go through while providing VAC services;</a:t>
            </a:r>
            <a:endParaRPr lang="en-GB" dirty="0"/>
          </a:p>
          <a:p>
            <a:pPr marL="285750" lvl="0" indent="-285750">
              <a:buFont typeface="Arial"/>
              <a:buChar char="•"/>
            </a:pPr>
            <a:r>
              <a:rPr lang="en-US" dirty="0"/>
              <a:t>Mitigating secondary trauma, burn out and stress using debriefing sessions and other strategies. 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 Futura Light"/>
                <a:cs typeface="L Futura Light"/>
              </a:rPr>
              <a:t>SLIDE 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55686" y="1878445"/>
            <a:ext cx="6384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Futura"/>
                <a:cs typeface="Futura"/>
              </a:rPr>
              <a:t>SECONDARY TRAUMA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5686" y="2951239"/>
            <a:ext cx="690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600" dirty="0"/>
              <a:t>Burnout (“All I do is work, I don’t have a life.”) –  is a prolonged response to chronic emotional and interpersonal stressors on the job which consists of three components: 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Exhaustion</a:t>
            </a:r>
          </a:p>
          <a:p>
            <a:pPr marL="285750" indent="-285750">
              <a:buFont typeface="Arial"/>
              <a:buChar char="•"/>
            </a:pPr>
            <a:r>
              <a:rPr lang="en-US" sz="1600" dirty="0"/>
              <a:t>Depersonalization (defined as: disengagement or detachment from the world around you) and Diminished feelings of self-efficacy in the workplace. It reflects a form of "energy depletion".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61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 Futura Light"/>
                <a:cs typeface="L Futura Light"/>
              </a:rPr>
              <a:t>SLIDE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341" y="1919239"/>
            <a:ext cx="7270283" cy="365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455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20858" y="532190"/>
            <a:ext cx="143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 Futura Light"/>
                <a:cs typeface="L Futura Light"/>
              </a:rPr>
              <a:t>SLIDE 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809341" y="138218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11137" y="1937173"/>
            <a:ext cx="7005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sz="2800" b="1" dirty="0">
                <a:solidFill>
                  <a:srgbClr val="17375E"/>
                </a:solidFill>
                <a:latin typeface="Futura"/>
                <a:cs typeface="Futura"/>
              </a:rPr>
              <a:t>SUMMARY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55424" y="2471521"/>
            <a:ext cx="64610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>
              <a:buFont typeface="Arial"/>
              <a:buChar char="•"/>
            </a:pPr>
            <a:r>
              <a:rPr lang="en-US" dirty="0"/>
              <a:t>It is common for service providers who provide VAC services, to experience secondary trauma.</a:t>
            </a:r>
          </a:p>
          <a:p>
            <a:pPr marL="449263" indent="-449263">
              <a:buFont typeface="Arial"/>
              <a:buChar char="•"/>
            </a:pPr>
            <a:r>
              <a:rPr lang="en-US" dirty="0"/>
              <a:t>Debriefing and support supervision facilitates the following:</a:t>
            </a:r>
          </a:p>
          <a:p>
            <a:endParaRPr lang="en-US" dirty="0"/>
          </a:p>
          <a:p>
            <a:pPr marL="449263" indent="-449263">
              <a:buFont typeface="Courier New" panose="02070309020205020404" pitchFamily="49" charset="0"/>
              <a:buChar char="o"/>
            </a:pPr>
            <a:r>
              <a:rPr lang="en-US" dirty="0"/>
              <a:t>Personal and professional development of the health care provider and helps relieve burnout.</a:t>
            </a:r>
          </a:p>
          <a:p>
            <a:pPr marL="449263" indent="-449263">
              <a:buFont typeface="Courier New" panose="02070309020205020404" pitchFamily="49" charset="0"/>
              <a:buChar char="o"/>
            </a:pPr>
            <a:r>
              <a:rPr lang="en-US" dirty="0"/>
              <a:t>The educative function supports the development of health care provider competencies.</a:t>
            </a:r>
          </a:p>
          <a:p>
            <a:pPr marL="449263" indent="-449263">
              <a:buFont typeface="Courier New" panose="02070309020205020404" pitchFamily="49" charset="0"/>
              <a:buChar char="o"/>
            </a:pPr>
            <a:r>
              <a:rPr lang="en-US" dirty="0"/>
              <a:t>Promotes provision of quality services.</a:t>
            </a:r>
          </a:p>
        </p:txBody>
      </p:sp>
    </p:spTree>
    <p:extLst>
      <p:ext uri="{BB962C8B-B14F-4D97-AF65-F5344CB8AC3E}">
        <p14:creationId xmlns:p14="http://schemas.microsoft.com/office/powerpoint/2010/main" val="3310708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176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Courier New</vt:lpstr>
      <vt:lpstr>Futura</vt:lpstr>
      <vt:lpstr>L Futura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Duncan Njoroge</dc:creator>
  <cp:lastModifiedBy>Clark, Adele</cp:lastModifiedBy>
  <cp:revision>33</cp:revision>
  <dcterms:created xsi:type="dcterms:W3CDTF">2019-09-26T16:48:19Z</dcterms:created>
  <dcterms:modified xsi:type="dcterms:W3CDTF">2019-09-29T15:56:26Z</dcterms:modified>
</cp:coreProperties>
</file>