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7296F-9CDC-414A-9ACF-4AB3F51D9D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59688F8-4FB0-4B7D-826C-1168CA961F8B}">
      <dgm:prSet phldrT="[Text]"/>
      <dgm:spPr/>
      <dgm:t>
        <a:bodyPr/>
        <a:lstStyle/>
        <a:p>
          <a:r>
            <a:rPr lang="en-GB" dirty="0"/>
            <a:t>Protection from violence and abuse</a:t>
          </a:r>
        </a:p>
      </dgm:t>
    </dgm:pt>
    <dgm:pt modelId="{B9F6BD3C-8E31-49FA-B04D-95658D5DB563}" type="parTrans" cxnId="{1C08A5E2-6C6D-43A6-9452-DF5C978ECFC0}">
      <dgm:prSet/>
      <dgm:spPr/>
      <dgm:t>
        <a:bodyPr/>
        <a:lstStyle/>
        <a:p>
          <a:endParaRPr lang="en-GB"/>
        </a:p>
      </dgm:t>
    </dgm:pt>
    <dgm:pt modelId="{0B1BF381-29B1-443A-991B-323161F22329}" type="sibTrans" cxnId="{1C08A5E2-6C6D-43A6-9452-DF5C978ECFC0}">
      <dgm:prSet/>
      <dgm:spPr/>
      <dgm:t>
        <a:bodyPr/>
        <a:lstStyle/>
        <a:p>
          <a:endParaRPr lang="en-GB"/>
        </a:p>
      </dgm:t>
    </dgm:pt>
    <dgm:pt modelId="{50BB7016-A3EE-4808-B365-910A2BD2D1A5}">
      <dgm:prSet phldrT="[Text]"/>
      <dgm:spPr/>
      <dgm:t>
        <a:bodyPr/>
        <a:lstStyle/>
        <a:p>
          <a:r>
            <a:rPr lang="en-GB" dirty="0"/>
            <a:t>Privacy</a:t>
          </a:r>
        </a:p>
      </dgm:t>
    </dgm:pt>
    <dgm:pt modelId="{C8EE9572-6B30-4BBF-B3A5-F4854746AAF6}" type="parTrans" cxnId="{6E30E197-9EFD-4732-BBE1-26A38C7A7099}">
      <dgm:prSet/>
      <dgm:spPr/>
      <dgm:t>
        <a:bodyPr/>
        <a:lstStyle/>
        <a:p>
          <a:endParaRPr lang="en-GB"/>
        </a:p>
      </dgm:t>
    </dgm:pt>
    <dgm:pt modelId="{D00F31AC-FD9F-4DD9-8315-95F0A7ACF81E}" type="sibTrans" cxnId="{6E30E197-9EFD-4732-BBE1-26A38C7A7099}">
      <dgm:prSet/>
      <dgm:spPr/>
      <dgm:t>
        <a:bodyPr/>
        <a:lstStyle/>
        <a:p>
          <a:endParaRPr lang="en-GB"/>
        </a:p>
      </dgm:t>
    </dgm:pt>
    <dgm:pt modelId="{6F5E546A-2061-4948-AA2A-16E0BC4D2EE4}">
      <dgm:prSet phldrT="[Text]"/>
      <dgm:spPr/>
      <dgm:t>
        <a:bodyPr/>
        <a:lstStyle/>
        <a:p>
          <a:r>
            <a:rPr lang="en-GB" dirty="0"/>
            <a:t>Participation </a:t>
          </a:r>
        </a:p>
      </dgm:t>
    </dgm:pt>
    <dgm:pt modelId="{1B097CC8-B506-4556-B867-C0E736F4CDED}" type="parTrans" cxnId="{0E25535D-9285-418B-B57B-6925B0305A50}">
      <dgm:prSet/>
      <dgm:spPr/>
      <dgm:t>
        <a:bodyPr/>
        <a:lstStyle/>
        <a:p>
          <a:endParaRPr lang="en-GB"/>
        </a:p>
      </dgm:t>
    </dgm:pt>
    <dgm:pt modelId="{1A724E6E-02BF-4AB2-87CF-F9A94C2479B6}" type="sibTrans" cxnId="{0E25535D-9285-418B-B57B-6925B0305A50}">
      <dgm:prSet/>
      <dgm:spPr/>
      <dgm:t>
        <a:bodyPr/>
        <a:lstStyle/>
        <a:p>
          <a:endParaRPr lang="en-GB"/>
        </a:p>
      </dgm:t>
    </dgm:pt>
    <dgm:pt modelId="{ED3C4530-D9B4-495C-AD79-F87E8607FD86}">
      <dgm:prSet phldrT="[Text]"/>
      <dgm:spPr/>
      <dgm:t>
        <a:bodyPr/>
        <a:lstStyle/>
        <a:p>
          <a:r>
            <a:rPr lang="en-GB" dirty="0"/>
            <a:t>Health including access to care</a:t>
          </a:r>
        </a:p>
      </dgm:t>
    </dgm:pt>
    <dgm:pt modelId="{3123C379-40EB-4467-BC57-90EA7ADB46B0}" type="parTrans" cxnId="{37F82C22-F660-41A2-A624-2C89C005EE26}">
      <dgm:prSet/>
      <dgm:spPr/>
      <dgm:t>
        <a:bodyPr/>
        <a:lstStyle/>
        <a:p>
          <a:endParaRPr lang="en-GB"/>
        </a:p>
      </dgm:t>
    </dgm:pt>
    <dgm:pt modelId="{B213E71C-0804-4138-991E-C1A7341768B8}" type="sibTrans" cxnId="{37F82C22-F660-41A2-A624-2C89C005EE26}">
      <dgm:prSet/>
      <dgm:spPr/>
      <dgm:t>
        <a:bodyPr/>
        <a:lstStyle/>
        <a:p>
          <a:endParaRPr lang="en-GB"/>
        </a:p>
      </dgm:t>
    </dgm:pt>
    <dgm:pt modelId="{0F731C65-7950-40FB-B19B-2BD9E651EABD}" type="pres">
      <dgm:prSet presAssocID="{D827296F-9CDC-414A-9ACF-4AB3F51D9D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7CAEA-32B7-4B9A-87B9-30F1D47EBC0A}" type="pres">
      <dgm:prSet presAssocID="{A59688F8-4FB0-4B7D-826C-1168CA961F8B}" presName="node" presStyleLbl="node1" presStyleIdx="0" presStyleCnt="4" custLinFactNeighborX="-507" custLinFactNeighborY="-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C1ACC-F580-4D69-B0A1-1DCDCED37BE9}" type="pres">
      <dgm:prSet presAssocID="{0B1BF381-29B1-443A-991B-323161F22329}" presName="sibTrans" presStyleCnt="0"/>
      <dgm:spPr/>
    </dgm:pt>
    <dgm:pt modelId="{A2818726-BE01-44AA-9E47-2D6397E22B31}" type="pres">
      <dgm:prSet presAssocID="{50BB7016-A3EE-4808-B365-910A2BD2D1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DFB08-0319-440B-ADBD-26F8A7DB798C}" type="pres">
      <dgm:prSet presAssocID="{D00F31AC-FD9F-4DD9-8315-95F0A7ACF81E}" presName="sibTrans" presStyleCnt="0"/>
      <dgm:spPr/>
    </dgm:pt>
    <dgm:pt modelId="{C66B8BB7-E6D8-4484-9684-C31F70C15976}" type="pres">
      <dgm:prSet presAssocID="{6F5E546A-2061-4948-AA2A-16E0BC4D2E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C1FA5-2F9B-41AB-BE77-3B5F4C05FACC}" type="pres">
      <dgm:prSet presAssocID="{1A724E6E-02BF-4AB2-87CF-F9A94C2479B6}" presName="sibTrans" presStyleCnt="0"/>
      <dgm:spPr/>
    </dgm:pt>
    <dgm:pt modelId="{70EFBC28-4097-48EF-8A64-0D0DED57A37C}" type="pres">
      <dgm:prSet presAssocID="{ED3C4530-D9B4-495C-AD79-F87E8607FD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B7AC4-27D5-C842-B367-FD8210DDEE2D}" type="presOf" srcId="{ED3C4530-D9B4-495C-AD79-F87E8607FD86}" destId="{70EFBC28-4097-48EF-8A64-0D0DED57A37C}" srcOrd="0" destOrd="0" presId="urn:microsoft.com/office/officeart/2005/8/layout/default"/>
    <dgm:cxn modelId="{37F82C22-F660-41A2-A624-2C89C005EE26}" srcId="{D827296F-9CDC-414A-9ACF-4AB3F51D9D25}" destId="{ED3C4530-D9B4-495C-AD79-F87E8607FD86}" srcOrd="3" destOrd="0" parTransId="{3123C379-40EB-4467-BC57-90EA7ADB46B0}" sibTransId="{B213E71C-0804-4138-991E-C1A7341768B8}"/>
    <dgm:cxn modelId="{522839B2-9D66-1A48-A1FC-8C522C00574C}" type="presOf" srcId="{50BB7016-A3EE-4808-B365-910A2BD2D1A5}" destId="{A2818726-BE01-44AA-9E47-2D6397E22B31}" srcOrd="0" destOrd="0" presId="urn:microsoft.com/office/officeart/2005/8/layout/default"/>
    <dgm:cxn modelId="{ABC09AF5-95E2-D440-861B-C0DE14FB2E45}" type="presOf" srcId="{6F5E546A-2061-4948-AA2A-16E0BC4D2EE4}" destId="{C66B8BB7-E6D8-4484-9684-C31F70C15976}" srcOrd="0" destOrd="0" presId="urn:microsoft.com/office/officeart/2005/8/layout/default"/>
    <dgm:cxn modelId="{0E25535D-9285-418B-B57B-6925B0305A50}" srcId="{D827296F-9CDC-414A-9ACF-4AB3F51D9D25}" destId="{6F5E546A-2061-4948-AA2A-16E0BC4D2EE4}" srcOrd="2" destOrd="0" parTransId="{1B097CC8-B506-4556-B867-C0E736F4CDED}" sibTransId="{1A724E6E-02BF-4AB2-87CF-F9A94C2479B6}"/>
    <dgm:cxn modelId="{36A83A48-B49E-8D46-BB7B-C843543A9A35}" type="presOf" srcId="{A59688F8-4FB0-4B7D-826C-1168CA961F8B}" destId="{9387CAEA-32B7-4B9A-87B9-30F1D47EBC0A}" srcOrd="0" destOrd="0" presId="urn:microsoft.com/office/officeart/2005/8/layout/default"/>
    <dgm:cxn modelId="{1C08A5E2-6C6D-43A6-9452-DF5C978ECFC0}" srcId="{D827296F-9CDC-414A-9ACF-4AB3F51D9D25}" destId="{A59688F8-4FB0-4B7D-826C-1168CA961F8B}" srcOrd="0" destOrd="0" parTransId="{B9F6BD3C-8E31-49FA-B04D-95658D5DB563}" sibTransId="{0B1BF381-29B1-443A-991B-323161F22329}"/>
    <dgm:cxn modelId="{6E30E197-9EFD-4732-BBE1-26A38C7A7099}" srcId="{D827296F-9CDC-414A-9ACF-4AB3F51D9D25}" destId="{50BB7016-A3EE-4808-B365-910A2BD2D1A5}" srcOrd="1" destOrd="0" parTransId="{C8EE9572-6B30-4BBF-B3A5-F4854746AAF6}" sibTransId="{D00F31AC-FD9F-4DD9-8315-95F0A7ACF81E}"/>
    <dgm:cxn modelId="{BCFE3666-EFF2-9B4B-BCFA-92CBB88D6EDB}" type="presOf" srcId="{D827296F-9CDC-414A-9ACF-4AB3F51D9D25}" destId="{0F731C65-7950-40FB-B19B-2BD9E651EABD}" srcOrd="0" destOrd="0" presId="urn:microsoft.com/office/officeart/2005/8/layout/default"/>
    <dgm:cxn modelId="{74827BC9-2DB9-0841-8AD4-6A088880F1C1}" type="presParOf" srcId="{0F731C65-7950-40FB-B19B-2BD9E651EABD}" destId="{9387CAEA-32B7-4B9A-87B9-30F1D47EBC0A}" srcOrd="0" destOrd="0" presId="urn:microsoft.com/office/officeart/2005/8/layout/default"/>
    <dgm:cxn modelId="{174F5917-127B-584D-BE3D-7E94B2058BBD}" type="presParOf" srcId="{0F731C65-7950-40FB-B19B-2BD9E651EABD}" destId="{912C1ACC-F580-4D69-B0A1-1DCDCED37BE9}" srcOrd="1" destOrd="0" presId="urn:microsoft.com/office/officeart/2005/8/layout/default"/>
    <dgm:cxn modelId="{32F1E3AF-57A9-CB42-9558-F47D50DE6D00}" type="presParOf" srcId="{0F731C65-7950-40FB-B19B-2BD9E651EABD}" destId="{A2818726-BE01-44AA-9E47-2D6397E22B31}" srcOrd="2" destOrd="0" presId="urn:microsoft.com/office/officeart/2005/8/layout/default"/>
    <dgm:cxn modelId="{E2D9FBDE-778C-DC45-A164-A5B7435EBA81}" type="presParOf" srcId="{0F731C65-7950-40FB-B19B-2BD9E651EABD}" destId="{42DDFB08-0319-440B-ADBD-26F8A7DB798C}" srcOrd="3" destOrd="0" presId="urn:microsoft.com/office/officeart/2005/8/layout/default"/>
    <dgm:cxn modelId="{A7B83899-7610-7441-B0B2-8CAF091ADD4D}" type="presParOf" srcId="{0F731C65-7950-40FB-B19B-2BD9E651EABD}" destId="{C66B8BB7-E6D8-4484-9684-C31F70C15976}" srcOrd="4" destOrd="0" presId="urn:microsoft.com/office/officeart/2005/8/layout/default"/>
    <dgm:cxn modelId="{6873380B-993C-C442-8B69-DB2E29070314}" type="presParOf" srcId="{0F731C65-7950-40FB-B19B-2BD9E651EABD}" destId="{46EC1FA5-2F9B-41AB-BE77-3B5F4C05FACC}" srcOrd="5" destOrd="0" presId="urn:microsoft.com/office/officeart/2005/8/layout/default"/>
    <dgm:cxn modelId="{65BEF701-8D70-5347-BC3C-FF17F4207538}" type="presParOf" srcId="{0F731C65-7950-40FB-B19B-2BD9E651EABD}" destId="{70EFBC28-4097-48EF-8A64-0D0DED57A3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7CAEA-32B7-4B9A-87B9-30F1D47EBC0A}">
      <dsp:nvSpPr>
        <dsp:cNvPr id="0" name=""/>
        <dsp:cNvSpPr/>
      </dsp:nvSpPr>
      <dsp:spPr>
        <a:xfrm>
          <a:off x="909493" y="0"/>
          <a:ext cx="1997770" cy="1198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Protection from violence and abuse</a:t>
          </a:r>
        </a:p>
      </dsp:txBody>
      <dsp:txXfrm>
        <a:off x="909493" y="0"/>
        <a:ext cx="1997770" cy="1198662"/>
      </dsp:txXfrm>
    </dsp:sp>
    <dsp:sp modelId="{A2818726-BE01-44AA-9E47-2D6397E22B31}">
      <dsp:nvSpPr>
        <dsp:cNvPr id="0" name=""/>
        <dsp:cNvSpPr/>
      </dsp:nvSpPr>
      <dsp:spPr>
        <a:xfrm>
          <a:off x="3117169" y="431"/>
          <a:ext cx="1997770" cy="11986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Privacy</a:t>
          </a:r>
        </a:p>
      </dsp:txBody>
      <dsp:txXfrm>
        <a:off x="3117169" y="431"/>
        <a:ext cx="1997770" cy="1198662"/>
      </dsp:txXfrm>
    </dsp:sp>
    <dsp:sp modelId="{C66B8BB7-E6D8-4484-9684-C31F70C15976}">
      <dsp:nvSpPr>
        <dsp:cNvPr id="0" name=""/>
        <dsp:cNvSpPr/>
      </dsp:nvSpPr>
      <dsp:spPr>
        <a:xfrm>
          <a:off x="919622" y="1398870"/>
          <a:ext cx="1997770" cy="1198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Participation </a:t>
          </a:r>
        </a:p>
      </dsp:txBody>
      <dsp:txXfrm>
        <a:off x="919622" y="1398870"/>
        <a:ext cx="1997770" cy="1198662"/>
      </dsp:txXfrm>
    </dsp:sp>
    <dsp:sp modelId="{70EFBC28-4097-48EF-8A64-0D0DED57A37C}">
      <dsp:nvSpPr>
        <dsp:cNvPr id="0" name=""/>
        <dsp:cNvSpPr/>
      </dsp:nvSpPr>
      <dsp:spPr>
        <a:xfrm>
          <a:off x="3117169" y="1398870"/>
          <a:ext cx="1997770" cy="1198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Health including access to care</a:t>
          </a:r>
        </a:p>
      </dsp:txBody>
      <dsp:txXfrm>
        <a:off x="3117169" y="1398870"/>
        <a:ext cx="1997770" cy="119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lide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08" cy="68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s://openclipart.org/detail/191766/question-guy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s://openclipart.org/detail/191766/question-guy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ui-cloud.com/android-2-2-gu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g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7" y="1125764"/>
            <a:ext cx="3822700" cy="529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814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10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333" y="1723961"/>
            <a:ext cx="700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Futura"/>
                <a:cs typeface="Futura"/>
              </a:rPr>
              <a:t>TYPES OF VIOLENCE AGAINST CHILDREN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9759" r="62898" b="68825"/>
          <a:stretch>
            <a:fillRect/>
          </a:stretch>
        </p:blipFill>
        <p:spPr bwMode="auto">
          <a:xfrm>
            <a:off x="999457" y="2883388"/>
            <a:ext cx="2485273" cy="13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33212" r="62350" b="53947"/>
          <a:stretch>
            <a:fillRect/>
          </a:stretch>
        </p:blipFill>
        <p:spPr bwMode="auto">
          <a:xfrm>
            <a:off x="5618293" y="2883388"/>
            <a:ext cx="2512683" cy="14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46875" r="62341" b="36816"/>
          <a:stretch>
            <a:fillRect/>
          </a:stretch>
        </p:blipFill>
        <p:spPr bwMode="auto">
          <a:xfrm>
            <a:off x="999457" y="4511580"/>
            <a:ext cx="2105989" cy="16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64626" r="62045" b="16220"/>
          <a:stretch>
            <a:fillRect/>
          </a:stretch>
        </p:blipFill>
        <p:spPr bwMode="auto">
          <a:xfrm>
            <a:off x="5900359" y="4440045"/>
            <a:ext cx="2121006" cy="18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86604" r="63142" b="476"/>
          <a:stretch/>
        </p:blipFill>
        <p:spPr bwMode="auto">
          <a:xfrm>
            <a:off x="3360190" y="4642658"/>
            <a:ext cx="2073191" cy="15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6107" r="65486" b="81270"/>
          <a:stretch>
            <a:fillRect/>
          </a:stretch>
        </p:blipFill>
        <p:spPr bwMode="auto">
          <a:xfrm>
            <a:off x="3360190" y="2883388"/>
            <a:ext cx="2258103" cy="138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6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11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613" y="1578818"/>
            <a:ext cx="700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Futura"/>
                <a:cs typeface="Futura"/>
              </a:rPr>
              <a:t>MAGNITUDE OF VIOLENCE AGAINST CHILDREN 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5686" y="2624667"/>
            <a:ext cx="690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Close to 1.6 billion children globally experience any type of VAC annually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WHO has estimated that 150 million girls and 73 million boys under the age of 18 have experienced sexual violence involving physical contact (WHO, 2006).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According to the VACS, only 10% of children who had experienced violence received services (UNICEF, 2014).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ADD ANY NATIONAL OR LOCAL DATA AVAILABLE ON VAC</a:t>
            </a:r>
          </a:p>
        </p:txBody>
      </p:sp>
    </p:spTree>
    <p:extLst>
      <p:ext uri="{BB962C8B-B14F-4D97-AF65-F5344CB8AC3E}">
        <p14:creationId xmlns:p14="http://schemas.microsoft.com/office/powerpoint/2010/main" val="194435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12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2375" y="3639710"/>
            <a:ext cx="7005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WHAT DO YOU THINK ARE THE MAIN CAUSES OF VIOLENCE AGAINST CHILDREN?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8D2AF0-F6D0-4C17-9922-8DFBA019A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69533" y="1957135"/>
            <a:ext cx="1375229" cy="15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13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137" y="1400956"/>
            <a:ext cx="70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  <a:latin typeface="Futura"/>
                <a:cs typeface="Futura"/>
              </a:rPr>
              <a:t>CAUSES OF VAC 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Screen Shot 2019-09-28 at 11.4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4" y="1971524"/>
            <a:ext cx="7007498" cy="42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14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2375" y="3639710"/>
            <a:ext cx="7005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WHAT DO YOU THINK ARE THE MAIN CAUSES OF VIOLENCE AGAINST CHILDREN?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8D2AF0-F6D0-4C17-9922-8DFBA019A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69533" y="1957135"/>
            <a:ext cx="1375229" cy="15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1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15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137" y="1400956"/>
            <a:ext cx="70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  <a:latin typeface="Futura"/>
                <a:cs typeface="Futura"/>
              </a:rPr>
              <a:t>CONSEQUENCES OF VAC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pic>
        <p:nvPicPr>
          <p:cNvPr id="4" name="Picture 3" descr="Screen Shot 2019-09-28 at 12.2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6" y="2285741"/>
            <a:ext cx="6870095" cy="35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16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137" y="1400956"/>
            <a:ext cx="700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  <a:latin typeface="Futura"/>
                <a:cs typeface="Futura"/>
              </a:rPr>
              <a:t>HUMAN RIGHTS INSTRUMENTS FOR CHILDREN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424" y="2471521"/>
            <a:ext cx="646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main human rights instrument is the Convention on the Rights of the Child (CRC). Human rights instruments focus on: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8183637"/>
              </p:ext>
            </p:extLst>
          </p:nvPr>
        </p:nvGraphicFramePr>
        <p:xfrm>
          <a:off x="1587683" y="3250899"/>
          <a:ext cx="6034562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06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17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137" y="1400956"/>
            <a:ext cx="700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 smtClean="0">
                <a:solidFill>
                  <a:srgbClr val="FF0000"/>
                </a:solidFill>
                <a:latin typeface="Futura"/>
                <a:cs typeface="Futura"/>
              </a:rPr>
              <a:t>MINIMUM FRAMEWORK FOR COMPREHENSIVE RESPONSE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pic>
        <p:nvPicPr>
          <p:cNvPr id="3" name="Picture 2" descr="Screen Shot 2019-09-28 at 1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53" y="2508862"/>
            <a:ext cx="4168623" cy="35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18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41" y="1919239"/>
            <a:ext cx="7270283" cy="36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19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137" y="1400956"/>
            <a:ext cx="70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  <a:latin typeface="Futura"/>
                <a:cs typeface="Futura"/>
              </a:rPr>
              <a:t>SUMMARY OF MODULE 1</a:t>
            </a:r>
            <a:r>
              <a:rPr lang="en-US" sz="2800" b="1" dirty="0" smtClean="0">
                <a:solidFill>
                  <a:srgbClr val="FF0000"/>
                </a:solidFill>
                <a:latin typeface="Futura"/>
                <a:cs typeface="Futura"/>
              </a:rPr>
              <a:t> </a:t>
            </a:r>
            <a:endParaRPr lang="en-GB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424" y="2471521"/>
            <a:ext cx="6461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Arial"/>
              <a:buChar char="•"/>
            </a:pPr>
            <a:r>
              <a:rPr lang="en-US" dirty="0"/>
              <a:t>The rate of violence against children is extremely high</a:t>
            </a:r>
          </a:p>
          <a:p>
            <a:pPr marL="365125" indent="-365125">
              <a:buFont typeface="Arial"/>
              <a:buChar char="•"/>
            </a:pPr>
            <a:r>
              <a:rPr lang="en-US" dirty="0"/>
              <a:t>VAC in all its forms is caused by a range of factors from individual up to society factors</a:t>
            </a:r>
          </a:p>
          <a:p>
            <a:pPr marL="365125" indent="-365125">
              <a:buFont typeface="Arial"/>
              <a:buChar char="•"/>
            </a:pPr>
            <a:r>
              <a:rPr lang="en-US" dirty="0"/>
              <a:t>All forms of VAC have adverse consequences on children and their lifetime development</a:t>
            </a:r>
          </a:p>
          <a:p>
            <a:pPr marL="365125" indent="-365125">
              <a:buFont typeface="Arial"/>
              <a:buChar char="•"/>
            </a:pPr>
            <a:r>
              <a:rPr lang="en-US" dirty="0"/>
              <a:t>There are international legal frameworks, and national specific laws that confer protection and safeguarding of children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2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LEARNING OUTCOMES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270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At the end of this module, you should understand the following:</a:t>
            </a:r>
            <a:endParaRPr lang="en-GB" sz="1700" dirty="0" smtClean="0"/>
          </a:p>
          <a:p>
            <a:pPr lvl="1"/>
            <a:r>
              <a:rPr lang="en-US" sz="1700" dirty="0" smtClean="0"/>
              <a:t>• The </a:t>
            </a:r>
            <a:r>
              <a:rPr lang="en-US" sz="1700" b="1" dirty="0" smtClean="0"/>
              <a:t>definition</a:t>
            </a:r>
            <a:r>
              <a:rPr lang="en-US" sz="1700" dirty="0" smtClean="0"/>
              <a:t> of violence against children;</a:t>
            </a:r>
            <a:endParaRPr lang="en-GB" sz="1700" dirty="0" smtClean="0"/>
          </a:p>
          <a:p>
            <a:pPr lvl="1"/>
            <a:r>
              <a:rPr lang="en-US" sz="1700" dirty="0" smtClean="0"/>
              <a:t>•The different </a:t>
            </a:r>
            <a:r>
              <a:rPr lang="en-US" sz="1700" b="1" dirty="0" smtClean="0"/>
              <a:t>types</a:t>
            </a:r>
            <a:r>
              <a:rPr lang="en-US" sz="1700" dirty="0" smtClean="0"/>
              <a:t> of violence against children;</a:t>
            </a:r>
            <a:endParaRPr lang="en-GB" sz="1700" dirty="0" smtClean="0"/>
          </a:p>
          <a:p>
            <a:pPr lvl="1"/>
            <a:r>
              <a:rPr lang="en-US" sz="1700" dirty="0" smtClean="0"/>
              <a:t>•The main </a:t>
            </a:r>
            <a:r>
              <a:rPr lang="en-US" sz="1700" b="1" dirty="0" smtClean="0"/>
              <a:t>causes</a:t>
            </a:r>
            <a:r>
              <a:rPr lang="en-US" sz="1700" dirty="0" smtClean="0"/>
              <a:t> of violence against children;</a:t>
            </a:r>
            <a:endParaRPr lang="en-GB" sz="1700" dirty="0" smtClean="0"/>
          </a:p>
          <a:p>
            <a:pPr lvl="1"/>
            <a:r>
              <a:rPr lang="en-US" sz="1700" dirty="0" smtClean="0"/>
              <a:t>•The </a:t>
            </a:r>
            <a:r>
              <a:rPr lang="en-US" sz="1700" b="1" dirty="0" smtClean="0"/>
              <a:t>magnitude</a:t>
            </a:r>
            <a:r>
              <a:rPr lang="en-US" sz="1700" dirty="0" smtClean="0"/>
              <a:t> of violence against children;</a:t>
            </a:r>
            <a:endParaRPr lang="en-GB" sz="1700" dirty="0" smtClean="0"/>
          </a:p>
          <a:p>
            <a:pPr lvl="1"/>
            <a:r>
              <a:rPr lang="en-US" sz="1700" dirty="0" smtClean="0"/>
              <a:t>•The main </a:t>
            </a:r>
            <a:r>
              <a:rPr lang="en-US" sz="1700" b="1" dirty="0" smtClean="0"/>
              <a:t>consequences</a:t>
            </a:r>
            <a:r>
              <a:rPr lang="en-US" sz="1700" dirty="0" smtClean="0"/>
              <a:t> of violence against children;</a:t>
            </a:r>
            <a:endParaRPr lang="en-GB" sz="1700" dirty="0" smtClean="0"/>
          </a:p>
          <a:p>
            <a:pPr lvl="1"/>
            <a:r>
              <a:rPr lang="en-US" sz="1700" dirty="0" smtClean="0"/>
              <a:t>•The </a:t>
            </a:r>
            <a:r>
              <a:rPr lang="en-US" sz="1700" b="1" dirty="0" smtClean="0"/>
              <a:t>minimum package of a </a:t>
            </a:r>
            <a:r>
              <a:rPr lang="en-US" sz="1700" b="1" dirty="0" err="1" smtClean="0"/>
              <a:t>multisectoral</a:t>
            </a:r>
            <a:r>
              <a:rPr lang="en-US" sz="1700" b="1" dirty="0" smtClean="0"/>
              <a:t> response </a:t>
            </a:r>
            <a:r>
              <a:rPr lang="en-US" sz="1700" dirty="0" smtClean="0"/>
              <a:t>to children and adolescents at risk of or who have experienced violence</a:t>
            </a:r>
            <a:endParaRPr lang="en-GB" sz="1700" dirty="0" smtClean="0"/>
          </a:p>
          <a:p>
            <a:pPr lvl="1"/>
            <a:r>
              <a:rPr lang="en-US" sz="1700" dirty="0" smtClean="0"/>
              <a:t>•</a:t>
            </a:r>
            <a:r>
              <a:rPr lang="en-US" sz="1700" b="1" dirty="0" smtClean="0"/>
              <a:t>International legal frameworks and guidelines </a:t>
            </a:r>
            <a:r>
              <a:rPr lang="en-US" sz="1700" dirty="0" smtClean="0"/>
              <a:t>that regulate the violence against children response.</a:t>
            </a:r>
            <a:endParaRPr lang="en-GB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3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VIOLENCE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 </a:t>
            </a:r>
            <a:r>
              <a:rPr lang="en-US" sz="1600" b="1" dirty="0"/>
              <a:t>intentional use of force or power</a:t>
            </a:r>
            <a:r>
              <a:rPr lang="en-US" sz="1600" dirty="0"/>
              <a:t>, threatened or actual, against one self, another person, or against a group or community that either results in or has a high likelihood of resulting in </a:t>
            </a:r>
            <a:r>
              <a:rPr lang="en-US" sz="1600" b="1" dirty="0"/>
              <a:t>injury, death, psychological harm, mal-development, or deprivation.</a:t>
            </a:r>
          </a:p>
          <a:p>
            <a:endParaRPr lang="en-US" sz="1600" dirty="0"/>
          </a:p>
          <a:p>
            <a:r>
              <a:rPr lang="en-US" sz="1600" dirty="0"/>
              <a:t>World Health Organization, 2002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4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CHILD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“All human beings </a:t>
            </a:r>
            <a:r>
              <a:rPr lang="en-US" sz="1600" b="1" dirty="0"/>
              <a:t>below the age of 18 years</a:t>
            </a:r>
            <a:r>
              <a:rPr lang="en-US" sz="1600" dirty="0"/>
              <a:t> unless under the law applicable to the child, majority is attained earlier” </a:t>
            </a:r>
          </a:p>
          <a:p>
            <a:endParaRPr lang="en-US" sz="1600" dirty="0"/>
          </a:p>
          <a:p>
            <a:r>
              <a:rPr lang="en-US" sz="1400" dirty="0"/>
              <a:t>United Nations Convention on the Rights of the Child, 1989).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5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VIOLENCE AGAINST CHILDREN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 forms of physical or mental violence, injury and abuse, neglect or children negligent treatment, maltreatment or exploitation, including sexual abuse.</a:t>
            </a:r>
          </a:p>
          <a:p>
            <a:endParaRPr lang="en-US" sz="1600" dirty="0"/>
          </a:p>
          <a:p>
            <a:r>
              <a:rPr lang="en-US" sz="1200" dirty="0"/>
              <a:t>United Nations Convention on the Rights of the Child, 1989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0857" y="48139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3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6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PERPETRATOR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person who directly inflicts or supports violence or other abuse inflicted on another against his/her will. </a:t>
            </a:r>
          </a:p>
          <a:p>
            <a:endParaRPr lang="en-US" sz="1600" dirty="0"/>
          </a:p>
          <a:p>
            <a:r>
              <a:rPr lang="en-US" sz="1400" dirty="0"/>
              <a:t>International Rescue Committee,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7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RISK OF VIOLENCE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Factors that make one more vulnerable to or increases likelihood of experiencing abuse and/or perpetration.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8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86" y="187844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SURVIVOR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624667"/>
            <a:ext cx="690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Any adult or child who has experienced violence. 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9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638" y="1743104"/>
            <a:ext cx="467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GROUP DISCUSSION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Futura"/>
                <a:cs typeface="Futura"/>
              </a:rPr>
              <a:t>(15 minutes)</a:t>
            </a:r>
            <a:endParaRPr lang="en-US" sz="2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3547997"/>
            <a:ext cx="690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r>
              <a:rPr lang="en-GB" dirty="0" smtClean="0"/>
              <a:t>• What </a:t>
            </a:r>
            <a:r>
              <a:rPr lang="en-GB" dirty="0"/>
              <a:t>are the </a:t>
            </a:r>
            <a:r>
              <a:rPr lang="en-US" dirty="0"/>
              <a:t>common types of VAC in your community? </a:t>
            </a:r>
          </a:p>
          <a:p>
            <a:r>
              <a:rPr lang="en-US" dirty="0" smtClean="0"/>
              <a:t>• Who </a:t>
            </a:r>
            <a:r>
              <a:rPr lang="en-US" dirty="0"/>
              <a:t>are the common perpetrator(s) of these types of VAC?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B344D3D2-168F-43C4-865E-8DCAB180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90" r="13637" b="11372"/>
          <a:stretch/>
        </p:blipFill>
        <p:spPr>
          <a:xfrm>
            <a:off x="951798" y="1382184"/>
            <a:ext cx="1285821" cy="13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577</Words>
  <Application>Microsoft Macintosh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Njoroge</dc:creator>
  <cp:lastModifiedBy>Duncan Njoroge</cp:lastModifiedBy>
  <cp:revision>16</cp:revision>
  <dcterms:created xsi:type="dcterms:W3CDTF">2019-09-26T16:48:19Z</dcterms:created>
  <dcterms:modified xsi:type="dcterms:W3CDTF">2019-09-28T13:52:23Z</dcterms:modified>
</cp:coreProperties>
</file>