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90"/>
  </p:notesMasterIdLst>
  <p:handoutMasterIdLst>
    <p:handoutMasterId r:id="rId91"/>
  </p:handoutMasterIdLst>
  <p:sldIdLst>
    <p:sldId id="262" r:id="rId5"/>
    <p:sldId id="263" r:id="rId6"/>
    <p:sldId id="264" r:id="rId7"/>
    <p:sldId id="265" r:id="rId8"/>
    <p:sldId id="261" r:id="rId9"/>
    <p:sldId id="266" r:id="rId10"/>
    <p:sldId id="267" r:id="rId11"/>
    <p:sldId id="278" r:id="rId12"/>
    <p:sldId id="268" r:id="rId13"/>
    <p:sldId id="269" r:id="rId14"/>
    <p:sldId id="353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91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2" r:id="rId35"/>
    <p:sldId id="289" r:id="rId36"/>
    <p:sldId id="290" r:id="rId37"/>
    <p:sldId id="293" r:id="rId38"/>
    <p:sldId id="294" r:id="rId39"/>
    <p:sldId id="295" r:id="rId40"/>
    <p:sldId id="296" r:id="rId41"/>
    <p:sldId id="297" r:id="rId42"/>
    <p:sldId id="298" r:id="rId43"/>
    <p:sldId id="306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7" r:id="rId52"/>
    <p:sldId id="309" r:id="rId53"/>
    <p:sldId id="310" r:id="rId54"/>
    <p:sldId id="311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2" r:id="rId63"/>
    <p:sldId id="320" r:id="rId64"/>
    <p:sldId id="321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9" r:id="rId75"/>
    <p:sldId id="332" r:id="rId76"/>
    <p:sldId id="340" r:id="rId77"/>
    <p:sldId id="341" r:id="rId78"/>
    <p:sldId id="342" r:id="rId79"/>
    <p:sldId id="343" r:id="rId80"/>
    <p:sldId id="344" r:id="rId81"/>
    <p:sldId id="345" r:id="rId82"/>
    <p:sldId id="352" r:id="rId83"/>
    <p:sldId id="346" r:id="rId84"/>
    <p:sldId id="347" r:id="rId85"/>
    <p:sldId id="348" r:id="rId86"/>
    <p:sldId id="354" r:id="rId87"/>
    <p:sldId id="349" r:id="rId88"/>
    <p:sldId id="350" r:id="rId89"/>
  </p:sldIdLst>
  <p:sldSz cx="10058400" cy="7772400"/>
  <p:notesSz cx="6858000" cy="9144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8">
          <p15:clr>
            <a:srgbClr val="A4A3A4"/>
          </p15:clr>
        </p15:guide>
        <p15:guide id="2" orient="horz" pos="4265">
          <p15:clr>
            <a:srgbClr val="A4A3A4"/>
          </p15:clr>
        </p15:guide>
        <p15:guide id="3" orient="horz" pos="134">
          <p15:clr>
            <a:srgbClr val="A4A3A4"/>
          </p15:clr>
        </p15:guide>
        <p15:guide id="4" orient="horz" pos="4665">
          <p15:clr>
            <a:srgbClr val="A4A3A4"/>
          </p15:clr>
        </p15:guide>
        <p15:guide id="5" orient="horz" pos="580">
          <p15:clr>
            <a:srgbClr val="A4A3A4"/>
          </p15:clr>
        </p15:guide>
        <p15:guide id="6" orient="horz" pos="986">
          <p15:clr>
            <a:srgbClr val="A4A3A4"/>
          </p15:clr>
        </p15:guide>
        <p15:guide id="7" pos="6203">
          <p15:clr>
            <a:srgbClr val="A4A3A4"/>
          </p15:clr>
        </p15:guide>
        <p15:guide id="8" pos="3168">
          <p15:clr>
            <a:srgbClr val="A4A3A4"/>
          </p15:clr>
        </p15:guide>
        <p15:guide id="9" pos="5451">
          <p15:clr>
            <a:srgbClr val="A4A3A4"/>
          </p15:clr>
        </p15:guide>
        <p15:guide id="10" pos="574">
          <p15:clr>
            <a:srgbClr val="A4A3A4"/>
          </p15:clr>
        </p15:guide>
        <p15:guide id="11" pos="2098">
          <p15:clr>
            <a:srgbClr val="A4A3A4"/>
          </p15:clr>
        </p15:guide>
        <p15:guide id="12" pos="1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F0C"/>
    <a:srgbClr val="290DB3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0" autoAdjust="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738" y="72"/>
      </p:cViewPr>
      <p:guideLst>
        <p:guide orient="horz" pos="2378"/>
        <p:guide orient="horz" pos="4265"/>
        <p:guide orient="horz" pos="134"/>
        <p:guide orient="horz" pos="4665"/>
        <p:guide orient="horz" pos="580"/>
        <p:guide orient="horz" pos="986"/>
        <p:guide pos="6203"/>
        <p:guide pos="3168"/>
        <p:guide pos="5451"/>
        <p:guide pos="574"/>
        <p:guide pos="2098"/>
        <p:guide pos="1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8377D-C277-4243-890F-7D76210F3C08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7F2B3-4DAE-CA44-8BCF-1F2B3212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413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5E5E6-BD34-F249-9CFD-B38C07B14384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5B7E7-E587-8349-8679-CA163636E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13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5B7E7-E587-8349-8679-CA163636E32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7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79582" y="2211276"/>
            <a:ext cx="5810250" cy="1554241"/>
          </a:xfrm>
        </p:spPr>
        <p:txBody>
          <a:bodyPr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583" y="4360872"/>
            <a:ext cx="5810248" cy="1449834"/>
          </a:xfrm>
        </p:spPr>
        <p:txBody>
          <a:bodyPr/>
          <a:lstStyle>
            <a:lvl1pPr marL="0" indent="0" algn="l">
              <a:buNone/>
              <a:defRPr sz="2200" b="0">
                <a:solidFill>
                  <a:srgbClr val="585858"/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679583" y="3900562"/>
            <a:ext cx="5794373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PPT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98" y="5179818"/>
            <a:ext cx="3334512" cy="2602992"/>
          </a:xfrm>
          <a:prstGeom prst="rect">
            <a:avLst/>
          </a:prstGeom>
        </p:spPr>
      </p:pic>
      <p:pic>
        <p:nvPicPr>
          <p:cNvPr id="10" name="Picture 9" descr="CRS_Logo_Pos_Hor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02" y="1009936"/>
            <a:ext cx="6400376" cy="763792"/>
          </a:xfrm>
          <a:prstGeom prst="rect">
            <a:avLst/>
          </a:prstGeom>
        </p:spPr>
      </p:pic>
      <p:pic>
        <p:nvPicPr>
          <p:cNvPr id="5" name="Picture 4" descr="CRS_Tag_Fresh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582" y="7057368"/>
            <a:ext cx="3115056" cy="268224"/>
          </a:xfrm>
          <a:prstGeom prst="rect">
            <a:avLst/>
          </a:prstGeom>
        </p:spPr>
      </p:pic>
      <p:pic>
        <p:nvPicPr>
          <p:cNvPr id="6" name="Picture 5" descr="fresh_corner_left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299882" cy="328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77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3AF21FA0-C69A-D549-B93E-AD7DB9D7E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37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09412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9412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F21FA0-C69A-D549-B93E-AD7DB9D7E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92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7245" y="1579563"/>
            <a:ext cx="3886200" cy="516992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4625" y="1579563"/>
            <a:ext cx="3886200" cy="5169927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09412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9412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F21FA0-C69A-D549-B93E-AD7DB9D7E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95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7244" y="1579563"/>
            <a:ext cx="4508807" cy="516992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09412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9412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F21FA0-C69A-D549-B93E-AD7DB9D7E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919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30576" y="2723175"/>
            <a:ext cx="5810250" cy="455406"/>
          </a:xfrm>
        </p:spPr>
        <p:txBody>
          <a:bodyPr anchor="b" anchorCtr="0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330576" y="3275676"/>
            <a:ext cx="5810250" cy="2439961"/>
          </a:xfrm>
        </p:spPr>
        <p:txBody>
          <a:bodyPr anchor="t" anchorCtr="0">
            <a:noAutofit/>
          </a:bodyPr>
          <a:lstStyle>
            <a:lvl1pPr>
              <a:defRPr sz="3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0" name="Picture 9" descr="PPT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936" y="0"/>
            <a:ext cx="3334512" cy="2602992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3AF21FA0-C69A-D549-B93E-AD7DB9D7E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434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330576" y="3275676"/>
            <a:ext cx="5810250" cy="2439961"/>
          </a:xfrm>
        </p:spPr>
        <p:txBody>
          <a:bodyPr anchor="t" anchorCtr="0">
            <a:noAutofit/>
          </a:bodyPr>
          <a:lstStyle>
            <a:lvl1pPr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30576" y="2723175"/>
            <a:ext cx="5810250" cy="455406"/>
          </a:xfrm>
        </p:spPr>
        <p:txBody>
          <a:bodyPr anchor="b" anchorCtr="0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PPT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936" y="0"/>
            <a:ext cx="3334512" cy="26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330576" y="3275676"/>
            <a:ext cx="5810250" cy="2439961"/>
          </a:xfrm>
        </p:spPr>
        <p:txBody>
          <a:bodyPr anchor="t" anchorCtr="0">
            <a:noAutofit/>
          </a:bodyPr>
          <a:lstStyle>
            <a:lvl1pPr>
              <a:defRPr sz="38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30576" y="2723175"/>
            <a:ext cx="5810250" cy="455406"/>
          </a:xfrm>
        </p:spPr>
        <p:txBody>
          <a:bodyPr anchor="b" anchorCtr="0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PPT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936" y="0"/>
            <a:ext cx="3334512" cy="26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ter_fresh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1736"/>
            <a:ext cx="10058400" cy="74066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-4670"/>
            <a:ext cx="7315200" cy="1124712"/>
          </a:xfrm>
          <a:prstGeom prst="rect">
            <a:avLst/>
          </a:prstGeom>
        </p:spPr>
        <p:txBody>
          <a:bodyPr vert="horz" lIns="0" tIns="0" rIns="101882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87677"/>
            <a:ext cx="8229600" cy="51788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3AF21FA0-C69A-D549-B93E-AD7DB9D7E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09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6" r:id="rId5"/>
    <p:sldLayoutId id="2147483651" r:id="rId6"/>
    <p:sldLayoutId id="2147483654" r:id="rId7"/>
    <p:sldLayoutId id="2147483655" r:id="rId8"/>
  </p:sldLayoutIdLst>
  <p:hf hdr="0" ftr="0" dt="0"/>
  <p:txStyles>
    <p:titleStyle>
      <a:lvl1pPr algn="l" defTabSz="509412" rtl="0" eaLnBrk="1" latinLnBrk="0" hangingPunct="1">
        <a:spcBef>
          <a:spcPct val="0"/>
        </a:spcBef>
        <a:buNone/>
        <a:defRPr sz="3000" b="1" i="0" kern="1200" spc="-111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51169" indent="-251169" algn="l" defTabSz="509412" rtl="0" eaLnBrk="1" latinLnBrk="0" hangingPunct="1">
        <a:lnSpc>
          <a:spcPct val="110000"/>
        </a:lnSpc>
        <a:spcBef>
          <a:spcPts val="1000"/>
        </a:spcBef>
        <a:buSzPct val="80000"/>
        <a:buFont typeface="Arial"/>
        <a:buChar char="•"/>
        <a:defRPr sz="22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12950" indent="-261781" algn="l" defTabSz="509412" rtl="0" eaLnBrk="1" latinLnBrk="0" hangingPunct="1">
        <a:lnSpc>
          <a:spcPct val="110000"/>
        </a:lnSpc>
        <a:spcBef>
          <a:spcPts val="1000"/>
        </a:spcBef>
        <a:buSzPct val="80000"/>
        <a:buFont typeface="Arial"/>
        <a:buChar char="–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65888" indent="-252938" algn="l" defTabSz="509412" rtl="0" eaLnBrk="1" latinLnBrk="0" hangingPunct="1">
        <a:lnSpc>
          <a:spcPct val="110000"/>
        </a:lnSpc>
        <a:spcBef>
          <a:spcPts val="1000"/>
        </a:spcBef>
        <a:buSzPct val="80000"/>
        <a:buFont typeface="Arial"/>
        <a:buChar char="•"/>
        <a:defRPr sz="1800" i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17056" indent="-251169" algn="l" defTabSz="509412" rtl="0" eaLnBrk="1" latinLnBrk="0" hangingPunct="1">
        <a:lnSpc>
          <a:spcPct val="110000"/>
        </a:lnSpc>
        <a:spcBef>
          <a:spcPts val="1000"/>
        </a:spcBef>
        <a:buSzPct val="80000"/>
        <a:buFont typeface="Arial"/>
        <a:buChar char="–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78838" indent="-261781" algn="l" defTabSz="509412" rtl="0" eaLnBrk="1" latinLnBrk="0" hangingPunct="1">
        <a:lnSpc>
          <a:spcPct val="110000"/>
        </a:lnSpc>
        <a:spcBef>
          <a:spcPts val="1000"/>
        </a:spcBef>
        <a:buSzPct val="80000"/>
        <a:buFont typeface="Arial"/>
        <a:buChar char="»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9647" y="2211276"/>
            <a:ext cx="8130449" cy="1554241"/>
          </a:xfrm>
        </p:spPr>
        <p:txBody>
          <a:bodyPr/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Promoting Innovation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sz="2400" b="1" dirty="0">
                <a:solidFill>
                  <a:srgbClr val="290DB3"/>
                </a:solidFill>
              </a:rPr>
              <a:t>A SMART Skills Manual</a:t>
            </a:r>
          </a:p>
        </p:txBody>
      </p:sp>
    </p:spTree>
    <p:extLst>
      <p:ext uri="{BB962C8B-B14F-4D97-AF65-F5344CB8AC3E}">
        <p14:creationId xmlns:p14="http://schemas.microsoft.com/office/powerpoint/2010/main" val="19708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39" y="-4670"/>
            <a:ext cx="7766461" cy="1124712"/>
          </a:xfrm>
        </p:spPr>
        <p:txBody>
          <a:bodyPr anchor="ctr"/>
          <a:lstStyle/>
          <a:p>
            <a:r>
              <a:rPr lang="en-ZA" sz="3600" dirty="0"/>
              <a:t>The world is changing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139" y="1377538"/>
            <a:ext cx="4987635" cy="465512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People feel it is necessary to grow more on the same amount of land, but the </a:t>
            </a:r>
            <a:r>
              <a:rPr lang="en-ZA" sz="3200" b="1" dirty="0">
                <a:solidFill>
                  <a:srgbClr val="898F0C"/>
                </a:solidFill>
              </a:rPr>
              <a:t>soil is degrading</a:t>
            </a:r>
            <a:r>
              <a:rPr lang="en-ZA" sz="3200" b="1" dirty="0">
                <a:solidFill>
                  <a:srgbClr val="290DB3"/>
                </a:solidFill>
              </a:rPr>
              <a:t> </a:t>
            </a:r>
            <a:r>
              <a:rPr lang="en-ZA" sz="3200" dirty="0">
                <a:solidFill>
                  <a:srgbClr val="290DB3"/>
                </a:solidFill>
              </a:rPr>
              <a:t>and </a:t>
            </a:r>
            <a:r>
              <a:rPr lang="en-ZA" sz="3200" b="1" dirty="0">
                <a:solidFill>
                  <a:srgbClr val="898F0C"/>
                </a:solidFill>
              </a:rPr>
              <a:t>water is becoming scarce.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A </a:t>
            </a:r>
            <a:r>
              <a:rPr lang="en-ZA" sz="3200" b="1" dirty="0">
                <a:solidFill>
                  <a:srgbClr val="898F0C"/>
                </a:solidFill>
              </a:rPr>
              <a:t>changing climate </a:t>
            </a:r>
            <a:r>
              <a:rPr lang="en-ZA" sz="3200" dirty="0">
                <a:solidFill>
                  <a:srgbClr val="290DB3"/>
                </a:solidFill>
              </a:rPr>
              <a:t>means </a:t>
            </a:r>
            <a:r>
              <a:rPr lang="en-ZA" sz="3200" b="1" dirty="0">
                <a:solidFill>
                  <a:srgbClr val="898F0C"/>
                </a:solidFill>
              </a:rPr>
              <a:t>farmers have to plant new types of crops </a:t>
            </a:r>
            <a:r>
              <a:rPr lang="en-ZA" sz="3200" dirty="0">
                <a:solidFill>
                  <a:srgbClr val="290DB3"/>
                </a:solidFill>
              </a:rPr>
              <a:t>and change the way they produce food.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8275" y="103700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15" y="1794960"/>
            <a:ext cx="3820281" cy="38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56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" y="-4670"/>
            <a:ext cx="9376221" cy="1124712"/>
          </a:xfrm>
        </p:spPr>
        <p:txBody>
          <a:bodyPr anchor="ctr"/>
          <a:lstStyle/>
          <a:p>
            <a:r>
              <a:rPr lang="en-ZA" sz="3600" dirty="0"/>
              <a:t>The world is changing: New market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87678"/>
            <a:ext cx="4120738" cy="3779970"/>
          </a:xfrm>
        </p:spPr>
        <p:txBody>
          <a:bodyPr/>
          <a:lstStyle/>
          <a:p>
            <a:pPr marL="0" indent="0">
              <a:buNone/>
            </a:pPr>
            <a:r>
              <a:rPr lang="en-ZA" sz="3200" b="1" dirty="0">
                <a:solidFill>
                  <a:srgbClr val="898F0C"/>
                </a:solidFill>
              </a:rPr>
              <a:t>New marketing opportunities </a:t>
            </a:r>
            <a:r>
              <a:rPr lang="en-ZA" sz="3200" dirty="0">
                <a:solidFill>
                  <a:srgbClr val="290DB3"/>
                </a:solidFill>
              </a:rPr>
              <a:t>are arising, but markets are becoming </a:t>
            </a:r>
            <a:r>
              <a:rPr lang="en-ZA" sz="3200" b="1" dirty="0">
                <a:solidFill>
                  <a:srgbClr val="898F0C"/>
                </a:solidFill>
              </a:rPr>
              <a:t>more competitive </a:t>
            </a:r>
            <a:r>
              <a:rPr lang="en-ZA" sz="3200" dirty="0">
                <a:solidFill>
                  <a:srgbClr val="290DB3"/>
                </a:solidFill>
              </a:rPr>
              <a:t>and </a:t>
            </a:r>
            <a:r>
              <a:rPr lang="en-ZA" sz="3200" b="1" dirty="0">
                <a:solidFill>
                  <a:srgbClr val="898F0C"/>
                </a:solidFill>
              </a:rPr>
              <a:t>demand better quality.</a:t>
            </a:r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68275" y="97639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89" y="1710047"/>
            <a:ext cx="3403641" cy="34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44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ZA" sz="3600" dirty="0"/>
              <a:t>How do innovations occur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Innovations may occur as the result of: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 chance observation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 deliberate experiment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 survey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An invention</a:t>
            </a:r>
          </a:p>
          <a:p>
            <a:pPr marL="0" indent="0">
              <a:buNone/>
            </a:pPr>
            <a:r>
              <a:rPr lang="en-ZA" sz="3200" dirty="0">
                <a:solidFill>
                  <a:srgbClr val="290DB3"/>
                </a:solidFill>
              </a:rPr>
              <a:t>Inventions may also be introduced from elsewhere.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85148" y="128640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088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514" y="-4670"/>
            <a:ext cx="7707086" cy="1124712"/>
          </a:xfrm>
        </p:spPr>
        <p:txBody>
          <a:bodyPr anchor="ctr"/>
          <a:lstStyle/>
          <a:p>
            <a:r>
              <a:rPr lang="en-ZA" sz="3600" dirty="0"/>
              <a:t>Types of innovations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514" y="1258785"/>
            <a:ext cx="8938855" cy="535577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Innovations may occur in all stages in the production and marketing of farm products: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Agricultural technology: </a:t>
            </a:r>
            <a:r>
              <a:rPr lang="en-ZA" sz="3200" dirty="0">
                <a:solidFill>
                  <a:srgbClr val="290DB3"/>
                </a:solidFill>
              </a:rPr>
              <a:t>Increasing productivity or introducing a new product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Management of the ecosystem </a:t>
            </a:r>
            <a:r>
              <a:rPr lang="en-ZA" sz="3200" dirty="0">
                <a:solidFill>
                  <a:srgbClr val="290DB3"/>
                </a:solidFill>
              </a:rPr>
              <a:t>and of the natural resources used in the production process.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Post-harvest technology</a:t>
            </a:r>
            <a:r>
              <a:rPr lang="en-ZA" sz="3200" dirty="0">
                <a:solidFill>
                  <a:srgbClr val="290DB3"/>
                </a:solidFill>
              </a:rPr>
              <a:t> related to conservation and storage, packaging and transport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Marketing </a:t>
            </a:r>
            <a:r>
              <a:rPr lang="en-ZA" sz="3200" dirty="0">
                <a:solidFill>
                  <a:srgbClr val="290DB3"/>
                </a:solidFill>
              </a:rPr>
              <a:t>and the presentation of the product in the market.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85148" y="96577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750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911" y="-4670"/>
            <a:ext cx="7932718" cy="1124712"/>
          </a:xfrm>
        </p:spPr>
        <p:txBody>
          <a:bodyPr anchor="ctr"/>
          <a:lstStyle/>
          <a:p>
            <a:r>
              <a:rPr lang="en-ZA" sz="3600" dirty="0"/>
              <a:t>Role of research, extension and farmers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1" y="1397672"/>
            <a:ext cx="7889338" cy="530001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Scientists at research institutions: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Study problems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Come up with ideas for solving them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Develop new technologies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Conduct experiments to test their ideas and evaluate their results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ZA" sz="1400" dirty="0">
              <a:solidFill>
                <a:srgbClr val="290DB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They then pass on their findings to extension workers and field agents, who, in turn, introduce them to farmers.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14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90874" y="96577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934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7907185" cy="1124712"/>
          </a:xfrm>
        </p:spPr>
        <p:txBody>
          <a:bodyPr anchor="ctr"/>
          <a:lstStyle/>
          <a:p>
            <a:r>
              <a:rPr lang="en-ZA" sz="3600" dirty="0"/>
              <a:t>Rural farmers and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5" y="1120043"/>
            <a:ext cx="9415351" cy="564651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Rural farmers should not leave research to researchers because: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There are only a few researchers and they cannot solve all farmers’ problems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Solutions to problems may already exist without rural people knowing about them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Rural farmers are constantly making observations and developing new ideas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Conditions vary from place-to-place and farmers should adapt the solutions to suit their situation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People are likely to adopt ideas that they have tested</a:t>
            </a:r>
          </a:p>
          <a:p>
            <a:endParaRPr lang="en-ZA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15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90874" y="96577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824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8" y="-4670"/>
            <a:ext cx="7695211" cy="1124712"/>
          </a:xfrm>
        </p:spPr>
        <p:txBody>
          <a:bodyPr anchor="ctr"/>
          <a:lstStyle/>
          <a:p>
            <a:r>
              <a:rPr lang="en-ZA" sz="3600" dirty="0"/>
              <a:t>Systematic approach to innovation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90874" y="1458048"/>
            <a:ext cx="4413635" cy="504963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Individual farmers can develop, test and implement innovations on their own.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However, innovations are more effective and spread faster if rural people are organized to solve problems they face.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90874" y="96577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09" y="2102144"/>
            <a:ext cx="4610313" cy="347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33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99673"/>
            <a:ext cx="7315200" cy="1124712"/>
          </a:xfrm>
        </p:spPr>
        <p:txBody>
          <a:bodyPr anchor="ctr"/>
          <a:lstStyle/>
          <a:p>
            <a:r>
              <a:rPr lang="en-ZA" sz="3600" dirty="0"/>
              <a:t>The role of the field agent in innovation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6059" y="1357549"/>
            <a:ext cx="8205849" cy="543513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As the field agent, it is your role to support rural people with innovation by helping them to: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Analyze their problems and seek solutions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Get organized to obtain information, conduct research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Evaluate and spread the research results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Monitor their activities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Develop links with other groups and organizations (e.g. research institutions) that can support them.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17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90874" y="96577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835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6551" y="-4670"/>
            <a:ext cx="7893050" cy="1124712"/>
          </a:xfrm>
        </p:spPr>
        <p:txBody>
          <a:bodyPr anchor="ctr"/>
          <a:lstStyle/>
          <a:p>
            <a:r>
              <a:rPr lang="en-ZA" sz="3600" dirty="0"/>
              <a:t>Organizing innovation groups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36550" y="1120042"/>
            <a:ext cx="6004873" cy="58863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Innovation groups can be organized in the following two ways: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290DB3"/>
                </a:solidFill>
              </a:rPr>
              <a:t>Innovation groups:</a:t>
            </a:r>
          </a:p>
          <a:p>
            <a:pPr marL="261781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dirty="0">
                <a:solidFill>
                  <a:srgbClr val="290DB3"/>
                </a:solidFill>
              </a:rPr>
              <a:t>Help interested members of the community to organize as separate innovation groups that can conduct experiments and spread them in the community.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290DB3"/>
                </a:solidFill>
              </a:rPr>
              <a:t>Innovation subcommittees:</a:t>
            </a:r>
          </a:p>
          <a:p>
            <a:pPr marL="261781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dirty="0">
                <a:solidFill>
                  <a:srgbClr val="290DB3"/>
                </a:solidFill>
              </a:rPr>
              <a:t>Help each farmers’ group form subcommittees that focus on innovation</a:t>
            </a:r>
            <a:r>
              <a:rPr lang="en-ZA" sz="2800" dirty="0">
                <a:solidFill>
                  <a:srgbClr val="290DB3"/>
                </a:solidFill>
              </a:rPr>
              <a:t>. </a:t>
            </a:r>
            <a:endParaRPr lang="en-Z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90874" y="96577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30" y="2563072"/>
            <a:ext cx="3851065" cy="290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87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1" y="-4670"/>
            <a:ext cx="9211210" cy="1124712"/>
          </a:xfrm>
        </p:spPr>
        <p:txBody>
          <a:bodyPr anchor="ctr"/>
          <a:lstStyle/>
          <a:p>
            <a:r>
              <a:rPr lang="en-ZA" sz="3600" dirty="0"/>
              <a:t>Forming Innovation Groups: What to keep in mind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49" y="1120043"/>
            <a:ext cx="5149851" cy="562944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Ensure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representation</a:t>
            </a:r>
            <a:r>
              <a:rPr lang="en-ZA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ZA" sz="3200" dirty="0">
                <a:solidFill>
                  <a:srgbClr val="290DB3"/>
                </a:solidFill>
              </a:rPr>
              <a:t>of women and poorer people in the community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Start small </a:t>
            </a:r>
            <a:r>
              <a:rPr lang="en-ZA" sz="3200" dirty="0">
                <a:solidFill>
                  <a:srgbClr val="290DB3"/>
                </a:solidFill>
              </a:rPr>
              <a:t>and focus on a small number of manageable subjects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Aim for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success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Make sure that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ideas</a:t>
            </a:r>
            <a:r>
              <a:rPr lang="en-ZA" sz="3200" b="1" dirty="0">
                <a:solidFill>
                  <a:srgbClr val="290DB3"/>
                </a:solidFill>
              </a:rPr>
              <a:t> </a:t>
            </a:r>
            <a:r>
              <a:rPr lang="en-ZA" sz="3200" dirty="0">
                <a:solidFill>
                  <a:srgbClr val="290DB3"/>
                </a:solidFill>
              </a:rPr>
              <a:t>and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findings are shared </a:t>
            </a:r>
            <a:r>
              <a:rPr lang="en-ZA" sz="3200" dirty="0">
                <a:solidFill>
                  <a:srgbClr val="290DB3"/>
                </a:solidFill>
              </a:rPr>
              <a:t>and spread, e.g. by encouraging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regular </a:t>
            </a:r>
            <a:r>
              <a:rPr lang="en-ZA" sz="3200" dirty="0">
                <a:solidFill>
                  <a:srgbClr val="290DB3"/>
                </a:solidFill>
              </a:rPr>
              <a:t>and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 open discussions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19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90874" y="96577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60" y="2802577"/>
            <a:ext cx="4435235" cy="234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02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309193"/>
            <a:ext cx="10382596" cy="691701"/>
          </a:xfrm>
        </p:spPr>
        <p:txBody>
          <a:bodyPr/>
          <a:lstStyle/>
          <a:p>
            <a:r>
              <a:rPr lang="en-ZA" sz="3200" dirty="0">
                <a:latin typeface="Calibri" panose="020F0502020204030204" pitchFamily="34" charset="0"/>
                <a:cs typeface="Calibri" panose="020F0502020204030204" pitchFamily="34" charset="0"/>
              </a:rPr>
              <a:t>Skills for Marketing and Rural Transformation </a:t>
            </a: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SMART skills</a:t>
            </a: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200" dirty="0">
              <a:solidFill>
                <a:srgbClr val="290D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29" y="1587677"/>
            <a:ext cx="9215845" cy="517888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Skills manuals:</a:t>
            </a:r>
            <a:endParaRPr lang="en-ZA" sz="3200" dirty="0">
              <a:solidFill>
                <a:srgbClr val="290D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to SMART skills for rural development</a:t>
            </a:r>
          </a:p>
          <a:p>
            <a:pPr marL="685800" indent="-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122C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Organizing and managing farmer groups</a:t>
            </a:r>
          </a:p>
          <a:p>
            <a:pPr marL="685800" indent="-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122C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Understanding natural resources</a:t>
            </a:r>
          </a:p>
          <a:p>
            <a:pPr marL="685800" indent="-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122C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Managing natural resources</a:t>
            </a:r>
          </a:p>
          <a:p>
            <a:pPr marL="685800" indent="-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122C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Marketing basics</a:t>
            </a:r>
          </a:p>
          <a:p>
            <a:pPr marL="685800" indent="-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122C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 steps of marketing</a:t>
            </a:r>
          </a:p>
          <a:p>
            <a:pPr marL="685800" indent="-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b="1" dirty="0">
                <a:solidFill>
                  <a:srgbClr val="898F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Promoting innovation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8275" y="123725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29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334" y="-4670"/>
            <a:ext cx="7570266" cy="1124712"/>
          </a:xfrm>
        </p:spPr>
        <p:txBody>
          <a:bodyPr anchor="ctr"/>
          <a:lstStyle/>
          <a:p>
            <a:r>
              <a:rPr lang="en-ZA" sz="3600" dirty="0"/>
              <a:t>Members of the innovation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334" y="1338295"/>
            <a:ext cx="4850817" cy="527626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Look for the following in innovation group members: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Time and resources to participate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Representativeness: Balance in terms of age, gender and wealth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Experience and expertise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Interest in experimentation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Communication skills</a:t>
            </a:r>
          </a:p>
          <a:p>
            <a:endParaRPr lang="en-ZA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90874" y="96577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33" y="2090483"/>
            <a:ext cx="4539762" cy="355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96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639" y="-4670"/>
            <a:ext cx="7718961" cy="1124712"/>
          </a:xfrm>
        </p:spPr>
        <p:txBody>
          <a:bodyPr anchor="ctr"/>
          <a:lstStyle/>
          <a:p>
            <a:r>
              <a:rPr lang="en-ZA" sz="3600" dirty="0"/>
              <a:t>Principles of a participatory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874" y="1250671"/>
            <a:ext cx="9262753" cy="558951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Play a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neutral role.</a:t>
            </a:r>
            <a:r>
              <a:rPr lang="en-ZA" sz="3200" b="1" dirty="0">
                <a:solidFill>
                  <a:srgbClr val="290DB3"/>
                </a:solidFill>
              </a:rPr>
              <a:t> </a:t>
            </a:r>
            <a:r>
              <a:rPr lang="en-ZA" sz="3200" dirty="0">
                <a:solidFill>
                  <a:srgbClr val="290DB3"/>
                </a:solidFill>
              </a:rPr>
              <a:t>Do not dominate meetings.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Encourage everyone to express their opinions freely.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Cross-check information </a:t>
            </a:r>
            <a:r>
              <a:rPr lang="en-ZA" sz="3200" dirty="0">
                <a:solidFill>
                  <a:srgbClr val="290DB3"/>
                </a:solidFill>
              </a:rPr>
              <a:t>by asking different people.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Learn from different stakeholders </a:t>
            </a:r>
            <a:r>
              <a:rPr lang="en-ZA" sz="3200" dirty="0">
                <a:solidFill>
                  <a:srgbClr val="290DB3"/>
                </a:solidFill>
              </a:rPr>
              <a:t>and involve them in all stages of the process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Link with research institutions </a:t>
            </a:r>
            <a:r>
              <a:rPr lang="en-ZA" sz="3200" dirty="0">
                <a:solidFill>
                  <a:srgbClr val="290DB3"/>
                </a:solidFill>
              </a:rPr>
              <a:t>and other sources of information.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Ensure that local communities make as many as possible of the decisions.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Make sure that the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activities are sustainable </a:t>
            </a:r>
            <a:r>
              <a:rPr lang="en-ZA" sz="3200" dirty="0">
                <a:solidFill>
                  <a:srgbClr val="290DB3"/>
                </a:solidFill>
              </a:rPr>
              <a:t>and will continue after outside support has ceased.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21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90874" y="96577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427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rgbClr val="898F0C"/>
                </a:solidFill>
              </a:rPr>
              <a:t>Lesson 2:</a:t>
            </a:r>
            <a:br>
              <a:rPr lang="en-ZA" dirty="0">
                <a:solidFill>
                  <a:srgbClr val="898F0C"/>
                </a:solidFill>
              </a:rPr>
            </a:br>
            <a:r>
              <a:rPr lang="en-ZA" dirty="0">
                <a:solidFill>
                  <a:srgbClr val="898F0C"/>
                </a:solidFill>
              </a:rPr>
              <a:t>Identifying and understanding problems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101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87678"/>
            <a:ext cx="8599714" cy="392049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After this lesson you will be able to: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Describe how farmers can prioritize their problems.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Guide farmers in constructing a problem tree.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Help farmers choose among ways to solve their top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23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26146" y="128640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461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87678"/>
            <a:ext cx="8229600" cy="356126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Lesson 2 covers the following content: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Prioritizing problems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Understanding problems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Problem trees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Choosing potential solutions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24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90874" y="133137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399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644" y="-4670"/>
            <a:ext cx="7528956" cy="1124712"/>
          </a:xfrm>
        </p:spPr>
        <p:txBody>
          <a:bodyPr anchor="ctr"/>
          <a:lstStyle/>
          <a:p>
            <a:r>
              <a:rPr lang="en-ZA" sz="3600" dirty="0"/>
              <a:t>Prioritizing problems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00644" y="1579564"/>
            <a:ext cx="4286992" cy="514187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Farmers cannot tackle all their problems at the same time; they have to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solve them one at a time.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290DB3"/>
                </a:solidFill>
              </a:rPr>
              <a:t>Therefore, they should: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List</a:t>
            </a:r>
            <a:r>
              <a:rPr lang="en-ZA" sz="3200" dirty="0">
                <a:solidFill>
                  <a:srgbClr val="290DB3"/>
                </a:solidFill>
              </a:rPr>
              <a:t> the problems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Decide</a:t>
            </a:r>
            <a:r>
              <a:rPr lang="en-ZA" sz="3200" dirty="0">
                <a:solidFill>
                  <a:srgbClr val="290DB3"/>
                </a:solidFill>
              </a:rPr>
              <a:t> on the problem with the highest priority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25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90874" y="103536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6" y="2446868"/>
            <a:ext cx="4743389" cy="340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66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4543" y="-4670"/>
            <a:ext cx="9133113" cy="1124712"/>
          </a:xfrm>
        </p:spPr>
        <p:txBody>
          <a:bodyPr anchor="ctr"/>
          <a:lstStyle/>
          <a:p>
            <a:r>
              <a:rPr lang="en-ZA" sz="3600" dirty="0"/>
              <a:t>Understanding problems: Using problem trees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24542" y="1481824"/>
            <a:ext cx="4453533" cy="442078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Understanding the </a:t>
            </a:r>
            <a:r>
              <a:rPr lang="en-ZA" sz="3200" b="1" dirty="0">
                <a:solidFill>
                  <a:srgbClr val="290DB3"/>
                </a:solidFill>
              </a:rPr>
              <a:t>root causes </a:t>
            </a:r>
            <a:r>
              <a:rPr lang="en-ZA" sz="3200" dirty="0">
                <a:solidFill>
                  <a:srgbClr val="290DB3"/>
                </a:solidFill>
              </a:rPr>
              <a:t>of a problem is important to find the most effective solution.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One way to do this is to build a </a:t>
            </a:r>
            <a:r>
              <a:rPr lang="en-ZA" sz="3200" b="1" dirty="0">
                <a:solidFill>
                  <a:srgbClr val="290DB3"/>
                </a:solidFill>
              </a:rPr>
              <a:t>problem tree </a:t>
            </a:r>
            <a:r>
              <a:rPr lang="en-ZA" sz="3200" dirty="0">
                <a:solidFill>
                  <a:srgbClr val="290DB3"/>
                </a:solidFill>
              </a:rPr>
              <a:t>that shows the causes and effects of the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26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90874" y="106968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50" y="2196936"/>
            <a:ext cx="4746445" cy="335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6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ZA" sz="3600" dirty="0"/>
              <a:t>Steps in creating a problem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87677"/>
            <a:ext cx="8697686" cy="458452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Step 1: </a:t>
            </a:r>
            <a:r>
              <a:rPr lang="en-ZA" sz="3200" dirty="0">
                <a:solidFill>
                  <a:srgbClr val="290DB3"/>
                </a:solidFill>
              </a:rPr>
              <a:t>List the </a:t>
            </a:r>
            <a:r>
              <a:rPr lang="en-ZA" sz="3200" b="1" dirty="0">
                <a:solidFill>
                  <a:srgbClr val="290DB3"/>
                </a:solidFill>
              </a:rPr>
              <a:t>root causes </a:t>
            </a:r>
            <a:r>
              <a:rPr lang="en-ZA" sz="3200" dirty="0">
                <a:solidFill>
                  <a:srgbClr val="290DB3"/>
                </a:solidFill>
              </a:rPr>
              <a:t>of the number.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Step 2: </a:t>
            </a:r>
            <a:r>
              <a:rPr lang="en-ZA" sz="3200" dirty="0">
                <a:solidFill>
                  <a:srgbClr val="290DB3"/>
                </a:solidFill>
              </a:rPr>
              <a:t>Identify </a:t>
            </a:r>
            <a:r>
              <a:rPr lang="en-ZA" sz="3200" b="1" dirty="0">
                <a:solidFill>
                  <a:srgbClr val="290DB3"/>
                </a:solidFill>
              </a:rPr>
              <a:t>current practices.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Step 3: </a:t>
            </a:r>
            <a:r>
              <a:rPr lang="en-ZA" sz="3200" dirty="0">
                <a:solidFill>
                  <a:srgbClr val="290DB3"/>
                </a:solidFill>
              </a:rPr>
              <a:t>Identify </a:t>
            </a:r>
            <a:r>
              <a:rPr lang="en-ZA" sz="3200" b="1" dirty="0">
                <a:solidFill>
                  <a:srgbClr val="290DB3"/>
                </a:solidFill>
              </a:rPr>
              <a:t>potential solutions.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Step 4: </a:t>
            </a:r>
            <a:r>
              <a:rPr lang="en-ZA" sz="3200" dirty="0">
                <a:solidFill>
                  <a:srgbClr val="290DB3"/>
                </a:solidFill>
              </a:rPr>
              <a:t>List the </a:t>
            </a:r>
            <a:r>
              <a:rPr lang="en-ZA" sz="3200" b="1" dirty="0">
                <a:solidFill>
                  <a:srgbClr val="290DB3"/>
                </a:solidFill>
              </a:rPr>
              <a:t>constraint</a:t>
            </a:r>
            <a:r>
              <a:rPr lang="en-ZA" sz="3200" dirty="0">
                <a:solidFill>
                  <a:srgbClr val="290DB3"/>
                </a:solidFill>
              </a:rPr>
              <a:t>s for every potential solution – i.e. the </a:t>
            </a:r>
            <a:r>
              <a:rPr lang="en-ZA" sz="3200" b="1" dirty="0">
                <a:solidFill>
                  <a:srgbClr val="290DB3"/>
                </a:solidFill>
              </a:rPr>
              <a:t>difficulties</a:t>
            </a:r>
            <a:r>
              <a:rPr lang="en-ZA" sz="3200" dirty="0">
                <a:solidFill>
                  <a:srgbClr val="290DB3"/>
                </a:solidFill>
              </a:rPr>
              <a:t> in putting the solution into practice.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Step 5:</a:t>
            </a:r>
            <a:r>
              <a:rPr lang="en-ZA" sz="3200" dirty="0">
                <a:solidFill>
                  <a:srgbClr val="290DB3"/>
                </a:solidFill>
              </a:rPr>
              <a:t> Suggest concrete ways to overcome the identified constraints.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27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90874" y="133137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633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rgbClr val="898F0C"/>
                </a:solidFill>
              </a:rPr>
              <a:t>Lesson 3:</a:t>
            </a:r>
            <a:br>
              <a:rPr lang="en-ZA" dirty="0">
                <a:solidFill>
                  <a:srgbClr val="898F0C"/>
                </a:solidFill>
              </a:rPr>
            </a:br>
            <a:r>
              <a:rPr lang="en-ZA" dirty="0">
                <a:solidFill>
                  <a:srgbClr val="898F0C"/>
                </a:solidFill>
              </a:rPr>
              <a:t>Finding more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502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43" y="-4670"/>
            <a:ext cx="7728857" cy="1124712"/>
          </a:xfrm>
        </p:spPr>
        <p:txBody>
          <a:bodyPr anchor="ctr"/>
          <a:lstStyle/>
          <a:p>
            <a:r>
              <a:rPr lang="en-ZA" sz="3600" dirty="0"/>
              <a:t>Outcomes and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743" y="1120042"/>
            <a:ext cx="9307285" cy="564651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After this lesson you will be able to: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List several possible sources of solutions to a problem.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Lesson 3 covers the following content: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Where to find solutions to problems:</a:t>
            </a:r>
          </a:p>
          <a:p>
            <a:pPr marL="560888" indent="-5715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</a:rPr>
              <a:t>Other farmers</a:t>
            </a:r>
          </a:p>
          <a:p>
            <a:pPr marL="560888" indent="-5715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</a:rPr>
              <a:t>Input dealers, innovators, traders and business service providers</a:t>
            </a:r>
          </a:p>
          <a:p>
            <a:pPr marL="560888" indent="-5715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</a:rPr>
              <a:t>Researchers and extension workers</a:t>
            </a:r>
          </a:p>
          <a:p>
            <a:pPr marL="560888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</a:rPr>
              <a:t>The Internet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ZA" sz="28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29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66274" y="91530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019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642" y="-4670"/>
            <a:ext cx="7810958" cy="1124712"/>
          </a:xfrm>
        </p:spPr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Purpose of the SMART skills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6550" y="1579563"/>
            <a:ext cx="4676125" cy="516992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ZA" sz="2800" b="1" dirty="0">
              <a:solidFill>
                <a:srgbClr val="290D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6" descr="https://photos-3.dropbox.com/t/2/AADLEO05HQ1Hfd47LQ6O1ChOIUMosNls9kKG7M_hNuwyVQ/12/486598854/jpeg/32x32/3/1484092800/0/2/INTRO.%20DIBUJO%20075%20COLOR.jpg/EKCa48AEGPIRIAIoAg/o6DVkcj1yuCj9P3KTiBmrvptmT21SXtw3MT8C_RCvWc?size_mode=3&amp;dl=0&amp;size=800x6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063" y="2564851"/>
            <a:ext cx="3886200" cy="394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8417" y="1811165"/>
            <a:ext cx="934584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introduce you to the following five skill areas:</a:t>
            </a:r>
            <a:endParaRPr lang="en-ZA" sz="3200" b="1" i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organization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Natural resources management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Marketing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Innovation</a:t>
            </a:r>
            <a:endParaRPr lang="en-ZA" sz="2200" dirty="0">
              <a:solidFill>
                <a:srgbClr val="290D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38042" y="141879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01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9583585" cy="1124712"/>
          </a:xfrm>
        </p:spPr>
        <p:txBody>
          <a:bodyPr anchor="ctr"/>
          <a:lstStyle/>
          <a:p>
            <a:r>
              <a:rPr lang="en-ZA" sz="3600" dirty="0"/>
              <a:t>Finding solutions to problems: Sources of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636" y="1215045"/>
            <a:ext cx="9013372" cy="543315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290DB3"/>
                </a:solidFill>
              </a:rPr>
              <a:t>Other farmers: </a:t>
            </a:r>
            <a:r>
              <a:rPr lang="en-ZA" sz="3200" dirty="0">
                <a:solidFill>
                  <a:srgbClr val="290DB3"/>
                </a:solidFill>
              </a:rPr>
              <a:t>Neighbouring farms and villages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290DB3"/>
                </a:solidFill>
              </a:rPr>
              <a:t>Input dealers: </a:t>
            </a:r>
            <a:r>
              <a:rPr lang="en-ZA" sz="3200" dirty="0">
                <a:solidFill>
                  <a:srgbClr val="290DB3"/>
                </a:solidFill>
              </a:rPr>
              <a:t>Suppliers of seeds and agrochemicals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290DB3"/>
                </a:solidFill>
              </a:rPr>
              <a:t>Innovators:</a:t>
            </a:r>
            <a:r>
              <a:rPr lang="en-ZA" sz="3200" dirty="0">
                <a:solidFill>
                  <a:srgbClr val="290DB3"/>
                </a:solidFill>
              </a:rPr>
              <a:t> People trying new ideas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290DB3"/>
                </a:solidFill>
              </a:rPr>
              <a:t>Traders:</a:t>
            </a:r>
            <a:r>
              <a:rPr lang="en-ZA" sz="3200" dirty="0">
                <a:solidFill>
                  <a:srgbClr val="290DB3"/>
                </a:solidFill>
              </a:rPr>
              <a:t> Knowledgeable about markets and prices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290DB3"/>
                </a:solidFill>
              </a:rPr>
              <a:t>Researchers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290DB3"/>
                </a:solidFill>
              </a:rPr>
              <a:t>Business service providers: </a:t>
            </a:r>
            <a:r>
              <a:rPr lang="en-ZA" sz="3200" dirty="0">
                <a:solidFill>
                  <a:srgbClr val="290DB3"/>
                </a:solidFill>
              </a:rPr>
              <a:t>Advice on technical and financial issues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290DB3"/>
                </a:solidFill>
              </a:rPr>
              <a:t>Extension workers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290DB3"/>
                </a:solidFill>
              </a:rPr>
              <a:t>Books, farming magazines </a:t>
            </a:r>
            <a:r>
              <a:rPr lang="en-ZA" sz="3200" dirty="0">
                <a:solidFill>
                  <a:srgbClr val="290DB3"/>
                </a:solidFill>
              </a:rPr>
              <a:t>and</a:t>
            </a:r>
            <a:r>
              <a:rPr lang="en-ZA" sz="3200" b="1" dirty="0">
                <a:solidFill>
                  <a:srgbClr val="290DB3"/>
                </a:solidFill>
              </a:rPr>
              <a:t> training materials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290DB3"/>
                </a:solidFill>
              </a:rPr>
              <a:t>Radio, television </a:t>
            </a:r>
            <a:r>
              <a:rPr lang="en-ZA" sz="3200" dirty="0">
                <a:solidFill>
                  <a:srgbClr val="290DB3"/>
                </a:solidFill>
              </a:rPr>
              <a:t>and the </a:t>
            </a:r>
            <a:r>
              <a:rPr lang="en-ZA" sz="3200" b="1" dirty="0">
                <a:solidFill>
                  <a:srgbClr val="290DB3"/>
                </a:solidFill>
              </a:rPr>
              <a:t>Internet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290DB3"/>
                </a:solidFill>
              </a:rPr>
              <a:t>Experiments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30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66274" y="96027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582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rgbClr val="898F0C"/>
                </a:solidFill>
              </a:rPr>
              <a:t>Lesson 4:</a:t>
            </a:r>
            <a:br>
              <a:rPr lang="en-ZA" dirty="0">
                <a:solidFill>
                  <a:srgbClr val="898F0C"/>
                </a:solidFill>
              </a:rPr>
            </a:br>
            <a:r>
              <a:rPr lang="en-ZA" dirty="0">
                <a:solidFill>
                  <a:srgbClr val="898F0C"/>
                </a:solidFill>
              </a:rPr>
              <a:t>Exploring possible solutions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691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87677"/>
            <a:ext cx="8229600" cy="427972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After this lesson you will be able to: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Give examples of an all-or-nothing technology and one that can be tried out on a small scale.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Describe how to help farmers find out about all-or-nothing technologies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List the likely benefits and disadvantages of an innovation.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32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90874" y="128640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739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87678"/>
            <a:ext cx="8229600" cy="468249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Lesson 4 covers the following content: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Putting ideas into practice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All-or-nothing technologies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Trying things out on a small scale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Ideas to test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Thinking of implications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Positive and negative consequences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33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90874" y="128640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412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658" y="-4670"/>
            <a:ext cx="7815942" cy="1124712"/>
          </a:xfrm>
        </p:spPr>
        <p:txBody>
          <a:bodyPr anchor="ctr"/>
          <a:lstStyle/>
          <a:p>
            <a:r>
              <a:rPr lang="en-ZA" sz="3600" dirty="0"/>
              <a:t>Putting ideas into practice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13658" y="1120042"/>
            <a:ext cx="5298373" cy="58151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If the farmers are confident that the solution will work, they may decide to put it into practice straight away.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You may need to help them to: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Get organized to pay for inputs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Coordinate activities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Contribute labor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Pool their produce for marketing</a:t>
            </a:r>
            <a:endParaRPr lang="en-Z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34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6274" y="96027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26" y="3847606"/>
            <a:ext cx="4298194" cy="308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25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334" y="-4670"/>
            <a:ext cx="7570266" cy="1124712"/>
          </a:xfrm>
        </p:spPr>
        <p:txBody>
          <a:bodyPr anchor="ctr"/>
          <a:lstStyle/>
          <a:p>
            <a:r>
              <a:rPr lang="en-ZA" sz="3600" dirty="0"/>
              <a:t>All-or-nothing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333" y="1171306"/>
            <a:ext cx="8793425" cy="571618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To help farmers to adopt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all-or-nothing technologies </a:t>
            </a:r>
            <a:r>
              <a:rPr lang="en-ZA" sz="3200" dirty="0">
                <a:solidFill>
                  <a:srgbClr val="290DB3"/>
                </a:solidFill>
              </a:rPr>
              <a:t>– i.e. technologies that cannot be tried out on small scale, e.g. irrigation schemes and erosion control – you have to: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Organize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visits to other villages </a:t>
            </a:r>
            <a:r>
              <a:rPr lang="en-ZA" sz="3200" dirty="0">
                <a:solidFill>
                  <a:srgbClr val="290DB3"/>
                </a:solidFill>
              </a:rPr>
              <a:t>already using these technologies.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Arrange for </a:t>
            </a: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specialists to talk to the farmers.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Arrange training </a:t>
            </a:r>
            <a:r>
              <a:rPr lang="en-ZA" sz="3200" dirty="0">
                <a:solidFill>
                  <a:srgbClr val="290DB3"/>
                </a:solidFill>
              </a:rPr>
              <a:t>to make sure that they understand how to use the technology.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Discuss the implications of the technology: </a:t>
            </a:r>
            <a:r>
              <a:rPr lang="en-ZA" sz="3200" dirty="0">
                <a:solidFill>
                  <a:srgbClr val="290DB3"/>
                </a:solidFill>
              </a:rPr>
              <a:t>costs, benefits, advantages and disadvantages.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35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66274" y="96027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423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334" y="-4670"/>
            <a:ext cx="7570266" cy="1124712"/>
          </a:xfrm>
        </p:spPr>
        <p:txBody>
          <a:bodyPr anchor="ctr"/>
          <a:lstStyle/>
          <a:p>
            <a:r>
              <a:rPr lang="en-ZA" sz="3600" dirty="0"/>
              <a:t>Trying things on a small scale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335" y="1120043"/>
            <a:ext cx="9094266" cy="548263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Some technologies can be </a:t>
            </a:r>
            <a:r>
              <a:rPr lang="en-ZA" sz="3200" b="1" dirty="0">
                <a:solidFill>
                  <a:srgbClr val="898F0C"/>
                </a:solidFill>
              </a:rPr>
              <a:t>tried out on a small scale, </a:t>
            </a:r>
            <a:r>
              <a:rPr lang="en-ZA" sz="3200" dirty="0">
                <a:solidFill>
                  <a:srgbClr val="290DB3"/>
                </a:solidFill>
              </a:rPr>
              <a:t>which helps farmers to decided whether to use them and to adapt the technique that suits their needs, </a:t>
            </a:r>
            <a:r>
              <a:rPr lang="en-ZA" sz="3200" b="1" dirty="0">
                <a:solidFill>
                  <a:srgbClr val="898F0C"/>
                </a:solidFill>
              </a:rPr>
              <a:t>for example: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New crop varieties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Plant spacing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Timing of planting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Pest control methods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Treatment of diseases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Feeding animals</a:t>
            </a:r>
            <a:endParaRPr lang="en-ZA" sz="3200" dirty="0">
              <a:solidFill>
                <a:srgbClr val="898F0C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Z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36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66274" y="96027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683" y="3690600"/>
            <a:ext cx="5179918" cy="291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612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9442071" cy="1124712"/>
          </a:xfrm>
        </p:spPr>
        <p:txBody>
          <a:bodyPr anchor="ctr"/>
          <a:lstStyle/>
          <a:p>
            <a:r>
              <a:rPr lang="en-ZA" sz="3600" dirty="0"/>
              <a:t>Testing ideas and thinking of implications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2415" y="1238796"/>
            <a:ext cx="9442071" cy="564651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Help the farmers think about the implications of  the ideas that they want to test: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What are advantages and disadvantages?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Does the solution fix their problem?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Does the solution require something they do not have?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Has anyone in the neighbourhood tried it and, if so, has it worked for them?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How much time and money will this solution save (or cost)?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Can they change it to suit their needs?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Are they willing to experiment with the idea?</a:t>
            </a:r>
            <a:br>
              <a:rPr lang="en-ZA" dirty="0"/>
            </a:b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37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90874" y="93839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016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334" y="-87546"/>
            <a:ext cx="7925866" cy="1266002"/>
          </a:xfrm>
        </p:spPr>
        <p:txBody>
          <a:bodyPr anchor="b"/>
          <a:lstStyle/>
          <a:p>
            <a:r>
              <a:rPr lang="en-ZA" sz="3600" dirty="0"/>
              <a:t>Problems, solutions and considerations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512387"/>
            <a:ext cx="9016999" cy="500906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When identifying potential solutions for a problem, farmers should consider: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What are the costs involved in the solution?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Labor: Is the solution labor-intensive?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Does the solution required new knowledge or skills?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Effectiveness: How effective will it be?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Simplicity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Possible benefits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Possible negative impacts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38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9334" y="1274776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940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7893050" cy="1124712"/>
          </a:xfrm>
        </p:spPr>
        <p:txBody>
          <a:bodyPr anchor="ctr"/>
          <a:lstStyle/>
          <a:p>
            <a:r>
              <a:rPr lang="en-ZA" sz="3600" dirty="0"/>
              <a:t>Positive and negative consequences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51" y="1606931"/>
            <a:ext cx="5019220" cy="447521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How will it affect the farm?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How will it affect the ecosystem?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How will it affect the household’s finances: Can they afford to take the risk?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How will lit affect men, women and children?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39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36549" y="104317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1" y="2202579"/>
            <a:ext cx="4356999" cy="315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80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30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Manual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587677"/>
            <a:ext cx="8229601" cy="517888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ZA" sz="2800" b="1" dirty="0">
              <a:solidFill>
                <a:srgbClr val="290D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399" y="1747410"/>
            <a:ext cx="852648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  <a:cs typeface="Arial" panose="020B0604020202020204" pitchFamily="34" charset="0"/>
              </a:rPr>
              <a:t>Eight lessons:</a:t>
            </a:r>
            <a:endParaRPr lang="en-ZA" sz="3200" dirty="0">
              <a:solidFill>
                <a:srgbClr val="898F0C"/>
              </a:solidFill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cs typeface="Arial" panose="020B0604020202020204" pitchFamily="34" charset="0"/>
              </a:rPr>
              <a:t>Introduction to innovations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cs typeface="Arial" panose="020B0604020202020204" pitchFamily="34" charset="0"/>
              </a:rPr>
              <a:t>Identifying and understanding problems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cs typeface="Arial" panose="020B0604020202020204" pitchFamily="34" charset="0"/>
              </a:rPr>
              <a:t>Finding more information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cs typeface="Arial" panose="020B0604020202020204" pitchFamily="34" charset="0"/>
              </a:rPr>
              <a:t>Exploring possible solutions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cs typeface="Arial" panose="020B0604020202020204" pitchFamily="34" charset="0"/>
              </a:rPr>
              <a:t>Designing research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cs typeface="Arial" panose="020B0604020202020204" pitchFamily="34" charset="0"/>
              </a:rPr>
              <a:t>Collecting and recording observations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cs typeface="Arial" panose="020B0604020202020204" pitchFamily="34" charset="0"/>
              </a:rPr>
              <a:t>Analyzing and evaluating the results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90DB3"/>
                </a:solidFill>
                <a:cs typeface="Arial" panose="020B0604020202020204" pitchFamily="34" charset="0"/>
              </a:rPr>
              <a:t>Applying findings and sharing knowledge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68275" y="142198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0649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rgbClr val="898F0C"/>
                </a:solidFill>
              </a:rPr>
              <a:t>Lesson 5:</a:t>
            </a:r>
            <a:br>
              <a:rPr lang="en-ZA" dirty="0">
                <a:solidFill>
                  <a:srgbClr val="898F0C"/>
                </a:solidFill>
              </a:rPr>
            </a:br>
            <a:r>
              <a:rPr lang="en-ZA" dirty="0">
                <a:solidFill>
                  <a:srgbClr val="898F0C"/>
                </a:solidFill>
              </a:rPr>
              <a:t>Designing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1436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ZA" sz="3600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120043"/>
            <a:ext cx="8654143" cy="564651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After this lesson you will be able to: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List different types of research.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Explain what is meant by “treatment” and “control”, and explain why a control is necessary.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List six principles to remember when designing research.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Describe some research subjects in crop growing, livestock raising, post-harvest processing, and marketing.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Design an experiment to test a simple technology.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41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36549" y="912550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7134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ZA" sz="3600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20043"/>
            <a:ext cx="8229600" cy="564651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Lesson 5 covers the following content: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What is research and types of research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Choosing an appropriate comparison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Treatments and control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Repeating experiments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Keeping records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Livestock trials and experiments with larger animals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Post-harvest processing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Market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42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41089" y="90067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8364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7893050" cy="1124712"/>
          </a:xfrm>
        </p:spPr>
        <p:txBody>
          <a:bodyPr anchor="ctr"/>
          <a:lstStyle/>
          <a:p>
            <a:r>
              <a:rPr lang="en-ZA" sz="3600" dirty="0"/>
              <a:t>What is research?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1" y="1197429"/>
            <a:ext cx="5105400" cy="529045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Research does not have to be complicated and expensive. </a:t>
            </a:r>
            <a:r>
              <a:rPr lang="en-ZA" sz="3200" b="1" dirty="0">
                <a:solidFill>
                  <a:srgbClr val="898F0C"/>
                </a:solidFill>
              </a:rPr>
              <a:t>Many farmers do research every season when they: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Try out new crops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Look for ways to increase their yields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Seek out information on the best prices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All these things are research!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43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36549" y="104317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1" y="2731324"/>
            <a:ext cx="4374997" cy="286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076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970" y="-4670"/>
            <a:ext cx="6988630" cy="1124712"/>
          </a:xfrm>
        </p:spPr>
        <p:txBody>
          <a:bodyPr anchor="ctr"/>
          <a:lstStyle/>
          <a:p>
            <a:r>
              <a:rPr lang="en-ZA" sz="3600" dirty="0"/>
              <a:t>Types of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648" y="1367248"/>
            <a:ext cx="7689274" cy="537575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Crop experiments: </a:t>
            </a:r>
            <a:r>
              <a:rPr lang="en-ZA" sz="3200" dirty="0">
                <a:solidFill>
                  <a:srgbClr val="290DB3"/>
                </a:solidFill>
              </a:rPr>
              <a:t>Testing crop varieties, planting dates and/or harvesting dates, pest and disease management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Livestock trials: </a:t>
            </a:r>
            <a:r>
              <a:rPr lang="en-ZA" sz="3200" dirty="0">
                <a:solidFill>
                  <a:srgbClr val="290DB3"/>
                </a:solidFill>
              </a:rPr>
              <a:t>Testing new breeds of animals, types of animal feed and housing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Post-harvesting processing trials: </a:t>
            </a:r>
            <a:r>
              <a:rPr lang="en-ZA" sz="3200" dirty="0">
                <a:solidFill>
                  <a:srgbClr val="290DB3"/>
                </a:solidFill>
              </a:rPr>
              <a:t>Testing ways to harvest and to dry and store crops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Market research: </a:t>
            </a:r>
            <a:r>
              <a:rPr lang="en-ZA" sz="3200" dirty="0">
                <a:solidFill>
                  <a:srgbClr val="290DB3"/>
                </a:solidFill>
              </a:rPr>
              <a:t>Collecting information on value chains, potential markets, prices, standards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44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36549" y="99820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155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771" y="-4670"/>
            <a:ext cx="7445829" cy="1124712"/>
          </a:xfrm>
        </p:spPr>
        <p:txBody>
          <a:bodyPr anchor="ctr"/>
          <a:lstStyle/>
          <a:p>
            <a:r>
              <a:rPr lang="en-ZA" sz="3600" dirty="0"/>
              <a:t>Choosing an appropriate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771" y="1437004"/>
            <a:ext cx="8431482" cy="564651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dirty="0">
                <a:solidFill>
                  <a:srgbClr val="290DB3"/>
                </a:solidFill>
              </a:rPr>
              <a:t>Comparing one year with another is not a good idea, because there are too many variables to consider.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Example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dirty="0">
                <a:solidFill>
                  <a:srgbClr val="290DB3"/>
                </a:solidFill>
              </a:rPr>
              <a:t>When testing a new maize variety, there are the following variables between the two years/seasons: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Weather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The amount of fertilizer used on the new crop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Cattle breaking into the crop field of the new variety just before harvest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45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36549" y="104317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0657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ZA" sz="3600" dirty="0"/>
              <a:t>Treatments and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22" y="1132113"/>
            <a:ext cx="8336478" cy="577932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ZA" sz="3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ZA" sz="3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ZA" sz="3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ZA" sz="3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ZA" sz="32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ZA" sz="3200" dirty="0">
              <a:solidFill>
                <a:srgbClr val="290DB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endParaRPr lang="en-ZA" sz="3200" b="1" dirty="0">
              <a:solidFill>
                <a:srgbClr val="290DB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endParaRPr lang="en-ZA" sz="1600" dirty="0">
              <a:solidFill>
                <a:srgbClr val="290DB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endParaRPr lang="en-ZA" sz="100" dirty="0">
              <a:solidFill>
                <a:srgbClr val="290DB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290DB3"/>
                </a:solidFill>
              </a:rPr>
              <a:t>Treatment</a:t>
            </a:r>
            <a:r>
              <a:rPr lang="en-ZA" sz="3200" dirty="0">
                <a:solidFill>
                  <a:srgbClr val="290DB3"/>
                </a:solidFill>
              </a:rPr>
              <a:t> = New technique to be tested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290DB3"/>
                </a:solidFill>
              </a:rPr>
              <a:t>Control</a:t>
            </a:r>
            <a:r>
              <a:rPr lang="en-ZA" sz="3200" dirty="0">
                <a:solidFill>
                  <a:srgbClr val="290DB3"/>
                </a:solidFill>
              </a:rPr>
              <a:t> = What farmers already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46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978" y="908366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7" y="1353455"/>
            <a:ext cx="7398327" cy="420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200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7893050" cy="1124712"/>
          </a:xfrm>
        </p:spPr>
        <p:txBody>
          <a:bodyPr anchor="ctr"/>
          <a:lstStyle/>
          <a:p>
            <a:r>
              <a:rPr lang="en-ZA" sz="3600" dirty="0"/>
              <a:t>Applying more than one treatment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40314" y="1262546"/>
            <a:ext cx="4528569" cy="553112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If a farmer wants to test two new varieties at the same time, he would: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Have </a:t>
            </a:r>
            <a:r>
              <a:rPr lang="en-ZA" sz="3200" b="1" dirty="0">
                <a:solidFill>
                  <a:srgbClr val="290DB3"/>
                </a:solidFill>
              </a:rPr>
              <a:t>two treatments </a:t>
            </a:r>
            <a:r>
              <a:rPr lang="en-ZA" sz="3200" dirty="0">
                <a:solidFill>
                  <a:srgbClr val="290DB3"/>
                </a:solidFill>
              </a:rPr>
              <a:t>(the new varieties)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Have </a:t>
            </a:r>
            <a:r>
              <a:rPr lang="en-ZA" sz="3200" b="1" dirty="0">
                <a:solidFill>
                  <a:srgbClr val="290DB3"/>
                </a:solidFill>
              </a:rPr>
              <a:t>One</a:t>
            </a:r>
            <a:r>
              <a:rPr lang="en-ZA" sz="3200" dirty="0">
                <a:solidFill>
                  <a:srgbClr val="290DB3"/>
                </a:solidFill>
              </a:rPr>
              <a:t> </a:t>
            </a:r>
            <a:r>
              <a:rPr lang="en-ZA" sz="3200" b="1" dirty="0">
                <a:solidFill>
                  <a:srgbClr val="290DB3"/>
                </a:solidFill>
              </a:rPr>
              <a:t>control </a:t>
            </a:r>
            <a:r>
              <a:rPr lang="en-ZA" sz="3200" dirty="0">
                <a:solidFill>
                  <a:srgbClr val="290DB3"/>
                </a:solidFill>
              </a:rPr>
              <a:t>(the old variety)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Slit the field into </a:t>
            </a:r>
            <a:r>
              <a:rPr lang="en-ZA" sz="3200" b="1" dirty="0">
                <a:solidFill>
                  <a:srgbClr val="290DB3"/>
                </a:solidFill>
              </a:rPr>
              <a:t>thirds</a:t>
            </a:r>
            <a:r>
              <a:rPr lang="en-ZA" sz="3200" dirty="0">
                <a:solidFill>
                  <a:srgbClr val="290DB3"/>
                </a:solidFill>
              </a:rPr>
              <a:t>, and plant one-third with each type of seed.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47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40313" y="91254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686" y="2232563"/>
            <a:ext cx="5213237" cy="256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453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9112250" cy="1124712"/>
          </a:xfrm>
        </p:spPr>
        <p:txBody>
          <a:bodyPr anchor="ctr"/>
          <a:lstStyle/>
          <a:p>
            <a:r>
              <a:rPr lang="en-ZA" sz="3600" dirty="0"/>
              <a:t>Keeping it simple: Testing one thing at a time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50" y="1120042"/>
            <a:ext cx="4567959" cy="583889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Encourage farmers to test one thing at a time: </a:t>
            </a:r>
            <a:r>
              <a:rPr lang="en-ZA" sz="3200" dirty="0">
                <a:solidFill>
                  <a:srgbClr val="290DB3"/>
                </a:solidFill>
              </a:rPr>
              <a:t>either varieties, or fertilizer rates or pest control methods – not all together.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290DB3"/>
                </a:solidFill>
              </a:rPr>
              <a:t>They choose what they want to test first </a:t>
            </a:r>
            <a:r>
              <a:rPr lang="en-ZA" sz="3200" dirty="0">
                <a:solidFill>
                  <a:srgbClr val="290DB3"/>
                </a:solidFill>
              </a:rPr>
              <a:t>(e.g. varieties) and </a:t>
            </a:r>
            <a:r>
              <a:rPr lang="en-ZA" sz="3200" b="1" dirty="0">
                <a:solidFill>
                  <a:srgbClr val="290DB3"/>
                </a:solidFill>
              </a:rPr>
              <a:t>wait for the next season</a:t>
            </a:r>
            <a:r>
              <a:rPr lang="en-ZA" sz="3200" dirty="0">
                <a:solidFill>
                  <a:srgbClr val="290DB3"/>
                </a:solidFill>
              </a:rPr>
              <a:t> to test fertilizer rates of pest control methods.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48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49039" y="95751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944" y="1968727"/>
            <a:ext cx="4928316" cy="318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050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543" y="-4670"/>
            <a:ext cx="7805057" cy="1124712"/>
          </a:xfrm>
        </p:spPr>
        <p:txBody>
          <a:bodyPr anchor="ctr"/>
          <a:lstStyle/>
          <a:p>
            <a:r>
              <a:rPr lang="en-ZA" sz="3600" dirty="0"/>
              <a:t>Starting small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542" y="1306286"/>
            <a:ext cx="9241971" cy="5700156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ZA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ZA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ZA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Starting small: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Reduces the risk if something goes wrong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Can save 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49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49039" y="95751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5" y="1744720"/>
            <a:ext cx="9484198" cy="30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74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898F0C"/>
                </a:solidFill>
              </a:rPr>
              <a:t>Lesson 1:</a:t>
            </a:r>
            <a:br>
              <a:rPr lang="en-US" dirty="0">
                <a:solidFill>
                  <a:srgbClr val="898F0C"/>
                </a:solidFill>
              </a:rPr>
            </a:br>
            <a:r>
              <a:rPr lang="en-US" dirty="0">
                <a:solidFill>
                  <a:srgbClr val="898F0C"/>
                </a:solidFill>
              </a:rPr>
              <a:t>Introduction to 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9362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71" y="-4670"/>
            <a:ext cx="7979229" cy="1124712"/>
          </a:xfrm>
        </p:spPr>
        <p:txBody>
          <a:bodyPr anchor="ctr"/>
          <a:lstStyle/>
          <a:p>
            <a:r>
              <a:rPr lang="en-ZA" sz="3600" dirty="0"/>
              <a:t>Repeating the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371" y="1120043"/>
            <a:ext cx="4784767" cy="589827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If possible, repeat the experiment in different places</a:t>
            </a:r>
            <a:r>
              <a:rPr lang="en-ZA" sz="3200" dirty="0">
                <a:solidFill>
                  <a:srgbClr val="290DB3"/>
                </a:solidFill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Get </a:t>
            </a:r>
            <a:r>
              <a:rPr lang="en-ZA" sz="3200" b="1" dirty="0">
                <a:solidFill>
                  <a:srgbClr val="290DB3"/>
                </a:solidFill>
              </a:rPr>
              <a:t>three farmers </a:t>
            </a:r>
            <a:r>
              <a:rPr lang="en-ZA" sz="3200" dirty="0">
                <a:solidFill>
                  <a:srgbClr val="290DB3"/>
                </a:solidFill>
              </a:rPr>
              <a:t>to plant the test plots on their land.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Try to make the </a:t>
            </a:r>
            <a:r>
              <a:rPr lang="en-ZA" sz="3200" b="1" dirty="0">
                <a:solidFill>
                  <a:srgbClr val="290DB3"/>
                </a:solidFill>
              </a:rPr>
              <a:t>plots as similar as possible: </a:t>
            </a:r>
            <a:r>
              <a:rPr lang="en-ZA" sz="3200" dirty="0">
                <a:solidFill>
                  <a:srgbClr val="290DB3"/>
                </a:solidFill>
              </a:rPr>
              <a:t>similar soils, slopes and cropping history.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dirty="0">
                <a:solidFill>
                  <a:srgbClr val="290DB3"/>
                </a:solidFill>
              </a:rPr>
              <a:t>Replicating experiments gives you </a:t>
            </a:r>
            <a:r>
              <a:rPr lang="en-ZA" sz="3200" b="1" dirty="0">
                <a:solidFill>
                  <a:srgbClr val="290DB3"/>
                </a:solidFill>
              </a:rPr>
              <a:t>confidence in the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50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49039" y="95751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575" y="2921330"/>
            <a:ext cx="4537685" cy="312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005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7893050" cy="1124712"/>
          </a:xfrm>
        </p:spPr>
        <p:txBody>
          <a:bodyPr anchor="ctr"/>
          <a:lstStyle/>
          <a:p>
            <a:r>
              <a:rPr lang="en-ZA" sz="3600" dirty="0"/>
              <a:t>Making the pattern random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51" y="1377538"/>
            <a:ext cx="4710462" cy="561702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If you repeat the experiment, make sure that the treatments are in a </a:t>
            </a:r>
            <a:r>
              <a:rPr lang="en-ZA" sz="3200" b="1" dirty="0">
                <a:solidFill>
                  <a:srgbClr val="898F0C"/>
                </a:solidFill>
              </a:rPr>
              <a:t>different order in each of the plots.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Decide which variety goes in which plot at</a:t>
            </a:r>
            <a:r>
              <a:rPr lang="en-ZA" sz="3200" b="1" dirty="0">
                <a:solidFill>
                  <a:srgbClr val="290DB3"/>
                </a:solidFill>
              </a:rPr>
              <a:t> </a:t>
            </a:r>
            <a:r>
              <a:rPr lang="en-ZA" sz="3200" b="1" dirty="0">
                <a:solidFill>
                  <a:srgbClr val="898F0C"/>
                </a:solidFill>
              </a:rPr>
              <a:t>random.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This way, you avoid factors like slope or soil fertility from affecting the results of the experiment.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51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49039" y="95751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744" y="1749390"/>
            <a:ext cx="4525516" cy="311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046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6550" y="-4670"/>
            <a:ext cx="7893050" cy="1124712"/>
          </a:xfrm>
        </p:spPr>
        <p:txBody>
          <a:bodyPr anchor="ctr"/>
          <a:lstStyle/>
          <a:p>
            <a:r>
              <a:rPr lang="en-ZA" sz="3600" dirty="0"/>
              <a:t>Making the pattern random: An example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36551" y="1251857"/>
            <a:ext cx="4246336" cy="549763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Three farmers plant test plots with </a:t>
            </a:r>
            <a:r>
              <a:rPr lang="en-ZA" sz="3200" b="1" dirty="0">
                <a:solidFill>
                  <a:srgbClr val="290DB3"/>
                </a:solidFill>
              </a:rPr>
              <a:t>three different varieties: A, B and C.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Their farms are all on a </a:t>
            </a:r>
            <a:r>
              <a:rPr lang="en-ZA" sz="3200" b="1" dirty="0">
                <a:solidFill>
                  <a:srgbClr val="290DB3"/>
                </a:solidFill>
              </a:rPr>
              <a:t>slope.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They lay out their plots as shown in the figure.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62266" y="1518613"/>
            <a:ext cx="4762994" cy="327350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52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49039" y="95751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2272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7893050" cy="1124712"/>
          </a:xfrm>
        </p:spPr>
        <p:txBody>
          <a:bodyPr anchor="ctr"/>
          <a:lstStyle/>
          <a:p>
            <a:r>
              <a:rPr lang="en-ZA" sz="3600" dirty="0"/>
              <a:t>Keeping records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50" y="1120042"/>
            <a:ext cx="4466895" cy="562944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Keep careful records of: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What you have sown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Dates of sowing, weeding and harvesting, etc.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Make a </a:t>
            </a:r>
            <a:r>
              <a:rPr lang="en-ZA" sz="3200" b="1" dirty="0">
                <a:solidFill>
                  <a:srgbClr val="290DB3"/>
                </a:solidFill>
              </a:rPr>
              <a:t>sketch of the plots, </a:t>
            </a:r>
            <a:r>
              <a:rPr lang="en-ZA" sz="3200" dirty="0">
                <a:solidFill>
                  <a:srgbClr val="290DB3"/>
                </a:solidFill>
              </a:rPr>
              <a:t>so that you know what treatment is in what plot – in case the signs get lost or mixed 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53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49039" y="95751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141" y="1828800"/>
            <a:ext cx="4349712" cy="434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742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7893050" cy="1124712"/>
          </a:xfrm>
        </p:spPr>
        <p:txBody>
          <a:bodyPr anchor="ctr"/>
          <a:lstStyle/>
          <a:p>
            <a:r>
              <a:rPr lang="en-ZA" sz="3600" dirty="0"/>
              <a:t>Experiments with larger animals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50" y="1493254"/>
            <a:ext cx="4318577" cy="371618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Experiments with larger animals can be risky. Some ways to mitigate risk: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Test fodder and feeding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Compare existing practices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Compensate for losses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54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49039" y="100248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09" y="1493254"/>
            <a:ext cx="4763745" cy="335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431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4670"/>
            <a:ext cx="8001000" cy="1124712"/>
          </a:xfrm>
        </p:spPr>
        <p:txBody>
          <a:bodyPr anchor="ctr"/>
          <a:lstStyle/>
          <a:p>
            <a:r>
              <a:rPr lang="en-ZA" sz="3600" dirty="0"/>
              <a:t>Post-harvest processing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120044"/>
            <a:ext cx="5083629" cy="403978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Design experiments to test different handling methods after harvest: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Drying and preservation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Storage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Processing methods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Quality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55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49039" y="95751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72" y="2155898"/>
            <a:ext cx="5202988" cy="332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375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334" y="-4670"/>
            <a:ext cx="7570266" cy="1124712"/>
          </a:xfrm>
        </p:spPr>
        <p:txBody>
          <a:bodyPr anchor="ctr"/>
          <a:lstStyle/>
          <a:p>
            <a:r>
              <a:rPr lang="en-ZA" sz="3600" dirty="0"/>
              <a:t>Market research: Things to study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59334" y="1250672"/>
            <a:ext cx="8801369" cy="575577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Research is a vital part of marketing.  Farmers should study the following facets of the market for the products they want to produce: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Different products: </a:t>
            </a:r>
            <a:r>
              <a:rPr lang="en-ZA" sz="3200" dirty="0">
                <a:solidFill>
                  <a:srgbClr val="290DB3"/>
                </a:solidFill>
              </a:rPr>
              <a:t>Prices, quality requirements, standards, packaging, terms of delivery and payment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The value chain: </a:t>
            </a:r>
            <a:r>
              <a:rPr lang="en-ZA" sz="3200" dirty="0">
                <a:solidFill>
                  <a:srgbClr val="290DB3"/>
                </a:solidFill>
              </a:rPr>
              <a:t>People and organizations who buy, process and sell the product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Service providers: </a:t>
            </a:r>
            <a:r>
              <a:rPr lang="en-ZA" sz="3200" dirty="0">
                <a:solidFill>
                  <a:srgbClr val="290DB3"/>
                </a:solidFill>
              </a:rPr>
              <a:t>People and organizations who provide service to the value chain, e.g. inputs, financing, transport, processing and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56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90874" y="951936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8882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7893050" cy="1124712"/>
          </a:xfrm>
        </p:spPr>
        <p:txBody>
          <a:bodyPr anchor="ctr"/>
          <a:lstStyle/>
          <a:p>
            <a:r>
              <a:rPr lang="en-ZA" sz="3600" dirty="0"/>
              <a:t>Market research: Sources of information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49" y="1197429"/>
            <a:ext cx="5565487" cy="555206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Buyers, traders, wholesalers, processors, retailers, consumers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Research and extension organizations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Banks and microfinance institutions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Input suppliers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Business service providers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3200" dirty="0">
                <a:solidFill>
                  <a:srgbClr val="290DB3"/>
                </a:solidFill>
              </a:rPr>
              <a:t>Mobile phones, market information services and radio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3200" dirty="0">
                <a:solidFill>
                  <a:srgbClr val="290DB3"/>
                </a:solidFill>
              </a:rPr>
              <a:t>The Internet</a:t>
            </a: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57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49039" y="95751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33" y="1425039"/>
            <a:ext cx="3206275" cy="2846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812" y="4398460"/>
            <a:ext cx="1899264" cy="23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522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015" y="-4670"/>
            <a:ext cx="7659584" cy="1124712"/>
          </a:xfrm>
        </p:spPr>
        <p:txBody>
          <a:bodyPr anchor="ctr"/>
          <a:lstStyle/>
          <a:p>
            <a:r>
              <a:rPr lang="en-ZA" sz="3600" dirty="0"/>
              <a:t>Ideas for market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015" y="1120043"/>
            <a:ext cx="8998527" cy="564651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898F0C"/>
                </a:solidFill>
              </a:rPr>
              <a:t>Conduct a simple survey</a:t>
            </a:r>
            <a:r>
              <a:rPr lang="en-ZA" sz="3200" b="1" dirty="0">
                <a:solidFill>
                  <a:srgbClr val="290DB3"/>
                </a:solidFill>
              </a:rPr>
              <a:t> </a:t>
            </a:r>
            <a:r>
              <a:rPr lang="en-ZA" sz="3200" dirty="0">
                <a:solidFill>
                  <a:srgbClr val="290DB3"/>
                </a:solidFill>
              </a:rPr>
              <a:t>of sample of people who may purchase the product.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Use </a:t>
            </a:r>
            <a:r>
              <a:rPr lang="en-ZA" sz="3200" b="1" dirty="0">
                <a:solidFill>
                  <a:srgbClr val="898F0C"/>
                </a:solidFill>
              </a:rPr>
              <a:t>mobile phones </a:t>
            </a:r>
            <a:r>
              <a:rPr lang="en-ZA" sz="3200" dirty="0">
                <a:solidFill>
                  <a:srgbClr val="290DB3"/>
                </a:solidFill>
              </a:rPr>
              <a:t>to get information on prices from urban markets to inform negotiation of farm-gate prices.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898F0C"/>
                </a:solidFill>
              </a:rPr>
              <a:t>Learn from others </a:t>
            </a:r>
            <a:r>
              <a:rPr lang="en-ZA" sz="3200" dirty="0">
                <a:solidFill>
                  <a:srgbClr val="290DB3"/>
                </a:solidFill>
              </a:rPr>
              <a:t>who specialize in the product or have started a similar enterprise.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898F0C"/>
                </a:solidFill>
              </a:rPr>
              <a:t>Talk to extension </a:t>
            </a:r>
            <a:r>
              <a:rPr lang="en-ZA" sz="3200" dirty="0">
                <a:solidFill>
                  <a:srgbClr val="898F0C"/>
                </a:solidFill>
              </a:rPr>
              <a:t>and</a:t>
            </a:r>
            <a:r>
              <a:rPr lang="en-ZA" sz="3200" b="1" dirty="0">
                <a:solidFill>
                  <a:srgbClr val="898F0C"/>
                </a:solidFill>
              </a:rPr>
              <a:t> local NGO staff </a:t>
            </a:r>
            <a:r>
              <a:rPr lang="en-ZA" sz="3200" dirty="0">
                <a:solidFill>
                  <a:srgbClr val="290DB3"/>
                </a:solidFill>
              </a:rPr>
              <a:t>who have experience in marketing.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Form a </a:t>
            </a:r>
            <a:r>
              <a:rPr lang="en-ZA" sz="3200" b="1" dirty="0">
                <a:solidFill>
                  <a:srgbClr val="898F0C"/>
                </a:solidFill>
              </a:rPr>
              <a:t>marketing research team </a:t>
            </a:r>
            <a:r>
              <a:rPr lang="en-ZA" sz="3200" dirty="0">
                <a:solidFill>
                  <a:srgbClr val="290DB3"/>
                </a:solidFill>
              </a:rPr>
              <a:t>to gather information to share with the wider community.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58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49039" y="95751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3293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rgbClr val="898F0C"/>
                </a:solidFill>
              </a:rPr>
              <a:t>Lesson 6:</a:t>
            </a:r>
            <a:br>
              <a:rPr lang="en-ZA" dirty="0">
                <a:solidFill>
                  <a:srgbClr val="898F0C"/>
                </a:solidFill>
              </a:rPr>
            </a:br>
            <a:r>
              <a:rPr lang="en-ZA" dirty="0">
                <a:solidFill>
                  <a:srgbClr val="898F0C"/>
                </a:solidFill>
              </a:rPr>
              <a:t>Collecting and recording observations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720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87677"/>
            <a:ext cx="8229600" cy="453999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After this lesson, you will be able to: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Describe what an innovation is and why it important for rural people.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List different types of innovations.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Describe the role of field agents in helping farmers innovate.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List the key characteristics of members of an innovation group.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8275" y="123725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997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87678"/>
            <a:ext cx="8686800" cy="362658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After this lesson you will be able to: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Describe some things to measure in an experiment to test crop yields.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Explain how to measure each thing.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Design a form to record data from an experiment.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60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90874" y="133137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5337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ZA" sz="3600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371601"/>
            <a:ext cx="8654143" cy="517071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Lesson 6 covers the following content: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Deciding what information to collect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Deciding what to count or measure and how to measure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Deciding when and how often to make observations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Tips for data collection and observation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Recording information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Designing forms for records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Simple ways to record data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61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90874" y="106562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2734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Deciding what information to collect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914400" y="1587678"/>
            <a:ext cx="8229600" cy="417086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It is important to keep good records of an experiment.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Therefore, you have to decide: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What do you want to count or measure?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How will you measure it?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When (and how often) should you measure it?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How will you keep records?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62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49039" y="132952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8892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9602107" cy="1124712"/>
          </a:xfrm>
        </p:spPr>
        <p:txBody>
          <a:bodyPr anchor="ctr"/>
          <a:lstStyle/>
          <a:p>
            <a:r>
              <a:rPr lang="en-ZA" sz="3600" dirty="0"/>
              <a:t>Deciding what to count or measure: A crop experiment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50" y="1700614"/>
            <a:ext cx="4924219" cy="513924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b="1" dirty="0">
                <a:solidFill>
                  <a:srgbClr val="898F0C"/>
                </a:solidFill>
              </a:rPr>
              <a:t>For a crop experiment, you would count/measure: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Dates of planting, weeding and harvest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Amount, type and dates of fertilizer application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Number of plants showing pest or disease symptoms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Plant height (every week)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Number of plants harvested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63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36550" y="1332781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188" y="3032729"/>
            <a:ext cx="4434583" cy="317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818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399" y="-4670"/>
            <a:ext cx="8882743" cy="1124712"/>
          </a:xfrm>
        </p:spPr>
        <p:txBody>
          <a:bodyPr anchor="ctr"/>
          <a:lstStyle/>
          <a:p>
            <a:r>
              <a:rPr lang="en-ZA" sz="3600" dirty="0"/>
              <a:t>Deciding how to measure: Crop experiment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09860" y="1421422"/>
            <a:ext cx="8229600" cy="460629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Example: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How will you measure plant height?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How do you measure maize yield: Do you count the number of cobs or do you weigh the grain?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Do you count or weigh before or after husking or shelling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Are you scales accurate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Are your bags a standard size?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64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36550" y="109755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1042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0371" y="-4670"/>
            <a:ext cx="9692619" cy="1124712"/>
          </a:xfrm>
        </p:spPr>
        <p:txBody>
          <a:bodyPr anchor="ctr"/>
          <a:lstStyle/>
          <a:p>
            <a:r>
              <a:rPr lang="en-ZA" sz="3600" dirty="0"/>
              <a:t>Deciding when and how often to make observations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36550" y="1120043"/>
            <a:ext cx="5696115" cy="562944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Visit experiment plots regularly </a:t>
            </a:r>
            <a:r>
              <a:rPr lang="en-ZA" sz="3200" dirty="0">
                <a:solidFill>
                  <a:srgbClr val="290DB3"/>
                </a:solidFill>
              </a:rPr>
              <a:t>to observe what is happening to the crop (or the animals)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Information that should be collected regularly: </a:t>
            </a:r>
            <a:r>
              <a:rPr lang="en-ZA" sz="3200" dirty="0">
                <a:solidFill>
                  <a:srgbClr val="290DB3"/>
                </a:solidFill>
              </a:rPr>
              <a:t>Plant height, pests and diseases, weed problems and animal health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Information that is collected once: </a:t>
            </a:r>
            <a:r>
              <a:rPr lang="en-ZA" sz="3200" dirty="0">
                <a:solidFill>
                  <a:srgbClr val="290DB3"/>
                </a:solidFill>
              </a:rPr>
              <a:t>Planting and harvesting dates, amounts of fertilizer used and yield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98" y="1968272"/>
            <a:ext cx="4043392" cy="279616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408569" y="895676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8465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6550" y="-4670"/>
            <a:ext cx="7893050" cy="1124712"/>
          </a:xfrm>
        </p:spPr>
        <p:txBody>
          <a:bodyPr anchor="ctr"/>
          <a:lstStyle/>
          <a:p>
            <a:r>
              <a:rPr lang="en-ZA" sz="3600" dirty="0"/>
              <a:t>Tips for data collection and observation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36551" y="1120043"/>
            <a:ext cx="5422981" cy="562944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Take all measurements in the </a:t>
            </a:r>
            <a:r>
              <a:rPr lang="en-ZA" sz="3200" b="1" dirty="0">
                <a:solidFill>
                  <a:srgbClr val="898F0C"/>
                </a:solidFill>
              </a:rPr>
              <a:t>same conditions, </a:t>
            </a:r>
            <a:r>
              <a:rPr lang="en-ZA" sz="3200" dirty="0">
                <a:solidFill>
                  <a:srgbClr val="290DB3"/>
                </a:solidFill>
              </a:rPr>
              <a:t>using the </a:t>
            </a:r>
            <a:r>
              <a:rPr lang="en-ZA" sz="3200" b="1" dirty="0">
                <a:solidFill>
                  <a:srgbClr val="898F0C"/>
                </a:solidFill>
              </a:rPr>
              <a:t>same methods.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898F0C"/>
                </a:solidFill>
              </a:rPr>
              <a:t>Apply treatments </a:t>
            </a:r>
            <a:r>
              <a:rPr lang="en-ZA" sz="3200" dirty="0">
                <a:solidFill>
                  <a:srgbClr val="898F0C"/>
                </a:solidFill>
              </a:rPr>
              <a:t>as </a:t>
            </a:r>
            <a:r>
              <a:rPr lang="en-ZA" sz="3200" b="1" dirty="0">
                <a:solidFill>
                  <a:srgbClr val="898F0C"/>
                </a:solidFill>
              </a:rPr>
              <a:t>uniformly </a:t>
            </a:r>
            <a:r>
              <a:rPr lang="en-ZA" sz="3200" dirty="0">
                <a:solidFill>
                  <a:srgbClr val="290DB3"/>
                </a:solidFill>
              </a:rPr>
              <a:t>as possible.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Collect data from each plot </a:t>
            </a:r>
            <a:r>
              <a:rPr lang="en-ZA" sz="3200" b="1" dirty="0">
                <a:solidFill>
                  <a:srgbClr val="898F0C"/>
                </a:solidFill>
              </a:rPr>
              <a:t>separately.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Take note of </a:t>
            </a:r>
            <a:r>
              <a:rPr lang="en-ZA" sz="3200" b="1" dirty="0">
                <a:solidFill>
                  <a:srgbClr val="898F0C"/>
                </a:solidFill>
              </a:rPr>
              <a:t>useful observations, </a:t>
            </a:r>
            <a:r>
              <a:rPr lang="en-ZA" sz="3200" dirty="0">
                <a:solidFill>
                  <a:srgbClr val="290DB3"/>
                </a:solidFill>
              </a:rPr>
              <a:t>e.g. weather, soil conditions, weed types, pest damage, chemicals applied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783" y="2022147"/>
            <a:ext cx="3825240" cy="382524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336551" y="895676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0095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7907185" cy="1124712"/>
          </a:xfrm>
        </p:spPr>
        <p:txBody>
          <a:bodyPr anchor="ctr"/>
          <a:lstStyle/>
          <a:p>
            <a:r>
              <a:rPr lang="en-ZA" sz="3600" dirty="0"/>
              <a:t>Tips for recording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5" y="1120043"/>
            <a:ext cx="9376756" cy="549847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Use a </a:t>
            </a:r>
            <a:r>
              <a:rPr lang="en-ZA" sz="3200" b="1" dirty="0">
                <a:solidFill>
                  <a:srgbClr val="898F0C"/>
                </a:solidFill>
              </a:rPr>
              <a:t>sturdy exercise book </a:t>
            </a:r>
            <a:r>
              <a:rPr lang="en-ZA" sz="3200" dirty="0">
                <a:solidFill>
                  <a:srgbClr val="290DB3"/>
                </a:solidFill>
              </a:rPr>
              <a:t>that is big enough to record all your observations for your experiment.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Use </a:t>
            </a:r>
            <a:r>
              <a:rPr lang="en-ZA" sz="3200" b="1" dirty="0">
                <a:solidFill>
                  <a:srgbClr val="898F0C"/>
                </a:solidFill>
              </a:rPr>
              <a:t>separate pages </a:t>
            </a:r>
            <a:r>
              <a:rPr lang="en-ZA" sz="3200" dirty="0">
                <a:solidFill>
                  <a:srgbClr val="290DB3"/>
                </a:solidFill>
              </a:rPr>
              <a:t>for different record sheets.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Always include the </a:t>
            </a:r>
            <a:r>
              <a:rPr lang="en-ZA" sz="3200" b="1" dirty="0">
                <a:solidFill>
                  <a:srgbClr val="898F0C"/>
                </a:solidFill>
              </a:rPr>
              <a:t>date</a:t>
            </a:r>
            <a:r>
              <a:rPr lang="en-ZA" sz="3200" dirty="0">
                <a:solidFill>
                  <a:srgbClr val="290DB3"/>
                </a:solidFill>
              </a:rPr>
              <a:t> that observations are made.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Use a space on the sheet for different persons’ names.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b="1" dirty="0">
                <a:solidFill>
                  <a:srgbClr val="898F0C"/>
                </a:solidFill>
              </a:rPr>
              <a:t>Record observations immediately </a:t>
            </a:r>
            <a:r>
              <a:rPr lang="en-ZA" sz="3200" dirty="0">
                <a:solidFill>
                  <a:srgbClr val="290DB3"/>
                </a:solidFill>
              </a:rPr>
              <a:t>when you make them and write them directly in the book.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Record observations neatly and clearly.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Do not change or erase an observation that you made earlier. Instead, write a note or </a:t>
            </a:r>
            <a:r>
              <a:rPr lang="en-ZA" sz="3200" b="1" dirty="0">
                <a:solidFill>
                  <a:srgbClr val="898F0C"/>
                </a:solidFill>
              </a:rPr>
              <a:t>clarification with the correction.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67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36550" y="93130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3284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97" y="-4670"/>
            <a:ext cx="7410203" cy="1124712"/>
          </a:xfrm>
        </p:spPr>
        <p:txBody>
          <a:bodyPr anchor="ctr"/>
          <a:lstStyle/>
          <a:p>
            <a:r>
              <a:rPr lang="en-ZA" sz="3600" dirty="0"/>
              <a:t>Designing forms for records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397" y="1310047"/>
            <a:ext cx="8490858" cy="542326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Design forms with different </a:t>
            </a:r>
            <a:r>
              <a:rPr lang="en-ZA" sz="3200" b="1" dirty="0">
                <a:solidFill>
                  <a:srgbClr val="290DB3"/>
                </a:solidFill>
              </a:rPr>
              <a:t>columns</a:t>
            </a:r>
            <a:r>
              <a:rPr lang="en-ZA" sz="3200" dirty="0">
                <a:solidFill>
                  <a:srgbClr val="290DB3"/>
                </a:solidFill>
              </a:rPr>
              <a:t> for </a:t>
            </a:r>
            <a:r>
              <a:rPr lang="en-ZA" sz="3200" b="1" dirty="0">
                <a:solidFill>
                  <a:srgbClr val="290DB3"/>
                </a:solidFill>
              </a:rPr>
              <a:t>control</a:t>
            </a:r>
            <a:r>
              <a:rPr lang="en-ZA" sz="3200" dirty="0">
                <a:solidFill>
                  <a:srgbClr val="290DB3"/>
                </a:solidFill>
              </a:rPr>
              <a:t> and </a:t>
            </a:r>
            <a:r>
              <a:rPr lang="en-ZA" sz="3200" b="1" dirty="0">
                <a:solidFill>
                  <a:srgbClr val="290DB3"/>
                </a:solidFill>
              </a:rPr>
              <a:t>treatment.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Include one </a:t>
            </a:r>
            <a:r>
              <a:rPr lang="en-ZA" sz="3200" b="1" dirty="0">
                <a:solidFill>
                  <a:srgbClr val="290DB3"/>
                </a:solidFill>
              </a:rPr>
              <a:t>row</a:t>
            </a:r>
            <a:r>
              <a:rPr lang="en-ZA" sz="3200" dirty="0">
                <a:solidFill>
                  <a:srgbClr val="290DB3"/>
                </a:solidFill>
              </a:rPr>
              <a:t> for </a:t>
            </a:r>
            <a:r>
              <a:rPr lang="en-ZA" sz="3200" b="1" dirty="0">
                <a:solidFill>
                  <a:srgbClr val="290DB3"/>
                </a:solidFill>
              </a:rPr>
              <a:t>each week</a:t>
            </a:r>
            <a:r>
              <a:rPr lang="en-ZA" sz="3200" dirty="0">
                <a:solidFill>
                  <a:srgbClr val="290DB3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Add an </a:t>
            </a:r>
            <a:r>
              <a:rPr lang="en-ZA" sz="3200" b="1" dirty="0">
                <a:solidFill>
                  <a:srgbClr val="290DB3"/>
                </a:solidFill>
              </a:rPr>
              <a:t>extra row </a:t>
            </a:r>
            <a:r>
              <a:rPr lang="en-ZA" sz="3200" dirty="0">
                <a:solidFill>
                  <a:srgbClr val="290DB3"/>
                </a:solidFill>
              </a:rPr>
              <a:t>to calculate </a:t>
            </a:r>
            <a:r>
              <a:rPr lang="en-ZA" sz="3200" b="1" dirty="0">
                <a:solidFill>
                  <a:srgbClr val="290DB3"/>
                </a:solidFill>
              </a:rPr>
              <a:t>percentages.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When recording labor: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ZA" sz="3200" dirty="0">
                <a:solidFill>
                  <a:srgbClr val="290DB3"/>
                </a:solidFill>
              </a:rPr>
              <a:t>Record each task and the time it takes to do it.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ZA" sz="3200" dirty="0">
                <a:solidFill>
                  <a:srgbClr val="290DB3"/>
                </a:solidFill>
              </a:rPr>
              <a:t>Update the records every day.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ZA" sz="3200" dirty="0">
                <a:solidFill>
                  <a:srgbClr val="290DB3"/>
                </a:solidFill>
              </a:rPr>
              <a:t>Keep a note of long each person takes to complete a task if several people work on an experiment.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68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3617" y="94317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238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657" y="-4670"/>
            <a:ext cx="7815943" cy="1124712"/>
          </a:xfrm>
        </p:spPr>
        <p:txBody>
          <a:bodyPr anchor="ctr"/>
          <a:lstStyle/>
          <a:p>
            <a:r>
              <a:rPr lang="en-ZA" sz="3600" dirty="0"/>
              <a:t>Simple ways to record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657" y="1120043"/>
            <a:ext cx="4977740" cy="599327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Rural people may not be used to writing things down.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Find simpler ways of letting them record observations: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Considering using simple line drawings instead of words.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Use strokes instead of numbers.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Consider using sticks, stones or large seeds as counters.</a:t>
            </a:r>
            <a:br>
              <a:rPr lang="en-ZA" sz="3200" dirty="0">
                <a:solidFill>
                  <a:srgbClr val="290DB3"/>
                </a:solidFill>
              </a:rPr>
            </a:b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69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3617" y="94317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67" y="2067889"/>
            <a:ext cx="1511811" cy="151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67" y="3579700"/>
            <a:ext cx="1511811" cy="15118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175" y="5309258"/>
            <a:ext cx="1524003" cy="152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59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99438"/>
            <a:ext cx="8229600" cy="517888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Lesson 1 covers the following content: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importance of innovations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How innovations occur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Types of innovations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role of research, extension and farmers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systematic approach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role of field agents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Organizing innovation groups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Basic principles of a participatory process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8275" y="123725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3918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71" y="-4670"/>
            <a:ext cx="7750629" cy="1124712"/>
          </a:xfrm>
        </p:spPr>
        <p:txBody>
          <a:bodyPr anchor="ctr"/>
          <a:lstStyle/>
          <a:p>
            <a:r>
              <a:rPr lang="en-ZA" sz="3600" dirty="0"/>
              <a:t>Avoid collecting too much data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78971" y="1428802"/>
            <a:ext cx="4366161" cy="520455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Do not collect data that may be interesting or come in useful.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Decide on a few things to observe and </a:t>
            </a:r>
            <a:r>
              <a:rPr lang="en-ZA" sz="3200" b="1" dirty="0">
                <a:solidFill>
                  <a:srgbClr val="898F0C"/>
                </a:solidFill>
              </a:rPr>
              <a:t>keep careful records</a:t>
            </a:r>
            <a:r>
              <a:rPr lang="en-ZA" sz="3200" dirty="0">
                <a:solidFill>
                  <a:srgbClr val="290DB3"/>
                </a:solidFill>
              </a:rPr>
              <a:t> of them.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Choose carefully and </a:t>
            </a:r>
            <a:r>
              <a:rPr lang="en-ZA" sz="3200" b="1" dirty="0">
                <a:solidFill>
                  <a:srgbClr val="898F0C"/>
                </a:solidFill>
              </a:rPr>
              <a:t>involve different people </a:t>
            </a:r>
            <a:r>
              <a:rPr lang="en-ZA" sz="3200" dirty="0">
                <a:solidFill>
                  <a:srgbClr val="290DB3"/>
                </a:solidFill>
              </a:rPr>
              <a:t>in discussions to </a:t>
            </a:r>
            <a:r>
              <a:rPr lang="en-ZA" sz="3200" b="1" dirty="0">
                <a:solidFill>
                  <a:srgbClr val="898F0C"/>
                </a:solidFill>
              </a:rPr>
              <a:t>get different points of view</a:t>
            </a:r>
            <a:r>
              <a:rPr lang="en-ZA" sz="3200" b="1" dirty="0">
                <a:solidFill>
                  <a:srgbClr val="290DB3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70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33617" y="94317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2291936"/>
            <a:ext cx="4589813" cy="335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948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rgbClr val="898F0C"/>
                </a:solidFill>
              </a:rPr>
              <a:t>Lesson 7:</a:t>
            </a:r>
            <a:br>
              <a:rPr lang="en-ZA" dirty="0">
                <a:solidFill>
                  <a:srgbClr val="898F0C"/>
                </a:solidFill>
              </a:rPr>
            </a:br>
            <a:r>
              <a:rPr lang="en-ZA" dirty="0">
                <a:solidFill>
                  <a:srgbClr val="898F0C"/>
                </a:solidFill>
              </a:rPr>
              <a:t>Analyzing and evaluating the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5804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87678"/>
            <a:ext cx="8229600" cy="424706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After this lesson you will be able to: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Analyze numerical data from an experiment.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Describe how to check people’s opinions about an experiment using focus groups, descriptive evaluation, and subjective scoring.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Compare the costs and benefits of two technologies in terms of money.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72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3617" y="128640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6674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87678"/>
            <a:ext cx="8229600" cy="461718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Lesson 7 covers the following content: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290DB3"/>
                </a:solidFill>
              </a:rPr>
              <a:t>Tools for analyzing data: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Numerical evaluation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Focus groups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Descriptive evaluation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Subjective scoring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Cost-benefit analysis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32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73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90874" y="1308890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3148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4670"/>
            <a:ext cx="8773886" cy="1124712"/>
          </a:xfrm>
        </p:spPr>
        <p:txBody>
          <a:bodyPr/>
          <a:lstStyle/>
          <a:p>
            <a:r>
              <a:rPr lang="en-ZA" sz="3600" dirty="0"/>
              <a:t>Numerical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87678"/>
            <a:ext cx="8229600" cy="333266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Numerical evaluation: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Compares the results of the current practice (the control) to those of the alternatives (the treatments).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Makes it possible for you to draw conclusions.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74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3617" y="1331375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4752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7893050" cy="1124712"/>
          </a:xfrm>
        </p:spPr>
        <p:txBody>
          <a:bodyPr anchor="ctr"/>
          <a:lstStyle/>
          <a:p>
            <a:r>
              <a:rPr lang="en-ZA" sz="3600" dirty="0"/>
              <a:t>Focus groups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50" y="1120043"/>
            <a:ext cx="5244853" cy="562944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Facilitate one or more focus groups to discuss the ideas, issues, experiences, results and problems of the experiment.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Focus groups are a good way to: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Discuss the results of the experiments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Decide whether to implement the conclusions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Plan future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75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33617" y="943177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26" y="2664017"/>
            <a:ext cx="3996988" cy="284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514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ZA" sz="3600" dirty="0"/>
              <a:t>Descriptive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7" y="1385797"/>
            <a:ext cx="8654143" cy="517888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Descriptive evaluation: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Is a simple description of what you liked or did not like about the treatments you chose for the experiment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Is a way to get a focus group discussion started about the experiment and the results you have obtained.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Gives the group the chance to express their perceptions of each of the treatments they have tested.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76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53359" y="107507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2365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Subjective scoring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87677"/>
            <a:ext cx="8229600" cy="501995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Subjective scoring is another way to collect </a:t>
            </a:r>
            <a:r>
              <a:rPr lang="en-ZA" sz="3200" b="1" dirty="0">
                <a:solidFill>
                  <a:srgbClr val="898F0C"/>
                </a:solidFill>
              </a:rPr>
              <a:t>people’s opinions </a:t>
            </a:r>
            <a:r>
              <a:rPr lang="en-ZA" sz="3200" dirty="0">
                <a:solidFill>
                  <a:srgbClr val="290DB3"/>
                </a:solidFill>
              </a:rPr>
              <a:t>about the results of an experiment.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Ask people to give </a:t>
            </a:r>
            <a:r>
              <a:rPr lang="en-ZA" sz="3200" b="1" dirty="0">
                <a:solidFill>
                  <a:srgbClr val="898F0C"/>
                </a:solidFill>
              </a:rPr>
              <a:t>a score to each of the treatments</a:t>
            </a:r>
            <a:r>
              <a:rPr lang="en-ZA" sz="3200" dirty="0">
                <a:solidFill>
                  <a:srgbClr val="290DB3"/>
                </a:solidFill>
              </a:rPr>
              <a:t> for the characteristics they are interested in.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Summarise the scores </a:t>
            </a:r>
            <a:r>
              <a:rPr lang="en-ZA" sz="3200" dirty="0">
                <a:solidFill>
                  <a:srgbClr val="290DB3"/>
                </a:solidFill>
              </a:rPr>
              <a:t>to give you a general idea of what people think overall.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77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90874" y="133137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7013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Cost-benefit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587677"/>
            <a:ext cx="8893629" cy="517888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cost-benefit analysis makes it possible to answer questions such as:</a:t>
            </a:r>
          </a:p>
          <a:p>
            <a:pPr marL="719138" lvl="1" indent="-466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ZA" sz="3200" b="1" dirty="0">
                <a:solidFill>
                  <a:srgbClr val="898F0C"/>
                </a:solidFill>
              </a:rPr>
              <a:t>How much does the new treatment cost?</a:t>
            </a:r>
          </a:p>
          <a:p>
            <a:pPr marL="719138" lvl="1" indent="-466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ZA" sz="3200" dirty="0">
                <a:solidFill>
                  <a:srgbClr val="290DB3"/>
                </a:solidFill>
              </a:rPr>
              <a:t>Does it give more </a:t>
            </a:r>
            <a:r>
              <a:rPr lang="en-ZA" sz="3200" b="1" dirty="0">
                <a:solidFill>
                  <a:srgbClr val="898F0C"/>
                </a:solidFill>
              </a:rPr>
              <a:t>profit?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You need good </a:t>
            </a:r>
            <a:r>
              <a:rPr lang="en-ZA" sz="3200" b="1" dirty="0">
                <a:solidFill>
                  <a:srgbClr val="898F0C"/>
                </a:solidFill>
              </a:rPr>
              <a:t>records </a:t>
            </a:r>
            <a:r>
              <a:rPr lang="en-ZA" sz="3200" dirty="0">
                <a:solidFill>
                  <a:srgbClr val="290DB3"/>
                </a:solidFill>
              </a:rPr>
              <a:t>to analyze the costs of:</a:t>
            </a:r>
          </a:p>
          <a:p>
            <a:pPr marL="718981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ZA" sz="3200" dirty="0">
                <a:solidFill>
                  <a:srgbClr val="290DB3"/>
                </a:solidFill>
              </a:rPr>
              <a:t>Inputs</a:t>
            </a:r>
          </a:p>
          <a:p>
            <a:pPr marL="718981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ZA" sz="3200" dirty="0">
                <a:solidFill>
                  <a:srgbClr val="290DB3"/>
                </a:solidFill>
              </a:rPr>
              <a:t>Labor</a:t>
            </a:r>
          </a:p>
          <a:p>
            <a:pPr marL="718981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ZA" sz="3200" dirty="0">
                <a:solidFill>
                  <a:srgbClr val="290DB3"/>
                </a:solidFill>
              </a:rPr>
              <a:t>Selling price</a:t>
            </a:r>
          </a:p>
          <a:p>
            <a:pPr marL="718981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ZA" sz="3200" dirty="0">
                <a:solidFill>
                  <a:srgbClr val="290DB3"/>
                </a:solidFill>
              </a:rPr>
              <a:t>Yield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78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53359" y="1331374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4309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rgbClr val="898F0C"/>
                </a:solidFill>
              </a:rPr>
              <a:t>Lesson 8:</a:t>
            </a:r>
            <a:br>
              <a:rPr lang="en-ZA" dirty="0">
                <a:solidFill>
                  <a:srgbClr val="898F0C"/>
                </a:solidFill>
              </a:rPr>
            </a:br>
            <a:r>
              <a:rPr lang="en-ZA" dirty="0">
                <a:solidFill>
                  <a:srgbClr val="898F0C"/>
                </a:solidFill>
              </a:rPr>
              <a:t>Applying findings and sharing knowledge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978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36" y="-4670"/>
            <a:ext cx="7813964" cy="1124712"/>
          </a:xfrm>
        </p:spPr>
        <p:txBody>
          <a:bodyPr anchor="ctr"/>
          <a:lstStyle/>
          <a:p>
            <a:r>
              <a:rPr lang="en-ZA" sz="3600" dirty="0"/>
              <a:t>What is an innovation?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636" y="1294410"/>
            <a:ext cx="9250878" cy="5447013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3200" dirty="0">
                <a:solidFill>
                  <a:srgbClr val="290DB3"/>
                </a:solidFill>
              </a:rPr>
              <a:t>An </a:t>
            </a:r>
            <a:r>
              <a:rPr lang="en-ZA" sz="3200" b="1" dirty="0">
                <a:solidFill>
                  <a:srgbClr val="898F0C"/>
                </a:solidFill>
              </a:rPr>
              <a:t>innovation</a:t>
            </a:r>
            <a:r>
              <a:rPr lang="en-ZA" sz="3200" dirty="0">
                <a:solidFill>
                  <a:srgbClr val="290DB3"/>
                </a:solidFill>
              </a:rPr>
              <a:t> is an improvement or a change in knowledge or technology that results in an increase of productivity or competitiveness of a particular product.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8275" y="107729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01" y="1520042"/>
            <a:ext cx="8347264" cy="331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212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Outcomes and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87678"/>
            <a:ext cx="7815944" cy="388783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After this lesson,  you will be able to: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>
                <a:solidFill>
                  <a:srgbClr val="290DB3"/>
                </a:solidFill>
              </a:rPr>
              <a:t>Describe how to share results from research.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Lesson 8 covers the following content: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Deciding on follow-up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How to share information about innovations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The need to keep innovating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80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53359" y="1308890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1001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-4670"/>
            <a:ext cx="7893050" cy="1124712"/>
          </a:xfrm>
        </p:spPr>
        <p:txBody>
          <a:bodyPr/>
          <a:lstStyle/>
          <a:p>
            <a:r>
              <a:rPr lang="en-ZA" sz="3600" dirty="0"/>
              <a:t>Sharing information about innovations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6550" y="1579563"/>
            <a:ext cx="5019221" cy="473415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Hold </a:t>
            </a:r>
            <a:r>
              <a:rPr lang="en-ZA" sz="3200" b="1" dirty="0">
                <a:solidFill>
                  <a:srgbClr val="898F0C"/>
                </a:solidFill>
              </a:rPr>
              <a:t>meetings</a:t>
            </a:r>
            <a:r>
              <a:rPr lang="en-ZA" sz="3200" dirty="0">
                <a:solidFill>
                  <a:srgbClr val="290DB3"/>
                </a:solidFill>
              </a:rPr>
              <a:t> to discuss the results of experiments.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Invite people to </a:t>
            </a:r>
            <a:r>
              <a:rPr lang="en-ZA" sz="3200" b="1" dirty="0">
                <a:solidFill>
                  <a:srgbClr val="898F0C"/>
                </a:solidFill>
              </a:rPr>
              <a:t>visit the experiment site</a:t>
            </a:r>
            <a:r>
              <a:rPr lang="en-ZA" sz="3200" dirty="0">
                <a:solidFill>
                  <a:srgbClr val="290DB3"/>
                </a:solidFill>
              </a:rPr>
              <a:t> while it is running.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ZA" sz="3200" b="1" dirty="0">
                <a:solidFill>
                  <a:srgbClr val="898F0C"/>
                </a:solidFill>
              </a:rPr>
              <a:t>Run a demonstration </a:t>
            </a:r>
            <a:r>
              <a:rPr lang="en-ZA" sz="3200" dirty="0">
                <a:solidFill>
                  <a:srgbClr val="290DB3"/>
                </a:solidFill>
              </a:rPr>
              <a:t>of the innovation, e.g. show people how to do a particular task.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7440613"/>
            <a:ext cx="336550" cy="228600"/>
          </a:xfrm>
        </p:spPr>
        <p:txBody>
          <a:bodyPr/>
          <a:lstStyle/>
          <a:p>
            <a:fld id="{3AF21FA0-C69A-D549-B93E-AD7DB9D7EB7A}" type="slidenum">
              <a:rPr lang="en-US" smtClean="0"/>
              <a:pPr/>
              <a:t>81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52695" y="1286108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268" y="2054431"/>
            <a:ext cx="4132814" cy="252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196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912" y="-4670"/>
            <a:ext cx="8640288" cy="1124712"/>
          </a:xfrm>
        </p:spPr>
        <p:txBody>
          <a:bodyPr anchor="ctr"/>
          <a:lstStyle/>
          <a:p>
            <a:r>
              <a:rPr lang="en-ZA" sz="3600" dirty="0"/>
              <a:t>Additional ways of sharing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912" y="1591295"/>
            <a:ext cx="7279573" cy="395448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Arranging </a:t>
            </a:r>
            <a:r>
              <a:rPr lang="en-ZA" sz="3200" b="1" dirty="0">
                <a:solidFill>
                  <a:srgbClr val="898F0C"/>
                </a:solidFill>
              </a:rPr>
              <a:t>cross-visits, field days </a:t>
            </a:r>
            <a:r>
              <a:rPr lang="en-ZA" sz="3200" dirty="0">
                <a:solidFill>
                  <a:srgbClr val="290DB3"/>
                </a:solidFill>
              </a:rPr>
              <a:t>or</a:t>
            </a:r>
            <a:r>
              <a:rPr lang="en-ZA" sz="3200" b="1" dirty="0">
                <a:solidFill>
                  <a:srgbClr val="290DB3"/>
                </a:solidFill>
              </a:rPr>
              <a:t> </a:t>
            </a:r>
            <a:r>
              <a:rPr lang="en-ZA" sz="3200" b="1" dirty="0">
                <a:solidFill>
                  <a:srgbClr val="898F0C"/>
                </a:solidFill>
              </a:rPr>
              <a:t>training</a:t>
            </a:r>
            <a:r>
              <a:rPr lang="en-ZA" sz="3200" b="1" dirty="0">
                <a:solidFill>
                  <a:srgbClr val="290DB3"/>
                </a:solidFill>
              </a:rPr>
              <a:t> </a:t>
            </a:r>
            <a:r>
              <a:rPr lang="en-ZA" sz="3200" dirty="0">
                <a:solidFill>
                  <a:srgbClr val="290DB3"/>
                </a:solidFill>
              </a:rPr>
              <a:t>for people from other villages.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Produce </a:t>
            </a:r>
            <a:r>
              <a:rPr lang="en-ZA" sz="3200" b="1" dirty="0">
                <a:solidFill>
                  <a:srgbClr val="898F0C"/>
                </a:solidFill>
              </a:rPr>
              <a:t>posters, brochures </a:t>
            </a:r>
            <a:r>
              <a:rPr lang="en-ZA" sz="3200" dirty="0">
                <a:solidFill>
                  <a:srgbClr val="290DB3"/>
                </a:solidFill>
              </a:rPr>
              <a:t>or</a:t>
            </a:r>
            <a:r>
              <a:rPr lang="en-ZA" sz="3200" b="1" dirty="0">
                <a:solidFill>
                  <a:srgbClr val="898F0C"/>
                </a:solidFill>
              </a:rPr>
              <a:t> information sheets </a:t>
            </a:r>
            <a:r>
              <a:rPr lang="en-ZA" sz="3200" dirty="0">
                <a:solidFill>
                  <a:srgbClr val="290DB3"/>
                </a:solidFill>
              </a:rPr>
              <a:t>about the innovation.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Organize groups in other villages to </a:t>
            </a:r>
            <a:r>
              <a:rPr lang="en-ZA" sz="3200" b="1" dirty="0">
                <a:solidFill>
                  <a:srgbClr val="898F0C"/>
                </a:solidFill>
              </a:rPr>
              <a:t>test </a:t>
            </a:r>
            <a:r>
              <a:rPr lang="en-ZA" sz="3200" dirty="0">
                <a:solidFill>
                  <a:srgbClr val="290DB3"/>
                </a:solidFill>
              </a:rPr>
              <a:t>and</a:t>
            </a:r>
            <a:r>
              <a:rPr lang="en-ZA" sz="3200" b="1" dirty="0">
                <a:solidFill>
                  <a:srgbClr val="898F0C"/>
                </a:solidFill>
              </a:rPr>
              <a:t> adopt the innovation.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82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90874" y="105236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2935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15" y="-4670"/>
            <a:ext cx="9439101" cy="1124712"/>
          </a:xfrm>
        </p:spPr>
        <p:txBody>
          <a:bodyPr anchor="ctr"/>
          <a:lstStyle/>
          <a:p>
            <a:r>
              <a:rPr lang="en-ZA" sz="3600" dirty="0"/>
              <a:t>Additional ways of sharing information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2607" y="1587677"/>
            <a:ext cx="7358716" cy="425498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Invite the </a:t>
            </a:r>
            <a:r>
              <a:rPr lang="en-ZA" sz="3200" b="1" dirty="0">
                <a:solidFill>
                  <a:srgbClr val="898F0C"/>
                </a:solidFill>
              </a:rPr>
              <a:t>local community radio station </a:t>
            </a:r>
            <a:r>
              <a:rPr lang="en-ZA" sz="3200" dirty="0">
                <a:solidFill>
                  <a:srgbClr val="290DB3"/>
                </a:solidFill>
              </a:rPr>
              <a:t>to cover the innovation.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Invite </a:t>
            </a:r>
            <a:r>
              <a:rPr lang="en-ZA" sz="3200" b="1" dirty="0">
                <a:solidFill>
                  <a:srgbClr val="898F0C"/>
                </a:solidFill>
              </a:rPr>
              <a:t>extension workers, government officials </a:t>
            </a:r>
            <a:r>
              <a:rPr lang="en-ZA" sz="3200" dirty="0">
                <a:solidFill>
                  <a:srgbClr val="290DB3"/>
                </a:solidFill>
              </a:rPr>
              <a:t>and </a:t>
            </a:r>
            <a:r>
              <a:rPr lang="en-ZA" sz="3200" b="1" dirty="0">
                <a:solidFill>
                  <a:srgbClr val="898F0C"/>
                </a:solidFill>
              </a:rPr>
              <a:t>researchers </a:t>
            </a:r>
            <a:r>
              <a:rPr lang="en-ZA" sz="3200" dirty="0">
                <a:solidFill>
                  <a:srgbClr val="290DB3"/>
                </a:solidFill>
              </a:rPr>
              <a:t>to see the innovation.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Arrange </a:t>
            </a:r>
            <a:r>
              <a:rPr lang="en-ZA" sz="3200" b="1" dirty="0">
                <a:solidFill>
                  <a:srgbClr val="898F0C"/>
                </a:solidFill>
              </a:rPr>
              <a:t>training for extension workers </a:t>
            </a:r>
            <a:r>
              <a:rPr lang="en-ZA" sz="3200" dirty="0">
                <a:solidFill>
                  <a:srgbClr val="290DB3"/>
                </a:solidFill>
              </a:rPr>
              <a:t>and </a:t>
            </a:r>
            <a:r>
              <a:rPr lang="en-ZA" sz="3200" b="1" dirty="0">
                <a:solidFill>
                  <a:srgbClr val="898F0C"/>
                </a:solidFill>
              </a:rPr>
              <a:t>villagers.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83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90874" y="105236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6017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ZA" sz="3600" dirty="0"/>
              <a:t>The need to keep innovating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20043"/>
            <a:ext cx="8668987" cy="564651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ZA" sz="3200" dirty="0">
                <a:solidFill>
                  <a:srgbClr val="290DB3"/>
                </a:solidFill>
              </a:rPr>
              <a:t>Those who live off the land constantly need to look for new and better ways of producing more and better quality food, fodder and other materials. This means that the </a:t>
            </a:r>
            <a:r>
              <a:rPr lang="en-ZA" sz="3200" b="1" dirty="0">
                <a:solidFill>
                  <a:srgbClr val="898F0C"/>
                </a:solidFill>
              </a:rPr>
              <a:t>innovation process does not stop once one experiment has been completed.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ZA" sz="3200" dirty="0">
                <a:solidFill>
                  <a:srgbClr val="290DB3"/>
                </a:solidFill>
              </a:rPr>
              <a:t>Help farmers see the value of accessing knowledge and information from a wide range of sources and using it to solve problems on their own.</a:t>
            </a:r>
            <a:endParaRPr lang="en-ZA" sz="3200" b="1" dirty="0">
              <a:solidFill>
                <a:srgbClr val="290DB3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ZA" sz="3200" dirty="0">
                <a:solidFill>
                  <a:srgbClr val="290DB3"/>
                </a:solidFill>
              </a:rPr>
              <a:t>Once one problem has been resolved, there will no doubt be others that need to be tackled.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84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90874" y="909859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6079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ZA" sz="3600" dirty="0"/>
              <a:t>Module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89414"/>
            <a:ext cx="8229600" cy="514201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In this module, you have learned about ways to promote innovation among rural farmers by: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Identifying and understanding problems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Finding more information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Exploring possible solutions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Designing research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Collecting and recording observations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Analysing and evaluating results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Applying findings and sharing knowledge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ZA" sz="3200" b="1" dirty="0">
              <a:solidFill>
                <a:srgbClr val="290DB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ZA" sz="2800" dirty="0">
              <a:solidFill>
                <a:srgbClr val="2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85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90874" y="1075072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519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263" y="-4670"/>
            <a:ext cx="9512134" cy="1124712"/>
          </a:xfrm>
        </p:spPr>
        <p:txBody>
          <a:bodyPr anchor="ctr"/>
          <a:lstStyle/>
          <a:p>
            <a:r>
              <a:rPr lang="en-ZA" sz="3600" dirty="0"/>
              <a:t>The importance of innovations for rural communities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899" y="1120043"/>
            <a:ext cx="8383979" cy="564651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ZA" sz="3200" b="1" dirty="0">
                <a:solidFill>
                  <a:srgbClr val="898F0C"/>
                </a:solidFill>
              </a:rPr>
              <a:t>If rural communities want to improve their livelihoods, they have to: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Change the way they do things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Grow more and better-quality produce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Reduce their costs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ZA" sz="3200" dirty="0">
                <a:solidFill>
                  <a:srgbClr val="290DB3"/>
                </a:solidFill>
              </a:rPr>
              <a:t>Improve how they process and market their harvest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ZA" sz="3200" dirty="0">
                <a:solidFill>
                  <a:srgbClr val="290DB3"/>
                </a:solidFill>
              </a:rPr>
              <a:t>All these changes are </a:t>
            </a:r>
            <a:r>
              <a:rPr lang="en-ZA" sz="3200" b="1" dirty="0">
                <a:solidFill>
                  <a:srgbClr val="290DB3"/>
                </a:solidFill>
              </a:rPr>
              <a:t>innovations </a:t>
            </a:r>
            <a:r>
              <a:rPr lang="en-ZA" sz="3200" dirty="0">
                <a:solidFill>
                  <a:srgbClr val="290DB3"/>
                </a:solidFill>
              </a:rPr>
              <a:t>and they all help to improve people’s lives and increase their incomes in some 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F21FA0-C69A-D549-B93E-AD7DB9D7EB7A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8275" y="899163"/>
            <a:ext cx="9376221" cy="44970"/>
          </a:xfrm>
          <a:prstGeom prst="line">
            <a:avLst/>
          </a:prstGeom>
          <a:ln>
            <a:solidFill>
              <a:srgbClr val="290D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189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ysClr val="windowText" lastClr="000000"/>
      </a:dk1>
      <a:lt1>
        <a:sysClr val="window" lastClr="FFFFFF"/>
      </a:lt1>
      <a:dk2>
        <a:srgbClr val="003087"/>
      </a:dk2>
      <a:lt2>
        <a:srgbClr val="F2F2F2"/>
      </a:lt2>
      <a:accent1>
        <a:srgbClr val="585858"/>
      </a:accent1>
      <a:accent2>
        <a:srgbClr val="B7BF10"/>
      </a:accent2>
      <a:accent3>
        <a:srgbClr val="00B388"/>
      </a:accent3>
      <a:accent4>
        <a:srgbClr val="00B5E2"/>
      </a:accent4>
      <a:accent5>
        <a:srgbClr val="A7A7A7"/>
      </a:accent5>
      <a:accent6>
        <a:srgbClr val="F79646"/>
      </a:accent6>
      <a:hlink>
        <a:srgbClr val="00B5E2"/>
      </a:hlink>
      <a:folHlink>
        <a:srgbClr val="00B5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English</Language>
    <Category xmlns="9c2bb3a3-222a-4cff-9775-f3a8807de443">Presentation Templates</Category>
    <Include_x0020_in_x0020_Site_x0020_Index xmlns="b4e4be8c-aae4-4fdd-b2d1-ab6d4aae907d">true</Include_x0020_in_x0020_Site_x0020_Index>
    <Description_x0020_Text xmlns="b4e4be8c-aae4-4fdd-b2d1-ab6d4aae907d">English language version of the CRS PowerPoint template in the Fresh palette.</Description_x0020_Text>
    <Geography xmlns="b4e4be8c-aae4-4fdd-b2d1-ab6d4aae907d">None</Geography>
    <Topic xmlns="b4e4be8c-aae4-4fdd-b2d1-ab6d4aae907d">Brand Materials</Topic>
    <CRS_x0020_Region xmlns="b4e4be8c-aae4-4fdd-b2d1-ab6d4aae907d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4170D39CB26E45808F72C1C4D9CE7F" ma:contentTypeVersion="3" ma:contentTypeDescription="Create a new document." ma:contentTypeScope="" ma:versionID="54e93787f9ce371d32b6747ca463a90b">
  <xsd:schema xmlns:xsd="http://www.w3.org/2001/XMLSchema" xmlns:xs="http://www.w3.org/2001/XMLSchema" xmlns:p="http://schemas.microsoft.com/office/2006/metadata/properties" xmlns:ns1="http://schemas.microsoft.com/sharepoint/v3" xmlns:ns2="b4e4be8c-aae4-4fdd-b2d1-ab6d4aae907d" xmlns:ns4="9c2bb3a3-222a-4cff-9775-f3a8807de443" targetNamespace="http://schemas.microsoft.com/office/2006/metadata/properties" ma:root="true" ma:fieldsID="155a8f0275fa0ad5d430fac8d9ebf4e0" ns1:_="" ns2:_="" ns4:_="">
    <xsd:import namespace="http://schemas.microsoft.com/sharepoint/v3"/>
    <xsd:import namespace="b4e4be8c-aae4-4fdd-b2d1-ab6d4aae907d"/>
    <xsd:import namespace="9c2bb3a3-222a-4cff-9775-f3a8807de443"/>
    <xsd:element name="properties">
      <xsd:complexType>
        <xsd:sequence>
          <xsd:element name="documentManagement">
            <xsd:complexType>
              <xsd:all>
                <xsd:element ref="ns2:Description_x0020_Text"/>
                <xsd:element ref="ns2:CRS_x0020_Region" minOccurs="0"/>
                <xsd:element ref="ns2:Geography" minOccurs="0"/>
                <xsd:element ref="ns1:Language" minOccurs="0"/>
                <xsd:element ref="ns2:Topic" minOccurs="0"/>
                <xsd:element ref="ns2:Include_x0020_in_x0020_Site_x0020_Index" minOccurs="0"/>
                <xsd:element ref="ns4:Category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age" ma:default="English" ma:format="Dropdown" ma:internalName="Language" ma:readOnly="false">
      <xsd:simpleType>
        <xsd:union memberTypes="dms:Text">
          <xsd:simpleType>
            <xsd:restriction base="dms:Choice">
              <xsd:enumeration value="Arabic (Saudi Arabia)"/>
              <xsd:enumeration value="Bulgarian (Bulgaria)"/>
              <xsd:enumeration value="Chinese (Hong Kong S.A.R.)"/>
              <xsd:enumeration value="Chinese (People's Republic of China)"/>
              <xsd:enumeration value="Chinese (Taiwan)"/>
              <xsd:enumeration value="Croatian (Croatia)"/>
              <xsd:enumeration value="Czech (Czech Republic)"/>
              <xsd:enumeration value="Danish (Denmark)"/>
              <xsd:enumeration value="Dutch (Netherlands)"/>
              <xsd:enumeration value="English"/>
              <xsd:enumeration value="Estonian (Estonia)"/>
              <xsd:enumeration value="Finnish (Finland)"/>
              <xsd:enumeration value="French (France)"/>
              <xsd:enumeration value="German (Germany)"/>
              <xsd:enumeration value="Greek (Greece)"/>
              <xsd:enumeration value="Hebrew (Israel)"/>
              <xsd:enumeration value="Hindi (India)"/>
              <xsd:enumeration value="Hungarian (Hungary)"/>
              <xsd:enumeration value="Indonesian (Indonesia)"/>
              <xsd:enumeration value="Italian (Italy)"/>
              <xsd:enumeration value="Japanese (Japan)"/>
              <xsd:enumeration value="Korean (Korea)"/>
              <xsd:enumeration value="Latvian (Latvia)"/>
              <xsd:enumeration value="Lithuanian (Lithuania)"/>
              <xsd:enumeration value="Malay (Malaysia)"/>
              <xsd:enumeration value="Norwegian (Bokmal) (Norway)"/>
              <xsd:enumeration value="Polish (Poland)"/>
              <xsd:enumeration value="Portuguese (Brazil)"/>
              <xsd:enumeration value="Portuguese (Portugal)"/>
              <xsd:enumeration value="Romanian (Romania)"/>
              <xsd:enumeration value="Russian (Russia)"/>
              <xsd:enumeration value="Serbian (Latin) (Serbia)"/>
              <xsd:enumeration value="Slovak (Slovakia)"/>
              <xsd:enumeration value="Slovenian (Slovenia)"/>
              <xsd:enumeration value="Spanish (Spain)"/>
              <xsd:enumeration value="Swedish (Sweden)"/>
              <xsd:enumeration value="Thai (Thailand)"/>
              <xsd:enumeration value="Turkish (Turkey)"/>
              <xsd:enumeration value="Ukrainian (Ukraine)"/>
              <xsd:enumeration value="Urdu (Islamic Republic of Pakistan)"/>
              <xsd:enumeration value="Vietnamese (Vietnam)"/>
            </xsd:restriction>
          </xsd:simpleType>
        </xsd:union>
      </xsd:simpleType>
    </xsd:element>
    <xsd:element name="PublishingStartDate" ma:index="16" nillable="true" ma:displayName="Scheduling Start Date" ma:internalName="PublishingStartDate">
      <xsd:simpleType>
        <xsd:restriction base="dms:Unknown"/>
      </xsd:simpleType>
    </xsd:element>
    <xsd:element name="PublishingExpirationDate" ma:index="17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e4be8c-aae4-4fdd-b2d1-ab6d4aae907d" elementFormDefault="qualified">
    <xsd:import namespace="http://schemas.microsoft.com/office/2006/documentManagement/types"/>
    <xsd:import namespace="http://schemas.microsoft.com/office/infopath/2007/PartnerControls"/>
    <xsd:element name="Description_x0020_Text" ma:index="2" ma:displayName="Description Text" ma:internalName="Description_x0020_Text" ma:readOnly="false">
      <xsd:simpleType>
        <xsd:restriction base="dms:Note">
          <xsd:maxLength value="255"/>
        </xsd:restriction>
      </xsd:simpleType>
    </xsd:element>
    <xsd:element name="CRS_x0020_Region" ma:index="3" nillable="true" ma:displayName="CRS Region" ma:list="{532a098f-89e0-40d6-9d5f-15c3167b398d}" ma:internalName="CRS_x0020_Region" ma:showField="Column2" ma:web="b4e4be8c-aae4-4fdd-b2d1-ab6d4aae907d">
      <xsd:simpleType>
        <xsd:restriction base="dms:Lookup"/>
      </xsd:simpleType>
    </xsd:element>
    <xsd:element name="Geography" ma:index="4" nillable="true" ma:displayName="Geography" ma:default="None" ma:format="Dropdown" ma:internalName="Geography" ma:readOnly="false">
      <xsd:simpleType>
        <xsd:restriction base="dms:Choice">
          <xsd:enumeration value="None"/>
          <xsd:enumeration value="Afghanistan"/>
          <xsd:enumeration value="Africa"/>
          <xsd:enumeration value="Albania"/>
          <xsd:enumeration value="Angola"/>
          <xsd:enumeration value="Argentina"/>
          <xsd:enumeration value="Armenia"/>
          <xsd:enumeration value="Azerbaijan"/>
          <xsd:enumeration value="Baltimore"/>
          <xsd:enumeration value="Bangladesh"/>
          <xsd:enumeration value="Belize"/>
          <xsd:enumeration value="Benin"/>
          <xsd:enumeration value="Bolivia"/>
          <xsd:enumeration value="Bosnia And Herzegovina"/>
          <xsd:enumeration value="Botswana"/>
          <xsd:enumeration value="Brazil"/>
          <xsd:enumeration value="Bulgaria"/>
          <xsd:enumeration value="Burkina Faso"/>
          <xsd:enumeration value="Burma"/>
          <xsd:enumeration value="Burundi"/>
          <xsd:enumeration value="Cambodia"/>
          <xsd:enumeration value="Cameroon"/>
          <xsd:enumeration value="CARO"/>
          <xsd:enumeration value="Central African Republic"/>
          <xsd:enumeration value="Chad"/>
          <xsd:enumeration value="China"/>
          <xsd:enumeration value="Colombia"/>
          <xsd:enumeration value="Congo"/>
          <xsd:enumeration value="Costa Rica"/>
          <xsd:enumeration value="Croatia"/>
          <xsd:enumeration value="Cuba"/>
          <xsd:enumeration value="CWA"/>
          <xsd:enumeration value="Democratic Republic of Congo"/>
          <xsd:enumeration value="Djibouti"/>
          <xsd:enumeration value="Dominican Republic"/>
          <xsd:enumeration value="DR Congo"/>
          <xsd:enumeration value="EARO"/>
          <xsd:enumeration value="East &amp; South Asia"/>
          <xsd:enumeration value="Ecuador"/>
          <xsd:enumeration value="Egypt"/>
          <xsd:enumeration value="El Salvador"/>
          <xsd:enumeration value="EMECA"/>
          <xsd:enumeration value="Equatorial Guinea"/>
          <xsd:enumeration value="Eritrea"/>
          <xsd:enumeration value="ESA"/>
          <xsd:enumeration value="Ethiopia"/>
          <xsd:enumeration value="France"/>
          <xsd:enumeration value="Gambia"/>
          <xsd:enumeration value="Gaza"/>
          <xsd:enumeration value="Geneva"/>
          <xsd:enumeration value="Georgia"/>
          <xsd:enumeration value="Ghana"/>
          <xsd:enumeration value="Global"/>
          <xsd:enumeration value="Great Britain"/>
          <xsd:enumeration value="Guatemala"/>
          <xsd:enumeration value="Guinea Bissau"/>
          <xsd:enumeration value="Guinea-Conakry"/>
          <xsd:enumeration value="Guyana"/>
          <xsd:enumeration value="Haiti"/>
          <xsd:enumeration value="Headquarters"/>
          <xsd:enumeration value="Honduras"/>
          <xsd:enumeration value="India"/>
          <xsd:enumeration value="Indonesia"/>
          <xsd:enumeration value="Iran"/>
          <xsd:enumeration value="Iraq"/>
          <xsd:enumeration value="Jamaica"/>
          <xsd:enumeration value="Jordan"/>
          <xsd:enumeration value="Jwbg"/>
          <xsd:enumeration value="Kenya"/>
          <xsd:enumeration value="Kinshasa"/>
          <xsd:enumeration value="Kosovo"/>
          <xsd:enumeration value="Kyrgyzstan"/>
          <xsd:enumeration value="LACRO"/>
          <xsd:enumeration value="Lao PDR"/>
          <xsd:enumeration value="Laos"/>
          <xsd:enumeration value="Lebanon"/>
          <xsd:enumeration value="Lesotho"/>
          <xsd:enumeration value="Liberia"/>
          <xsd:enumeration value="Macedonia"/>
          <xsd:enumeration value="Madagascar"/>
          <xsd:enumeration value="Malawi"/>
          <xsd:enumeration value="Mali"/>
          <xsd:enumeration value="Mauritania"/>
          <xsd:enumeration value="Mexico"/>
          <xsd:enumeration value="Moldova"/>
          <xsd:enumeration value="Morocco"/>
          <xsd:enumeration value="Nepal"/>
          <xsd:enumeration value="Nicaragua"/>
          <xsd:enumeration value="Niger"/>
          <xsd:enumeration value="Nigeria"/>
          <xsd:enumeration value="North Korea"/>
          <xsd:enumeration value="Northern Sudan"/>
          <xsd:enumeration value="Pakistan"/>
          <xsd:enumeration value="Papua New Guinea (The Pacific)"/>
          <xsd:enumeration value="Peru"/>
          <xsd:enumeration value="Philippines"/>
          <xsd:enumeration value="Romania"/>
          <xsd:enumeration value="Rwanda"/>
          <xsd:enumeration value="SARO"/>
          <xsd:enumeration value="Senegal"/>
          <xsd:enumeration value="Serbia"/>
          <xsd:enumeration value="Serbia And Montenegro"/>
          <xsd:enumeration value="Sierra Leone"/>
          <xsd:enumeration value="Somalia"/>
          <xsd:enumeration value="Sothern Africa"/>
          <xsd:enumeration value="South Africa"/>
          <xsd:enumeration value="South Sudan"/>
          <xsd:enumeration value="Sri Lanka"/>
          <xsd:enumeration value="Sudan"/>
          <xsd:enumeration value="SWA"/>
          <xsd:enumeration value="Swaziland"/>
          <xsd:enumeration value="Syria"/>
          <xsd:enumeration value="Tanzania"/>
          <xsd:enumeration value="Thailand"/>
          <xsd:enumeration value="The Gambia"/>
          <xsd:enumeration value="Timor-Leste"/>
          <xsd:enumeration value="Togo"/>
          <xsd:enumeration value="Tpc Cambodia"/>
          <xsd:enumeration value="Turkey"/>
          <xsd:enumeration value="Uganda"/>
          <xsd:enumeration value="United Kingdom"/>
          <xsd:enumeration value="United States"/>
          <xsd:enumeration value="Venezuela"/>
          <xsd:enumeration value="Vietnam"/>
          <xsd:enumeration value="Zambia"/>
          <xsd:enumeration value="Zimbabwe"/>
        </xsd:restriction>
      </xsd:simpleType>
    </xsd:element>
    <xsd:element name="Topic" ma:index="6" nillable="true" ma:displayName="Topic" ma:default="None" ma:description="CRS Custom Column" ma:format="Dropdown" ma:internalName="Topic" ma:readOnly="false">
      <xsd:simpleType>
        <xsd:union memberTypes="dms:Text">
          <xsd:simpleType>
            <xsd:restriction base="dms:Choice">
              <xsd:enumeration value="Please Select"/>
              <xsd:enumeration value="Administration"/>
              <xsd:enumeration value="Awareness"/>
              <xsd:enumeration value="Business Development"/>
              <xsd:enumeration value="Committee"/>
              <xsd:enumeration value="Commodities"/>
              <xsd:enumeration value="Communications"/>
              <xsd:enumeration value="Compliance"/>
              <xsd:enumeration value="Emergency"/>
              <xsd:enumeration value="Event"/>
              <xsd:enumeration value="Finance"/>
              <xsd:enumeration value="Fund Raising"/>
              <xsd:enumeration value="Human Resources"/>
              <xsd:enumeration value="Information/Communication Technology"/>
              <xsd:enumeration value="Leadership"/>
              <xsd:enumeration value="Legal"/>
              <xsd:enumeration value="Management Quality"/>
              <xsd:enumeration value="Marketing"/>
              <xsd:enumeration value="Partnership"/>
              <xsd:enumeration value="Procurement"/>
              <xsd:enumeration value="Program Quality"/>
              <xsd:enumeration value="Programming"/>
              <xsd:enumeration value="Publications"/>
              <xsd:enumeration value="Report"/>
              <xsd:enumeration value="Security"/>
              <xsd:enumeration value="Stakeholder Collaboration"/>
              <xsd:enumeration value="Strategy"/>
              <xsd:enumeration value="Training"/>
              <xsd:enumeration value="None"/>
            </xsd:restriction>
          </xsd:simpleType>
        </xsd:union>
      </xsd:simpleType>
    </xsd:element>
    <xsd:element name="Include_x0020_in_x0020_Site_x0020_Index" ma:index="8" nillable="true" ma:displayName="Include in Site Index" ma:default="0" ma:description="CRS Custom Column - By checking the box the item will be included in the site index for CRS Global. Check the box if you want to share this document with CRS staff" ma:internalName="Include_x0020_in_x0020_Site_x0020_Index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2bb3a3-222a-4cff-9775-f3a8807de443" elementFormDefault="qualified">
    <xsd:import namespace="http://schemas.microsoft.com/office/2006/documentManagement/types"/>
    <xsd:import namespace="http://schemas.microsoft.com/office/infopath/2007/PartnerControls"/>
    <xsd:element name="Category" ma:index="15" ma:displayName="Category" ma:default="Core Brand Assets" ma:format="Dropdown" ma:internalName="Category" ma:readOnly="false">
      <xsd:simpleType>
        <xsd:restriction base="dms:Choice">
          <xsd:enumeration value="Core Brand Assets"/>
          <xsd:enumeration value="References/Guidelines"/>
          <xsd:enumeration value="Presentation Templates"/>
          <xsd:enumeration value="Embed (System use only)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axOccurs="1" ma:index="1" ma:displayName="Title"/>
        <xsd:element ref="dc:subject" minOccurs="0" maxOccurs="1"/>
        <xsd:element ref="dc:description" minOccurs="0" maxOccurs="1"/>
        <xsd:element name="keywords" minOccurs="0" maxOccurs="1" type="xsd:string" ma:index="7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65E357-16C2-42AA-BA66-C198FBF08C1D}">
  <ds:schemaRefs>
    <ds:schemaRef ds:uri="9c2bb3a3-222a-4cff-9775-f3a8807de443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b4e4be8c-aae4-4fdd-b2d1-ab6d4aae907d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7791A98-1501-4D33-8EB9-747BCFC12C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4e4be8c-aae4-4fdd-b2d1-ab6d4aae907d"/>
    <ds:schemaRef ds:uri="9c2bb3a3-222a-4cff-9775-f3a8807de4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D1BB83-2743-4187-8F8D-8FB6437944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7840</TotalTime>
  <Words>3946</Words>
  <Application>Microsoft Office PowerPoint</Application>
  <PresentationFormat>Custom</PresentationFormat>
  <Paragraphs>586</Paragraphs>
  <Slides>85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9" baseType="lpstr">
      <vt:lpstr>Arial</vt:lpstr>
      <vt:lpstr>Calibri</vt:lpstr>
      <vt:lpstr>Courier New</vt:lpstr>
      <vt:lpstr>Office Theme</vt:lpstr>
      <vt:lpstr>Promoting Innovation</vt:lpstr>
      <vt:lpstr>Skills for Marketing and Rural Transformation (SMART skills)</vt:lpstr>
      <vt:lpstr>Purpose of the SMART skills series</vt:lpstr>
      <vt:lpstr>Manual content</vt:lpstr>
      <vt:lpstr>Lesson 1: Introduction to innovation</vt:lpstr>
      <vt:lpstr>Outcomes</vt:lpstr>
      <vt:lpstr>Overview</vt:lpstr>
      <vt:lpstr>What is an innovation?</vt:lpstr>
      <vt:lpstr>The importance of innovations for rural communities</vt:lpstr>
      <vt:lpstr>The world is changing</vt:lpstr>
      <vt:lpstr>The world is changing: New market opportunities</vt:lpstr>
      <vt:lpstr>How do innovations occur</vt:lpstr>
      <vt:lpstr>Types of innovations</vt:lpstr>
      <vt:lpstr>Role of research, extension and farmers</vt:lpstr>
      <vt:lpstr>Rural farmers and research</vt:lpstr>
      <vt:lpstr>Systematic approach to innovation</vt:lpstr>
      <vt:lpstr>The role of the field agent in innovation</vt:lpstr>
      <vt:lpstr>Organizing innovation groups</vt:lpstr>
      <vt:lpstr>Forming Innovation Groups: What to keep in mind</vt:lpstr>
      <vt:lpstr>Members of the innovation group</vt:lpstr>
      <vt:lpstr>Principles of a participatory approach</vt:lpstr>
      <vt:lpstr>Lesson 2: Identifying and understanding problems</vt:lpstr>
      <vt:lpstr>Outcomes</vt:lpstr>
      <vt:lpstr>Overview</vt:lpstr>
      <vt:lpstr>Prioritizing problems</vt:lpstr>
      <vt:lpstr>Understanding problems: Using problem trees</vt:lpstr>
      <vt:lpstr>Steps in creating a problem tree</vt:lpstr>
      <vt:lpstr>Lesson 3: Finding more information</vt:lpstr>
      <vt:lpstr>Outcomes and overview</vt:lpstr>
      <vt:lpstr>Finding solutions to problems: Sources of information</vt:lpstr>
      <vt:lpstr>Lesson 4: Exploring possible solutions</vt:lpstr>
      <vt:lpstr>Outcomes</vt:lpstr>
      <vt:lpstr>Overview</vt:lpstr>
      <vt:lpstr>Putting ideas into practice</vt:lpstr>
      <vt:lpstr>All-or-nothing technologies</vt:lpstr>
      <vt:lpstr>Trying things on a small scale</vt:lpstr>
      <vt:lpstr>Testing ideas and thinking of implications</vt:lpstr>
      <vt:lpstr>Problems, solutions and considerations </vt:lpstr>
      <vt:lpstr>Positive and negative consequences</vt:lpstr>
      <vt:lpstr>Lesson 5: Designing research</vt:lpstr>
      <vt:lpstr>Outcomes</vt:lpstr>
      <vt:lpstr>Overview</vt:lpstr>
      <vt:lpstr>What is research?</vt:lpstr>
      <vt:lpstr>Types of research</vt:lpstr>
      <vt:lpstr>Choosing an appropriate comparison</vt:lpstr>
      <vt:lpstr>Treatments and control</vt:lpstr>
      <vt:lpstr>Applying more than one treatment</vt:lpstr>
      <vt:lpstr>Keeping it simple: Testing one thing at a time</vt:lpstr>
      <vt:lpstr>Starting small</vt:lpstr>
      <vt:lpstr>Repeating the experiment</vt:lpstr>
      <vt:lpstr>Making the pattern random</vt:lpstr>
      <vt:lpstr>Making the pattern random: An example</vt:lpstr>
      <vt:lpstr>Keeping records</vt:lpstr>
      <vt:lpstr>Experiments with larger animals</vt:lpstr>
      <vt:lpstr>Post-harvest processing</vt:lpstr>
      <vt:lpstr>Market research: Things to study</vt:lpstr>
      <vt:lpstr>Market research: Sources of information</vt:lpstr>
      <vt:lpstr>Ideas for market research</vt:lpstr>
      <vt:lpstr>Lesson 6: Collecting and recording observations</vt:lpstr>
      <vt:lpstr>Outcomes</vt:lpstr>
      <vt:lpstr>Overview</vt:lpstr>
      <vt:lpstr>Deciding what information to collect</vt:lpstr>
      <vt:lpstr>Deciding what to count or measure: A crop experiment</vt:lpstr>
      <vt:lpstr>Deciding how to measure: Crop experiment</vt:lpstr>
      <vt:lpstr>Deciding when and how often to make observations</vt:lpstr>
      <vt:lpstr>Tips for data collection and observation</vt:lpstr>
      <vt:lpstr>Tips for recording information</vt:lpstr>
      <vt:lpstr>Designing forms for records</vt:lpstr>
      <vt:lpstr>Simple ways to record data</vt:lpstr>
      <vt:lpstr>Avoid collecting too much data</vt:lpstr>
      <vt:lpstr>Lesson 7: Analyzing and evaluating the results</vt:lpstr>
      <vt:lpstr>Outcomes</vt:lpstr>
      <vt:lpstr>Overview</vt:lpstr>
      <vt:lpstr>Numerical evaluation</vt:lpstr>
      <vt:lpstr>Focus groups</vt:lpstr>
      <vt:lpstr>Descriptive evaluation</vt:lpstr>
      <vt:lpstr>Subjective scoring</vt:lpstr>
      <vt:lpstr>Cost-benefit analysis</vt:lpstr>
      <vt:lpstr>Lesson 8: Applying findings and sharing knowledge</vt:lpstr>
      <vt:lpstr>Outcomes and overview</vt:lpstr>
      <vt:lpstr>Sharing information about innovations</vt:lpstr>
      <vt:lpstr>Additional ways of sharing information</vt:lpstr>
      <vt:lpstr>Additional ways of sharing information (Continued)</vt:lpstr>
      <vt:lpstr>The need to keep innovating</vt:lpstr>
      <vt:lpstr>Module summary</vt:lpstr>
    </vt:vector>
  </TitlesOfParts>
  <Company>Catholic Relief Services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CRS PPT Fresh Template Eng MK1471 22Sep14</dc:title>
  <dc:creator>Pause for Thought</dc:creator>
  <cp:lastModifiedBy>Page, Sarah</cp:lastModifiedBy>
  <cp:revision>159</cp:revision>
  <dcterms:created xsi:type="dcterms:W3CDTF">2014-08-13T11:43:29Z</dcterms:created>
  <dcterms:modified xsi:type="dcterms:W3CDTF">2017-04-06T12:57:57Z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0x010100F14170D39CB26E45808F72C1C4D9CE7F</vt:lpwstr>
  </property>
</Properties>
</file>