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3"/>
  </p:notesMasterIdLst>
  <p:handoutMasterIdLst>
    <p:handoutMasterId r:id="rId74"/>
  </p:handoutMasterIdLst>
  <p:sldIdLst>
    <p:sldId id="262" r:id="rId5"/>
    <p:sldId id="263" r:id="rId6"/>
    <p:sldId id="264" r:id="rId7"/>
    <p:sldId id="267" r:id="rId8"/>
    <p:sldId id="257" r:id="rId9"/>
    <p:sldId id="268" r:id="rId10"/>
    <p:sldId id="261"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90" r:id="rId31"/>
    <p:sldId id="288" r:id="rId32"/>
    <p:sldId id="289"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9" r:id="rId47"/>
    <p:sldId id="310" r:id="rId48"/>
    <p:sldId id="304" r:id="rId49"/>
    <p:sldId id="305" r:id="rId50"/>
    <p:sldId id="306" r:id="rId51"/>
    <p:sldId id="307" r:id="rId52"/>
    <p:sldId id="308" r:id="rId53"/>
    <p:sldId id="311" r:id="rId54"/>
    <p:sldId id="329"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31" r:id="rId68"/>
    <p:sldId id="324" r:id="rId69"/>
    <p:sldId id="325" r:id="rId70"/>
    <p:sldId id="326" r:id="rId71"/>
    <p:sldId id="330" r:id="rId72"/>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8">
          <p15:clr>
            <a:srgbClr val="A4A3A4"/>
          </p15:clr>
        </p15:guide>
        <p15:guide id="2" orient="horz" pos="4265">
          <p15:clr>
            <a:srgbClr val="A4A3A4"/>
          </p15:clr>
        </p15:guide>
        <p15:guide id="3" orient="horz" pos="134">
          <p15:clr>
            <a:srgbClr val="A4A3A4"/>
          </p15:clr>
        </p15:guide>
        <p15:guide id="4" orient="horz" pos="4665">
          <p15:clr>
            <a:srgbClr val="A4A3A4"/>
          </p15:clr>
        </p15:guide>
        <p15:guide id="5" orient="horz" pos="580">
          <p15:clr>
            <a:srgbClr val="A4A3A4"/>
          </p15:clr>
        </p15:guide>
        <p15:guide id="6" orient="horz" pos="986">
          <p15:clr>
            <a:srgbClr val="A4A3A4"/>
          </p15:clr>
        </p15:guide>
        <p15:guide id="7" pos="6203">
          <p15:clr>
            <a:srgbClr val="A4A3A4"/>
          </p15:clr>
        </p15:guide>
        <p15:guide id="8" pos="3168">
          <p15:clr>
            <a:srgbClr val="A4A3A4"/>
          </p15:clr>
        </p15:guide>
        <p15:guide id="9" pos="5451">
          <p15:clr>
            <a:srgbClr val="A4A3A4"/>
          </p15:clr>
        </p15:guide>
        <p15:guide id="10" pos="574">
          <p15:clr>
            <a:srgbClr val="A4A3A4"/>
          </p15:clr>
        </p15:guide>
        <p15:guide id="11" pos="2098">
          <p15:clr>
            <a:srgbClr val="A4A3A4"/>
          </p15:clr>
        </p15:guide>
        <p15:guide id="12" pos="1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F0C"/>
    <a:srgbClr val="290DB3"/>
    <a:srgbClr val="9999FF"/>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0" autoAdjust="0"/>
    <p:restoredTop sz="94660"/>
  </p:normalViewPr>
  <p:slideViewPr>
    <p:cSldViewPr snapToGrid="0" snapToObjects="1">
      <p:cViewPr varScale="1">
        <p:scale>
          <a:sx n="46" d="100"/>
          <a:sy n="46" d="100"/>
        </p:scale>
        <p:origin x="1275" y="45"/>
      </p:cViewPr>
      <p:guideLst>
        <p:guide orient="horz" pos="2378"/>
        <p:guide orient="horz" pos="4265"/>
        <p:guide orient="horz" pos="134"/>
        <p:guide orient="horz" pos="4665"/>
        <p:guide orient="horz" pos="580"/>
        <p:guide orient="horz" pos="986"/>
        <p:guide pos="6203"/>
        <p:guide pos="3168"/>
        <p:guide pos="5451"/>
        <p:guide pos="574"/>
        <p:guide pos="2098"/>
        <p:guide pos="144"/>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E8377D-C277-4243-890F-7D76210F3C08}" type="datetimeFigureOut">
              <a:rPr lang="en-US" smtClean="0"/>
              <a:t>3/26/2017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7F2B3-4DAE-CA44-8BCF-1F2B32124916}" type="slidenum">
              <a:rPr lang="en-US" smtClean="0"/>
              <a:t>‹#›</a:t>
            </a:fld>
            <a:endParaRPr lang="en-US"/>
          </a:p>
        </p:txBody>
      </p:sp>
    </p:spTree>
    <p:extLst>
      <p:ext uri="{BB962C8B-B14F-4D97-AF65-F5344CB8AC3E}">
        <p14:creationId xmlns:p14="http://schemas.microsoft.com/office/powerpoint/2010/main" val="1637941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45E5E6-BD34-F249-9CFD-B38C07B14384}" type="datetimeFigureOut">
              <a:rPr lang="en-US" smtClean="0"/>
              <a:t>3/26/2017</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5B7E7-E587-8349-8679-CA163636E320}" type="slidenum">
              <a:rPr lang="en-US" smtClean="0"/>
              <a:t>‹#›</a:t>
            </a:fld>
            <a:endParaRPr lang="en-US"/>
          </a:p>
        </p:txBody>
      </p:sp>
    </p:spTree>
    <p:extLst>
      <p:ext uri="{BB962C8B-B14F-4D97-AF65-F5344CB8AC3E}">
        <p14:creationId xmlns:p14="http://schemas.microsoft.com/office/powerpoint/2010/main" val="1778913294"/>
      </p:ext>
    </p:extLst>
  </p:cSld>
  <p:clrMap bg1="lt1" tx1="dk1" bg2="lt2" tx2="dk2" accent1="accent1" accent2="accent2" accent3="accent3" accent4="accent4" accent5="accent5" accent6="accent6" hlink="hlink" folHlink="folHlink"/>
  <p:hf hdr="0" ftr="0" dt="0"/>
  <p:notesStyle>
    <a:lvl1pPr marL="0" algn="l" defTabSz="509412" rtl="0" eaLnBrk="1" latinLnBrk="0" hangingPunct="1">
      <a:defRPr sz="1300" kern="1200">
        <a:solidFill>
          <a:schemeClr val="tx1"/>
        </a:solidFill>
        <a:latin typeface="+mn-lt"/>
        <a:ea typeface="+mn-ea"/>
        <a:cs typeface="+mn-cs"/>
      </a:defRPr>
    </a:lvl1pPr>
    <a:lvl2pPr marL="509412" algn="l" defTabSz="509412" rtl="0" eaLnBrk="1" latinLnBrk="0" hangingPunct="1">
      <a:defRPr sz="1300" kern="1200">
        <a:solidFill>
          <a:schemeClr val="tx1"/>
        </a:solidFill>
        <a:latin typeface="+mn-lt"/>
        <a:ea typeface="+mn-ea"/>
        <a:cs typeface="+mn-cs"/>
      </a:defRPr>
    </a:lvl2pPr>
    <a:lvl3pPr marL="1018824" algn="l" defTabSz="509412" rtl="0" eaLnBrk="1" latinLnBrk="0" hangingPunct="1">
      <a:defRPr sz="1300" kern="1200">
        <a:solidFill>
          <a:schemeClr val="tx1"/>
        </a:solidFill>
        <a:latin typeface="+mn-lt"/>
        <a:ea typeface="+mn-ea"/>
        <a:cs typeface="+mn-cs"/>
      </a:defRPr>
    </a:lvl3pPr>
    <a:lvl4pPr marL="1528237" algn="l" defTabSz="509412" rtl="0" eaLnBrk="1" latinLnBrk="0" hangingPunct="1">
      <a:defRPr sz="1300" kern="1200">
        <a:solidFill>
          <a:schemeClr val="tx1"/>
        </a:solidFill>
        <a:latin typeface="+mn-lt"/>
        <a:ea typeface="+mn-ea"/>
        <a:cs typeface="+mn-cs"/>
      </a:defRPr>
    </a:lvl4pPr>
    <a:lvl5pPr marL="2037649" algn="l" defTabSz="509412" rtl="0" eaLnBrk="1" latinLnBrk="0" hangingPunct="1">
      <a:defRPr sz="1300" kern="1200">
        <a:solidFill>
          <a:schemeClr val="tx1"/>
        </a:solidFill>
        <a:latin typeface="+mn-lt"/>
        <a:ea typeface="+mn-ea"/>
        <a:cs typeface="+mn-cs"/>
      </a:defRPr>
    </a:lvl5pPr>
    <a:lvl6pPr marL="2547061" algn="l" defTabSz="509412" rtl="0" eaLnBrk="1" latinLnBrk="0" hangingPunct="1">
      <a:defRPr sz="1300" kern="1200">
        <a:solidFill>
          <a:schemeClr val="tx1"/>
        </a:solidFill>
        <a:latin typeface="+mn-lt"/>
        <a:ea typeface="+mn-ea"/>
        <a:cs typeface="+mn-cs"/>
      </a:defRPr>
    </a:lvl6pPr>
    <a:lvl7pPr marL="3056473" algn="l" defTabSz="509412" rtl="0" eaLnBrk="1" latinLnBrk="0" hangingPunct="1">
      <a:defRPr sz="1300" kern="1200">
        <a:solidFill>
          <a:schemeClr val="tx1"/>
        </a:solidFill>
        <a:latin typeface="+mn-lt"/>
        <a:ea typeface="+mn-ea"/>
        <a:cs typeface="+mn-cs"/>
      </a:defRPr>
    </a:lvl7pPr>
    <a:lvl8pPr marL="3565886" algn="l" defTabSz="509412" rtl="0" eaLnBrk="1" latinLnBrk="0" hangingPunct="1">
      <a:defRPr sz="1300" kern="1200">
        <a:solidFill>
          <a:schemeClr val="tx1"/>
        </a:solidFill>
        <a:latin typeface="+mn-lt"/>
        <a:ea typeface="+mn-ea"/>
        <a:cs typeface="+mn-cs"/>
      </a:defRPr>
    </a:lvl8pPr>
    <a:lvl9pPr marL="4075298" algn="l" defTabSz="509412"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79582" y="2211276"/>
            <a:ext cx="5810250" cy="1554241"/>
          </a:xfrm>
        </p:spPr>
        <p:txBody>
          <a:bodyPr>
            <a:noAutofit/>
          </a:bodyPr>
          <a:lstStyle>
            <a:lvl1pPr>
              <a:defRPr sz="3800">
                <a:solidFill>
                  <a:schemeClr val="tx2"/>
                </a:solidFill>
              </a:defRPr>
            </a:lvl1pPr>
          </a:lstStyle>
          <a:p>
            <a:r>
              <a:rPr lang="en-US" dirty="0"/>
              <a:t>Title goes here</a:t>
            </a:r>
          </a:p>
        </p:txBody>
      </p:sp>
      <p:sp>
        <p:nvSpPr>
          <p:cNvPr id="3" name="Subtitle 2"/>
          <p:cNvSpPr>
            <a:spLocks noGrp="1"/>
          </p:cNvSpPr>
          <p:nvPr>
            <p:ph type="subTitle" idx="1"/>
          </p:nvPr>
        </p:nvSpPr>
        <p:spPr>
          <a:xfrm>
            <a:off x="2679583" y="4360872"/>
            <a:ext cx="5810248" cy="1449834"/>
          </a:xfrm>
        </p:spPr>
        <p:txBody>
          <a:bodyPr/>
          <a:lstStyle>
            <a:lvl1pPr marL="0" indent="0" algn="l">
              <a:buNone/>
              <a:defRPr sz="2200" b="0">
                <a:solidFill>
                  <a:srgbClr val="585858"/>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a:off x="2679583" y="3900562"/>
            <a:ext cx="5794373"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4298" y="5179818"/>
            <a:ext cx="3334512" cy="2602992"/>
          </a:xfrm>
          <a:prstGeom prst="rect">
            <a:avLst/>
          </a:prstGeom>
        </p:spPr>
      </p:pic>
      <p:pic>
        <p:nvPicPr>
          <p:cNvPr id="10" name="Picture 9" descr="CRS_Logo_Pos_Hor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702" y="1009936"/>
            <a:ext cx="6400376" cy="763792"/>
          </a:xfrm>
          <a:prstGeom prst="rect">
            <a:avLst/>
          </a:prstGeom>
        </p:spPr>
      </p:pic>
      <p:pic>
        <p:nvPicPr>
          <p:cNvPr id="5" name="Picture 4" descr="CRS_Tag_Fresh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79582" y="7057368"/>
            <a:ext cx="3115056" cy="268224"/>
          </a:xfrm>
          <a:prstGeom prst="rect">
            <a:avLst/>
          </a:prstGeom>
        </p:spPr>
      </p:pic>
      <p:pic>
        <p:nvPicPr>
          <p:cNvPr id="6" name="Picture 5" descr="fresh_corner_lef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
            <a:ext cx="3299882" cy="3281395"/>
          </a:xfrm>
          <a:prstGeom prst="rect">
            <a:avLst/>
          </a:prstGeom>
        </p:spPr>
      </p:pic>
    </p:spTree>
    <p:extLst>
      <p:ext uri="{BB962C8B-B14F-4D97-AF65-F5344CB8AC3E}">
        <p14:creationId xmlns:p14="http://schemas.microsoft.com/office/powerpoint/2010/main" val="139527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99643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67689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17245" y="1579563"/>
            <a:ext cx="3886200"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4625" y="1579563"/>
            <a:ext cx="3886200" cy="5169927"/>
          </a:xfrm>
        </p:spPr>
        <p:txBody>
          <a:bodyPr/>
          <a:lstStyle>
            <a:lvl1pPr marL="0" indent="0">
              <a:buNone/>
              <a:defRPr sz="22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endParaRPr lang="en-US" dirty="0"/>
          </a:p>
        </p:txBody>
      </p:sp>
      <p:sp>
        <p:nvSpPr>
          <p:cNvPr id="8"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27829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244" y="1579563"/>
            <a:ext cx="4508807"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734919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ight Green Divider">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2"/>
                </a:solidFill>
              </a:defRPr>
            </a:lvl1pPr>
          </a:lstStyle>
          <a:p>
            <a:r>
              <a:rPr lang="en-US" dirty="0"/>
              <a:t>Title goes here</a:t>
            </a:r>
          </a:p>
        </p:txBody>
      </p:sp>
      <p:pic>
        <p:nvPicPr>
          <p:cNvPr id="10" name="Picture 9"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
        <p:nvSpPr>
          <p:cNvPr id="5"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73843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Divider">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3"/>
                </a:solidFill>
              </a:defRPr>
            </a:lvl1pPr>
          </a:lstStyle>
          <a:p>
            <a:r>
              <a:rPr lang="en-US" dirty="0"/>
              <a:t>Title goes here</a:t>
            </a:r>
          </a:p>
        </p:txBody>
      </p:sp>
      <p:sp>
        <p:nvSpPr>
          <p:cNvPr id="19"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pic>
        <p:nvPicPr>
          <p:cNvPr id="9" name="Picture 8"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ight Blue Divi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4"/>
                </a:solidFill>
              </a:defRPr>
            </a:lvl1pPr>
          </a:lstStyle>
          <a:p>
            <a:r>
              <a:rPr lang="en-US" dirty="0"/>
              <a:t>Title goes here</a:t>
            </a:r>
          </a:p>
        </p:txBody>
      </p:sp>
      <p:sp>
        <p:nvSpPr>
          <p:cNvPr id="21"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pic>
        <p:nvPicPr>
          <p:cNvPr id="9" name="Picture 8"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footer_fresh.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7031736"/>
            <a:ext cx="10058400" cy="740664"/>
          </a:xfrm>
          <a:prstGeom prst="rect">
            <a:avLst/>
          </a:prstGeom>
        </p:spPr>
      </p:pic>
      <p:sp>
        <p:nvSpPr>
          <p:cNvPr id="2" name="Title Placeholder 1"/>
          <p:cNvSpPr>
            <a:spLocks noGrp="1"/>
          </p:cNvSpPr>
          <p:nvPr>
            <p:ph type="title"/>
          </p:nvPr>
        </p:nvSpPr>
        <p:spPr>
          <a:xfrm>
            <a:off x="914400" y="-4670"/>
            <a:ext cx="7315200" cy="1124712"/>
          </a:xfrm>
          <a:prstGeom prst="rect">
            <a:avLst/>
          </a:prstGeom>
        </p:spPr>
        <p:txBody>
          <a:bodyPr vert="horz" lIns="0" tIns="0" rIns="101882"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914400" y="1587677"/>
            <a:ext cx="8229600" cy="517888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354095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6" r:id="rId5"/>
    <p:sldLayoutId id="2147483651" r:id="rId6"/>
    <p:sldLayoutId id="2147483654" r:id="rId7"/>
    <p:sldLayoutId id="2147483655" r:id="rId8"/>
  </p:sldLayoutIdLst>
  <p:hf hdr="0" ftr="0" dt="0"/>
  <p:txStyles>
    <p:titleStyle>
      <a:lvl1pPr algn="l" defTabSz="509412" rtl="0" eaLnBrk="1" latinLnBrk="0" hangingPunct="1">
        <a:spcBef>
          <a:spcPct val="0"/>
        </a:spcBef>
        <a:buNone/>
        <a:defRPr sz="3000" b="1" i="0" kern="1200" spc="-111">
          <a:solidFill>
            <a:schemeClr val="tx2"/>
          </a:solidFill>
          <a:latin typeface="Calibri" panose="020F0502020204030204" pitchFamily="34" charset="0"/>
          <a:ea typeface="+mj-ea"/>
          <a:cs typeface="Calibri" panose="020F0502020204030204" pitchFamily="34" charset="0"/>
        </a:defRPr>
      </a:lvl1pPr>
    </p:titleStyle>
    <p:body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9647" y="2211276"/>
            <a:ext cx="8130449" cy="1554241"/>
          </a:xfrm>
        </p:spPr>
        <p:txBody>
          <a:bodyPr/>
          <a:lstStyle/>
          <a:p>
            <a:pPr algn="ctr">
              <a:spcAft>
                <a:spcPts val="600"/>
              </a:spcAft>
            </a:pPr>
            <a:r>
              <a:rPr lang="en-US" sz="3600" dirty="0">
                <a:latin typeface="Calibri" panose="020F0502020204030204" pitchFamily="34" charset="0"/>
                <a:cs typeface="Calibri" panose="020F0502020204030204" pitchFamily="34" charset="0"/>
              </a:rPr>
              <a:t>The seven steps of marketing</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Booklet 4: Reviewing performance</a:t>
            </a:r>
          </a:p>
        </p:txBody>
      </p:sp>
      <p:sp>
        <p:nvSpPr>
          <p:cNvPr id="3" name="Subtitle 2"/>
          <p:cNvSpPr>
            <a:spLocks noGrp="1"/>
          </p:cNvSpPr>
          <p:nvPr>
            <p:ph type="subTitle" idx="1"/>
          </p:nvPr>
        </p:nvSpPr>
        <p:spPr/>
        <p:txBody>
          <a:bodyPr/>
          <a:lstStyle/>
          <a:p>
            <a:pPr algn="ctr"/>
            <a:r>
              <a:rPr lang="en-US" sz="2400" b="1" dirty="0">
                <a:solidFill>
                  <a:srgbClr val="290DB3"/>
                </a:solidFill>
              </a:rPr>
              <a:t>A SMART Skills Manual</a:t>
            </a:r>
          </a:p>
        </p:txBody>
      </p:sp>
    </p:spTree>
    <p:extLst>
      <p:ext uri="{BB962C8B-B14F-4D97-AF65-F5344CB8AC3E}">
        <p14:creationId xmlns:p14="http://schemas.microsoft.com/office/powerpoint/2010/main" val="19708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9" y="-4670"/>
            <a:ext cx="7717971" cy="1124712"/>
          </a:xfrm>
        </p:spPr>
        <p:txBody>
          <a:bodyPr anchor="ctr"/>
          <a:lstStyle/>
          <a:p>
            <a:r>
              <a:rPr lang="en-ZA" sz="3600" dirty="0"/>
              <a:t>Calculations at the end of the season</a:t>
            </a:r>
          </a:p>
        </p:txBody>
      </p:sp>
      <p:sp>
        <p:nvSpPr>
          <p:cNvPr id="3" name="Content Placeholder 2"/>
          <p:cNvSpPr>
            <a:spLocks noGrp="1"/>
          </p:cNvSpPr>
          <p:nvPr>
            <p:ph idx="1"/>
          </p:nvPr>
        </p:nvSpPr>
        <p:spPr>
          <a:xfrm>
            <a:off x="511629" y="1120043"/>
            <a:ext cx="9111342" cy="5646518"/>
          </a:xfrm>
        </p:spPr>
        <p:txBody>
          <a:bodyPr/>
          <a:lstStyle/>
          <a:p>
            <a:pPr marL="0" indent="0" algn="just">
              <a:lnSpc>
                <a:spcPct val="100000"/>
              </a:lnSpc>
              <a:spcBef>
                <a:spcPts val="0"/>
              </a:spcBef>
              <a:spcAft>
                <a:spcPts val="600"/>
              </a:spcAft>
              <a:buNone/>
            </a:pPr>
            <a:r>
              <a:rPr lang="en-ZA" sz="3200" dirty="0">
                <a:solidFill>
                  <a:srgbClr val="290DB3"/>
                </a:solidFill>
              </a:rPr>
              <a:t>At the end of the season, after the produce has been sold, you repeat the profitability calculations with actual numbers rather than the estimates and expected costs that you had to use at the beginning of the season.</a:t>
            </a:r>
          </a:p>
          <a:p>
            <a:pPr marL="0" indent="0">
              <a:lnSpc>
                <a:spcPct val="100000"/>
              </a:lnSpc>
              <a:spcBef>
                <a:spcPts val="0"/>
              </a:spcBef>
              <a:spcAft>
                <a:spcPts val="600"/>
              </a:spcAft>
              <a:buNone/>
            </a:pPr>
            <a:r>
              <a:rPr lang="en-ZA" sz="3200" b="1" dirty="0">
                <a:solidFill>
                  <a:srgbClr val="898F0C"/>
                </a:solidFill>
              </a:rPr>
              <a:t>The actual numbers come from the following two sources:</a:t>
            </a:r>
          </a:p>
          <a:p>
            <a:pPr>
              <a:lnSpc>
                <a:spcPct val="100000"/>
              </a:lnSpc>
              <a:spcBef>
                <a:spcPts val="0"/>
              </a:spcBef>
              <a:spcAft>
                <a:spcPts val="600"/>
              </a:spcAft>
            </a:pPr>
            <a:r>
              <a:rPr lang="en-ZA" sz="3200" b="1" dirty="0">
                <a:solidFill>
                  <a:srgbClr val="290DB3"/>
                </a:solidFill>
              </a:rPr>
              <a:t>Costs: </a:t>
            </a:r>
            <a:r>
              <a:rPr lang="en-ZA" sz="3200" dirty="0">
                <a:solidFill>
                  <a:srgbClr val="290DB3"/>
                </a:solidFill>
              </a:rPr>
              <a:t>Information recorded by the farmers in their notebooks and records throughout the season</a:t>
            </a:r>
          </a:p>
          <a:p>
            <a:pPr>
              <a:lnSpc>
                <a:spcPct val="100000"/>
              </a:lnSpc>
              <a:spcBef>
                <a:spcPts val="0"/>
              </a:spcBef>
              <a:spcAft>
                <a:spcPts val="600"/>
              </a:spcAft>
            </a:pPr>
            <a:r>
              <a:rPr lang="en-ZA" sz="3200" b="1" dirty="0">
                <a:solidFill>
                  <a:srgbClr val="290DB3"/>
                </a:solidFill>
              </a:rPr>
              <a:t>Income: </a:t>
            </a:r>
            <a:r>
              <a:rPr lang="en-ZA" sz="3200" dirty="0">
                <a:solidFill>
                  <a:srgbClr val="290DB3"/>
                </a:solidFill>
              </a:rPr>
              <a:t>Information on sales, recorded by the group secretary</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a:t>
            </a:fld>
            <a:endParaRPr lang="en-US" dirty="0"/>
          </a:p>
        </p:txBody>
      </p:sp>
      <p:cxnSp>
        <p:nvCxnSpPr>
          <p:cNvPr id="6" name="Straight Connector 5"/>
          <p:cNvCxnSpPr/>
          <p:nvPr/>
        </p:nvCxnSpPr>
        <p:spPr>
          <a:xfrm flipV="1">
            <a:off x="246750" y="89792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9582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Using standard measures</a:t>
            </a:r>
          </a:p>
        </p:txBody>
      </p:sp>
      <p:sp>
        <p:nvSpPr>
          <p:cNvPr id="3" name="Content Placeholder 2"/>
          <p:cNvSpPr>
            <a:spLocks noGrp="1"/>
          </p:cNvSpPr>
          <p:nvPr>
            <p:ph idx="1"/>
          </p:nvPr>
        </p:nvSpPr>
        <p:spPr>
          <a:xfrm>
            <a:off x="914400" y="1369424"/>
            <a:ext cx="8186057" cy="5215443"/>
          </a:xfrm>
        </p:spPr>
        <p:txBody>
          <a:bodyPr/>
          <a:lstStyle/>
          <a:p>
            <a:pPr>
              <a:lnSpc>
                <a:spcPct val="100000"/>
              </a:lnSpc>
              <a:spcBef>
                <a:spcPts val="0"/>
              </a:spcBef>
              <a:spcAft>
                <a:spcPts val="600"/>
              </a:spcAft>
            </a:pPr>
            <a:r>
              <a:rPr lang="en-ZA" sz="3200" dirty="0">
                <a:solidFill>
                  <a:srgbClr val="290DB3"/>
                </a:solidFill>
              </a:rPr>
              <a:t>It is essential that you </a:t>
            </a:r>
            <a:r>
              <a:rPr lang="en-ZA" sz="3200" b="1" dirty="0">
                <a:solidFill>
                  <a:srgbClr val="898F0C"/>
                </a:solidFill>
              </a:rPr>
              <a:t>use standard measures </a:t>
            </a:r>
            <a:r>
              <a:rPr lang="en-ZA" sz="3200" dirty="0">
                <a:solidFill>
                  <a:srgbClr val="290DB3"/>
                </a:solidFill>
              </a:rPr>
              <a:t>(like kilograms and hectares) </a:t>
            </a:r>
            <a:r>
              <a:rPr lang="en-ZA" sz="3200" b="1" dirty="0">
                <a:solidFill>
                  <a:srgbClr val="898F0C"/>
                </a:solidFill>
              </a:rPr>
              <a:t>in your calculations,</a:t>
            </a:r>
            <a:r>
              <a:rPr lang="en-ZA" sz="3200" dirty="0">
                <a:solidFill>
                  <a:srgbClr val="290DB3"/>
                </a:solidFill>
              </a:rPr>
              <a:t> so that the numbers can be compared across farmers, districts and across countries.</a:t>
            </a:r>
          </a:p>
          <a:p>
            <a:pPr>
              <a:lnSpc>
                <a:spcPct val="100000"/>
              </a:lnSpc>
              <a:spcBef>
                <a:spcPts val="0"/>
              </a:spcBef>
              <a:spcAft>
                <a:spcPts val="600"/>
              </a:spcAft>
            </a:pPr>
            <a:r>
              <a:rPr lang="en-ZA" sz="3200" dirty="0">
                <a:solidFill>
                  <a:srgbClr val="290DB3"/>
                </a:solidFill>
              </a:rPr>
              <a:t>If you do use </a:t>
            </a:r>
            <a:r>
              <a:rPr lang="en-ZA" sz="3200" b="1" dirty="0">
                <a:solidFill>
                  <a:srgbClr val="898F0C"/>
                </a:solidFill>
              </a:rPr>
              <a:t>local units </a:t>
            </a:r>
            <a:r>
              <a:rPr lang="en-ZA" sz="3200" dirty="0">
                <a:solidFill>
                  <a:srgbClr val="290DB3"/>
                </a:solidFill>
              </a:rPr>
              <a:t>(such as tins, basins or local units of land area), make sure to give the </a:t>
            </a:r>
            <a:r>
              <a:rPr lang="en-ZA" sz="3200" b="1" dirty="0">
                <a:solidFill>
                  <a:schemeClr val="accent2">
                    <a:lumMod val="75000"/>
                  </a:schemeClr>
                </a:solidFill>
              </a:rPr>
              <a:t>conversion factors to standard units.</a:t>
            </a:r>
          </a:p>
          <a:p>
            <a:pPr>
              <a:lnSpc>
                <a:spcPct val="100000"/>
              </a:lnSpc>
              <a:spcBef>
                <a:spcPts val="0"/>
              </a:spcBef>
              <a:spcAft>
                <a:spcPts val="600"/>
              </a:spcAft>
            </a:pPr>
            <a:r>
              <a:rPr lang="en-ZA" sz="3200" dirty="0">
                <a:solidFill>
                  <a:srgbClr val="290DB3"/>
                </a:solidFill>
              </a:rPr>
              <a:t>The </a:t>
            </a:r>
            <a:r>
              <a:rPr lang="en-ZA" sz="3200" b="1" dirty="0">
                <a:solidFill>
                  <a:schemeClr val="accent2">
                    <a:lumMod val="75000"/>
                  </a:schemeClr>
                </a:solidFill>
              </a:rPr>
              <a:t>CRS Farmbook software </a:t>
            </a:r>
            <a:r>
              <a:rPr lang="en-ZA" sz="3200" dirty="0">
                <a:solidFill>
                  <a:srgbClr val="290DB3"/>
                </a:solidFill>
              </a:rPr>
              <a:t>does the conversion automatically for you.</a:t>
            </a:r>
          </a:p>
          <a:p>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11</a:t>
            </a:fld>
            <a:endParaRPr lang="en-US" dirty="0"/>
          </a:p>
        </p:txBody>
      </p:sp>
      <p:cxnSp>
        <p:nvCxnSpPr>
          <p:cNvPr id="6" name="Straight Connector 5"/>
          <p:cNvCxnSpPr/>
          <p:nvPr/>
        </p:nvCxnSpPr>
        <p:spPr>
          <a:xfrm flipV="1">
            <a:off x="168275" y="909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077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Area calculations</a:t>
            </a:r>
          </a:p>
        </p:txBody>
      </p:sp>
      <p:sp>
        <p:nvSpPr>
          <p:cNvPr id="3" name="Content Placeholder 2"/>
          <p:cNvSpPr>
            <a:spLocks noGrp="1"/>
          </p:cNvSpPr>
          <p:nvPr>
            <p:ph idx="1"/>
          </p:nvPr>
        </p:nvSpPr>
        <p:spPr>
          <a:xfrm>
            <a:off x="363682" y="1511928"/>
            <a:ext cx="9180814" cy="5215443"/>
          </a:xfrm>
        </p:spPr>
        <p:txBody>
          <a:bodyPr/>
          <a:lstStyle/>
          <a:p>
            <a:pPr>
              <a:lnSpc>
                <a:spcPct val="100000"/>
              </a:lnSpc>
              <a:spcBef>
                <a:spcPts val="0"/>
              </a:spcBef>
              <a:spcAft>
                <a:spcPts val="600"/>
              </a:spcAft>
            </a:pPr>
            <a:r>
              <a:rPr lang="en-ZA" sz="3200" dirty="0">
                <a:solidFill>
                  <a:srgbClr val="290DB3"/>
                </a:solidFill>
              </a:rPr>
              <a:t>When making production cost and profitability calculations with farmers, </a:t>
            </a:r>
            <a:r>
              <a:rPr lang="en-ZA" sz="3200" b="1" dirty="0">
                <a:solidFill>
                  <a:srgbClr val="898F0C"/>
                </a:solidFill>
              </a:rPr>
              <a:t>use the full area of production </a:t>
            </a:r>
            <a:r>
              <a:rPr lang="en-ZA" sz="3200" dirty="0">
                <a:solidFill>
                  <a:srgbClr val="290DB3"/>
                </a:solidFill>
              </a:rPr>
              <a:t>that they planted, e.g. if the farmer planted 0.5 acres or 2.5 acres, be sure to ask for all the costs related to that area.</a:t>
            </a:r>
          </a:p>
          <a:p>
            <a:pPr>
              <a:lnSpc>
                <a:spcPct val="100000"/>
              </a:lnSpc>
              <a:spcBef>
                <a:spcPts val="0"/>
              </a:spcBef>
              <a:spcAft>
                <a:spcPts val="600"/>
              </a:spcAft>
            </a:pPr>
            <a:r>
              <a:rPr lang="en-ZA" sz="3200" dirty="0">
                <a:solidFill>
                  <a:srgbClr val="290DB3"/>
                </a:solidFill>
              </a:rPr>
              <a:t>At the end of calculation, you can then </a:t>
            </a:r>
            <a:r>
              <a:rPr lang="en-ZA" sz="3200" b="1" dirty="0">
                <a:solidFill>
                  <a:schemeClr val="accent2">
                    <a:lumMod val="75000"/>
                  </a:schemeClr>
                </a:solidFill>
              </a:rPr>
              <a:t>calculate unit area costs, </a:t>
            </a:r>
            <a:r>
              <a:rPr lang="en-ZA" sz="3200" dirty="0">
                <a:solidFill>
                  <a:srgbClr val="290DB3"/>
                </a:solidFill>
              </a:rPr>
              <a:t>such as costs per acre.</a:t>
            </a:r>
          </a:p>
          <a:p>
            <a:pPr>
              <a:lnSpc>
                <a:spcPct val="100000"/>
              </a:lnSpc>
              <a:spcBef>
                <a:spcPts val="0"/>
              </a:spcBef>
              <a:spcAft>
                <a:spcPts val="600"/>
              </a:spcAft>
            </a:pPr>
            <a:r>
              <a:rPr lang="en-ZA" sz="3200" dirty="0">
                <a:solidFill>
                  <a:srgbClr val="290DB3"/>
                </a:solidFill>
              </a:rPr>
              <a:t>Always check the area that the farmer claims he has planted and make sure that did not overestimate the area that he planted.</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a:t>
            </a:fld>
            <a:endParaRPr lang="en-US" dirty="0"/>
          </a:p>
        </p:txBody>
      </p:sp>
      <p:cxnSp>
        <p:nvCxnSpPr>
          <p:cNvPr id="6" name="Straight Connector 5"/>
          <p:cNvCxnSpPr/>
          <p:nvPr/>
        </p:nvCxnSpPr>
        <p:spPr>
          <a:xfrm flipV="1">
            <a:off x="168275" y="110103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5584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5" y="-4670"/>
            <a:ext cx="7783285" cy="1124712"/>
          </a:xfrm>
        </p:spPr>
        <p:txBody>
          <a:bodyPr anchor="ctr"/>
          <a:lstStyle/>
          <a:p>
            <a:r>
              <a:rPr lang="en-ZA" sz="3600" dirty="0"/>
              <a:t>Consumable material costs</a:t>
            </a:r>
          </a:p>
        </p:txBody>
      </p:sp>
      <p:sp>
        <p:nvSpPr>
          <p:cNvPr id="3" name="Content Placeholder 2"/>
          <p:cNvSpPr>
            <a:spLocks noGrp="1"/>
          </p:cNvSpPr>
          <p:nvPr>
            <p:ph idx="1"/>
          </p:nvPr>
        </p:nvSpPr>
        <p:spPr>
          <a:xfrm>
            <a:off x="446315" y="1120043"/>
            <a:ext cx="9154886" cy="5646518"/>
          </a:xfrm>
        </p:spPr>
        <p:txBody>
          <a:bodyPr/>
          <a:lstStyle/>
          <a:p>
            <a:pPr marL="0" indent="0">
              <a:lnSpc>
                <a:spcPct val="100000"/>
              </a:lnSpc>
              <a:spcBef>
                <a:spcPts val="600"/>
              </a:spcBef>
              <a:spcAft>
                <a:spcPts val="600"/>
              </a:spcAft>
              <a:buNone/>
            </a:pPr>
            <a:r>
              <a:rPr lang="en-ZA" sz="3200" b="1" dirty="0">
                <a:solidFill>
                  <a:srgbClr val="898F0C"/>
                </a:solidFill>
              </a:rPr>
              <a:t>Consumable material costs include:</a:t>
            </a:r>
          </a:p>
          <a:p>
            <a:pPr>
              <a:lnSpc>
                <a:spcPct val="100000"/>
              </a:lnSpc>
              <a:spcBef>
                <a:spcPts val="600"/>
              </a:spcBef>
              <a:spcAft>
                <a:spcPts val="600"/>
              </a:spcAft>
            </a:pPr>
            <a:r>
              <a:rPr lang="en-ZA" sz="3200" dirty="0">
                <a:solidFill>
                  <a:srgbClr val="290DB3"/>
                </a:solidFill>
              </a:rPr>
              <a:t>Pre-production: Costs of seeds</a:t>
            </a:r>
          </a:p>
          <a:p>
            <a:pPr>
              <a:lnSpc>
                <a:spcPct val="100000"/>
              </a:lnSpc>
              <a:spcBef>
                <a:spcPts val="600"/>
              </a:spcBef>
              <a:spcAft>
                <a:spcPts val="600"/>
              </a:spcAft>
            </a:pPr>
            <a:r>
              <a:rPr lang="en-ZA" sz="3200" dirty="0">
                <a:solidFill>
                  <a:srgbClr val="290DB3"/>
                </a:solidFill>
              </a:rPr>
              <a:t>Production: Cost of fertilizer</a:t>
            </a:r>
          </a:p>
          <a:p>
            <a:pPr>
              <a:lnSpc>
                <a:spcPct val="100000"/>
              </a:lnSpc>
              <a:spcBef>
                <a:spcPts val="600"/>
              </a:spcBef>
              <a:spcAft>
                <a:spcPts val="600"/>
              </a:spcAft>
            </a:pPr>
            <a:r>
              <a:rPr lang="en-ZA" sz="3200" dirty="0">
                <a:solidFill>
                  <a:srgbClr val="290DB3"/>
                </a:solidFill>
              </a:rPr>
              <a:t>Postharvest: Cost of storage bags</a:t>
            </a:r>
          </a:p>
          <a:p>
            <a:pPr>
              <a:lnSpc>
                <a:spcPct val="100000"/>
              </a:lnSpc>
              <a:spcBef>
                <a:spcPts val="600"/>
              </a:spcBef>
              <a:spcAft>
                <a:spcPts val="600"/>
              </a:spcAft>
            </a:pPr>
            <a:r>
              <a:rPr lang="en-ZA" sz="3200" dirty="0">
                <a:solidFill>
                  <a:srgbClr val="290DB3"/>
                </a:solidFill>
              </a:rPr>
              <a:t>Marketing costs: Expenses for transport to sales point and communication (mobile phone)</a:t>
            </a:r>
          </a:p>
          <a:p>
            <a:pPr marL="0" indent="0" algn="just">
              <a:lnSpc>
                <a:spcPct val="100000"/>
              </a:lnSpc>
              <a:spcBef>
                <a:spcPts val="600"/>
              </a:spcBef>
              <a:spcAft>
                <a:spcPts val="600"/>
              </a:spcAft>
              <a:buNone/>
            </a:pPr>
            <a:r>
              <a:rPr lang="en-ZA" sz="3200" dirty="0">
                <a:solidFill>
                  <a:srgbClr val="290DB3"/>
                </a:solidFill>
              </a:rPr>
              <a:t>The field agent calculates the farmer’s consumable material costs for the area plant and then calculates the unit area costs, so that they can be compared to those of other farmers.</a:t>
            </a:r>
          </a:p>
          <a:p>
            <a:pPr>
              <a:lnSpc>
                <a:spcPct val="100000"/>
              </a:lnSpc>
              <a:spcBef>
                <a:spcPts val="0"/>
              </a:spcBef>
            </a:pPr>
            <a:endParaRPr lang="en-ZA" sz="2800" dirty="0">
              <a:solidFill>
                <a:srgbClr val="290DB3"/>
              </a:solidFill>
            </a:endParaRPr>
          </a:p>
          <a:p>
            <a:pPr>
              <a:lnSpc>
                <a:spcPct val="100000"/>
              </a:lnSpc>
              <a:spcBef>
                <a:spcPts val="0"/>
              </a:spcBef>
            </a:pPr>
            <a:endParaRPr lang="en-ZA" sz="28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13</a:t>
            </a:fld>
            <a:endParaRPr lang="en-US" dirty="0"/>
          </a:p>
        </p:txBody>
      </p:sp>
      <p:cxnSp>
        <p:nvCxnSpPr>
          <p:cNvPr id="6" name="Straight Connector 5"/>
          <p:cNvCxnSpPr/>
          <p:nvPr/>
        </p:nvCxnSpPr>
        <p:spPr>
          <a:xfrm flipV="1">
            <a:off x="168275" y="93354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6354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71" y="-4670"/>
            <a:ext cx="8806543" cy="1124712"/>
          </a:xfrm>
        </p:spPr>
        <p:txBody>
          <a:bodyPr anchor="b"/>
          <a:lstStyle/>
          <a:p>
            <a:r>
              <a:rPr lang="en-ZA" sz="3600" dirty="0"/>
              <a:t>Costs of durable material items</a:t>
            </a:r>
          </a:p>
        </p:txBody>
      </p:sp>
      <p:sp>
        <p:nvSpPr>
          <p:cNvPr id="3" name="Content Placeholder 2"/>
          <p:cNvSpPr>
            <a:spLocks noGrp="1"/>
          </p:cNvSpPr>
          <p:nvPr>
            <p:ph idx="1"/>
          </p:nvPr>
        </p:nvSpPr>
        <p:spPr>
          <a:xfrm>
            <a:off x="859971" y="1447801"/>
            <a:ext cx="8686800" cy="4038599"/>
          </a:xfrm>
        </p:spPr>
        <p:txBody>
          <a:bodyPr/>
          <a:lstStyle/>
          <a:p>
            <a:pPr marL="0" indent="0">
              <a:lnSpc>
                <a:spcPct val="100000"/>
              </a:lnSpc>
              <a:spcBef>
                <a:spcPts val="600"/>
              </a:spcBef>
              <a:spcAft>
                <a:spcPts val="600"/>
              </a:spcAft>
              <a:buNone/>
            </a:pPr>
            <a:r>
              <a:rPr lang="en-ZA" sz="3200" b="1" dirty="0">
                <a:solidFill>
                  <a:srgbClr val="898F0C"/>
                </a:solidFill>
              </a:rPr>
              <a:t>Cost of durable material items may include:</a:t>
            </a:r>
          </a:p>
          <a:p>
            <a:pPr>
              <a:lnSpc>
                <a:spcPct val="100000"/>
              </a:lnSpc>
              <a:spcBef>
                <a:spcPts val="600"/>
              </a:spcBef>
              <a:spcAft>
                <a:spcPts val="600"/>
              </a:spcAft>
            </a:pPr>
            <a:r>
              <a:rPr lang="en-ZA" sz="3200" dirty="0">
                <a:solidFill>
                  <a:srgbClr val="290DB3"/>
                </a:solidFill>
              </a:rPr>
              <a:t>Pre-production: A new plow</a:t>
            </a:r>
          </a:p>
          <a:p>
            <a:pPr>
              <a:lnSpc>
                <a:spcPct val="100000"/>
              </a:lnSpc>
              <a:spcBef>
                <a:spcPts val="600"/>
              </a:spcBef>
              <a:spcAft>
                <a:spcPts val="600"/>
              </a:spcAft>
            </a:pPr>
            <a:r>
              <a:rPr lang="en-ZA" sz="3200" dirty="0">
                <a:solidFill>
                  <a:srgbClr val="290DB3"/>
                </a:solidFill>
              </a:rPr>
              <a:t>Production: Hoes and machetes</a:t>
            </a:r>
          </a:p>
          <a:p>
            <a:pPr>
              <a:lnSpc>
                <a:spcPct val="100000"/>
              </a:lnSpc>
              <a:spcBef>
                <a:spcPts val="600"/>
              </a:spcBef>
              <a:spcAft>
                <a:spcPts val="600"/>
              </a:spcAft>
            </a:pPr>
            <a:r>
              <a:rPr lang="en-ZA" sz="3200" dirty="0">
                <a:solidFill>
                  <a:srgbClr val="290DB3"/>
                </a:solidFill>
              </a:rPr>
              <a:t>Postharvest: Baskets</a:t>
            </a:r>
          </a:p>
          <a:p>
            <a:pPr>
              <a:lnSpc>
                <a:spcPct val="100000"/>
              </a:lnSpc>
              <a:spcBef>
                <a:spcPts val="600"/>
              </a:spcBef>
              <a:spcAft>
                <a:spcPts val="600"/>
              </a:spcAft>
            </a:pPr>
            <a:r>
              <a:rPr lang="en-ZA" sz="3200" dirty="0">
                <a:solidFill>
                  <a:srgbClr val="290DB3"/>
                </a:solidFill>
              </a:rPr>
              <a:t>Marketing: Drying sheet, cost of store and communication costs (mobile phone)</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a:t>
            </a:fld>
            <a:endParaRPr lang="en-US" dirty="0"/>
          </a:p>
        </p:txBody>
      </p:sp>
      <p:cxnSp>
        <p:nvCxnSpPr>
          <p:cNvPr id="6" name="Straight Connector 5"/>
          <p:cNvCxnSpPr/>
          <p:nvPr/>
        </p:nvCxnSpPr>
        <p:spPr>
          <a:xfrm flipV="1">
            <a:off x="170550" y="126143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9856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Total material costs</a:t>
            </a:r>
          </a:p>
        </p:txBody>
      </p:sp>
      <p:sp>
        <p:nvSpPr>
          <p:cNvPr id="3" name="Content Placeholder 2"/>
          <p:cNvSpPr>
            <a:spLocks noGrp="1"/>
          </p:cNvSpPr>
          <p:nvPr>
            <p:ph idx="1"/>
          </p:nvPr>
        </p:nvSpPr>
        <p:spPr>
          <a:xfrm>
            <a:off x="914400" y="1587678"/>
            <a:ext cx="8538358" cy="3114952"/>
          </a:xfrm>
        </p:spPr>
        <p:txBody>
          <a:bodyPr/>
          <a:lstStyle/>
          <a:p>
            <a:pPr marL="0" indent="0">
              <a:lnSpc>
                <a:spcPct val="100000"/>
              </a:lnSpc>
              <a:spcBef>
                <a:spcPts val="600"/>
              </a:spcBef>
              <a:spcAft>
                <a:spcPts val="600"/>
              </a:spcAft>
              <a:buNone/>
            </a:pPr>
            <a:r>
              <a:rPr lang="en-ZA" sz="3200" b="1" dirty="0">
                <a:solidFill>
                  <a:schemeClr val="accent2">
                    <a:lumMod val="75000"/>
                  </a:schemeClr>
                </a:solidFill>
              </a:rPr>
              <a:t>To calculate the total material costs, you add the:</a:t>
            </a:r>
          </a:p>
          <a:p>
            <a:pPr>
              <a:lnSpc>
                <a:spcPct val="100000"/>
              </a:lnSpc>
              <a:spcBef>
                <a:spcPts val="600"/>
              </a:spcBef>
              <a:spcAft>
                <a:spcPts val="600"/>
              </a:spcAft>
            </a:pPr>
            <a:r>
              <a:rPr lang="en-ZA" sz="3200" dirty="0">
                <a:solidFill>
                  <a:srgbClr val="290DB3"/>
                </a:solidFill>
              </a:rPr>
              <a:t>Total consumable material costs per area planted; and</a:t>
            </a:r>
          </a:p>
          <a:p>
            <a:pPr>
              <a:lnSpc>
                <a:spcPct val="100000"/>
              </a:lnSpc>
              <a:spcBef>
                <a:spcPts val="600"/>
              </a:spcBef>
              <a:spcAft>
                <a:spcPts val="600"/>
              </a:spcAft>
            </a:pPr>
            <a:r>
              <a:rPr lang="en-ZA" sz="3200" dirty="0">
                <a:solidFill>
                  <a:srgbClr val="290DB3"/>
                </a:solidFill>
              </a:rPr>
              <a:t>Total durable material costs per year for the area planted</a:t>
            </a:r>
          </a:p>
        </p:txBody>
      </p:sp>
      <p:sp>
        <p:nvSpPr>
          <p:cNvPr id="4" name="Slide Number Placeholder 3"/>
          <p:cNvSpPr>
            <a:spLocks noGrp="1"/>
          </p:cNvSpPr>
          <p:nvPr>
            <p:ph type="sldNum" sz="quarter" idx="4"/>
          </p:nvPr>
        </p:nvSpPr>
        <p:spPr/>
        <p:txBody>
          <a:bodyPr/>
          <a:lstStyle/>
          <a:p>
            <a:fld id="{3AF21FA0-C69A-D549-B93E-AD7DB9D7EB7A}" type="slidenum">
              <a:rPr lang="en-US" smtClean="0"/>
              <a:pPr/>
              <a:t>15</a:t>
            </a:fld>
            <a:endParaRPr lang="en-US" dirty="0"/>
          </a:p>
        </p:txBody>
      </p:sp>
      <p:cxnSp>
        <p:nvCxnSpPr>
          <p:cNvPr id="6" name="Straight Connector 5"/>
          <p:cNvCxnSpPr/>
          <p:nvPr/>
        </p:nvCxnSpPr>
        <p:spPr>
          <a:xfrm flipV="1">
            <a:off x="168275" y="133137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5589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3" y="-4670"/>
            <a:ext cx="7570267" cy="1124712"/>
          </a:xfrm>
        </p:spPr>
        <p:txBody>
          <a:bodyPr anchor="ctr"/>
          <a:lstStyle/>
          <a:p>
            <a:r>
              <a:rPr lang="en-ZA" sz="3600" dirty="0"/>
              <a:t>Labor costs</a:t>
            </a:r>
          </a:p>
        </p:txBody>
      </p:sp>
      <p:sp>
        <p:nvSpPr>
          <p:cNvPr id="3" name="Content Placeholder 2"/>
          <p:cNvSpPr>
            <a:spLocks noGrp="1"/>
          </p:cNvSpPr>
          <p:nvPr>
            <p:ph idx="1"/>
          </p:nvPr>
        </p:nvSpPr>
        <p:spPr>
          <a:xfrm>
            <a:off x="659334" y="1440677"/>
            <a:ext cx="8745923" cy="3756757"/>
          </a:xfrm>
        </p:spPr>
        <p:txBody>
          <a:bodyPr/>
          <a:lstStyle/>
          <a:p>
            <a:pPr marL="0" indent="0">
              <a:lnSpc>
                <a:spcPct val="100000"/>
              </a:lnSpc>
              <a:spcBef>
                <a:spcPts val="600"/>
              </a:spcBef>
              <a:spcAft>
                <a:spcPts val="600"/>
              </a:spcAft>
              <a:buNone/>
            </a:pPr>
            <a:r>
              <a:rPr lang="en-ZA" sz="3200" dirty="0">
                <a:solidFill>
                  <a:srgbClr val="290DB3"/>
                </a:solidFill>
              </a:rPr>
              <a:t>In order to calculate labor costs, the farmer has to record the following information for pre-production, production, postharvest and marketing activities:</a:t>
            </a:r>
          </a:p>
          <a:p>
            <a:pPr>
              <a:lnSpc>
                <a:spcPct val="100000"/>
              </a:lnSpc>
              <a:spcBef>
                <a:spcPts val="600"/>
              </a:spcBef>
              <a:spcAft>
                <a:spcPts val="600"/>
              </a:spcAft>
            </a:pPr>
            <a:r>
              <a:rPr lang="en-ZA" sz="3200" dirty="0">
                <a:solidFill>
                  <a:srgbClr val="290DB3"/>
                </a:solidFill>
              </a:rPr>
              <a:t>The </a:t>
            </a:r>
            <a:r>
              <a:rPr lang="en-ZA" sz="3200" b="1" dirty="0">
                <a:solidFill>
                  <a:schemeClr val="accent2">
                    <a:lumMod val="75000"/>
                  </a:schemeClr>
                </a:solidFill>
              </a:rPr>
              <a:t>number of person-days for hired workers and</a:t>
            </a:r>
            <a:r>
              <a:rPr lang="en-ZA" sz="3200" dirty="0">
                <a:solidFill>
                  <a:srgbClr val="290DB3"/>
                </a:solidFill>
              </a:rPr>
              <a:t> </a:t>
            </a:r>
            <a:r>
              <a:rPr lang="en-ZA" sz="3200" b="1" dirty="0">
                <a:solidFill>
                  <a:schemeClr val="accent2">
                    <a:lumMod val="75000"/>
                  </a:schemeClr>
                </a:solidFill>
              </a:rPr>
              <a:t>family labor</a:t>
            </a:r>
          </a:p>
          <a:p>
            <a:pPr>
              <a:lnSpc>
                <a:spcPct val="100000"/>
              </a:lnSpc>
              <a:spcBef>
                <a:spcPts val="600"/>
              </a:spcBef>
              <a:spcAft>
                <a:spcPts val="600"/>
              </a:spcAft>
            </a:pPr>
            <a:r>
              <a:rPr lang="en-ZA" sz="3200" dirty="0">
                <a:solidFill>
                  <a:srgbClr val="290DB3"/>
                </a:solidFill>
              </a:rPr>
              <a:t>The </a:t>
            </a:r>
            <a:r>
              <a:rPr lang="en-ZA" sz="3200" b="1" dirty="0">
                <a:solidFill>
                  <a:schemeClr val="accent2">
                    <a:lumMod val="75000"/>
                  </a:schemeClr>
                </a:solidFill>
              </a:rPr>
              <a:t>wages for hired workers and family labor.</a:t>
            </a:r>
          </a:p>
        </p:txBody>
      </p:sp>
      <p:sp>
        <p:nvSpPr>
          <p:cNvPr id="4" name="Slide Number Placeholder 3"/>
          <p:cNvSpPr>
            <a:spLocks noGrp="1"/>
          </p:cNvSpPr>
          <p:nvPr>
            <p:ph type="sldNum" sz="quarter" idx="4"/>
          </p:nvPr>
        </p:nvSpPr>
        <p:spPr/>
        <p:txBody>
          <a:bodyPr/>
          <a:lstStyle/>
          <a:p>
            <a:fld id="{3AF21FA0-C69A-D549-B93E-AD7DB9D7EB7A}" type="slidenum">
              <a:rPr lang="en-US" smtClean="0"/>
              <a:pPr/>
              <a:t>16</a:t>
            </a:fld>
            <a:endParaRPr lang="en-US" dirty="0"/>
          </a:p>
        </p:txBody>
      </p:sp>
      <p:cxnSp>
        <p:nvCxnSpPr>
          <p:cNvPr id="6" name="Straight Connector 5"/>
          <p:cNvCxnSpPr/>
          <p:nvPr/>
        </p:nvCxnSpPr>
        <p:spPr>
          <a:xfrm flipV="1">
            <a:off x="168275" y="112004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8550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Cost of loans</a:t>
            </a:r>
          </a:p>
        </p:txBody>
      </p:sp>
      <p:sp>
        <p:nvSpPr>
          <p:cNvPr id="3" name="Content Placeholder 2"/>
          <p:cNvSpPr>
            <a:spLocks noGrp="1"/>
          </p:cNvSpPr>
          <p:nvPr>
            <p:ph idx="1"/>
          </p:nvPr>
        </p:nvSpPr>
        <p:spPr>
          <a:xfrm>
            <a:off x="914400" y="1452552"/>
            <a:ext cx="8643256" cy="5302528"/>
          </a:xfrm>
        </p:spPr>
        <p:txBody>
          <a:bodyPr/>
          <a:lstStyle/>
          <a:p>
            <a:pPr marL="0" indent="0">
              <a:lnSpc>
                <a:spcPct val="100000"/>
              </a:lnSpc>
              <a:spcBef>
                <a:spcPts val="0"/>
              </a:spcBef>
              <a:spcAft>
                <a:spcPts val="600"/>
              </a:spcAft>
              <a:buNone/>
            </a:pPr>
            <a:r>
              <a:rPr lang="en-ZA" sz="3200" dirty="0">
                <a:solidFill>
                  <a:srgbClr val="290DB3"/>
                </a:solidFill>
              </a:rPr>
              <a:t>If the farmers took out a loan, they have to pay </a:t>
            </a:r>
            <a:r>
              <a:rPr lang="en-ZA" sz="3200" b="1" dirty="0">
                <a:solidFill>
                  <a:srgbClr val="898F0C"/>
                </a:solidFill>
              </a:rPr>
              <a:t>interest</a:t>
            </a:r>
            <a:r>
              <a:rPr lang="en-ZA" sz="3200" dirty="0">
                <a:solidFill>
                  <a:srgbClr val="290DB3"/>
                </a:solidFill>
              </a:rPr>
              <a:t> on it. This is a cost and it has to be included in the calculation of the total costs.</a:t>
            </a:r>
          </a:p>
          <a:p>
            <a:pPr marL="0" indent="0">
              <a:lnSpc>
                <a:spcPct val="100000"/>
              </a:lnSpc>
              <a:spcBef>
                <a:spcPts val="600"/>
              </a:spcBef>
              <a:spcAft>
                <a:spcPts val="600"/>
              </a:spcAft>
              <a:buNone/>
            </a:pPr>
            <a:r>
              <a:rPr lang="en-ZA" sz="3200" b="1" dirty="0">
                <a:solidFill>
                  <a:srgbClr val="898F0C"/>
                </a:solidFill>
              </a:rPr>
              <a:t>The total cost of the loan is calculated as follows:</a:t>
            </a:r>
          </a:p>
          <a:p>
            <a:pPr marL="0" indent="0">
              <a:lnSpc>
                <a:spcPct val="100000"/>
              </a:lnSpc>
              <a:spcBef>
                <a:spcPts val="0"/>
              </a:spcBef>
              <a:spcAft>
                <a:spcPts val="600"/>
              </a:spcAft>
              <a:buNone/>
            </a:pPr>
            <a:r>
              <a:rPr lang="en-ZA" sz="3200" dirty="0">
                <a:solidFill>
                  <a:srgbClr val="290DB3"/>
                </a:solidFill>
              </a:rPr>
              <a:t>A: Amount of the loan</a:t>
            </a:r>
          </a:p>
          <a:p>
            <a:pPr marL="0" indent="0">
              <a:lnSpc>
                <a:spcPct val="100000"/>
              </a:lnSpc>
              <a:spcBef>
                <a:spcPts val="0"/>
              </a:spcBef>
              <a:spcAft>
                <a:spcPts val="600"/>
              </a:spcAft>
              <a:buNone/>
            </a:pPr>
            <a:r>
              <a:rPr lang="en-ZA" sz="3200" dirty="0">
                <a:solidFill>
                  <a:srgbClr val="290DB3"/>
                </a:solidFill>
              </a:rPr>
              <a:t>B: Interest rate per month</a:t>
            </a:r>
          </a:p>
          <a:p>
            <a:pPr marL="0" indent="0">
              <a:lnSpc>
                <a:spcPct val="100000"/>
              </a:lnSpc>
              <a:spcBef>
                <a:spcPts val="0"/>
              </a:spcBef>
              <a:spcAft>
                <a:spcPts val="600"/>
              </a:spcAft>
              <a:buNone/>
            </a:pPr>
            <a:r>
              <a:rPr lang="en-ZA" sz="3200" dirty="0">
                <a:solidFill>
                  <a:srgbClr val="290DB3"/>
                </a:solidFill>
              </a:rPr>
              <a:t>C: Number of months</a:t>
            </a:r>
          </a:p>
          <a:p>
            <a:pPr marL="0" indent="0">
              <a:lnSpc>
                <a:spcPct val="100000"/>
              </a:lnSpc>
              <a:spcBef>
                <a:spcPts val="0"/>
              </a:spcBef>
              <a:spcAft>
                <a:spcPts val="600"/>
              </a:spcAft>
              <a:buNone/>
            </a:pPr>
            <a:r>
              <a:rPr lang="en-ZA" sz="3200" dirty="0">
                <a:solidFill>
                  <a:srgbClr val="290DB3"/>
                </a:solidFill>
              </a:rPr>
              <a:t>D: Cost of loan B x C</a:t>
            </a:r>
          </a:p>
          <a:p>
            <a:pPr marL="0" indent="0">
              <a:lnSpc>
                <a:spcPct val="100000"/>
              </a:lnSpc>
              <a:spcBef>
                <a:spcPts val="0"/>
              </a:spcBef>
              <a:spcAft>
                <a:spcPts val="600"/>
              </a:spcAft>
              <a:buNone/>
            </a:pPr>
            <a:r>
              <a:rPr lang="en-ZA" sz="3200" dirty="0">
                <a:solidFill>
                  <a:srgbClr val="290DB3"/>
                </a:solidFill>
              </a:rPr>
              <a:t>Amount to be repaid = A + D</a:t>
            </a:r>
          </a:p>
          <a:p>
            <a:pPr>
              <a:lnSpc>
                <a:spcPct val="100000"/>
              </a:lnSpc>
              <a:spcBef>
                <a:spcPts val="600"/>
              </a:spcBef>
              <a:spcAft>
                <a:spcPts val="600"/>
              </a:spcAft>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17</a:t>
            </a:fld>
            <a:endParaRPr lang="en-US" dirty="0"/>
          </a:p>
        </p:txBody>
      </p:sp>
      <p:cxnSp>
        <p:nvCxnSpPr>
          <p:cNvPr id="6" name="Straight Connector 5"/>
          <p:cNvCxnSpPr/>
          <p:nvPr/>
        </p:nvCxnSpPr>
        <p:spPr>
          <a:xfrm flipV="1">
            <a:off x="322415" y="105258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091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Income</a:t>
            </a:r>
          </a:p>
        </p:txBody>
      </p:sp>
      <p:sp>
        <p:nvSpPr>
          <p:cNvPr id="3" name="Content Placeholder 2"/>
          <p:cNvSpPr>
            <a:spLocks noGrp="1"/>
          </p:cNvSpPr>
          <p:nvPr>
            <p:ph idx="1"/>
          </p:nvPr>
        </p:nvSpPr>
        <p:spPr/>
        <p:txBody>
          <a:bodyPr/>
          <a:lstStyle/>
          <a:p>
            <a:pPr marL="0" indent="0">
              <a:lnSpc>
                <a:spcPct val="100000"/>
              </a:lnSpc>
              <a:spcBef>
                <a:spcPts val="600"/>
              </a:spcBef>
              <a:spcAft>
                <a:spcPts val="600"/>
              </a:spcAft>
              <a:buNone/>
            </a:pPr>
            <a:r>
              <a:rPr lang="en-ZA" sz="3200" b="1" dirty="0">
                <a:solidFill>
                  <a:srgbClr val="898F0C"/>
                </a:solidFill>
              </a:rPr>
              <a:t>Income is calculated as follows:</a:t>
            </a:r>
          </a:p>
          <a:p>
            <a:pPr marL="0" indent="0">
              <a:lnSpc>
                <a:spcPct val="100000"/>
              </a:lnSpc>
              <a:spcBef>
                <a:spcPts val="600"/>
              </a:spcBef>
              <a:spcAft>
                <a:spcPts val="600"/>
              </a:spcAft>
              <a:buNone/>
            </a:pPr>
            <a:r>
              <a:rPr lang="en-ZA" sz="3200" dirty="0">
                <a:solidFill>
                  <a:srgbClr val="290DB3"/>
                </a:solidFill>
              </a:rPr>
              <a:t>A: Number of bags of maize for sale</a:t>
            </a:r>
          </a:p>
          <a:p>
            <a:pPr marL="0" indent="0">
              <a:lnSpc>
                <a:spcPct val="100000"/>
              </a:lnSpc>
              <a:spcBef>
                <a:spcPts val="600"/>
              </a:spcBef>
              <a:spcAft>
                <a:spcPts val="600"/>
              </a:spcAft>
              <a:buNone/>
            </a:pPr>
            <a:r>
              <a:rPr lang="en-ZA" sz="3200" dirty="0">
                <a:solidFill>
                  <a:srgbClr val="290DB3"/>
                </a:solidFill>
              </a:rPr>
              <a:t>B: Price per bag</a:t>
            </a:r>
          </a:p>
          <a:p>
            <a:pPr marL="0" indent="0">
              <a:lnSpc>
                <a:spcPct val="100000"/>
              </a:lnSpc>
              <a:spcBef>
                <a:spcPts val="600"/>
              </a:spcBef>
              <a:spcAft>
                <a:spcPts val="600"/>
              </a:spcAft>
              <a:buNone/>
            </a:pPr>
            <a:r>
              <a:rPr lang="en-ZA" sz="3200" dirty="0">
                <a:solidFill>
                  <a:srgbClr val="290DB3"/>
                </a:solidFill>
              </a:rPr>
              <a:t>C: Total income  = A x B</a:t>
            </a:r>
          </a:p>
        </p:txBody>
      </p:sp>
      <p:sp>
        <p:nvSpPr>
          <p:cNvPr id="4" name="Slide Number Placeholder 3"/>
          <p:cNvSpPr>
            <a:spLocks noGrp="1"/>
          </p:cNvSpPr>
          <p:nvPr>
            <p:ph type="sldNum" sz="quarter" idx="4"/>
          </p:nvPr>
        </p:nvSpPr>
        <p:spPr/>
        <p:txBody>
          <a:bodyPr/>
          <a:lstStyle/>
          <a:p>
            <a:fld id="{3AF21FA0-C69A-D549-B93E-AD7DB9D7EB7A}" type="slidenum">
              <a:rPr lang="en-US" smtClean="0"/>
              <a:pPr/>
              <a:t>18</a:t>
            </a:fld>
            <a:endParaRPr lang="en-US" dirty="0"/>
          </a:p>
        </p:txBody>
      </p:sp>
      <p:cxnSp>
        <p:nvCxnSpPr>
          <p:cNvPr id="6" name="Straight Connector 5"/>
          <p:cNvCxnSpPr/>
          <p:nvPr/>
        </p:nvCxnSpPr>
        <p:spPr>
          <a:xfrm flipV="1">
            <a:off x="168275" y="133137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3555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Cash profit (Gross margin)</a:t>
            </a:r>
          </a:p>
        </p:txBody>
      </p:sp>
      <p:sp>
        <p:nvSpPr>
          <p:cNvPr id="3" name="Content Placeholder 2"/>
          <p:cNvSpPr>
            <a:spLocks noGrp="1"/>
          </p:cNvSpPr>
          <p:nvPr>
            <p:ph idx="1"/>
          </p:nvPr>
        </p:nvSpPr>
        <p:spPr>
          <a:xfrm>
            <a:off x="914400" y="1991439"/>
            <a:ext cx="8229600" cy="3256466"/>
          </a:xfrm>
        </p:spPr>
        <p:txBody>
          <a:bodyPr/>
          <a:lstStyle/>
          <a:p>
            <a:pPr marL="0" indent="0">
              <a:lnSpc>
                <a:spcPct val="100000"/>
              </a:lnSpc>
              <a:spcBef>
                <a:spcPts val="600"/>
              </a:spcBef>
              <a:spcAft>
                <a:spcPts val="600"/>
              </a:spcAft>
              <a:buNone/>
            </a:pPr>
            <a:r>
              <a:rPr lang="en-ZA" sz="3200" b="1" dirty="0">
                <a:solidFill>
                  <a:srgbClr val="898F0C"/>
                </a:solidFill>
              </a:rPr>
              <a:t>Cash profit is calculated as follows:</a:t>
            </a:r>
          </a:p>
          <a:p>
            <a:pPr marL="0" indent="0">
              <a:lnSpc>
                <a:spcPct val="100000"/>
              </a:lnSpc>
              <a:spcBef>
                <a:spcPts val="600"/>
              </a:spcBef>
              <a:spcAft>
                <a:spcPts val="600"/>
              </a:spcAft>
              <a:buNone/>
            </a:pPr>
            <a:r>
              <a:rPr lang="en-ZA" sz="3200" dirty="0">
                <a:solidFill>
                  <a:srgbClr val="290DB3"/>
                </a:solidFill>
              </a:rPr>
              <a:t>A: Total income</a:t>
            </a:r>
          </a:p>
          <a:p>
            <a:pPr marL="0" indent="0">
              <a:lnSpc>
                <a:spcPct val="100000"/>
              </a:lnSpc>
              <a:spcBef>
                <a:spcPts val="600"/>
              </a:spcBef>
              <a:spcAft>
                <a:spcPts val="600"/>
              </a:spcAft>
              <a:buNone/>
            </a:pPr>
            <a:r>
              <a:rPr lang="en-ZA" sz="3200" dirty="0">
                <a:solidFill>
                  <a:srgbClr val="290DB3"/>
                </a:solidFill>
              </a:rPr>
              <a:t>B: Total costs (including loan costs)</a:t>
            </a:r>
          </a:p>
          <a:p>
            <a:pPr marL="0" indent="0">
              <a:lnSpc>
                <a:spcPct val="100000"/>
              </a:lnSpc>
              <a:spcBef>
                <a:spcPts val="600"/>
              </a:spcBef>
              <a:spcAft>
                <a:spcPts val="600"/>
              </a:spcAft>
              <a:buNone/>
            </a:pPr>
            <a:r>
              <a:rPr lang="en-ZA" sz="3200" dirty="0">
                <a:solidFill>
                  <a:srgbClr val="290DB3"/>
                </a:solidFill>
              </a:rPr>
              <a:t>C: Profit (gross margin) = A – B</a:t>
            </a:r>
          </a:p>
        </p:txBody>
      </p:sp>
      <p:sp>
        <p:nvSpPr>
          <p:cNvPr id="4" name="Slide Number Placeholder 3"/>
          <p:cNvSpPr>
            <a:spLocks noGrp="1"/>
          </p:cNvSpPr>
          <p:nvPr>
            <p:ph type="sldNum" sz="quarter" idx="4"/>
          </p:nvPr>
        </p:nvSpPr>
        <p:spPr/>
        <p:txBody>
          <a:bodyPr/>
          <a:lstStyle/>
          <a:p>
            <a:fld id="{3AF21FA0-C69A-D549-B93E-AD7DB9D7EB7A}" type="slidenum">
              <a:rPr lang="en-US" smtClean="0"/>
              <a:pPr/>
              <a:t>19</a:t>
            </a:fld>
            <a:endParaRPr lang="en-US" dirty="0"/>
          </a:p>
        </p:txBody>
      </p:sp>
      <p:cxnSp>
        <p:nvCxnSpPr>
          <p:cNvPr id="6" name="Straight Connector 5"/>
          <p:cNvCxnSpPr/>
          <p:nvPr/>
        </p:nvCxnSpPr>
        <p:spPr>
          <a:xfrm flipV="1">
            <a:off x="168275" y="153325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5511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309193"/>
            <a:ext cx="10382596" cy="691701"/>
          </a:xfrm>
        </p:spPr>
        <p:txBody>
          <a:bodyPr/>
          <a:lstStyle/>
          <a:p>
            <a:r>
              <a:rPr lang="en-ZA" sz="3200" dirty="0">
                <a:latin typeface="Calibri" panose="020F0502020204030204" pitchFamily="34" charset="0"/>
                <a:cs typeface="Calibri" panose="020F0502020204030204" pitchFamily="34" charset="0"/>
              </a:rPr>
              <a:t>Skills for Marketing and Rural Transformation </a:t>
            </a:r>
            <a:r>
              <a:rPr lang="en-ZA" sz="3200" dirty="0">
                <a:solidFill>
                  <a:srgbClr val="290DB3"/>
                </a:solidFill>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SMART skills</a:t>
            </a:r>
            <a:r>
              <a:rPr lang="en-ZA" sz="3200" dirty="0">
                <a:solidFill>
                  <a:srgbClr val="290DB3"/>
                </a:solidFill>
                <a:latin typeface="Calibri" panose="020F0502020204030204" pitchFamily="34" charset="0"/>
                <a:cs typeface="Calibri" panose="020F0502020204030204" pitchFamily="34" charset="0"/>
              </a:rPr>
              <a:t>)</a:t>
            </a:r>
            <a:endParaRPr lang="en-US" sz="3200" dirty="0">
              <a:solidFill>
                <a:srgbClr val="290DB3"/>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87829" y="1587677"/>
            <a:ext cx="9215845" cy="5178883"/>
          </a:xfrm>
        </p:spPr>
        <p:txBody>
          <a:bodyPr/>
          <a:lstStyle/>
          <a:p>
            <a:pPr marL="0" indent="0">
              <a:lnSpc>
                <a:spcPct val="100000"/>
              </a:lnSpc>
              <a:spcBef>
                <a:spcPts val="600"/>
              </a:spcBef>
              <a:spcAft>
                <a:spcPts val="600"/>
              </a:spcAft>
              <a:buNone/>
            </a:pPr>
            <a:r>
              <a:rPr lang="en-ZA" sz="3200" b="1" dirty="0">
                <a:solidFill>
                  <a:srgbClr val="290DB3"/>
                </a:solidFill>
                <a:latin typeface="Calibri" panose="020F0502020204030204" pitchFamily="34" charset="0"/>
                <a:cs typeface="Calibri" panose="020F0502020204030204" pitchFamily="34" charset="0"/>
              </a:rPr>
              <a:t>SMART Skills manuals:</a:t>
            </a:r>
            <a:endParaRPr lang="en-ZA" sz="3200" dirty="0">
              <a:solidFill>
                <a:srgbClr val="290DB3"/>
              </a:solidFill>
              <a:latin typeface="Calibri" panose="020F0502020204030204" pitchFamily="34" charset="0"/>
              <a:cs typeface="Calibri" panose="020F0502020204030204" pitchFamily="34" charset="0"/>
            </a:endParaRPr>
          </a:p>
          <a:p>
            <a:pPr marL="685800" indent="-685800">
              <a:lnSpc>
                <a:spcPct val="100000"/>
              </a:lnSpc>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Introduction to SMART skills for rural development</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Organizing and managing farmer groups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Understanding natural resources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Managing natural resources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Marketing basics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898F0C"/>
                </a:solidFill>
                <a:latin typeface="Calibri" panose="020F0502020204030204" pitchFamily="34" charset="0"/>
                <a:cs typeface="Calibri" panose="020F0502020204030204" pitchFamily="34" charset="0"/>
              </a:rPr>
              <a:t>Seven steps of marketing</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Promoting innovation</a:t>
            </a:r>
          </a:p>
          <a:p>
            <a:endParaRPr lang="en-US"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2</a:t>
            </a:fld>
            <a:endParaRPr lang="en-US" dirty="0"/>
          </a:p>
        </p:txBody>
      </p:sp>
      <p:cxnSp>
        <p:nvCxnSpPr>
          <p:cNvPr id="6" name="Straight Connector 5"/>
          <p:cNvCxnSpPr/>
          <p:nvPr/>
        </p:nvCxnSpPr>
        <p:spPr>
          <a:xfrm flipV="1">
            <a:off x="168275" y="116044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32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 y="-4670"/>
            <a:ext cx="7739743" cy="1124712"/>
          </a:xfrm>
        </p:spPr>
        <p:txBody>
          <a:bodyPr anchor="ctr"/>
          <a:lstStyle/>
          <a:p>
            <a:r>
              <a:rPr lang="en-ZA" sz="3600" dirty="0"/>
              <a:t>Comparing costs</a:t>
            </a:r>
          </a:p>
        </p:txBody>
      </p:sp>
      <p:sp>
        <p:nvSpPr>
          <p:cNvPr id="3" name="Content Placeholder 2"/>
          <p:cNvSpPr>
            <a:spLocks noGrp="1"/>
          </p:cNvSpPr>
          <p:nvPr>
            <p:ph idx="1"/>
          </p:nvPr>
        </p:nvSpPr>
        <p:spPr>
          <a:xfrm>
            <a:off x="489857" y="1120043"/>
            <a:ext cx="9067800" cy="5454928"/>
          </a:xfrm>
        </p:spPr>
        <p:txBody>
          <a:bodyPr/>
          <a:lstStyle/>
          <a:p>
            <a:pPr marL="0" indent="0">
              <a:lnSpc>
                <a:spcPct val="100000"/>
              </a:lnSpc>
              <a:spcBef>
                <a:spcPts val="0"/>
              </a:spcBef>
              <a:spcAft>
                <a:spcPts val="600"/>
              </a:spcAft>
              <a:buNone/>
            </a:pPr>
            <a:r>
              <a:rPr lang="en-ZA" sz="3200" dirty="0">
                <a:solidFill>
                  <a:srgbClr val="290DB3"/>
                </a:solidFill>
              </a:rPr>
              <a:t>The field agent has to help farmers to compare what they had planned and what they actually sold, which means that they have to compare the pre-season estimate to the post-season actual figures.</a:t>
            </a:r>
          </a:p>
          <a:p>
            <a:pPr marL="0" indent="0">
              <a:lnSpc>
                <a:spcPct val="100000"/>
              </a:lnSpc>
              <a:spcBef>
                <a:spcPts val="0"/>
              </a:spcBef>
              <a:spcAft>
                <a:spcPts val="600"/>
              </a:spcAft>
              <a:buNone/>
            </a:pPr>
            <a:r>
              <a:rPr lang="en-ZA" sz="3200" b="1" dirty="0">
                <a:solidFill>
                  <a:schemeClr val="accent2">
                    <a:lumMod val="75000"/>
                  </a:schemeClr>
                </a:solidFill>
              </a:rPr>
              <a:t>Comparing the estimated and actual figures is a good way to help farmers to:</a:t>
            </a:r>
          </a:p>
          <a:p>
            <a:pPr>
              <a:lnSpc>
                <a:spcPct val="100000"/>
              </a:lnSpc>
              <a:spcBef>
                <a:spcPts val="0"/>
              </a:spcBef>
              <a:spcAft>
                <a:spcPts val="600"/>
              </a:spcAft>
            </a:pPr>
            <a:r>
              <a:rPr lang="en-ZA" sz="3200" dirty="0">
                <a:solidFill>
                  <a:srgbClr val="290DB3"/>
                </a:solidFill>
              </a:rPr>
              <a:t>Forecast their costs and revenues</a:t>
            </a:r>
          </a:p>
          <a:p>
            <a:pPr>
              <a:lnSpc>
                <a:spcPct val="100000"/>
              </a:lnSpc>
              <a:spcBef>
                <a:spcPts val="0"/>
              </a:spcBef>
              <a:spcAft>
                <a:spcPts val="600"/>
              </a:spcAft>
            </a:pPr>
            <a:r>
              <a:rPr lang="en-ZA" sz="3200" dirty="0">
                <a:solidFill>
                  <a:srgbClr val="290DB3"/>
                </a:solidFill>
              </a:rPr>
              <a:t>Correct any mistakes in the calculations</a:t>
            </a:r>
          </a:p>
          <a:p>
            <a:pPr marL="0" indent="0">
              <a:lnSpc>
                <a:spcPct val="100000"/>
              </a:lnSpc>
              <a:spcBef>
                <a:spcPts val="0"/>
              </a:spcBef>
              <a:spcAft>
                <a:spcPts val="600"/>
              </a:spcAft>
              <a:buNone/>
            </a:pPr>
            <a:r>
              <a:rPr lang="en-ZA" sz="3200" dirty="0">
                <a:solidFill>
                  <a:srgbClr val="290DB3"/>
                </a:solidFill>
              </a:rPr>
              <a:t>In this way</a:t>
            </a:r>
            <a:r>
              <a:rPr lang="en-ZA" sz="3200" b="1" dirty="0">
                <a:solidFill>
                  <a:srgbClr val="290DB3"/>
                </a:solidFill>
              </a:rPr>
              <a:t>, reliable farm records enables farmers to fine-tune their estimates. </a:t>
            </a:r>
          </a:p>
        </p:txBody>
      </p:sp>
      <p:sp>
        <p:nvSpPr>
          <p:cNvPr id="4" name="Slide Number Placeholder 3"/>
          <p:cNvSpPr>
            <a:spLocks noGrp="1"/>
          </p:cNvSpPr>
          <p:nvPr>
            <p:ph type="sldNum" sz="quarter" idx="4"/>
          </p:nvPr>
        </p:nvSpPr>
        <p:spPr/>
        <p:txBody>
          <a:bodyPr/>
          <a:lstStyle/>
          <a:p>
            <a:fld id="{3AF21FA0-C69A-D549-B93E-AD7DB9D7EB7A}" type="slidenum">
              <a:rPr lang="en-US" smtClean="0"/>
              <a:pPr/>
              <a:t>20</a:t>
            </a:fld>
            <a:endParaRPr lang="en-US" dirty="0"/>
          </a:p>
        </p:txBody>
      </p:sp>
      <p:cxnSp>
        <p:nvCxnSpPr>
          <p:cNvPr id="6" name="Straight Connector 5"/>
          <p:cNvCxnSpPr/>
          <p:nvPr/>
        </p:nvCxnSpPr>
        <p:spPr>
          <a:xfrm flipV="1">
            <a:off x="181436" y="91573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5985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657" y="332787"/>
            <a:ext cx="8490857" cy="1124712"/>
          </a:xfrm>
        </p:spPr>
        <p:txBody>
          <a:bodyPr/>
          <a:lstStyle/>
          <a:p>
            <a:r>
              <a:rPr lang="en-ZA" sz="3600" dirty="0"/>
              <a:t>Calculating costs, income and profit for the farmers’ group</a:t>
            </a:r>
          </a:p>
        </p:txBody>
      </p:sp>
      <p:sp>
        <p:nvSpPr>
          <p:cNvPr id="3" name="Content Placeholder 2"/>
          <p:cNvSpPr>
            <a:spLocks noGrp="1"/>
          </p:cNvSpPr>
          <p:nvPr>
            <p:ph idx="1"/>
          </p:nvPr>
        </p:nvSpPr>
        <p:spPr>
          <a:xfrm>
            <a:off x="794657" y="1827162"/>
            <a:ext cx="8665029" cy="4562751"/>
          </a:xfrm>
        </p:spPr>
        <p:txBody>
          <a:bodyPr/>
          <a:lstStyle/>
          <a:p>
            <a:pPr marL="0" indent="0">
              <a:lnSpc>
                <a:spcPct val="100000"/>
              </a:lnSpc>
              <a:spcBef>
                <a:spcPts val="600"/>
              </a:spcBef>
              <a:spcAft>
                <a:spcPts val="600"/>
              </a:spcAft>
              <a:buNone/>
            </a:pPr>
            <a:r>
              <a:rPr lang="en-ZA" sz="3200" b="1" dirty="0">
                <a:solidFill>
                  <a:srgbClr val="898F0C"/>
                </a:solidFill>
              </a:rPr>
              <a:t>Costs, income and profit can be calculated in the following ways:</a:t>
            </a:r>
          </a:p>
          <a:p>
            <a:pPr>
              <a:lnSpc>
                <a:spcPct val="100000"/>
              </a:lnSpc>
              <a:spcBef>
                <a:spcPts val="600"/>
              </a:spcBef>
              <a:spcAft>
                <a:spcPts val="600"/>
              </a:spcAft>
            </a:pPr>
            <a:r>
              <a:rPr lang="en-ZA" sz="3200" dirty="0">
                <a:solidFill>
                  <a:srgbClr val="290DB3"/>
                </a:solidFill>
              </a:rPr>
              <a:t>Using the information in farm records of costs and income</a:t>
            </a:r>
          </a:p>
          <a:p>
            <a:pPr>
              <a:lnSpc>
                <a:spcPct val="100000"/>
              </a:lnSpc>
              <a:spcBef>
                <a:spcPts val="600"/>
              </a:spcBef>
              <a:spcAft>
                <a:spcPts val="600"/>
              </a:spcAft>
            </a:pPr>
            <a:r>
              <a:rPr lang="en-ZA" sz="3200" dirty="0">
                <a:solidFill>
                  <a:srgbClr val="290DB3"/>
                </a:solidFill>
              </a:rPr>
              <a:t>Estimating from the farmers who do keep records</a:t>
            </a:r>
          </a:p>
          <a:p>
            <a:pPr>
              <a:lnSpc>
                <a:spcPct val="100000"/>
              </a:lnSpc>
              <a:spcBef>
                <a:spcPts val="600"/>
              </a:spcBef>
              <a:spcAft>
                <a:spcPts val="600"/>
              </a:spcAft>
            </a:pPr>
            <a:r>
              <a:rPr lang="en-ZA" sz="3200" dirty="0">
                <a:solidFill>
                  <a:srgbClr val="290DB3"/>
                </a:solidFill>
              </a:rPr>
              <a:t>Using the information in records kept by the farmers’ group: figures of the amount of product that each farmer delivered and the amounts sold</a:t>
            </a:r>
          </a:p>
        </p:txBody>
      </p:sp>
      <p:sp>
        <p:nvSpPr>
          <p:cNvPr id="4" name="Slide Number Placeholder 3"/>
          <p:cNvSpPr>
            <a:spLocks noGrp="1"/>
          </p:cNvSpPr>
          <p:nvPr>
            <p:ph type="sldNum" sz="quarter" idx="4"/>
          </p:nvPr>
        </p:nvSpPr>
        <p:spPr/>
        <p:txBody>
          <a:bodyPr/>
          <a:lstStyle/>
          <a:p>
            <a:fld id="{3AF21FA0-C69A-D549-B93E-AD7DB9D7EB7A}" type="slidenum">
              <a:rPr lang="en-US" smtClean="0"/>
              <a:pPr/>
              <a:t>21</a:t>
            </a:fld>
            <a:endParaRPr lang="en-US" dirty="0"/>
          </a:p>
        </p:txBody>
      </p:sp>
      <p:cxnSp>
        <p:nvCxnSpPr>
          <p:cNvPr id="6" name="Straight Connector 5"/>
          <p:cNvCxnSpPr/>
          <p:nvPr/>
        </p:nvCxnSpPr>
        <p:spPr>
          <a:xfrm flipV="1">
            <a:off x="168275" y="163052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5745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Costs, income and profit: Calculation</a:t>
            </a:r>
            <a:endParaRPr lang="en-ZA" sz="3200" dirty="0"/>
          </a:p>
        </p:txBody>
      </p:sp>
      <p:sp>
        <p:nvSpPr>
          <p:cNvPr id="3" name="Content Placeholder 2"/>
          <p:cNvSpPr>
            <a:spLocks noGrp="1"/>
          </p:cNvSpPr>
          <p:nvPr>
            <p:ph idx="1"/>
          </p:nvPr>
        </p:nvSpPr>
        <p:spPr>
          <a:xfrm>
            <a:off x="914400" y="1120043"/>
            <a:ext cx="8229600" cy="5444044"/>
          </a:xfrm>
        </p:spPr>
        <p:txBody>
          <a:bodyPr/>
          <a:lstStyle/>
          <a:p>
            <a:pPr marL="0" indent="0">
              <a:lnSpc>
                <a:spcPct val="100000"/>
              </a:lnSpc>
              <a:spcBef>
                <a:spcPts val="0"/>
              </a:spcBef>
              <a:buNone/>
            </a:pPr>
            <a:r>
              <a:rPr lang="en-ZA" sz="3200" b="1" dirty="0">
                <a:solidFill>
                  <a:schemeClr val="accent2">
                    <a:lumMod val="75000"/>
                  </a:schemeClr>
                </a:solidFill>
              </a:rPr>
              <a:t>Costs</a:t>
            </a:r>
          </a:p>
          <a:p>
            <a:pPr marL="0" indent="0">
              <a:lnSpc>
                <a:spcPct val="100000"/>
              </a:lnSpc>
              <a:spcBef>
                <a:spcPts val="0"/>
              </a:spcBef>
              <a:buNone/>
            </a:pPr>
            <a:r>
              <a:rPr lang="en-ZA" sz="3200" dirty="0">
                <a:solidFill>
                  <a:srgbClr val="290DB3"/>
                </a:solidFill>
              </a:rPr>
              <a:t>A: Consumable materials</a:t>
            </a:r>
          </a:p>
          <a:p>
            <a:pPr marL="0" indent="0">
              <a:lnSpc>
                <a:spcPct val="100000"/>
              </a:lnSpc>
              <a:spcBef>
                <a:spcPts val="0"/>
              </a:spcBef>
              <a:buNone/>
            </a:pPr>
            <a:r>
              <a:rPr lang="en-ZA" sz="3200" dirty="0">
                <a:solidFill>
                  <a:srgbClr val="290DB3"/>
                </a:solidFill>
              </a:rPr>
              <a:t>B: Durable items per year</a:t>
            </a:r>
          </a:p>
          <a:p>
            <a:pPr marL="0" indent="0">
              <a:lnSpc>
                <a:spcPct val="100000"/>
              </a:lnSpc>
              <a:spcBef>
                <a:spcPts val="0"/>
              </a:spcBef>
              <a:buNone/>
            </a:pPr>
            <a:r>
              <a:rPr lang="en-ZA" sz="3200" dirty="0">
                <a:solidFill>
                  <a:srgbClr val="290DB3"/>
                </a:solidFill>
              </a:rPr>
              <a:t>C: Total material costs = A + B</a:t>
            </a:r>
            <a:br>
              <a:rPr lang="en-ZA" sz="3200" dirty="0">
                <a:solidFill>
                  <a:srgbClr val="290DB3"/>
                </a:solidFill>
              </a:rPr>
            </a:br>
            <a:r>
              <a:rPr lang="en-ZA" sz="3200" dirty="0">
                <a:solidFill>
                  <a:srgbClr val="290DB3"/>
                </a:solidFill>
              </a:rPr>
              <a:t>D: Hired labor costs</a:t>
            </a:r>
          </a:p>
          <a:p>
            <a:pPr marL="0" indent="0">
              <a:lnSpc>
                <a:spcPct val="100000"/>
              </a:lnSpc>
              <a:spcBef>
                <a:spcPts val="0"/>
              </a:spcBef>
              <a:buNone/>
            </a:pPr>
            <a:r>
              <a:rPr lang="en-ZA" sz="3200" dirty="0">
                <a:solidFill>
                  <a:srgbClr val="290DB3"/>
                </a:solidFill>
              </a:rPr>
              <a:t>E: Family labor costs</a:t>
            </a:r>
          </a:p>
          <a:p>
            <a:pPr marL="0" indent="0">
              <a:lnSpc>
                <a:spcPct val="100000"/>
              </a:lnSpc>
              <a:spcBef>
                <a:spcPts val="0"/>
              </a:spcBef>
              <a:buNone/>
            </a:pPr>
            <a:r>
              <a:rPr lang="en-ZA" sz="3200" dirty="0">
                <a:solidFill>
                  <a:srgbClr val="290DB3"/>
                </a:solidFill>
              </a:rPr>
              <a:t>Total labor costs = D + E</a:t>
            </a:r>
          </a:p>
          <a:p>
            <a:pPr marL="0" indent="0">
              <a:lnSpc>
                <a:spcPct val="100000"/>
              </a:lnSpc>
              <a:spcBef>
                <a:spcPts val="0"/>
              </a:spcBef>
              <a:spcAft>
                <a:spcPts val="600"/>
              </a:spcAft>
              <a:buNone/>
            </a:pPr>
            <a:r>
              <a:rPr lang="en-ZA" sz="3200" dirty="0">
                <a:solidFill>
                  <a:srgbClr val="290DB3"/>
                </a:solidFill>
              </a:rPr>
              <a:t>F: Loan costs</a:t>
            </a:r>
          </a:p>
          <a:p>
            <a:pPr marL="0" indent="0">
              <a:lnSpc>
                <a:spcPct val="100000"/>
              </a:lnSpc>
              <a:spcBef>
                <a:spcPts val="600"/>
              </a:spcBef>
              <a:spcAft>
                <a:spcPts val="600"/>
              </a:spcAft>
              <a:buNone/>
            </a:pPr>
            <a:r>
              <a:rPr lang="en-ZA" sz="3200" b="1" dirty="0">
                <a:solidFill>
                  <a:schemeClr val="accent2">
                    <a:lumMod val="75000"/>
                  </a:schemeClr>
                </a:solidFill>
              </a:rPr>
              <a:t>Total costs = C + D + E + F</a:t>
            </a:r>
          </a:p>
          <a:p>
            <a:pPr marL="0" indent="0">
              <a:lnSpc>
                <a:spcPct val="100000"/>
              </a:lnSpc>
              <a:spcBef>
                <a:spcPts val="600"/>
              </a:spcBef>
              <a:spcAft>
                <a:spcPts val="600"/>
              </a:spcAft>
              <a:buNone/>
            </a:pPr>
            <a:r>
              <a:rPr lang="en-ZA" sz="3200" b="1" dirty="0">
                <a:solidFill>
                  <a:srgbClr val="898F0C"/>
                </a:solidFill>
              </a:rPr>
              <a:t>Total profit  = Total income - Total costs</a:t>
            </a:r>
          </a:p>
          <a:p>
            <a:pPr marL="0" indent="0">
              <a:lnSpc>
                <a:spcPct val="100000"/>
              </a:lnSpc>
              <a:spcBef>
                <a:spcPts val="0"/>
              </a:spcBef>
              <a:buNone/>
            </a:pPr>
            <a:endParaRPr lang="en-ZA" sz="3200" dirty="0">
              <a:solidFill>
                <a:srgbClr val="290DB3"/>
              </a:solidFill>
            </a:endParaRPr>
          </a:p>
          <a:p>
            <a:pPr marL="0" indent="0">
              <a:buNone/>
            </a:pPr>
            <a:endParaRPr lang="en-ZA" sz="28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22</a:t>
            </a:fld>
            <a:endParaRPr lang="en-US" dirty="0"/>
          </a:p>
        </p:txBody>
      </p:sp>
      <p:cxnSp>
        <p:nvCxnSpPr>
          <p:cNvPr id="6" name="Straight Connector 5"/>
          <p:cNvCxnSpPr/>
          <p:nvPr/>
        </p:nvCxnSpPr>
        <p:spPr>
          <a:xfrm flipV="1">
            <a:off x="168275" y="95136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3576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9" y="-4670"/>
            <a:ext cx="9764485" cy="1124712"/>
          </a:xfrm>
        </p:spPr>
        <p:txBody>
          <a:bodyPr anchor="ctr"/>
          <a:lstStyle/>
          <a:p>
            <a:r>
              <a:rPr lang="en-ZA" sz="3600" dirty="0"/>
              <a:t>Comparing targets and actual costs, income and profit</a:t>
            </a:r>
          </a:p>
        </p:txBody>
      </p:sp>
      <p:sp>
        <p:nvSpPr>
          <p:cNvPr id="3" name="Content Placeholder 2"/>
          <p:cNvSpPr>
            <a:spLocks noGrp="1"/>
          </p:cNvSpPr>
          <p:nvPr>
            <p:ph idx="1"/>
          </p:nvPr>
        </p:nvSpPr>
        <p:spPr>
          <a:xfrm>
            <a:off x="322415" y="1120042"/>
            <a:ext cx="9257014" cy="5835929"/>
          </a:xfrm>
        </p:spPr>
        <p:txBody>
          <a:bodyPr/>
          <a:lstStyle/>
          <a:p>
            <a:pPr marL="0" indent="0">
              <a:lnSpc>
                <a:spcPct val="100000"/>
              </a:lnSpc>
              <a:spcBef>
                <a:spcPts val="0"/>
              </a:spcBef>
              <a:buNone/>
            </a:pPr>
            <a:r>
              <a:rPr lang="en-ZA" sz="3200" dirty="0">
                <a:solidFill>
                  <a:srgbClr val="290DB3"/>
                </a:solidFill>
              </a:rPr>
              <a:t>It is important to compare the </a:t>
            </a:r>
            <a:r>
              <a:rPr lang="en-ZA" sz="3200" b="1" dirty="0">
                <a:solidFill>
                  <a:srgbClr val="290DB3"/>
                </a:solidFill>
              </a:rPr>
              <a:t>actual figures </a:t>
            </a:r>
            <a:r>
              <a:rPr lang="en-ZA" sz="3200" dirty="0">
                <a:solidFill>
                  <a:srgbClr val="290DB3"/>
                </a:solidFill>
              </a:rPr>
              <a:t>of the end of the season</a:t>
            </a:r>
            <a:r>
              <a:rPr lang="en-ZA" sz="3200" b="1" dirty="0">
                <a:solidFill>
                  <a:srgbClr val="290DB3"/>
                </a:solidFill>
              </a:rPr>
              <a:t> </a:t>
            </a:r>
            <a:r>
              <a:rPr lang="en-ZA" sz="3200" dirty="0">
                <a:solidFill>
                  <a:srgbClr val="290DB3"/>
                </a:solidFill>
              </a:rPr>
              <a:t>with the </a:t>
            </a:r>
            <a:r>
              <a:rPr lang="en-ZA" sz="3200" b="1" dirty="0">
                <a:solidFill>
                  <a:srgbClr val="290DB3"/>
                </a:solidFill>
              </a:rPr>
              <a:t>estimates</a:t>
            </a:r>
            <a:r>
              <a:rPr lang="en-ZA" sz="3200" dirty="0">
                <a:solidFill>
                  <a:srgbClr val="290DB3"/>
                </a:solidFill>
              </a:rPr>
              <a:t> that the farmers made at the start of the season. </a:t>
            </a:r>
            <a:r>
              <a:rPr lang="en-ZA" sz="3200" b="1" dirty="0">
                <a:solidFill>
                  <a:srgbClr val="898F0C"/>
                </a:solidFill>
              </a:rPr>
              <a:t>Actual figures and estimates should be compared in terms of:</a:t>
            </a:r>
          </a:p>
          <a:p>
            <a:pPr>
              <a:lnSpc>
                <a:spcPct val="100000"/>
              </a:lnSpc>
              <a:spcBef>
                <a:spcPts val="0"/>
              </a:spcBef>
            </a:pPr>
            <a:r>
              <a:rPr lang="en-ZA" sz="3200" dirty="0">
                <a:solidFill>
                  <a:srgbClr val="290DB3"/>
                </a:solidFill>
              </a:rPr>
              <a:t>Volume (Number of bags)</a:t>
            </a:r>
          </a:p>
          <a:p>
            <a:pPr>
              <a:lnSpc>
                <a:spcPct val="100000"/>
              </a:lnSpc>
              <a:spcBef>
                <a:spcPts val="0"/>
              </a:spcBef>
            </a:pPr>
            <a:r>
              <a:rPr lang="en-ZA" sz="3200" dirty="0">
                <a:solidFill>
                  <a:srgbClr val="290DB3"/>
                </a:solidFill>
              </a:rPr>
              <a:t>Costs</a:t>
            </a:r>
          </a:p>
          <a:p>
            <a:pPr>
              <a:lnSpc>
                <a:spcPct val="100000"/>
              </a:lnSpc>
              <a:spcBef>
                <a:spcPts val="0"/>
              </a:spcBef>
            </a:pPr>
            <a:r>
              <a:rPr lang="en-ZA" sz="3200" dirty="0">
                <a:solidFill>
                  <a:srgbClr val="290DB3"/>
                </a:solidFill>
              </a:rPr>
              <a:t>Sales price</a:t>
            </a:r>
          </a:p>
          <a:p>
            <a:pPr>
              <a:lnSpc>
                <a:spcPct val="100000"/>
              </a:lnSpc>
              <a:spcBef>
                <a:spcPts val="0"/>
              </a:spcBef>
            </a:pPr>
            <a:r>
              <a:rPr lang="en-ZA" sz="3200" dirty="0">
                <a:solidFill>
                  <a:srgbClr val="290DB3"/>
                </a:solidFill>
              </a:rPr>
              <a:t>Income</a:t>
            </a:r>
          </a:p>
          <a:p>
            <a:pPr>
              <a:lnSpc>
                <a:spcPct val="100000"/>
              </a:lnSpc>
              <a:spcBef>
                <a:spcPts val="0"/>
              </a:spcBef>
            </a:pPr>
            <a:r>
              <a:rPr lang="en-ZA" sz="3200" dirty="0">
                <a:solidFill>
                  <a:srgbClr val="290DB3"/>
                </a:solidFill>
              </a:rPr>
              <a:t>Profit</a:t>
            </a:r>
          </a:p>
          <a:p>
            <a:pPr marL="0" indent="0">
              <a:lnSpc>
                <a:spcPct val="100000"/>
              </a:lnSpc>
              <a:spcBef>
                <a:spcPts val="0"/>
              </a:spcBef>
              <a:buNone/>
            </a:pPr>
            <a:r>
              <a:rPr lang="en-ZA" sz="3200" dirty="0">
                <a:solidFill>
                  <a:srgbClr val="290DB3"/>
                </a:solidFill>
              </a:rPr>
              <a:t>This comparison enables farmers to check how well they have actually done and to plan better for the next season.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23</a:t>
            </a:fld>
            <a:endParaRPr lang="en-US" dirty="0"/>
          </a:p>
        </p:txBody>
      </p:sp>
      <p:cxnSp>
        <p:nvCxnSpPr>
          <p:cNvPr id="6" name="Straight Connector 5"/>
          <p:cNvCxnSpPr/>
          <p:nvPr/>
        </p:nvCxnSpPr>
        <p:spPr>
          <a:xfrm flipV="1">
            <a:off x="168275" y="93948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4755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4670"/>
            <a:ext cx="7815943" cy="1124712"/>
          </a:xfrm>
        </p:spPr>
        <p:txBody>
          <a:bodyPr anchor="ctr"/>
          <a:lstStyle/>
          <a:p>
            <a:r>
              <a:rPr lang="en-ZA" sz="3600" dirty="0"/>
              <a:t>Reasons for a loss</a:t>
            </a:r>
          </a:p>
        </p:txBody>
      </p:sp>
      <p:sp>
        <p:nvSpPr>
          <p:cNvPr id="3" name="Content Placeholder 2"/>
          <p:cNvSpPr>
            <a:spLocks noGrp="1"/>
          </p:cNvSpPr>
          <p:nvPr>
            <p:ph idx="1"/>
          </p:nvPr>
        </p:nvSpPr>
        <p:spPr>
          <a:xfrm>
            <a:off x="217714" y="1120043"/>
            <a:ext cx="9525000" cy="5792386"/>
          </a:xfrm>
        </p:spPr>
        <p:txBody>
          <a:bodyPr/>
          <a:lstStyle/>
          <a:p>
            <a:pPr>
              <a:lnSpc>
                <a:spcPct val="100000"/>
              </a:lnSpc>
              <a:spcBef>
                <a:spcPts val="0"/>
              </a:spcBef>
              <a:spcAft>
                <a:spcPts val="600"/>
              </a:spcAft>
            </a:pPr>
            <a:r>
              <a:rPr lang="en-ZA" sz="3200" b="1" dirty="0">
                <a:solidFill>
                  <a:srgbClr val="898F0C"/>
                </a:solidFill>
              </a:rPr>
              <a:t>Incorrect calculations: </a:t>
            </a:r>
            <a:r>
              <a:rPr lang="en-ZA" sz="3200" dirty="0">
                <a:solidFill>
                  <a:srgbClr val="290DB3"/>
                </a:solidFill>
              </a:rPr>
              <a:t>Farmers overestimated the costs or made a mistake in the calculations.</a:t>
            </a:r>
          </a:p>
          <a:p>
            <a:pPr>
              <a:lnSpc>
                <a:spcPct val="100000"/>
              </a:lnSpc>
              <a:spcBef>
                <a:spcPts val="0"/>
              </a:spcBef>
              <a:spcAft>
                <a:spcPts val="600"/>
              </a:spcAft>
            </a:pPr>
            <a:r>
              <a:rPr lang="en-ZA" sz="3200" b="1" dirty="0">
                <a:solidFill>
                  <a:srgbClr val="898F0C"/>
                </a:solidFill>
              </a:rPr>
              <a:t>An obvious cause that cut product, </a:t>
            </a:r>
            <a:r>
              <a:rPr lang="en-ZA" sz="3200" dirty="0">
                <a:solidFill>
                  <a:srgbClr val="290DB3"/>
                </a:solidFill>
              </a:rPr>
              <a:t>e.g. a drought</a:t>
            </a:r>
          </a:p>
          <a:p>
            <a:pPr>
              <a:lnSpc>
                <a:spcPct val="100000"/>
              </a:lnSpc>
              <a:spcBef>
                <a:spcPts val="0"/>
              </a:spcBef>
              <a:spcAft>
                <a:spcPts val="600"/>
              </a:spcAft>
            </a:pPr>
            <a:r>
              <a:rPr lang="en-ZA" sz="3200" b="1" dirty="0">
                <a:solidFill>
                  <a:srgbClr val="898F0C"/>
                </a:solidFill>
              </a:rPr>
              <a:t>A loss after ignoring family labor: </a:t>
            </a:r>
            <a:r>
              <a:rPr lang="en-ZA" sz="3200" dirty="0">
                <a:solidFill>
                  <a:srgbClr val="290DB3"/>
                </a:solidFill>
              </a:rPr>
              <a:t>The calculation may show a loss if family labor is included, but a small profit if it is ignored. </a:t>
            </a:r>
          </a:p>
          <a:p>
            <a:pPr>
              <a:lnSpc>
                <a:spcPct val="100000"/>
              </a:lnSpc>
              <a:spcBef>
                <a:spcPts val="0"/>
              </a:spcBef>
              <a:spcAft>
                <a:spcPts val="600"/>
              </a:spcAft>
            </a:pPr>
            <a:r>
              <a:rPr lang="en-ZA" sz="3200" b="1" dirty="0">
                <a:solidFill>
                  <a:srgbClr val="898F0C"/>
                </a:solidFill>
              </a:rPr>
              <a:t>Cause the loss:</a:t>
            </a:r>
          </a:p>
          <a:p>
            <a:pPr lvl="1">
              <a:lnSpc>
                <a:spcPct val="100000"/>
              </a:lnSpc>
              <a:spcBef>
                <a:spcPts val="0"/>
              </a:spcBef>
              <a:spcAft>
                <a:spcPts val="600"/>
              </a:spcAft>
              <a:buFont typeface="Courier New" panose="02070309020205020404" pitchFamily="49" charset="0"/>
              <a:buChar char="o"/>
            </a:pPr>
            <a:r>
              <a:rPr lang="en-ZA" sz="3200" dirty="0">
                <a:solidFill>
                  <a:srgbClr val="290DB3"/>
                </a:solidFill>
              </a:rPr>
              <a:t>Why do the farmers think they lost money?</a:t>
            </a:r>
          </a:p>
          <a:p>
            <a:pPr lvl="1">
              <a:lnSpc>
                <a:spcPct val="100000"/>
              </a:lnSpc>
              <a:spcBef>
                <a:spcPts val="0"/>
              </a:spcBef>
              <a:spcAft>
                <a:spcPts val="600"/>
              </a:spcAft>
              <a:buFont typeface="Courier New" panose="02070309020205020404" pitchFamily="49" charset="0"/>
              <a:buChar char="o"/>
            </a:pPr>
            <a:r>
              <a:rPr lang="en-ZA" sz="3200" dirty="0">
                <a:solidFill>
                  <a:srgbClr val="290DB3"/>
                </a:solidFill>
              </a:rPr>
              <a:t>Were costs too high or was the income lower than expected, e g. if yields or prices were lower than hoped?</a:t>
            </a:r>
          </a:p>
        </p:txBody>
      </p:sp>
      <p:sp>
        <p:nvSpPr>
          <p:cNvPr id="4" name="Slide Number Placeholder 3"/>
          <p:cNvSpPr>
            <a:spLocks noGrp="1"/>
          </p:cNvSpPr>
          <p:nvPr>
            <p:ph type="sldNum" sz="quarter" idx="4"/>
          </p:nvPr>
        </p:nvSpPr>
        <p:spPr/>
        <p:txBody>
          <a:bodyPr/>
          <a:lstStyle/>
          <a:p>
            <a:fld id="{3AF21FA0-C69A-D549-B93E-AD7DB9D7EB7A}" type="slidenum">
              <a:rPr lang="en-US" smtClean="0"/>
              <a:pPr/>
              <a:t>24</a:t>
            </a:fld>
            <a:endParaRPr lang="en-US" dirty="0"/>
          </a:p>
        </p:txBody>
      </p:sp>
      <p:cxnSp>
        <p:nvCxnSpPr>
          <p:cNvPr id="6" name="Straight Connector 5"/>
          <p:cNvCxnSpPr/>
          <p:nvPr/>
        </p:nvCxnSpPr>
        <p:spPr>
          <a:xfrm flipV="1">
            <a:off x="168275" y="100389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9138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4670"/>
            <a:ext cx="7794171" cy="1124712"/>
          </a:xfrm>
        </p:spPr>
        <p:txBody>
          <a:bodyPr anchor="ctr"/>
          <a:lstStyle/>
          <a:p>
            <a:r>
              <a:rPr lang="en-ZA" sz="3600" dirty="0"/>
              <a:t>Celebrating a profit</a:t>
            </a:r>
          </a:p>
        </p:txBody>
      </p:sp>
      <p:sp>
        <p:nvSpPr>
          <p:cNvPr id="3" name="Content Placeholder 2"/>
          <p:cNvSpPr>
            <a:spLocks noGrp="1"/>
          </p:cNvSpPr>
          <p:nvPr>
            <p:ph idx="1"/>
          </p:nvPr>
        </p:nvSpPr>
        <p:spPr>
          <a:xfrm>
            <a:off x="435429" y="1120043"/>
            <a:ext cx="9109067" cy="5743895"/>
          </a:xfrm>
        </p:spPr>
        <p:txBody>
          <a:bodyPr/>
          <a:lstStyle/>
          <a:p>
            <a:pPr marL="0" indent="0">
              <a:lnSpc>
                <a:spcPct val="100000"/>
              </a:lnSpc>
              <a:spcBef>
                <a:spcPts val="0"/>
              </a:spcBef>
              <a:spcAft>
                <a:spcPts val="600"/>
              </a:spcAft>
              <a:buNone/>
            </a:pPr>
            <a:r>
              <a:rPr lang="en-ZA" sz="3200" b="1" dirty="0">
                <a:solidFill>
                  <a:srgbClr val="898F0C"/>
                </a:solidFill>
              </a:rPr>
              <a:t>Before celebrating a profit, check the following:</a:t>
            </a:r>
          </a:p>
          <a:p>
            <a:pPr>
              <a:lnSpc>
                <a:spcPct val="100000"/>
              </a:lnSpc>
              <a:spcBef>
                <a:spcPts val="0"/>
              </a:spcBef>
              <a:spcAft>
                <a:spcPts val="600"/>
              </a:spcAft>
            </a:pPr>
            <a:r>
              <a:rPr lang="en-ZA" sz="3200" b="1" dirty="0">
                <a:solidFill>
                  <a:srgbClr val="290DB3"/>
                </a:solidFill>
              </a:rPr>
              <a:t>Are the calculations correct? </a:t>
            </a:r>
            <a:r>
              <a:rPr lang="en-ZA" sz="3200" dirty="0">
                <a:solidFill>
                  <a:srgbClr val="290DB3"/>
                </a:solidFill>
              </a:rPr>
              <a:t>Check the figures and calculations carefully. </a:t>
            </a:r>
          </a:p>
          <a:p>
            <a:pPr>
              <a:lnSpc>
                <a:spcPct val="100000"/>
              </a:lnSpc>
              <a:spcBef>
                <a:spcPts val="0"/>
              </a:spcBef>
              <a:spcAft>
                <a:spcPts val="600"/>
              </a:spcAft>
            </a:pPr>
            <a:r>
              <a:rPr lang="en-ZA" sz="3200" b="1" dirty="0">
                <a:solidFill>
                  <a:srgbClr val="290DB3"/>
                </a:solidFill>
              </a:rPr>
              <a:t>Was there an obvious cause,</a:t>
            </a:r>
            <a:r>
              <a:rPr lang="en-ZA" sz="3200" dirty="0">
                <a:solidFill>
                  <a:srgbClr val="290DB3"/>
                </a:solidFill>
              </a:rPr>
              <a:t> such as a particularly good yield because or unusually good rains?</a:t>
            </a:r>
          </a:p>
          <a:p>
            <a:pPr>
              <a:lnSpc>
                <a:spcPct val="100000"/>
              </a:lnSpc>
              <a:spcBef>
                <a:spcPts val="0"/>
              </a:spcBef>
              <a:spcAft>
                <a:spcPts val="600"/>
              </a:spcAft>
            </a:pPr>
            <a:r>
              <a:rPr lang="en-ZA" sz="3200" b="1" dirty="0">
                <a:solidFill>
                  <a:srgbClr val="290DB3"/>
                </a:solidFill>
              </a:rPr>
              <a:t>How can the farmers best invest the profit?</a:t>
            </a:r>
          </a:p>
          <a:p>
            <a:pPr lvl="1">
              <a:lnSpc>
                <a:spcPct val="100000"/>
              </a:lnSpc>
              <a:spcBef>
                <a:spcPts val="0"/>
              </a:spcBef>
              <a:spcAft>
                <a:spcPts val="600"/>
              </a:spcAft>
              <a:buFont typeface="Courier New" panose="02070309020205020404" pitchFamily="49" charset="0"/>
              <a:buChar char="o"/>
            </a:pPr>
            <a:r>
              <a:rPr lang="en-ZA" sz="3200" dirty="0">
                <a:solidFill>
                  <a:srgbClr val="290DB3"/>
                </a:solidFill>
              </a:rPr>
              <a:t>Determine what is the best way to spend the money.</a:t>
            </a:r>
          </a:p>
          <a:p>
            <a:pPr lvl="1">
              <a:lnSpc>
                <a:spcPct val="100000"/>
              </a:lnSpc>
              <a:spcBef>
                <a:spcPts val="0"/>
              </a:spcBef>
              <a:spcAft>
                <a:spcPts val="600"/>
              </a:spcAft>
              <a:buFont typeface="Courier New" panose="02070309020205020404" pitchFamily="49" charset="0"/>
              <a:buChar char="o"/>
            </a:pPr>
            <a:r>
              <a:rPr lang="en-ZA" sz="3200" dirty="0">
                <a:solidFill>
                  <a:srgbClr val="290DB3"/>
                </a:solidFill>
              </a:rPr>
              <a:t>Consider the investment needs for the enterprise and the costs of living until the next harvest, then see how much money is left over to spend.</a:t>
            </a:r>
          </a:p>
        </p:txBody>
      </p:sp>
      <p:sp>
        <p:nvSpPr>
          <p:cNvPr id="4" name="Slide Number Placeholder 3"/>
          <p:cNvSpPr>
            <a:spLocks noGrp="1"/>
          </p:cNvSpPr>
          <p:nvPr>
            <p:ph type="sldNum" sz="quarter" idx="4"/>
          </p:nvPr>
        </p:nvSpPr>
        <p:spPr/>
        <p:txBody>
          <a:bodyPr/>
          <a:lstStyle/>
          <a:p>
            <a:fld id="{3AF21FA0-C69A-D549-B93E-AD7DB9D7EB7A}" type="slidenum">
              <a:rPr lang="en-US" smtClean="0"/>
              <a:pPr/>
              <a:t>25</a:t>
            </a:fld>
            <a:endParaRPr lang="en-US" dirty="0"/>
          </a:p>
        </p:txBody>
      </p:sp>
      <p:cxnSp>
        <p:nvCxnSpPr>
          <p:cNvPr id="6" name="Straight Connector 5"/>
          <p:cNvCxnSpPr/>
          <p:nvPr/>
        </p:nvCxnSpPr>
        <p:spPr>
          <a:xfrm flipV="1">
            <a:off x="168275" y="89198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2552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Cutting losses and increasing profits</a:t>
            </a:r>
          </a:p>
        </p:txBody>
      </p:sp>
      <p:sp>
        <p:nvSpPr>
          <p:cNvPr id="3" name="Content Placeholder 2"/>
          <p:cNvSpPr>
            <a:spLocks noGrp="1"/>
          </p:cNvSpPr>
          <p:nvPr>
            <p:ph idx="1"/>
          </p:nvPr>
        </p:nvSpPr>
        <p:spPr>
          <a:xfrm>
            <a:off x="322415" y="1120043"/>
            <a:ext cx="9572699" cy="5846814"/>
          </a:xfrm>
        </p:spPr>
        <p:txBody>
          <a:bodyPr/>
          <a:lstStyle/>
          <a:p>
            <a:pPr marL="0" indent="0">
              <a:lnSpc>
                <a:spcPct val="100000"/>
              </a:lnSpc>
              <a:spcBef>
                <a:spcPts val="0"/>
              </a:spcBef>
              <a:buNone/>
            </a:pPr>
            <a:r>
              <a:rPr lang="en-ZA" sz="3200" b="1" dirty="0">
                <a:solidFill>
                  <a:schemeClr val="accent2">
                    <a:lumMod val="75000"/>
                  </a:schemeClr>
                </a:solidFill>
              </a:rPr>
              <a:t>There are two ways to reduce losses or increase profits:</a:t>
            </a:r>
          </a:p>
          <a:p>
            <a:pPr marL="0" indent="0">
              <a:lnSpc>
                <a:spcPct val="100000"/>
              </a:lnSpc>
              <a:spcBef>
                <a:spcPts val="0"/>
              </a:spcBef>
              <a:buNone/>
            </a:pPr>
            <a:r>
              <a:rPr lang="en-ZA" sz="3200" b="1" dirty="0">
                <a:solidFill>
                  <a:srgbClr val="290DB3"/>
                </a:solidFill>
              </a:rPr>
              <a:t>Cutting costs</a:t>
            </a:r>
          </a:p>
          <a:p>
            <a:pPr>
              <a:lnSpc>
                <a:spcPct val="100000"/>
              </a:lnSpc>
              <a:spcBef>
                <a:spcPts val="0"/>
              </a:spcBef>
            </a:pPr>
            <a:r>
              <a:rPr lang="en-ZA" sz="3200" dirty="0">
                <a:solidFill>
                  <a:srgbClr val="290DB3"/>
                </a:solidFill>
              </a:rPr>
              <a:t>Consider investing in  equipment that will cut the amount of work required.</a:t>
            </a:r>
          </a:p>
          <a:p>
            <a:pPr>
              <a:lnSpc>
                <a:spcPct val="100000"/>
              </a:lnSpc>
              <a:spcBef>
                <a:spcPts val="0"/>
              </a:spcBef>
            </a:pPr>
            <a:r>
              <a:rPr lang="en-ZA" sz="3200" dirty="0">
                <a:solidFill>
                  <a:srgbClr val="290DB3"/>
                </a:solidFill>
              </a:rPr>
              <a:t>Use a different technique that allows them to avoid spending money (e.g. integrated pest management).</a:t>
            </a:r>
          </a:p>
          <a:p>
            <a:pPr marL="0" indent="0">
              <a:lnSpc>
                <a:spcPct val="100000"/>
              </a:lnSpc>
              <a:spcBef>
                <a:spcPts val="600"/>
              </a:spcBef>
              <a:buNone/>
            </a:pPr>
            <a:r>
              <a:rPr lang="en-ZA" sz="3200" b="1" dirty="0">
                <a:solidFill>
                  <a:srgbClr val="290DB3"/>
                </a:solidFill>
              </a:rPr>
              <a:t>Increasing income</a:t>
            </a:r>
          </a:p>
          <a:p>
            <a:pPr>
              <a:lnSpc>
                <a:spcPct val="100000"/>
              </a:lnSpc>
              <a:spcBef>
                <a:spcPts val="0"/>
              </a:spcBef>
            </a:pPr>
            <a:r>
              <a:rPr lang="en-ZA" sz="3200" dirty="0">
                <a:solidFill>
                  <a:srgbClr val="290DB3"/>
                </a:solidFill>
              </a:rPr>
              <a:t>Harvesting earlier, thereby benefiting from higher prices</a:t>
            </a:r>
          </a:p>
          <a:p>
            <a:pPr>
              <a:lnSpc>
                <a:spcPct val="100000"/>
              </a:lnSpc>
              <a:spcBef>
                <a:spcPts val="0"/>
              </a:spcBef>
            </a:pPr>
            <a:r>
              <a:rPr lang="en-ZA" sz="3200" dirty="0">
                <a:solidFill>
                  <a:srgbClr val="290DB3"/>
                </a:solidFill>
              </a:rPr>
              <a:t>Increasing the area planted or switching to a higher-yielding variety</a:t>
            </a:r>
          </a:p>
          <a:p>
            <a:pPr>
              <a:lnSpc>
                <a:spcPct val="100000"/>
              </a:lnSpc>
              <a:spcBef>
                <a:spcPts val="0"/>
              </a:spcBef>
            </a:pPr>
            <a:r>
              <a:rPr lang="en-ZA" sz="3200" dirty="0">
                <a:solidFill>
                  <a:srgbClr val="290DB3"/>
                </a:solidFill>
              </a:rPr>
              <a:t>Selecting a different target market that pays more for the product.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26</a:t>
            </a:fld>
            <a:endParaRPr lang="en-US" dirty="0"/>
          </a:p>
        </p:txBody>
      </p:sp>
      <p:cxnSp>
        <p:nvCxnSpPr>
          <p:cNvPr id="6" name="Straight Connector 5"/>
          <p:cNvCxnSpPr/>
          <p:nvPr/>
        </p:nvCxnSpPr>
        <p:spPr>
          <a:xfrm flipV="1">
            <a:off x="168275" y="89198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76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20: Review, documentation and planning the next season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27</a:t>
            </a:fld>
            <a:endParaRPr lang="en-US" dirty="0"/>
          </a:p>
        </p:txBody>
      </p:sp>
    </p:spTree>
    <p:extLst>
      <p:ext uri="{BB962C8B-B14F-4D97-AF65-F5344CB8AC3E}">
        <p14:creationId xmlns:p14="http://schemas.microsoft.com/office/powerpoint/2010/main" val="1858552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400" y="1587677"/>
            <a:ext cx="8229600" cy="4203523"/>
          </a:xfrm>
        </p:spPr>
        <p:txBody>
          <a:bodyPr/>
          <a:lstStyle/>
          <a:p>
            <a:pPr marL="0" indent="0">
              <a:lnSpc>
                <a:spcPct val="100000"/>
              </a:lnSpc>
              <a:spcBef>
                <a:spcPts val="600"/>
              </a:spcBef>
              <a:spcAft>
                <a:spcPts val="600"/>
              </a:spcAft>
              <a:buNone/>
            </a:pPr>
            <a:r>
              <a:rPr lang="en-ZA" sz="3200" b="1" dirty="0">
                <a:solidFill>
                  <a:srgbClr val="898F0C"/>
                </a:solidFill>
              </a:rPr>
              <a:t>After this lesson you will be able to:</a:t>
            </a:r>
          </a:p>
          <a:p>
            <a:pPr>
              <a:lnSpc>
                <a:spcPct val="100000"/>
              </a:lnSpc>
              <a:spcBef>
                <a:spcPts val="600"/>
              </a:spcBef>
              <a:spcAft>
                <a:spcPts val="600"/>
              </a:spcAft>
            </a:pPr>
            <a:r>
              <a:rPr lang="en-ZA" sz="3200" dirty="0">
                <a:solidFill>
                  <a:srgbClr val="290DB3"/>
                </a:solidFill>
              </a:rPr>
              <a:t>Describe how to help farmers analyze the previous season’s results.</a:t>
            </a:r>
          </a:p>
          <a:p>
            <a:pPr>
              <a:lnSpc>
                <a:spcPct val="100000"/>
              </a:lnSpc>
              <a:spcBef>
                <a:spcPts val="600"/>
              </a:spcBef>
              <a:spcAft>
                <a:spcPts val="600"/>
              </a:spcAft>
            </a:pPr>
            <a:r>
              <a:rPr lang="en-ZA" sz="3200" dirty="0">
                <a:solidFill>
                  <a:srgbClr val="290DB3"/>
                </a:solidFill>
              </a:rPr>
              <a:t>Compare the performance of several farmers’ groups.</a:t>
            </a:r>
          </a:p>
          <a:p>
            <a:pPr>
              <a:lnSpc>
                <a:spcPct val="100000"/>
              </a:lnSpc>
              <a:spcBef>
                <a:spcPts val="600"/>
              </a:spcBef>
              <a:spcAft>
                <a:spcPts val="600"/>
              </a:spcAft>
            </a:pPr>
            <a:r>
              <a:rPr lang="en-ZA" sz="3200" dirty="0">
                <a:solidFill>
                  <a:srgbClr val="290DB3"/>
                </a:solidFill>
              </a:rPr>
              <a:t>Plan your guidance for the farmers for the next season.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28</a:t>
            </a:fld>
            <a:endParaRPr lang="en-US" dirty="0"/>
          </a:p>
        </p:txBody>
      </p:sp>
      <p:cxnSp>
        <p:nvCxnSpPr>
          <p:cNvPr id="6" name="Straight Connector 5"/>
          <p:cNvCxnSpPr/>
          <p:nvPr/>
        </p:nvCxnSpPr>
        <p:spPr>
          <a:xfrm flipV="1">
            <a:off x="168275" y="130888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1090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Overview</a:t>
            </a:r>
          </a:p>
        </p:txBody>
      </p:sp>
      <p:sp>
        <p:nvSpPr>
          <p:cNvPr id="3" name="Content Placeholder 2"/>
          <p:cNvSpPr>
            <a:spLocks noGrp="1"/>
          </p:cNvSpPr>
          <p:nvPr>
            <p:ph idx="1"/>
          </p:nvPr>
        </p:nvSpPr>
        <p:spPr>
          <a:xfrm>
            <a:off x="914400" y="1120043"/>
            <a:ext cx="8229600" cy="5646518"/>
          </a:xfrm>
        </p:spPr>
        <p:txBody>
          <a:bodyPr/>
          <a:lstStyle/>
          <a:p>
            <a:pPr marL="0" indent="0">
              <a:lnSpc>
                <a:spcPct val="100000"/>
              </a:lnSpc>
              <a:spcBef>
                <a:spcPts val="600"/>
              </a:spcBef>
              <a:spcAft>
                <a:spcPts val="600"/>
              </a:spcAft>
              <a:buNone/>
            </a:pPr>
            <a:r>
              <a:rPr lang="en-ZA" sz="3200" b="1" dirty="0">
                <a:solidFill>
                  <a:srgbClr val="898F0C"/>
                </a:solidFill>
              </a:rPr>
              <a:t>Lesson 20 covers the following content:</a:t>
            </a:r>
          </a:p>
          <a:p>
            <a:pPr>
              <a:lnSpc>
                <a:spcPct val="100000"/>
              </a:lnSpc>
              <a:spcBef>
                <a:spcPts val="600"/>
              </a:spcBef>
              <a:spcAft>
                <a:spcPts val="600"/>
              </a:spcAft>
            </a:pPr>
            <a:r>
              <a:rPr lang="en-ZA" sz="3200" dirty="0">
                <a:solidFill>
                  <a:srgbClr val="290DB3"/>
                </a:solidFill>
              </a:rPr>
              <a:t>Farmers’ records</a:t>
            </a:r>
          </a:p>
          <a:p>
            <a:pPr>
              <a:lnSpc>
                <a:spcPct val="100000"/>
              </a:lnSpc>
              <a:spcBef>
                <a:spcPts val="600"/>
              </a:spcBef>
              <a:spcAft>
                <a:spcPts val="600"/>
              </a:spcAft>
            </a:pPr>
            <a:r>
              <a:rPr lang="en-ZA" sz="3200" dirty="0">
                <a:solidFill>
                  <a:srgbClr val="290DB3"/>
                </a:solidFill>
              </a:rPr>
              <a:t>Learning from the first season</a:t>
            </a:r>
          </a:p>
          <a:p>
            <a:pPr>
              <a:lnSpc>
                <a:spcPct val="100000"/>
              </a:lnSpc>
              <a:spcBef>
                <a:spcPts val="600"/>
              </a:spcBef>
              <a:spcAft>
                <a:spcPts val="600"/>
              </a:spcAft>
            </a:pPr>
            <a:r>
              <a:rPr lang="en-ZA" sz="3200" dirty="0">
                <a:solidFill>
                  <a:srgbClr val="290DB3"/>
                </a:solidFill>
              </a:rPr>
              <a:t>Reviewing performance</a:t>
            </a:r>
          </a:p>
          <a:p>
            <a:pPr>
              <a:lnSpc>
                <a:spcPct val="100000"/>
              </a:lnSpc>
              <a:spcBef>
                <a:spcPts val="600"/>
              </a:spcBef>
              <a:spcAft>
                <a:spcPts val="600"/>
              </a:spcAft>
            </a:pPr>
            <a:r>
              <a:rPr lang="en-ZA" sz="3200" dirty="0">
                <a:solidFill>
                  <a:srgbClr val="290DB3"/>
                </a:solidFill>
              </a:rPr>
              <a:t>Discussing results with your team</a:t>
            </a:r>
          </a:p>
          <a:p>
            <a:pPr>
              <a:lnSpc>
                <a:spcPct val="100000"/>
              </a:lnSpc>
              <a:spcBef>
                <a:spcPts val="600"/>
              </a:spcBef>
              <a:spcAft>
                <a:spcPts val="600"/>
              </a:spcAft>
            </a:pPr>
            <a:r>
              <a:rPr lang="en-ZA" sz="3200" dirty="0">
                <a:solidFill>
                  <a:srgbClr val="290DB3"/>
                </a:solidFill>
              </a:rPr>
              <a:t>Documenting and reporting</a:t>
            </a:r>
          </a:p>
          <a:p>
            <a:pPr>
              <a:lnSpc>
                <a:spcPct val="100000"/>
              </a:lnSpc>
              <a:spcBef>
                <a:spcPts val="600"/>
              </a:spcBef>
              <a:spcAft>
                <a:spcPts val="600"/>
              </a:spcAft>
            </a:pPr>
            <a:r>
              <a:rPr lang="en-ZA" sz="3200" dirty="0">
                <a:solidFill>
                  <a:srgbClr val="290DB3"/>
                </a:solidFill>
              </a:rPr>
              <a:t>Planning the next season</a:t>
            </a:r>
          </a:p>
          <a:p>
            <a:pPr>
              <a:lnSpc>
                <a:spcPct val="100000"/>
              </a:lnSpc>
              <a:spcBef>
                <a:spcPts val="600"/>
              </a:spcBef>
              <a:spcAft>
                <a:spcPts val="600"/>
              </a:spcAft>
            </a:pPr>
            <a:r>
              <a:rPr lang="en-ZA" sz="3200" dirty="0">
                <a:solidFill>
                  <a:srgbClr val="290DB3"/>
                </a:solidFill>
              </a:rPr>
              <a:t>Taking a backseat</a:t>
            </a:r>
          </a:p>
          <a:p>
            <a:pPr marL="0" indent="0">
              <a:buNone/>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29</a:t>
            </a:fld>
            <a:endParaRPr lang="en-US" dirty="0"/>
          </a:p>
        </p:txBody>
      </p:sp>
      <p:cxnSp>
        <p:nvCxnSpPr>
          <p:cNvPr id="6" name="Straight Connector 5"/>
          <p:cNvCxnSpPr/>
          <p:nvPr/>
        </p:nvCxnSpPr>
        <p:spPr>
          <a:xfrm flipV="1">
            <a:off x="168275" y="89198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4015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42" y="-4670"/>
            <a:ext cx="7810958" cy="1124712"/>
          </a:xfrm>
        </p:spPr>
        <p:txBody>
          <a:bodyPr/>
          <a:lstStyle/>
          <a:p>
            <a:r>
              <a:rPr lang="en-US" sz="3200" dirty="0">
                <a:latin typeface="Calibri" panose="020F0502020204030204" pitchFamily="34" charset="0"/>
                <a:cs typeface="Calibri" panose="020F0502020204030204" pitchFamily="34" charset="0"/>
              </a:rPr>
              <a:t>Purpose of the SMART skills series</a:t>
            </a:r>
          </a:p>
        </p:txBody>
      </p:sp>
      <p:sp>
        <p:nvSpPr>
          <p:cNvPr id="3" name="Content Placeholder 2"/>
          <p:cNvSpPr>
            <a:spLocks noGrp="1"/>
          </p:cNvSpPr>
          <p:nvPr>
            <p:ph sz="half" idx="1"/>
          </p:nvPr>
        </p:nvSpPr>
        <p:spPr>
          <a:xfrm>
            <a:off x="336550" y="1579563"/>
            <a:ext cx="4676125" cy="5169927"/>
          </a:xfrm>
        </p:spPr>
        <p:txBody>
          <a:bodyPr/>
          <a:lstStyle/>
          <a:p>
            <a:pPr marL="0" indent="0">
              <a:lnSpc>
                <a:spcPct val="100000"/>
              </a:lnSpc>
              <a:spcBef>
                <a:spcPts val="0"/>
              </a:spcBef>
              <a:buNone/>
            </a:pPr>
            <a:endParaRPr lang="en-ZA" sz="2800" b="1" dirty="0">
              <a:solidFill>
                <a:srgbClr val="290DB3"/>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3</a:t>
            </a:fld>
            <a:endParaRPr lang="en-US" dirty="0"/>
          </a:p>
        </p:txBody>
      </p:sp>
      <p:pic>
        <p:nvPicPr>
          <p:cNvPr id="6" name="Picture 6" descr="https://photos-3.dropbox.com/t/2/AADLEO05HQ1Hfd47LQ6O1ChOIUMosNls9kKG7M_hNuwyVQ/12/486598854/jpeg/32x32/3/1484092800/0/2/INTRO.%20DIBUJO%20075%20COLOR.jpg/EKCa48AEGPIRIAIoAg/o6DVkcj1yuCj9P3KTiBmrvptmT21SXtw3MT8C_RCvWc?size_mode=3&amp;dl=0&amp;size=800x60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28063" y="2564851"/>
            <a:ext cx="3886200" cy="39444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8417" y="1811165"/>
            <a:ext cx="9345846" cy="3816429"/>
          </a:xfrm>
          <a:prstGeom prst="rect">
            <a:avLst/>
          </a:prstGeom>
        </p:spPr>
        <p:txBody>
          <a:bodyPr wrap="square">
            <a:spAutoFit/>
          </a:bodyPr>
          <a:lstStyle/>
          <a:p>
            <a:pPr>
              <a:spcBef>
                <a:spcPts val="600"/>
              </a:spcBef>
              <a:spcAft>
                <a:spcPts val="600"/>
              </a:spcAft>
            </a:pPr>
            <a:r>
              <a:rPr lang="en-ZA" sz="3200" b="1" dirty="0">
                <a:solidFill>
                  <a:schemeClr val="accent2">
                    <a:lumMod val="75000"/>
                  </a:schemeClr>
                </a:solidFill>
                <a:latin typeface="Calibri" panose="020F0502020204030204" pitchFamily="34" charset="0"/>
                <a:cs typeface="Calibri" panose="020F0502020204030204" pitchFamily="34" charset="0"/>
              </a:rPr>
              <a:t>To introduce you to the following five skill areas:</a:t>
            </a:r>
            <a:endParaRPr lang="en-ZA" sz="3200" b="1" i="1" dirty="0">
              <a:solidFill>
                <a:schemeClr val="accent2">
                  <a:lumMod val="75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Group organization</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Natural resources management</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Finance</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Marketing</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Innovation</a:t>
            </a:r>
            <a:endParaRPr lang="en-ZA" sz="2200" dirty="0">
              <a:solidFill>
                <a:srgbClr val="290DB3"/>
              </a:solidFill>
              <a:latin typeface="Calibri" panose="020F0502020204030204" pitchFamily="34" charset="0"/>
              <a:cs typeface="Calibri" panose="020F0502020204030204" pitchFamily="34" charset="0"/>
            </a:endParaRPr>
          </a:p>
        </p:txBody>
      </p:sp>
      <p:cxnSp>
        <p:nvCxnSpPr>
          <p:cNvPr id="9" name="Straight Connector 8"/>
          <p:cNvCxnSpPr/>
          <p:nvPr/>
        </p:nvCxnSpPr>
        <p:spPr>
          <a:xfrm flipV="1">
            <a:off x="168275" y="118293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201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Farmers’ records: Individual farmers</a:t>
            </a:r>
          </a:p>
        </p:txBody>
      </p:sp>
      <p:sp>
        <p:nvSpPr>
          <p:cNvPr id="3" name="Content Placeholder 2"/>
          <p:cNvSpPr>
            <a:spLocks noGrp="1"/>
          </p:cNvSpPr>
          <p:nvPr>
            <p:ph idx="1"/>
          </p:nvPr>
        </p:nvSpPr>
        <p:spPr>
          <a:xfrm>
            <a:off x="914399" y="1310048"/>
            <a:ext cx="8784771" cy="5052157"/>
          </a:xfrm>
        </p:spPr>
        <p:txBody>
          <a:bodyPr/>
          <a:lstStyle/>
          <a:p>
            <a:pPr>
              <a:lnSpc>
                <a:spcPct val="100000"/>
              </a:lnSpc>
              <a:spcBef>
                <a:spcPts val="600"/>
              </a:spcBef>
              <a:spcAft>
                <a:spcPts val="600"/>
              </a:spcAft>
            </a:pPr>
            <a:r>
              <a:rPr lang="en-ZA" sz="3200" dirty="0">
                <a:solidFill>
                  <a:srgbClr val="290DB3"/>
                </a:solidFill>
              </a:rPr>
              <a:t>As far as possible, </a:t>
            </a:r>
            <a:r>
              <a:rPr lang="en-ZA" sz="3200" b="1" dirty="0">
                <a:solidFill>
                  <a:schemeClr val="accent2">
                    <a:lumMod val="75000"/>
                  </a:schemeClr>
                </a:solidFill>
              </a:rPr>
              <a:t>individual farmers should be responsible for keeping their own records.</a:t>
            </a:r>
          </a:p>
          <a:p>
            <a:pPr>
              <a:lnSpc>
                <a:spcPct val="100000"/>
              </a:lnSpc>
              <a:spcBef>
                <a:spcPts val="600"/>
              </a:spcBef>
              <a:spcAft>
                <a:spcPts val="600"/>
              </a:spcAft>
            </a:pPr>
            <a:r>
              <a:rPr lang="en-ZA" sz="3200" dirty="0">
                <a:solidFill>
                  <a:srgbClr val="290DB3"/>
                </a:solidFill>
              </a:rPr>
              <a:t>Keeping their own records will help farmers gain the skills they need to manage their businesses in a professional manner.</a:t>
            </a:r>
          </a:p>
          <a:p>
            <a:pPr>
              <a:lnSpc>
                <a:spcPct val="100000"/>
              </a:lnSpc>
              <a:spcBef>
                <a:spcPts val="600"/>
              </a:spcBef>
              <a:spcAft>
                <a:spcPts val="600"/>
              </a:spcAft>
            </a:pPr>
            <a:r>
              <a:rPr lang="en-ZA" sz="3200" dirty="0">
                <a:solidFill>
                  <a:srgbClr val="290DB3"/>
                </a:solidFill>
              </a:rPr>
              <a:t>Encourage them to keep records and, where necessary, guide them how to do so.</a:t>
            </a:r>
          </a:p>
          <a:p>
            <a:pPr>
              <a:lnSpc>
                <a:spcPct val="100000"/>
              </a:lnSpc>
              <a:spcBef>
                <a:spcPts val="600"/>
              </a:spcBef>
              <a:spcAft>
                <a:spcPts val="600"/>
              </a:spcAft>
            </a:pPr>
            <a:r>
              <a:rPr lang="en-ZA" sz="3200" dirty="0">
                <a:solidFill>
                  <a:srgbClr val="290DB3"/>
                </a:solidFill>
              </a:rPr>
              <a:t>Help them analyze the information they have gathered, so they can make decisions based on it.</a:t>
            </a:r>
          </a:p>
        </p:txBody>
      </p:sp>
      <p:sp>
        <p:nvSpPr>
          <p:cNvPr id="4" name="Slide Number Placeholder 3"/>
          <p:cNvSpPr>
            <a:spLocks noGrp="1"/>
          </p:cNvSpPr>
          <p:nvPr>
            <p:ph type="sldNum" sz="quarter" idx="4"/>
          </p:nvPr>
        </p:nvSpPr>
        <p:spPr/>
        <p:txBody>
          <a:bodyPr/>
          <a:lstStyle/>
          <a:p>
            <a:fld id="{3AF21FA0-C69A-D549-B93E-AD7DB9D7EB7A}" type="slidenum">
              <a:rPr lang="en-US" smtClean="0"/>
              <a:pPr/>
              <a:t>30</a:t>
            </a:fld>
            <a:endParaRPr lang="en-US" dirty="0"/>
          </a:p>
        </p:txBody>
      </p:sp>
      <p:cxnSp>
        <p:nvCxnSpPr>
          <p:cNvPr id="6" name="Straight Connector 5"/>
          <p:cNvCxnSpPr/>
          <p:nvPr/>
        </p:nvCxnSpPr>
        <p:spPr>
          <a:xfrm flipV="1">
            <a:off x="168275" y="89198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4834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Farmers’ records: Group records</a:t>
            </a:r>
          </a:p>
        </p:txBody>
      </p:sp>
      <p:sp>
        <p:nvSpPr>
          <p:cNvPr id="5" name="Content Placeholder 4"/>
          <p:cNvSpPr>
            <a:spLocks noGrp="1"/>
          </p:cNvSpPr>
          <p:nvPr>
            <p:ph idx="1"/>
          </p:nvPr>
        </p:nvSpPr>
        <p:spPr>
          <a:xfrm>
            <a:off x="914400" y="1416926"/>
            <a:ext cx="8630096" cy="5542014"/>
          </a:xfrm>
        </p:spPr>
        <p:txBody>
          <a:bodyPr/>
          <a:lstStyle/>
          <a:p>
            <a:pPr marL="0" indent="0">
              <a:lnSpc>
                <a:spcPct val="100000"/>
              </a:lnSpc>
              <a:spcBef>
                <a:spcPts val="0"/>
              </a:spcBef>
              <a:spcAft>
                <a:spcPts val="600"/>
              </a:spcAft>
              <a:buNone/>
            </a:pPr>
            <a:r>
              <a:rPr lang="en-ZA" sz="3200" b="1" dirty="0">
                <a:solidFill>
                  <a:srgbClr val="898F0C"/>
                </a:solidFill>
              </a:rPr>
              <a:t>It is vital that the elected agents of the farmers’ group keep records of:</a:t>
            </a:r>
          </a:p>
          <a:p>
            <a:pPr>
              <a:lnSpc>
                <a:spcPct val="100000"/>
              </a:lnSpc>
              <a:spcBef>
                <a:spcPts val="0"/>
              </a:spcBef>
              <a:spcAft>
                <a:spcPts val="600"/>
              </a:spcAft>
            </a:pPr>
            <a:r>
              <a:rPr lang="en-ZA" sz="3200" dirty="0">
                <a:solidFill>
                  <a:srgbClr val="290DB3"/>
                </a:solidFill>
              </a:rPr>
              <a:t>Targets and actual production and sales</a:t>
            </a:r>
          </a:p>
          <a:p>
            <a:pPr>
              <a:lnSpc>
                <a:spcPct val="100000"/>
              </a:lnSpc>
              <a:spcBef>
                <a:spcPts val="0"/>
              </a:spcBef>
              <a:spcAft>
                <a:spcPts val="600"/>
              </a:spcAft>
            </a:pPr>
            <a:r>
              <a:rPr lang="en-ZA" sz="3200" dirty="0">
                <a:solidFill>
                  <a:srgbClr val="290DB3"/>
                </a:solidFill>
              </a:rPr>
              <a:t>Details of financial transactions</a:t>
            </a:r>
          </a:p>
          <a:p>
            <a:pPr marL="0" indent="0">
              <a:lnSpc>
                <a:spcPct val="100000"/>
              </a:lnSpc>
              <a:spcBef>
                <a:spcPts val="0"/>
              </a:spcBef>
              <a:spcAft>
                <a:spcPts val="600"/>
              </a:spcAft>
              <a:buNone/>
            </a:pPr>
            <a:r>
              <a:rPr lang="en-ZA" sz="3200" b="1" dirty="0">
                <a:solidFill>
                  <a:srgbClr val="898F0C"/>
                </a:solidFill>
              </a:rPr>
              <a:t>The extension agent helps them to:</a:t>
            </a:r>
          </a:p>
          <a:p>
            <a:pPr>
              <a:lnSpc>
                <a:spcPct val="100000"/>
              </a:lnSpc>
              <a:spcBef>
                <a:spcPts val="0"/>
              </a:spcBef>
              <a:spcAft>
                <a:spcPts val="600"/>
              </a:spcAft>
            </a:pPr>
            <a:r>
              <a:rPr lang="en-ZA" sz="3200" dirty="0">
                <a:solidFill>
                  <a:srgbClr val="290DB3"/>
                </a:solidFill>
              </a:rPr>
              <a:t>Collect the data</a:t>
            </a:r>
          </a:p>
          <a:p>
            <a:pPr>
              <a:lnSpc>
                <a:spcPct val="100000"/>
              </a:lnSpc>
              <a:spcBef>
                <a:spcPts val="0"/>
              </a:spcBef>
              <a:spcAft>
                <a:spcPts val="600"/>
              </a:spcAft>
            </a:pPr>
            <a:r>
              <a:rPr lang="en-ZA" sz="3200" dirty="0">
                <a:solidFill>
                  <a:srgbClr val="290DB3"/>
                </a:solidFill>
              </a:rPr>
              <a:t>Maintain the records</a:t>
            </a:r>
          </a:p>
          <a:p>
            <a:pPr>
              <a:lnSpc>
                <a:spcPct val="100000"/>
              </a:lnSpc>
              <a:spcBef>
                <a:spcPts val="0"/>
              </a:spcBef>
              <a:spcAft>
                <a:spcPts val="600"/>
              </a:spcAft>
            </a:pPr>
            <a:r>
              <a:rPr lang="en-ZA" sz="3200" dirty="0">
                <a:solidFill>
                  <a:srgbClr val="290DB3"/>
                </a:solidFill>
              </a:rPr>
              <a:t>Analyze the group’s performance</a:t>
            </a:r>
          </a:p>
          <a:p>
            <a:pPr>
              <a:lnSpc>
                <a:spcPct val="100000"/>
              </a:lnSpc>
              <a:spcBef>
                <a:spcPts val="0"/>
              </a:spcBef>
              <a:spcAft>
                <a:spcPts val="600"/>
              </a:spcAft>
            </a:pPr>
            <a:r>
              <a:rPr lang="en-ZA" sz="3200" dirty="0">
                <a:solidFill>
                  <a:srgbClr val="290DB3"/>
                </a:solidFill>
              </a:rPr>
              <a:t>Report the result to group members</a:t>
            </a:r>
          </a:p>
          <a:p>
            <a:pPr>
              <a:lnSpc>
                <a:spcPct val="100000"/>
              </a:lnSpc>
              <a:spcBef>
                <a:spcPts val="0"/>
              </a:spcBef>
              <a:spcAft>
                <a:spcPts val="600"/>
              </a:spcAft>
            </a:pPr>
            <a:r>
              <a:rPr lang="en-ZA" sz="3200" dirty="0">
                <a:solidFill>
                  <a:srgbClr val="290DB3"/>
                </a:solidFill>
              </a:rPr>
              <a:t>Use the information to make decisions.</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31</a:t>
            </a:fld>
            <a:endParaRPr lang="en-US" dirty="0"/>
          </a:p>
        </p:txBody>
      </p:sp>
      <p:cxnSp>
        <p:nvCxnSpPr>
          <p:cNvPr id="7" name="Straight Connector 6"/>
          <p:cNvCxnSpPr/>
          <p:nvPr/>
        </p:nvCxnSpPr>
        <p:spPr>
          <a:xfrm flipV="1">
            <a:off x="168275" y="112011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6922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71" y="249321"/>
            <a:ext cx="9416143" cy="1124712"/>
          </a:xfrm>
        </p:spPr>
        <p:txBody>
          <a:bodyPr anchor="ctr"/>
          <a:lstStyle/>
          <a:p>
            <a:r>
              <a:rPr lang="en-ZA" sz="3600" dirty="0"/>
              <a:t>Learning from the first season: Review quantitative aspects</a:t>
            </a:r>
          </a:p>
        </p:txBody>
      </p:sp>
      <p:sp>
        <p:nvSpPr>
          <p:cNvPr id="3" name="Content Placeholder 2"/>
          <p:cNvSpPr>
            <a:spLocks noGrp="1"/>
          </p:cNvSpPr>
          <p:nvPr>
            <p:ph idx="1"/>
          </p:nvPr>
        </p:nvSpPr>
        <p:spPr>
          <a:xfrm>
            <a:off x="490874" y="1928665"/>
            <a:ext cx="9273612" cy="4529810"/>
          </a:xfrm>
        </p:spPr>
        <p:txBody>
          <a:bodyPr/>
          <a:lstStyle/>
          <a:p>
            <a:pPr>
              <a:lnSpc>
                <a:spcPct val="100000"/>
              </a:lnSpc>
              <a:spcBef>
                <a:spcPts val="0"/>
              </a:spcBef>
              <a:spcAft>
                <a:spcPts val="600"/>
              </a:spcAft>
            </a:pPr>
            <a:r>
              <a:rPr lang="en-ZA" sz="3200" dirty="0">
                <a:solidFill>
                  <a:srgbClr val="290DB3"/>
                </a:solidFill>
              </a:rPr>
              <a:t>Did the group meet the targets in terms of production?</a:t>
            </a:r>
          </a:p>
          <a:p>
            <a:pPr>
              <a:lnSpc>
                <a:spcPct val="100000"/>
              </a:lnSpc>
              <a:spcBef>
                <a:spcPts val="0"/>
              </a:spcBef>
              <a:spcAft>
                <a:spcPts val="600"/>
              </a:spcAft>
            </a:pPr>
            <a:r>
              <a:rPr lang="en-ZA" sz="3200" dirty="0">
                <a:solidFill>
                  <a:srgbClr val="290DB3"/>
                </a:solidFill>
              </a:rPr>
              <a:t>Did the group meet their price targets?</a:t>
            </a:r>
          </a:p>
          <a:p>
            <a:pPr>
              <a:lnSpc>
                <a:spcPct val="100000"/>
              </a:lnSpc>
              <a:spcBef>
                <a:spcPts val="0"/>
              </a:spcBef>
              <a:spcAft>
                <a:spcPts val="600"/>
              </a:spcAft>
            </a:pPr>
            <a:r>
              <a:rPr lang="en-ZA" sz="3200" dirty="0">
                <a:solidFill>
                  <a:srgbClr val="290DB3"/>
                </a:solidFill>
              </a:rPr>
              <a:t>Did the group manage to meet their cost targets?</a:t>
            </a:r>
          </a:p>
          <a:p>
            <a:pPr>
              <a:lnSpc>
                <a:spcPct val="100000"/>
              </a:lnSpc>
              <a:spcBef>
                <a:spcPts val="0"/>
              </a:spcBef>
              <a:spcAft>
                <a:spcPts val="600"/>
              </a:spcAft>
            </a:pPr>
            <a:r>
              <a:rPr lang="en-ZA" sz="3200" dirty="0">
                <a:solidFill>
                  <a:srgbClr val="290DB3"/>
                </a:solidFill>
              </a:rPr>
              <a:t>Did they make the income and profits they had expected?</a:t>
            </a:r>
          </a:p>
          <a:p>
            <a:pPr>
              <a:lnSpc>
                <a:spcPct val="100000"/>
              </a:lnSpc>
              <a:spcBef>
                <a:spcPts val="0"/>
              </a:spcBef>
              <a:spcAft>
                <a:spcPts val="600"/>
              </a:spcAft>
            </a:pPr>
            <a:r>
              <a:rPr lang="en-ZA" sz="3200" dirty="0">
                <a:solidFill>
                  <a:srgbClr val="290DB3"/>
                </a:solidFill>
              </a:rPr>
              <a:t>Did they repay their loans?</a:t>
            </a:r>
          </a:p>
          <a:p>
            <a:pPr>
              <a:lnSpc>
                <a:spcPct val="100000"/>
              </a:lnSpc>
              <a:spcBef>
                <a:spcPts val="0"/>
              </a:spcBef>
              <a:spcAft>
                <a:spcPts val="600"/>
              </a:spcAft>
            </a:pPr>
            <a:r>
              <a:rPr lang="en-ZA" sz="3200" dirty="0">
                <a:solidFill>
                  <a:srgbClr val="290DB3"/>
                </a:solidFill>
              </a:rPr>
              <a:t>Was it profitable to take a loan?</a:t>
            </a:r>
          </a:p>
        </p:txBody>
      </p:sp>
      <p:sp>
        <p:nvSpPr>
          <p:cNvPr id="4" name="Slide Number Placeholder 3"/>
          <p:cNvSpPr>
            <a:spLocks noGrp="1"/>
          </p:cNvSpPr>
          <p:nvPr>
            <p:ph type="sldNum" sz="quarter" idx="4"/>
          </p:nvPr>
        </p:nvSpPr>
        <p:spPr/>
        <p:txBody>
          <a:bodyPr/>
          <a:lstStyle/>
          <a:p>
            <a:fld id="{3AF21FA0-C69A-D549-B93E-AD7DB9D7EB7A}" type="slidenum">
              <a:rPr lang="en-US" smtClean="0"/>
              <a:pPr/>
              <a:t>32</a:t>
            </a:fld>
            <a:endParaRPr lang="en-US" dirty="0"/>
          </a:p>
        </p:txBody>
      </p:sp>
      <p:cxnSp>
        <p:nvCxnSpPr>
          <p:cNvPr id="6" name="Straight Connector 5"/>
          <p:cNvCxnSpPr/>
          <p:nvPr/>
        </p:nvCxnSpPr>
        <p:spPr>
          <a:xfrm flipV="1">
            <a:off x="168275" y="154392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7617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98101"/>
            <a:ext cx="7315200" cy="1124712"/>
          </a:xfrm>
        </p:spPr>
        <p:txBody>
          <a:bodyPr/>
          <a:lstStyle/>
          <a:p>
            <a:r>
              <a:rPr lang="en-ZA" sz="3600" dirty="0"/>
              <a:t>Learning from the first season: Review qualitative aspects</a:t>
            </a:r>
          </a:p>
        </p:txBody>
      </p:sp>
      <p:sp>
        <p:nvSpPr>
          <p:cNvPr id="3" name="Content Placeholder 2"/>
          <p:cNvSpPr>
            <a:spLocks noGrp="1"/>
          </p:cNvSpPr>
          <p:nvPr>
            <p:ph idx="1"/>
          </p:nvPr>
        </p:nvSpPr>
        <p:spPr>
          <a:xfrm>
            <a:off x="914399" y="2044094"/>
            <a:ext cx="8229600" cy="4660723"/>
          </a:xfrm>
        </p:spPr>
        <p:txBody>
          <a:bodyPr/>
          <a:lstStyle/>
          <a:p>
            <a:pPr>
              <a:lnSpc>
                <a:spcPct val="100000"/>
              </a:lnSpc>
              <a:spcBef>
                <a:spcPts val="600"/>
              </a:spcBef>
              <a:spcAft>
                <a:spcPts val="600"/>
              </a:spcAft>
            </a:pPr>
            <a:r>
              <a:rPr lang="en-ZA" sz="3200" dirty="0">
                <a:solidFill>
                  <a:srgbClr val="290DB3"/>
                </a:solidFill>
              </a:rPr>
              <a:t>Was the approach a success?</a:t>
            </a:r>
          </a:p>
          <a:p>
            <a:pPr>
              <a:lnSpc>
                <a:spcPct val="100000"/>
              </a:lnSpc>
              <a:spcBef>
                <a:spcPts val="600"/>
              </a:spcBef>
              <a:spcAft>
                <a:spcPts val="600"/>
              </a:spcAft>
            </a:pPr>
            <a:r>
              <a:rPr lang="en-ZA" sz="3200" dirty="0">
                <a:solidFill>
                  <a:srgbClr val="290DB3"/>
                </a:solidFill>
              </a:rPr>
              <a:t>What went right?</a:t>
            </a:r>
          </a:p>
          <a:p>
            <a:pPr>
              <a:lnSpc>
                <a:spcPct val="100000"/>
              </a:lnSpc>
              <a:spcBef>
                <a:spcPts val="600"/>
              </a:spcBef>
              <a:spcAft>
                <a:spcPts val="600"/>
              </a:spcAft>
            </a:pPr>
            <a:r>
              <a:rPr lang="en-ZA" sz="3200" dirty="0">
                <a:solidFill>
                  <a:srgbClr val="290DB3"/>
                </a:solidFill>
              </a:rPr>
              <a:t>What do they want to do again next season?</a:t>
            </a:r>
          </a:p>
          <a:p>
            <a:pPr>
              <a:lnSpc>
                <a:spcPct val="100000"/>
              </a:lnSpc>
              <a:spcBef>
                <a:spcPts val="600"/>
              </a:spcBef>
              <a:spcAft>
                <a:spcPts val="600"/>
              </a:spcAft>
            </a:pPr>
            <a:r>
              <a:rPr lang="en-ZA" sz="3200" dirty="0">
                <a:solidFill>
                  <a:srgbClr val="290DB3"/>
                </a:solidFill>
              </a:rPr>
              <a:t>What went wrong?</a:t>
            </a:r>
          </a:p>
          <a:p>
            <a:pPr>
              <a:lnSpc>
                <a:spcPct val="100000"/>
              </a:lnSpc>
              <a:spcBef>
                <a:spcPts val="600"/>
              </a:spcBef>
              <a:spcAft>
                <a:spcPts val="600"/>
              </a:spcAft>
            </a:pPr>
            <a:r>
              <a:rPr lang="en-ZA" sz="3200" dirty="0">
                <a:solidFill>
                  <a:srgbClr val="290DB3"/>
                </a:solidFill>
              </a:rPr>
              <a:t>What would they do differently next season?</a:t>
            </a:r>
          </a:p>
          <a:p>
            <a:pPr>
              <a:lnSpc>
                <a:spcPct val="100000"/>
              </a:lnSpc>
              <a:spcBef>
                <a:spcPts val="600"/>
              </a:spcBef>
              <a:spcAft>
                <a:spcPts val="600"/>
              </a:spcAft>
            </a:pPr>
            <a:r>
              <a:rPr lang="en-ZA" sz="3200" dirty="0">
                <a:solidFill>
                  <a:srgbClr val="290DB3"/>
                </a:solidFill>
              </a:rPr>
              <a:t>What did we learn from the first season?</a:t>
            </a:r>
          </a:p>
          <a:p>
            <a:pPr>
              <a:lnSpc>
                <a:spcPct val="100000"/>
              </a:lnSpc>
              <a:spcBef>
                <a:spcPts val="600"/>
              </a:spcBef>
              <a:spcAft>
                <a:spcPts val="600"/>
              </a:spcAft>
            </a:pPr>
            <a:r>
              <a:rPr lang="en-ZA" sz="3200" dirty="0">
                <a:solidFill>
                  <a:srgbClr val="290DB3"/>
                </a:solidFill>
              </a:rPr>
              <a:t>Are the farmers doing better in groups?</a:t>
            </a:r>
          </a:p>
        </p:txBody>
      </p:sp>
      <p:sp>
        <p:nvSpPr>
          <p:cNvPr id="4" name="Slide Number Placeholder 3"/>
          <p:cNvSpPr>
            <a:spLocks noGrp="1"/>
          </p:cNvSpPr>
          <p:nvPr>
            <p:ph type="sldNum" sz="quarter" idx="4"/>
          </p:nvPr>
        </p:nvSpPr>
        <p:spPr/>
        <p:txBody>
          <a:bodyPr/>
          <a:lstStyle/>
          <a:p>
            <a:fld id="{3AF21FA0-C69A-D549-B93E-AD7DB9D7EB7A}" type="slidenum">
              <a:rPr lang="en-US" smtClean="0"/>
              <a:pPr/>
              <a:t>33</a:t>
            </a:fld>
            <a:endParaRPr lang="en-US" dirty="0"/>
          </a:p>
        </p:txBody>
      </p:sp>
      <p:cxnSp>
        <p:nvCxnSpPr>
          <p:cNvPr id="6" name="Straight Connector 5"/>
          <p:cNvCxnSpPr/>
          <p:nvPr/>
        </p:nvCxnSpPr>
        <p:spPr>
          <a:xfrm flipV="1">
            <a:off x="341089" y="167971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1137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4670"/>
            <a:ext cx="7815943" cy="1124712"/>
          </a:xfrm>
        </p:spPr>
        <p:txBody>
          <a:bodyPr anchor="ctr"/>
          <a:lstStyle/>
          <a:p>
            <a:r>
              <a:rPr lang="en-ZA" sz="3600" dirty="0"/>
              <a:t>Reviewing performance</a:t>
            </a:r>
          </a:p>
        </p:txBody>
      </p:sp>
      <p:sp>
        <p:nvSpPr>
          <p:cNvPr id="3" name="Content Placeholder 2"/>
          <p:cNvSpPr>
            <a:spLocks noGrp="1"/>
          </p:cNvSpPr>
          <p:nvPr>
            <p:ph idx="1"/>
          </p:nvPr>
        </p:nvSpPr>
        <p:spPr>
          <a:xfrm>
            <a:off x="413657" y="1120043"/>
            <a:ext cx="9089572" cy="5646518"/>
          </a:xfrm>
        </p:spPr>
        <p:txBody>
          <a:bodyPr/>
          <a:lstStyle/>
          <a:p>
            <a:pPr>
              <a:lnSpc>
                <a:spcPct val="100000"/>
              </a:lnSpc>
              <a:spcBef>
                <a:spcPts val="0"/>
              </a:spcBef>
              <a:spcAft>
                <a:spcPts val="600"/>
              </a:spcAft>
            </a:pPr>
            <a:r>
              <a:rPr lang="en-ZA" sz="3200" b="1" dirty="0">
                <a:solidFill>
                  <a:schemeClr val="accent2">
                    <a:lumMod val="75000"/>
                  </a:schemeClr>
                </a:solidFill>
              </a:rPr>
              <a:t>Farmers should also review the </a:t>
            </a:r>
            <a:r>
              <a:rPr lang="en-ZA" sz="3200" b="1" dirty="0">
                <a:solidFill>
                  <a:srgbClr val="898F0C"/>
                </a:solidFill>
              </a:rPr>
              <a:t>performance of their group members, </a:t>
            </a:r>
            <a:r>
              <a:rPr lang="en-ZA" sz="3200" dirty="0">
                <a:solidFill>
                  <a:srgbClr val="290DB3"/>
                </a:solidFill>
              </a:rPr>
              <a:t>particularly the marketing team, lead farmers and or committee members.</a:t>
            </a:r>
          </a:p>
          <a:p>
            <a:pPr>
              <a:lnSpc>
                <a:spcPct val="100000"/>
              </a:lnSpc>
              <a:spcBef>
                <a:spcPts val="0"/>
              </a:spcBef>
              <a:spcAft>
                <a:spcPts val="600"/>
              </a:spcAft>
            </a:pPr>
            <a:r>
              <a:rPr lang="en-ZA" sz="3200" dirty="0">
                <a:solidFill>
                  <a:srgbClr val="290DB3"/>
                </a:solidFill>
              </a:rPr>
              <a:t>Performance monitoring should be discussed constructively.</a:t>
            </a:r>
          </a:p>
          <a:p>
            <a:pPr>
              <a:lnSpc>
                <a:spcPct val="100000"/>
              </a:lnSpc>
              <a:spcBef>
                <a:spcPts val="0"/>
              </a:spcBef>
              <a:spcAft>
                <a:spcPts val="600"/>
              </a:spcAft>
            </a:pPr>
            <a:r>
              <a:rPr lang="en-ZA" sz="3200" dirty="0">
                <a:solidFill>
                  <a:srgbClr val="290DB3"/>
                </a:solidFill>
              </a:rPr>
              <a:t>You should be sensitive to problems in group dynamics and find ways to suggest where changes may help.</a:t>
            </a:r>
          </a:p>
          <a:p>
            <a:pPr>
              <a:lnSpc>
                <a:spcPct val="100000"/>
              </a:lnSpc>
              <a:spcBef>
                <a:spcPts val="0"/>
              </a:spcBef>
              <a:spcAft>
                <a:spcPts val="600"/>
              </a:spcAft>
            </a:pPr>
            <a:r>
              <a:rPr lang="en-ZA" sz="3200" dirty="0">
                <a:solidFill>
                  <a:srgbClr val="290DB3"/>
                </a:solidFill>
              </a:rPr>
              <a:t>Elections are one (non-confrontational) way to ease changes in positions and enable other members of the group to take on new responsibilities.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34</a:t>
            </a:fld>
            <a:endParaRPr lang="en-US" dirty="0"/>
          </a:p>
        </p:txBody>
      </p:sp>
      <p:cxnSp>
        <p:nvCxnSpPr>
          <p:cNvPr id="6" name="Straight Connector 5"/>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4749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Discussing results with your team</a:t>
            </a:r>
          </a:p>
        </p:txBody>
      </p:sp>
      <p:sp>
        <p:nvSpPr>
          <p:cNvPr id="3" name="Content Placeholder 2"/>
          <p:cNvSpPr>
            <a:spLocks noGrp="1"/>
          </p:cNvSpPr>
          <p:nvPr>
            <p:ph idx="1"/>
          </p:nvPr>
        </p:nvSpPr>
        <p:spPr>
          <a:xfrm>
            <a:off x="322415" y="1120042"/>
            <a:ext cx="9529156" cy="5890357"/>
          </a:xfrm>
        </p:spPr>
        <p:txBody>
          <a:bodyPr/>
          <a:lstStyle/>
          <a:p>
            <a:pPr marL="0" indent="0">
              <a:lnSpc>
                <a:spcPct val="100000"/>
              </a:lnSpc>
              <a:spcBef>
                <a:spcPts val="600"/>
              </a:spcBef>
              <a:spcAft>
                <a:spcPts val="600"/>
              </a:spcAft>
              <a:buNone/>
            </a:pPr>
            <a:r>
              <a:rPr lang="en-ZA" sz="3200" b="1" dirty="0">
                <a:solidFill>
                  <a:srgbClr val="898F0C"/>
                </a:solidFill>
              </a:rPr>
              <a:t>Comparing groups</a:t>
            </a:r>
          </a:p>
          <a:p>
            <a:pPr marL="0" indent="0">
              <a:lnSpc>
                <a:spcPct val="100000"/>
              </a:lnSpc>
              <a:spcBef>
                <a:spcPts val="600"/>
              </a:spcBef>
              <a:spcAft>
                <a:spcPts val="600"/>
              </a:spcAft>
              <a:buNone/>
            </a:pPr>
            <a:r>
              <a:rPr lang="en-ZA" sz="3200" dirty="0">
                <a:solidFill>
                  <a:srgbClr val="290DB3"/>
                </a:solidFill>
              </a:rPr>
              <a:t>Are some groups doing better than others and, if so, why? What can you share from your own experiences? What difficulties have you encountered and how can you overcome these?</a:t>
            </a:r>
          </a:p>
          <a:p>
            <a:pPr marL="0" indent="0">
              <a:lnSpc>
                <a:spcPct val="100000"/>
              </a:lnSpc>
              <a:spcBef>
                <a:spcPts val="600"/>
              </a:spcBef>
              <a:spcAft>
                <a:spcPts val="600"/>
              </a:spcAft>
              <a:buNone/>
            </a:pPr>
            <a:r>
              <a:rPr lang="en-ZA" sz="3200" b="1" dirty="0">
                <a:solidFill>
                  <a:srgbClr val="898F0C"/>
                </a:solidFill>
              </a:rPr>
              <a:t>Reviewing the agroenterprise approach</a:t>
            </a:r>
          </a:p>
          <a:p>
            <a:pPr marL="0" indent="0">
              <a:lnSpc>
                <a:spcPct val="100000"/>
              </a:lnSpc>
              <a:spcBef>
                <a:spcPts val="600"/>
              </a:spcBef>
              <a:spcAft>
                <a:spcPts val="600"/>
              </a:spcAft>
              <a:buNone/>
            </a:pPr>
            <a:r>
              <a:rPr lang="en-ZA" sz="3200" dirty="0">
                <a:solidFill>
                  <a:srgbClr val="290DB3"/>
                </a:solidFill>
              </a:rPr>
              <a:t>How successful was the agroenterprise approach? Did it help farmers to produce and sell for a profit? Did they learn new skills? Did the information gathering and processing help you to assist farmers? Does the approach reduce the time and costs of serving farmers? </a:t>
            </a:r>
          </a:p>
        </p:txBody>
      </p:sp>
      <p:sp>
        <p:nvSpPr>
          <p:cNvPr id="4" name="Slide Number Placeholder 3"/>
          <p:cNvSpPr>
            <a:spLocks noGrp="1"/>
          </p:cNvSpPr>
          <p:nvPr>
            <p:ph type="sldNum" sz="quarter" idx="4"/>
          </p:nvPr>
        </p:nvSpPr>
        <p:spPr/>
        <p:txBody>
          <a:bodyPr/>
          <a:lstStyle/>
          <a:p>
            <a:fld id="{3AF21FA0-C69A-D549-B93E-AD7DB9D7EB7A}" type="slidenum">
              <a:rPr lang="en-US" smtClean="0"/>
              <a:pPr/>
              <a:t>35</a:t>
            </a:fld>
            <a:endParaRPr lang="en-US" dirty="0"/>
          </a:p>
        </p:txBody>
      </p:sp>
      <p:cxnSp>
        <p:nvCxnSpPr>
          <p:cNvPr id="6" name="Straight Connector 5"/>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2612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8" y="-4670"/>
            <a:ext cx="7815942" cy="1124712"/>
          </a:xfrm>
        </p:spPr>
        <p:txBody>
          <a:bodyPr anchor="ctr"/>
          <a:lstStyle/>
          <a:p>
            <a:r>
              <a:rPr lang="en-ZA" sz="3600" dirty="0"/>
              <a:t>Documenting and reporting</a:t>
            </a:r>
          </a:p>
        </p:txBody>
      </p:sp>
      <p:sp>
        <p:nvSpPr>
          <p:cNvPr id="3" name="Content Placeholder 2"/>
          <p:cNvSpPr>
            <a:spLocks noGrp="1"/>
          </p:cNvSpPr>
          <p:nvPr>
            <p:ph idx="1"/>
          </p:nvPr>
        </p:nvSpPr>
        <p:spPr>
          <a:xfrm>
            <a:off x="413658" y="1120041"/>
            <a:ext cx="9322328" cy="5846815"/>
          </a:xfrm>
        </p:spPr>
        <p:txBody>
          <a:bodyPr/>
          <a:lstStyle/>
          <a:p>
            <a:pPr marL="0" indent="0" algn="just">
              <a:lnSpc>
                <a:spcPct val="100000"/>
              </a:lnSpc>
              <a:spcBef>
                <a:spcPts val="0"/>
              </a:spcBef>
              <a:spcAft>
                <a:spcPts val="600"/>
              </a:spcAft>
              <a:buNone/>
            </a:pPr>
            <a:r>
              <a:rPr lang="en-ZA" sz="3200" dirty="0">
                <a:solidFill>
                  <a:srgbClr val="290DB3"/>
                </a:solidFill>
              </a:rPr>
              <a:t>Government, donors, NGOs, financial institutions and private-sector investors need formal reports filled with data about the season’s activities and results.</a:t>
            </a:r>
          </a:p>
          <a:p>
            <a:pPr marL="0" indent="0" algn="just">
              <a:lnSpc>
                <a:spcPct val="100000"/>
              </a:lnSpc>
              <a:spcBef>
                <a:spcPts val="0"/>
              </a:spcBef>
              <a:spcAft>
                <a:spcPts val="600"/>
              </a:spcAft>
              <a:buNone/>
            </a:pPr>
            <a:r>
              <a:rPr lang="en-ZA" sz="3400" b="1" dirty="0">
                <a:solidFill>
                  <a:srgbClr val="898F0C"/>
                </a:solidFill>
              </a:rPr>
              <a:t>Anecdotes:</a:t>
            </a:r>
            <a:r>
              <a:rPr lang="en-ZA" sz="3200" b="1" dirty="0">
                <a:solidFill>
                  <a:srgbClr val="898F0C"/>
                </a:solidFill>
              </a:rPr>
              <a:t> </a:t>
            </a:r>
            <a:r>
              <a:rPr lang="en-ZA" sz="3200" dirty="0">
                <a:solidFill>
                  <a:srgbClr val="290DB3"/>
                </a:solidFill>
              </a:rPr>
              <a:t>These are an effective way of on the work you have been doing with farmers. For example, you can describe how a particular family has succeeded by joining a farmer group.</a:t>
            </a:r>
          </a:p>
          <a:p>
            <a:pPr marL="0" indent="0" algn="just">
              <a:lnSpc>
                <a:spcPct val="100000"/>
              </a:lnSpc>
              <a:spcBef>
                <a:spcPts val="0"/>
              </a:spcBef>
              <a:spcAft>
                <a:spcPts val="600"/>
              </a:spcAft>
              <a:buNone/>
            </a:pPr>
            <a:r>
              <a:rPr lang="en-ZA" sz="3400" b="1" dirty="0">
                <a:solidFill>
                  <a:srgbClr val="898F0C"/>
                </a:solidFill>
              </a:rPr>
              <a:t>Failures: </a:t>
            </a:r>
            <a:r>
              <a:rPr lang="en-ZA" sz="3200" dirty="0">
                <a:solidFill>
                  <a:srgbClr val="290DB3"/>
                </a:solidFill>
              </a:rPr>
              <a:t>Do not be afraid to report on failures. They are inevitable in any business venture – particularly when you are testing new ideas. Documenting and analyzing failures makes it possible to avoid them in future.</a:t>
            </a:r>
          </a:p>
        </p:txBody>
      </p:sp>
      <p:sp>
        <p:nvSpPr>
          <p:cNvPr id="4" name="Slide Number Placeholder 3"/>
          <p:cNvSpPr>
            <a:spLocks noGrp="1"/>
          </p:cNvSpPr>
          <p:nvPr>
            <p:ph type="sldNum" sz="quarter" idx="4"/>
          </p:nvPr>
        </p:nvSpPr>
        <p:spPr/>
        <p:txBody>
          <a:bodyPr/>
          <a:lstStyle/>
          <a:p>
            <a:fld id="{3AF21FA0-C69A-D549-B93E-AD7DB9D7EB7A}" type="slidenum">
              <a:rPr lang="en-US" smtClean="0"/>
              <a:pPr/>
              <a:t>36</a:t>
            </a:fld>
            <a:endParaRPr lang="en-US" dirty="0"/>
          </a:p>
        </p:txBody>
      </p:sp>
      <p:cxnSp>
        <p:nvCxnSpPr>
          <p:cNvPr id="6" name="Straight Connector 5"/>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417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74" y="300130"/>
            <a:ext cx="8708571" cy="1124712"/>
          </a:xfrm>
        </p:spPr>
        <p:txBody>
          <a:bodyPr anchor="ctr"/>
          <a:lstStyle/>
          <a:p>
            <a:r>
              <a:rPr lang="en-ZA" sz="3600" dirty="0"/>
              <a:t>Planning the next season: Same product market</a:t>
            </a:r>
          </a:p>
        </p:txBody>
      </p:sp>
      <p:sp>
        <p:nvSpPr>
          <p:cNvPr id="3" name="Content Placeholder 2"/>
          <p:cNvSpPr>
            <a:spLocks noGrp="1"/>
          </p:cNvSpPr>
          <p:nvPr>
            <p:ph idx="1"/>
          </p:nvPr>
        </p:nvSpPr>
        <p:spPr>
          <a:xfrm>
            <a:off x="322415" y="1424843"/>
            <a:ext cx="9474728" cy="5341718"/>
          </a:xfrm>
        </p:spPr>
        <p:txBody>
          <a:bodyPr/>
          <a:lstStyle/>
          <a:p>
            <a:pPr>
              <a:lnSpc>
                <a:spcPct val="100000"/>
              </a:lnSpc>
              <a:spcBef>
                <a:spcPts val="0"/>
              </a:spcBef>
            </a:pPr>
            <a:r>
              <a:rPr lang="en-ZA" sz="3200" dirty="0">
                <a:solidFill>
                  <a:srgbClr val="290DB3"/>
                </a:solidFill>
              </a:rPr>
              <a:t>If they plan to target the same product and market, the farmers probably will not need to gather a lot of new information. They can use the information and contacts they already have. </a:t>
            </a:r>
          </a:p>
          <a:p>
            <a:pPr>
              <a:lnSpc>
                <a:spcPct val="100000"/>
              </a:lnSpc>
              <a:spcBef>
                <a:spcPts val="0"/>
              </a:spcBef>
            </a:pPr>
            <a:r>
              <a:rPr lang="en-ZA" sz="3200" dirty="0">
                <a:solidFill>
                  <a:srgbClr val="290DB3"/>
                </a:solidFill>
              </a:rPr>
              <a:t>Farmers should still check whether any major changes have taken place, e.g. changes in prices or market demand.</a:t>
            </a:r>
          </a:p>
          <a:p>
            <a:pPr>
              <a:lnSpc>
                <a:spcPct val="100000"/>
              </a:lnSpc>
              <a:spcBef>
                <a:spcPts val="0"/>
              </a:spcBef>
            </a:pPr>
            <a:r>
              <a:rPr lang="en-ZA" sz="3200" dirty="0">
                <a:solidFill>
                  <a:srgbClr val="290DB3"/>
                </a:solidFill>
              </a:rPr>
              <a:t>The can consider renewing agreements or contracts with suppliers and buyers and negotiate loan arrangements with financial institutions on similar terms than the previous season.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37</a:t>
            </a:fld>
            <a:endParaRPr lang="en-US" dirty="0"/>
          </a:p>
        </p:txBody>
      </p:sp>
      <p:cxnSp>
        <p:nvCxnSpPr>
          <p:cNvPr id="6" name="Straight Connector 5"/>
          <p:cNvCxnSpPr/>
          <p:nvPr/>
        </p:nvCxnSpPr>
        <p:spPr>
          <a:xfrm flipV="1">
            <a:off x="168275" y="126946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3205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7" y="-4670"/>
            <a:ext cx="9688284" cy="1124712"/>
          </a:xfrm>
        </p:spPr>
        <p:txBody>
          <a:bodyPr anchor="ctr"/>
          <a:lstStyle/>
          <a:p>
            <a:r>
              <a:rPr lang="en-ZA" sz="3600" dirty="0"/>
              <a:t>Planning the next season: Different product or market</a:t>
            </a:r>
          </a:p>
        </p:txBody>
      </p:sp>
      <p:sp>
        <p:nvSpPr>
          <p:cNvPr id="3" name="Content Placeholder 2"/>
          <p:cNvSpPr>
            <a:spLocks noGrp="1"/>
          </p:cNvSpPr>
          <p:nvPr>
            <p:ph idx="1"/>
          </p:nvPr>
        </p:nvSpPr>
        <p:spPr>
          <a:xfrm>
            <a:off x="534389" y="1449220"/>
            <a:ext cx="8621485" cy="4369689"/>
          </a:xfrm>
        </p:spPr>
        <p:txBody>
          <a:bodyPr/>
          <a:lstStyle/>
          <a:p>
            <a:pPr marL="0" indent="0">
              <a:lnSpc>
                <a:spcPct val="100000"/>
              </a:lnSpc>
              <a:spcBef>
                <a:spcPts val="600"/>
              </a:spcBef>
              <a:spcAft>
                <a:spcPts val="600"/>
              </a:spcAft>
              <a:buNone/>
            </a:pPr>
            <a:r>
              <a:rPr lang="en-ZA" sz="3200" dirty="0" smtClean="0">
                <a:solidFill>
                  <a:srgbClr val="290DB3"/>
                </a:solidFill>
              </a:rPr>
              <a:t>them </a:t>
            </a:r>
            <a:r>
              <a:rPr lang="en-ZA" sz="3200" dirty="0">
                <a:solidFill>
                  <a:srgbClr val="290DB3"/>
                </a:solidFill>
              </a:rPr>
              <a:t>do this</a:t>
            </a:r>
            <a:r>
              <a:rPr lang="en-ZA" sz="3200" dirty="0" smtClean="0">
                <a:solidFill>
                  <a:srgbClr val="290DB3"/>
                </a:solidFill>
              </a:rPr>
              <a:t>.</a:t>
            </a:r>
            <a:r>
              <a:rPr lang="en-ZA" sz="3200" b="1" dirty="0">
                <a:solidFill>
                  <a:srgbClr val="898F0C"/>
                </a:solidFill>
              </a:rPr>
              <a:t> Farmers may decide to:</a:t>
            </a:r>
          </a:p>
          <a:p>
            <a:pPr>
              <a:lnSpc>
                <a:spcPct val="100000"/>
              </a:lnSpc>
              <a:spcBef>
                <a:spcPts val="600"/>
              </a:spcBef>
              <a:spcAft>
                <a:spcPts val="600"/>
              </a:spcAft>
            </a:pPr>
            <a:r>
              <a:rPr lang="en-ZA" sz="3200" dirty="0">
                <a:solidFill>
                  <a:srgbClr val="290DB3"/>
                </a:solidFill>
              </a:rPr>
              <a:t>Switch to other products</a:t>
            </a:r>
          </a:p>
          <a:p>
            <a:pPr>
              <a:lnSpc>
                <a:spcPct val="100000"/>
              </a:lnSpc>
              <a:spcBef>
                <a:spcPts val="600"/>
              </a:spcBef>
              <a:spcAft>
                <a:spcPts val="600"/>
              </a:spcAft>
            </a:pPr>
            <a:r>
              <a:rPr lang="en-ZA" sz="3200" dirty="0">
                <a:solidFill>
                  <a:srgbClr val="290DB3"/>
                </a:solidFill>
              </a:rPr>
              <a:t>Add new products to their existing products</a:t>
            </a:r>
          </a:p>
          <a:p>
            <a:pPr>
              <a:lnSpc>
                <a:spcPct val="100000"/>
              </a:lnSpc>
              <a:spcBef>
                <a:spcPts val="600"/>
              </a:spcBef>
              <a:spcAft>
                <a:spcPts val="600"/>
              </a:spcAft>
            </a:pPr>
            <a:r>
              <a:rPr lang="en-ZA" sz="3200" dirty="0">
                <a:solidFill>
                  <a:srgbClr val="290DB3"/>
                </a:solidFill>
              </a:rPr>
              <a:t>Target a different market</a:t>
            </a:r>
          </a:p>
          <a:p>
            <a:pPr marL="0" indent="0">
              <a:lnSpc>
                <a:spcPct val="100000"/>
              </a:lnSpc>
              <a:spcBef>
                <a:spcPts val="600"/>
              </a:spcBef>
              <a:spcAft>
                <a:spcPts val="600"/>
              </a:spcAft>
              <a:buNone/>
            </a:pPr>
            <a:r>
              <a:rPr lang="en-ZA" sz="3200" dirty="0">
                <a:solidFill>
                  <a:srgbClr val="290DB3"/>
                </a:solidFill>
              </a:rPr>
              <a:t>In these cases, they will probably need to do more work </a:t>
            </a:r>
            <a:r>
              <a:rPr lang="en-ZA" sz="3200" b="1" dirty="0">
                <a:solidFill>
                  <a:srgbClr val="290DB3"/>
                </a:solidFill>
              </a:rPr>
              <a:t>to gather </a:t>
            </a:r>
            <a:r>
              <a:rPr lang="en-ZA" sz="3200" dirty="0">
                <a:solidFill>
                  <a:srgbClr val="290DB3"/>
                </a:solidFill>
              </a:rPr>
              <a:t>and</a:t>
            </a:r>
            <a:r>
              <a:rPr lang="en-ZA" sz="3200" b="1" dirty="0">
                <a:solidFill>
                  <a:srgbClr val="290DB3"/>
                </a:solidFill>
              </a:rPr>
              <a:t> analyze information. </a:t>
            </a:r>
            <a:r>
              <a:rPr lang="en-ZA" sz="3200" dirty="0">
                <a:solidFill>
                  <a:srgbClr val="290DB3"/>
                </a:solidFill>
              </a:rPr>
              <a:t>You may need to help </a:t>
            </a:r>
          </a:p>
        </p:txBody>
      </p:sp>
      <p:sp>
        <p:nvSpPr>
          <p:cNvPr id="4" name="Slide Number Placeholder 3"/>
          <p:cNvSpPr>
            <a:spLocks noGrp="1"/>
          </p:cNvSpPr>
          <p:nvPr>
            <p:ph type="sldNum" sz="quarter" idx="4"/>
          </p:nvPr>
        </p:nvSpPr>
        <p:spPr/>
        <p:txBody>
          <a:bodyPr/>
          <a:lstStyle/>
          <a:p>
            <a:fld id="{3AF21FA0-C69A-D549-B93E-AD7DB9D7EB7A}" type="slidenum">
              <a:rPr lang="en-US" smtClean="0"/>
              <a:pPr/>
              <a:t>38</a:t>
            </a:fld>
            <a:endParaRPr lang="en-US" dirty="0"/>
          </a:p>
        </p:txBody>
      </p:sp>
      <p:cxnSp>
        <p:nvCxnSpPr>
          <p:cNvPr id="6" name="Straight Connector 5"/>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889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9235780" cy="1124712"/>
          </a:xfrm>
        </p:spPr>
        <p:txBody>
          <a:bodyPr anchor="ctr"/>
          <a:lstStyle/>
          <a:p>
            <a:r>
              <a:rPr lang="en-ZA" sz="3600" dirty="0"/>
              <a:t>Planning the next season: Seeking improvement</a:t>
            </a:r>
          </a:p>
        </p:txBody>
      </p:sp>
      <p:sp>
        <p:nvSpPr>
          <p:cNvPr id="3" name="Content Placeholder 2"/>
          <p:cNvSpPr>
            <a:spLocks noGrp="1"/>
          </p:cNvSpPr>
          <p:nvPr>
            <p:ph idx="1"/>
          </p:nvPr>
        </p:nvSpPr>
        <p:spPr>
          <a:xfrm>
            <a:off x="659333" y="1146047"/>
            <a:ext cx="9072495" cy="5519057"/>
          </a:xfrm>
        </p:spPr>
        <p:txBody>
          <a:bodyPr/>
          <a:lstStyle/>
          <a:p>
            <a:pPr marL="0" indent="0">
              <a:lnSpc>
                <a:spcPct val="100000"/>
              </a:lnSpc>
              <a:spcBef>
                <a:spcPts val="0"/>
              </a:spcBef>
              <a:spcAft>
                <a:spcPts val="600"/>
              </a:spcAft>
              <a:buNone/>
            </a:pPr>
            <a:r>
              <a:rPr lang="en-ZA" sz="3200" dirty="0">
                <a:solidFill>
                  <a:srgbClr val="290DB3"/>
                </a:solidFill>
              </a:rPr>
              <a:t>It is always possible to make improvements, even in the most successful business.</a:t>
            </a:r>
          </a:p>
          <a:p>
            <a:pPr marL="0" indent="0">
              <a:lnSpc>
                <a:spcPct val="100000"/>
              </a:lnSpc>
              <a:spcBef>
                <a:spcPts val="0"/>
              </a:spcBef>
              <a:spcAft>
                <a:spcPts val="600"/>
              </a:spcAft>
              <a:buNone/>
            </a:pPr>
            <a:r>
              <a:rPr lang="en-ZA" sz="3200" b="1" dirty="0">
                <a:solidFill>
                  <a:srgbClr val="898F0C"/>
                </a:solidFill>
              </a:rPr>
              <a:t>Encourage the farmers to look for ways to:</a:t>
            </a:r>
          </a:p>
          <a:p>
            <a:pPr>
              <a:lnSpc>
                <a:spcPct val="100000"/>
              </a:lnSpc>
              <a:spcBef>
                <a:spcPts val="0"/>
              </a:spcBef>
              <a:spcAft>
                <a:spcPts val="600"/>
              </a:spcAft>
            </a:pPr>
            <a:r>
              <a:rPr lang="en-ZA" sz="3200" dirty="0">
                <a:solidFill>
                  <a:srgbClr val="290DB3"/>
                </a:solidFill>
              </a:rPr>
              <a:t>Cut costs</a:t>
            </a:r>
          </a:p>
          <a:p>
            <a:pPr>
              <a:lnSpc>
                <a:spcPct val="100000"/>
              </a:lnSpc>
              <a:spcBef>
                <a:spcPts val="0"/>
              </a:spcBef>
              <a:spcAft>
                <a:spcPts val="600"/>
              </a:spcAft>
            </a:pPr>
            <a:r>
              <a:rPr lang="en-ZA" sz="3200" dirty="0">
                <a:solidFill>
                  <a:srgbClr val="290DB3"/>
                </a:solidFill>
              </a:rPr>
              <a:t>Increase their output</a:t>
            </a:r>
          </a:p>
          <a:p>
            <a:pPr>
              <a:lnSpc>
                <a:spcPct val="100000"/>
              </a:lnSpc>
              <a:spcBef>
                <a:spcPts val="0"/>
              </a:spcBef>
              <a:spcAft>
                <a:spcPts val="600"/>
              </a:spcAft>
            </a:pPr>
            <a:r>
              <a:rPr lang="en-ZA" sz="3200" dirty="0">
                <a:solidFill>
                  <a:srgbClr val="290DB3"/>
                </a:solidFill>
              </a:rPr>
              <a:t>Obtain better prices</a:t>
            </a:r>
          </a:p>
          <a:p>
            <a:pPr>
              <a:lnSpc>
                <a:spcPct val="100000"/>
              </a:lnSpc>
              <a:spcBef>
                <a:spcPts val="0"/>
              </a:spcBef>
              <a:spcAft>
                <a:spcPts val="600"/>
              </a:spcAft>
            </a:pPr>
            <a:r>
              <a:rPr lang="en-ZA" sz="3200" dirty="0">
                <a:solidFill>
                  <a:srgbClr val="290DB3"/>
                </a:solidFill>
              </a:rPr>
              <a:t>Invest money in a more effective way</a:t>
            </a:r>
          </a:p>
          <a:p>
            <a:pPr marL="0" indent="0">
              <a:lnSpc>
                <a:spcPct val="100000"/>
              </a:lnSpc>
              <a:spcBef>
                <a:spcPts val="1200"/>
              </a:spcBef>
              <a:buNone/>
            </a:pPr>
            <a:r>
              <a:rPr lang="en-ZA" sz="3200" dirty="0">
                <a:solidFill>
                  <a:srgbClr val="290DB3"/>
                </a:solidFill>
              </a:rPr>
              <a:t>Help the farmers repeat the </a:t>
            </a:r>
            <a:r>
              <a:rPr lang="en-ZA" sz="3200" b="1" dirty="0">
                <a:solidFill>
                  <a:srgbClr val="898F0C"/>
                </a:solidFill>
              </a:rPr>
              <a:t>profitability analysis </a:t>
            </a:r>
            <a:r>
              <a:rPr lang="en-ZA" sz="3200" dirty="0">
                <a:solidFill>
                  <a:srgbClr val="290DB3"/>
                </a:solidFill>
              </a:rPr>
              <a:t>to estimate their costs, income and profit from the next season’s enterprise.</a:t>
            </a:r>
          </a:p>
          <a:p>
            <a:pPr>
              <a:lnSpc>
                <a:spcPct val="100000"/>
              </a:lnSpc>
              <a:spcBef>
                <a:spcPts val="0"/>
              </a:spcBef>
              <a:spcAft>
                <a:spcPts val="600"/>
              </a:spcAft>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39</a:t>
            </a:fld>
            <a:endParaRPr lang="en-US" dirty="0"/>
          </a:p>
        </p:txBody>
      </p:sp>
      <p:cxnSp>
        <p:nvCxnSpPr>
          <p:cNvPr id="6" name="Straight Connector 5"/>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8485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89" y="-4670"/>
            <a:ext cx="7798211" cy="1124712"/>
          </a:xfrm>
        </p:spPr>
        <p:txBody>
          <a:bodyPr anchor="ctr"/>
          <a:lstStyle/>
          <a:p>
            <a:r>
              <a:rPr lang="en-US" sz="3600" dirty="0">
                <a:solidFill>
                  <a:srgbClr val="003087"/>
                </a:solidFill>
                <a:latin typeface="Calibri" panose="020F0502020204030204" pitchFamily="34" charset="0"/>
                <a:cs typeface="Calibri" panose="020F0502020204030204" pitchFamily="34" charset="0"/>
              </a:rPr>
              <a:t>The seven steps of marketing: Content</a:t>
            </a:r>
            <a:endParaRPr lang="en-US" sz="3200" dirty="0"/>
          </a:p>
        </p:txBody>
      </p:sp>
      <p:sp>
        <p:nvSpPr>
          <p:cNvPr id="3" name="Content Placeholder 2"/>
          <p:cNvSpPr>
            <a:spLocks noGrp="1"/>
          </p:cNvSpPr>
          <p:nvPr>
            <p:ph idx="1"/>
          </p:nvPr>
        </p:nvSpPr>
        <p:spPr>
          <a:xfrm>
            <a:off x="322415" y="1587677"/>
            <a:ext cx="9213471" cy="4670619"/>
          </a:xfrm>
        </p:spPr>
        <p:txBody>
          <a:bodyPr/>
          <a:lstStyle/>
          <a:p>
            <a:pPr>
              <a:lnSpc>
                <a:spcPct val="100000"/>
              </a:lnSpc>
              <a:spcBef>
                <a:spcPts val="600"/>
              </a:spcBef>
              <a:spcAft>
                <a:spcPts val="600"/>
              </a:spcAft>
            </a:pPr>
            <a:r>
              <a:rPr lang="en-US" sz="3200" dirty="0">
                <a:solidFill>
                  <a:srgbClr val="290DB3"/>
                </a:solidFill>
              </a:rPr>
              <a:t>Step 1: Getting organized</a:t>
            </a:r>
          </a:p>
          <a:p>
            <a:pPr>
              <a:lnSpc>
                <a:spcPct val="100000"/>
              </a:lnSpc>
              <a:spcBef>
                <a:spcPts val="600"/>
              </a:spcBef>
              <a:spcAft>
                <a:spcPts val="600"/>
              </a:spcAft>
            </a:pPr>
            <a:r>
              <a:rPr lang="en-US" sz="3200" dirty="0">
                <a:solidFill>
                  <a:srgbClr val="290DB3"/>
                </a:solidFill>
              </a:rPr>
              <a:t>Step 2: Identifying products and organizing groups</a:t>
            </a:r>
          </a:p>
          <a:p>
            <a:pPr>
              <a:lnSpc>
                <a:spcPct val="100000"/>
              </a:lnSpc>
              <a:spcBef>
                <a:spcPts val="600"/>
              </a:spcBef>
              <a:spcAft>
                <a:spcPts val="600"/>
              </a:spcAft>
            </a:pPr>
            <a:r>
              <a:rPr lang="en-US" sz="3200" dirty="0">
                <a:solidFill>
                  <a:srgbClr val="290DB3"/>
                </a:solidFill>
              </a:rPr>
              <a:t>Step 3: Collecting information for the business plan</a:t>
            </a:r>
          </a:p>
          <a:p>
            <a:pPr>
              <a:lnSpc>
                <a:spcPct val="100000"/>
              </a:lnSpc>
              <a:spcBef>
                <a:spcPts val="600"/>
              </a:spcBef>
              <a:spcAft>
                <a:spcPts val="600"/>
              </a:spcAft>
            </a:pPr>
            <a:r>
              <a:rPr lang="en-US" sz="3200" dirty="0">
                <a:solidFill>
                  <a:srgbClr val="290DB3"/>
                </a:solidFill>
              </a:rPr>
              <a:t>Step 4: Building a business plan</a:t>
            </a:r>
          </a:p>
          <a:p>
            <a:pPr>
              <a:lnSpc>
                <a:spcPct val="100000"/>
              </a:lnSpc>
              <a:spcBef>
                <a:spcPts val="600"/>
              </a:spcBef>
              <a:spcAft>
                <a:spcPts val="600"/>
              </a:spcAft>
            </a:pPr>
            <a:r>
              <a:rPr lang="en-US" sz="3200" dirty="0">
                <a:solidFill>
                  <a:srgbClr val="290DB3"/>
                </a:solidFill>
              </a:rPr>
              <a:t>Step 5: Marketing as a group</a:t>
            </a:r>
          </a:p>
          <a:p>
            <a:pPr>
              <a:lnSpc>
                <a:spcPct val="100000"/>
              </a:lnSpc>
              <a:spcBef>
                <a:spcPts val="600"/>
              </a:spcBef>
              <a:spcAft>
                <a:spcPts val="600"/>
              </a:spcAft>
            </a:pPr>
            <a:r>
              <a:rPr lang="en-US" sz="3200" dirty="0">
                <a:solidFill>
                  <a:srgbClr val="898F0C"/>
                </a:solidFill>
              </a:rPr>
              <a:t>Step 6: Reviewing agroenterprise performance</a:t>
            </a:r>
          </a:p>
          <a:p>
            <a:pPr>
              <a:lnSpc>
                <a:spcPct val="100000"/>
              </a:lnSpc>
              <a:spcBef>
                <a:spcPts val="600"/>
              </a:spcBef>
              <a:spcAft>
                <a:spcPts val="600"/>
              </a:spcAft>
            </a:pPr>
            <a:r>
              <a:rPr lang="en-US" sz="3200" dirty="0">
                <a:solidFill>
                  <a:srgbClr val="898F0C"/>
                </a:solidFill>
              </a:rPr>
              <a:t>Step 7: Scaling up</a:t>
            </a:r>
          </a:p>
        </p:txBody>
      </p:sp>
      <p:sp>
        <p:nvSpPr>
          <p:cNvPr id="4" name="Slide Number Placeholder 3"/>
          <p:cNvSpPr>
            <a:spLocks noGrp="1"/>
          </p:cNvSpPr>
          <p:nvPr>
            <p:ph type="sldNum" sz="quarter" idx="4"/>
          </p:nvPr>
        </p:nvSpPr>
        <p:spPr/>
        <p:txBody>
          <a:bodyPr/>
          <a:lstStyle/>
          <a:p>
            <a:fld id="{3AF21FA0-C69A-D549-B93E-AD7DB9D7EB7A}" type="slidenum">
              <a:rPr lang="en-US" smtClean="0"/>
              <a:pPr/>
              <a:t>4</a:t>
            </a:fld>
            <a:endParaRPr lang="en-US" dirty="0"/>
          </a:p>
        </p:txBody>
      </p:sp>
      <p:cxnSp>
        <p:nvCxnSpPr>
          <p:cNvPr id="6" name="Straight Connector 5"/>
          <p:cNvCxnSpPr/>
          <p:nvPr/>
        </p:nvCxnSpPr>
        <p:spPr>
          <a:xfrm flipV="1">
            <a:off x="168275" y="118293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94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4670"/>
            <a:ext cx="8860971" cy="1124712"/>
          </a:xfrm>
        </p:spPr>
        <p:txBody>
          <a:bodyPr anchor="b"/>
          <a:lstStyle/>
          <a:p>
            <a:r>
              <a:rPr lang="en-ZA" sz="3600" dirty="0"/>
              <a:t>Planning the next season: Business plan</a:t>
            </a:r>
          </a:p>
        </p:txBody>
      </p:sp>
      <p:sp>
        <p:nvSpPr>
          <p:cNvPr id="3" name="Content Placeholder 2"/>
          <p:cNvSpPr>
            <a:spLocks noGrp="1"/>
          </p:cNvSpPr>
          <p:nvPr>
            <p:ph idx="1"/>
          </p:nvPr>
        </p:nvSpPr>
        <p:spPr>
          <a:xfrm>
            <a:off x="914399" y="1587677"/>
            <a:ext cx="8577943" cy="3659237"/>
          </a:xfrm>
        </p:spPr>
        <p:txBody>
          <a:bodyPr/>
          <a:lstStyle/>
          <a:p>
            <a:pPr>
              <a:lnSpc>
                <a:spcPct val="100000"/>
              </a:lnSpc>
              <a:spcBef>
                <a:spcPts val="600"/>
              </a:spcBef>
              <a:spcAft>
                <a:spcPts val="600"/>
              </a:spcAft>
            </a:pPr>
            <a:r>
              <a:rPr lang="en-ZA" sz="3200" dirty="0">
                <a:solidFill>
                  <a:srgbClr val="290DB3"/>
                </a:solidFill>
              </a:rPr>
              <a:t>The group should revise its business plan if necessary.</a:t>
            </a:r>
          </a:p>
          <a:p>
            <a:pPr>
              <a:lnSpc>
                <a:spcPct val="100000"/>
              </a:lnSpc>
              <a:spcBef>
                <a:spcPts val="600"/>
              </a:spcBef>
              <a:spcAft>
                <a:spcPts val="600"/>
              </a:spcAft>
            </a:pPr>
            <a:r>
              <a:rPr lang="en-ZA" sz="3200" dirty="0">
                <a:solidFill>
                  <a:srgbClr val="290DB3"/>
                </a:solidFill>
              </a:rPr>
              <a:t>If they are sticking to the same product and market, few changes may be needed.</a:t>
            </a:r>
          </a:p>
          <a:p>
            <a:pPr>
              <a:lnSpc>
                <a:spcPct val="100000"/>
              </a:lnSpc>
              <a:spcBef>
                <a:spcPts val="600"/>
              </a:spcBef>
              <a:spcAft>
                <a:spcPts val="600"/>
              </a:spcAft>
            </a:pPr>
            <a:r>
              <a:rPr lang="en-ZA" sz="3200" dirty="0">
                <a:solidFill>
                  <a:srgbClr val="290DB3"/>
                </a:solidFill>
              </a:rPr>
              <a:t>If they are changing products or markets, they will need to make more substantial revisions.</a:t>
            </a:r>
          </a:p>
        </p:txBody>
      </p:sp>
      <p:sp>
        <p:nvSpPr>
          <p:cNvPr id="4" name="Slide Number Placeholder 3"/>
          <p:cNvSpPr>
            <a:spLocks noGrp="1"/>
          </p:cNvSpPr>
          <p:nvPr>
            <p:ph type="sldNum" sz="quarter" idx="4"/>
          </p:nvPr>
        </p:nvSpPr>
        <p:spPr/>
        <p:txBody>
          <a:bodyPr/>
          <a:lstStyle/>
          <a:p>
            <a:fld id="{3AF21FA0-C69A-D549-B93E-AD7DB9D7EB7A}" type="slidenum">
              <a:rPr lang="en-US" smtClean="0"/>
              <a:pPr/>
              <a:t>40</a:t>
            </a:fld>
            <a:endParaRPr lang="en-US" dirty="0"/>
          </a:p>
        </p:txBody>
      </p:sp>
      <p:cxnSp>
        <p:nvCxnSpPr>
          <p:cNvPr id="6" name="Straight Connector 5"/>
          <p:cNvCxnSpPr/>
          <p:nvPr/>
        </p:nvCxnSpPr>
        <p:spPr>
          <a:xfrm flipV="1">
            <a:off x="168275" y="12852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8396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616241" cy="1124712"/>
          </a:xfrm>
        </p:spPr>
        <p:txBody>
          <a:bodyPr anchor="ctr"/>
          <a:lstStyle/>
          <a:p>
            <a:r>
              <a:rPr lang="en-ZA" sz="3600" dirty="0"/>
              <a:t>Planning the next season: Investing in the enterprise</a:t>
            </a:r>
          </a:p>
        </p:txBody>
      </p:sp>
      <p:sp>
        <p:nvSpPr>
          <p:cNvPr id="3" name="Content Placeholder 2"/>
          <p:cNvSpPr>
            <a:spLocks noGrp="1"/>
          </p:cNvSpPr>
          <p:nvPr>
            <p:ph idx="1"/>
          </p:nvPr>
        </p:nvSpPr>
        <p:spPr>
          <a:xfrm>
            <a:off x="322414" y="1416925"/>
            <a:ext cx="9126385" cy="4747358"/>
          </a:xfrm>
        </p:spPr>
        <p:txBody>
          <a:bodyPr/>
          <a:lstStyle/>
          <a:p>
            <a:pPr>
              <a:lnSpc>
                <a:spcPct val="100000"/>
              </a:lnSpc>
              <a:spcBef>
                <a:spcPts val="600"/>
              </a:spcBef>
              <a:spcAft>
                <a:spcPts val="600"/>
              </a:spcAft>
            </a:pPr>
            <a:r>
              <a:rPr lang="en-ZA" sz="3200" dirty="0">
                <a:solidFill>
                  <a:srgbClr val="290DB3"/>
                </a:solidFill>
              </a:rPr>
              <a:t>Encourage the farmers to re-invest part of their profits in profitable ventures.</a:t>
            </a:r>
          </a:p>
          <a:p>
            <a:pPr>
              <a:lnSpc>
                <a:spcPct val="100000"/>
              </a:lnSpc>
              <a:spcBef>
                <a:spcPts val="600"/>
              </a:spcBef>
              <a:spcAft>
                <a:spcPts val="600"/>
              </a:spcAft>
            </a:pPr>
            <a:r>
              <a:rPr lang="en-ZA" sz="3200" dirty="0">
                <a:solidFill>
                  <a:srgbClr val="290DB3"/>
                </a:solidFill>
              </a:rPr>
              <a:t>They may invest as individuals (e.g. by buying seed, fertilizer or equipment for their farms) or as a group (e.g. building a warehouse to store grain).</a:t>
            </a:r>
          </a:p>
          <a:p>
            <a:pPr>
              <a:lnSpc>
                <a:spcPct val="100000"/>
              </a:lnSpc>
              <a:spcBef>
                <a:spcPts val="600"/>
              </a:spcBef>
              <a:spcAft>
                <a:spcPts val="600"/>
              </a:spcAft>
            </a:pPr>
            <a:r>
              <a:rPr lang="en-ZA" sz="3200" dirty="0">
                <a:solidFill>
                  <a:srgbClr val="290DB3"/>
                </a:solidFill>
              </a:rPr>
              <a:t>The higher the farmer savings to cover the costs of materials and labor, the more the farmer will keep in profit at the end of the year.</a:t>
            </a:r>
          </a:p>
        </p:txBody>
      </p:sp>
      <p:sp>
        <p:nvSpPr>
          <p:cNvPr id="4" name="Slide Number Placeholder 3"/>
          <p:cNvSpPr>
            <a:spLocks noGrp="1"/>
          </p:cNvSpPr>
          <p:nvPr>
            <p:ph type="sldNum" sz="quarter" idx="4"/>
          </p:nvPr>
        </p:nvSpPr>
        <p:spPr/>
        <p:txBody>
          <a:bodyPr/>
          <a:lstStyle/>
          <a:p>
            <a:fld id="{3AF21FA0-C69A-D549-B93E-AD7DB9D7EB7A}" type="slidenum">
              <a:rPr lang="en-US" smtClean="0"/>
              <a:pPr/>
              <a:t>41</a:t>
            </a:fld>
            <a:endParaRPr lang="en-US" dirty="0"/>
          </a:p>
        </p:txBody>
      </p:sp>
      <p:cxnSp>
        <p:nvCxnSpPr>
          <p:cNvPr id="6" name="Straight Connector 5"/>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5252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5" y="-4670"/>
            <a:ext cx="7570265" cy="1124712"/>
          </a:xfrm>
        </p:spPr>
        <p:txBody>
          <a:bodyPr anchor="ctr"/>
          <a:lstStyle/>
          <a:p>
            <a:r>
              <a:rPr lang="en-ZA" sz="3600" dirty="0"/>
              <a:t>Taking a back seat</a:t>
            </a:r>
          </a:p>
        </p:txBody>
      </p:sp>
      <p:sp>
        <p:nvSpPr>
          <p:cNvPr id="3" name="Content Placeholder 2"/>
          <p:cNvSpPr>
            <a:spLocks noGrp="1"/>
          </p:cNvSpPr>
          <p:nvPr>
            <p:ph idx="1"/>
          </p:nvPr>
        </p:nvSpPr>
        <p:spPr>
          <a:xfrm>
            <a:off x="659335" y="1120043"/>
            <a:ext cx="8833008" cy="5770614"/>
          </a:xfrm>
        </p:spPr>
        <p:txBody>
          <a:bodyPr/>
          <a:lstStyle/>
          <a:p>
            <a:pPr>
              <a:lnSpc>
                <a:spcPct val="100000"/>
              </a:lnSpc>
              <a:spcBef>
                <a:spcPts val="600"/>
              </a:spcBef>
              <a:spcAft>
                <a:spcPts val="600"/>
              </a:spcAft>
            </a:pPr>
            <a:r>
              <a:rPr lang="en-ZA" sz="3200" dirty="0">
                <a:solidFill>
                  <a:srgbClr val="290DB3"/>
                </a:solidFill>
              </a:rPr>
              <a:t>The farmers have had a season’s experience and they will start off with a much higher level of knowledge and understanding. Therefore, they should need less direct training and guidance from you and you can take a back seat.</a:t>
            </a:r>
          </a:p>
          <a:p>
            <a:pPr>
              <a:lnSpc>
                <a:spcPct val="100000"/>
              </a:lnSpc>
              <a:spcBef>
                <a:spcPts val="600"/>
              </a:spcBef>
              <a:spcAft>
                <a:spcPts val="600"/>
              </a:spcAft>
            </a:pPr>
            <a:r>
              <a:rPr lang="en-ZA" sz="3200" dirty="0">
                <a:solidFill>
                  <a:srgbClr val="290DB3"/>
                </a:solidFill>
              </a:rPr>
              <a:t>Try to make sure they do as much of the planning, record keeping and analysis as possible.</a:t>
            </a:r>
          </a:p>
          <a:p>
            <a:pPr>
              <a:lnSpc>
                <a:spcPct val="100000"/>
              </a:lnSpc>
              <a:spcBef>
                <a:spcPts val="600"/>
              </a:spcBef>
              <a:spcAft>
                <a:spcPts val="600"/>
              </a:spcAft>
            </a:pPr>
            <a:r>
              <a:rPr lang="en-ZA" sz="3200" dirty="0">
                <a:solidFill>
                  <a:srgbClr val="290DB3"/>
                </a:solidFill>
              </a:rPr>
              <a:t>Be clear that you have many other farmers to serve and that, although you will be pleased to provide support and advice, they have to run the agroenterprise themselves next season.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42</a:t>
            </a:fld>
            <a:endParaRPr lang="en-US" dirty="0"/>
          </a:p>
        </p:txBody>
      </p:sp>
      <p:cxnSp>
        <p:nvCxnSpPr>
          <p:cNvPr id="6" name="Straight Connector 5"/>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7762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Step 7:</a:t>
            </a:r>
            <a:br>
              <a:rPr lang="en-ZA" dirty="0">
                <a:solidFill>
                  <a:srgbClr val="898F0C"/>
                </a:solidFill>
              </a:rPr>
            </a:br>
            <a:r>
              <a:rPr lang="en-ZA" dirty="0">
                <a:solidFill>
                  <a:srgbClr val="898F0C"/>
                </a:solidFill>
              </a:rPr>
              <a:t>Scaling up</a:t>
            </a:r>
          </a:p>
        </p:txBody>
      </p:sp>
      <p:sp>
        <p:nvSpPr>
          <p:cNvPr id="4" name="Slide Number Placeholder 3"/>
          <p:cNvSpPr>
            <a:spLocks noGrp="1"/>
          </p:cNvSpPr>
          <p:nvPr>
            <p:ph type="sldNum" sz="quarter" idx="4"/>
          </p:nvPr>
        </p:nvSpPr>
        <p:spPr/>
        <p:txBody>
          <a:bodyPr/>
          <a:lstStyle/>
          <a:p>
            <a:fld id="{3AF21FA0-C69A-D549-B93E-AD7DB9D7EB7A}" type="slidenum">
              <a:rPr lang="en-US" smtClean="0"/>
              <a:pPr/>
              <a:t>43</a:t>
            </a:fld>
            <a:endParaRPr lang="en-US" dirty="0"/>
          </a:p>
        </p:txBody>
      </p:sp>
    </p:spTree>
    <p:extLst>
      <p:ext uri="{BB962C8B-B14F-4D97-AF65-F5344CB8AC3E}">
        <p14:creationId xmlns:p14="http://schemas.microsoft.com/office/powerpoint/2010/main" val="219117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21:</a:t>
            </a:r>
            <a:br>
              <a:rPr lang="en-ZA" dirty="0">
                <a:solidFill>
                  <a:srgbClr val="898F0C"/>
                </a:solidFill>
              </a:rPr>
            </a:br>
            <a:r>
              <a:rPr lang="en-ZA" dirty="0">
                <a:solidFill>
                  <a:srgbClr val="898F0C"/>
                </a:solidFill>
              </a:rPr>
              <a:t>Scaling up</a:t>
            </a:r>
            <a:r>
              <a:rPr lang="en-ZA" dirty="0"/>
              <a:t/>
            </a:r>
            <a:br>
              <a:rPr lang="en-ZA" dirty="0"/>
            </a:b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44</a:t>
            </a:fld>
            <a:endParaRPr lang="en-US" dirty="0"/>
          </a:p>
        </p:txBody>
      </p:sp>
    </p:spTree>
    <p:extLst>
      <p:ext uri="{BB962C8B-B14F-4D97-AF65-F5344CB8AC3E}">
        <p14:creationId xmlns:p14="http://schemas.microsoft.com/office/powerpoint/2010/main" val="3029450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Outcomes</a:t>
            </a:r>
          </a:p>
        </p:txBody>
      </p:sp>
      <p:sp>
        <p:nvSpPr>
          <p:cNvPr id="3" name="Content Placeholder 2"/>
          <p:cNvSpPr>
            <a:spLocks noGrp="1"/>
          </p:cNvSpPr>
          <p:nvPr>
            <p:ph idx="1"/>
          </p:nvPr>
        </p:nvSpPr>
        <p:spPr>
          <a:xfrm>
            <a:off x="838199" y="1206677"/>
            <a:ext cx="8730343" cy="5400952"/>
          </a:xfrm>
        </p:spPr>
        <p:txBody>
          <a:bodyPr/>
          <a:lstStyle/>
          <a:p>
            <a:pPr marL="0" indent="0">
              <a:lnSpc>
                <a:spcPct val="100000"/>
              </a:lnSpc>
              <a:spcBef>
                <a:spcPts val="0"/>
              </a:spcBef>
              <a:spcAft>
                <a:spcPts val="600"/>
              </a:spcAft>
              <a:buNone/>
            </a:pPr>
            <a:r>
              <a:rPr lang="en-ZA" sz="3200" dirty="0">
                <a:solidFill>
                  <a:srgbClr val="290DB3"/>
                </a:solidFill>
              </a:rPr>
              <a:t>After this lesson you will be able to:</a:t>
            </a:r>
          </a:p>
          <a:p>
            <a:pPr>
              <a:lnSpc>
                <a:spcPct val="100000"/>
              </a:lnSpc>
              <a:spcBef>
                <a:spcPts val="0"/>
              </a:spcBef>
              <a:spcAft>
                <a:spcPts val="600"/>
              </a:spcAft>
            </a:pPr>
            <a:r>
              <a:rPr lang="en-ZA" sz="3200" dirty="0">
                <a:solidFill>
                  <a:srgbClr val="290DB3"/>
                </a:solidFill>
              </a:rPr>
              <a:t>Work out how many farmers’ groups a field agent can manage.</a:t>
            </a:r>
          </a:p>
          <a:p>
            <a:pPr>
              <a:lnSpc>
                <a:spcPct val="100000"/>
              </a:lnSpc>
              <a:spcBef>
                <a:spcPts val="0"/>
              </a:spcBef>
              <a:spcAft>
                <a:spcPts val="600"/>
              </a:spcAft>
            </a:pPr>
            <a:r>
              <a:rPr lang="en-ZA" sz="3200" dirty="0">
                <a:solidFill>
                  <a:srgbClr val="290DB3"/>
                </a:solidFill>
              </a:rPr>
              <a:t>Describe options for further training field agents.</a:t>
            </a:r>
          </a:p>
          <a:p>
            <a:pPr>
              <a:lnSpc>
                <a:spcPct val="100000"/>
              </a:lnSpc>
              <a:spcBef>
                <a:spcPts val="0"/>
              </a:spcBef>
              <a:spcAft>
                <a:spcPts val="600"/>
              </a:spcAft>
            </a:pPr>
            <a:r>
              <a:rPr lang="en-ZA" sz="3200" dirty="0">
                <a:solidFill>
                  <a:srgbClr val="290DB3"/>
                </a:solidFill>
              </a:rPr>
              <a:t>Describe second-order farmers’ associations and farmer cooperatives.</a:t>
            </a:r>
          </a:p>
          <a:p>
            <a:pPr>
              <a:lnSpc>
                <a:spcPct val="100000"/>
              </a:lnSpc>
              <a:spcBef>
                <a:spcPts val="0"/>
              </a:spcBef>
              <a:spcAft>
                <a:spcPts val="600"/>
              </a:spcAft>
            </a:pPr>
            <a:r>
              <a:rPr lang="en-ZA" sz="3200" dirty="0">
                <a:solidFill>
                  <a:srgbClr val="290DB3"/>
                </a:solidFill>
              </a:rPr>
              <a:t>Help farmers prepare a plan for scaling up their enterprise.</a:t>
            </a:r>
          </a:p>
          <a:p>
            <a:pPr>
              <a:lnSpc>
                <a:spcPct val="100000"/>
              </a:lnSpc>
              <a:spcBef>
                <a:spcPts val="0"/>
              </a:spcBef>
              <a:spcAft>
                <a:spcPts val="600"/>
              </a:spcAft>
            </a:pPr>
            <a:r>
              <a:rPr lang="en-ZA" sz="3200" dirty="0">
                <a:solidFill>
                  <a:srgbClr val="290DB3"/>
                </a:solidFill>
              </a:rPr>
              <a:t>Describe other ways of helping develop and spread new ideas about production and marketing.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45</a:t>
            </a:fld>
            <a:endParaRPr lang="en-US" dirty="0"/>
          </a:p>
        </p:txBody>
      </p:sp>
      <p:cxnSp>
        <p:nvCxnSpPr>
          <p:cNvPr id="6" name="Straight Connector 5"/>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6561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Overview</a:t>
            </a:r>
          </a:p>
        </p:txBody>
      </p:sp>
      <p:sp>
        <p:nvSpPr>
          <p:cNvPr id="3" name="Content Placeholder 2"/>
          <p:cNvSpPr>
            <a:spLocks noGrp="1"/>
          </p:cNvSpPr>
          <p:nvPr>
            <p:ph idx="1"/>
          </p:nvPr>
        </p:nvSpPr>
        <p:spPr>
          <a:xfrm>
            <a:off x="914400" y="1120043"/>
            <a:ext cx="8229600" cy="5781500"/>
          </a:xfrm>
        </p:spPr>
        <p:txBody>
          <a:bodyPr/>
          <a:lstStyle/>
          <a:p>
            <a:pPr marL="0" indent="0">
              <a:lnSpc>
                <a:spcPct val="100000"/>
              </a:lnSpc>
              <a:spcBef>
                <a:spcPts val="0"/>
              </a:spcBef>
              <a:spcAft>
                <a:spcPts val="1200"/>
              </a:spcAft>
              <a:buNone/>
            </a:pPr>
            <a:r>
              <a:rPr lang="en-ZA" sz="3200" b="1" dirty="0">
                <a:solidFill>
                  <a:srgbClr val="898F0C"/>
                </a:solidFill>
              </a:rPr>
              <a:t>Lesson 21 covers the following content:</a:t>
            </a:r>
          </a:p>
          <a:p>
            <a:pPr>
              <a:lnSpc>
                <a:spcPct val="100000"/>
              </a:lnSpc>
              <a:spcBef>
                <a:spcPts val="0"/>
              </a:spcBef>
              <a:spcAft>
                <a:spcPts val="600"/>
              </a:spcAft>
            </a:pPr>
            <a:r>
              <a:rPr lang="en-ZA" sz="3200" dirty="0">
                <a:solidFill>
                  <a:srgbClr val="290DB3"/>
                </a:solidFill>
              </a:rPr>
              <a:t>How many groups can a field agent manage?</a:t>
            </a:r>
          </a:p>
          <a:p>
            <a:pPr>
              <a:lnSpc>
                <a:spcPct val="100000"/>
              </a:lnSpc>
              <a:spcBef>
                <a:spcPts val="0"/>
              </a:spcBef>
              <a:spcAft>
                <a:spcPts val="600"/>
              </a:spcAft>
            </a:pPr>
            <a:r>
              <a:rPr lang="en-ZA" sz="3200" dirty="0">
                <a:solidFill>
                  <a:srgbClr val="290DB3"/>
                </a:solidFill>
              </a:rPr>
              <a:t>Training other facilitators</a:t>
            </a:r>
          </a:p>
          <a:p>
            <a:pPr>
              <a:lnSpc>
                <a:spcPct val="100000"/>
              </a:lnSpc>
              <a:spcBef>
                <a:spcPts val="0"/>
              </a:spcBef>
              <a:spcAft>
                <a:spcPts val="600"/>
              </a:spcAft>
            </a:pPr>
            <a:r>
              <a:rPr lang="en-ZA" sz="3200" dirty="0">
                <a:solidFill>
                  <a:srgbClr val="290DB3"/>
                </a:solidFill>
              </a:rPr>
              <a:t>Second-order associations</a:t>
            </a:r>
          </a:p>
          <a:p>
            <a:pPr>
              <a:lnSpc>
                <a:spcPct val="100000"/>
              </a:lnSpc>
              <a:spcBef>
                <a:spcPts val="0"/>
              </a:spcBef>
              <a:spcAft>
                <a:spcPts val="600"/>
              </a:spcAft>
            </a:pPr>
            <a:r>
              <a:rPr lang="en-ZA" sz="3200" dirty="0">
                <a:solidFill>
                  <a:srgbClr val="290DB3"/>
                </a:solidFill>
              </a:rPr>
              <a:t>Farmer cooperatives</a:t>
            </a:r>
          </a:p>
          <a:p>
            <a:pPr>
              <a:lnSpc>
                <a:spcPct val="100000"/>
              </a:lnSpc>
              <a:spcBef>
                <a:spcPts val="0"/>
              </a:spcBef>
              <a:spcAft>
                <a:spcPts val="600"/>
              </a:spcAft>
            </a:pPr>
            <a:r>
              <a:rPr lang="en-ZA" sz="3200" dirty="0">
                <a:solidFill>
                  <a:srgbClr val="290DB3"/>
                </a:solidFill>
              </a:rPr>
              <a:t>Cooperative management</a:t>
            </a:r>
          </a:p>
          <a:p>
            <a:pPr>
              <a:lnSpc>
                <a:spcPct val="100000"/>
              </a:lnSpc>
              <a:spcBef>
                <a:spcPts val="0"/>
              </a:spcBef>
              <a:spcAft>
                <a:spcPts val="600"/>
              </a:spcAft>
            </a:pPr>
            <a:r>
              <a:rPr lang="en-ZA" sz="3200" dirty="0">
                <a:solidFill>
                  <a:srgbClr val="290DB3"/>
                </a:solidFill>
              </a:rPr>
              <a:t>Working with formal buyers</a:t>
            </a:r>
          </a:p>
          <a:p>
            <a:pPr>
              <a:lnSpc>
                <a:spcPct val="100000"/>
              </a:lnSpc>
              <a:spcBef>
                <a:spcPts val="0"/>
              </a:spcBef>
              <a:spcAft>
                <a:spcPts val="600"/>
              </a:spcAft>
            </a:pPr>
            <a:r>
              <a:rPr lang="en-ZA" sz="3200" dirty="0">
                <a:solidFill>
                  <a:srgbClr val="290DB3"/>
                </a:solidFill>
              </a:rPr>
              <a:t>Promoting innovation</a:t>
            </a:r>
          </a:p>
          <a:p>
            <a:pPr>
              <a:lnSpc>
                <a:spcPct val="100000"/>
              </a:lnSpc>
              <a:spcBef>
                <a:spcPts val="0"/>
              </a:spcBef>
              <a:spcAft>
                <a:spcPts val="600"/>
              </a:spcAft>
            </a:pPr>
            <a:r>
              <a:rPr lang="en-ZA" sz="3200" dirty="0">
                <a:solidFill>
                  <a:srgbClr val="290DB3"/>
                </a:solidFill>
              </a:rPr>
              <a:t>Comparing costs between crops</a:t>
            </a:r>
          </a:p>
          <a:p>
            <a:pPr>
              <a:lnSpc>
                <a:spcPct val="100000"/>
              </a:lnSpc>
              <a:spcBef>
                <a:spcPts val="0"/>
              </a:spcBef>
              <a:spcAft>
                <a:spcPts val="600"/>
              </a:spcAft>
            </a:pPr>
            <a:r>
              <a:rPr lang="en-ZA" sz="3200" dirty="0">
                <a:solidFill>
                  <a:srgbClr val="290DB3"/>
                </a:solidFill>
              </a:rPr>
              <a:t>Communication and the media</a:t>
            </a: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a:p>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46</a:t>
            </a:fld>
            <a:endParaRPr lang="en-US" dirty="0"/>
          </a:p>
        </p:txBody>
      </p:sp>
      <p:cxnSp>
        <p:nvCxnSpPr>
          <p:cNvPr id="6" name="Straight Connector 5"/>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9917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670"/>
            <a:ext cx="9078686" cy="1124712"/>
          </a:xfrm>
        </p:spPr>
        <p:txBody>
          <a:bodyPr anchor="ctr"/>
          <a:lstStyle/>
          <a:p>
            <a:r>
              <a:rPr lang="en-ZA" sz="3600" dirty="0"/>
              <a:t>How many groups can a field agent manage?</a:t>
            </a:r>
          </a:p>
        </p:txBody>
      </p:sp>
      <p:sp>
        <p:nvSpPr>
          <p:cNvPr id="3" name="Content Placeholder 2"/>
          <p:cNvSpPr>
            <a:spLocks noGrp="1"/>
          </p:cNvSpPr>
          <p:nvPr>
            <p:ph idx="1"/>
          </p:nvPr>
        </p:nvSpPr>
        <p:spPr>
          <a:xfrm>
            <a:off x="558140" y="1120042"/>
            <a:ext cx="9053946" cy="5886399"/>
          </a:xfrm>
        </p:spPr>
        <p:txBody>
          <a:bodyPr/>
          <a:lstStyle/>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sz="1600" dirty="0" smtClean="0"/>
          </a:p>
          <a:p>
            <a:pPr marL="0" indent="0">
              <a:buNone/>
            </a:pPr>
            <a:endParaRPr lang="en-ZA" sz="1200" dirty="0" smtClean="0"/>
          </a:p>
          <a:p>
            <a:pPr marL="0" indent="0">
              <a:buNone/>
            </a:pPr>
            <a:endParaRPr lang="en-ZA" sz="1200" dirty="0"/>
          </a:p>
          <a:p>
            <a:pPr marL="0" indent="0" algn="just">
              <a:lnSpc>
                <a:spcPct val="100000"/>
              </a:lnSpc>
              <a:spcBef>
                <a:spcPts val="0"/>
              </a:spcBef>
              <a:buNone/>
            </a:pPr>
            <a:r>
              <a:rPr lang="en-ZA" sz="3200" dirty="0">
                <a:solidFill>
                  <a:srgbClr val="290DB3"/>
                </a:solidFill>
              </a:rPr>
              <a:t>There is </a:t>
            </a:r>
            <a:r>
              <a:rPr lang="en-ZA" sz="3200" b="1" dirty="0">
                <a:solidFill>
                  <a:srgbClr val="290DB3"/>
                </a:solidFill>
              </a:rPr>
              <a:t>no fixed number of farmers’ groups </a:t>
            </a:r>
            <a:r>
              <a:rPr lang="en-ZA" sz="3200" dirty="0">
                <a:solidFill>
                  <a:srgbClr val="290DB3"/>
                </a:solidFill>
              </a:rPr>
              <a:t>that a field agent can support. It depends on:</a:t>
            </a:r>
          </a:p>
          <a:p>
            <a:pPr algn="just">
              <a:lnSpc>
                <a:spcPct val="100000"/>
              </a:lnSpc>
              <a:spcBef>
                <a:spcPts val="0"/>
              </a:spcBef>
            </a:pPr>
            <a:r>
              <a:rPr lang="en-ZA" sz="3200" dirty="0">
                <a:solidFill>
                  <a:srgbClr val="290DB3"/>
                </a:solidFill>
              </a:rPr>
              <a:t>Type and detail of training provided</a:t>
            </a:r>
          </a:p>
          <a:p>
            <a:pPr algn="just">
              <a:lnSpc>
                <a:spcPct val="100000"/>
              </a:lnSpc>
              <a:spcBef>
                <a:spcPts val="0"/>
              </a:spcBef>
            </a:pPr>
            <a:r>
              <a:rPr lang="en-ZA" sz="3200" dirty="0">
                <a:solidFill>
                  <a:srgbClr val="290DB3"/>
                </a:solidFill>
              </a:rPr>
              <a:t>Location and the situation of the groups</a:t>
            </a:r>
          </a:p>
          <a:p>
            <a:pPr algn="just">
              <a:lnSpc>
                <a:spcPct val="100000"/>
              </a:lnSpc>
              <a:spcBef>
                <a:spcPts val="0"/>
              </a:spcBef>
            </a:pPr>
            <a:r>
              <a:rPr lang="en-ZA" sz="3200" dirty="0">
                <a:solidFill>
                  <a:srgbClr val="290DB3"/>
                </a:solidFill>
              </a:rPr>
              <a:t>Market </a:t>
            </a:r>
            <a:r>
              <a:rPr lang="en-ZA" sz="3200" dirty="0" smtClean="0">
                <a:solidFill>
                  <a:srgbClr val="290DB3"/>
                </a:solidFill>
              </a:rPr>
              <a:t>options and capacity </a:t>
            </a:r>
            <a:r>
              <a:rPr lang="en-ZA" sz="3200" dirty="0">
                <a:solidFill>
                  <a:srgbClr val="290DB3"/>
                </a:solidFill>
              </a:rPr>
              <a:t>of the field agent.</a:t>
            </a:r>
          </a:p>
        </p:txBody>
      </p:sp>
      <p:sp>
        <p:nvSpPr>
          <p:cNvPr id="4" name="Slide Number Placeholder 3"/>
          <p:cNvSpPr>
            <a:spLocks noGrp="1"/>
          </p:cNvSpPr>
          <p:nvPr>
            <p:ph type="sldNum" sz="quarter" idx="4"/>
          </p:nvPr>
        </p:nvSpPr>
        <p:spPr/>
        <p:txBody>
          <a:bodyPr/>
          <a:lstStyle/>
          <a:p>
            <a:fld id="{3AF21FA0-C69A-D549-B93E-AD7DB9D7EB7A}" type="slidenum">
              <a:rPr lang="en-US" smtClean="0"/>
              <a:pPr/>
              <a:t>47</a:t>
            </a:fld>
            <a:endParaRPr lang="en-US" dirty="0"/>
          </a:p>
        </p:txBody>
      </p:sp>
      <p:cxnSp>
        <p:nvCxnSpPr>
          <p:cNvPr id="7" name="Straight Connector 6"/>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344" y="1448788"/>
            <a:ext cx="6665241" cy="2980707"/>
          </a:xfrm>
          <a:prstGeom prst="rect">
            <a:avLst/>
          </a:prstGeom>
        </p:spPr>
      </p:pic>
    </p:spTree>
    <p:extLst>
      <p:ext uri="{BB962C8B-B14F-4D97-AF65-F5344CB8AC3E}">
        <p14:creationId xmlns:p14="http://schemas.microsoft.com/office/powerpoint/2010/main" val="3658309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4670"/>
            <a:ext cx="7815943" cy="1124712"/>
          </a:xfrm>
        </p:spPr>
        <p:txBody>
          <a:bodyPr anchor="ctr"/>
          <a:lstStyle/>
          <a:p>
            <a:r>
              <a:rPr lang="en-ZA" sz="3600" dirty="0"/>
              <a:t>Managing groups in production cycles</a:t>
            </a:r>
          </a:p>
        </p:txBody>
      </p:sp>
      <p:sp>
        <p:nvSpPr>
          <p:cNvPr id="3" name="Content Placeholder 2"/>
          <p:cNvSpPr>
            <a:spLocks noGrp="1"/>
          </p:cNvSpPr>
          <p:nvPr>
            <p:ph idx="1"/>
          </p:nvPr>
        </p:nvSpPr>
        <p:spPr>
          <a:xfrm>
            <a:off x="413657" y="1120043"/>
            <a:ext cx="9154886" cy="5646518"/>
          </a:xfrm>
        </p:spPr>
        <p:txBody>
          <a:bodyPr/>
          <a:lstStyle/>
          <a:p>
            <a:pPr>
              <a:lnSpc>
                <a:spcPct val="100000"/>
              </a:lnSpc>
              <a:spcBef>
                <a:spcPts val="0"/>
              </a:spcBef>
              <a:spcAft>
                <a:spcPts val="600"/>
              </a:spcAft>
            </a:pPr>
            <a:r>
              <a:rPr lang="en-ZA" sz="3200" b="1" dirty="0">
                <a:solidFill>
                  <a:srgbClr val="898F0C"/>
                </a:solidFill>
              </a:rPr>
              <a:t>First production cycle: </a:t>
            </a:r>
            <a:r>
              <a:rPr lang="en-ZA" sz="3200" dirty="0">
                <a:solidFill>
                  <a:srgbClr val="290DB3"/>
                </a:solidFill>
              </a:rPr>
              <a:t>In an area where the farmers are poor but markets are functioning reasonably well, a well-trained field agent can start working with 5–10 farmer groups of 20–30 farmers each, in the first production cycle.</a:t>
            </a:r>
          </a:p>
          <a:p>
            <a:pPr>
              <a:lnSpc>
                <a:spcPct val="100000"/>
              </a:lnSpc>
              <a:spcBef>
                <a:spcPts val="0"/>
              </a:spcBef>
              <a:spcAft>
                <a:spcPts val="600"/>
              </a:spcAft>
            </a:pPr>
            <a:r>
              <a:rPr lang="en-ZA" sz="3200" dirty="0">
                <a:solidFill>
                  <a:srgbClr val="290DB3"/>
                </a:solidFill>
              </a:rPr>
              <a:t>If the process is successful and there is demand from other farmer groups, the field agent can add five to ten or more groups each production cycle.</a:t>
            </a:r>
          </a:p>
          <a:p>
            <a:pPr>
              <a:lnSpc>
                <a:spcPct val="100000"/>
              </a:lnSpc>
              <a:spcBef>
                <a:spcPts val="0"/>
              </a:spcBef>
              <a:spcAft>
                <a:spcPts val="600"/>
              </a:spcAft>
            </a:pPr>
            <a:r>
              <a:rPr lang="en-ZA" sz="3200" dirty="0">
                <a:solidFill>
                  <a:srgbClr val="290DB3"/>
                </a:solidFill>
              </a:rPr>
              <a:t>The timeframe for the production cycle may be a season, a year, or several years, depending on the product.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48</a:t>
            </a:fld>
            <a:endParaRPr lang="en-US" dirty="0"/>
          </a:p>
        </p:txBody>
      </p:sp>
      <p:cxnSp>
        <p:nvCxnSpPr>
          <p:cNvPr id="6" name="Straight Connector 5"/>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1170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95" y="-4670"/>
            <a:ext cx="8064206" cy="1124712"/>
          </a:xfrm>
        </p:spPr>
        <p:txBody>
          <a:bodyPr anchor="b"/>
          <a:lstStyle/>
          <a:p>
            <a:r>
              <a:rPr lang="en-ZA" sz="3600" dirty="0"/>
              <a:t>Outline for rolling training plan: Diagram</a:t>
            </a:r>
          </a:p>
        </p:txBody>
      </p:sp>
      <p:pic>
        <p:nvPicPr>
          <p:cNvPr id="6" name="Content Placeholder 5"/>
          <p:cNvPicPr>
            <a:picLocks noGrp="1" noChangeAspect="1"/>
          </p:cNvPicPr>
          <p:nvPr>
            <p:ph idx="1"/>
          </p:nvPr>
        </p:nvPicPr>
        <p:blipFill>
          <a:blip r:embed="rId2">
            <a:duotone>
              <a:schemeClr val="accent3">
                <a:shade val="45000"/>
                <a:satMod val="135000"/>
              </a:schemeClr>
              <a:prstClr val="white"/>
            </a:duotone>
          </a:blip>
          <a:stretch>
            <a:fillRect/>
          </a:stretch>
        </p:blipFill>
        <p:spPr>
          <a:xfrm>
            <a:off x="168275" y="1738745"/>
            <a:ext cx="9685237" cy="4147458"/>
          </a:xfrm>
          <a:prstGeom prst="rect">
            <a:avLst/>
          </a:prstGeom>
        </p:spPr>
      </p:pic>
      <p:sp>
        <p:nvSpPr>
          <p:cNvPr id="4" name="Slide Number Placeholder 3"/>
          <p:cNvSpPr>
            <a:spLocks noGrp="1"/>
          </p:cNvSpPr>
          <p:nvPr>
            <p:ph type="sldNum" sz="quarter" idx="4"/>
          </p:nvPr>
        </p:nvSpPr>
        <p:spPr/>
        <p:txBody>
          <a:bodyPr/>
          <a:lstStyle/>
          <a:p>
            <a:fld id="{3AF21FA0-C69A-D549-B93E-AD7DB9D7EB7A}" type="slidenum">
              <a:rPr lang="en-US" smtClean="0"/>
              <a:pPr/>
              <a:t>49</a:t>
            </a:fld>
            <a:endParaRPr lang="en-US" dirty="0"/>
          </a:p>
        </p:txBody>
      </p:sp>
      <p:cxnSp>
        <p:nvCxnSpPr>
          <p:cNvPr id="5" name="Straight Connector 4"/>
          <p:cNvCxnSpPr/>
          <p:nvPr/>
        </p:nvCxnSpPr>
        <p:spPr>
          <a:xfrm flipV="1">
            <a:off x="168275" y="125980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434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Booklet 4: Reviewing performance</a:t>
            </a:r>
          </a:p>
        </p:txBody>
      </p:sp>
      <p:sp>
        <p:nvSpPr>
          <p:cNvPr id="3" name="Content Placeholder 2"/>
          <p:cNvSpPr>
            <a:spLocks noGrp="1"/>
          </p:cNvSpPr>
          <p:nvPr>
            <p:ph idx="1"/>
          </p:nvPr>
        </p:nvSpPr>
        <p:spPr>
          <a:xfrm>
            <a:off x="914400" y="1587677"/>
            <a:ext cx="8229600" cy="4219357"/>
          </a:xfrm>
        </p:spPr>
        <p:txBody>
          <a:bodyPr/>
          <a:lstStyle/>
          <a:p>
            <a:pPr marL="0" indent="0">
              <a:lnSpc>
                <a:spcPct val="100000"/>
              </a:lnSpc>
              <a:spcBef>
                <a:spcPts val="600"/>
              </a:spcBef>
              <a:spcAft>
                <a:spcPts val="600"/>
              </a:spcAft>
              <a:buNone/>
            </a:pPr>
            <a:r>
              <a:rPr lang="en-US" sz="3200" b="1" dirty="0">
                <a:solidFill>
                  <a:srgbClr val="898F0C"/>
                </a:solidFill>
              </a:rPr>
              <a:t>Step 6: Reviewing agroenterprise performance</a:t>
            </a:r>
          </a:p>
          <a:p>
            <a:pPr marL="0" indent="0">
              <a:lnSpc>
                <a:spcPct val="100000"/>
              </a:lnSpc>
              <a:spcBef>
                <a:spcPts val="600"/>
              </a:spcBef>
              <a:spcAft>
                <a:spcPts val="600"/>
              </a:spcAft>
              <a:buNone/>
            </a:pPr>
            <a:r>
              <a:rPr lang="en-US" sz="3200" dirty="0">
                <a:solidFill>
                  <a:srgbClr val="290DB3"/>
                </a:solidFill>
              </a:rPr>
              <a:t>Lesson 19: Calculating costs, income and profits</a:t>
            </a:r>
          </a:p>
          <a:p>
            <a:pPr marL="0" indent="0">
              <a:lnSpc>
                <a:spcPct val="100000"/>
              </a:lnSpc>
              <a:spcBef>
                <a:spcPts val="600"/>
              </a:spcBef>
              <a:spcAft>
                <a:spcPts val="600"/>
              </a:spcAft>
              <a:buNone/>
            </a:pPr>
            <a:r>
              <a:rPr lang="en-US" sz="3200" dirty="0">
                <a:solidFill>
                  <a:srgbClr val="290DB3"/>
                </a:solidFill>
              </a:rPr>
              <a:t>Lesson 20: Review, documentation and planning the next season</a:t>
            </a:r>
          </a:p>
          <a:p>
            <a:pPr marL="0" indent="0">
              <a:lnSpc>
                <a:spcPct val="100000"/>
              </a:lnSpc>
              <a:spcBef>
                <a:spcPts val="600"/>
              </a:spcBef>
              <a:spcAft>
                <a:spcPts val="600"/>
              </a:spcAft>
              <a:buNone/>
            </a:pPr>
            <a:r>
              <a:rPr lang="en-US" sz="3200" b="1" dirty="0">
                <a:solidFill>
                  <a:srgbClr val="898F0C"/>
                </a:solidFill>
              </a:rPr>
              <a:t>Step 7: Scaling up</a:t>
            </a:r>
          </a:p>
          <a:p>
            <a:pPr marL="0" indent="0">
              <a:lnSpc>
                <a:spcPct val="100000"/>
              </a:lnSpc>
              <a:spcBef>
                <a:spcPts val="600"/>
              </a:spcBef>
              <a:spcAft>
                <a:spcPts val="600"/>
              </a:spcAft>
              <a:buNone/>
            </a:pPr>
            <a:r>
              <a:rPr lang="en-US" sz="3200" dirty="0">
                <a:solidFill>
                  <a:srgbClr val="290DB3"/>
                </a:solidFill>
              </a:rPr>
              <a:t>Lesson 21: Scaling up</a:t>
            </a:r>
          </a:p>
        </p:txBody>
      </p:sp>
      <p:sp>
        <p:nvSpPr>
          <p:cNvPr id="4" name="Slide Number Placeholder 3"/>
          <p:cNvSpPr>
            <a:spLocks noGrp="1"/>
          </p:cNvSpPr>
          <p:nvPr>
            <p:ph type="sldNum" sz="quarter" idx="4"/>
          </p:nvPr>
        </p:nvSpPr>
        <p:spPr/>
        <p:txBody>
          <a:bodyPr/>
          <a:lstStyle/>
          <a:p>
            <a:fld id="{3AF21FA0-C69A-D549-B93E-AD7DB9D7EB7A}" type="slidenum">
              <a:rPr lang="en-US" smtClean="0"/>
              <a:pPr/>
              <a:t>5</a:t>
            </a:fld>
            <a:endParaRPr lang="en-US" dirty="0"/>
          </a:p>
        </p:txBody>
      </p:sp>
      <p:cxnSp>
        <p:nvCxnSpPr>
          <p:cNvPr id="6" name="Straight Connector 5"/>
          <p:cNvCxnSpPr/>
          <p:nvPr/>
        </p:nvCxnSpPr>
        <p:spPr>
          <a:xfrm flipV="1">
            <a:off x="168275" y="133137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834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Outline for rolling training plan: Analysis</a:t>
            </a:r>
          </a:p>
        </p:txBody>
      </p:sp>
      <p:sp>
        <p:nvSpPr>
          <p:cNvPr id="3" name="Content Placeholder 2"/>
          <p:cNvSpPr>
            <a:spLocks noGrp="1"/>
          </p:cNvSpPr>
          <p:nvPr>
            <p:ph idx="1"/>
          </p:nvPr>
        </p:nvSpPr>
        <p:spPr>
          <a:xfrm>
            <a:off x="322415" y="1393175"/>
            <a:ext cx="9344099" cy="5302528"/>
          </a:xfrm>
        </p:spPr>
        <p:txBody>
          <a:bodyPr/>
          <a:lstStyle/>
          <a:p>
            <a:pPr marL="0" indent="0">
              <a:lnSpc>
                <a:spcPct val="100000"/>
              </a:lnSpc>
              <a:spcBef>
                <a:spcPts val="0"/>
              </a:spcBef>
              <a:spcAft>
                <a:spcPts val="1200"/>
              </a:spcAft>
              <a:buNone/>
            </a:pPr>
            <a:r>
              <a:rPr lang="en-ZA" sz="3200" b="1" dirty="0">
                <a:solidFill>
                  <a:srgbClr val="898F0C"/>
                </a:solidFill>
              </a:rPr>
              <a:t>The diagram shows how a training can be organized:</a:t>
            </a:r>
          </a:p>
          <a:p>
            <a:pPr>
              <a:lnSpc>
                <a:spcPct val="100000"/>
              </a:lnSpc>
              <a:spcBef>
                <a:spcPts val="0"/>
              </a:spcBef>
              <a:spcAft>
                <a:spcPts val="600"/>
              </a:spcAft>
            </a:pPr>
            <a:r>
              <a:rPr lang="en-ZA" sz="3200" b="1" dirty="0">
                <a:solidFill>
                  <a:srgbClr val="290DB3"/>
                </a:solidFill>
              </a:rPr>
              <a:t>Year 1:</a:t>
            </a:r>
            <a:r>
              <a:rPr lang="en-ZA" sz="3200" b="1" dirty="0"/>
              <a:t> </a:t>
            </a:r>
            <a:r>
              <a:rPr lang="en-ZA" sz="3200" dirty="0">
                <a:solidFill>
                  <a:srgbClr val="290DB3"/>
                </a:solidFill>
              </a:rPr>
              <a:t>The field agent provides 10 farmers’ groups with intensive training.</a:t>
            </a:r>
          </a:p>
          <a:p>
            <a:pPr>
              <a:lnSpc>
                <a:spcPct val="100000"/>
              </a:lnSpc>
              <a:spcBef>
                <a:spcPts val="0"/>
              </a:spcBef>
              <a:spcAft>
                <a:spcPts val="600"/>
              </a:spcAft>
            </a:pPr>
            <a:r>
              <a:rPr lang="en-ZA" sz="3200" b="1" dirty="0">
                <a:solidFill>
                  <a:srgbClr val="290DB3"/>
                </a:solidFill>
              </a:rPr>
              <a:t>Year 2: </a:t>
            </a:r>
            <a:r>
              <a:rPr lang="en-ZA" sz="3200" dirty="0">
                <a:solidFill>
                  <a:srgbClr val="290DB3"/>
                </a:solidFill>
              </a:rPr>
              <a:t>The field agent coaches these same groups, visiting them every month and at marketing time. This allows the field agent time to start new groups.</a:t>
            </a:r>
          </a:p>
          <a:p>
            <a:pPr>
              <a:lnSpc>
                <a:spcPct val="100000"/>
              </a:lnSpc>
              <a:spcBef>
                <a:spcPts val="0"/>
              </a:spcBef>
              <a:spcAft>
                <a:spcPts val="600"/>
              </a:spcAft>
            </a:pPr>
            <a:r>
              <a:rPr lang="en-ZA" sz="3200" b="1" dirty="0">
                <a:solidFill>
                  <a:srgbClr val="290DB3"/>
                </a:solidFill>
              </a:rPr>
              <a:t>Year 3:</a:t>
            </a:r>
            <a:r>
              <a:rPr lang="en-ZA" sz="3200" dirty="0">
                <a:solidFill>
                  <a:srgbClr val="290DB3"/>
                </a:solidFill>
              </a:rPr>
              <a:t> The field agent comes to the first year group only when requested, coaches the groups who started in Year 2 and begins to work with a new set of farmer groups.</a:t>
            </a:r>
          </a:p>
        </p:txBody>
      </p:sp>
      <p:sp>
        <p:nvSpPr>
          <p:cNvPr id="4" name="Slide Number Placeholder 3"/>
          <p:cNvSpPr>
            <a:spLocks noGrp="1"/>
          </p:cNvSpPr>
          <p:nvPr>
            <p:ph type="sldNum" sz="quarter" idx="4"/>
          </p:nvPr>
        </p:nvSpPr>
        <p:spPr/>
        <p:txBody>
          <a:bodyPr/>
          <a:lstStyle/>
          <a:p>
            <a:fld id="{3AF21FA0-C69A-D549-B93E-AD7DB9D7EB7A}" type="slidenum">
              <a:rPr lang="en-US" smtClean="0"/>
              <a:pPr/>
              <a:t>50</a:t>
            </a:fld>
            <a:endParaRPr lang="en-US" dirty="0"/>
          </a:p>
        </p:txBody>
      </p:sp>
      <p:cxnSp>
        <p:nvCxnSpPr>
          <p:cNvPr id="6" name="Straight Connector 5"/>
          <p:cNvCxnSpPr/>
          <p:nvPr/>
        </p:nvCxnSpPr>
        <p:spPr>
          <a:xfrm flipV="1">
            <a:off x="168275" y="9369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05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4670"/>
            <a:ext cx="9884229" cy="1124712"/>
          </a:xfrm>
        </p:spPr>
        <p:txBody>
          <a:bodyPr anchor="b"/>
          <a:lstStyle/>
          <a:p>
            <a:r>
              <a:rPr lang="en-ZA" sz="3600" dirty="0"/>
              <a:t>Training other facilitators: Staff or partner organization</a:t>
            </a:r>
          </a:p>
        </p:txBody>
      </p:sp>
      <p:sp>
        <p:nvSpPr>
          <p:cNvPr id="3" name="Content Placeholder 2"/>
          <p:cNvSpPr>
            <a:spLocks noGrp="1"/>
          </p:cNvSpPr>
          <p:nvPr>
            <p:ph idx="1"/>
          </p:nvPr>
        </p:nvSpPr>
        <p:spPr>
          <a:xfrm>
            <a:off x="174171" y="1445262"/>
            <a:ext cx="9448800" cy="4008481"/>
          </a:xfrm>
        </p:spPr>
        <p:txBody>
          <a:bodyPr/>
          <a:lstStyle/>
          <a:p>
            <a:pPr algn="just">
              <a:lnSpc>
                <a:spcPct val="100000"/>
              </a:lnSpc>
              <a:spcBef>
                <a:spcPts val="600"/>
              </a:spcBef>
              <a:spcAft>
                <a:spcPts val="600"/>
              </a:spcAft>
            </a:pPr>
            <a:r>
              <a:rPr lang="en-ZA" sz="3200" dirty="0">
                <a:solidFill>
                  <a:srgbClr val="290DB3"/>
                </a:solidFill>
              </a:rPr>
              <a:t>Various NGOs, community organizations and extension agencies, which promote agricultural development, focus on increasing production or community organizing.</a:t>
            </a:r>
          </a:p>
          <a:p>
            <a:pPr algn="just">
              <a:lnSpc>
                <a:spcPct val="100000"/>
              </a:lnSpc>
              <a:spcBef>
                <a:spcPts val="600"/>
              </a:spcBef>
              <a:spcAft>
                <a:spcPts val="600"/>
              </a:spcAft>
            </a:pPr>
            <a:r>
              <a:rPr lang="en-ZA" sz="3200" dirty="0">
                <a:solidFill>
                  <a:srgbClr val="290DB3"/>
                </a:solidFill>
              </a:rPr>
              <a:t>Training them in </a:t>
            </a:r>
            <a:r>
              <a:rPr lang="en-ZA" sz="3200" b="1" dirty="0">
                <a:solidFill>
                  <a:srgbClr val="290DB3"/>
                </a:solidFill>
              </a:rPr>
              <a:t>agroenterprise skills </a:t>
            </a:r>
            <a:r>
              <a:rPr lang="en-ZA" sz="3200" dirty="0">
                <a:solidFill>
                  <a:srgbClr val="290DB3"/>
                </a:solidFill>
              </a:rPr>
              <a:t>would enable their staff to expand their services and increase their impact.</a:t>
            </a:r>
            <a:endParaRPr lang="en-ZA"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51</a:t>
            </a:fld>
            <a:endParaRPr lang="en-US" dirty="0"/>
          </a:p>
        </p:txBody>
      </p:sp>
      <p:cxnSp>
        <p:nvCxnSpPr>
          <p:cNvPr id="6" name="Straight Connector 5"/>
          <p:cNvCxnSpPr/>
          <p:nvPr/>
        </p:nvCxnSpPr>
        <p:spPr>
          <a:xfrm flipV="1">
            <a:off x="174171" y="118772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1063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1" y="-4670"/>
            <a:ext cx="9515020" cy="1124712"/>
          </a:xfrm>
        </p:spPr>
        <p:txBody>
          <a:bodyPr anchor="ctr"/>
          <a:lstStyle/>
          <a:p>
            <a:r>
              <a:rPr lang="en-ZA" sz="3600" dirty="0"/>
              <a:t>Training other facilitators: Community field agents</a:t>
            </a:r>
          </a:p>
        </p:txBody>
      </p:sp>
      <p:sp>
        <p:nvSpPr>
          <p:cNvPr id="3" name="Content Placeholder 2"/>
          <p:cNvSpPr>
            <a:spLocks noGrp="1"/>
          </p:cNvSpPr>
          <p:nvPr>
            <p:ph sz="half" idx="1"/>
          </p:nvPr>
        </p:nvSpPr>
        <p:spPr>
          <a:xfrm>
            <a:off x="336550" y="1452552"/>
            <a:ext cx="5339855" cy="4663240"/>
          </a:xfrm>
        </p:spPr>
        <p:txBody>
          <a:bodyPr/>
          <a:lstStyle/>
          <a:p>
            <a:pPr>
              <a:lnSpc>
                <a:spcPct val="100000"/>
              </a:lnSpc>
              <a:spcBef>
                <a:spcPts val="0"/>
              </a:spcBef>
              <a:spcAft>
                <a:spcPts val="600"/>
              </a:spcAft>
            </a:pPr>
            <a:r>
              <a:rPr lang="en-ZA" sz="3200" dirty="0">
                <a:solidFill>
                  <a:srgbClr val="290DB3"/>
                </a:solidFill>
              </a:rPr>
              <a:t>Entrepreneurial farmers, especially young people, may be interested in taking on the role of being a </a:t>
            </a:r>
            <a:r>
              <a:rPr lang="en-ZA" sz="3200" b="1" dirty="0">
                <a:solidFill>
                  <a:srgbClr val="290DB3"/>
                </a:solidFill>
              </a:rPr>
              <a:t>private-sector field agent.</a:t>
            </a:r>
          </a:p>
          <a:p>
            <a:pPr>
              <a:lnSpc>
                <a:spcPct val="100000"/>
              </a:lnSpc>
              <a:spcBef>
                <a:spcPts val="0"/>
              </a:spcBef>
              <a:spcAft>
                <a:spcPts val="600"/>
              </a:spcAft>
            </a:pPr>
            <a:r>
              <a:rPr lang="en-ZA" sz="3200" dirty="0">
                <a:solidFill>
                  <a:srgbClr val="290DB3"/>
                </a:solidFill>
              </a:rPr>
              <a:t>They may be able to work part-time or full-time to help groups improve their marketing.</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52</a:t>
            </a:fld>
            <a:endParaRPr lang="en-US" dirty="0"/>
          </a:p>
        </p:txBody>
      </p:sp>
      <p:cxnSp>
        <p:nvCxnSpPr>
          <p:cNvPr id="8" name="Straight Connector 7"/>
          <p:cNvCxnSpPr/>
          <p:nvPr/>
        </p:nvCxnSpPr>
        <p:spPr>
          <a:xfrm flipV="1">
            <a:off x="168275" y="104759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405" y="1855891"/>
            <a:ext cx="3990109" cy="3694943"/>
          </a:xfrm>
          <a:prstGeom prst="rect">
            <a:avLst/>
          </a:prstGeom>
        </p:spPr>
      </p:pic>
    </p:spTree>
    <p:extLst>
      <p:ext uri="{BB962C8B-B14F-4D97-AF65-F5344CB8AC3E}">
        <p14:creationId xmlns:p14="http://schemas.microsoft.com/office/powerpoint/2010/main" val="588971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38" y="-4670"/>
            <a:ext cx="7766462" cy="1124712"/>
          </a:xfrm>
        </p:spPr>
        <p:txBody>
          <a:bodyPr anchor="ctr"/>
          <a:lstStyle/>
          <a:p>
            <a:r>
              <a:rPr lang="en-ZA" sz="3600" dirty="0"/>
              <a:t>Second-order associations</a:t>
            </a:r>
          </a:p>
        </p:txBody>
      </p:sp>
      <p:sp>
        <p:nvSpPr>
          <p:cNvPr id="5" name="Content Placeholder 4"/>
          <p:cNvSpPr>
            <a:spLocks noGrp="1"/>
          </p:cNvSpPr>
          <p:nvPr>
            <p:ph sz="half" idx="1"/>
          </p:nvPr>
        </p:nvSpPr>
        <p:spPr>
          <a:xfrm>
            <a:off x="463138" y="1120043"/>
            <a:ext cx="5480461" cy="5114502"/>
          </a:xfrm>
        </p:spPr>
        <p:txBody>
          <a:bodyPr/>
          <a:lstStyle/>
          <a:p>
            <a:pPr marL="0" indent="0">
              <a:lnSpc>
                <a:spcPct val="100000"/>
              </a:lnSpc>
              <a:spcBef>
                <a:spcPts val="0"/>
              </a:spcBef>
              <a:spcAft>
                <a:spcPts val="600"/>
              </a:spcAft>
              <a:buNone/>
            </a:pPr>
            <a:r>
              <a:rPr lang="en-ZA" sz="3200" b="1" dirty="0">
                <a:solidFill>
                  <a:schemeClr val="accent2">
                    <a:lumMod val="75000"/>
                  </a:schemeClr>
                </a:solidFill>
              </a:rPr>
              <a:t>Collaboration among farmers’ </a:t>
            </a:r>
            <a:r>
              <a:rPr lang="en-ZA" sz="3200" b="1" dirty="0" smtClean="0">
                <a:solidFill>
                  <a:schemeClr val="accent2">
                    <a:lumMod val="75000"/>
                  </a:schemeClr>
                </a:solidFill>
              </a:rPr>
              <a:t>groups:</a:t>
            </a:r>
          </a:p>
          <a:p>
            <a:pPr>
              <a:lnSpc>
                <a:spcPct val="100000"/>
              </a:lnSpc>
              <a:spcBef>
                <a:spcPts val="0"/>
              </a:spcBef>
            </a:pPr>
            <a:r>
              <a:rPr lang="en-ZA" sz="3200" dirty="0" smtClean="0">
                <a:solidFill>
                  <a:srgbClr val="290DB3"/>
                </a:solidFill>
              </a:rPr>
              <a:t>C</a:t>
            </a:r>
            <a:r>
              <a:rPr lang="en-ZA" sz="3200" dirty="0" smtClean="0">
                <a:solidFill>
                  <a:srgbClr val="290DB3"/>
                </a:solidFill>
              </a:rPr>
              <a:t>an </a:t>
            </a:r>
            <a:r>
              <a:rPr lang="en-ZA" sz="3200" dirty="0">
                <a:solidFill>
                  <a:srgbClr val="290DB3"/>
                </a:solidFill>
              </a:rPr>
              <a:t>help scale up the collective marketing of farm </a:t>
            </a:r>
            <a:r>
              <a:rPr lang="en-ZA" sz="3200" dirty="0" smtClean="0">
                <a:solidFill>
                  <a:srgbClr val="290DB3"/>
                </a:solidFill>
              </a:rPr>
              <a:t>products</a:t>
            </a:r>
            <a:endParaRPr lang="en-ZA" sz="3200" dirty="0" smtClean="0">
              <a:solidFill>
                <a:srgbClr val="290DB3"/>
              </a:solidFill>
            </a:endParaRPr>
          </a:p>
          <a:p>
            <a:pPr>
              <a:lnSpc>
                <a:spcPct val="100000"/>
              </a:lnSpc>
              <a:spcBef>
                <a:spcPts val="0"/>
              </a:spcBef>
            </a:pPr>
            <a:r>
              <a:rPr lang="en-ZA" sz="3200" dirty="0" smtClean="0">
                <a:solidFill>
                  <a:srgbClr val="290DB3"/>
                </a:solidFill>
              </a:rPr>
              <a:t>May </a:t>
            </a:r>
            <a:r>
              <a:rPr lang="en-ZA" sz="3200" dirty="0">
                <a:solidFill>
                  <a:srgbClr val="290DB3"/>
                </a:solidFill>
              </a:rPr>
              <a:t>take the form of a second-order marketing </a:t>
            </a:r>
            <a:r>
              <a:rPr lang="en-ZA" sz="3200" dirty="0" smtClean="0">
                <a:solidFill>
                  <a:srgbClr val="290DB3"/>
                </a:solidFill>
              </a:rPr>
              <a:t>association</a:t>
            </a:r>
            <a:endParaRPr lang="en-ZA" sz="3200" dirty="0">
              <a:solidFill>
                <a:srgbClr val="290DB3"/>
              </a:solidFill>
            </a:endParaRPr>
          </a:p>
          <a:p>
            <a:pPr marL="0" indent="0" algn="just">
              <a:lnSpc>
                <a:spcPct val="100000"/>
              </a:lnSpc>
              <a:spcBef>
                <a:spcPts val="600"/>
              </a:spcBef>
              <a:buNone/>
            </a:pPr>
            <a:r>
              <a:rPr lang="en-ZA" sz="3200" dirty="0">
                <a:solidFill>
                  <a:srgbClr val="290DB3"/>
                </a:solidFill>
              </a:rPr>
              <a:t>The association enables the farmers to buy from and sell to larger traders, and to get better prices.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53</a:t>
            </a:fld>
            <a:endParaRPr lang="en-US" dirty="0"/>
          </a:p>
        </p:txBody>
      </p:sp>
      <p:cxnSp>
        <p:nvCxnSpPr>
          <p:cNvPr id="8" name="Straight Connector 7"/>
          <p:cNvCxnSpPr/>
          <p:nvPr/>
        </p:nvCxnSpPr>
        <p:spPr>
          <a:xfrm flipV="1">
            <a:off x="185056" y="90966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9" y="2446316"/>
            <a:ext cx="3617679" cy="2929794"/>
          </a:xfrm>
          <a:prstGeom prst="rect">
            <a:avLst/>
          </a:prstGeom>
        </p:spPr>
      </p:pic>
    </p:spTree>
    <p:extLst>
      <p:ext uri="{BB962C8B-B14F-4D97-AF65-F5344CB8AC3E}">
        <p14:creationId xmlns:p14="http://schemas.microsoft.com/office/powerpoint/2010/main" val="956597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8021528" cy="1124712"/>
          </a:xfrm>
        </p:spPr>
        <p:txBody>
          <a:bodyPr anchor="ctr"/>
          <a:lstStyle/>
          <a:p>
            <a:r>
              <a:rPr lang="en-ZA" sz="3600" dirty="0"/>
              <a:t>Farmer cooperatives: Services to members</a:t>
            </a:r>
          </a:p>
        </p:txBody>
      </p:sp>
      <p:sp>
        <p:nvSpPr>
          <p:cNvPr id="3" name="Content Placeholder 2"/>
          <p:cNvSpPr>
            <a:spLocks noGrp="1"/>
          </p:cNvSpPr>
          <p:nvPr>
            <p:ph idx="1"/>
          </p:nvPr>
        </p:nvSpPr>
        <p:spPr>
          <a:xfrm>
            <a:off x="659334" y="1250672"/>
            <a:ext cx="8793424" cy="5585557"/>
          </a:xfrm>
        </p:spPr>
        <p:txBody>
          <a:bodyPr/>
          <a:lstStyle/>
          <a:p>
            <a:pPr marL="0" indent="0">
              <a:lnSpc>
                <a:spcPct val="100000"/>
              </a:lnSpc>
              <a:spcBef>
                <a:spcPts val="0"/>
              </a:spcBef>
              <a:spcAft>
                <a:spcPts val="1200"/>
              </a:spcAft>
              <a:buNone/>
            </a:pPr>
            <a:r>
              <a:rPr lang="en-ZA" sz="3200" b="1" dirty="0">
                <a:solidFill>
                  <a:srgbClr val="898F0C"/>
                </a:solidFill>
              </a:rPr>
              <a:t>Cooperatives are more formal organizations with full-time staff that offer the following services:</a:t>
            </a:r>
          </a:p>
          <a:p>
            <a:pPr>
              <a:lnSpc>
                <a:spcPct val="100000"/>
              </a:lnSpc>
              <a:spcBef>
                <a:spcPts val="0"/>
              </a:spcBef>
            </a:pPr>
            <a:r>
              <a:rPr lang="en-ZA" sz="3200" dirty="0">
                <a:solidFill>
                  <a:srgbClr val="290DB3"/>
                </a:solidFill>
              </a:rPr>
              <a:t>Access to new technologies and veterinary services</a:t>
            </a:r>
          </a:p>
          <a:p>
            <a:pPr>
              <a:lnSpc>
                <a:spcPct val="100000"/>
              </a:lnSpc>
              <a:spcBef>
                <a:spcPts val="0"/>
              </a:spcBef>
            </a:pPr>
            <a:r>
              <a:rPr lang="en-ZA" sz="3200" dirty="0">
                <a:solidFill>
                  <a:srgbClr val="290DB3"/>
                </a:solidFill>
              </a:rPr>
              <a:t>Access to basic inputs at lower market costs</a:t>
            </a:r>
          </a:p>
          <a:p>
            <a:pPr>
              <a:lnSpc>
                <a:spcPct val="100000"/>
              </a:lnSpc>
              <a:spcBef>
                <a:spcPts val="0"/>
              </a:spcBef>
            </a:pPr>
            <a:r>
              <a:rPr lang="en-ZA" sz="3200" dirty="0">
                <a:solidFill>
                  <a:srgbClr val="290DB3"/>
                </a:solidFill>
              </a:rPr>
              <a:t>Extension service support for production</a:t>
            </a:r>
          </a:p>
          <a:p>
            <a:pPr>
              <a:lnSpc>
                <a:spcPct val="100000"/>
              </a:lnSpc>
              <a:spcBef>
                <a:spcPts val="0"/>
              </a:spcBef>
            </a:pPr>
            <a:r>
              <a:rPr lang="en-ZA" sz="3200" dirty="0">
                <a:solidFill>
                  <a:srgbClr val="290DB3"/>
                </a:solidFill>
              </a:rPr>
              <a:t>Financial support for loans and profitability analysis</a:t>
            </a:r>
          </a:p>
          <a:p>
            <a:pPr>
              <a:lnSpc>
                <a:spcPct val="100000"/>
              </a:lnSpc>
              <a:spcBef>
                <a:spcPts val="0"/>
              </a:spcBef>
            </a:pPr>
            <a:r>
              <a:rPr lang="en-ZA" sz="3200" dirty="0">
                <a:solidFill>
                  <a:srgbClr val="290DB3"/>
                </a:solidFill>
              </a:rPr>
              <a:t>Storage and crop conditioning facilities</a:t>
            </a:r>
          </a:p>
          <a:p>
            <a:pPr>
              <a:lnSpc>
                <a:spcPct val="100000"/>
              </a:lnSpc>
              <a:spcBef>
                <a:spcPts val="0"/>
              </a:spcBef>
            </a:pPr>
            <a:r>
              <a:rPr lang="en-ZA" sz="3200" dirty="0">
                <a:solidFill>
                  <a:srgbClr val="290DB3"/>
                </a:solidFill>
              </a:rPr>
              <a:t>Market information and support</a:t>
            </a:r>
          </a:p>
          <a:p>
            <a:pPr>
              <a:lnSpc>
                <a:spcPct val="100000"/>
              </a:lnSpc>
              <a:spcBef>
                <a:spcPts val="0"/>
              </a:spcBef>
            </a:pPr>
            <a:r>
              <a:rPr lang="en-ZA" sz="3200" dirty="0">
                <a:solidFill>
                  <a:srgbClr val="290DB3"/>
                </a:solidFill>
              </a:rPr>
              <a:t>Access to loans, insurance and warehouse receipt options</a:t>
            </a:r>
          </a:p>
          <a:p>
            <a:pPr>
              <a:lnSpc>
                <a:spcPct val="100000"/>
              </a:lnSpc>
              <a:spcBef>
                <a:spcPts val="0"/>
              </a:spcBef>
            </a:pPr>
            <a:r>
              <a:rPr lang="en-ZA" sz="3200" dirty="0">
                <a:solidFill>
                  <a:srgbClr val="290DB3"/>
                </a:solidFill>
              </a:rPr>
              <a:t>Support for certification</a:t>
            </a: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54</a:t>
            </a:fld>
            <a:endParaRPr lang="en-US" dirty="0"/>
          </a:p>
        </p:txBody>
      </p:sp>
      <p:cxnSp>
        <p:nvCxnSpPr>
          <p:cNvPr id="6" name="Straight Connector 5"/>
          <p:cNvCxnSpPr/>
          <p:nvPr/>
        </p:nvCxnSpPr>
        <p:spPr>
          <a:xfrm flipV="1">
            <a:off x="185056" y="90966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9784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0"/>
            <a:ext cx="7772400" cy="1124712"/>
          </a:xfrm>
        </p:spPr>
        <p:txBody>
          <a:bodyPr anchor="ctr"/>
          <a:lstStyle/>
          <a:p>
            <a:r>
              <a:rPr lang="en-ZA" sz="3600" dirty="0"/>
              <a:t>Farmer cooperatives: Social services</a:t>
            </a:r>
          </a:p>
        </p:txBody>
      </p:sp>
      <p:sp>
        <p:nvSpPr>
          <p:cNvPr id="3" name="Content Placeholder 2"/>
          <p:cNvSpPr>
            <a:spLocks noGrp="1"/>
          </p:cNvSpPr>
          <p:nvPr>
            <p:ph idx="1"/>
          </p:nvPr>
        </p:nvSpPr>
        <p:spPr>
          <a:xfrm>
            <a:off x="457200" y="1357550"/>
            <a:ext cx="8686800" cy="5458887"/>
          </a:xfrm>
        </p:spPr>
        <p:txBody>
          <a:bodyPr/>
          <a:lstStyle/>
          <a:p>
            <a:pPr marL="0" indent="0">
              <a:lnSpc>
                <a:spcPct val="100000"/>
              </a:lnSpc>
              <a:spcBef>
                <a:spcPts val="0"/>
              </a:spcBef>
              <a:spcAft>
                <a:spcPts val="600"/>
              </a:spcAft>
              <a:buNone/>
            </a:pPr>
            <a:r>
              <a:rPr lang="en-ZA" sz="3200" b="1" dirty="0" smtClean="0">
                <a:solidFill>
                  <a:schemeClr val="accent2">
                    <a:lumMod val="75000"/>
                  </a:schemeClr>
                </a:solidFill>
              </a:rPr>
              <a:t>Social services, which </a:t>
            </a:r>
            <a:r>
              <a:rPr lang="en-ZA" sz="3200" b="1" dirty="0">
                <a:solidFill>
                  <a:schemeClr val="accent2">
                    <a:lumMod val="75000"/>
                  </a:schemeClr>
                </a:solidFill>
              </a:rPr>
              <a:t>may also be open to </a:t>
            </a:r>
            <a:r>
              <a:rPr lang="en-ZA" sz="3200" b="1" dirty="0" smtClean="0">
                <a:solidFill>
                  <a:schemeClr val="accent2">
                    <a:lumMod val="75000"/>
                  </a:schemeClr>
                </a:solidFill>
              </a:rPr>
              <a:t>non-members (with members getting </a:t>
            </a:r>
            <a:r>
              <a:rPr lang="en-ZA" sz="3200" b="1" dirty="0">
                <a:solidFill>
                  <a:schemeClr val="accent2">
                    <a:lumMod val="75000"/>
                  </a:schemeClr>
                </a:solidFill>
              </a:rPr>
              <a:t>preferential </a:t>
            </a:r>
            <a:r>
              <a:rPr lang="en-ZA" sz="3200" b="1" dirty="0" smtClean="0">
                <a:solidFill>
                  <a:schemeClr val="accent2">
                    <a:lumMod val="75000"/>
                  </a:schemeClr>
                </a:solidFill>
              </a:rPr>
              <a:t>rates) may include:</a:t>
            </a:r>
          </a:p>
          <a:p>
            <a:pPr>
              <a:lnSpc>
                <a:spcPct val="100000"/>
              </a:lnSpc>
              <a:spcBef>
                <a:spcPts val="0"/>
              </a:spcBef>
              <a:spcAft>
                <a:spcPts val="600"/>
              </a:spcAft>
            </a:pPr>
            <a:r>
              <a:rPr lang="en-ZA" sz="3200" dirty="0" smtClean="0">
                <a:solidFill>
                  <a:srgbClr val="290DB3"/>
                </a:solidFill>
              </a:rPr>
              <a:t>Access </a:t>
            </a:r>
            <a:r>
              <a:rPr lang="en-ZA" sz="3200" dirty="0">
                <a:solidFill>
                  <a:srgbClr val="290DB3"/>
                </a:solidFill>
              </a:rPr>
              <a:t>to medical clinics</a:t>
            </a:r>
          </a:p>
          <a:p>
            <a:pPr>
              <a:lnSpc>
                <a:spcPct val="100000"/>
              </a:lnSpc>
              <a:spcBef>
                <a:spcPts val="0"/>
              </a:spcBef>
              <a:spcAft>
                <a:spcPts val="600"/>
              </a:spcAft>
            </a:pPr>
            <a:r>
              <a:rPr lang="en-ZA" sz="3200" dirty="0">
                <a:solidFill>
                  <a:srgbClr val="290DB3"/>
                </a:solidFill>
              </a:rPr>
              <a:t>Adult education</a:t>
            </a:r>
          </a:p>
          <a:p>
            <a:pPr>
              <a:lnSpc>
                <a:spcPct val="100000"/>
              </a:lnSpc>
              <a:spcBef>
                <a:spcPts val="0"/>
              </a:spcBef>
              <a:spcAft>
                <a:spcPts val="600"/>
              </a:spcAft>
            </a:pPr>
            <a:r>
              <a:rPr lang="en-ZA" sz="3200" dirty="0">
                <a:solidFill>
                  <a:srgbClr val="290DB3"/>
                </a:solidFill>
              </a:rPr>
              <a:t>Basic infrastructural projects (water, sanitation, market access roads and transport)</a:t>
            </a:r>
          </a:p>
          <a:p>
            <a:pPr marL="0" indent="0">
              <a:lnSpc>
                <a:spcPct val="100000"/>
              </a:lnSpc>
              <a:spcBef>
                <a:spcPts val="0"/>
              </a:spcBef>
              <a:spcAft>
                <a:spcPts val="600"/>
              </a:spcAft>
              <a:buNone/>
            </a:pPr>
            <a:r>
              <a:rPr lang="en-ZA" sz="3200" dirty="0" smtClean="0">
                <a:solidFill>
                  <a:srgbClr val="290DB3"/>
                </a:solidFill>
              </a:rPr>
              <a:t>To </a:t>
            </a:r>
            <a:r>
              <a:rPr lang="en-ZA" sz="3200" dirty="0">
                <a:solidFill>
                  <a:srgbClr val="290DB3"/>
                </a:solidFill>
              </a:rPr>
              <a:t>join a cooperative, a farmer usually pays a one-time or annual membership fee and is also asked to buy shares.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55</a:t>
            </a:fld>
            <a:endParaRPr lang="en-US" dirty="0"/>
          </a:p>
        </p:txBody>
      </p:sp>
      <p:cxnSp>
        <p:nvCxnSpPr>
          <p:cNvPr id="6" name="Straight Connector 5"/>
          <p:cNvCxnSpPr/>
          <p:nvPr/>
        </p:nvCxnSpPr>
        <p:spPr>
          <a:xfrm flipV="1">
            <a:off x="185056" y="101544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5314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Cooperative management</a:t>
            </a:r>
          </a:p>
        </p:txBody>
      </p:sp>
      <p:sp>
        <p:nvSpPr>
          <p:cNvPr id="3" name="Content Placeholder 2"/>
          <p:cNvSpPr>
            <a:spLocks noGrp="1"/>
          </p:cNvSpPr>
          <p:nvPr>
            <p:ph idx="1"/>
          </p:nvPr>
        </p:nvSpPr>
        <p:spPr>
          <a:xfrm>
            <a:off x="322415" y="1457333"/>
            <a:ext cx="9050185" cy="4658459"/>
          </a:xfrm>
        </p:spPr>
        <p:txBody>
          <a:bodyPr/>
          <a:lstStyle/>
          <a:p>
            <a:pPr marL="0" indent="0">
              <a:lnSpc>
                <a:spcPct val="100000"/>
              </a:lnSpc>
              <a:spcBef>
                <a:spcPts val="0"/>
              </a:spcBef>
              <a:spcAft>
                <a:spcPts val="600"/>
              </a:spcAft>
              <a:buNone/>
            </a:pPr>
            <a:r>
              <a:rPr lang="en-ZA" sz="3200" b="1" dirty="0">
                <a:solidFill>
                  <a:srgbClr val="898F0C"/>
                </a:solidFill>
              </a:rPr>
              <a:t>Several cooperatives may be organized into unions:</a:t>
            </a:r>
          </a:p>
          <a:p>
            <a:pPr>
              <a:lnSpc>
                <a:spcPct val="100000"/>
              </a:lnSpc>
              <a:spcBef>
                <a:spcPts val="0"/>
              </a:spcBef>
              <a:spcAft>
                <a:spcPts val="600"/>
              </a:spcAft>
            </a:pPr>
            <a:r>
              <a:rPr lang="en-ZA" sz="3200" dirty="0">
                <a:solidFill>
                  <a:srgbClr val="290DB3"/>
                </a:solidFill>
              </a:rPr>
              <a:t>Farmers’ groups (20–30 members)</a:t>
            </a:r>
          </a:p>
          <a:p>
            <a:pPr>
              <a:lnSpc>
                <a:spcPct val="100000"/>
              </a:lnSpc>
              <a:spcBef>
                <a:spcPts val="0"/>
              </a:spcBef>
              <a:spcAft>
                <a:spcPts val="600"/>
              </a:spcAft>
            </a:pPr>
            <a:r>
              <a:rPr lang="en-ZA" sz="3200" dirty="0">
                <a:solidFill>
                  <a:srgbClr val="290DB3"/>
                </a:solidFill>
              </a:rPr>
              <a:t>Cooperatives (10–30 farmer groups)</a:t>
            </a:r>
          </a:p>
          <a:p>
            <a:pPr>
              <a:lnSpc>
                <a:spcPct val="100000"/>
              </a:lnSpc>
              <a:spcBef>
                <a:spcPts val="0"/>
              </a:spcBef>
              <a:spcAft>
                <a:spcPts val="600"/>
              </a:spcAft>
            </a:pPr>
            <a:r>
              <a:rPr lang="en-ZA" sz="3200" dirty="0">
                <a:solidFill>
                  <a:srgbClr val="290DB3"/>
                </a:solidFill>
              </a:rPr>
              <a:t>Cooperative unions (4–5 cooperatives)</a:t>
            </a:r>
          </a:p>
          <a:p>
            <a:pPr marL="0" indent="0" algn="just">
              <a:lnSpc>
                <a:spcPct val="100000"/>
              </a:lnSpc>
              <a:spcBef>
                <a:spcPts val="1200"/>
              </a:spcBef>
              <a:buNone/>
            </a:pPr>
            <a:r>
              <a:rPr lang="en-ZA" sz="3200" dirty="0">
                <a:solidFill>
                  <a:srgbClr val="290DB3"/>
                </a:solidFill>
              </a:rPr>
              <a:t>Because they serve so many farmers and are a place where farmers can learn and get information, cooperatives can be a very </a:t>
            </a:r>
            <a:r>
              <a:rPr lang="en-ZA" sz="3200" b="1" dirty="0">
                <a:solidFill>
                  <a:srgbClr val="898F0C"/>
                </a:solidFill>
              </a:rPr>
              <a:t>useful way to scale up the agroenterprise approach.</a:t>
            </a:r>
          </a:p>
        </p:txBody>
      </p:sp>
      <p:sp>
        <p:nvSpPr>
          <p:cNvPr id="4" name="Slide Number Placeholder 3"/>
          <p:cNvSpPr>
            <a:spLocks noGrp="1"/>
          </p:cNvSpPr>
          <p:nvPr>
            <p:ph type="sldNum" sz="quarter" idx="4"/>
          </p:nvPr>
        </p:nvSpPr>
        <p:spPr/>
        <p:txBody>
          <a:bodyPr/>
          <a:lstStyle/>
          <a:p>
            <a:fld id="{3AF21FA0-C69A-D549-B93E-AD7DB9D7EB7A}" type="slidenum">
              <a:rPr lang="en-US" smtClean="0"/>
              <a:pPr/>
              <a:t>56</a:t>
            </a:fld>
            <a:endParaRPr lang="en-US" dirty="0"/>
          </a:p>
        </p:txBody>
      </p:sp>
      <p:cxnSp>
        <p:nvCxnSpPr>
          <p:cNvPr id="6" name="Straight Connector 5"/>
          <p:cNvCxnSpPr/>
          <p:nvPr/>
        </p:nvCxnSpPr>
        <p:spPr>
          <a:xfrm flipV="1">
            <a:off x="322415" y="112004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8319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1" y="-4670"/>
            <a:ext cx="7826829" cy="1124712"/>
          </a:xfrm>
        </p:spPr>
        <p:txBody>
          <a:bodyPr anchor="ctr"/>
          <a:lstStyle/>
          <a:p>
            <a:r>
              <a:rPr lang="en-ZA" sz="3600" dirty="0"/>
              <a:t>Cooperative management illustrated</a:t>
            </a:r>
          </a:p>
        </p:txBody>
      </p:sp>
      <p:sp>
        <p:nvSpPr>
          <p:cNvPr id="3" name="Content Placeholder 2"/>
          <p:cNvSpPr>
            <a:spLocks noGrp="1"/>
          </p:cNvSpPr>
          <p:nvPr>
            <p:ph idx="1"/>
          </p:nvPr>
        </p:nvSpPr>
        <p:spPr>
          <a:xfrm>
            <a:off x="402770" y="1120042"/>
            <a:ext cx="9339943" cy="5815147"/>
          </a:xfrm>
        </p:spPr>
        <p:txBody>
          <a:bodyPr/>
          <a:lstStyle/>
          <a:p>
            <a:pPr marL="0" indent="0">
              <a:lnSpc>
                <a:spcPct val="100000"/>
              </a:lnSpc>
              <a:spcBef>
                <a:spcPts val="0"/>
              </a:spcBef>
              <a:buNone/>
            </a:pPr>
            <a:endParaRPr lang="en-ZA" dirty="0">
              <a:solidFill>
                <a:srgbClr val="290DB3"/>
              </a:solidFill>
            </a:endParaRPr>
          </a:p>
          <a:p>
            <a:pPr marL="0" indent="0">
              <a:lnSpc>
                <a:spcPct val="100000"/>
              </a:lnSpc>
              <a:spcBef>
                <a:spcPts val="0"/>
              </a:spcBef>
              <a:buNone/>
            </a:pPr>
            <a:endParaRPr lang="en-ZA" dirty="0">
              <a:solidFill>
                <a:srgbClr val="290DB3"/>
              </a:solidFill>
            </a:endParaRPr>
          </a:p>
          <a:p>
            <a:pPr marL="0" indent="0">
              <a:lnSpc>
                <a:spcPct val="100000"/>
              </a:lnSpc>
              <a:spcBef>
                <a:spcPts val="0"/>
              </a:spcBef>
              <a:buNone/>
            </a:pPr>
            <a:endParaRPr lang="en-ZA" dirty="0">
              <a:solidFill>
                <a:srgbClr val="290DB3"/>
              </a:solidFill>
            </a:endParaRPr>
          </a:p>
          <a:p>
            <a:pPr marL="0" indent="0">
              <a:lnSpc>
                <a:spcPct val="100000"/>
              </a:lnSpc>
              <a:spcBef>
                <a:spcPts val="0"/>
              </a:spcBef>
              <a:buNone/>
            </a:pPr>
            <a:endParaRPr lang="en-ZA" dirty="0">
              <a:solidFill>
                <a:srgbClr val="290DB3"/>
              </a:solidFill>
            </a:endParaRPr>
          </a:p>
          <a:p>
            <a:pPr marL="0" indent="0">
              <a:lnSpc>
                <a:spcPct val="100000"/>
              </a:lnSpc>
              <a:spcBef>
                <a:spcPts val="0"/>
              </a:spcBef>
              <a:buNone/>
            </a:pPr>
            <a:endParaRPr lang="en-ZA" dirty="0">
              <a:solidFill>
                <a:srgbClr val="290DB3"/>
              </a:solidFill>
            </a:endParaRPr>
          </a:p>
          <a:p>
            <a:pPr marL="0" indent="0">
              <a:lnSpc>
                <a:spcPct val="100000"/>
              </a:lnSpc>
              <a:spcBef>
                <a:spcPts val="0"/>
              </a:spcBef>
              <a:buNone/>
            </a:pPr>
            <a:endParaRPr lang="en-ZA" dirty="0">
              <a:solidFill>
                <a:srgbClr val="290DB3"/>
              </a:solidFill>
            </a:endParaRPr>
          </a:p>
          <a:p>
            <a:pPr marL="0" indent="0">
              <a:lnSpc>
                <a:spcPct val="100000"/>
              </a:lnSpc>
              <a:spcBef>
                <a:spcPts val="0"/>
              </a:spcBef>
              <a:buNone/>
            </a:pPr>
            <a:endParaRPr lang="en-ZA" dirty="0">
              <a:solidFill>
                <a:srgbClr val="290DB3"/>
              </a:solidFill>
            </a:endParaRPr>
          </a:p>
          <a:p>
            <a:pPr marL="0" indent="0">
              <a:lnSpc>
                <a:spcPct val="100000"/>
              </a:lnSpc>
              <a:spcBef>
                <a:spcPts val="0"/>
              </a:spcBef>
              <a:buNone/>
            </a:pPr>
            <a:endParaRPr lang="en-ZA" dirty="0">
              <a:solidFill>
                <a:srgbClr val="290DB3"/>
              </a:solidFill>
            </a:endParaRPr>
          </a:p>
          <a:p>
            <a:pPr marL="0" indent="0">
              <a:lnSpc>
                <a:spcPct val="100000"/>
              </a:lnSpc>
              <a:spcBef>
                <a:spcPts val="0"/>
              </a:spcBef>
              <a:buNone/>
            </a:pPr>
            <a:endParaRPr lang="en-ZA" dirty="0">
              <a:solidFill>
                <a:srgbClr val="290DB3"/>
              </a:solidFill>
            </a:endParaRPr>
          </a:p>
          <a:p>
            <a:pPr marL="0" indent="0">
              <a:lnSpc>
                <a:spcPct val="100000"/>
              </a:lnSpc>
              <a:spcBef>
                <a:spcPts val="0"/>
              </a:spcBef>
              <a:buNone/>
            </a:pPr>
            <a:endParaRPr lang="en-ZA" dirty="0">
              <a:solidFill>
                <a:srgbClr val="290DB3"/>
              </a:solidFill>
            </a:endParaRPr>
          </a:p>
          <a:p>
            <a:pPr marL="0" indent="0">
              <a:lnSpc>
                <a:spcPct val="100000"/>
              </a:lnSpc>
              <a:spcBef>
                <a:spcPts val="0"/>
              </a:spcBef>
              <a:buNone/>
            </a:pPr>
            <a:endParaRPr lang="en-ZA" sz="1400" dirty="0" smtClean="0">
              <a:solidFill>
                <a:srgbClr val="290DB3"/>
              </a:solidFill>
            </a:endParaRPr>
          </a:p>
          <a:p>
            <a:pPr marL="0" indent="0">
              <a:lnSpc>
                <a:spcPct val="100000"/>
              </a:lnSpc>
              <a:spcBef>
                <a:spcPts val="0"/>
              </a:spcBef>
              <a:buNone/>
            </a:pPr>
            <a:endParaRPr lang="en-ZA" sz="1400" dirty="0" smtClean="0">
              <a:solidFill>
                <a:srgbClr val="290DB3"/>
              </a:solidFill>
            </a:endParaRPr>
          </a:p>
          <a:p>
            <a:pPr marL="0" indent="0">
              <a:lnSpc>
                <a:spcPct val="100000"/>
              </a:lnSpc>
              <a:spcBef>
                <a:spcPts val="0"/>
              </a:spcBef>
              <a:buNone/>
            </a:pPr>
            <a:endParaRPr lang="en-ZA" sz="1400" dirty="0">
              <a:solidFill>
                <a:srgbClr val="290DB3"/>
              </a:solidFill>
            </a:endParaRPr>
          </a:p>
          <a:p>
            <a:pPr marL="0" indent="0">
              <a:lnSpc>
                <a:spcPct val="100000"/>
              </a:lnSpc>
              <a:spcBef>
                <a:spcPts val="0"/>
              </a:spcBef>
              <a:buNone/>
            </a:pPr>
            <a:endParaRPr lang="en-ZA" sz="1400" dirty="0">
              <a:solidFill>
                <a:srgbClr val="290DB3"/>
              </a:solidFill>
            </a:endParaRPr>
          </a:p>
          <a:p>
            <a:pPr marL="0" indent="0" algn="just">
              <a:lnSpc>
                <a:spcPct val="100000"/>
              </a:lnSpc>
              <a:spcBef>
                <a:spcPts val="0"/>
              </a:spcBef>
              <a:spcAft>
                <a:spcPts val="600"/>
              </a:spcAft>
              <a:buNone/>
            </a:pPr>
            <a:r>
              <a:rPr lang="en-ZA" sz="3200" dirty="0" smtClean="0">
                <a:solidFill>
                  <a:srgbClr val="290DB3"/>
                </a:solidFill>
              </a:rPr>
              <a:t>If they </a:t>
            </a:r>
            <a:r>
              <a:rPr lang="en-ZA" sz="3200" dirty="0">
                <a:solidFill>
                  <a:srgbClr val="290DB3"/>
                </a:solidFill>
              </a:rPr>
              <a:t>are well managed, cooperatives </a:t>
            </a:r>
            <a:r>
              <a:rPr lang="en-ZA" sz="3200" dirty="0" smtClean="0">
                <a:solidFill>
                  <a:srgbClr val="290DB3"/>
                </a:solidFill>
              </a:rPr>
              <a:t>improve </a:t>
            </a:r>
            <a:r>
              <a:rPr lang="en-ZA" sz="3200" dirty="0">
                <a:solidFill>
                  <a:srgbClr val="290DB3"/>
                </a:solidFill>
              </a:rPr>
              <a:t>the lot of their members. Millions of farmers support and are empowered by the </a:t>
            </a:r>
            <a:r>
              <a:rPr lang="en-ZA" sz="3200" dirty="0" smtClean="0">
                <a:solidFill>
                  <a:srgbClr val="290DB3"/>
                </a:solidFill>
              </a:rPr>
              <a:t>cooperative movement</a:t>
            </a:r>
            <a:r>
              <a:rPr lang="en-ZA" sz="3200" dirty="0">
                <a:solidFill>
                  <a:srgbClr val="290DB3"/>
                </a:solidFill>
              </a:rPr>
              <a:t>.</a:t>
            </a:r>
          </a:p>
          <a:p>
            <a:pPr marL="0" indent="0">
              <a:lnSpc>
                <a:spcPct val="100000"/>
              </a:lnSpc>
              <a:spcBef>
                <a:spcPts val="0"/>
              </a:spcBef>
              <a:buNone/>
            </a:pPr>
            <a:endParaRPr lang="en-ZA"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57</a:t>
            </a:fld>
            <a:endParaRPr lang="en-US" dirty="0"/>
          </a:p>
        </p:txBody>
      </p:sp>
      <p:cxnSp>
        <p:nvCxnSpPr>
          <p:cNvPr id="6" name="Straight Connector 5"/>
          <p:cNvCxnSpPr/>
          <p:nvPr/>
        </p:nvCxnSpPr>
        <p:spPr>
          <a:xfrm flipV="1">
            <a:off x="322415" y="84691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228" y="1190831"/>
            <a:ext cx="7034594" cy="3998223"/>
          </a:xfrm>
          <a:prstGeom prst="rect">
            <a:avLst/>
          </a:prstGeom>
        </p:spPr>
      </p:pic>
    </p:spTree>
    <p:extLst>
      <p:ext uri="{BB962C8B-B14F-4D97-AF65-F5344CB8AC3E}">
        <p14:creationId xmlns:p14="http://schemas.microsoft.com/office/powerpoint/2010/main" val="1120545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Cooperatives: Mismanagement</a:t>
            </a:r>
          </a:p>
        </p:txBody>
      </p:sp>
      <p:sp>
        <p:nvSpPr>
          <p:cNvPr id="3" name="Content Placeholder 2"/>
          <p:cNvSpPr>
            <a:spLocks noGrp="1"/>
          </p:cNvSpPr>
          <p:nvPr>
            <p:ph idx="1"/>
          </p:nvPr>
        </p:nvSpPr>
        <p:spPr>
          <a:xfrm>
            <a:off x="322415" y="1120043"/>
            <a:ext cx="9529156" cy="5646518"/>
          </a:xfrm>
        </p:spPr>
        <p:txBody>
          <a:bodyPr/>
          <a:lstStyle/>
          <a:p>
            <a:pPr marL="0" indent="0">
              <a:lnSpc>
                <a:spcPct val="100000"/>
              </a:lnSpc>
              <a:spcBef>
                <a:spcPts val="0"/>
              </a:spcBef>
              <a:buNone/>
            </a:pPr>
            <a:r>
              <a:rPr lang="en-ZA" sz="3200" b="1" dirty="0">
                <a:solidFill>
                  <a:schemeClr val="accent2">
                    <a:lumMod val="75000"/>
                  </a:schemeClr>
                </a:solidFill>
              </a:rPr>
              <a:t>In some countries, mismanagement of cooperatives has left many with a bad reputation, e.g. cooperatives may be:</a:t>
            </a:r>
          </a:p>
          <a:p>
            <a:pPr>
              <a:lnSpc>
                <a:spcPct val="100000"/>
              </a:lnSpc>
              <a:spcBef>
                <a:spcPts val="0"/>
              </a:spcBef>
            </a:pPr>
            <a:r>
              <a:rPr lang="en-ZA" sz="3200" dirty="0">
                <a:solidFill>
                  <a:srgbClr val="290DB3"/>
                </a:solidFill>
              </a:rPr>
              <a:t>Imposed by the government</a:t>
            </a:r>
          </a:p>
          <a:p>
            <a:pPr>
              <a:lnSpc>
                <a:spcPct val="100000"/>
              </a:lnSpc>
              <a:spcBef>
                <a:spcPts val="0"/>
              </a:spcBef>
            </a:pPr>
            <a:r>
              <a:rPr lang="en-ZA" sz="3200" dirty="0">
                <a:solidFill>
                  <a:srgbClr val="290DB3"/>
                </a:solidFill>
              </a:rPr>
              <a:t>Controlled by elites or politicians</a:t>
            </a:r>
          </a:p>
          <a:p>
            <a:pPr>
              <a:lnSpc>
                <a:spcPct val="100000"/>
              </a:lnSpc>
              <a:spcBef>
                <a:spcPts val="0"/>
              </a:spcBef>
            </a:pPr>
            <a:r>
              <a:rPr lang="en-ZA" sz="3200" dirty="0">
                <a:solidFill>
                  <a:srgbClr val="290DB3"/>
                </a:solidFill>
              </a:rPr>
              <a:t>Corrupt or inefficient because farmer’s groups have been manipulated for political purposes</a:t>
            </a:r>
          </a:p>
          <a:p>
            <a:pPr marL="0" indent="0">
              <a:lnSpc>
                <a:spcPct val="100000"/>
              </a:lnSpc>
              <a:spcBef>
                <a:spcPts val="1200"/>
              </a:spcBef>
              <a:buNone/>
            </a:pPr>
            <a:r>
              <a:rPr lang="en-ZA" sz="3200" dirty="0">
                <a:solidFill>
                  <a:srgbClr val="290DB3"/>
                </a:solidFill>
              </a:rPr>
              <a:t>Farmers may be suspicious of cooperatives and it may be challenging to work with them. Make sure that any organization that claims to support</a:t>
            </a:r>
            <a:r>
              <a:rPr lang="en-ZA" sz="3200" dirty="0"/>
              <a:t> </a:t>
            </a:r>
            <a:r>
              <a:rPr lang="en-ZA" sz="3200" dirty="0">
                <a:solidFill>
                  <a:srgbClr val="290DB3"/>
                </a:solidFill>
              </a:rPr>
              <a:t>farmers is honest and provides services in the farmers’ interest and wellbeing.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58</a:t>
            </a:fld>
            <a:endParaRPr lang="en-US" dirty="0"/>
          </a:p>
        </p:txBody>
      </p:sp>
      <p:cxnSp>
        <p:nvCxnSpPr>
          <p:cNvPr id="6" name="Straight Connector 5"/>
          <p:cNvCxnSpPr/>
          <p:nvPr/>
        </p:nvCxnSpPr>
        <p:spPr>
          <a:xfrm flipV="1">
            <a:off x="322415" y="91760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7141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70"/>
            <a:ext cx="7391400" cy="1124712"/>
          </a:xfrm>
        </p:spPr>
        <p:txBody>
          <a:bodyPr anchor="ctr"/>
          <a:lstStyle/>
          <a:p>
            <a:r>
              <a:rPr lang="en-ZA" sz="3600" dirty="0"/>
              <a:t>Working with formal buyers</a:t>
            </a:r>
          </a:p>
        </p:txBody>
      </p:sp>
      <p:sp>
        <p:nvSpPr>
          <p:cNvPr id="3" name="Content Placeholder 2"/>
          <p:cNvSpPr>
            <a:spLocks noGrp="1"/>
          </p:cNvSpPr>
          <p:nvPr>
            <p:ph idx="1"/>
          </p:nvPr>
        </p:nvSpPr>
        <p:spPr>
          <a:xfrm>
            <a:off x="838200" y="1248889"/>
            <a:ext cx="8316686" cy="5584372"/>
          </a:xfrm>
        </p:spPr>
        <p:txBody>
          <a:bodyPr/>
          <a:lstStyle/>
          <a:p>
            <a:pPr>
              <a:lnSpc>
                <a:spcPct val="100000"/>
              </a:lnSpc>
              <a:spcBef>
                <a:spcPts val="0"/>
              </a:spcBef>
              <a:spcAft>
                <a:spcPts val="600"/>
              </a:spcAft>
            </a:pPr>
            <a:r>
              <a:rPr lang="en-ZA" sz="3200" dirty="0">
                <a:solidFill>
                  <a:srgbClr val="290DB3"/>
                </a:solidFill>
              </a:rPr>
              <a:t>Local traders and other more formal buyers welcome the opportunity to </a:t>
            </a:r>
            <a:r>
              <a:rPr lang="en-ZA" sz="3200" b="1" dirty="0">
                <a:solidFill>
                  <a:srgbClr val="898F0C"/>
                </a:solidFill>
              </a:rPr>
              <a:t>negotiate to buy larger amounts </a:t>
            </a:r>
            <a:r>
              <a:rPr lang="en-ZA" sz="3200" dirty="0">
                <a:solidFill>
                  <a:srgbClr val="290DB3"/>
                </a:solidFill>
              </a:rPr>
              <a:t>from groups of farmers. They are often prepared to pay a higher price for the </a:t>
            </a:r>
            <a:r>
              <a:rPr lang="en-ZA" sz="3200" b="1" dirty="0">
                <a:solidFill>
                  <a:srgbClr val="898F0C"/>
                </a:solidFill>
              </a:rPr>
              <a:t>convenience of buying in bulk.</a:t>
            </a:r>
          </a:p>
          <a:p>
            <a:pPr>
              <a:lnSpc>
                <a:spcPct val="100000"/>
              </a:lnSpc>
              <a:spcBef>
                <a:spcPts val="0"/>
              </a:spcBef>
              <a:spcAft>
                <a:spcPts val="600"/>
              </a:spcAft>
            </a:pPr>
            <a:r>
              <a:rPr lang="en-ZA" sz="3200" dirty="0">
                <a:solidFill>
                  <a:srgbClr val="290DB3"/>
                </a:solidFill>
              </a:rPr>
              <a:t>As a field agent, </a:t>
            </a:r>
            <a:r>
              <a:rPr lang="en-ZA" sz="3200" b="1" dirty="0">
                <a:solidFill>
                  <a:srgbClr val="898F0C"/>
                </a:solidFill>
              </a:rPr>
              <a:t>facilitate agreements </a:t>
            </a:r>
            <a:r>
              <a:rPr lang="en-ZA" sz="3200" dirty="0">
                <a:solidFill>
                  <a:srgbClr val="290DB3"/>
                </a:solidFill>
              </a:rPr>
              <a:t>between farmers and buyers to build trading relationships. Encourage farmers’ groups to monitor buyer trends, consumer demands and preferences, so they can work better with formal buyers.</a:t>
            </a:r>
          </a:p>
        </p:txBody>
      </p:sp>
      <p:sp>
        <p:nvSpPr>
          <p:cNvPr id="4" name="Slide Number Placeholder 3"/>
          <p:cNvSpPr>
            <a:spLocks noGrp="1"/>
          </p:cNvSpPr>
          <p:nvPr>
            <p:ph type="sldNum" sz="quarter" idx="4"/>
          </p:nvPr>
        </p:nvSpPr>
        <p:spPr/>
        <p:txBody>
          <a:bodyPr/>
          <a:lstStyle/>
          <a:p>
            <a:fld id="{3AF21FA0-C69A-D549-B93E-AD7DB9D7EB7A}" type="slidenum">
              <a:rPr lang="en-US" smtClean="0"/>
              <a:pPr/>
              <a:t>59</a:t>
            </a:fld>
            <a:endParaRPr lang="en-US" dirty="0"/>
          </a:p>
        </p:txBody>
      </p:sp>
      <p:cxnSp>
        <p:nvCxnSpPr>
          <p:cNvPr id="6" name="Straight Connector 5"/>
          <p:cNvCxnSpPr/>
          <p:nvPr/>
        </p:nvCxnSpPr>
        <p:spPr>
          <a:xfrm flipV="1">
            <a:off x="308432" y="101079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633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Step 6:</a:t>
            </a:r>
            <a:r>
              <a:rPr lang="en-ZA" dirty="0"/>
              <a:t/>
            </a:r>
            <a:br>
              <a:rPr lang="en-ZA" dirty="0"/>
            </a:br>
            <a:r>
              <a:rPr lang="en-US" dirty="0">
                <a:solidFill>
                  <a:srgbClr val="898F0C"/>
                </a:solidFill>
              </a:rPr>
              <a:t>Reviewing agroenterprise performance</a:t>
            </a:r>
            <a:r>
              <a:rPr lang="en-ZA" dirty="0"/>
              <a:t/>
            </a:r>
            <a:br>
              <a:rPr lang="en-ZA" dirty="0"/>
            </a:br>
            <a:r>
              <a:rPr lang="en-ZA" dirty="0"/>
              <a:t> </a:t>
            </a:r>
          </a:p>
        </p:txBody>
      </p:sp>
      <p:sp>
        <p:nvSpPr>
          <p:cNvPr id="4" name="Slide Number Placeholder 3"/>
          <p:cNvSpPr>
            <a:spLocks noGrp="1"/>
          </p:cNvSpPr>
          <p:nvPr>
            <p:ph type="sldNum" sz="quarter" idx="4"/>
          </p:nvPr>
        </p:nvSpPr>
        <p:spPr/>
        <p:txBody>
          <a:bodyPr/>
          <a:lstStyle/>
          <a:p>
            <a:fld id="{3AF21FA0-C69A-D549-B93E-AD7DB9D7EB7A}" type="slidenum">
              <a:rPr lang="en-US" smtClean="0"/>
              <a:pPr/>
              <a:t>6</a:t>
            </a:fld>
            <a:endParaRPr lang="en-US" dirty="0"/>
          </a:p>
        </p:txBody>
      </p:sp>
    </p:spTree>
    <p:extLst>
      <p:ext uri="{BB962C8B-B14F-4D97-AF65-F5344CB8AC3E}">
        <p14:creationId xmlns:p14="http://schemas.microsoft.com/office/powerpoint/2010/main" val="3991821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Working with formal buyers</a:t>
            </a:r>
          </a:p>
        </p:txBody>
      </p:sp>
      <p:sp>
        <p:nvSpPr>
          <p:cNvPr id="3" name="Content Placeholder 2"/>
          <p:cNvSpPr>
            <a:spLocks noGrp="1"/>
          </p:cNvSpPr>
          <p:nvPr>
            <p:ph sz="half" idx="1"/>
          </p:nvPr>
        </p:nvSpPr>
        <p:spPr>
          <a:xfrm>
            <a:off x="336550" y="1405051"/>
            <a:ext cx="5362784" cy="5185754"/>
          </a:xfrm>
        </p:spPr>
        <p:txBody>
          <a:bodyPr/>
          <a:lstStyle/>
          <a:p>
            <a:pPr marL="0" indent="0" algn="just">
              <a:lnSpc>
                <a:spcPct val="100000"/>
              </a:lnSpc>
              <a:spcBef>
                <a:spcPts val="0"/>
              </a:spcBef>
              <a:buNone/>
            </a:pPr>
            <a:r>
              <a:rPr lang="en-ZA" sz="3200" b="1" dirty="0" smtClean="0">
                <a:solidFill>
                  <a:schemeClr val="accent2">
                    <a:lumMod val="75000"/>
                  </a:schemeClr>
                </a:solidFill>
              </a:rPr>
              <a:t>It </a:t>
            </a:r>
            <a:r>
              <a:rPr lang="en-ZA" sz="3200" b="1" dirty="0">
                <a:solidFill>
                  <a:schemeClr val="accent2">
                    <a:lumMod val="75000"/>
                  </a:schemeClr>
                </a:solidFill>
              </a:rPr>
              <a:t>is </a:t>
            </a:r>
            <a:r>
              <a:rPr lang="en-ZA" sz="3200" b="1" dirty="0">
                <a:solidFill>
                  <a:srgbClr val="898F0C"/>
                </a:solidFill>
              </a:rPr>
              <a:t>helpful to work with the </a:t>
            </a:r>
            <a:r>
              <a:rPr lang="en-ZA" sz="3200" b="1" dirty="0" smtClean="0">
                <a:solidFill>
                  <a:srgbClr val="898F0C"/>
                </a:solidFill>
              </a:rPr>
              <a:t>buyers and to determine if:</a:t>
            </a:r>
            <a:endParaRPr lang="en-ZA" sz="3200" b="1" dirty="0">
              <a:solidFill>
                <a:srgbClr val="898F0C"/>
              </a:solidFill>
            </a:endParaRPr>
          </a:p>
          <a:p>
            <a:pPr>
              <a:lnSpc>
                <a:spcPct val="100000"/>
              </a:lnSpc>
              <a:spcBef>
                <a:spcPts val="0"/>
              </a:spcBef>
            </a:pPr>
            <a:r>
              <a:rPr lang="en-ZA" sz="3200" dirty="0" smtClean="0">
                <a:solidFill>
                  <a:srgbClr val="290DB3"/>
                </a:solidFill>
              </a:rPr>
              <a:t>They </a:t>
            </a:r>
            <a:r>
              <a:rPr lang="en-ZA" sz="3200" dirty="0">
                <a:solidFill>
                  <a:srgbClr val="290DB3"/>
                </a:solidFill>
              </a:rPr>
              <a:t>interested in buying </a:t>
            </a:r>
            <a:r>
              <a:rPr lang="en-ZA" sz="3200" dirty="0" smtClean="0">
                <a:solidFill>
                  <a:srgbClr val="290DB3"/>
                </a:solidFill>
              </a:rPr>
              <a:t>more</a:t>
            </a:r>
            <a:endParaRPr lang="en-ZA" sz="3200" dirty="0">
              <a:solidFill>
                <a:srgbClr val="290DB3"/>
              </a:solidFill>
            </a:endParaRPr>
          </a:p>
          <a:p>
            <a:pPr>
              <a:lnSpc>
                <a:spcPct val="100000"/>
              </a:lnSpc>
              <a:spcBef>
                <a:spcPts val="0"/>
              </a:spcBef>
            </a:pPr>
            <a:r>
              <a:rPr lang="en-ZA" sz="3200" dirty="0" smtClean="0">
                <a:solidFill>
                  <a:srgbClr val="290DB3"/>
                </a:solidFill>
              </a:rPr>
              <a:t>They would like </a:t>
            </a:r>
            <a:r>
              <a:rPr lang="en-ZA" sz="3200" dirty="0">
                <a:solidFill>
                  <a:srgbClr val="290DB3"/>
                </a:solidFill>
              </a:rPr>
              <a:t>to buy other products as </a:t>
            </a:r>
            <a:r>
              <a:rPr lang="en-ZA" sz="3200" dirty="0" smtClean="0">
                <a:solidFill>
                  <a:srgbClr val="290DB3"/>
                </a:solidFill>
              </a:rPr>
              <a:t>well</a:t>
            </a:r>
            <a:endParaRPr lang="en-ZA" sz="3200" dirty="0">
              <a:solidFill>
                <a:srgbClr val="290DB3"/>
              </a:solidFill>
            </a:endParaRPr>
          </a:p>
          <a:p>
            <a:pPr>
              <a:lnSpc>
                <a:spcPct val="100000"/>
              </a:lnSpc>
              <a:spcBef>
                <a:spcPts val="0"/>
              </a:spcBef>
            </a:pPr>
            <a:r>
              <a:rPr lang="en-ZA" sz="3200" dirty="0" smtClean="0">
                <a:solidFill>
                  <a:srgbClr val="290DB3"/>
                </a:solidFill>
              </a:rPr>
              <a:t>They would pay </a:t>
            </a:r>
            <a:r>
              <a:rPr lang="en-ZA" sz="3200" dirty="0">
                <a:solidFill>
                  <a:srgbClr val="290DB3"/>
                </a:solidFill>
              </a:rPr>
              <a:t>a better price for better </a:t>
            </a:r>
            <a:r>
              <a:rPr lang="en-ZA" sz="3200" dirty="0" smtClean="0">
                <a:solidFill>
                  <a:srgbClr val="290DB3"/>
                </a:solidFill>
              </a:rPr>
              <a:t>quality</a:t>
            </a:r>
            <a:endParaRPr lang="en-ZA" sz="3200" dirty="0">
              <a:solidFill>
                <a:srgbClr val="290DB3"/>
              </a:solidFill>
            </a:endParaRPr>
          </a:p>
          <a:p>
            <a:pPr>
              <a:lnSpc>
                <a:spcPct val="100000"/>
              </a:lnSpc>
              <a:spcBef>
                <a:spcPts val="0"/>
              </a:spcBef>
            </a:pPr>
            <a:r>
              <a:rPr lang="en-ZA" sz="3200" dirty="0" smtClean="0">
                <a:solidFill>
                  <a:srgbClr val="290DB3"/>
                </a:solidFill>
              </a:rPr>
              <a:t>They can pay </a:t>
            </a:r>
            <a:r>
              <a:rPr lang="en-ZA" sz="3200" dirty="0">
                <a:solidFill>
                  <a:srgbClr val="290DB3"/>
                </a:solidFill>
              </a:rPr>
              <a:t>more quickly for reliable </a:t>
            </a:r>
            <a:r>
              <a:rPr lang="en-ZA" sz="3200" dirty="0" smtClean="0">
                <a:solidFill>
                  <a:srgbClr val="290DB3"/>
                </a:solidFill>
              </a:rPr>
              <a:t>supplies</a:t>
            </a: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60</a:t>
            </a:fld>
            <a:endParaRPr lang="en-US" dirty="0"/>
          </a:p>
        </p:txBody>
      </p:sp>
      <p:cxnSp>
        <p:nvCxnSpPr>
          <p:cNvPr id="8" name="Straight Connector 7"/>
          <p:cNvCxnSpPr/>
          <p:nvPr/>
        </p:nvCxnSpPr>
        <p:spPr>
          <a:xfrm flipV="1">
            <a:off x="377171"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912" y="2244436"/>
            <a:ext cx="4256480" cy="2746804"/>
          </a:xfrm>
          <a:prstGeom prst="rect">
            <a:avLst/>
          </a:prstGeom>
        </p:spPr>
      </p:pic>
    </p:spTree>
    <p:extLst>
      <p:ext uri="{BB962C8B-B14F-4D97-AF65-F5344CB8AC3E}">
        <p14:creationId xmlns:p14="http://schemas.microsoft.com/office/powerpoint/2010/main" val="3272114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72" y="-4670"/>
            <a:ext cx="7217228" cy="1124712"/>
          </a:xfrm>
        </p:spPr>
        <p:txBody>
          <a:bodyPr anchor="ctr"/>
          <a:lstStyle/>
          <a:p>
            <a:r>
              <a:rPr lang="en-ZA" sz="3600" dirty="0"/>
              <a:t>Promoting innovation</a:t>
            </a:r>
          </a:p>
        </p:txBody>
      </p:sp>
      <p:sp>
        <p:nvSpPr>
          <p:cNvPr id="3" name="Content Placeholder 2"/>
          <p:cNvSpPr>
            <a:spLocks noGrp="1"/>
          </p:cNvSpPr>
          <p:nvPr>
            <p:ph idx="1"/>
          </p:nvPr>
        </p:nvSpPr>
        <p:spPr>
          <a:xfrm>
            <a:off x="1012372" y="1251857"/>
            <a:ext cx="7576458" cy="4702629"/>
          </a:xfrm>
        </p:spPr>
        <p:txBody>
          <a:bodyPr/>
          <a:lstStyle/>
          <a:p>
            <a:pPr marL="0" indent="0">
              <a:lnSpc>
                <a:spcPct val="100000"/>
              </a:lnSpc>
              <a:spcBef>
                <a:spcPts val="600"/>
              </a:spcBef>
              <a:spcAft>
                <a:spcPts val="600"/>
              </a:spcAft>
              <a:buNone/>
            </a:pPr>
            <a:r>
              <a:rPr lang="en-ZA" sz="3200" b="1" dirty="0">
                <a:solidFill>
                  <a:srgbClr val="898F0C"/>
                </a:solidFill>
              </a:rPr>
              <a:t>Farmers can often improve their incomes by:</a:t>
            </a:r>
          </a:p>
          <a:p>
            <a:pPr>
              <a:lnSpc>
                <a:spcPct val="100000"/>
              </a:lnSpc>
              <a:spcBef>
                <a:spcPts val="600"/>
              </a:spcBef>
              <a:spcAft>
                <a:spcPts val="600"/>
              </a:spcAft>
            </a:pPr>
            <a:r>
              <a:rPr lang="en-ZA" sz="3200" dirty="0">
                <a:solidFill>
                  <a:srgbClr val="290DB3"/>
                </a:solidFill>
              </a:rPr>
              <a:t>Identifying </a:t>
            </a:r>
            <a:r>
              <a:rPr lang="en-ZA" sz="3200" b="1" dirty="0">
                <a:solidFill>
                  <a:srgbClr val="290DB3"/>
                </a:solidFill>
              </a:rPr>
              <a:t>new market trends </a:t>
            </a:r>
            <a:r>
              <a:rPr lang="en-ZA" sz="3200" dirty="0">
                <a:solidFill>
                  <a:srgbClr val="290DB3"/>
                </a:solidFill>
              </a:rPr>
              <a:t>and opportunities</a:t>
            </a:r>
          </a:p>
          <a:p>
            <a:pPr>
              <a:lnSpc>
                <a:spcPct val="100000"/>
              </a:lnSpc>
              <a:spcBef>
                <a:spcPts val="600"/>
              </a:spcBef>
              <a:spcAft>
                <a:spcPts val="600"/>
              </a:spcAft>
            </a:pPr>
            <a:r>
              <a:rPr lang="en-ZA" sz="3200" dirty="0">
                <a:solidFill>
                  <a:srgbClr val="290DB3"/>
                </a:solidFill>
              </a:rPr>
              <a:t>Finding ways of </a:t>
            </a:r>
            <a:r>
              <a:rPr lang="en-ZA" sz="3200" b="1" dirty="0">
                <a:solidFill>
                  <a:srgbClr val="290DB3"/>
                </a:solidFill>
              </a:rPr>
              <a:t>supplying these new demands</a:t>
            </a:r>
          </a:p>
          <a:p>
            <a:pPr>
              <a:lnSpc>
                <a:spcPct val="100000"/>
              </a:lnSpc>
              <a:spcBef>
                <a:spcPts val="600"/>
              </a:spcBef>
              <a:spcAft>
                <a:spcPts val="600"/>
              </a:spcAft>
            </a:pPr>
            <a:r>
              <a:rPr lang="en-ZA" sz="3200" dirty="0">
                <a:solidFill>
                  <a:srgbClr val="290DB3"/>
                </a:solidFill>
              </a:rPr>
              <a:t>Becoming </a:t>
            </a:r>
            <a:r>
              <a:rPr lang="en-ZA" sz="3200" b="1" dirty="0">
                <a:solidFill>
                  <a:srgbClr val="290DB3"/>
                </a:solidFill>
              </a:rPr>
              <a:t>more competitive </a:t>
            </a:r>
            <a:r>
              <a:rPr lang="en-ZA" sz="3200" dirty="0">
                <a:solidFill>
                  <a:srgbClr val="290DB3"/>
                </a:solidFill>
              </a:rPr>
              <a:t>by reducing their production costs or boosting their productivity</a:t>
            </a:r>
          </a:p>
        </p:txBody>
      </p:sp>
      <p:sp>
        <p:nvSpPr>
          <p:cNvPr id="4" name="Slide Number Placeholder 3"/>
          <p:cNvSpPr>
            <a:spLocks noGrp="1"/>
          </p:cNvSpPr>
          <p:nvPr>
            <p:ph type="sldNum" sz="quarter" idx="4"/>
          </p:nvPr>
        </p:nvSpPr>
        <p:spPr/>
        <p:txBody>
          <a:bodyPr/>
          <a:lstStyle/>
          <a:p>
            <a:fld id="{3AF21FA0-C69A-D549-B93E-AD7DB9D7EB7A}" type="slidenum">
              <a:rPr lang="en-US" smtClean="0"/>
              <a:pPr/>
              <a:t>61</a:t>
            </a:fld>
            <a:endParaRPr lang="en-US" dirty="0"/>
          </a:p>
        </p:txBody>
      </p:sp>
      <p:cxnSp>
        <p:nvCxnSpPr>
          <p:cNvPr id="6" name="Straight Connector 5"/>
          <p:cNvCxnSpPr/>
          <p:nvPr/>
        </p:nvCxnSpPr>
        <p:spPr>
          <a:xfrm flipV="1">
            <a:off x="308432" y="101079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9178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Sources of innovation</a:t>
            </a:r>
          </a:p>
        </p:txBody>
      </p:sp>
      <p:sp>
        <p:nvSpPr>
          <p:cNvPr id="5" name="Content Placeholder 4"/>
          <p:cNvSpPr>
            <a:spLocks noGrp="1"/>
          </p:cNvSpPr>
          <p:nvPr>
            <p:ph sz="half" idx="1"/>
          </p:nvPr>
        </p:nvSpPr>
        <p:spPr>
          <a:xfrm>
            <a:off x="336550" y="1120042"/>
            <a:ext cx="4971720" cy="5874523"/>
          </a:xfrm>
        </p:spPr>
        <p:txBody>
          <a:bodyPr/>
          <a:lstStyle/>
          <a:p>
            <a:pPr>
              <a:lnSpc>
                <a:spcPct val="100000"/>
              </a:lnSpc>
              <a:spcBef>
                <a:spcPts val="0"/>
              </a:spcBef>
            </a:pPr>
            <a:r>
              <a:rPr lang="en-ZA" sz="3200" dirty="0">
                <a:solidFill>
                  <a:srgbClr val="290DB3"/>
                </a:solidFill>
              </a:rPr>
              <a:t>Innovation usually requires new production </a:t>
            </a:r>
            <a:r>
              <a:rPr lang="en-ZA" sz="3200" dirty="0" smtClean="0">
                <a:solidFill>
                  <a:srgbClr val="290DB3"/>
                </a:solidFill>
              </a:rPr>
              <a:t>techniques.</a:t>
            </a:r>
          </a:p>
          <a:p>
            <a:pPr>
              <a:lnSpc>
                <a:spcPct val="100000"/>
              </a:lnSpc>
              <a:spcBef>
                <a:spcPts val="0"/>
              </a:spcBef>
            </a:pPr>
            <a:r>
              <a:rPr lang="en-ZA" sz="3200" dirty="0" smtClean="0">
                <a:solidFill>
                  <a:srgbClr val="290DB3"/>
                </a:solidFill>
              </a:rPr>
              <a:t>Innovation typically starts with one person seeing a new way of doing things.</a:t>
            </a:r>
          </a:p>
          <a:p>
            <a:pPr>
              <a:lnSpc>
                <a:spcPct val="100000"/>
              </a:lnSpc>
              <a:spcBef>
                <a:spcPts val="0"/>
              </a:spcBef>
            </a:pPr>
            <a:r>
              <a:rPr lang="en-ZA" sz="3200" dirty="0" smtClean="0">
                <a:solidFill>
                  <a:srgbClr val="290DB3"/>
                </a:solidFill>
              </a:rPr>
              <a:t>The idea is tested on a small scale – with a small group of farmers – before the whole group can adopt the technique and integrate it into their next business plan.</a:t>
            </a: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62</a:t>
            </a:fld>
            <a:endParaRPr lang="en-US" dirty="0"/>
          </a:p>
        </p:txBody>
      </p:sp>
      <p:cxnSp>
        <p:nvCxnSpPr>
          <p:cNvPr id="8" name="Straight Connector 7"/>
          <p:cNvCxnSpPr/>
          <p:nvPr/>
        </p:nvCxnSpPr>
        <p:spPr>
          <a:xfrm flipV="1">
            <a:off x="336550" y="90742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882" y="2196566"/>
            <a:ext cx="4244889" cy="3643304"/>
          </a:xfrm>
          <a:prstGeom prst="rect">
            <a:avLst/>
          </a:prstGeom>
        </p:spPr>
      </p:pic>
    </p:spTree>
    <p:extLst>
      <p:ext uri="{BB962C8B-B14F-4D97-AF65-F5344CB8AC3E}">
        <p14:creationId xmlns:p14="http://schemas.microsoft.com/office/powerpoint/2010/main" val="545769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248795"/>
            <a:ext cx="7707086" cy="1124712"/>
          </a:xfrm>
        </p:spPr>
        <p:txBody>
          <a:bodyPr anchor="ctr"/>
          <a:lstStyle/>
          <a:p>
            <a:r>
              <a:rPr lang="en-ZA" sz="3600" dirty="0"/>
              <a:t>Comparing costs between crops</a:t>
            </a:r>
          </a:p>
        </p:txBody>
      </p:sp>
      <p:sp>
        <p:nvSpPr>
          <p:cNvPr id="3" name="Content Placeholder 2"/>
          <p:cNvSpPr>
            <a:spLocks noGrp="1"/>
          </p:cNvSpPr>
          <p:nvPr>
            <p:ph idx="1"/>
          </p:nvPr>
        </p:nvSpPr>
        <p:spPr>
          <a:xfrm>
            <a:off x="522514" y="1516010"/>
            <a:ext cx="9072748" cy="5549807"/>
          </a:xfrm>
        </p:spPr>
        <p:txBody>
          <a:bodyPr/>
          <a:lstStyle/>
          <a:p>
            <a:pPr marL="0" indent="0">
              <a:lnSpc>
                <a:spcPct val="100000"/>
              </a:lnSpc>
              <a:spcBef>
                <a:spcPts val="600"/>
              </a:spcBef>
              <a:spcAft>
                <a:spcPts val="600"/>
              </a:spcAft>
              <a:buNone/>
            </a:pPr>
            <a:r>
              <a:rPr lang="en-ZA" sz="3200" dirty="0">
                <a:solidFill>
                  <a:srgbClr val="290DB3"/>
                </a:solidFill>
              </a:rPr>
              <a:t>A field agent can help farmers to compare the profit or returns to land and labor from different types of crops</a:t>
            </a:r>
            <a:r>
              <a:rPr lang="en-ZA" sz="3200" dirty="0" smtClean="0">
                <a:solidFill>
                  <a:srgbClr val="290DB3"/>
                </a:solidFill>
              </a:rPr>
              <a:t>.</a:t>
            </a:r>
          </a:p>
          <a:p>
            <a:pPr marL="0" indent="0">
              <a:lnSpc>
                <a:spcPct val="100000"/>
              </a:lnSpc>
              <a:spcBef>
                <a:spcPts val="600"/>
              </a:spcBef>
              <a:spcAft>
                <a:spcPts val="600"/>
              </a:spcAft>
              <a:buNone/>
            </a:pPr>
            <a:endParaRPr lang="en-ZA" sz="3200" dirty="0" smtClean="0">
              <a:solidFill>
                <a:srgbClr val="290DB3"/>
              </a:solidFill>
            </a:endParaRPr>
          </a:p>
          <a:p>
            <a:pPr marL="0" indent="0">
              <a:lnSpc>
                <a:spcPct val="100000"/>
              </a:lnSpc>
              <a:spcBef>
                <a:spcPts val="600"/>
              </a:spcBef>
              <a:spcAft>
                <a:spcPts val="600"/>
              </a:spcAft>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63</a:t>
            </a:fld>
            <a:endParaRPr lang="en-US" dirty="0"/>
          </a:p>
        </p:txBody>
      </p:sp>
      <p:cxnSp>
        <p:nvCxnSpPr>
          <p:cNvPr id="6" name="Straight Connector 5"/>
          <p:cNvCxnSpPr/>
          <p:nvPr/>
        </p:nvCxnSpPr>
        <p:spPr>
          <a:xfrm flipV="1">
            <a:off x="336550" y="12018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767" y="2674605"/>
            <a:ext cx="6217785" cy="4137935"/>
          </a:xfrm>
          <a:prstGeom prst="rect">
            <a:avLst/>
          </a:prstGeom>
        </p:spPr>
      </p:pic>
    </p:spTree>
    <p:extLst>
      <p:ext uri="{BB962C8B-B14F-4D97-AF65-F5344CB8AC3E}">
        <p14:creationId xmlns:p14="http://schemas.microsoft.com/office/powerpoint/2010/main" val="33770738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4670"/>
            <a:ext cx="8027719" cy="1124712"/>
          </a:xfrm>
        </p:spPr>
        <p:txBody>
          <a:bodyPr anchor="ctr"/>
          <a:lstStyle/>
          <a:p>
            <a:r>
              <a:rPr lang="en-ZA" sz="3600" dirty="0"/>
              <a:t>Comparing costs between </a:t>
            </a:r>
            <a:r>
              <a:rPr lang="en-ZA" sz="3600" dirty="0" smtClean="0"/>
              <a:t>crops: Example</a:t>
            </a:r>
            <a:endParaRPr lang="en-ZA" sz="3600" dirty="0"/>
          </a:p>
        </p:txBody>
      </p:sp>
      <p:sp>
        <p:nvSpPr>
          <p:cNvPr id="3" name="Content Placeholder 2"/>
          <p:cNvSpPr>
            <a:spLocks noGrp="1"/>
          </p:cNvSpPr>
          <p:nvPr>
            <p:ph idx="1"/>
          </p:nvPr>
        </p:nvSpPr>
        <p:spPr>
          <a:xfrm>
            <a:off x="914399" y="1587677"/>
            <a:ext cx="7564583" cy="3411835"/>
          </a:xfrm>
        </p:spPr>
        <p:txBody>
          <a:bodyPr/>
          <a:lstStyle/>
          <a:p>
            <a:pPr marL="0" indent="0">
              <a:lnSpc>
                <a:spcPct val="100000"/>
              </a:lnSpc>
              <a:spcBef>
                <a:spcPts val="600"/>
              </a:spcBef>
              <a:spcAft>
                <a:spcPts val="600"/>
              </a:spcAft>
              <a:buNone/>
            </a:pPr>
            <a:r>
              <a:rPr lang="en-ZA" sz="3200" b="1" dirty="0">
                <a:solidFill>
                  <a:srgbClr val="898F0C"/>
                </a:solidFill>
              </a:rPr>
              <a:t>Example</a:t>
            </a:r>
          </a:p>
          <a:p>
            <a:pPr marL="0" indent="0">
              <a:lnSpc>
                <a:spcPct val="100000"/>
              </a:lnSpc>
              <a:spcBef>
                <a:spcPts val="600"/>
              </a:spcBef>
              <a:spcAft>
                <a:spcPts val="600"/>
              </a:spcAft>
              <a:buNone/>
            </a:pPr>
            <a:r>
              <a:rPr lang="en-ZA" sz="3200" dirty="0">
                <a:solidFill>
                  <a:srgbClr val="290DB3"/>
                </a:solidFill>
              </a:rPr>
              <a:t>Take the costs of production, (materials, labor and loans) and the income based on sales for maize and compare that on the same unit area for another crop such as cassava, rice or coffee.</a:t>
            </a:r>
          </a:p>
          <a:p>
            <a:pPr marL="0" indent="0">
              <a:buNone/>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64</a:t>
            </a:fld>
            <a:endParaRPr lang="en-US" dirty="0"/>
          </a:p>
        </p:txBody>
      </p:sp>
      <p:cxnSp>
        <p:nvCxnSpPr>
          <p:cNvPr id="5" name="Straight Connector 4"/>
          <p:cNvCxnSpPr/>
          <p:nvPr/>
        </p:nvCxnSpPr>
        <p:spPr>
          <a:xfrm flipV="1">
            <a:off x="322415" y="106306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3640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Example of a cost comparison form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00692946"/>
              </p:ext>
            </p:extLst>
          </p:nvPr>
        </p:nvGraphicFramePr>
        <p:xfrm>
          <a:off x="322263" y="1229632"/>
          <a:ext cx="9366253" cy="5386518"/>
        </p:xfrm>
        <a:graphic>
          <a:graphicData uri="http://schemas.openxmlformats.org/drawingml/2006/table">
            <a:tbl>
              <a:tblPr firstRow="1" bandRow="1">
                <a:tableStyleId>{5C22544A-7EE6-4342-B048-85BDC9FD1C3A}</a:tableStyleId>
              </a:tblPr>
              <a:tblGrid>
                <a:gridCol w="2257651">
                  <a:extLst>
                    <a:ext uri="{9D8B030D-6E8A-4147-A177-3AD203B41FA5}">
                      <a16:colId xmlns="" xmlns:a16="http://schemas.microsoft.com/office/drawing/2014/main" val="20000"/>
                    </a:ext>
                  </a:extLst>
                </a:gridCol>
                <a:gridCol w="2369534">
                  <a:extLst>
                    <a:ext uri="{9D8B030D-6E8A-4147-A177-3AD203B41FA5}">
                      <a16:colId xmlns="" xmlns:a16="http://schemas.microsoft.com/office/drawing/2014/main" val="20001"/>
                    </a:ext>
                  </a:extLst>
                </a:gridCol>
                <a:gridCol w="2369534">
                  <a:extLst>
                    <a:ext uri="{9D8B030D-6E8A-4147-A177-3AD203B41FA5}">
                      <a16:colId xmlns="" xmlns:a16="http://schemas.microsoft.com/office/drawing/2014/main" val="20002"/>
                    </a:ext>
                  </a:extLst>
                </a:gridCol>
                <a:gridCol w="2369534">
                  <a:extLst>
                    <a:ext uri="{9D8B030D-6E8A-4147-A177-3AD203B41FA5}">
                      <a16:colId xmlns="" xmlns:a16="http://schemas.microsoft.com/office/drawing/2014/main" val="20003"/>
                    </a:ext>
                  </a:extLst>
                </a:gridCol>
              </a:tblGrid>
              <a:tr h="370840">
                <a:tc>
                  <a:txBody>
                    <a:bodyPr/>
                    <a:lstStyle/>
                    <a:p>
                      <a:r>
                        <a:rPr lang="en-ZA" sz="2800" dirty="0">
                          <a:solidFill>
                            <a:schemeClr val="bg1"/>
                          </a:solidFill>
                        </a:rPr>
                        <a:t>Costs</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solidFill>
                      <a:srgbClr val="290DB3"/>
                    </a:solidFill>
                  </a:tcPr>
                </a:tc>
                <a:tc>
                  <a:txBody>
                    <a:bodyPr/>
                    <a:lstStyle/>
                    <a:p>
                      <a:r>
                        <a:rPr lang="en-ZA" sz="2800" dirty="0">
                          <a:solidFill>
                            <a:schemeClr val="bg1"/>
                          </a:solidFill>
                        </a:rPr>
                        <a:t>Crop A</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solidFill>
                      <a:srgbClr val="290DB3"/>
                    </a:solidFill>
                  </a:tcPr>
                </a:tc>
                <a:tc>
                  <a:txBody>
                    <a:bodyPr/>
                    <a:lstStyle/>
                    <a:p>
                      <a:r>
                        <a:rPr lang="en-ZA" sz="2800" dirty="0">
                          <a:solidFill>
                            <a:schemeClr val="bg1"/>
                          </a:solidFill>
                        </a:rPr>
                        <a:t>Crop B</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solidFill>
                      <a:srgbClr val="290DB3"/>
                    </a:solidFill>
                  </a:tcPr>
                </a:tc>
                <a:tc>
                  <a:txBody>
                    <a:bodyPr/>
                    <a:lstStyle/>
                    <a:p>
                      <a:r>
                        <a:rPr lang="en-ZA" sz="2800" dirty="0">
                          <a:solidFill>
                            <a:schemeClr val="bg1"/>
                          </a:solidFill>
                        </a:rPr>
                        <a:t>Differences</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solidFill>
                      <a:srgbClr val="290DB3"/>
                    </a:solidFill>
                  </a:tcPr>
                </a:tc>
                <a:extLst>
                  <a:ext uri="{0D108BD9-81ED-4DB2-BD59-A6C34878D82A}">
                    <a16:rowId xmlns="" xmlns:a16="http://schemas.microsoft.com/office/drawing/2014/main" val="10000"/>
                  </a:ext>
                </a:extLst>
              </a:tr>
              <a:tr h="370840">
                <a:tc>
                  <a:txBody>
                    <a:bodyPr/>
                    <a:lstStyle/>
                    <a:p>
                      <a:r>
                        <a:rPr lang="en-ZA" sz="2400" b="1" dirty="0">
                          <a:solidFill>
                            <a:srgbClr val="290DB3"/>
                          </a:solidFill>
                        </a:rPr>
                        <a:t>Based on the same unit area</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r>
                        <a:rPr lang="en-ZA" sz="2800" b="1" dirty="0">
                          <a:solidFill>
                            <a:srgbClr val="290DB3"/>
                          </a:solidFill>
                        </a:rPr>
                        <a:t>Maize</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solidFill>
                      <a:srgbClr val="9999FF"/>
                    </a:solidFill>
                  </a:tcPr>
                </a:tc>
                <a:tc>
                  <a:txBody>
                    <a:bodyPr/>
                    <a:lstStyle/>
                    <a:p>
                      <a:r>
                        <a:rPr lang="en-ZA" sz="2800" b="1" dirty="0">
                          <a:solidFill>
                            <a:srgbClr val="290DB3"/>
                          </a:solidFill>
                        </a:rPr>
                        <a:t>Beans</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solidFill>
                      <a:srgbClr val="9999FF"/>
                    </a:solid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solidFill>
                      <a:srgbClr val="9999FF"/>
                    </a:solidFill>
                  </a:tcPr>
                </a:tc>
                <a:extLst>
                  <a:ext uri="{0D108BD9-81ED-4DB2-BD59-A6C34878D82A}">
                    <a16:rowId xmlns="" xmlns:a16="http://schemas.microsoft.com/office/drawing/2014/main" val="10001"/>
                  </a:ext>
                </a:extLst>
              </a:tr>
              <a:tr h="370840">
                <a:tc>
                  <a:txBody>
                    <a:bodyPr/>
                    <a:lstStyle/>
                    <a:p>
                      <a:pPr>
                        <a:lnSpc>
                          <a:spcPct val="114000"/>
                        </a:lnSpc>
                        <a:spcAft>
                          <a:spcPts val="0"/>
                        </a:spcAft>
                      </a:pPr>
                      <a:r>
                        <a:rPr lang="en-ZA" sz="2800" b="1" dirty="0">
                          <a:solidFill>
                            <a:srgbClr val="290DB3"/>
                          </a:solidFill>
                        </a:rPr>
                        <a:t>Consumables</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2"/>
                  </a:ext>
                </a:extLst>
              </a:tr>
              <a:tr h="370840">
                <a:tc>
                  <a:txBody>
                    <a:bodyPr/>
                    <a:lstStyle/>
                    <a:p>
                      <a:pPr>
                        <a:lnSpc>
                          <a:spcPct val="114000"/>
                        </a:lnSpc>
                        <a:spcAft>
                          <a:spcPts val="0"/>
                        </a:spcAft>
                      </a:pPr>
                      <a:r>
                        <a:rPr lang="en-ZA" sz="2800" b="1" dirty="0">
                          <a:solidFill>
                            <a:srgbClr val="290DB3"/>
                          </a:solidFill>
                        </a:rPr>
                        <a:t>Durables</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3"/>
                  </a:ext>
                </a:extLst>
              </a:tr>
              <a:tr h="370840">
                <a:tc>
                  <a:txBody>
                    <a:bodyPr/>
                    <a:lstStyle/>
                    <a:p>
                      <a:pPr>
                        <a:lnSpc>
                          <a:spcPct val="114000"/>
                        </a:lnSpc>
                        <a:spcAft>
                          <a:spcPts val="0"/>
                        </a:spcAft>
                      </a:pPr>
                      <a:r>
                        <a:rPr lang="en-ZA" sz="2800" b="1" dirty="0">
                          <a:solidFill>
                            <a:srgbClr val="290DB3"/>
                          </a:solidFill>
                        </a:rPr>
                        <a:t>Hired</a:t>
                      </a:r>
                      <a:r>
                        <a:rPr lang="en-ZA" sz="2800" b="1" baseline="0" dirty="0">
                          <a:solidFill>
                            <a:srgbClr val="290DB3"/>
                          </a:solidFill>
                        </a:rPr>
                        <a:t> labor</a:t>
                      </a:r>
                      <a:endParaRPr lang="en-ZA" sz="2800" b="1"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4"/>
                  </a:ext>
                </a:extLst>
              </a:tr>
              <a:tr h="370840">
                <a:tc>
                  <a:txBody>
                    <a:bodyPr/>
                    <a:lstStyle/>
                    <a:p>
                      <a:pPr>
                        <a:lnSpc>
                          <a:spcPct val="114000"/>
                        </a:lnSpc>
                        <a:spcAft>
                          <a:spcPts val="0"/>
                        </a:spcAft>
                      </a:pPr>
                      <a:r>
                        <a:rPr lang="en-ZA" sz="2800" b="1" dirty="0">
                          <a:solidFill>
                            <a:srgbClr val="290DB3"/>
                          </a:solidFill>
                        </a:rPr>
                        <a:t>Family labor</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5"/>
                  </a:ext>
                </a:extLst>
              </a:tr>
              <a:tr h="370840">
                <a:tc>
                  <a:txBody>
                    <a:bodyPr/>
                    <a:lstStyle/>
                    <a:p>
                      <a:pPr>
                        <a:lnSpc>
                          <a:spcPct val="114000"/>
                        </a:lnSpc>
                        <a:spcAft>
                          <a:spcPts val="0"/>
                        </a:spcAft>
                      </a:pPr>
                      <a:r>
                        <a:rPr lang="en-ZA" sz="2800" b="1" dirty="0">
                          <a:solidFill>
                            <a:srgbClr val="290DB3"/>
                          </a:solidFill>
                        </a:rPr>
                        <a:t>Loan costs</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6"/>
                  </a:ext>
                </a:extLst>
              </a:tr>
              <a:tr h="370840">
                <a:tc>
                  <a:txBody>
                    <a:bodyPr/>
                    <a:lstStyle/>
                    <a:p>
                      <a:pPr>
                        <a:lnSpc>
                          <a:spcPct val="114000"/>
                        </a:lnSpc>
                        <a:spcAft>
                          <a:spcPts val="0"/>
                        </a:spcAft>
                      </a:pPr>
                      <a:r>
                        <a:rPr lang="en-ZA" sz="2800" b="1" dirty="0">
                          <a:solidFill>
                            <a:srgbClr val="290DB3"/>
                          </a:solidFill>
                        </a:rPr>
                        <a:t>Income</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7"/>
                  </a:ext>
                </a:extLst>
              </a:tr>
              <a:tr h="370840">
                <a:tc>
                  <a:txBody>
                    <a:bodyPr/>
                    <a:lstStyle/>
                    <a:p>
                      <a:pPr>
                        <a:lnSpc>
                          <a:spcPct val="114000"/>
                        </a:lnSpc>
                        <a:spcAft>
                          <a:spcPts val="0"/>
                        </a:spcAft>
                      </a:pPr>
                      <a:r>
                        <a:rPr lang="en-ZA" sz="2800" b="1" dirty="0">
                          <a:solidFill>
                            <a:srgbClr val="290DB3"/>
                          </a:solidFill>
                        </a:rPr>
                        <a:t>Profit</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endParaRPr lang="en-ZA"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 xmlns:a16="http://schemas.microsoft.com/office/drawing/2014/main" val="10008"/>
                  </a:ext>
                </a:extLst>
              </a:tr>
            </a:tbl>
          </a:graphicData>
        </a:graphic>
      </p:graphicFrame>
      <p:sp>
        <p:nvSpPr>
          <p:cNvPr id="4" name="Slide Number Placeholder 3"/>
          <p:cNvSpPr>
            <a:spLocks noGrp="1"/>
          </p:cNvSpPr>
          <p:nvPr>
            <p:ph type="sldNum" sz="quarter" idx="4"/>
          </p:nvPr>
        </p:nvSpPr>
        <p:spPr/>
        <p:txBody>
          <a:bodyPr/>
          <a:lstStyle/>
          <a:p>
            <a:fld id="{3AF21FA0-C69A-D549-B93E-AD7DB9D7EB7A}" type="slidenum">
              <a:rPr lang="en-US" smtClean="0"/>
              <a:pPr/>
              <a:t>65</a:t>
            </a:fld>
            <a:endParaRPr lang="en-US" dirty="0"/>
          </a:p>
        </p:txBody>
      </p:sp>
      <p:cxnSp>
        <p:nvCxnSpPr>
          <p:cNvPr id="6" name="Straight Connector 5"/>
          <p:cNvCxnSpPr/>
          <p:nvPr/>
        </p:nvCxnSpPr>
        <p:spPr>
          <a:xfrm flipV="1">
            <a:off x="336550" y="90742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13185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Communication and the media</a:t>
            </a:r>
          </a:p>
        </p:txBody>
      </p:sp>
      <p:sp>
        <p:nvSpPr>
          <p:cNvPr id="5" name="Content Placeholder 4"/>
          <p:cNvSpPr>
            <a:spLocks noGrp="1"/>
          </p:cNvSpPr>
          <p:nvPr>
            <p:ph sz="half" idx="1"/>
          </p:nvPr>
        </p:nvSpPr>
        <p:spPr>
          <a:xfrm>
            <a:off x="303373" y="1460664"/>
            <a:ext cx="5812419" cy="4595751"/>
          </a:xfrm>
        </p:spPr>
        <p:txBody>
          <a:bodyPr/>
          <a:lstStyle/>
          <a:p>
            <a:pPr>
              <a:lnSpc>
                <a:spcPct val="100000"/>
              </a:lnSpc>
              <a:spcBef>
                <a:spcPts val="0"/>
              </a:spcBef>
            </a:pPr>
            <a:r>
              <a:rPr lang="en-ZA" sz="3200" dirty="0">
                <a:solidFill>
                  <a:srgbClr val="290DB3"/>
                </a:solidFill>
              </a:rPr>
              <a:t>Farmers listen to the </a:t>
            </a:r>
            <a:r>
              <a:rPr lang="en-ZA" sz="3200" b="1" dirty="0">
                <a:solidFill>
                  <a:schemeClr val="accent2">
                    <a:lumMod val="75000"/>
                  </a:schemeClr>
                </a:solidFill>
              </a:rPr>
              <a:t>radio</a:t>
            </a:r>
            <a:r>
              <a:rPr lang="en-ZA" sz="3200" dirty="0">
                <a:solidFill>
                  <a:srgbClr val="290DB3"/>
                </a:solidFill>
              </a:rPr>
              <a:t> and may be able to watch </a:t>
            </a:r>
            <a:r>
              <a:rPr lang="en-ZA" sz="3200" b="1" dirty="0">
                <a:solidFill>
                  <a:schemeClr val="accent2">
                    <a:lumMod val="75000"/>
                  </a:schemeClr>
                </a:solidFill>
              </a:rPr>
              <a:t>television.</a:t>
            </a:r>
          </a:p>
          <a:p>
            <a:pPr>
              <a:lnSpc>
                <a:spcPct val="100000"/>
              </a:lnSpc>
              <a:spcBef>
                <a:spcPts val="0"/>
              </a:spcBef>
            </a:pPr>
            <a:r>
              <a:rPr lang="en-ZA" sz="3200" dirty="0">
                <a:solidFill>
                  <a:srgbClr val="290DB3"/>
                </a:solidFill>
              </a:rPr>
              <a:t>Increasing numbers of farmers have </a:t>
            </a:r>
            <a:r>
              <a:rPr lang="en-ZA" sz="3200" b="1" dirty="0">
                <a:solidFill>
                  <a:schemeClr val="accent2">
                    <a:lumMod val="75000"/>
                  </a:schemeClr>
                </a:solidFill>
              </a:rPr>
              <a:t>mobile phones </a:t>
            </a:r>
            <a:r>
              <a:rPr lang="en-ZA" sz="3200" dirty="0">
                <a:solidFill>
                  <a:srgbClr val="290DB3"/>
                </a:solidFill>
              </a:rPr>
              <a:t>and may have access </a:t>
            </a:r>
            <a:r>
              <a:rPr lang="en-ZA" sz="3200" b="1" dirty="0">
                <a:solidFill>
                  <a:schemeClr val="accent2">
                    <a:lumMod val="75000"/>
                  </a:schemeClr>
                </a:solidFill>
              </a:rPr>
              <a:t>Internet cafés </a:t>
            </a:r>
            <a:r>
              <a:rPr lang="en-ZA" sz="3200" dirty="0">
                <a:solidFill>
                  <a:srgbClr val="290DB3"/>
                </a:solidFill>
              </a:rPr>
              <a:t>nearby.</a:t>
            </a:r>
          </a:p>
          <a:p>
            <a:pPr>
              <a:lnSpc>
                <a:spcPct val="100000"/>
              </a:lnSpc>
              <a:spcBef>
                <a:spcPts val="0"/>
              </a:spcBef>
            </a:pPr>
            <a:r>
              <a:rPr lang="en-ZA" sz="3200" dirty="0">
                <a:solidFill>
                  <a:srgbClr val="290DB3"/>
                </a:solidFill>
              </a:rPr>
              <a:t>If these information services are available, use them to promote agroenterprise development.</a:t>
            </a:r>
          </a:p>
        </p:txBody>
      </p:sp>
      <p:pic>
        <p:nvPicPr>
          <p:cNvPr id="7" name="Content Placeholder 6"/>
          <p:cNvPicPr>
            <a:picLocks noGrp="1" noChangeAspect="1"/>
          </p:cNvPicPr>
          <p:nvPr>
            <p:ph sz="half" idx="2"/>
          </p:nvPr>
        </p:nvPicPr>
        <p:blipFill>
          <a:blip r:embed="rId2"/>
          <a:stretch>
            <a:fillRect/>
          </a:stretch>
        </p:blipFill>
        <p:spPr>
          <a:xfrm>
            <a:off x="6211264" y="1558865"/>
            <a:ext cx="3221355" cy="3946469"/>
          </a:xfrm>
          <a:prstGeom prst="rect">
            <a:avLst/>
          </a:prstGeom>
        </p:spPr>
      </p:pic>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66</a:t>
            </a:fld>
            <a:endParaRPr lang="en-US" dirty="0"/>
          </a:p>
        </p:txBody>
      </p:sp>
      <p:cxnSp>
        <p:nvCxnSpPr>
          <p:cNvPr id="8" name="Straight Connector 7"/>
          <p:cNvCxnSpPr/>
          <p:nvPr/>
        </p:nvCxnSpPr>
        <p:spPr>
          <a:xfrm flipV="1">
            <a:off x="490929" y="107027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32479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Using the media: Suggestions</a:t>
            </a:r>
          </a:p>
        </p:txBody>
      </p:sp>
      <p:sp>
        <p:nvSpPr>
          <p:cNvPr id="3" name="Content Placeholder 2"/>
          <p:cNvSpPr>
            <a:spLocks noGrp="1"/>
          </p:cNvSpPr>
          <p:nvPr>
            <p:ph idx="1"/>
          </p:nvPr>
        </p:nvSpPr>
        <p:spPr>
          <a:xfrm>
            <a:off x="311261" y="1321129"/>
            <a:ext cx="9398528" cy="5150923"/>
          </a:xfrm>
        </p:spPr>
        <p:txBody>
          <a:bodyPr/>
          <a:lstStyle/>
          <a:p>
            <a:pPr>
              <a:lnSpc>
                <a:spcPct val="100000"/>
              </a:lnSpc>
              <a:spcBef>
                <a:spcPts val="600"/>
              </a:spcBef>
              <a:spcAft>
                <a:spcPts val="600"/>
              </a:spcAft>
            </a:pPr>
            <a:r>
              <a:rPr lang="en-ZA" sz="3200" dirty="0" smtClean="0">
                <a:solidFill>
                  <a:srgbClr val="290DB3"/>
                </a:solidFill>
              </a:rPr>
              <a:t>Contribute </a:t>
            </a:r>
            <a:r>
              <a:rPr lang="en-ZA" sz="3200" dirty="0">
                <a:solidFill>
                  <a:srgbClr val="290DB3"/>
                </a:solidFill>
              </a:rPr>
              <a:t>to a radio drama about marketing</a:t>
            </a:r>
          </a:p>
          <a:p>
            <a:pPr>
              <a:lnSpc>
                <a:spcPct val="100000"/>
              </a:lnSpc>
              <a:spcBef>
                <a:spcPts val="600"/>
              </a:spcBef>
              <a:spcAft>
                <a:spcPts val="600"/>
              </a:spcAft>
            </a:pPr>
            <a:r>
              <a:rPr lang="en-ZA" sz="3200" dirty="0">
                <a:solidFill>
                  <a:srgbClr val="290DB3"/>
                </a:solidFill>
              </a:rPr>
              <a:t>Be interviewed on a talk show, or become a regular guest talking about agriculture and prices in the market</a:t>
            </a:r>
          </a:p>
          <a:p>
            <a:pPr>
              <a:lnSpc>
                <a:spcPct val="100000"/>
              </a:lnSpc>
              <a:spcBef>
                <a:spcPts val="600"/>
              </a:spcBef>
              <a:spcAft>
                <a:spcPts val="600"/>
              </a:spcAft>
            </a:pPr>
            <a:r>
              <a:rPr lang="en-ZA" sz="3200" dirty="0">
                <a:solidFill>
                  <a:srgbClr val="290DB3"/>
                </a:solidFill>
              </a:rPr>
              <a:t>Prepare and distribute printed production and marketing guides.</a:t>
            </a:r>
          </a:p>
          <a:p>
            <a:pPr>
              <a:lnSpc>
                <a:spcPct val="100000"/>
              </a:lnSpc>
              <a:spcBef>
                <a:spcPts val="600"/>
              </a:spcBef>
              <a:spcAft>
                <a:spcPts val="600"/>
              </a:spcAft>
            </a:pPr>
            <a:r>
              <a:rPr lang="en-ZA" sz="3200" dirty="0">
                <a:solidFill>
                  <a:srgbClr val="290DB3"/>
                </a:solidFill>
              </a:rPr>
              <a:t>Contribute to information materials produced by the government or NGOs.</a:t>
            </a:r>
          </a:p>
          <a:p>
            <a:pPr>
              <a:lnSpc>
                <a:spcPct val="100000"/>
              </a:lnSpc>
              <a:spcBef>
                <a:spcPts val="600"/>
              </a:spcBef>
              <a:spcAft>
                <a:spcPts val="600"/>
              </a:spcAft>
            </a:pPr>
            <a:r>
              <a:rPr lang="en-ZA" sz="3200" dirty="0">
                <a:solidFill>
                  <a:srgbClr val="290DB3"/>
                </a:solidFill>
              </a:rPr>
              <a:t>Explore ways to get information, such as prices, to farmers via their mobile phones.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67</a:t>
            </a:fld>
            <a:endParaRPr lang="en-US" dirty="0"/>
          </a:p>
        </p:txBody>
      </p:sp>
      <p:cxnSp>
        <p:nvCxnSpPr>
          <p:cNvPr id="6" name="Straight Connector 5"/>
          <p:cNvCxnSpPr/>
          <p:nvPr/>
        </p:nvCxnSpPr>
        <p:spPr>
          <a:xfrm flipV="1">
            <a:off x="333568" y="106492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8568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ZA" sz="3600" dirty="0"/>
              <a:t>Module summary</a:t>
            </a:r>
          </a:p>
        </p:txBody>
      </p:sp>
      <p:sp>
        <p:nvSpPr>
          <p:cNvPr id="3" name="Content Placeholder 2"/>
          <p:cNvSpPr>
            <a:spLocks noGrp="1"/>
          </p:cNvSpPr>
          <p:nvPr>
            <p:ph idx="1"/>
          </p:nvPr>
        </p:nvSpPr>
        <p:spPr>
          <a:xfrm>
            <a:off x="914400" y="1722715"/>
            <a:ext cx="8229600" cy="4638500"/>
          </a:xfrm>
        </p:spPr>
        <p:txBody>
          <a:bodyPr/>
          <a:lstStyle/>
          <a:p>
            <a:pPr marL="0" indent="0">
              <a:lnSpc>
                <a:spcPct val="100000"/>
              </a:lnSpc>
              <a:spcBef>
                <a:spcPts val="600"/>
              </a:spcBef>
              <a:spcAft>
                <a:spcPts val="600"/>
              </a:spcAft>
              <a:buNone/>
            </a:pPr>
            <a:r>
              <a:rPr lang="en-ZA" sz="3200" dirty="0">
                <a:solidFill>
                  <a:srgbClr val="290DB3"/>
                </a:solidFill>
              </a:rPr>
              <a:t>This was the fourth and final booklet in the </a:t>
            </a:r>
            <a:r>
              <a:rPr lang="en-ZA" sz="3200" i="1" dirty="0">
                <a:solidFill>
                  <a:srgbClr val="290DB3"/>
                </a:solidFill>
              </a:rPr>
              <a:t>Seven steps of marketing</a:t>
            </a:r>
            <a:r>
              <a:rPr lang="en-ZA" sz="3200" dirty="0">
                <a:solidFill>
                  <a:srgbClr val="290DB3"/>
                </a:solidFill>
              </a:rPr>
              <a:t> series.</a:t>
            </a:r>
          </a:p>
          <a:p>
            <a:pPr marL="0" indent="0">
              <a:lnSpc>
                <a:spcPct val="100000"/>
              </a:lnSpc>
              <a:spcBef>
                <a:spcPts val="600"/>
              </a:spcBef>
              <a:spcAft>
                <a:spcPts val="600"/>
              </a:spcAft>
              <a:buNone/>
            </a:pPr>
            <a:r>
              <a:rPr lang="en-ZA" sz="3200" dirty="0">
                <a:solidFill>
                  <a:srgbClr val="290DB3"/>
                </a:solidFill>
              </a:rPr>
              <a:t>In this booklet (module), you have learned the last two steps involved in linking farmers to markets and helping them develop their agroenterprises</a:t>
            </a:r>
            <a:r>
              <a:rPr lang="en-ZA" sz="3200" dirty="0" smtClean="0">
                <a:solidFill>
                  <a:srgbClr val="290DB3"/>
                </a:solidFill>
              </a:rPr>
              <a:t>:</a:t>
            </a:r>
          </a:p>
          <a:p>
            <a:pPr marL="0" indent="0">
              <a:lnSpc>
                <a:spcPct val="100000"/>
              </a:lnSpc>
              <a:spcBef>
                <a:spcPts val="600"/>
              </a:spcBef>
              <a:spcAft>
                <a:spcPts val="1200"/>
              </a:spcAft>
              <a:buNone/>
            </a:pPr>
            <a:r>
              <a:rPr lang="en-ZA" sz="3200" b="1" dirty="0" smtClean="0">
                <a:solidFill>
                  <a:srgbClr val="898F0C"/>
                </a:solidFill>
              </a:rPr>
              <a:t>Step </a:t>
            </a:r>
            <a:r>
              <a:rPr lang="en-ZA" sz="3200" b="1" dirty="0">
                <a:solidFill>
                  <a:srgbClr val="898F0C"/>
                </a:solidFill>
              </a:rPr>
              <a:t>6: </a:t>
            </a:r>
            <a:r>
              <a:rPr lang="en-ZA" sz="3200" dirty="0">
                <a:solidFill>
                  <a:srgbClr val="290DB3"/>
                </a:solidFill>
              </a:rPr>
              <a:t>Reviewing performance</a:t>
            </a:r>
            <a:endParaRPr lang="en-ZA" sz="3200" dirty="0">
              <a:solidFill>
                <a:srgbClr val="898F0C"/>
              </a:solidFill>
            </a:endParaRPr>
          </a:p>
          <a:p>
            <a:pPr marL="0" indent="0">
              <a:lnSpc>
                <a:spcPct val="100000"/>
              </a:lnSpc>
              <a:spcBef>
                <a:spcPts val="600"/>
              </a:spcBef>
              <a:spcAft>
                <a:spcPts val="600"/>
              </a:spcAft>
              <a:buNone/>
            </a:pPr>
            <a:r>
              <a:rPr lang="en-ZA" sz="3200" b="1" dirty="0">
                <a:solidFill>
                  <a:srgbClr val="898F0C"/>
                </a:solidFill>
              </a:rPr>
              <a:t>Step 7: </a:t>
            </a:r>
            <a:r>
              <a:rPr lang="en-ZA" sz="3200" dirty="0">
                <a:solidFill>
                  <a:srgbClr val="290DB3"/>
                </a:solidFill>
              </a:rPr>
              <a:t>Scaling up</a:t>
            </a:r>
            <a:endParaRPr lang="en-ZA" sz="28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68</a:t>
            </a:fld>
            <a:endParaRPr lang="en-US" dirty="0"/>
          </a:p>
        </p:txBody>
      </p:sp>
      <p:cxnSp>
        <p:nvCxnSpPr>
          <p:cNvPr id="6" name="Straight Connector 5"/>
          <p:cNvCxnSpPr/>
          <p:nvPr/>
        </p:nvCxnSpPr>
        <p:spPr>
          <a:xfrm flipV="1">
            <a:off x="490929" y="126485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0516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ctrTitle"/>
          </p:nvPr>
        </p:nvSpPr>
        <p:spPr/>
        <p:txBody>
          <a:bodyPr/>
          <a:lstStyle/>
          <a:p>
            <a:r>
              <a:rPr lang="en-US" dirty="0">
                <a:solidFill>
                  <a:srgbClr val="898F0C"/>
                </a:solidFill>
              </a:rPr>
              <a:t>Lesson 19:</a:t>
            </a:r>
            <a:br>
              <a:rPr lang="en-US" dirty="0">
                <a:solidFill>
                  <a:srgbClr val="898F0C"/>
                </a:solidFill>
              </a:rPr>
            </a:br>
            <a:r>
              <a:rPr lang="en-US" dirty="0">
                <a:solidFill>
                  <a:srgbClr val="898F0C"/>
                </a:solidFill>
              </a:rPr>
              <a:t>Reviewing agroenterprise performance</a:t>
            </a:r>
          </a:p>
        </p:txBody>
      </p:sp>
      <p:sp>
        <p:nvSpPr>
          <p:cNvPr id="4" name="Slide Number Placeholder 3"/>
          <p:cNvSpPr>
            <a:spLocks noGrp="1"/>
          </p:cNvSpPr>
          <p:nvPr>
            <p:ph type="sldNum" sz="quarter" idx="4"/>
          </p:nvPr>
        </p:nvSpPr>
        <p:spPr/>
        <p:txBody>
          <a:bodyPr/>
          <a:lstStyle/>
          <a:p>
            <a:fld id="{3AF21FA0-C69A-D549-B93E-AD7DB9D7EB7A}" type="slidenum">
              <a:rPr lang="en-US" smtClean="0"/>
              <a:pPr/>
              <a:t>7</a:t>
            </a:fld>
            <a:endParaRPr lang="en-US" dirty="0"/>
          </a:p>
        </p:txBody>
      </p:sp>
    </p:spTree>
    <p:extLst>
      <p:ext uri="{BB962C8B-B14F-4D97-AF65-F5344CB8AC3E}">
        <p14:creationId xmlns:p14="http://schemas.microsoft.com/office/powerpoint/2010/main" val="4271936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4670"/>
            <a:ext cx="7813964" cy="1124712"/>
          </a:xfrm>
        </p:spPr>
        <p:txBody>
          <a:bodyPr anchor="ctr"/>
          <a:lstStyle/>
          <a:p>
            <a:r>
              <a:rPr lang="en-ZA" sz="3600" dirty="0"/>
              <a:t>Outcomes</a:t>
            </a:r>
          </a:p>
        </p:txBody>
      </p:sp>
      <p:sp>
        <p:nvSpPr>
          <p:cNvPr id="3" name="Content Placeholder 2"/>
          <p:cNvSpPr>
            <a:spLocks noGrp="1"/>
          </p:cNvSpPr>
          <p:nvPr>
            <p:ph idx="1"/>
          </p:nvPr>
        </p:nvSpPr>
        <p:spPr>
          <a:xfrm>
            <a:off x="415636" y="1120043"/>
            <a:ext cx="9144000" cy="5646518"/>
          </a:xfrm>
        </p:spPr>
        <p:txBody>
          <a:bodyPr/>
          <a:lstStyle/>
          <a:p>
            <a:pPr marL="0" indent="0">
              <a:lnSpc>
                <a:spcPct val="100000"/>
              </a:lnSpc>
              <a:spcBef>
                <a:spcPts val="0"/>
              </a:spcBef>
              <a:spcAft>
                <a:spcPts val="1200"/>
              </a:spcAft>
              <a:buNone/>
            </a:pPr>
            <a:r>
              <a:rPr lang="en-ZA" sz="3200" b="1" dirty="0">
                <a:solidFill>
                  <a:srgbClr val="898F0C"/>
                </a:solidFill>
              </a:rPr>
              <a:t>After this lesson you will be able to:</a:t>
            </a:r>
          </a:p>
          <a:p>
            <a:pPr>
              <a:lnSpc>
                <a:spcPct val="100000"/>
              </a:lnSpc>
              <a:spcBef>
                <a:spcPts val="0"/>
              </a:spcBef>
            </a:pPr>
            <a:r>
              <a:rPr lang="en-ZA" sz="3200" dirty="0">
                <a:solidFill>
                  <a:srgbClr val="290DB3"/>
                </a:solidFill>
              </a:rPr>
              <a:t>Calculate the actual costs of materials, labor and services, and loans incurred by an individual farmer to produce a particular product.</a:t>
            </a:r>
          </a:p>
          <a:p>
            <a:pPr>
              <a:lnSpc>
                <a:spcPct val="100000"/>
              </a:lnSpc>
              <a:spcBef>
                <a:spcPts val="0"/>
              </a:spcBef>
            </a:pPr>
            <a:r>
              <a:rPr lang="en-ZA" sz="3200" dirty="0">
                <a:solidFill>
                  <a:srgbClr val="290DB3"/>
                </a:solidFill>
              </a:rPr>
              <a:t>Calculate the farmer’s income and profit from that product.</a:t>
            </a:r>
          </a:p>
          <a:p>
            <a:pPr>
              <a:lnSpc>
                <a:spcPct val="100000"/>
              </a:lnSpc>
              <a:spcBef>
                <a:spcPts val="0"/>
              </a:spcBef>
            </a:pPr>
            <a:r>
              <a:rPr lang="en-ZA" sz="3200" dirty="0">
                <a:solidFill>
                  <a:srgbClr val="290DB3"/>
                </a:solidFill>
              </a:rPr>
              <a:t>Calculate the costs, income and profit for a farmers’ group.</a:t>
            </a:r>
          </a:p>
          <a:p>
            <a:pPr>
              <a:lnSpc>
                <a:spcPct val="100000"/>
              </a:lnSpc>
              <a:spcBef>
                <a:spcPts val="0"/>
              </a:spcBef>
            </a:pPr>
            <a:r>
              <a:rPr lang="en-ZA" sz="3200" dirty="0">
                <a:solidFill>
                  <a:srgbClr val="290DB3"/>
                </a:solidFill>
              </a:rPr>
              <a:t>Advise farmers what to do in case of a loss or a profit.</a:t>
            </a:r>
          </a:p>
          <a:p>
            <a:pPr>
              <a:lnSpc>
                <a:spcPct val="100000"/>
              </a:lnSpc>
              <a:spcBef>
                <a:spcPts val="0"/>
              </a:spcBef>
            </a:pPr>
            <a:r>
              <a:rPr lang="en-ZA" sz="3200" dirty="0">
                <a:solidFill>
                  <a:srgbClr val="290DB3"/>
                </a:solidFill>
              </a:rPr>
              <a:t>Suggest ways farmers can cut their losses or increase their profits.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8</a:t>
            </a:fld>
            <a:endParaRPr lang="en-US" dirty="0"/>
          </a:p>
        </p:txBody>
      </p:sp>
      <p:cxnSp>
        <p:nvCxnSpPr>
          <p:cNvPr id="6" name="Straight Connector 5"/>
          <p:cNvCxnSpPr/>
          <p:nvPr/>
        </p:nvCxnSpPr>
        <p:spPr>
          <a:xfrm flipV="1">
            <a:off x="183415" y="89792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8953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Overview</a:t>
            </a:r>
          </a:p>
        </p:txBody>
      </p:sp>
      <p:sp>
        <p:nvSpPr>
          <p:cNvPr id="3" name="Content Placeholder 2"/>
          <p:cNvSpPr>
            <a:spLocks noGrp="1"/>
          </p:cNvSpPr>
          <p:nvPr>
            <p:ph idx="1"/>
          </p:nvPr>
        </p:nvSpPr>
        <p:spPr>
          <a:xfrm>
            <a:off x="631903" y="1028602"/>
            <a:ext cx="8947804" cy="5803271"/>
          </a:xfrm>
        </p:spPr>
        <p:txBody>
          <a:bodyPr/>
          <a:lstStyle/>
          <a:p>
            <a:pPr marL="0" indent="0">
              <a:lnSpc>
                <a:spcPct val="100000"/>
              </a:lnSpc>
              <a:spcBef>
                <a:spcPts val="0"/>
              </a:spcBef>
              <a:buNone/>
            </a:pPr>
            <a:r>
              <a:rPr lang="en-ZA" sz="3200" b="1" dirty="0">
                <a:solidFill>
                  <a:srgbClr val="898F0C"/>
                </a:solidFill>
              </a:rPr>
              <a:t>Lesson 19 covers the following content:</a:t>
            </a:r>
          </a:p>
          <a:p>
            <a:pPr>
              <a:lnSpc>
                <a:spcPct val="100000"/>
              </a:lnSpc>
              <a:spcBef>
                <a:spcPts val="0"/>
              </a:spcBef>
            </a:pPr>
            <a:r>
              <a:rPr lang="en-ZA" sz="3200" dirty="0">
                <a:solidFill>
                  <a:srgbClr val="290DB3"/>
                </a:solidFill>
              </a:rPr>
              <a:t>Using standard measures</a:t>
            </a:r>
          </a:p>
          <a:p>
            <a:pPr>
              <a:lnSpc>
                <a:spcPct val="100000"/>
              </a:lnSpc>
              <a:spcBef>
                <a:spcPts val="0"/>
              </a:spcBef>
            </a:pPr>
            <a:r>
              <a:rPr lang="en-ZA" sz="3200" dirty="0">
                <a:solidFill>
                  <a:srgbClr val="290DB3"/>
                </a:solidFill>
              </a:rPr>
              <a:t>Area calculations</a:t>
            </a:r>
          </a:p>
          <a:p>
            <a:pPr>
              <a:lnSpc>
                <a:spcPct val="100000"/>
              </a:lnSpc>
              <a:spcBef>
                <a:spcPts val="0"/>
              </a:spcBef>
            </a:pPr>
            <a:r>
              <a:rPr lang="en-ZA" sz="3200" dirty="0">
                <a:solidFill>
                  <a:srgbClr val="290DB3"/>
                </a:solidFill>
              </a:rPr>
              <a:t>Consumable materials costs</a:t>
            </a:r>
          </a:p>
          <a:p>
            <a:pPr>
              <a:lnSpc>
                <a:spcPct val="100000"/>
              </a:lnSpc>
              <a:spcBef>
                <a:spcPts val="0"/>
              </a:spcBef>
            </a:pPr>
            <a:r>
              <a:rPr lang="en-ZA" sz="3200" dirty="0">
                <a:solidFill>
                  <a:srgbClr val="290DB3"/>
                </a:solidFill>
              </a:rPr>
              <a:t>Cost of durable material items</a:t>
            </a:r>
          </a:p>
          <a:p>
            <a:pPr>
              <a:lnSpc>
                <a:spcPct val="100000"/>
              </a:lnSpc>
              <a:spcBef>
                <a:spcPts val="0"/>
              </a:spcBef>
            </a:pPr>
            <a:r>
              <a:rPr lang="en-ZA" sz="3200" dirty="0">
                <a:solidFill>
                  <a:srgbClr val="290DB3"/>
                </a:solidFill>
              </a:rPr>
              <a:t>Total material costs, labor costs, the cost of loans and total costs</a:t>
            </a:r>
          </a:p>
          <a:p>
            <a:pPr>
              <a:lnSpc>
                <a:spcPct val="100000"/>
              </a:lnSpc>
              <a:spcBef>
                <a:spcPts val="0"/>
              </a:spcBef>
            </a:pPr>
            <a:r>
              <a:rPr lang="en-ZA" sz="3200" dirty="0">
                <a:solidFill>
                  <a:srgbClr val="290DB3"/>
                </a:solidFill>
              </a:rPr>
              <a:t>Calculating costs, income and profit for the farmers’ group</a:t>
            </a:r>
          </a:p>
          <a:p>
            <a:pPr>
              <a:lnSpc>
                <a:spcPct val="100000"/>
              </a:lnSpc>
              <a:spcBef>
                <a:spcPts val="0"/>
              </a:spcBef>
            </a:pPr>
            <a:r>
              <a:rPr lang="en-ZA" sz="3200" dirty="0">
                <a:solidFill>
                  <a:srgbClr val="290DB3"/>
                </a:solidFill>
              </a:rPr>
              <a:t>Comparing targets and actual costs, income and profit</a:t>
            </a:r>
          </a:p>
          <a:p>
            <a:pPr>
              <a:lnSpc>
                <a:spcPct val="100000"/>
              </a:lnSpc>
              <a:spcBef>
                <a:spcPts val="0"/>
              </a:spcBef>
            </a:pPr>
            <a:r>
              <a:rPr lang="en-ZA" sz="3200" dirty="0">
                <a:solidFill>
                  <a:srgbClr val="290DB3"/>
                </a:solidFill>
              </a:rPr>
              <a:t>Reasons for a loss</a:t>
            </a: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9</a:t>
            </a:fld>
            <a:endParaRPr lang="en-US" dirty="0"/>
          </a:p>
        </p:txBody>
      </p:sp>
      <p:cxnSp>
        <p:nvCxnSpPr>
          <p:cNvPr id="6" name="Straight Connector 5"/>
          <p:cNvCxnSpPr/>
          <p:nvPr/>
        </p:nvCxnSpPr>
        <p:spPr>
          <a:xfrm flipV="1">
            <a:off x="183415" y="89792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7621598"/>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003087"/>
      </a:dk2>
      <a:lt2>
        <a:srgbClr val="F2F2F2"/>
      </a:lt2>
      <a:accent1>
        <a:srgbClr val="585858"/>
      </a:accent1>
      <a:accent2>
        <a:srgbClr val="B7BF10"/>
      </a:accent2>
      <a:accent3>
        <a:srgbClr val="00B388"/>
      </a:accent3>
      <a:accent4>
        <a:srgbClr val="00B5E2"/>
      </a:accent4>
      <a:accent5>
        <a:srgbClr val="A7A7A7"/>
      </a:accent5>
      <a:accent6>
        <a:srgbClr val="F79646"/>
      </a:accent6>
      <a:hlink>
        <a:srgbClr val="00B5E2"/>
      </a:hlink>
      <a:folHlink>
        <a:srgbClr val="00B5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Category xmlns="9c2bb3a3-222a-4cff-9775-f3a8807de443">Presentation Templates</Category>
    <Include_x0020_in_x0020_Site_x0020_Index xmlns="b4e4be8c-aae4-4fdd-b2d1-ab6d4aae907d">true</Include_x0020_in_x0020_Site_x0020_Index>
    <Description_x0020_Text xmlns="b4e4be8c-aae4-4fdd-b2d1-ab6d4aae907d">English language version of the CRS PowerPoint template in the Fresh palette.</Description_x0020_Text>
    <Geography xmlns="b4e4be8c-aae4-4fdd-b2d1-ab6d4aae907d">None</Geography>
    <Topic xmlns="b4e4be8c-aae4-4fdd-b2d1-ab6d4aae907d">Brand Materials</Topic>
    <CRS_x0020_Region xmlns="b4e4be8c-aae4-4fdd-b2d1-ab6d4aae907d" xsi:nil="true"/>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4170D39CB26E45808F72C1C4D9CE7F" ma:contentTypeVersion="3" ma:contentTypeDescription="Create a new document." ma:contentTypeScope="" ma:versionID="54e93787f9ce371d32b6747ca463a90b">
  <xsd:schema xmlns:xsd="http://www.w3.org/2001/XMLSchema" xmlns:xs="http://www.w3.org/2001/XMLSchema" xmlns:p="http://schemas.microsoft.com/office/2006/metadata/properties" xmlns:ns1="http://schemas.microsoft.com/sharepoint/v3" xmlns:ns2="b4e4be8c-aae4-4fdd-b2d1-ab6d4aae907d" xmlns:ns4="9c2bb3a3-222a-4cff-9775-f3a8807de443" targetNamespace="http://schemas.microsoft.com/office/2006/metadata/properties" ma:root="true" ma:fieldsID="155a8f0275fa0ad5d430fac8d9ebf4e0" ns1:_="" ns2:_="" ns4:_="">
    <xsd:import namespace="http://schemas.microsoft.com/sharepoint/v3"/>
    <xsd:import namespace="b4e4be8c-aae4-4fdd-b2d1-ab6d4aae907d"/>
    <xsd:import namespace="9c2bb3a3-222a-4cff-9775-f3a8807de443"/>
    <xsd:element name="properties">
      <xsd:complexType>
        <xsd:sequence>
          <xsd:element name="documentManagement">
            <xsd:complexType>
              <xsd:all>
                <xsd:element ref="ns2:Description_x0020_Text"/>
                <xsd:element ref="ns2:CRS_x0020_Region" minOccurs="0"/>
                <xsd:element ref="ns2:Geography" minOccurs="0"/>
                <xsd:element ref="ns1:Language" minOccurs="0"/>
                <xsd:element ref="ns2:Topic" minOccurs="0"/>
                <xsd:element ref="ns2:Include_x0020_in_x0020_Site_x0020_Index" minOccurs="0"/>
                <xsd:element ref="ns4:Category"/>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5" nillable="true" ma:displayName="Language" ma:default="English" ma:format="Dropdown" ma:internalName="Language" ma:readOnly="fals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element name="PublishingStartDate" ma:index="16" nillable="true" ma:displayName="Scheduling Start Date" ma:internalName="PublishingStartDate">
      <xsd:simpleType>
        <xsd:restriction base="dms:Unknown"/>
      </xsd:simpleType>
    </xsd:element>
    <xsd:element name="PublishingExpirationDate" ma:index="17"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4be8c-aae4-4fdd-b2d1-ab6d4aae907d" elementFormDefault="qualified">
    <xsd:import namespace="http://schemas.microsoft.com/office/2006/documentManagement/types"/>
    <xsd:import namespace="http://schemas.microsoft.com/office/infopath/2007/PartnerControls"/>
    <xsd:element name="Description_x0020_Text" ma:index="2" ma:displayName="Description Text" ma:internalName="Description_x0020_Text" ma:readOnly="false">
      <xsd:simpleType>
        <xsd:restriction base="dms:Note">
          <xsd:maxLength value="255"/>
        </xsd:restriction>
      </xsd:simpleType>
    </xsd:element>
    <xsd:element name="CRS_x0020_Region" ma:index="3" nillable="true" ma:displayName="CRS Region" ma:list="{532a098f-89e0-40d6-9d5f-15c3167b398d}" ma:internalName="CRS_x0020_Region" ma:showField="Column2" ma:web="b4e4be8c-aae4-4fdd-b2d1-ab6d4aae907d">
      <xsd:simpleType>
        <xsd:restriction base="dms:Lookup"/>
      </xsd:simpleType>
    </xsd:element>
    <xsd:element name="Geography" ma:index="4" nillable="true" ma:displayName="Geography" ma:default="None" ma:format="Dropdown" ma:internalName="Geography" ma:readOnly="false">
      <xsd:simpleType>
        <xsd:restriction base="dms:Choice">
          <xsd:enumeration value="None"/>
          <xsd:enumeration value="Afghanistan"/>
          <xsd:enumeration value="Africa"/>
          <xsd:enumeration value="Albania"/>
          <xsd:enumeration value="Angola"/>
          <xsd:enumeration value="Argentina"/>
          <xsd:enumeration value="Armenia"/>
          <xsd:enumeration value="Azerbaijan"/>
          <xsd:enumeration value="Baltimore"/>
          <xsd:enumeration value="Bangladesh"/>
          <xsd:enumeration value="Belize"/>
          <xsd:enumeration value="Benin"/>
          <xsd:enumeration value="Bolivia"/>
          <xsd:enumeration value="Bosnia And Herzegovina"/>
          <xsd:enumeration value="Botswana"/>
          <xsd:enumeration value="Brazil"/>
          <xsd:enumeration value="Bulgaria"/>
          <xsd:enumeration value="Burkina Faso"/>
          <xsd:enumeration value="Burma"/>
          <xsd:enumeration value="Burundi"/>
          <xsd:enumeration value="Cambodia"/>
          <xsd:enumeration value="Cameroon"/>
          <xsd:enumeration value="CARO"/>
          <xsd:enumeration value="Central African Republic"/>
          <xsd:enumeration value="Chad"/>
          <xsd:enumeration value="China"/>
          <xsd:enumeration value="Colombia"/>
          <xsd:enumeration value="Congo"/>
          <xsd:enumeration value="Costa Rica"/>
          <xsd:enumeration value="Croatia"/>
          <xsd:enumeration value="Cuba"/>
          <xsd:enumeration value="CWA"/>
          <xsd:enumeration value="Democratic Republic of Congo"/>
          <xsd:enumeration value="Djibouti"/>
          <xsd:enumeration value="Dominican Republic"/>
          <xsd:enumeration value="DR Congo"/>
          <xsd:enumeration value="EARO"/>
          <xsd:enumeration value="East &amp; South Asia"/>
          <xsd:enumeration value="Ecuador"/>
          <xsd:enumeration value="Egypt"/>
          <xsd:enumeration value="El Salvador"/>
          <xsd:enumeration value="EMECA"/>
          <xsd:enumeration value="Equatorial Guinea"/>
          <xsd:enumeration value="Eritrea"/>
          <xsd:enumeration value="ESA"/>
          <xsd:enumeration value="Ethiopia"/>
          <xsd:enumeration value="France"/>
          <xsd:enumeration value="Gambia"/>
          <xsd:enumeration value="Gaza"/>
          <xsd:enumeration value="Geneva"/>
          <xsd:enumeration value="Georgia"/>
          <xsd:enumeration value="Ghana"/>
          <xsd:enumeration value="Global"/>
          <xsd:enumeration value="Great Britain"/>
          <xsd:enumeration value="Guatemala"/>
          <xsd:enumeration value="Guinea Bissau"/>
          <xsd:enumeration value="Guinea-Conakry"/>
          <xsd:enumeration value="Guyana"/>
          <xsd:enumeration value="Haiti"/>
          <xsd:enumeration value="Headquarters"/>
          <xsd:enumeration value="Honduras"/>
          <xsd:enumeration value="India"/>
          <xsd:enumeration value="Indonesia"/>
          <xsd:enumeration value="Iran"/>
          <xsd:enumeration value="Iraq"/>
          <xsd:enumeration value="Jamaica"/>
          <xsd:enumeration value="Jordan"/>
          <xsd:enumeration value="Jwbg"/>
          <xsd:enumeration value="Kenya"/>
          <xsd:enumeration value="Kinshasa"/>
          <xsd:enumeration value="Kosovo"/>
          <xsd:enumeration value="Kyrgyzstan"/>
          <xsd:enumeration value="LACRO"/>
          <xsd:enumeration value="Lao PDR"/>
          <xsd:enumeration value="Laos"/>
          <xsd:enumeration value="Lebanon"/>
          <xsd:enumeration value="Lesotho"/>
          <xsd:enumeration value="Liberia"/>
          <xsd:enumeration value="Macedonia"/>
          <xsd:enumeration value="Madagascar"/>
          <xsd:enumeration value="Malawi"/>
          <xsd:enumeration value="Mali"/>
          <xsd:enumeration value="Mauritania"/>
          <xsd:enumeration value="Mexico"/>
          <xsd:enumeration value="Moldova"/>
          <xsd:enumeration value="Morocco"/>
          <xsd:enumeration value="Nepal"/>
          <xsd:enumeration value="Nicaragua"/>
          <xsd:enumeration value="Niger"/>
          <xsd:enumeration value="Nigeria"/>
          <xsd:enumeration value="North Korea"/>
          <xsd:enumeration value="Northern Sudan"/>
          <xsd:enumeration value="Pakistan"/>
          <xsd:enumeration value="Papua New Guinea (The Pacific)"/>
          <xsd:enumeration value="Peru"/>
          <xsd:enumeration value="Philippines"/>
          <xsd:enumeration value="Romania"/>
          <xsd:enumeration value="Rwanda"/>
          <xsd:enumeration value="SARO"/>
          <xsd:enumeration value="Senegal"/>
          <xsd:enumeration value="Serbia"/>
          <xsd:enumeration value="Serbia And Montenegro"/>
          <xsd:enumeration value="Sierra Leone"/>
          <xsd:enumeration value="Somalia"/>
          <xsd:enumeration value="Sothern Africa"/>
          <xsd:enumeration value="South Africa"/>
          <xsd:enumeration value="South Sudan"/>
          <xsd:enumeration value="Sri Lanka"/>
          <xsd:enumeration value="Sudan"/>
          <xsd:enumeration value="SWA"/>
          <xsd:enumeration value="Swaziland"/>
          <xsd:enumeration value="Syria"/>
          <xsd:enumeration value="Tanzania"/>
          <xsd:enumeration value="Thailand"/>
          <xsd:enumeration value="The Gambia"/>
          <xsd:enumeration value="Timor-Leste"/>
          <xsd:enumeration value="Togo"/>
          <xsd:enumeration value="Tpc Cambodia"/>
          <xsd:enumeration value="Turkey"/>
          <xsd:enumeration value="Uganda"/>
          <xsd:enumeration value="United Kingdom"/>
          <xsd:enumeration value="United States"/>
          <xsd:enumeration value="Venezuela"/>
          <xsd:enumeration value="Vietnam"/>
          <xsd:enumeration value="Zambia"/>
          <xsd:enumeration value="Zimbabwe"/>
        </xsd:restriction>
      </xsd:simpleType>
    </xsd:element>
    <xsd:element name="Topic" ma:index="6" nillable="true" ma:displayName="Topic" ma:default="None" ma:description="CRS Custom Column" ma:format="Dropdown" ma:internalName="Topic" ma:readOnly="false">
      <xsd:simpleType>
        <xsd:union memberTypes="dms:Text">
          <xsd:simpleType>
            <xsd:restriction base="dms:Choice">
              <xsd:enumeration value="Please Select"/>
              <xsd:enumeration value="Administration"/>
              <xsd:enumeration value="Awareness"/>
              <xsd:enumeration value="Business Development"/>
              <xsd:enumeration value="Committee"/>
              <xsd:enumeration value="Commodities"/>
              <xsd:enumeration value="Communications"/>
              <xsd:enumeration value="Compliance"/>
              <xsd:enumeration value="Emergency"/>
              <xsd:enumeration value="Event"/>
              <xsd:enumeration value="Finance"/>
              <xsd:enumeration value="Fund Raising"/>
              <xsd:enumeration value="Human Resources"/>
              <xsd:enumeration value="Information/Communication Technology"/>
              <xsd:enumeration value="Leadership"/>
              <xsd:enumeration value="Legal"/>
              <xsd:enumeration value="Management Quality"/>
              <xsd:enumeration value="Marketing"/>
              <xsd:enumeration value="Partnership"/>
              <xsd:enumeration value="Procurement"/>
              <xsd:enumeration value="Program Quality"/>
              <xsd:enumeration value="Programming"/>
              <xsd:enumeration value="Publications"/>
              <xsd:enumeration value="Report"/>
              <xsd:enumeration value="Security"/>
              <xsd:enumeration value="Stakeholder Collaboration"/>
              <xsd:enumeration value="Strategy"/>
              <xsd:enumeration value="Training"/>
              <xsd:enumeration value="None"/>
            </xsd:restriction>
          </xsd:simpleType>
        </xsd:union>
      </xsd:simpleType>
    </xsd:element>
    <xsd:element name="Include_x0020_in_x0020_Site_x0020_Index" ma:index="8" nillable="true" ma:displayName="Include in Site Index" ma:default="0" ma:description="CRS Custom Column - By checking the box the item will be included in the site index for CRS Global. Check the box if you want to share this document with CRS staff" ma:internalName="Include_x0020_in_x0020_Site_x0020_Index">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c2bb3a3-222a-4cff-9775-f3a8807de443" elementFormDefault="qualified">
    <xsd:import namespace="http://schemas.microsoft.com/office/2006/documentManagement/types"/>
    <xsd:import namespace="http://schemas.microsoft.com/office/infopath/2007/PartnerControls"/>
    <xsd:element name="Category" ma:index="15" ma:displayName="Category" ma:default="Core Brand Assets" ma:format="Dropdown" ma:internalName="Category" ma:readOnly="false">
      <xsd:simpleType>
        <xsd:restriction base="dms:Choice">
          <xsd:enumeration value="Core Brand Assets"/>
          <xsd:enumeration value="References/Guidelines"/>
          <xsd:enumeration value="Presentation Templates"/>
          <xsd:enumeration value="Embed (System use only)"/>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axOccurs="1" ma:index="1" ma:displayName="Title"/>
        <xsd:element ref="dc:subject" minOccurs="0" maxOccurs="1"/>
        <xsd:element ref="dc:description" minOccurs="0" maxOccurs="1"/>
        <xsd:element name="keywords" minOccurs="0" maxOccurs="1" type="xsd:string" ma:index="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65E357-16C2-42AA-BA66-C198FBF08C1D}">
  <ds:schemaRefs>
    <ds:schemaRef ds:uri="http://purl.org/dc/terms/"/>
    <ds:schemaRef ds:uri="b4e4be8c-aae4-4fdd-b2d1-ab6d4aae907d"/>
    <ds:schemaRef ds:uri="http://schemas.microsoft.com/office/2006/documentManagement/types"/>
    <ds:schemaRef ds:uri="http://purl.org/dc/elements/1.1/"/>
    <ds:schemaRef ds:uri="http://schemas.microsoft.com/office/2006/metadata/properties"/>
    <ds:schemaRef ds:uri="http://schemas.microsoft.com/sharepoint/v3"/>
    <ds:schemaRef ds:uri="http://www.w3.org/XML/1998/namespace"/>
    <ds:schemaRef ds:uri="http://schemas.microsoft.com/office/infopath/2007/PartnerControls"/>
    <ds:schemaRef ds:uri="http://schemas.openxmlformats.org/package/2006/metadata/core-properties"/>
    <ds:schemaRef ds:uri="9c2bb3a3-222a-4cff-9775-f3a8807de443"/>
    <ds:schemaRef ds:uri="http://purl.org/dc/dcmitype/"/>
  </ds:schemaRefs>
</ds:datastoreItem>
</file>

<file path=customXml/itemProps2.xml><?xml version="1.0" encoding="utf-8"?>
<ds:datastoreItem xmlns:ds="http://schemas.openxmlformats.org/officeDocument/2006/customXml" ds:itemID="{63D1BB83-2743-4187-8F8D-8FB643794469}">
  <ds:schemaRefs>
    <ds:schemaRef ds:uri="http://schemas.microsoft.com/sharepoint/v3/contenttype/forms"/>
  </ds:schemaRefs>
</ds:datastoreItem>
</file>

<file path=customXml/itemProps3.xml><?xml version="1.0" encoding="utf-8"?>
<ds:datastoreItem xmlns:ds="http://schemas.openxmlformats.org/officeDocument/2006/customXml" ds:itemID="{D7791A98-1501-4D33-8EB9-747BCFC12C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e4be8c-aae4-4fdd-b2d1-ab6d4aae907d"/>
    <ds:schemaRef ds:uri="9c2bb3a3-222a-4cff-9775-f3a8807de4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7268</TotalTime>
  <Words>3869</Words>
  <Application>Microsoft Office PowerPoint</Application>
  <PresentationFormat>Custom</PresentationFormat>
  <Paragraphs>464</Paragraphs>
  <Slides>68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Courier New</vt:lpstr>
      <vt:lpstr>Office Theme</vt:lpstr>
      <vt:lpstr>The seven steps of marketing Booklet 4: Reviewing performance</vt:lpstr>
      <vt:lpstr>Skills for Marketing and Rural Transformation (SMART skills)</vt:lpstr>
      <vt:lpstr>Purpose of the SMART skills series</vt:lpstr>
      <vt:lpstr>The seven steps of marketing: Content</vt:lpstr>
      <vt:lpstr>Booklet 4: Reviewing performance</vt:lpstr>
      <vt:lpstr>Step 6: Reviewing agroenterprise performance  </vt:lpstr>
      <vt:lpstr>Lesson 19: Reviewing agroenterprise performance</vt:lpstr>
      <vt:lpstr>Outcomes</vt:lpstr>
      <vt:lpstr>Overview</vt:lpstr>
      <vt:lpstr>Calculations at the end of the season</vt:lpstr>
      <vt:lpstr>Using standard measures</vt:lpstr>
      <vt:lpstr>Area calculations</vt:lpstr>
      <vt:lpstr>Consumable material costs</vt:lpstr>
      <vt:lpstr>Costs of durable material items</vt:lpstr>
      <vt:lpstr>Total material costs</vt:lpstr>
      <vt:lpstr>Labor costs</vt:lpstr>
      <vt:lpstr>Cost of loans</vt:lpstr>
      <vt:lpstr>Income</vt:lpstr>
      <vt:lpstr>Cash profit (Gross margin)</vt:lpstr>
      <vt:lpstr>Comparing costs</vt:lpstr>
      <vt:lpstr>Calculating costs, income and profit for the farmers’ group</vt:lpstr>
      <vt:lpstr>Costs, income and profit: Calculation</vt:lpstr>
      <vt:lpstr>Comparing targets and actual costs, income and profit</vt:lpstr>
      <vt:lpstr>Reasons for a loss</vt:lpstr>
      <vt:lpstr>Celebrating a profit</vt:lpstr>
      <vt:lpstr>Cutting losses and increasing profits</vt:lpstr>
      <vt:lpstr>Lesson 20: Review, documentation and planning the next season</vt:lpstr>
      <vt:lpstr>Outcomes</vt:lpstr>
      <vt:lpstr>Overview</vt:lpstr>
      <vt:lpstr>Farmers’ records: Individual farmers</vt:lpstr>
      <vt:lpstr>Farmers’ records: Group records</vt:lpstr>
      <vt:lpstr>Learning from the first season: Review quantitative aspects</vt:lpstr>
      <vt:lpstr>Learning from the first season: Review qualitative aspects</vt:lpstr>
      <vt:lpstr>Reviewing performance</vt:lpstr>
      <vt:lpstr>Discussing results with your team</vt:lpstr>
      <vt:lpstr>Documenting and reporting</vt:lpstr>
      <vt:lpstr>Planning the next season: Same product market</vt:lpstr>
      <vt:lpstr>Planning the next season: Different product or market</vt:lpstr>
      <vt:lpstr>Planning the next season: Seeking improvement</vt:lpstr>
      <vt:lpstr>Planning the next season: Business plan</vt:lpstr>
      <vt:lpstr>Planning the next season: Investing in the enterprise</vt:lpstr>
      <vt:lpstr>Taking a back seat</vt:lpstr>
      <vt:lpstr>Step 7: Scaling up</vt:lpstr>
      <vt:lpstr>Lesson 21: Scaling up </vt:lpstr>
      <vt:lpstr>Outcomes</vt:lpstr>
      <vt:lpstr>Overview</vt:lpstr>
      <vt:lpstr>How many groups can a field agent manage?</vt:lpstr>
      <vt:lpstr>Managing groups in production cycles</vt:lpstr>
      <vt:lpstr>Outline for rolling training plan: Diagram</vt:lpstr>
      <vt:lpstr>Outline for rolling training plan: Analysis</vt:lpstr>
      <vt:lpstr>Training other facilitators: Staff or partner organization</vt:lpstr>
      <vt:lpstr>Training other facilitators: Community field agents</vt:lpstr>
      <vt:lpstr>Second-order associations</vt:lpstr>
      <vt:lpstr>Farmer cooperatives: Services to members</vt:lpstr>
      <vt:lpstr>Farmer cooperatives: Social services</vt:lpstr>
      <vt:lpstr>Cooperative management</vt:lpstr>
      <vt:lpstr>Cooperative management illustrated</vt:lpstr>
      <vt:lpstr>Cooperatives: Mismanagement</vt:lpstr>
      <vt:lpstr>Working with formal buyers</vt:lpstr>
      <vt:lpstr>Working with formal buyers</vt:lpstr>
      <vt:lpstr>Promoting innovation</vt:lpstr>
      <vt:lpstr>Sources of innovation</vt:lpstr>
      <vt:lpstr>Comparing costs between crops</vt:lpstr>
      <vt:lpstr>Comparing costs between crops: Example</vt:lpstr>
      <vt:lpstr>Example of a cost comparison form</vt:lpstr>
      <vt:lpstr>Communication and the media</vt:lpstr>
      <vt:lpstr>Using the media: Suggestions</vt:lpstr>
      <vt:lpstr>Module summary</vt:lpstr>
    </vt:vector>
  </TitlesOfParts>
  <Company>Catholic Relief Services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CRS PPT Fresh Template Eng MK1471 22Sep14</dc:title>
  <dc:creator>Pause for Thought</dc:creator>
  <cp:lastModifiedBy>Lucia Geyer</cp:lastModifiedBy>
  <cp:revision>133</cp:revision>
  <dcterms:created xsi:type="dcterms:W3CDTF">2014-08-13T11:43:29Z</dcterms:created>
  <dcterms:modified xsi:type="dcterms:W3CDTF">2017-03-26T10:09:07Z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0x010100F14170D39CB26E45808F72C1C4D9CE7F</vt:lpwstr>
  </property>
</Properties>
</file>