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91"/>
  </p:notesMasterIdLst>
  <p:handoutMasterIdLst>
    <p:handoutMasterId r:id="rId92"/>
  </p:handoutMasterIdLst>
  <p:sldIdLst>
    <p:sldId id="262" r:id="rId5"/>
    <p:sldId id="263" r:id="rId6"/>
    <p:sldId id="264" r:id="rId7"/>
    <p:sldId id="265" r:id="rId8"/>
    <p:sldId id="266" r:id="rId9"/>
    <p:sldId id="267" r:id="rId10"/>
    <p:sldId id="261" r:id="rId11"/>
    <p:sldId id="268" r:id="rId12"/>
    <p:sldId id="269" r:id="rId13"/>
    <p:sldId id="270" r:id="rId14"/>
    <p:sldId id="271" r:id="rId15"/>
    <p:sldId id="272" r:id="rId16"/>
    <p:sldId id="289" r:id="rId17"/>
    <p:sldId id="345" r:id="rId18"/>
    <p:sldId id="273" r:id="rId19"/>
    <p:sldId id="274" r:id="rId20"/>
    <p:sldId id="275" r:id="rId21"/>
    <p:sldId id="288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46" r:id="rId31"/>
    <p:sldId id="284" r:id="rId32"/>
    <p:sldId id="347" r:id="rId33"/>
    <p:sldId id="285" r:id="rId34"/>
    <p:sldId id="348" r:id="rId35"/>
    <p:sldId id="286" r:id="rId36"/>
    <p:sldId id="287" r:id="rId37"/>
    <p:sldId id="349" r:id="rId38"/>
    <p:sldId id="290" r:id="rId39"/>
    <p:sldId id="350" r:id="rId40"/>
    <p:sldId id="305" r:id="rId41"/>
    <p:sldId id="291" r:id="rId42"/>
    <p:sldId id="292" r:id="rId43"/>
    <p:sldId id="293" r:id="rId44"/>
    <p:sldId id="294" r:id="rId45"/>
    <p:sldId id="295" r:id="rId46"/>
    <p:sldId id="351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6" r:id="rId57"/>
    <p:sldId id="307" r:id="rId58"/>
    <p:sldId id="317" r:id="rId59"/>
    <p:sldId id="308" r:id="rId60"/>
    <p:sldId id="318" r:id="rId61"/>
    <p:sldId id="309" r:id="rId62"/>
    <p:sldId id="319" r:id="rId63"/>
    <p:sldId id="310" r:id="rId64"/>
    <p:sldId id="320" r:id="rId65"/>
    <p:sldId id="311" r:id="rId66"/>
    <p:sldId id="321" r:id="rId67"/>
    <p:sldId id="312" r:id="rId68"/>
    <p:sldId id="313" r:id="rId69"/>
    <p:sldId id="314" r:id="rId70"/>
    <p:sldId id="315" r:id="rId71"/>
    <p:sldId id="316" r:id="rId72"/>
    <p:sldId id="322" r:id="rId73"/>
    <p:sldId id="333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4" r:id="rId84"/>
    <p:sldId id="335" r:id="rId85"/>
    <p:sldId id="344" r:id="rId86"/>
    <p:sldId id="336" r:id="rId87"/>
    <p:sldId id="337" r:id="rId88"/>
    <p:sldId id="338" r:id="rId89"/>
    <p:sldId id="339" r:id="rId90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8">
          <p15:clr>
            <a:srgbClr val="A4A3A4"/>
          </p15:clr>
        </p15:guide>
        <p15:guide id="2" orient="horz" pos="4265">
          <p15:clr>
            <a:srgbClr val="A4A3A4"/>
          </p15:clr>
        </p15:guide>
        <p15:guide id="3" orient="horz" pos="134">
          <p15:clr>
            <a:srgbClr val="A4A3A4"/>
          </p15:clr>
        </p15:guide>
        <p15:guide id="4" orient="horz" pos="4665">
          <p15:clr>
            <a:srgbClr val="A4A3A4"/>
          </p15:clr>
        </p15:guide>
        <p15:guide id="5" orient="horz" pos="580">
          <p15:clr>
            <a:srgbClr val="A4A3A4"/>
          </p15:clr>
        </p15:guide>
        <p15:guide id="6" orient="horz" pos="986">
          <p15:clr>
            <a:srgbClr val="A4A3A4"/>
          </p15:clr>
        </p15:guide>
        <p15:guide id="7" pos="6203">
          <p15:clr>
            <a:srgbClr val="A4A3A4"/>
          </p15:clr>
        </p15:guide>
        <p15:guide id="8" pos="3168">
          <p15:clr>
            <a:srgbClr val="A4A3A4"/>
          </p15:clr>
        </p15:guide>
        <p15:guide id="9" pos="5451">
          <p15:clr>
            <a:srgbClr val="A4A3A4"/>
          </p15:clr>
        </p15:guide>
        <p15:guide id="10" pos="574">
          <p15:clr>
            <a:srgbClr val="A4A3A4"/>
          </p15:clr>
        </p15:guide>
        <p15:guide id="11" pos="2098">
          <p15:clr>
            <a:srgbClr val="A4A3A4"/>
          </p15:clr>
        </p15:guide>
        <p15:guide id="12" pos="1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DB3"/>
    <a:srgbClr val="898F0C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0" autoAdjust="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1275" y="58"/>
      </p:cViewPr>
      <p:guideLst>
        <p:guide orient="horz" pos="2378"/>
        <p:guide orient="horz" pos="4265"/>
        <p:guide orient="horz" pos="134"/>
        <p:guide orient="horz" pos="4665"/>
        <p:guide orient="horz" pos="580"/>
        <p:guide orient="horz" pos="986"/>
        <p:guide pos="6203"/>
        <p:guide pos="3168"/>
        <p:guide pos="5451"/>
        <p:guide pos="574"/>
        <p:guide pos="2098"/>
        <p:guide pos="1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8377D-C277-4243-890F-7D76210F3C08}" type="datetimeFigureOut">
              <a:rPr lang="en-US" smtClean="0"/>
              <a:t>3/25/2017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7F2B3-4DAE-CA44-8BCF-1F2B3212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1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E5E6-BD34-F249-9CFD-B38C07B14384}" type="datetimeFigureOut">
              <a:rPr lang="en-US" smtClean="0"/>
              <a:t>3/25/2017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5B7E7-E587-8349-8679-CA163636E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3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79582" y="2211276"/>
            <a:ext cx="5810250" cy="1554241"/>
          </a:xfrm>
        </p:spPr>
        <p:txBody>
          <a:bodyPr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583" y="4360872"/>
            <a:ext cx="5810248" cy="1449834"/>
          </a:xfrm>
        </p:spPr>
        <p:txBody>
          <a:bodyPr/>
          <a:lstStyle>
            <a:lvl1pPr marL="0" indent="0" algn="l">
              <a:buNone/>
              <a:defRPr sz="2200" b="0">
                <a:solidFill>
                  <a:srgbClr val="585858"/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679583" y="3900562"/>
            <a:ext cx="579437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8" y="5179818"/>
            <a:ext cx="3334512" cy="2602992"/>
          </a:xfrm>
          <a:prstGeom prst="rect">
            <a:avLst/>
          </a:prstGeom>
        </p:spPr>
      </p:pic>
      <p:pic>
        <p:nvPicPr>
          <p:cNvPr id="10" name="Picture 9" descr="CRS_Logo_Pos_Hor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02" y="1009936"/>
            <a:ext cx="6400376" cy="763792"/>
          </a:xfrm>
          <a:prstGeom prst="rect">
            <a:avLst/>
          </a:prstGeom>
        </p:spPr>
      </p:pic>
      <p:pic>
        <p:nvPicPr>
          <p:cNvPr id="5" name="Picture 4" descr="CRS_Tag_Fresh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82" y="7057368"/>
            <a:ext cx="3115056" cy="268224"/>
          </a:xfrm>
          <a:prstGeom prst="rect">
            <a:avLst/>
          </a:prstGeom>
        </p:spPr>
      </p:pic>
      <p:pic>
        <p:nvPicPr>
          <p:cNvPr id="6" name="Picture 5" descr="fresh_corner_lef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299882" cy="32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3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9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5" y="1579563"/>
            <a:ext cx="3886200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25" y="1579563"/>
            <a:ext cx="3886200" cy="5169927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4" y="1579563"/>
            <a:ext cx="4508807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1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3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_fresh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1736"/>
            <a:ext cx="10058400" cy="7406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-4670"/>
            <a:ext cx="7315200" cy="1124712"/>
          </a:xfrm>
          <a:prstGeom prst="rect">
            <a:avLst/>
          </a:prstGeom>
        </p:spPr>
        <p:txBody>
          <a:bodyPr vert="horz" lIns="0" tIns="0" rIns="101882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87677"/>
            <a:ext cx="8229600" cy="5178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9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6" r:id="rId5"/>
    <p:sldLayoutId id="2147483651" r:id="rId6"/>
    <p:sldLayoutId id="2147483654" r:id="rId7"/>
    <p:sldLayoutId id="2147483655" r:id="rId8"/>
  </p:sldLayoutIdLst>
  <p:hf hdr="0" ftr="0" dt="0"/>
  <p:txStyles>
    <p:titleStyle>
      <a:lvl1pPr algn="l" defTabSz="509412" rtl="0" eaLnBrk="1" latinLnBrk="0" hangingPunct="1">
        <a:spcBef>
          <a:spcPct val="0"/>
        </a:spcBef>
        <a:buNone/>
        <a:defRPr sz="3000" b="1" i="0" kern="1200" spc="-111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1169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22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2950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65888" indent="-252938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18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17056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8838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»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647" y="2211276"/>
            <a:ext cx="8130449" cy="1554241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 seven steps of marketing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Booklet 3: Marketing as a group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290DB3"/>
                </a:solidFill>
              </a:rPr>
              <a:t>A SMART Skills Manual</a:t>
            </a:r>
          </a:p>
        </p:txBody>
      </p:sp>
    </p:spTree>
    <p:extLst>
      <p:ext uri="{BB962C8B-B14F-4D97-AF65-F5344CB8AC3E}">
        <p14:creationId xmlns:p14="http://schemas.microsoft.com/office/powerpoint/2010/main" val="1970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Collective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403476" cy="598380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Collective marketing </a:t>
            </a:r>
            <a:r>
              <a:rPr lang="en-ZA" sz="3200" dirty="0">
                <a:solidFill>
                  <a:srgbClr val="290DB3"/>
                </a:solidFill>
              </a:rPr>
              <a:t>is the marketing effort in which several farmers bring small amounts of their output (product) together at harvest time, market their product as a group and sell it in bulk</a:t>
            </a:r>
            <a:r>
              <a:rPr lang="en-ZA" sz="3200" dirty="0" smtClean="0">
                <a:solidFill>
                  <a:srgbClr val="290DB3"/>
                </a:solidFill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2415" y="92891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69" y="3296294"/>
            <a:ext cx="7349899" cy="35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Advantages of collective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043"/>
            <a:ext cx="7932717" cy="564651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Collective marketing and bulk selling have the following advantages for farmers and traders: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Bigger volumes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Bigger trades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Uniform quality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Reliable sellers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Reliable buyers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Continuous supply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Higher price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Better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2891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6944"/>
            <a:ext cx="4738255" cy="34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57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376221" cy="1124712"/>
          </a:xfrm>
        </p:spPr>
        <p:txBody>
          <a:bodyPr anchor="ctr"/>
          <a:lstStyle/>
          <a:p>
            <a:r>
              <a:rPr lang="en-ZA" sz="3600" dirty="0"/>
              <a:t>Advantages of collective marketing: Bigger volumes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140" y="1120043"/>
            <a:ext cx="9144000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Farmers can pool their output (which is called </a:t>
            </a:r>
            <a:r>
              <a:rPr lang="en-ZA" sz="3200" b="1" dirty="0">
                <a:solidFill>
                  <a:srgbClr val="898F0C"/>
                </a:solidFill>
              </a:rPr>
              <a:t>bulking</a:t>
            </a:r>
            <a:r>
              <a:rPr lang="en-ZA" sz="3200" dirty="0">
                <a:solidFill>
                  <a:srgbClr val="898F0C"/>
                </a:solidFill>
              </a:rPr>
              <a:t>), </a:t>
            </a:r>
            <a:r>
              <a:rPr lang="en-ZA" sz="3200" dirty="0">
                <a:solidFill>
                  <a:srgbClr val="290DB3"/>
                </a:solidFill>
              </a:rPr>
              <a:t>so </a:t>
            </a:r>
            <a:r>
              <a:rPr lang="en-ZA" sz="3200" b="1" dirty="0">
                <a:solidFill>
                  <a:srgbClr val="898F0C"/>
                </a:solidFill>
              </a:rPr>
              <a:t>that traders can buy more at the same time </a:t>
            </a:r>
            <a:r>
              <a:rPr lang="en-ZA" sz="3200" dirty="0">
                <a:solidFill>
                  <a:srgbClr val="290DB3"/>
                </a:solidFill>
              </a:rPr>
              <a:t>and can fill up their vehicles or stores more easily.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Traders can: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Negotiate with one seller – </a:t>
            </a:r>
            <a:r>
              <a:rPr lang="en-ZA" sz="3200" dirty="0">
                <a:solidFill>
                  <a:srgbClr val="290DB3"/>
                </a:solidFill>
              </a:rPr>
              <a:t>a representative of the farmers’ group – rather than with lots of individual farmers.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Make one payment</a:t>
            </a:r>
            <a:r>
              <a:rPr lang="en-ZA" sz="3200" dirty="0">
                <a:solidFill>
                  <a:srgbClr val="290DB3"/>
                </a:solidFill>
              </a:rPr>
              <a:t> – often via a bank – rather than lots of small cash transactions. That is more convenient and saves having to carry lots of cash around.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2415" y="92891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9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2" y="-4670"/>
            <a:ext cx="9369631" cy="1124712"/>
          </a:xfrm>
        </p:spPr>
        <p:txBody>
          <a:bodyPr anchor="ctr"/>
          <a:lstStyle/>
          <a:p>
            <a:r>
              <a:rPr lang="en-ZA" sz="3600" dirty="0"/>
              <a:t>Advantages of collective marketing: Bigger trades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5012" y="1120043"/>
            <a:ext cx="4619503" cy="512637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Collective marketing makes it possible to sell to bigger traders, </a:t>
            </a:r>
            <a:r>
              <a:rPr lang="en-ZA" sz="3200" b="1" dirty="0" smtClean="0">
                <a:solidFill>
                  <a:schemeClr val="accent2">
                    <a:lumMod val="75000"/>
                  </a:schemeClr>
                </a:solidFill>
              </a:rPr>
              <a:t>who: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Of</a:t>
            </a:r>
            <a:r>
              <a:rPr lang="en-ZA" sz="3200" dirty="0" smtClean="0">
                <a:solidFill>
                  <a:srgbClr val="290DB3"/>
                </a:solidFill>
              </a:rPr>
              <a:t>fer </a:t>
            </a:r>
            <a:r>
              <a:rPr lang="en-ZA" sz="3200" b="1" dirty="0">
                <a:solidFill>
                  <a:srgbClr val="290DB3"/>
                </a:solidFill>
              </a:rPr>
              <a:t>better prices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 smtClean="0">
                <a:solidFill>
                  <a:srgbClr val="290DB3"/>
                </a:solidFill>
              </a:rPr>
              <a:t>conditions</a:t>
            </a: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Serve </a:t>
            </a:r>
            <a:r>
              <a:rPr lang="en-ZA" sz="3200" dirty="0">
                <a:solidFill>
                  <a:srgbClr val="290DB3"/>
                </a:solidFill>
              </a:rPr>
              <a:t>more </a:t>
            </a:r>
            <a:r>
              <a:rPr lang="en-ZA" sz="3200" b="1" dirty="0">
                <a:solidFill>
                  <a:srgbClr val="290DB3"/>
                </a:solidFill>
              </a:rPr>
              <a:t>distant </a:t>
            </a:r>
            <a:r>
              <a:rPr lang="en-ZA" sz="3200" b="1" dirty="0" smtClean="0">
                <a:solidFill>
                  <a:srgbClr val="290DB3"/>
                </a:solidFill>
              </a:rPr>
              <a:t>markets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In </a:t>
            </a:r>
            <a:r>
              <a:rPr lang="en-ZA" sz="3200" dirty="0">
                <a:solidFill>
                  <a:srgbClr val="290DB3"/>
                </a:solidFill>
              </a:rPr>
              <a:t>this way, farmers can </a:t>
            </a:r>
            <a:r>
              <a:rPr lang="en-ZA" sz="3200" b="1" dirty="0">
                <a:solidFill>
                  <a:srgbClr val="290DB3"/>
                </a:solidFill>
              </a:rPr>
              <a:t>cut out local traders</a:t>
            </a:r>
            <a:r>
              <a:rPr lang="en-ZA" sz="3200" b="1" dirty="0" smtClean="0">
                <a:solidFill>
                  <a:srgbClr val="290DB3"/>
                </a:solidFill>
              </a:rPr>
              <a:t>.</a:t>
            </a:r>
            <a:endParaRPr lang="en-ZA" sz="3200" b="1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2415" y="92891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98" y="2708946"/>
            <a:ext cx="3824231" cy="35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6770"/>
            <a:ext cx="7315200" cy="1124712"/>
          </a:xfrm>
        </p:spPr>
        <p:txBody>
          <a:bodyPr/>
          <a:lstStyle/>
          <a:p>
            <a:r>
              <a:rPr lang="en-ZA" sz="3600" dirty="0"/>
              <a:t>Advantages of collective marketing: Bigger </a:t>
            </a:r>
            <a:r>
              <a:rPr lang="en-ZA" sz="3600" dirty="0" smtClean="0"/>
              <a:t>trades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922187"/>
            <a:ext cx="8229600" cy="411247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farmers’ group takes on some of the functions of smaller traders: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Transport to a central point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Bulking the produce into larger lots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Storage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Provision of loans to </a:t>
            </a:r>
            <a:r>
              <a:rPr lang="en-ZA" sz="3200" dirty="0" smtClean="0">
                <a:solidFill>
                  <a:srgbClr val="290DB3"/>
                </a:solidFill>
              </a:rPr>
              <a:t>farmers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1089" y="161090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852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6" y="-4670"/>
            <a:ext cx="9535886" cy="1124712"/>
          </a:xfrm>
        </p:spPr>
        <p:txBody>
          <a:bodyPr/>
          <a:lstStyle/>
          <a:p>
            <a:r>
              <a:rPr lang="en-ZA" sz="3600" dirty="0"/>
              <a:t>Advantages of collective marketing: Uniform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25" y="1587678"/>
            <a:ext cx="7778339" cy="46468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Traders: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Do not want big and small, ripe and unripe produce all mixed together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Want the produce they buy to be the same size and quality and free of dirt, sticks and other impurities.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With a larger volume, it is worthwhile for farmers to clean, sort and grade their product.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096" y="1286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86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593481" cy="1124712"/>
          </a:xfrm>
        </p:spPr>
        <p:txBody>
          <a:bodyPr anchor="ctr"/>
          <a:lstStyle/>
          <a:p>
            <a:r>
              <a:rPr lang="en-ZA" sz="3600" dirty="0"/>
              <a:t>Advantages of collective marketing: Reliable sellers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484416"/>
            <a:ext cx="9174341" cy="494013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Many things can come in the way of the  successful trade of an individual farmer, such as: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Pest attacking a crop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weather spoiling the harvest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farmer falling ill.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Collective marketing reduces these </a:t>
            </a:r>
            <a:r>
              <a:rPr lang="en-ZA" sz="3200" b="1" dirty="0" smtClean="0">
                <a:solidFill>
                  <a:srgbClr val="898F0C"/>
                </a:solidFill>
              </a:rPr>
              <a:t>risks: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If </a:t>
            </a:r>
            <a:r>
              <a:rPr lang="en-ZA" sz="3200" dirty="0">
                <a:solidFill>
                  <a:srgbClr val="290DB3"/>
                </a:solidFill>
              </a:rPr>
              <a:t>one farmer experiences a production problem, chances are that the other members of the group will be able to make up the shortfall.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101465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51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9329964" cy="1124712"/>
          </a:xfrm>
        </p:spPr>
        <p:txBody>
          <a:bodyPr anchor="ctr"/>
          <a:lstStyle/>
          <a:p>
            <a:r>
              <a:rPr lang="en-ZA" sz="3600" dirty="0"/>
              <a:t>Advantages of collective marketing: Reliable buyers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1" y="1211283"/>
            <a:ext cx="4508582" cy="55382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a trader knows there is a </a:t>
            </a:r>
            <a:r>
              <a:rPr lang="en-ZA" sz="3200" b="1" dirty="0">
                <a:solidFill>
                  <a:srgbClr val="898F0C"/>
                </a:solidFill>
              </a:rPr>
              <a:t>big consignment </a:t>
            </a:r>
            <a:r>
              <a:rPr lang="en-ZA" sz="3200" dirty="0">
                <a:solidFill>
                  <a:srgbClr val="290DB3"/>
                </a:solidFill>
              </a:rPr>
              <a:t>waiting, he/she will make sure to pick it up as promised and will </a:t>
            </a:r>
            <a:r>
              <a:rPr lang="en-ZA" sz="3200" b="1" dirty="0">
                <a:solidFill>
                  <a:srgbClr val="898F0C"/>
                </a:solidFill>
              </a:rPr>
              <a:t>pay the agreed price.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By selling collectively, the farmers can be more confident that the buyer will be reliable.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7" y="2335900"/>
            <a:ext cx="4509119" cy="32889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0535" y="101465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885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3" y="280338"/>
            <a:ext cx="7804931" cy="1124712"/>
          </a:xfrm>
        </p:spPr>
        <p:txBody>
          <a:bodyPr anchor="ctr"/>
          <a:lstStyle/>
          <a:p>
            <a:r>
              <a:rPr lang="en-ZA" sz="3600" dirty="0"/>
              <a:t>Advantages of collective marketing: Continuous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513" y="1686441"/>
            <a:ext cx="5130140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Many traders want a continuous supply of a product throughout the season.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Groups of farmers can: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Organize staggered plantings and harvests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Store produce, so they can deliver several truckloads of the product over an extended marketing period</a:t>
            </a:r>
            <a:endParaRPr lang="en-ZA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0535" y="150077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53" y="2955187"/>
            <a:ext cx="3939103" cy="39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2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-4670"/>
            <a:ext cx="9357756" cy="1124712"/>
          </a:xfrm>
        </p:spPr>
        <p:txBody>
          <a:bodyPr anchor="ctr"/>
          <a:lstStyle/>
          <a:p>
            <a:r>
              <a:rPr lang="en-ZA" sz="3600" dirty="0"/>
              <a:t>Advantages of collective marketing: Higher price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1" y="1120042"/>
            <a:ext cx="4900468" cy="592202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Bulked, cleaned and graded produce is </a:t>
            </a:r>
            <a:r>
              <a:rPr lang="en-ZA" sz="3200" b="1" dirty="0">
                <a:solidFill>
                  <a:srgbClr val="898F0C"/>
                </a:solidFill>
              </a:rPr>
              <a:t>more valuable </a:t>
            </a:r>
            <a:r>
              <a:rPr lang="en-ZA" sz="3200" dirty="0">
                <a:solidFill>
                  <a:srgbClr val="290DB3"/>
                </a:solidFill>
              </a:rPr>
              <a:t>and traders are usually more willing to pay a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better price </a:t>
            </a:r>
            <a:r>
              <a:rPr lang="en-ZA" sz="3200" dirty="0">
                <a:solidFill>
                  <a:srgbClr val="290DB3"/>
                </a:solidFill>
              </a:rPr>
              <a:t>for it.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By organizing as a group, the farmers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improve their </a:t>
            </a:r>
            <a:r>
              <a:rPr lang="en-ZA" sz="3200" b="1" dirty="0">
                <a:solidFill>
                  <a:srgbClr val="898F0C"/>
                </a:solidFill>
              </a:rPr>
              <a:t>bargaining position, </a:t>
            </a:r>
            <a:r>
              <a:rPr lang="en-ZA" sz="3200" dirty="0">
                <a:solidFill>
                  <a:srgbClr val="290DB3"/>
                </a:solidFill>
              </a:rPr>
              <a:t>e.g. by negotiating with several potential buyers for the best terms, conditions and prices.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0535" y="88325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83" y="1608739"/>
            <a:ext cx="4462704" cy="29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0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309193"/>
            <a:ext cx="10382596" cy="691701"/>
          </a:xfrm>
        </p:spPr>
        <p:txBody>
          <a:bodyPr/>
          <a:lstStyle/>
          <a:p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Skills for Marketing and Rural Transformation </a:t>
            </a: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skills</a:t>
            </a: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1587677"/>
            <a:ext cx="9215845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Skills manuals:</a:t>
            </a:r>
            <a:endParaRPr lang="en-ZA" sz="3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to SMART skills for rural development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Organizing and managing farmer groups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natural resources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natural resources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 basics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898F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steps of marketing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innovation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118293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29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19" y="-4670"/>
            <a:ext cx="8740239" cy="1124712"/>
          </a:xfrm>
        </p:spPr>
        <p:txBody>
          <a:bodyPr anchor="ctr"/>
          <a:lstStyle/>
          <a:p>
            <a:r>
              <a:rPr lang="en-ZA" sz="3600" dirty="0"/>
              <a:t>Advantages of collective marketing: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" y="1286297"/>
            <a:ext cx="8993837" cy="491262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Marketing collectively means that farmers have to get organized, which has the following benefits: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Farmers can learn from one another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Improve the quality of their produce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Set up savings-and-credit arrangements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Buy bulk inputs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Marketing collectively can be a good way to start a farmers’ group or strengthen an existing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45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-4670"/>
            <a:ext cx="7778338" cy="1124712"/>
          </a:xfrm>
        </p:spPr>
        <p:txBody>
          <a:bodyPr anchor="ctr"/>
          <a:lstStyle/>
          <a:p>
            <a:r>
              <a:rPr lang="en-ZA" sz="3600" dirty="0"/>
              <a:t>Organizing collective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62" y="1120043"/>
            <a:ext cx="9072748" cy="567264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It is not practical for 10–30 farmers to negotiate with buyers. Advise the group to </a:t>
            </a:r>
            <a:r>
              <a:rPr lang="en-ZA" sz="3200" b="1" dirty="0">
                <a:solidFill>
                  <a:srgbClr val="898F0C"/>
                </a:solidFill>
              </a:rPr>
              <a:t>nominate a team of two or three members </a:t>
            </a:r>
            <a:r>
              <a:rPr lang="en-ZA" sz="3200" dirty="0">
                <a:solidFill>
                  <a:srgbClr val="290DB3"/>
                </a:solidFill>
              </a:rPr>
              <a:t>to negotiate with traders on behalf of the group.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This marketing team should include: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group’s marketing coordinator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Group chairperson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Team members who did the marketing survey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Having two or three people on the team is a good idea to ensure transparency and trust and to reduce the risk of the representative cheating the other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607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A typical sale: Step 1–5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2"/>
            <a:ext cx="9174341" cy="586264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ZA" sz="3200" dirty="0" smtClean="0">
                <a:solidFill>
                  <a:srgbClr val="290DB3"/>
                </a:solidFill>
              </a:rPr>
              <a:t>Buyers </a:t>
            </a:r>
            <a:r>
              <a:rPr lang="en-ZA" sz="3200" dirty="0">
                <a:solidFill>
                  <a:srgbClr val="290DB3"/>
                </a:solidFill>
              </a:rPr>
              <a:t>show interest during the group’s market survey.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ZA" sz="3200" dirty="0" smtClean="0">
                <a:solidFill>
                  <a:srgbClr val="290DB3"/>
                </a:solidFill>
              </a:rPr>
              <a:t>The </a:t>
            </a:r>
            <a:r>
              <a:rPr lang="en-ZA" sz="3200" dirty="0">
                <a:solidFill>
                  <a:srgbClr val="290DB3"/>
                </a:solidFill>
              </a:rPr>
              <a:t>group discusses buyers’ options and sets a target.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ZA" sz="3200" dirty="0" smtClean="0">
                <a:solidFill>
                  <a:srgbClr val="290DB3"/>
                </a:solidFill>
              </a:rPr>
              <a:t>At </a:t>
            </a:r>
            <a:r>
              <a:rPr lang="en-ZA" sz="3200" dirty="0">
                <a:solidFill>
                  <a:srgbClr val="290DB3"/>
                </a:solidFill>
              </a:rPr>
              <a:t>harvest, the group </a:t>
            </a:r>
            <a:r>
              <a:rPr lang="en-ZA" sz="3200" dirty="0" smtClean="0">
                <a:solidFill>
                  <a:srgbClr val="290DB3"/>
                </a:solidFill>
              </a:rPr>
              <a:t>advises </a:t>
            </a:r>
            <a:r>
              <a:rPr lang="en-ZA" sz="3200" dirty="0">
                <a:solidFill>
                  <a:srgbClr val="290DB3"/>
                </a:solidFill>
              </a:rPr>
              <a:t>the marketing team about the amounts they can sell for the planned sale(s).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ZA" sz="3200" dirty="0" smtClean="0">
                <a:solidFill>
                  <a:srgbClr val="290DB3"/>
                </a:solidFill>
              </a:rPr>
              <a:t>The </a:t>
            </a:r>
            <a:r>
              <a:rPr lang="en-ZA" sz="3200" dirty="0">
                <a:solidFill>
                  <a:srgbClr val="290DB3"/>
                </a:solidFill>
              </a:rPr>
              <a:t>marketing team negotiates with the buyer and confirms the deal.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ZA" sz="3200" dirty="0" smtClean="0">
                <a:solidFill>
                  <a:srgbClr val="290DB3"/>
                </a:solidFill>
              </a:rPr>
              <a:t>The </a:t>
            </a:r>
            <a:r>
              <a:rPr lang="en-ZA" sz="3200" dirty="0">
                <a:solidFill>
                  <a:srgbClr val="290DB3"/>
                </a:solidFill>
              </a:rPr>
              <a:t>group’s production coordinator arranges for the delivery of the product at the right time and 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045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A typical sale: Step 6–11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4" y="985652"/>
            <a:ext cx="9415351" cy="597328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n-ZA" sz="3200" dirty="0" smtClean="0">
                <a:solidFill>
                  <a:srgbClr val="290DB3"/>
                </a:solidFill>
              </a:rPr>
              <a:t>The </a:t>
            </a:r>
            <a:r>
              <a:rPr lang="en-ZA" sz="3200" dirty="0">
                <a:solidFill>
                  <a:srgbClr val="290DB3"/>
                </a:solidFill>
              </a:rPr>
              <a:t>marketing coordinator weighs each farmers’ product and checks the quality.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n-ZA" sz="3200" dirty="0" smtClean="0">
                <a:solidFill>
                  <a:srgbClr val="290DB3"/>
                </a:solidFill>
              </a:rPr>
              <a:t>The group secretary keeps record of each farmer’s supply.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n-ZA" sz="3200" dirty="0" smtClean="0">
                <a:solidFill>
                  <a:srgbClr val="290DB3"/>
                </a:solidFill>
              </a:rPr>
              <a:t>The buyer comes to pick up the product.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n-ZA" sz="3200" dirty="0" smtClean="0">
                <a:solidFill>
                  <a:srgbClr val="290DB3"/>
                </a:solidFill>
              </a:rPr>
              <a:t>The </a:t>
            </a:r>
            <a:r>
              <a:rPr lang="en-ZA" sz="3200" dirty="0">
                <a:solidFill>
                  <a:srgbClr val="290DB3"/>
                </a:solidFill>
              </a:rPr>
              <a:t>marketing coordinator arranges for the group members to load it onto the truck(s).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n-ZA" sz="3200" dirty="0" smtClean="0">
                <a:solidFill>
                  <a:srgbClr val="290DB3"/>
                </a:solidFill>
              </a:rPr>
              <a:t>The </a:t>
            </a:r>
            <a:r>
              <a:rPr lang="en-ZA" sz="3200" dirty="0">
                <a:solidFill>
                  <a:srgbClr val="290DB3"/>
                </a:solidFill>
              </a:rPr>
              <a:t>group treasurer receives the payment from the buyer.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n-ZA" sz="3200" dirty="0" smtClean="0">
                <a:solidFill>
                  <a:srgbClr val="290DB3"/>
                </a:solidFill>
              </a:rPr>
              <a:t>The </a:t>
            </a:r>
            <a:r>
              <a:rPr lang="en-ZA" sz="3200" dirty="0">
                <a:solidFill>
                  <a:srgbClr val="290DB3"/>
                </a:solidFill>
              </a:rPr>
              <a:t>treasurer pays the individual group members according to the amount each has supplied, after deducting all outstanding fees </a:t>
            </a:r>
            <a:r>
              <a:rPr lang="en-ZA" sz="3200" dirty="0" smtClean="0">
                <a:solidFill>
                  <a:srgbClr val="290DB3"/>
                </a:solidFill>
              </a:rPr>
              <a:t>and costs</a:t>
            </a:r>
            <a:r>
              <a:rPr lang="en-ZA" sz="3200" dirty="0" smtClean="0">
                <a:solidFill>
                  <a:srgbClr val="290DB3"/>
                </a:solidFill>
              </a:rPr>
              <a:t>.</a:t>
            </a:r>
            <a:endParaRPr lang="en-ZA" sz="3200" dirty="0">
              <a:solidFill>
                <a:srgbClr val="290DB3"/>
              </a:solidFill>
            </a:endParaRPr>
          </a:p>
          <a:p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685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Variations to the typical sale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320349" cy="56465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group may </a:t>
            </a:r>
            <a:r>
              <a:rPr lang="en-ZA" sz="3200" b="1" dirty="0">
                <a:solidFill>
                  <a:srgbClr val="898F0C"/>
                </a:solidFill>
              </a:rPr>
              <a:t>undertake</a:t>
            </a:r>
            <a:r>
              <a:rPr lang="en-ZA" sz="3200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898F0C"/>
                </a:solidFill>
              </a:rPr>
              <a:t>additional tasks, </a:t>
            </a:r>
            <a:r>
              <a:rPr lang="en-ZA" sz="3200" dirty="0">
                <a:solidFill>
                  <a:srgbClr val="290DB3"/>
                </a:solidFill>
              </a:rPr>
              <a:t>such as storage, cleaning, drying, sorting, grading and packaging.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If the group has capital, it may </a:t>
            </a:r>
            <a:r>
              <a:rPr lang="en-ZA" sz="3200" b="1" dirty="0">
                <a:solidFill>
                  <a:srgbClr val="898F0C"/>
                </a:solidFill>
              </a:rPr>
              <a:t>pay the farmers </a:t>
            </a:r>
            <a:r>
              <a:rPr lang="en-ZA" sz="3200" dirty="0">
                <a:solidFill>
                  <a:srgbClr val="290DB3"/>
                </a:solidFill>
              </a:rPr>
              <a:t>in part or in full immediately </a:t>
            </a:r>
            <a:r>
              <a:rPr lang="en-ZA" sz="3200" b="1" dirty="0">
                <a:solidFill>
                  <a:srgbClr val="898F0C"/>
                </a:solidFill>
              </a:rPr>
              <a:t>when they deliver the product.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If the deal is made before the season begins, the production manager can </a:t>
            </a:r>
            <a:r>
              <a:rPr lang="en-ZA" sz="3200" b="1" dirty="0">
                <a:solidFill>
                  <a:srgbClr val="898F0C"/>
                </a:solidFill>
              </a:rPr>
              <a:t>coordinate</a:t>
            </a:r>
            <a:r>
              <a:rPr lang="en-ZA" sz="3200" dirty="0">
                <a:solidFill>
                  <a:srgbClr val="290DB3"/>
                </a:solidFill>
              </a:rPr>
              <a:t> how much each farmer plants and the </a:t>
            </a:r>
            <a:r>
              <a:rPr lang="en-ZA" sz="3200" b="1" dirty="0">
                <a:solidFill>
                  <a:srgbClr val="898F0C"/>
                </a:solidFill>
              </a:rPr>
              <a:t>timing of planting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898F0C"/>
                </a:solidFill>
              </a:rPr>
              <a:t>harvesting.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group may </a:t>
            </a:r>
            <a:r>
              <a:rPr lang="en-ZA" sz="3200" b="1" dirty="0">
                <a:solidFill>
                  <a:srgbClr val="898F0C"/>
                </a:solidFill>
              </a:rPr>
              <a:t>accept deliveries from non-members </a:t>
            </a:r>
            <a:r>
              <a:rPr lang="en-ZA" sz="3200" dirty="0">
                <a:solidFill>
                  <a:srgbClr val="290DB3"/>
                </a:solidFill>
              </a:rPr>
              <a:t>in order to increase the amount.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208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Costs of marketing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120043"/>
            <a:ext cx="5042972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marketing team will incur costs, such as: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marketing team’s 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Cleaning, grading and sorting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Packaging and labelling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Storage, loading, and transport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Communications and travel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Mobile phone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92" y="2625132"/>
            <a:ext cx="4615997" cy="29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4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Finding a buyer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342986"/>
            <a:ext cx="4783974" cy="466592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Try to identify and reach an agreement with a specific buyer for the product before the farmers have planted the </a:t>
            </a:r>
            <a:r>
              <a:rPr lang="en-ZA" sz="3200" dirty="0" smtClean="0">
                <a:solidFill>
                  <a:srgbClr val="290DB3"/>
                </a:solidFill>
              </a:rPr>
              <a:t>crop.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This </a:t>
            </a:r>
            <a:r>
              <a:rPr lang="en-ZA" sz="3200" dirty="0">
                <a:solidFill>
                  <a:srgbClr val="290DB3"/>
                </a:solidFill>
              </a:rPr>
              <a:t>gives the farmers a degree of certainty and a willingness to invest in growing the crop</a:t>
            </a:r>
            <a:r>
              <a:rPr lang="en-ZA" sz="3200" dirty="0" smtClean="0">
                <a:solidFill>
                  <a:srgbClr val="290DB3"/>
                </a:solidFill>
              </a:rPr>
              <a:t>.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0574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80" y="2030455"/>
            <a:ext cx="4241476" cy="34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83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Finding a </a:t>
            </a:r>
            <a:r>
              <a:rPr lang="en-ZA" sz="3600" dirty="0" smtClean="0"/>
              <a:t>buyer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68925"/>
            <a:ext cx="8229600" cy="496750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 smtClean="0">
                <a:solidFill>
                  <a:schemeClr val="accent2">
                    <a:lumMod val="75000"/>
                  </a:schemeClr>
                </a:solidFill>
              </a:rPr>
              <a:t>Make sure the </a:t>
            </a:r>
            <a:r>
              <a:rPr lang="en-ZA" sz="3200" b="1" dirty="0" smtClean="0">
                <a:solidFill>
                  <a:srgbClr val="898F0C"/>
                </a:solidFill>
              </a:rPr>
              <a:t>buyer is reliable and trustworthy, which means: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The buyer can handle the amount of product the farmers plan to produce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Has a reputation for paying on time.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 smtClean="0">
                <a:solidFill>
                  <a:schemeClr val="accent2">
                    <a:lumMod val="75000"/>
                  </a:schemeClr>
                </a:solidFill>
              </a:rPr>
              <a:t>Farmers may need to </a:t>
            </a:r>
            <a:r>
              <a:rPr lang="en-ZA" sz="3200" b="1" dirty="0" smtClean="0">
                <a:solidFill>
                  <a:srgbClr val="898F0C"/>
                </a:solidFill>
              </a:rPr>
              <a:t>identify more than one buyer, </a:t>
            </a:r>
            <a:r>
              <a:rPr lang="en-ZA" sz="3200" dirty="0" smtClean="0">
                <a:solidFill>
                  <a:srgbClr val="290DB3"/>
                </a:solidFill>
              </a:rPr>
              <a:t>because the buyer offering the best price may have specific buying conditions, in terms of size, quality, timing and packaging.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0535" y="10750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01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434953"/>
            <a:ext cx="7576457" cy="1124712"/>
          </a:xfrm>
        </p:spPr>
        <p:txBody>
          <a:bodyPr anchor="ctr"/>
          <a:lstStyle/>
          <a:p>
            <a:r>
              <a:rPr lang="en-ZA" sz="3600" dirty="0"/>
              <a:t>Fill a truck and take it to the market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3143" y="1887261"/>
            <a:ext cx="4381995" cy="370018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The farmers should negotiate with buyers</a:t>
            </a:r>
            <a:r>
              <a:rPr lang="en-ZA" sz="3200" dirty="0">
                <a:solidFill>
                  <a:srgbClr val="290DB3"/>
                </a:solidFill>
              </a:rPr>
              <a:t> about the timing of their sales delivery, price and payment method. Do not just load a truck and take it to the market</a:t>
            </a:r>
            <a:r>
              <a:rPr lang="en-ZA" sz="3200" dirty="0" smtClean="0">
                <a:solidFill>
                  <a:srgbClr val="290DB3"/>
                </a:solidFill>
              </a:rPr>
              <a:t>.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2813" y="151025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66" y="2052940"/>
            <a:ext cx="4351768" cy="31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6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4670"/>
            <a:ext cx="8870868" cy="1124712"/>
          </a:xfrm>
        </p:spPr>
        <p:txBody>
          <a:bodyPr anchor="ctr"/>
          <a:lstStyle/>
          <a:p>
            <a:r>
              <a:rPr lang="en-ZA" sz="3600" dirty="0"/>
              <a:t>Fill a truck and take it to the </a:t>
            </a:r>
            <a:r>
              <a:rPr lang="en-ZA" sz="3600" dirty="0" smtClean="0"/>
              <a:t>market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377997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 smtClean="0">
                <a:solidFill>
                  <a:srgbClr val="898F0C"/>
                </a:solidFill>
              </a:rPr>
              <a:t>Keep in mind that traders: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Do </a:t>
            </a:r>
            <a:r>
              <a:rPr lang="en-ZA" sz="3200" dirty="0">
                <a:solidFill>
                  <a:srgbClr val="290DB3"/>
                </a:solidFill>
              </a:rPr>
              <a:t>not like unexpected </a:t>
            </a:r>
            <a:r>
              <a:rPr lang="en-ZA" sz="3200" dirty="0" smtClean="0">
                <a:solidFill>
                  <a:srgbClr val="290DB3"/>
                </a:solidFill>
              </a:rPr>
              <a:t>competition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Do </a:t>
            </a:r>
            <a:r>
              <a:rPr lang="en-ZA" sz="3200" dirty="0">
                <a:solidFill>
                  <a:srgbClr val="290DB3"/>
                </a:solidFill>
              </a:rPr>
              <a:t>not like being forced into </a:t>
            </a:r>
            <a:r>
              <a:rPr lang="en-ZA" sz="3200" dirty="0" smtClean="0">
                <a:solidFill>
                  <a:srgbClr val="290DB3"/>
                </a:solidFill>
              </a:rPr>
              <a:t>trades</a:t>
            </a: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Work </a:t>
            </a:r>
            <a:r>
              <a:rPr lang="en-ZA" sz="3200" dirty="0">
                <a:solidFill>
                  <a:srgbClr val="290DB3"/>
                </a:solidFill>
              </a:rPr>
              <a:t>together to regulate the amount of </a:t>
            </a:r>
            <a:r>
              <a:rPr lang="en-ZA" sz="3200" dirty="0" smtClean="0">
                <a:solidFill>
                  <a:srgbClr val="290DB3"/>
                </a:solidFill>
              </a:rPr>
              <a:t>produce: if </a:t>
            </a:r>
            <a:r>
              <a:rPr lang="en-ZA" sz="3200" dirty="0">
                <a:solidFill>
                  <a:srgbClr val="290DB3"/>
                </a:solidFill>
              </a:rPr>
              <a:t>too much produce arrives at the market, prices will fall.</a:t>
            </a:r>
          </a:p>
          <a:p>
            <a:pPr marL="0" indent="0">
              <a:buNone/>
            </a:pPr>
            <a:endParaRPr lang="en-Z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0535" y="106576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35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42" y="-4670"/>
            <a:ext cx="7810958" cy="1124712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Purpose of the SMART skills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1579563"/>
            <a:ext cx="4676125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2800" b="1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6" descr="https://photos-3.dropbox.com/t/2/AADLEO05HQ1Hfd47LQ6O1ChOIUMosNls9kKG7M_hNuwyVQ/12/486598854/jpeg/32x32/3/1484092800/0/2/INTRO.%20DIBUJO%20075%20COLOR.jpg/EKCa48AEGPIRIAIoAg/o6DVkcj1yuCj9P3KTiBmrvptmT21SXtw3MT8C_RCvWc?size_mode=3&amp;dl=0&amp;size=800x6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63" y="2564851"/>
            <a:ext cx="3886200" cy="39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8417" y="1811165"/>
            <a:ext cx="934584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introduce you to the following five skill areas:</a:t>
            </a:r>
            <a:endParaRPr lang="en-ZA" sz="32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organization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resources management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endParaRPr lang="en-ZA" sz="2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8275" y="14351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1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359963"/>
            <a:ext cx="7570266" cy="788441"/>
          </a:xfrm>
        </p:spPr>
        <p:txBody>
          <a:bodyPr anchor="t"/>
          <a:lstStyle/>
          <a:p>
            <a:r>
              <a:rPr lang="en-ZA" sz="3600" dirty="0"/>
              <a:t>Negotiating with buyers: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4" y="1463006"/>
            <a:ext cx="8627170" cy="40969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Wait for the buyer </a:t>
            </a:r>
            <a:r>
              <a:rPr lang="en-ZA" sz="3200" dirty="0">
                <a:solidFill>
                  <a:srgbClr val="290DB3"/>
                </a:solidFill>
              </a:rPr>
              <a:t>and negotiate for a better price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Sell to </a:t>
            </a:r>
            <a:r>
              <a:rPr lang="en-ZA" sz="3200" b="1" dirty="0">
                <a:solidFill>
                  <a:srgbClr val="898F0C"/>
                </a:solidFill>
              </a:rPr>
              <a:t>reliable buyers </a:t>
            </a:r>
            <a:r>
              <a:rPr lang="en-ZA" sz="3200" dirty="0">
                <a:solidFill>
                  <a:srgbClr val="290DB3"/>
                </a:solidFill>
              </a:rPr>
              <a:t>whom you know and trust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Agree on </a:t>
            </a:r>
            <a:r>
              <a:rPr lang="en-ZA" sz="3200" b="1" dirty="0">
                <a:solidFill>
                  <a:srgbClr val="898F0C"/>
                </a:solidFill>
              </a:rPr>
              <a:t>pre-arranged sales </a:t>
            </a:r>
            <a:r>
              <a:rPr lang="en-ZA" sz="3200" dirty="0">
                <a:solidFill>
                  <a:srgbClr val="290DB3"/>
                </a:solidFill>
              </a:rPr>
              <a:t>before the harvest at the market price at harvest 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Agree on a </a:t>
            </a:r>
            <a:r>
              <a:rPr lang="en-ZA" sz="3200" b="1" dirty="0">
                <a:solidFill>
                  <a:srgbClr val="898F0C"/>
                </a:solidFill>
              </a:rPr>
              <a:t>fixed price </a:t>
            </a:r>
            <a:r>
              <a:rPr lang="en-ZA" sz="3200" dirty="0">
                <a:solidFill>
                  <a:srgbClr val="290DB3"/>
                </a:solidFill>
              </a:rPr>
              <a:t>beforehand, which reduces the risks for the farmer and the buyer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Agree on a </a:t>
            </a:r>
            <a:r>
              <a:rPr lang="en-ZA" sz="3200" b="1" dirty="0">
                <a:solidFill>
                  <a:srgbClr val="898F0C"/>
                </a:solidFill>
              </a:rPr>
              <a:t>minimum price </a:t>
            </a:r>
            <a:r>
              <a:rPr lang="en-ZA" sz="3200" dirty="0">
                <a:solidFill>
                  <a:srgbClr val="290DB3"/>
                </a:solidFill>
              </a:rPr>
              <a:t>with the </a:t>
            </a:r>
            <a:r>
              <a:rPr lang="en-ZA" sz="3200" dirty="0" smtClean="0">
                <a:solidFill>
                  <a:srgbClr val="290DB3"/>
                </a:solidFill>
              </a:rPr>
              <a:t>buyer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1148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413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91" y="-4670"/>
            <a:ext cx="9369630" cy="1124712"/>
          </a:xfrm>
        </p:spPr>
        <p:txBody>
          <a:bodyPr anchor="ctr"/>
          <a:lstStyle/>
          <a:p>
            <a:r>
              <a:rPr lang="en-ZA" sz="3600" dirty="0"/>
              <a:t>Negotiating with buyers: </a:t>
            </a:r>
            <a:r>
              <a:rPr lang="en-ZA" sz="3600" dirty="0" smtClean="0"/>
              <a:t>Approaches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92" y="1294410"/>
            <a:ext cx="5035136" cy="564077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Deliver produce to an </a:t>
            </a:r>
            <a:r>
              <a:rPr lang="en-ZA" sz="3200" b="1" dirty="0">
                <a:solidFill>
                  <a:srgbClr val="898F0C"/>
                </a:solidFill>
              </a:rPr>
              <a:t>auction,</a:t>
            </a:r>
            <a:r>
              <a:rPr lang="en-ZA" sz="3200" dirty="0">
                <a:solidFill>
                  <a:srgbClr val="290DB3"/>
                </a:solidFill>
              </a:rPr>
              <a:t> where potential buyers compete to buy 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Contract farming: </a:t>
            </a:r>
            <a:r>
              <a:rPr lang="en-ZA" sz="3200" dirty="0">
                <a:solidFill>
                  <a:srgbClr val="290DB3"/>
                </a:solidFill>
              </a:rPr>
              <a:t>The buyers signs a contract with a farmers’ group to produce a product on a strict schedule.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Fair trade: </a:t>
            </a:r>
            <a:r>
              <a:rPr lang="en-ZA" sz="3200" dirty="0">
                <a:solidFill>
                  <a:srgbClr val="290DB3"/>
                </a:solidFill>
              </a:rPr>
              <a:t>Buyers agreeing on standards set by certifying </a:t>
            </a:r>
            <a:r>
              <a:rPr lang="en-ZA" sz="3200" dirty="0" smtClean="0">
                <a:solidFill>
                  <a:srgbClr val="290DB3"/>
                </a:solidFill>
              </a:rPr>
              <a:t>organizations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1084" y="89068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8" y="2569427"/>
            <a:ext cx="4332276" cy="30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6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9068707" cy="1124712"/>
          </a:xfrm>
        </p:spPr>
        <p:txBody>
          <a:bodyPr anchor="ctr"/>
          <a:lstStyle/>
          <a:p>
            <a:r>
              <a:rPr lang="en-ZA" sz="3600" dirty="0"/>
              <a:t>Negotiating with buyers: Points to negotiate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7507" y="1124712"/>
            <a:ext cx="6638306" cy="584610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 smtClean="0">
                <a:solidFill>
                  <a:srgbClr val="290DB3"/>
                </a:solidFill>
              </a:rPr>
              <a:t>Buyer’s </a:t>
            </a:r>
            <a:r>
              <a:rPr lang="en-ZA" sz="3200" b="1" dirty="0" smtClean="0">
                <a:solidFill>
                  <a:srgbClr val="898F0C"/>
                </a:solidFill>
              </a:rPr>
              <a:t>price</a:t>
            </a: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Quantity:</a:t>
            </a:r>
            <a:r>
              <a:rPr lang="en-ZA" sz="3200" dirty="0">
                <a:solidFill>
                  <a:srgbClr val="290DB3"/>
                </a:solidFill>
              </a:rPr>
              <a:t> How much will the buyer take and how is it measured?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Quality requirements </a:t>
            </a:r>
            <a:r>
              <a:rPr lang="en-ZA" sz="3200" dirty="0">
                <a:solidFill>
                  <a:srgbClr val="290DB3"/>
                </a:solidFill>
              </a:rPr>
              <a:t>specified by the buyer, e.g. drying for a certain period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Place of delivery, transport </a:t>
            </a:r>
            <a:r>
              <a:rPr lang="en-ZA" sz="3200" dirty="0">
                <a:solidFill>
                  <a:srgbClr val="290DB3"/>
                </a:solidFill>
              </a:rPr>
              <a:t>and loading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Packaging: </a:t>
            </a:r>
            <a:r>
              <a:rPr lang="en-ZA" sz="3200" dirty="0">
                <a:solidFill>
                  <a:srgbClr val="290DB3"/>
                </a:solidFill>
              </a:rPr>
              <a:t>Sacks, boxes, bags, </a:t>
            </a:r>
            <a:r>
              <a:rPr lang="en-ZA" sz="3200" dirty="0" smtClean="0">
                <a:solidFill>
                  <a:srgbClr val="290DB3"/>
                </a:solidFill>
              </a:rPr>
              <a:t>etc</a:t>
            </a:r>
            <a:r>
              <a:rPr lang="en-ZA" sz="3200" dirty="0">
                <a:solidFill>
                  <a:srgbClr val="290DB3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Payment </a:t>
            </a:r>
            <a:r>
              <a:rPr lang="en-ZA" sz="3200" b="1" dirty="0" smtClean="0">
                <a:solidFill>
                  <a:srgbClr val="898F0C"/>
                </a:solidFill>
              </a:rPr>
              <a:t>conditions</a:t>
            </a: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Timing:</a:t>
            </a:r>
            <a:r>
              <a:rPr lang="en-ZA" sz="3200" dirty="0">
                <a:solidFill>
                  <a:srgbClr val="290DB3"/>
                </a:solidFill>
              </a:rPr>
              <a:t> When will the sale take place?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Formality:</a:t>
            </a:r>
            <a:r>
              <a:rPr lang="en-ZA" sz="3200" dirty="0">
                <a:solidFill>
                  <a:srgbClr val="290DB3"/>
                </a:solidFill>
              </a:rPr>
              <a:t> Written or verbal contract, mutual trust or a handshake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32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6550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0" y="2571134"/>
            <a:ext cx="2708581" cy="28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05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-4670"/>
            <a:ext cx="8728364" cy="1124712"/>
          </a:xfrm>
        </p:spPr>
        <p:txBody>
          <a:bodyPr anchor="ctr"/>
          <a:lstStyle/>
          <a:p>
            <a:r>
              <a:rPr lang="en-ZA" sz="3600" dirty="0"/>
              <a:t>Agreements within the farmers’ group: Crops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7758" y="1281784"/>
            <a:ext cx="4718008" cy="56296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Type of crop and variety to plant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large an area will each farmer plant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When will each farmer plant their crop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Management </a:t>
            </a:r>
            <a:r>
              <a:rPr lang="en-ZA" sz="3200" dirty="0">
                <a:solidFill>
                  <a:srgbClr val="290DB3"/>
                </a:solidFill>
              </a:rPr>
              <a:t>techniques </a:t>
            </a:r>
            <a:r>
              <a:rPr lang="en-ZA" sz="3200" dirty="0" smtClean="0">
                <a:solidFill>
                  <a:srgbClr val="290DB3"/>
                </a:solidFill>
              </a:rPr>
              <a:t>to </a:t>
            </a:r>
            <a:r>
              <a:rPr lang="en-ZA" sz="3200" dirty="0">
                <a:solidFill>
                  <a:srgbClr val="290DB3"/>
                </a:solidFill>
              </a:rPr>
              <a:t>produce the right amounts and quality, e.g. irrigation, fertilizer, pest and disease </a:t>
            </a:r>
            <a:r>
              <a:rPr lang="en-ZA" sz="3200" dirty="0" smtClean="0">
                <a:solidFill>
                  <a:srgbClr val="290DB3"/>
                </a:solidFill>
              </a:rPr>
              <a:t>control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48" y="1906096"/>
            <a:ext cx="4618265" cy="34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72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2" y="173460"/>
            <a:ext cx="7802088" cy="1124712"/>
          </a:xfrm>
        </p:spPr>
        <p:txBody>
          <a:bodyPr anchor="ctr"/>
          <a:lstStyle/>
          <a:p>
            <a:r>
              <a:rPr lang="en-ZA" sz="3600" dirty="0"/>
              <a:t>Agreements within the farmers’ group: </a:t>
            </a:r>
            <a:r>
              <a:rPr lang="en-ZA" sz="3600" dirty="0" smtClean="0"/>
              <a:t>Crops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2" y="1796473"/>
            <a:ext cx="4916384" cy="51862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When will each farmer harvest the crop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post-harvest processing to </a:t>
            </a:r>
            <a:r>
              <a:rPr lang="en-ZA" sz="3200" dirty="0" smtClean="0">
                <a:solidFill>
                  <a:srgbClr val="290DB3"/>
                </a:solidFill>
              </a:rPr>
              <a:t>do: drying</a:t>
            </a:r>
            <a:r>
              <a:rPr lang="en-ZA" sz="3200" dirty="0">
                <a:solidFill>
                  <a:srgbClr val="290DB3"/>
                </a:solidFill>
              </a:rPr>
              <a:t>, washing, sorting and grading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to package the crop: types of bags or crates, labels, etc.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Where to store the </a:t>
            </a:r>
            <a:r>
              <a:rPr lang="en-ZA" sz="3200" dirty="0" smtClean="0">
                <a:solidFill>
                  <a:srgbClr val="290DB3"/>
                </a:solidFill>
              </a:rPr>
              <a:t>crop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14798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15" y="2755076"/>
            <a:ext cx="4762022" cy="31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21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225346" cy="1124712"/>
          </a:xfrm>
        </p:spPr>
        <p:txBody>
          <a:bodyPr anchor="ctr"/>
          <a:lstStyle/>
          <a:p>
            <a:r>
              <a:rPr lang="en-ZA" sz="3600" dirty="0"/>
              <a:t>Agreements within the farmers’ group: Livestock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394599"/>
            <a:ext cx="4273336" cy="49230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type and breed of animal to produce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many animals to raise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to manage the animals: feeding, breeding, etc.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When should each farmer </a:t>
            </a:r>
            <a:r>
              <a:rPr lang="en-ZA" sz="3200" dirty="0" smtClean="0">
                <a:solidFill>
                  <a:srgbClr val="290DB3"/>
                </a:solidFill>
              </a:rPr>
              <a:t>sell </a:t>
            </a:r>
            <a:r>
              <a:rPr lang="en-ZA" sz="3200" dirty="0">
                <a:solidFill>
                  <a:srgbClr val="290DB3"/>
                </a:solidFill>
              </a:rPr>
              <a:t>the animals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109755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53" y="1992222"/>
            <a:ext cx="5007883" cy="37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84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8821585" cy="1124712"/>
          </a:xfrm>
        </p:spPr>
        <p:txBody>
          <a:bodyPr anchor="ctr"/>
          <a:lstStyle/>
          <a:p>
            <a:r>
              <a:rPr lang="en-ZA" sz="3600" dirty="0"/>
              <a:t>Agreements within the farmers’ group: </a:t>
            </a:r>
            <a:r>
              <a:rPr lang="en-ZA" sz="3600" dirty="0" smtClean="0"/>
              <a:t>Livestock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6" y="1587677"/>
            <a:ext cx="5152110" cy="51788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to maintain hygiene for products such as milk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to prepare the product for transport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market preparation is required, e.g. weighing, sorting and grading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Where to keep the animals or the products so the buyer can pick them up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6" y="133833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3" y="2695698"/>
            <a:ext cx="4440863" cy="25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17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Maintaining a continuous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2"/>
            <a:ext cx="4926479" cy="56607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To </a:t>
            </a:r>
            <a:r>
              <a:rPr lang="en-ZA" sz="3200" dirty="0">
                <a:solidFill>
                  <a:srgbClr val="290DB3"/>
                </a:solidFill>
              </a:rPr>
              <a:t>serve </a:t>
            </a:r>
            <a:r>
              <a:rPr lang="en-ZA" sz="3200" b="1" dirty="0" smtClean="0">
                <a:solidFill>
                  <a:srgbClr val="898F0C"/>
                </a:solidFill>
              </a:rPr>
              <a:t>the demand for a regular supply of a product, </a:t>
            </a:r>
            <a:r>
              <a:rPr lang="en-ZA" sz="3200" dirty="0">
                <a:solidFill>
                  <a:srgbClr val="290DB3"/>
                </a:solidFill>
              </a:rPr>
              <a:t>the farmers will have to think about a number of </a:t>
            </a:r>
            <a:r>
              <a:rPr lang="en-ZA" sz="3200" b="1" dirty="0" smtClean="0">
                <a:solidFill>
                  <a:srgbClr val="898F0C"/>
                </a:solidFill>
              </a:rPr>
              <a:t>options</a:t>
            </a:r>
            <a:r>
              <a:rPr lang="en-ZA" sz="3200" dirty="0" smtClean="0">
                <a:solidFill>
                  <a:srgbClr val="290DB3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How </a:t>
            </a:r>
            <a:r>
              <a:rPr lang="en-ZA" sz="3200" dirty="0">
                <a:solidFill>
                  <a:srgbClr val="290DB3"/>
                </a:solidFill>
              </a:rPr>
              <a:t>much they can deliver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When they can deliver the amount of vegetables needed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Who plants and harvests how much of the crop on what dates.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94" y="2117020"/>
            <a:ext cx="4576516" cy="366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60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-4670"/>
            <a:ext cx="8336478" cy="1124712"/>
          </a:xfrm>
        </p:spPr>
        <p:txBody>
          <a:bodyPr anchor="ctr"/>
          <a:lstStyle/>
          <a:p>
            <a:r>
              <a:rPr lang="en-ZA" sz="3600" dirty="0"/>
              <a:t>Maintaining a continuous supply: Methods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6894" y="1482383"/>
            <a:ext cx="8253350" cy="424152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Farmers may consider the following methods to maintain a continuous supply: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Develop a production schedule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Stagger planting and harvesting dates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 in different areas, e.g. highland, lowland and wetland areas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Use different varieties (short and long duration)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5458" y="10750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011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92" y="-4670"/>
            <a:ext cx="7600208" cy="1124712"/>
          </a:xfrm>
        </p:spPr>
        <p:txBody>
          <a:bodyPr anchor="ctr"/>
          <a:lstStyle/>
          <a:p>
            <a:r>
              <a:rPr lang="en-ZA" sz="3600" dirty="0"/>
              <a:t>Maintaining quality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7513" y="1440677"/>
            <a:ext cx="4738254" cy="47226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Buyers will only pay premium price if the produce meets agreed quality specifications.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It is important that all the farmers produce the right quality.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even one farm does not, then everyone else suffers.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16" y="1656193"/>
            <a:ext cx="4184904" cy="42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1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89" y="-4670"/>
            <a:ext cx="7798211" cy="1124712"/>
          </a:xfrm>
        </p:spPr>
        <p:txBody>
          <a:bodyPr anchor="ctr"/>
          <a:lstStyle/>
          <a:p>
            <a:r>
              <a:rPr lang="en-US" sz="36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seven steps of marketing: Content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587677"/>
            <a:ext cx="9213471" cy="467061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290DB3"/>
                </a:solidFill>
              </a:rPr>
              <a:t>Step 1: Getting organized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290DB3"/>
                </a:solidFill>
              </a:rPr>
              <a:t>Step 2: Identifying products and organizing groups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290DB3"/>
                </a:solidFill>
              </a:rPr>
              <a:t>Step 3: Collecting information for the business plan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290DB3"/>
                </a:solidFill>
              </a:rPr>
              <a:t>Step 4: Building a business plan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898F0C"/>
                </a:solidFill>
              </a:rPr>
              <a:t>Step 5: Marketing as a group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290DB3"/>
                </a:solidFill>
              </a:rPr>
              <a:t>Step 6: Reviewing agroenterprise performance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290DB3"/>
                </a:solidFill>
              </a:rPr>
              <a:t>Step 7: Scaling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1039" y="112004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68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7570266" cy="1124712"/>
          </a:xfrm>
        </p:spPr>
        <p:txBody>
          <a:bodyPr anchor="ctr"/>
          <a:lstStyle/>
          <a:p>
            <a:r>
              <a:rPr lang="en-ZA" sz="3600" dirty="0"/>
              <a:t>Maintaining quality: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4" y="1120043"/>
            <a:ext cx="8837422" cy="57082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Find </a:t>
            </a:r>
            <a:r>
              <a:rPr lang="en-ZA" sz="3200" dirty="0">
                <a:solidFill>
                  <a:srgbClr val="290DB3"/>
                </a:solidFill>
              </a:rPr>
              <a:t>out what the buyers’ requirements or produce specifications are.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Negotiate a price premium if the farmers consistently comply with the requirements and specifications.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Ensure that all the members understand the quality requirements and know how to achieve them.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 the quality of the product in the field and after harvest, e.g. by checking for pests and diseases and making sure that no one supplies a sub-standard product.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293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Maintaining discipline: Carrots and sticks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2415" y="1120042"/>
            <a:ext cx="9450977" cy="586264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Carrots:</a:t>
            </a:r>
            <a:r>
              <a:rPr lang="en-ZA" sz="3200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898F0C"/>
                </a:solidFill>
              </a:rPr>
              <a:t>Reward farmers who: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Attend all the meetings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Comply with all the agreements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Deliver the right amounts and quality at the right time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Sticks:</a:t>
            </a:r>
            <a:r>
              <a:rPr lang="en-ZA" sz="3200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898F0C"/>
                </a:solidFill>
              </a:rPr>
              <a:t>Punish members who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Do not attend meetings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Fail to deliver the promised amounts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Deliver products of sub-standard quality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Punishments</a:t>
            </a:r>
            <a:r>
              <a:rPr lang="en-ZA" sz="3200" dirty="0">
                <a:solidFill>
                  <a:srgbClr val="290DB3"/>
                </a:solidFill>
              </a:rPr>
              <a:t> may include: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Fines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Exclusion from a credit arrangement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Expulsion from the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454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525" y="-4670"/>
            <a:ext cx="7327075" cy="1124712"/>
          </a:xfrm>
        </p:spPr>
        <p:txBody>
          <a:bodyPr anchor="ctr"/>
          <a:lstStyle/>
          <a:p>
            <a:r>
              <a:rPr lang="en-ZA" sz="3600" dirty="0"/>
              <a:t>Keeping buyers informed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525" y="1120043"/>
            <a:ext cx="8594231" cy="441385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Many things can affect a crop or livestock product: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Too little or too much rain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Attacks by pests and diseases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Livestock trampling a field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Animals having more or fewer offspring than </a:t>
            </a:r>
            <a:r>
              <a:rPr lang="en-ZA" sz="3200" dirty="0" smtClean="0">
                <a:solidFill>
                  <a:srgbClr val="290DB3"/>
                </a:solidFill>
              </a:rPr>
              <a:t>expected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64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186184"/>
            <a:ext cx="7907185" cy="1124712"/>
          </a:xfrm>
        </p:spPr>
        <p:txBody>
          <a:bodyPr anchor="ctr"/>
          <a:lstStyle/>
          <a:p>
            <a:r>
              <a:rPr lang="en-ZA" sz="3600" dirty="0"/>
              <a:t>Keeping buyers </a:t>
            </a:r>
            <a:r>
              <a:rPr lang="en-ZA" sz="3600" dirty="0" smtClean="0"/>
              <a:t>informed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587677"/>
            <a:ext cx="4950229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It is important for farmers’ groups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 the crop in the field and try to forecast how much will be produced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Keep the prospective buyer informed about any changes in the anticipated production and production costs</a:t>
            </a:r>
          </a:p>
          <a:p>
            <a:pPr marL="0" indent="0">
              <a:buNone/>
            </a:pPr>
            <a:endParaRPr lang="en-Z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0535" y="127829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85" y="2782389"/>
            <a:ext cx="3984171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0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557855" cy="1124712"/>
          </a:xfrm>
        </p:spPr>
        <p:txBody>
          <a:bodyPr anchor="b"/>
          <a:lstStyle/>
          <a:p>
            <a:r>
              <a:rPr lang="en-ZA" sz="3600" dirty="0"/>
              <a:t>Developing a market strategy around quality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587678"/>
            <a:ext cx="9118468" cy="4349984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Marketing can be divided into the following three categories or segments: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Primary market: </a:t>
            </a:r>
            <a:r>
              <a:rPr lang="en-ZA" sz="3200" dirty="0">
                <a:solidFill>
                  <a:srgbClr val="290DB3"/>
                </a:solidFill>
              </a:rPr>
              <a:t>Supermarkets, restaurants, export market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Secondary market: </a:t>
            </a:r>
            <a:r>
              <a:rPr lang="en-ZA" sz="3200" dirty="0">
                <a:solidFill>
                  <a:srgbClr val="290DB3"/>
                </a:solidFill>
              </a:rPr>
              <a:t>Urban wholesalers, retail markets, assembly markets, road side stalls, farm gate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Tertiary markets: </a:t>
            </a:r>
            <a:r>
              <a:rPr lang="en-ZA" sz="3200" dirty="0">
                <a:solidFill>
                  <a:srgbClr val="290DB3"/>
                </a:solidFill>
              </a:rPr>
              <a:t>Local village market, livestock feed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4662" y="127395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209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Primary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506" y="1120042"/>
            <a:ext cx="6234546" cy="577952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These are often </a:t>
            </a:r>
            <a:r>
              <a:rPr lang="en-ZA" sz="3200" b="1" dirty="0">
                <a:solidFill>
                  <a:srgbClr val="898F0C"/>
                </a:solidFill>
              </a:rPr>
              <a:t>formal markets </a:t>
            </a:r>
            <a:r>
              <a:rPr lang="en-ZA" sz="3200" dirty="0">
                <a:solidFill>
                  <a:srgbClr val="290DB3"/>
                </a:solidFill>
              </a:rPr>
              <a:t>where an enterprise sells the </a:t>
            </a:r>
            <a:r>
              <a:rPr lang="en-ZA" sz="3200" b="1" dirty="0">
                <a:solidFill>
                  <a:srgbClr val="898F0C"/>
                </a:solidFill>
              </a:rPr>
              <a:t>highest quality produce </a:t>
            </a:r>
            <a:r>
              <a:rPr lang="en-ZA" sz="3200" dirty="0">
                <a:solidFill>
                  <a:srgbClr val="290DB3"/>
                </a:solidFill>
              </a:rPr>
              <a:t>for the </a:t>
            </a:r>
            <a:r>
              <a:rPr lang="en-ZA" sz="3200" b="1" dirty="0">
                <a:solidFill>
                  <a:srgbClr val="898F0C"/>
                </a:solidFill>
              </a:rPr>
              <a:t>highest prices.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Formal or modern markets have </a:t>
            </a:r>
            <a:r>
              <a:rPr lang="en-ZA" sz="3200" b="1" dirty="0">
                <a:solidFill>
                  <a:srgbClr val="898F0C"/>
                </a:solidFill>
              </a:rPr>
              <a:t>strict quality standards.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Farmers must fully understand the </a:t>
            </a:r>
            <a:r>
              <a:rPr lang="en-ZA" sz="3200" b="1" dirty="0">
                <a:solidFill>
                  <a:srgbClr val="898F0C"/>
                </a:solidFill>
              </a:rPr>
              <a:t>buyer requirements/specifications </a:t>
            </a:r>
            <a:r>
              <a:rPr lang="en-ZA" sz="3200" dirty="0">
                <a:solidFill>
                  <a:srgbClr val="290DB3"/>
                </a:solidFill>
              </a:rPr>
              <a:t>of these markets to reduce the </a:t>
            </a:r>
            <a:r>
              <a:rPr lang="en-ZA" sz="3200" b="1" dirty="0">
                <a:solidFill>
                  <a:srgbClr val="898F0C"/>
                </a:solidFill>
              </a:rPr>
              <a:t>risk of rejects </a:t>
            </a:r>
            <a:r>
              <a:rPr lang="en-ZA" sz="3200" dirty="0">
                <a:solidFill>
                  <a:srgbClr val="290DB3"/>
                </a:solidFill>
              </a:rPr>
              <a:t>and to maintain their reputation as reliable suppliers.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5713" y="1120042"/>
            <a:ext cx="3167774" cy="28500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image74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066917" y="4145172"/>
            <a:ext cx="2325365" cy="2861269"/>
          </a:xfrm>
          <a:prstGeom prst="rect">
            <a:avLst/>
          </a:prstGeom>
          <a:ln/>
        </p:spPr>
      </p:pic>
      <p:cxnSp>
        <p:nvCxnSpPr>
          <p:cNvPr id="9" name="Straight Connector 8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896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-4670"/>
            <a:ext cx="7778338" cy="1124712"/>
          </a:xfrm>
        </p:spPr>
        <p:txBody>
          <a:bodyPr anchor="ctr"/>
          <a:lstStyle/>
          <a:p>
            <a:r>
              <a:rPr lang="en-ZA" sz="3600" dirty="0"/>
              <a:t>Secondary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263" y="1267278"/>
            <a:ext cx="5118264" cy="56679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These are </a:t>
            </a:r>
            <a:r>
              <a:rPr lang="en-ZA" sz="3200" b="1" dirty="0">
                <a:solidFill>
                  <a:srgbClr val="898F0C"/>
                </a:solidFill>
              </a:rPr>
              <a:t>informal markets </a:t>
            </a:r>
            <a:r>
              <a:rPr lang="en-ZA" sz="3200" dirty="0">
                <a:solidFill>
                  <a:srgbClr val="290DB3"/>
                </a:solidFill>
              </a:rPr>
              <a:t>where farmers currently sell most of their produce.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Secondary markets have </a:t>
            </a:r>
            <a:r>
              <a:rPr lang="en-ZA" sz="3200" b="1" dirty="0">
                <a:solidFill>
                  <a:srgbClr val="898F0C"/>
                </a:solidFill>
              </a:rPr>
              <a:t>few or no quality standards, </a:t>
            </a:r>
            <a:r>
              <a:rPr lang="en-ZA" sz="3200" dirty="0">
                <a:solidFill>
                  <a:srgbClr val="290DB3"/>
                </a:solidFill>
              </a:rPr>
              <a:t>but the produce sold here will fetch a </a:t>
            </a:r>
            <a:r>
              <a:rPr lang="en-ZA" sz="3200" b="1" dirty="0">
                <a:solidFill>
                  <a:srgbClr val="898F0C"/>
                </a:solidFill>
              </a:rPr>
              <a:t>lower price.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For most smallholder farmers, this market is the most important point of sales.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40" y="1444130"/>
            <a:ext cx="3805116" cy="53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41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Tertiary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1120043"/>
            <a:ext cx="4947969" cy="58982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These are </a:t>
            </a:r>
            <a:r>
              <a:rPr lang="en-ZA" sz="3200" b="1" dirty="0">
                <a:solidFill>
                  <a:srgbClr val="898F0C"/>
                </a:solidFill>
              </a:rPr>
              <a:t>low value markets </a:t>
            </a:r>
            <a:r>
              <a:rPr lang="en-ZA" sz="3200" dirty="0">
                <a:solidFill>
                  <a:srgbClr val="290DB3"/>
                </a:solidFill>
              </a:rPr>
              <a:t>small, over-ripe, shrivelled or diseased produce.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buyers at tertiary markets are not interested in quality and do not mind off-type produce.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Farmers may also be able to process edible but unsellable produce into longer shelf life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image75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84519" y="1606930"/>
            <a:ext cx="4310743" cy="3462126"/>
          </a:xfrm>
          <a:prstGeom prst="rect">
            <a:avLst/>
          </a:prstGeom>
          <a:ln/>
        </p:spPr>
      </p:pic>
      <p:cxnSp>
        <p:nvCxnSpPr>
          <p:cNvPr id="8" name="Straight Connector 7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727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Mobiles for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6" y="1250671"/>
            <a:ext cx="9260972" cy="506700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Farmers can use their mobile phones for marketing in the following ways: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Monitoring market prices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Communicating with the group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Arranging transport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Arranging sales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Maintaining business relationships</a:t>
            </a:r>
            <a:endParaRPr lang="en-ZA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Accessing input credits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Making payments and/or transferring cash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693" y="2199784"/>
            <a:ext cx="3151063" cy="34771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0535" y="10750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334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3" y="-4670"/>
            <a:ext cx="7570267" cy="1124712"/>
          </a:xfrm>
        </p:spPr>
        <p:txBody>
          <a:bodyPr anchor="ctr"/>
          <a:lstStyle/>
          <a:p>
            <a:r>
              <a:rPr lang="en-ZA" sz="3600" dirty="0"/>
              <a:t>Second-order marketing 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3" y="1120043"/>
            <a:ext cx="8199659" cy="52332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Second-order marketing association </a:t>
            </a:r>
            <a:r>
              <a:rPr lang="en-ZA" sz="3200" dirty="0">
                <a:solidFill>
                  <a:srgbClr val="290DB3"/>
                </a:solidFill>
              </a:rPr>
              <a:t>refers to several farmers’ groups coming together and marketing their produce collectively.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 large projects with many farmer groups, the different groups can be organized into a second-order marketing association.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Each group should appoint two members (e.g. the marketing coordinator and the group chairperson) to an association trading committee.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74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Booklet 3: Marketing as a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229600" cy="326933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Step 5: Marketing as a group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Lesson 17: Why market as a group?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Lesson 18: How do traders decide on price?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14351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340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2" y="-4670"/>
            <a:ext cx="7802088" cy="1124712"/>
          </a:xfrm>
        </p:spPr>
        <p:txBody>
          <a:bodyPr anchor="ctr"/>
          <a:lstStyle/>
          <a:p>
            <a:r>
              <a:rPr lang="en-ZA" sz="3600" dirty="0"/>
              <a:t>Association trading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2" y="1120042"/>
            <a:ext cx="8799616" cy="555388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trading committee: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Discusses the marketing strategy of the association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Agrees on the amounts of produce that each of the groups should supply and the price range it would like to achieve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 recommendations about who to sell to, or which of the potential markets offer good prices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Assign two of its most experienced members to </a:t>
            </a:r>
            <a:r>
              <a:rPr lang="en-ZA" sz="3200" b="1" dirty="0">
                <a:solidFill>
                  <a:srgbClr val="290DB3"/>
                </a:solidFill>
              </a:rPr>
              <a:t>negotiate</a:t>
            </a:r>
            <a:r>
              <a:rPr lang="en-ZA" sz="3200" dirty="0">
                <a:solidFill>
                  <a:srgbClr val="290DB3"/>
                </a:solidFill>
              </a:rPr>
              <a:t> the sale with identified buyer(s) and arrange the time and location of the sale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700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Cooperatives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1120043"/>
            <a:ext cx="4686712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A </a:t>
            </a:r>
            <a:r>
              <a:rPr lang="en-ZA" sz="3200" b="1" dirty="0">
                <a:solidFill>
                  <a:srgbClr val="898F0C"/>
                </a:solidFill>
              </a:rPr>
              <a:t>cooperative</a:t>
            </a:r>
            <a:r>
              <a:rPr lang="en-ZA" sz="3200" dirty="0">
                <a:solidFill>
                  <a:srgbClr val="290DB3"/>
                </a:solidFill>
              </a:rPr>
              <a:t> is an organisation that is owned and run jointly by its members (e.g. farmers’ groups), who share in the profits.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Formal farmers’ cooperatives can offer their members more services than informal arrangements like trading committees.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51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33" y="2166156"/>
            <a:ext cx="4367723" cy="35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58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65" y="-4670"/>
            <a:ext cx="7683335" cy="1124712"/>
          </a:xfrm>
        </p:spPr>
        <p:txBody>
          <a:bodyPr anchor="ctr"/>
          <a:lstStyle/>
          <a:p>
            <a:r>
              <a:rPr lang="en-ZA" sz="3600" dirty="0"/>
              <a:t>Cooperatives: Functioning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265" y="1120042"/>
            <a:ext cx="8847117" cy="573201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Cooperatives: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Usually have a range of services to group members, e.g. advice on production, finance, new technologies and access to marketing support at subsidized prices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Charge it members membership fees, in order to pay for their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strong organizations in some countries, with excellent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Suffer from political manipulation and financial mismanagement in other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0535" y="92822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86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3" y="-4670"/>
            <a:ext cx="8882742" cy="1124712"/>
          </a:xfrm>
        </p:spPr>
        <p:txBody>
          <a:bodyPr anchor="ctr"/>
          <a:lstStyle/>
          <a:p>
            <a:r>
              <a:rPr lang="en-ZA" sz="3600" dirty="0" smtClean="0"/>
              <a:t>Common problems with collective </a:t>
            </a:r>
            <a:r>
              <a:rPr lang="en-ZA" sz="3600" dirty="0"/>
              <a:t>marketing problems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14400" y="1523804"/>
            <a:ext cx="7802088" cy="504325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Social </a:t>
            </a:r>
            <a:r>
              <a:rPr lang="en-ZA" sz="3200" dirty="0">
                <a:solidFill>
                  <a:srgbClr val="290DB3"/>
                </a:solidFill>
              </a:rPr>
              <a:t>problems and emergencies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Repaying money lenders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Group members spending too much, pushing themselves into debt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Side-selling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Bad weather and disasters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Group members delivering variable quality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Costs of collective marketing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7333" y="127695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89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652" y="-4670"/>
            <a:ext cx="7243948" cy="1124712"/>
          </a:xfrm>
        </p:spPr>
        <p:txBody>
          <a:bodyPr anchor="ctr"/>
          <a:lstStyle/>
          <a:p>
            <a:r>
              <a:rPr lang="en-ZA" sz="3600" dirty="0"/>
              <a:t>Social problems and emergencies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5652" y="1843882"/>
            <a:ext cx="3194463" cy="31907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Weddings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Hospital costs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Medical bills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Funerals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7951" y="1588562"/>
            <a:ext cx="3745750" cy="370133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10460" y="111210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685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5964"/>
            <a:ext cx="8502732" cy="1124712"/>
          </a:xfrm>
        </p:spPr>
        <p:txBody>
          <a:bodyPr/>
          <a:lstStyle/>
          <a:p>
            <a:r>
              <a:rPr lang="en-ZA" sz="3600" dirty="0"/>
              <a:t>Social problems and emergencies: Suggested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22066"/>
            <a:ext cx="8953995" cy="36137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Try to make sure that the farmers have another source of money.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Encourage them to form a savings and internal loans group.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Find a microfinance institution that can offer emergency loans.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177209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9379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5" y="184780"/>
            <a:ext cx="7813965" cy="1124712"/>
          </a:xfrm>
        </p:spPr>
        <p:txBody>
          <a:bodyPr anchor="ctr"/>
          <a:lstStyle/>
          <a:p>
            <a:r>
              <a:rPr lang="en-ZA" sz="3600" dirty="0"/>
              <a:t>Repaying moneylenders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635" y="1701022"/>
            <a:ext cx="5213269" cy="40100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farmer has borrowed from the local moneylender.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moneylender takes the farmer’s harvest (at a very low price) as repayment.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farmer cannot deliver the agreed amount to the group.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4414" y="1977329"/>
            <a:ext cx="3498967" cy="34574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-116111" y="126452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296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9114058" cy="1124712"/>
          </a:xfrm>
        </p:spPr>
        <p:txBody>
          <a:bodyPr anchor="ctr"/>
          <a:lstStyle/>
          <a:p>
            <a:r>
              <a:rPr lang="en-ZA" sz="3600" dirty="0"/>
              <a:t>Repaying moneylenders: Suggested solutions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5" y="1223158"/>
            <a:ext cx="8924052" cy="57476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When setting up the collective marketing process, make sure that farmers can really sell with the group.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Discuss the question of product ability to support the group at meetings.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 sure that everyone in the group support the group.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Encourage the group to form a savings and internal loans group.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Find a microfinance institution for alternative source of loans.</a:t>
            </a:r>
          </a:p>
          <a:p>
            <a:endParaRPr lang="en-Z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7333" y="1057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816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40" y="-4670"/>
            <a:ext cx="7671460" cy="1124712"/>
          </a:xfrm>
        </p:spPr>
        <p:txBody>
          <a:bodyPr anchor="ctr"/>
          <a:lstStyle/>
          <a:p>
            <a:r>
              <a:rPr lang="en-ZA" sz="3600" dirty="0"/>
              <a:t>Group members spending irresponsibly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140" y="1460665"/>
            <a:ext cx="5189517" cy="52888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After a successful year, group members want to celebrate.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Other villagers expect successful group members to pay for lavish weddings and other celebrations.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These celebrations can cost more than the year’s profit and they push people into debt.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0317" y="2422566"/>
            <a:ext cx="3533237" cy="34913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7333" y="109755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804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65" y="315964"/>
            <a:ext cx="7683335" cy="1124712"/>
          </a:xfrm>
        </p:spPr>
        <p:txBody>
          <a:bodyPr/>
          <a:lstStyle/>
          <a:p>
            <a:r>
              <a:rPr lang="en-ZA" sz="3600" dirty="0"/>
              <a:t>Group members spending irresponsibly: Suggested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265" y="1872685"/>
            <a:ext cx="9025247" cy="45281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Be aware of these situations and try not to “spoil the party”.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Encourage the group to think of their farm as a business.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 sure that they plan their expenditures and that they have money invest in the next season.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Have a quiet conversation with group members about the danger of lavish spending and future debt.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7333" y="161674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82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Step 5: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Marketing as a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249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137555"/>
            <a:ext cx="7030192" cy="982487"/>
          </a:xfrm>
        </p:spPr>
        <p:txBody>
          <a:bodyPr anchor="ctr"/>
          <a:lstStyle/>
          <a:p>
            <a:r>
              <a:rPr lang="en-ZA" sz="3600" dirty="0">
                <a:solidFill>
                  <a:srgbClr val="003087"/>
                </a:solidFill>
              </a:rPr>
              <a:t>Side-selling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48" y="1120042"/>
            <a:ext cx="9117606" cy="577952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Group </a:t>
            </a:r>
            <a:r>
              <a:rPr lang="en-ZA" sz="3200" dirty="0">
                <a:solidFill>
                  <a:srgbClr val="290DB3"/>
                </a:solidFill>
              </a:rPr>
              <a:t>members sell their product on the side to a trader offering a better deal </a:t>
            </a:r>
            <a:r>
              <a:rPr lang="en-ZA" sz="3200" dirty="0" smtClean="0">
                <a:solidFill>
                  <a:srgbClr val="290DB3"/>
                </a:solidFill>
              </a:rPr>
              <a:t>(a </a:t>
            </a:r>
            <a:r>
              <a:rPr lang="en-ZA" sz="3200" dirty="0">
                <a:solidFill>
                  <a:srgbClr val="290DB3"/>
                </a:solidFill>
              </a:rPr>
              <a:t>higher price or immediate </a:t>
            </a:r>
            <a:r>
              <a:rPr lang="en-ZA" sz="3200" dirty="0" smtClean="0">
                <a:solidFill>
                  <a:srgbClr val="290DB3"/>
                </a:solidFill>
              </a:rPr>
              <a:t>cash), </a:t>
            </a:r>
            <a:r>
              <a:rPr lang="en-ZA" sz="3200" dirty="0">
                <a:solidFill>
                  <a:srgbClr val="290DB3"/>
                </a:solidFill>
              </a:rPr>
              <a:t>instead of to the group’s identified </a:t>
            </a:r>
            <a:r>
              <a:rPr lang="en-ZA" sz="3200" dirty="0" smtClean="0">
                <a:solidFill>
                  <a:srgbClr val="290DB3"/>
                </a:solidFill>
              </a:rPr>
              <a:t>buyer, leaving the </a:t>
            </a:r>
            <a:r>
              <a:rPr lang="en-ZA" sz="3200" dirty="0">
                <a:solidFill>
                  <a:srgbClr val="290DB3"/>
                </a:solidFill>
              </a:rPr>
              <a:t>group </a:t>
            </a:r>
            <a:r>
              <a:rPr lang="en-ZA" sz="3200" dirty="0" smtClean="0">
                <a:solidFill>
                  <a:srgbClr val="290DB3"/>
                </a:solidFill>
              </a:rPr>
              <a:t>without </a:t>
            </a:r>
            <a:r>
              <a:rPr lang="en-ZA" sz="3200" dirty="0">
                <a:solidFill>
                  <a:srgbClr val="290DB3"/>
                </a:solidFill>
              </a:rPr>
              <a:t>enough to sell to the original buyer.</a:t>
            </a:r>
          </a:p>
          <a:p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7333" y="88629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54" y="3246956"/>
            <a:ext cx="5940169" cy="36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555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7570266" cy="1124712"/>
          </a:xfrm>
        </p:spPr>
        <p:txBody>
          <a:bodyPr anchor="ctr"/>
          <a:lstStyle/>
          <a:p>
            <a:r>
              <a:rPr lang="en-ZA" sz="3600" dirty="0"/>
              <a:t>Side-selling: Suggested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4" y="1211284"/>
            <a:ext cx="8508417" cy="49995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Strong leadership is essential.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Implement severe penalties for side-selling, e.g. expelling members, who are guilty of side-selling from the group.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Discuss side-selling with the group at harvest time and make sure they understand the bad effect that it has on the group.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Persuade the group that it is in their interests to stay with the original plan</a:t>
            </a:r>
            <a:r>
              <a:rPr lang="en-ZA" sz="3200" dirty="0" smtClean="0">
                <a:solidFill>
                  <a:srgbClr val="290DB3"/>
                </a:solidFill>
              </a:rPr>
              <a:t>.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7333" y="101082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133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4" y="-4670"/>
            <a:ext cx="7885216" cy="1124712"/>
          </a:xfrm>
        </p:spPr>
        <p:txBody>
          <a:bodyPr anchor="b"/>
          <a:lstStyle/>
          <a:p>
            <a:r>
              <a:rPr lang="en-ZA" sz="3600" dirty="0"/>
              <a:t>Bad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395" y="2130928"/>
            <a:ext cx="5367646" cy="3523209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 smtClean="0">
                <a:solidFill>
                  <a:srgbClr val="290DB3"/>
                </a:solidFill>
              </a:rPr>
              <a:t>Bad weather – e.g. drought and heavy rain – </a:t>
            </a:r>
            <a:r>
              <a:rPr lang="en-ZA" sz="3200" dirty="0">
                <a:solidFill>
                  <a:srgbClr val="290DB3"/>
                </a:solidFill>
              </a:rPr>
              <a:t>impact negatively on the crop and the yield and the group cannot produce the amounts they have agreed to sell to the buyer(s).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44384" y="143224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37" y="2119053"/>
            <a:ext cx="3497976" cy="34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7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Bad weather: Suggested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7718961" cy="53593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Encourage the group to plan, based on a conservative or an average yield – not on an outstanding year.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production coordinator has to monitor conditions in the field and inform the marketing team in time about problems with the yield, so that the buyers can be informed.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team must discuss crop performance at meetings.</a:t>
            </a:r>
          </a:p>
          <a:p>
            <a:endParaRPr lang="en-Z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7333" y="127695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003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42" y="-4670"/>
            <a:ext cx="7623958" cy="1124712"/>
          </a:xfrm>
        </p:spPr>
        <p:txBody>
          <a:bodyPr anchor="ctr"/>
          <a:lstStyle/>
          <a:p>
            <a:r>
              <a:rPr lang="en-ZA" sz="3600" dirty="0"/>
              <a:t>Disasters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136" y="1345674"/>
            <a:ext cx="4975760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buyer gave the group a loan to pay for inputs at the beginning of the season, repayable at harvest time.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However, the rains failed completely and the farmers have harvested almost nothing.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They will go hungry and they still have the loan to repay.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9354" y="2323100"/>
            <a:ext cx="4084200" cy="367459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7333" y="94444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7840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39" y="-4670"/>
            <a:ext cx="7718961" cy="1124712"/>
          </a:xfrm>
        </p:spPr>
        <p:txBody>
          <a:bodyPr anchor="ctr"/>
          <a:lstStyle/>
          <a:p>
            <a:r>
              <a:rPr lang="en-ZA" sz="3600" dirty="0"/>
              <a:t>Disasters: Suggested solutions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8757" y="1120042"/>
            <a:ext cx="9619013" cy="58507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Ask the loan agency that loan agreements and contracts have a disaster </a:t>
            </a:r>
            <a:r>
              <a:rPr lang="en-ZA" sz="3200" dirty="0" smtClean="0">
                <a:solidFill>
                  <a:srgbClr val="290DB3"/>
                </a:solidFill>
              </a:rPr>
              <a:t>clause.</a:t>
            </a: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agreement should specify a neutral party (e.g. an extension agent) who decides if the farmers have been unduly affected by a natural </a:t>
            </a:r>
            <a:r>
              <a:rPr lang="en-ZA" sz="3200" dirty="0" smtClean="0">
                <a:solidFill>
                  <a:srgbClr val="290DB3"/>
                </a:solidFill>
              </a:rPr>
              <a:t>disaster.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 smtClean="0">
                <a:solidFill>
                  <a:srgbClr val="290DB3"/>
                </a:solidFill>
              </a:rPr>
              <a:t>If it does, </a:t>
            </a:r>
            <a:r>
              <a:rPr lang="en-ZA" sz="3200" dirty="0">
                <a:solidFill>
                  <a:srgbClr val="290DB3"/>
                </a:solidFill>
              </a:rPr>
              <a:t>the agreement should allow for reduced repayments or supplies, or for the agreement to be cancelled.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Consider an insurance product aimed at helping smallholder farmers against loss of inputs and crop value.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7333" y="94444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861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-4670"/>
            <a:ext cx="7920842" cy="1124712"/>
          </a:xfrm>
        </p:spPr>
        <p:txBody>
          <a:bodyPr anchor="ctr"/>
          <a:lstStyle/>
          <a:p>
            <a:r>
              <a:rPr lang="en-ZA" sz="3600" dirty="0"/>
              <a:t>Variable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758" y="1258785"/>
            <a:ext cx="5153891" cy="54907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Some group members have delivered high-quality produce, while others have offered poor-quality, </a:t>
            </a:r>
            <a:r>
              <a:rPr lang="en-ZA" sz="3200" dirty="0" smtClean="0">
                <a:solidFill>
                  <a:srgbClr val="290DB3"/>
                </a:solidFill>
              </a:rPr>
              <a:t>unsorted produce </a:t>
            </a:r>
            <a:r>
              <a:rPr lang="en-ZA" sz="3200" dirty="0">
                <a:solidFill>
                  <a:srgbClr val="290DB3"/>
                </a:solidFill>
              </a:rPr>
              <a:t>that reduces the value of the consignment.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first farmers are frustrated, because they would have got a better price if they had sold individually.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0461" y="10313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1" y="2707575"/>
            <a:ext cx="4710925" cy="31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38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Variable quality: Suggested solutions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587677"/>
            <a:ext cx="7315200" cy="43856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 sure that all the group members understand the requirements.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Illiterate farmers may need extra help to understand exactly that they have to do.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Show the farmers a bag of expected quality produce to explain the concept of quality and the relation between quality and price.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7333" y="127695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217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2" y="-4670"/>
            <a:ext cx="7802088" cy="1124712"/>
          </a:xfrm>
        </p:spPr>
        <p:txBody>
          <a:bodyPr anchor="ctr"/>
          <a:lstStyle/>
          <a:p>
            <a:r>
              <a:rPr lang="en-ZA" sz="3600" dirty="0"/>
              <a:t>Cost of collective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512" y="1211283"/>
            <a:ext cx="4797632" cy="52963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farmers have delivered the produce, and the buyer has picked it up.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farmers thought they would get their money straight away, but payment will take a couple of weeks.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Also, the members suspect that the marketing team is overpaying itself.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7333" y="97164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09" y="1716349"/>
            <a:ext cx="4000845" cy="405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85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9137808" cy="1124712"/>
          </a:xfrm>
        </p:spPr>
        <p:txBody>
          <a:bodyPr anchor="ctr"/>
          <a:lstStyle/>
          <a:p>
            <a:r>
              <a:rPr lang="en-ZA" sz="3600" dirty="0"/>
              <a:t>Cost of collective marketing: Suggested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3" y="1211284"/>
            <a:ext cx="8270911" cy="515389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Make sure that: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Farmers in the group understand the sales process and realize that collective marketing is not free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Farmers agree with the terms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Payments to the marketing team and other group officials are transparent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Farmers know that being a member of a group is likely to involve costs.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8850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48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898F0C"/>
                </a:solidFill>
              </a:rPr>
              <a:t>Lesson 17:</a:t>
            </a:r>
            <a:br>
              <a:rPr lang="en-US" dirty="0">
                <a:solidFill>
                  <a:srgbClr val="898F0C"/>
                </a:solidFill>
              </a:rPr>
            </a:br>
            <a:r>
              <a:rPr lang="en-US" dirty="0">
                <a:solidFill>
                  <a:srgbClr val="898F0C"/>
                </a:solidFill>
              </a:rPr>
              <a:t>Why market as a group?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362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18: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How do traders decide on prices?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088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662" y="-4670"/>
            <a:ext cx="6863938" cy="1124712"/>
          </a:xfrm>
        </p:spPr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662" y="1587677"/>
            <a:ext cx="7517081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how a trader calculates the price he/she offers to farmers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Explain the circumstances when a trader is likely to offer lower prices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Analyze price trends over several seasons and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9520" y="129016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399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043"/>
            <a:ext cx="8229600" cy="50195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18 covers the following content: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does a trader calculate prices?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Higher costs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Smaller purchase volumes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Buyer’s markets and seller’s markets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Helping farmers understand prices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Comparing traders’ prices with production and marketing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8850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977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How does a trader calculate prices?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1" y="1120042"/>
            <a:ext cx="4734214" cy="588639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Usually, a trader offers farmers a price based on the current price in the market, minus the trader’s costs and profit margin.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trader’s costs usually include wages for the truck driver and his helper, checkpoint and market fees, fuel cost, wages for the workers who unload the truck.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0765" y="2445241"/>
            <a:ext cx="4640921" cy="323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73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10460" y="8850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699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9" y="-4670"/>
            <a:ext cx="8044171" cy="1124712"/>
          </a:xfrm>
        </p:spPr>
        <p:txBody>
          <a:bodyPr anchor="b"/>
          <a:lstStyle/>
          <a:p>
            <a:r>
              <a:rPr lang="en-ZA" sz="3600" dirty="0"/>
              <a:t>A trader’s price calculation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" y="2113808"/>
            <a:ext cx="9665241" cy="37526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5429" y="140758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0385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405" y="-4670"/>
            <a:ext cx="7125195" cy="1124712"/>
          </a:xfrm>
        </p:spPr>
        <p:txBody>
          <a:bodyPr/>
          <a:lstStyle/>
          <a:p>
            <a:r>
              <a:rPr lang="en-ZA" sz="3600" dirty="0"/>
              <a:t>Higher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405" y="1587677"/>
            <a:ext cx="7825839" cy="51788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 trader’s cost would go up, if he has to collect a crop far away, </a:t>
            </a:r>
            <a:r>
              <a:rPr lang="en-ZA" sz="3200" dirty="0">
                <a:solidFill>
                  <a:srgbClr val="290DB3"/>
                </a:solidFill>
              </a:rPr>
              <a:t>e.g. 100 km away, instead of 50 km.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distance will double the fuel costs, but all other costs will stay the same.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increases in the distance may be so significant that the trader may even have to pay for additional checkpoints and higher wages for the truck driver and the helper.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13313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327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/>
          <a:lstStyle/>
          <a:p>
            <a:r>
              <a:rPr lang="en-ZA" sz="3600" dirty="0"/>
              <a:t>Calculating higher costs: Longer distance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5" y="1923803"/>
            <a:ext cx="9530104" cy="37005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57653" y="1138330"/>
            <a:ext cx="9195621" cy="5225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3088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-4670"/>
            <a:ext cx="7778338" cy="1124712"/>
          </a:xfrm>
        </p:spPr>
        <p:txBody>
          <a:bodyPr anchor="ctr"/>
          <a:lstStyle/>
          <a:p>
            <a:r>
              <a:rPr lang="en-ZA" sz="3600" dirty="0"/>
              <a:t>Smaller purchase volumes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1262" y="1120043"/>
            <a:ext cx="9084624" cy="529263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If a trader can buy only half a truckload, e.g. 50 bags of a product, instead or 100 bags: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unloading costs go down, but the other costs stay the same.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trader can sell only half the amount or produce, which means that his profit goes down to 10% of the total sale.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 this case, everyone gets a bad deal: the farmers, the trader (whose profit is halved) and the customers (who can buy only half the amount of produce).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0460" y="8850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425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/>
          <a:lstStyle/>
          <a:p>
            <a:r>
              <a:rPr lang="en-ZA" sz="3600" dirty="0"/>
              <a:t>Calculating smaller purchase volumes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5" y="1935678"/>
            <a:ext cx="9482059" cy="3680660"/>
          </a:xfrm>
        </p:spPr>
      </p:pic>
      <p:cxnSp>
        <p:nvCxnSpPr>
          <p:cNvPr id="7" name="Straight Connector 6"/>
          <p:cNvCxnSpPr/>
          <p:nvPr/>
        </p:nvCxnSpPr>
        <p:spPr>
          <a:xfrm flipV="1">
            <a:off x="322415" y="134820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4403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-4670"/>
            <a:ext cx="7695211" cy="1124712"/>
          </a:xfrm>
        </p:spPr>
        <p:txBody>
          <a:bodyPr anchor="ctr"/>
          <a:lstStyle/>
          <a:p>
            <a:r>
              <a:rPr lang="en-ZA" sz="3600" dirty="0"/>
              <a:t>Buyer’s market and seller’s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120043"/>
            <a:ext cx="8645237" cy="582702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 smtClean="0">
                <a:solidFill>
                  <a:srgbClr val="898F0C"/>
                </a:solidFill>
              </a:rPr>
              <a:t>Buyer’s market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000" dirty="0" smtClean="0">
                <a:solidFill>
                  <a:srgbClr val="290DB3"/>
                </a:solidFill>
              </a:rPr>
              <a:t>If </a:t>
            </a:r>
            <a:r>
              <a:rPr lang="en-ZA" sz="3000" dirty="0">
                <a:solidFill>
                  <a:srgbClr val="290DB3"/>
                </a:solidFill>
              </a:rPr>
              <a:t>the buyers set the price in the market where the trader sells the product, it is known as a </a:t>
            </a:r>
            <a:r>
              <a:rPr lang="en-ZA" sz="3000" dirty="0" smtClean="0">
                <a:solidFill>
                  <a:srgbClr val="290DB3"/>
                </a:solidFill>
              </a:rPr>
              <a:t>buyer’s </a:t>
            </a:r>
            <a:r>
              <a:rPr lang="en-ZA" sz="3000" dirty="0">
                <a:solidFill>
                  <a:srgbClr val="290DB3"/>
                </a:solidFill>
              </a:rPr>
              <a:t>market.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ZA" sz="3200" b="1" dirty="0" smtClean="0">
                <a:solidFill>
                  <a:srgbClr val="898F0C"/>
                </a:solidFill>
              </a:rPr>
              <a:t>Seller’s market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000" dirty="0" smtClean="0">
                <a:solidFill>
                  <a:srgbClr val="290DB3"/>
                </a:solidFill>
              </a:rPr>
              <a:t>When </a:t>
            </a:r>
            <a:r>
              <a:rPr lang="en-ZA" sz="3000" dirty="0">
                <a:solidFill>
                  <a:srgbClr val="290DB3"/>
                </a:solidFill>
              </a:rPr>
              <a:t>there is a high demand for a product and the supply is scarce, it means that the seller has more influence over the price. This is know as a seller’s market. In the seller’s market, the trader has to accept the price at which the farmers will sell. Based on this costs and profit margin, the trader calculates a price at which he will sell in the market.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8850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07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2"/>
            <a:ext cx="9557855" cy="585077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000" dirty="0">
                <a:solidFill>
                  <a:srgbClr val="290DB3"/>
                </a:solidFill>
              </a:rPr>
              <a:t>Describe why both traders and farmers can benefit if farmers market as a group.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000" dirty="0">
                <a:solidFill>
                  <a:srgbClr val="290DB3"/>
                </a:solidFill>
              </a:rPr>
              <a:t>Describe how a typical sale by a farmers’ group works.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000" dirty="0">
                <a:solidFill>
                  <a:srgbClr val="290DB3"/>
                </a:solidFill>
              </a:rPr>
              <a:t>List the costs incurred by the group’s marketing committee.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000" dirty="0">
                <a:solidFill>
                  <a:srgbClr val="290DB3"/>
                </a:solidFill>
              </a:rPr>
              <a:t>Explain some considerations when negotiating with a buyer.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000" dirty="0">
                <a:solidFill>
                  <a:srgbClr val="290DB3"/>
                </a:solidFill>
              </a:rPr>
              <a:t>Describe the agreements that the group members may have to make among themselves.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000" dirty="0">
                <a:solidFill>
                  <a:srgbClr val="290DB3"/>
                </a:solidFill>
              </a:rPr>
              <a:t>Explain the advantages of cooperatives and second-order marketing associations.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000" dirty="0">
                <a:solidFill>
                  <a:srgbClr val="290DB3"/>
                </a:solidFill>
              </a:rPr>
              <a:t>Describe some of the problems that may occur with collective marketing.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88885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7172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Helping farmers understand prices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1" y="1120043"/>
            <a:ext cx="5470484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You can help farmers understand prices so they can decide: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When to sell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Where to sell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to sell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much to sell at what price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898F0C"/>
                </a:solidFill>
              </a:rPr>
              <a:t>You can help them get the following types of information: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Historical price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Traders’ costs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35" y="2177219"/>
            <a:ext cx="3515096" cy="35150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80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10460" y="8850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8148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021" y="-4670"/>
            <a:ext cx="7469579" cy="1124712"/>
          </a:xfrm>
        </p:spPr>
        <p:txBody>
          <a:bodyPr anchor="ctr"/>
          <a:lstStyle/>
          <a:p>
            <a:r>
              <a:rPr lang="en-ZA" sz="3600" dirty="0"/>
              <a:t>Historical price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21" y="1120043"/>
            <a:ext cx="8490857" cy="52926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Some agencies collect regular price data for a product at specific markets.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These data sets show how the price for a product has risen and fallen over the last few years.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This is helpful information for: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Farmers who are thinking about storing produce or planting early to take advantage of the high prices early in the year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Microfinance institutions interested in making loans to farmers who want to store their produce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8850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4172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87" y="-4670"/>
            <a:ext cx="7790213" cy="1124712"/>
          </a:xfrm>
        </p:spPr>
        <p:txBody>
          <a:bodyPr anchor="b"/>
          <a:lstStyle/>
          <a:p>
            <a:r>
              <a:rPr lang="en-ZA" sz="3600" dirty="0"/>
              <a:t>Historical price data: Graph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387" y="1653620"/>
            <a:ext cx="9464632" cy="50229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0460" y="12347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178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Historical price data: Graph 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177845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The graph shows an example of historical price data for maize in the market of Masala, Ethiopia over five years.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graph shows that the prices for maize: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Start falling in April, when the harvest starts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lowest in July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Rise to a peak in January–March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Rose from 2006 to 2009; so farmers were getting more money per kilogram of maize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Fell slightly in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3226" y="93003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0868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Traders’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229600" cy="450436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By working with some traders, you can: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Learn how they set up their prices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Explain the methods they use to the farmers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rgbClr val="898F0C"/>
                </a:solidFill>
              </a:rPr>
              <a:t>strategies </a:t>
            </a:r>
            <a:r>
              <a:rPr lang="en-ZA" sz="3200" dirty="0">
                <a:solidFill>
                  <a:srgbClr val="290DB3"/>
                </a:solidFill>
              </a:rPr>
              <a:t>that traders use will </a:t>
            </a:r>
            <a:r>
              <a:rPr lang="en-ZA" sz="3200" b="1" dirty="0">
                <a:solidFill>
                  <a:srgbClr val="898F0C"/>
                </a:solidFill>
              </a:rPr>
              <a:t>change over time, </a:t>
            </a:r>
            <a:r>
              <a:rPr lang="en-ZA" sz="3200" dirty="0">
                <a:solidFill>
                  <a:srgbClr val="290DB3"/>
                </a:solidFill>
              </a:rPr>
              <a:t>with changes in market demand and supply. Therefore, you have to keep any information you have about prices </a:t>
            </a:r>
            <a:r>
              <a:rPr lang="en-ZA" sz="3200" b="1" dirty="0">
                <a:solidFill>
                  <a:srgbClr val="898F0C"/>
                </a:solidFill>
              </a:rPr>
              <a:t>current.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1286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940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082842" cy="1124712"/>
          </a:xfrm>
        </p:spPr>
        <p:txBody>
          <a:bodyPr anchor="ctr"/>
          <a:lstStyle/>
          <a:p>
            <a:r>
              <a:rPr lang="en-ZA" sz="3600" dirty="0"/>
              <a:t>Comparing traders’ prices with production and marketing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425039"/>
            <a:ext cx="9559636" cy="5486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The expected trader’s prices is lower than the farmers’ costs:</a:t>
            </a:r>
          </a:p>
          <a:p>
            <a:pPr marL="261781" lvl="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The farmers can </a:t>
            </a:r>
            <a:r>
              <a:rPr lang="en-ZA" sz="3200" b="1" dirty="0">
                <a:solidFill>
                  <a:srgbClr val="290DB3"/>
                </a:solidFill>
              </a:rPr>
              <a:t>expect to make a loss. </a:t>
            </a:r>
            <a:r>
              <a:rPr lang="en-ZA" sz="3200" dirty="0">
                <a:solidFill>
                  <a:srgbClr val="290DB3"/>
                </a:solidFill>
              </a:rPr>
              <a:t>They should check if their cost calculations are correct, if they can reduce their costs further and if they can persuade traders to pay more for the product.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The expected trader’s price is higher than the farmers’ costs:</a:t>
            </a:r>
          </a:p>
          <a:p>
            <a:pPr marL="514719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i="0" dirty="0">
                <a:solidFill>
                  <a:srgbClr val="290DB3"/>
                </a:solidFill>
              </a:rPr>
              <a:t>The farmers can </a:t>
            </a:r>
            <a:r>
              <a:rPr lang="en-ZA" sz="3200" b="1" i="0" dirty="0">
                <a:solidFill>
                  <a:srgbClr val="290DB3"/>
                </a:solidFill>
              </a:rPr>
              <a:t>expect</a:t>
            </a:r>
            <a:r>
              <a:rPr lang="en-ZA" sz="3200" i="0" dirty="0">
                <a:solidFill>
                  <a:srgbClr val="290DB3"/>
                </a:solidFill>
              </a:rPr>
              <a:t> </a:t>
            </a:r>
            <a:r>
              <a:rPr lang="en-ZA" sz="3200" b="1" i="0" dirty="0">
                <a:solidFill>
                  <a:srgbClr val="290DB3"/>
                </a:solidFill>
              </a:rPr>
              <a:t>to make a profit. </a:t>
            </a:r>
            <a:r>
              <a:rPr lang="en-ZA" sz="3200" i="0" dirty="0">
                <a:solidFill>
                  <a:srgbClr val="290DB3"/>
                </a:solidFill>
              </a:rPr>
              <a:t>They should still work out how to reduce their costs and how to increase the price.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0460" y="125005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153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Module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043"/>
            <a:ext cx="8443356" cy="5387635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This was the third booklet in the </a:t>
            </a:r>
            <a:r>
              <a:rPr lang="en-ZA" sz="3200" i="1" dirty="0">
                <a:solidFill>
                  <a:srgbClr val="290DB3"/>
                </a:solidFill>
              </a:rPr>
              <a:t>Seven steps of marketing</a:t>
            </a:r>
            <a:r>
              <a:rPr lang="en-ZA" sz="3200" dirty="0">
                <a:solidFill>
                  <a:srgbClr val="290DB3"/>
                </a:solidFill>
              </a:rPr>
              <a:t> series.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In this booklet (module), we have focused on Step 5 (Marketing as a group) in the process of linking farmers to markets and helping them to develop their agroenterprises.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You have learned: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reasons for marketing as a group (collective marketing)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way in which traders decide on their prices.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22245" y="836578"/>
            <a:ext cx="9195621" cy="5225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34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-4670"/>
            <a:ext cx="7766462" cy="1124712"/>
          </a:xfrm>
        </p:spPr>
        <p:txBody>
          <a:bodyPr anchor="ctr"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8" y="973778"/>
            <a:ext cx="9417132" cy="561702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17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Advantages of collective marketing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A typical sale and variations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Costs of marketing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Finding a buyer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Negotiating with buyers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Agreements within the farmers’ group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Maintaining a continuous supply, quality and discipline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Keeping buyers informed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Developing a market strategy around quality options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Second-order marketing associations and cooperatives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Problems with collective marketing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0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88885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620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003087"/>
      </a:dk2>
      <a:lt2>
        <a:srgbClr val="F2F2F2"/>
      </a:lt2>
      <a:accent1>
        <a:srgbClr val="585858"/>
      </a:accent1>
      <a:accent2>
        <a:srgbClr val="B7BF10"/>
      </a:accent2>
      <a:accent3>
        <a:srgbClr val="00B388"/>
      </a:accent3>
      <a:accent4>
        <a:srgbClr val="00B5E2"/>
      </a:accent4>
      <a:accent5>
        <a:srgbClr val="A7A7A7"/>
      </a:accent5>
      <a:accent6>
        <a:srgbClr val="F79646"/>
      </a:accent6>
      <a:hlink>
        <a:srgbClr val="00B5E2"/>
      </a:hlink>
      <a:folHlink>
        <a:srgbClr val="00B5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170D39CB26E45808F72C1C4D9CE7F" ma:contentTypeVersion="3" ma:contentTypeDescription="Create a new document." ma:contentTypeScope="" ma:versionID="54e93787f9ce371d32b6747ca463a90b">
  <xsd:schema xmlns:xsd="http://www.w3.org/2001/XMLSchema" xmlns:xs="http://www.w3.org/2001/XMLSchema" xmlns:p="http://schemas.microsoft.com/office/2006/metadata/properties" xmlns:ns1="http://schemas.microsoft.com/sharepoint/v3" xmlns:ns2="b4e4be8c-aae4-4fdd-b2d1-ab6d4aae907d" xmlns:ns4="9c2bb3a3-222a-4cff-9775-f3a8807de443" targetNamespace="http://schemas.microsoft.com/office/2006/metadata/properties" ma:root="true" ma:fieldsID="155a8f0275fa0ad5d430fac8d9ebf4e0" ns1:_="" ns2:_="" ns4:_="">
    <xsd:import namespace="http://schemas.microsoft.com/sharepoint/v3"/>
    <xsd:import namespace="b4e4be8c-aae4-4fdd-b2d1-ab6d4aae907d"/>
    <xsd:import namespace="9c2bb3a3-222a-4cff-9775-f3a8807de443"/>
    <xsd:element name="properties">
      <xsd:complexType>
        <xsd:sequence>
          <xsd:element name="documentManagement">
            <xsd:complexType>
              <xsd:all>
                <xsd:element ref="ns2:Description_x0020_Text"/>
                <xsd:element ref="ns2:CRS_x0020_Region" minOccurs="0"/>
                <xsd:element ref="ns2:Geography" minOccurs="0"/>
                <xsd:element ref="ns1:Language" minOccurs="0"/>
                <xsd:element ref="ns2:Topic" minOccurs="0"/>
                <xsd:element ref="ns2:Include_x0020_in_x0020_Site_x0020_Index" minOccurs="0"/>
                <xsd:element ref="ns4:Category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  <xsd:element name="PublishingStartDate" ma:index="16" nillable="true" ma:displayName="Scheduling Start Date" ma:internalName="PublishingStartDate">
      <xsd:simpleType>
        <xsd:restriction base="dms:Unknown"/>
      </xsd:simpleType>
    </xsd:element>
    <xsd:element name="PublishingExpirationDate" ma:index="17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4be8c-aae4-4fdd-b2d1-ab6d4aae907d" elementFormDefault="qualified">
    <xsd:import namespace="http://schemas.microsoft.com/office/2006/documentManagement/types"/>
    <xsd:import namespace="http://schemas.microsoft.com/office/infopath/2007/PartnerControls"/>
    <xsd:element name="Description_x0020_Text" ma:index="2" ma:displayName="Description Text" ma:internalName="Description_x0020_Text" ma:readOnly="false">
      <xsd:simpleType>
        <xsd:restriction base="dms:Note">
          <xsd:maxLength value="255"/>
        </xsd:restriction>
      </xsd:simpleType>
    </xsd:element>
    <xsd:element name="CRS_x0020_Region" ma:index="3" nillable="true" ma:displayName="CRS Region" ma:list="{532a098f-89e0-40d6-9d5f-15c3167b398d}" ma:internalName="CRS_x0020_Region" ma:showField="Column2" ma:web="b4e4be8c-aae4-4fdd-b2d1-ab6d4aae907d">
      <xsd:simpleType>
        <xsd:restriction base="dms:Lookup"/>
      </xsd:simpleType>
    </xsd:element>
    <xsd:element name="Geography" ma:index="4" nillable="true" ma:displayName="Geography" ma:default="None" ma:format="Dropdown" ma:internalName="Geography" ma:readOnly="false">
      <xsd:simpleType>
        <xsd:restriction base="dms:Choice">
          <xsd:enumeration value="None"/>
          <xsd:enumeration value="Afghanistan"/>
          <xsd:enumeration value="Africa"/>
          <xsd:enumeration value="Albania"/>
          <xsd:enumeration value="Angola"/>
          <xsd:enumeration value="Argentina"/>
          <xsd:enumeration value="Armenia"/>
          <xsd:enumeration value="Azerbaijan"/>
          <xsd:enumeration value="Baltimore"/>
          <xsd:enumeration value="Bangladesh"/>
          <xsd:enumeration value="Belize"/>
          <xsd:enumeration value="Benin"/>
          <xsd:enumeration value="Bolivia"/>
          <xsd:enumeration value="Bosnia And Herzegovina"/>
          <xsd:enumeration value="Botswana"/>
          <xsd:enumeration value="Brazil"/>
          <xsd:enumeration value="Bulgaria"/>
          <xsd:enumeration value="Burkina Faso"/>
          <xsd:enumeration value="Burma"/>
          <xsd:enumeration value="Burundi"/>
          <xsd:enumeration value="Cambodia"/>
          <xsd:enumeration value="Cameroon"/>
          <xsd:enumeration value="CARO"/>
          <xsd:enumeration value="Central African Republic"/>
          <xsd:enumeration value="Chad"/>
          <xsd:enumeration value="China"/>
          <xsd:enumeration value="Colombia"/>
          <xsd:enumeration value="Congo"/>
          <xsd:enumeration value="Costa Rica"/>
          <xsd:enumeration value="Croatia"/>
          <xsd:enumeration value="Cuba"/>
          <xsd:enumeration value="CWA"/>
          <xsd:enumeration value="Democratic Republic of Congo"/>
          <xsd:enumeration value="Djibouti"/>
          <xsd:enumeration value="Dominican Republic"/>
          <xsd:enumeration value="DR Congo"/>
          <xsd:enumeration value="EARO"/>
          <xsd:enumeration value="East &amp; South Asia"/>
          <xsd:enumeration value="Ecuador"/>
          <xsd:enumeration value="Egypt"/>
          <xsd:enumeration value="El Salvador"/>
          <xsd:enumeration value="EMECA"/>
          <xsd:enumeration value="Equatorial Guinea"/>
          <xsd:enumeration value="Eritrea"/>
          <xsd:enumeration value="ESA"/>
          <xsd:enumeration value="Ethiopia"/>
          <xsd:enumeration value="France"/>
          <xsd:enumeration value="Gambia"/>
          <xsd:enumeration value="Gaza"/>
          <xsd:enumeration value="Geneva"/>
          <xsd:enumeration value="Georgia"/>
          <xsd:enumeration value="Ghana"/>
          <xsd:enumeration value="Global"/>
          <xsd:enumeration value="Great Britain"/>
          <xsd:enumeration value="Guatemala"/>
          <xsd:enumeration value="Guinea Bissau"/>
          <xsd:enumeration value="Guinea-Conakry"/>
          <xsd:enumeration value="Guyana"/>
          <xsd:enumeration value="Haiti"/>
          <xsd:enumeration value="Headquarters"/>
          <xsd:enumeration value="Honduras"/>
          <xsd:enumeration value="India"/>
          <xsd:enumeration value="Indonesia"/>
          <xsd:enumeration value="Iran"/>
          <xsd:enumeration value="Iraq"/>
          <xsd:enumeration value="Jamaica"/>
          <xsd:enumeration value="Jordan"/>
          <xsd:enumeration value="Jwbg"/>
          <xsd:enumeration value="Kenya"/>
          <xsd:enumeration value="Kinshasa"/>
          <xsd:enumeration value="Kosovo"/>
          <xsd:enumeration value="Kyrgyzstan"/>
          <xsd:enumeration value="LACRO"/>
          <xsd:enumeration value="Lao PDR"/>
          <xsd:enumeration value="Laos"/>
          <xsd:enumeration value="Lebanon"/>
          <xsd:enumeration value="Lesotho"/>
          <xsd:enumeration value="Liberia"/>
          <xsd:enumeration value="Macedonia"/>
          <xsd:enumeration value="Madagascar"/>
          <xsd:enumeration value="Malawi"/>
          <xsd:enumeration value="Mali"/>
          <xsd:enumeration value="Mauritania"/>
          <xsd:enumeration value="Mexico"/>
          <xsd:enumeration value="Moldova"/>
          <xsd:enumeration value="Morocco"/>
          <xsd:enumeration value="Nepal"/>
          <xsd:enumeration value="Nicaragua"/>
          <xsd:enumeration value="Niger"/>
          <xsd:enumeration value="Nigeria"/>
          <xsd:enumeration value="North Korea"/>
          <xsd:enumeration value="Northern Sudan"/>
          <xsd:enumeration value="Pakistan"/>
          <xsd:enumeration value="Papua New Guinea (The Pacific)"/>
          <xsd:enumeration value="Peru"/>
          <xsd:enumeration value="Philippines"/>
          <xsd:enumeration value="Romania"/>
          <xsd:enumeration value="Rwanda"/>
          <xsd:enumeration value="SARO"/>
          <xsd:enumeration value="Senegal"/>
          <xsd:enumeration value="Serbia"/>
          <xsd:enumeration value="Serbia And Montenegro"/>
          <xsd:enumeration value="Sierra Leone"/>
          <xsd:enumeration value="Somalia"/>
          <xsd:enumeration value="Sothern Africa"/>
          <xsd:enumeration value="South Africa"/>
          <xsd:enumeration value="South Sudan"/>
          <xsd:enumeration value="Sri Lanka"/>
          <xsd:enumeration value="Sudan"/>
          <xsd:enumeration value="SWA"/>
          <xsd:enumeration value="Swaziland"/>
          <xsd:enumeration value="Syria"/>
          <xsd:enumeration value="Tanzania"/>
          <xsd:enumeration value="Thailand"/>
          <xsd:enumeration value="The Gambia"/>
          <xsd:enumeration value="Timor-Leste"/>
          <xsd:enumeration value="Togo"/>
          <xsd:enumeration value="Tpc Cambodia"/>
          <xsd:enumeration value="Turkey"/>
          <xsd:enumeration value="Uganda"/>
          <xsd:enumeration value="United Kingdom"/>
          <xsd:enumeration value="United States"/>
          <xsd:enumeration value="Venezuela"/>
          <xsd:enumeration value="Vietnam"/>
          <xsd:enumeration value="Zambia"/>
          <xsd:enumeration value="Zimbabwe"/>
        </xsd:restriction>
      </xsd:simpleType>
    </xsd:element>
    <xsd:element name="Topic" ma:index="6" nillable="true" ma:displayName="Topic" ma:default="None" ma:description="CRS Custom Column" ma:format="Dropdown" ma:internalName="Topic" ma:readOnly="false">
      <xsd:simpleType>
        <xsd:union memberTypes="dms:Text">
          <xsd:simpleType>
            <xsd:restriction base="dms:Choice">
              <xsd:enumeration value="Please Select"/>
              <xsd:enumeration value="Administration"/>
              <xsd:enumeration value="Awareness"/>
              <xsd:enumeration value="Business Development"/>
              <xsd:enumeration value="Committee"/>
              <xsd:enumeration value="Commodities"/>
              <xsd:enumeration value="Communications"/>
              <xsd:enumeration value="Compliance"/>
              <xsd:enumeration value="Emergency"/>
              <xsd:enumeration value="Event"/>
              <xsd:enumeration value="Finance"/>
              <xsd:enumeration value="Fund Raising"/>
              <xsd:enumeration value="Human Resources"/>
              <xsd:enumeration value="Information/Communication Technology"/>
              <xsd:enumeration value="Leadership"/>
              <xsd:enumeration value="Legal"/>
              <xsd:enumeration value="Management Quality"/>
              <xsd:enumeration value="Marketing"/>
              <xsd:enumeration value="Partnership"/>
              <xsd:enumeration value="Procurement"/>
              <xsd:enumeration value="Program Quality"/>
              <xsd:enumeration value="Programming"/>
              <xsd:enumeration value="Publications"/>
              <xsd:enumeration value="Report"/>
              <xsd:enumeration value="Security"/>
              <xsd:enumeration value="Stakeholder Collaboration"/>
              <xsd:enumeration value="Strategy"/>
              <xsd:enumeration value="Training"/>
              <xsd:enumeration value="None"/>
            </xsd:restriction>
          </xsd:simpleType>
        </xsd:union>
      </xsd:simpleType>
    </xsd:element>
    <xsd:element name="Include_x0020_in_x0020_Site_x0020_Index" ma:index="8" nillable="true" ma:displayName="Include in Site Index" ma:default="0" ma:description="CRS Custom Column - By checking the box the item will be included in the site index for CRS Global. Check the box if you want to share this document with CRS staff" ma:internalName="Include_x0020_in_x0020_Site_x0020_Index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bb3a3-222a-4cff-9775-f3a8807de443" elementFormDefault="qualified">
    <xsd:import namespace="http://schemas.microsoft.com/office/2006/documentManagement/types"/>
    <xsd:import namespace="http://schemas.microsoft.com/office/infopath/2007/PartnerControls"/>
    <xsd:element name="Category" ma:index="15" ma:displayName="Category" ma:default="Core Brand Assets" ma:format="Dropdown" ma:internalName="Category" ma:readOnly="false">
      <xsd:simpleType>
        <xsd:restriction base="dms:Choice">
          <xsd:enumeration value="Core Brand Assets"/>
          <xsd:enumeration value="References/Guidelines"/>
          <xsd:enumeration value="Presentation Templates"/>
          <xsd:enumeration value="Embed (System use only)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7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Category xmlns="9c2bb3a3-222a-4cff-9775-f3a8807de443">Presentation Templates</Category>
    <Include_x0020_in_x0020_Site_x0020_Index xmlns="b4e4be8c-aae4-4fdd-b2d1-ab6d4aae907d">true</Include_x0020_in_x0020_Site_x0020_Index>
    <Description_x0020_Text xmlns="b4e4be8c-aae4-4fdd-b2d1-ab6d4aae907d">English language version of the CRS PowerPoint template in the Fresh palette.</Description_x0020_Text>
    <Geography xmlns="b4e4be8c-aae4-4fdd-b2d1-ab6d4aae907d">None</Geography>
    <Topic xmlns="b4e4be8c-aae4-4fdd-b2d1-ab6d4aae907d">Brand Materials</Topic>
    <CRS_x0020_Region xmlns="b4e4be8c-aae4-4fdd-b2d1-ab6d4aae907d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3D1BB83-2743-4187-8F8D-8FB6437944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791A98-1501-4D33-8EB9-747BCFC12C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e4be8c-aae4-4fdd-b2d1-ab6d4aae907d"/>
    <ds:schemaRef ds:uri="9c2bb3a3-222a-4cff-9775-f3a8807de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65E357-16C2-42AA-BA66-C198FBF08C1D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sharepoint/v3"/>
    <ds:schemaRef ds:uri="9c2bb3a3-222a-4cff-9775-f3a8807de443"/>
    <ds:schemaRef ds:uri="http://schemas.microsoft.com/office/infopath/2007/PartnerControls"/>
    <ds:schemaRef ds:uri="http://schemas.openxmlformats.org/package/2006/metadata/core-properties"/>
    <ds:schemaRef ds:uri="b4e4be8c-aae4-4fdd-b2d1-ab6d4aae907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6788</TotalTime>
  <Words>4595</Words>
  <Application>Microsoft Office PowerPoint</Application>
  <PresentationFormat>Custom</PresentationFormat>
  <Paragraphs>514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Arial</vt:lpstr>
      <vt:lpstr>Calibri</vt:lpstr>
      <vt:lpstr>Office Theme</vt:lpstr>
      <vt:lpstr>The seven steps of marketing Booklet 3: Marketing as a group</vt:lpstr>
      <vt:lpstr>Skills for Marketing and Rural Transformation (SMART skills)</vt:lpstr>
      <vt:lpstr>Purpose of the SMART skills series</vt:lpstr>
      <vt:lpstr>The seven steps of marketing: Content</vt:lpstr>
      <vt:lpstr>Booklet 3: Marketing as a group</vt:lpstr>
      <vt:lpstr>Step 5: Marketing as a group</vt:lpstr>
      <vt:lpstr>Lesson 17: Why market as a group?</vt:lpstr>
      <vt:lpstr>Outcomes</vt:lpstr>
      <vt:lpstr>Overview</vt:lpstr>
      <vt:lpstr>Collective marketing</vt:lpstr>
      <vt:lpstr>Advantages of collective marketing</vt:lpstr>
      <vt:lpstr>Advantages of collective marketing: Bigger volumes</vt:lpstr>
      <vt:lpstr>Advantages of collective marketing: Bigger trades</vt:lpstr>
      <vt:lpstr>Advantages of collective marketing: Bigger trades (Continued)</vt:lpstr>
      <vt:lpstr>Advantages of collective marketing: Uniform quality</vt:lpstr>
      <vt:lpstr>Advantages of collective marketing: Reliable sellers</vt:lpstr>
      <vt:lpstr>Advantages of collective marketing: Reliable buyers</vt:lpstr>
      <vt:lpstr>Advantages of collective marketing: Continuous supply</vt:lpstr>
      <vt:lpstr>Advantages of collective marketing: Higher price</vt:lpstr>
      <vt:lpstr>Advantages of collective marketing: Organization</vt:lpstr>
      <vt:lpstr>Organizing collective marketing</vt:lpstr>
      <vt:lpstr>A typical sale: Step 1–5</vt:lpstr>
      <vt:lpstr>A typical sale: Step 6–11</vt:lpstr>
      <vt:lpstr>Variations to the typical sale</vt:lpstr>
      <vt:lpstr>Costs of marketing</vt:lpstr>
      <vt:lpstr>Finding a buyer</vt:lpstr>
      <vt:lpstr>Finding a buyer (Continued)</vt:lpstr>
      <vt:lpstr>Fill a truck and take it to the market</vt:lpstr>
      <vt:lpstr>Fill a truck and take it to the market (Continued)</vt:lpstr>
      <vt:lpstr>Negotiating with buyers: Approaches</vt:lpstr>
      <vt:lpstr>Negotiating with buyers: Approaches (Continued)</vt:lpstr>
      <vt:lpstr>Negotiating with buyers: Points to negotiate</vt:lpstr>
      <vt:lpstr>Agreements within the farmers’ group: Crops</vt:lpstr>
      <vt:lpstr>Agreements within the farmers’ group: Crops (Continued)</vt:lpstr>
      <vt:lpstr>Agreements within the farmers’ group: Livestock</vt:lpstr>
      <vt:lpstr>Agreements within the farmers’ group: Livestock (Continued)</vt:lpstr>
      <vt:lpstr>Maintaining a continuous supply</vt:lpstr>
      <vt:lpstr>Maintaining a continuous supply: Methods</vt:lpstr>
      <vt:lpstr>Maintaining quality</vt:lpstr>
      <vt:lpstr>Maintaining quality: Methods</vt:lpstr>
      <vt:lpstr>Maintaining discipline: Carrots and sticks</vt:lpstr>
      <vt:lpstr>Keeping buyers informed</vt:lpstr>
      <vt:lpstr>Keeping buyers informed (Continued)</vt:lpstr>
      <vt:lpstr>Developing a market strategy around quality options</vt:lpstr>
      <vt:lpstr>Primary markets</vt:lpstr>
      <vt:lpstr>Secondary markets</vt:lpstr>
      <vt:lpstr>Tertiary markets</vt:lpstr>
      <vt:lpstr>Mobiles for marketing</vt:lpstr>
      <vt:lpstr>Second-order marketing associations</vt:lpstr>
      <vt:lpstr>Association trading committee</vt:lpstr>
      <vt:lpstr>Cooperatives</vt:lpstr>
      <vt:lpstr>Cooperatives: Functioning</vt:lpstr>
      <vt:lpstr>Common problems with collective marketing problems</vt:lpstr>
      <vt:lpstr>Social problems and emergencies</vt:lpstr>
      <vt:lpstr>Social problems and emergencies: Suggested solutions</vt:lpstr>
      <vt:lpstr>Repaying moneylenders</vt:lpstr>
      <vt:lpstr>Repaying moneylenders: Suggested solutions</vt:lpstr>
      <vt:lpstr>Group members spending irresponsibly</vt:lpstr>
      <vt:lpstr>Group members spending irresponsibly: Suggested solutions</vt:lpstr>
      <vt:lpstr>Side-selling</vt:lpstr>
      <vt:lpstr>Side-selling: Suggested solutions</vt:lpstr>
      <vt:lpstr>Bad weather</vt:lpstr>
      <vt:lpstr>Bad weather: Suggested solutions</vt:lpstr>
      <vt:lpstr>Disasters</vt:lpstr>
      <vt:lpstr>Disasters: Suggested solutions</vt:lpstr>
      <vt:lpstr>Variable quality</vt:lpstr>
      <vt:lpstr>Variable quality: Suggested solutions</vt:lpstr>
      <vt:lpstr>Cost of collective marketing</vt:lpstr>
      <vt:lpstr>Cost of collective marketing: Suggested solutions</vt:lpstr>
      <vt:lpstr>Lesson 18: How do traders decide on prices?</vt:lpstr>
      <vt:lpstr>Outcomes</vt:lpstr>
      <vt:lpstr>Overview</vt:lpstr>
      <vt:lpstr>How does a trader calculate prices?</vt:lpstr>
      <vt:lpstr>A trader’s price calculation</vt:lpstr>
      <vt:lpstr>Higher cost</vt:lpstr>
      <vt:lpstr>Calculating higher costs: Longer distance</vt:lpstr>
      <vt:lpstr>Smaller purchase volumes</vt:lpstr>
      <vt:lpstr>Calculating smaller purchase volumes</vt:lpstr>
      <vt:lpstr>Buyer’s market and seller’s market</vt:lpstr>
      <vt:lpstr>Helping farmers understand prices</vt:lpstr>
      <vt:lpstr>Historical price data</vt:lpstr>
      <vt:lpstr>Historical price data: Graph</vt:lpstr>
      <vt:lpstr>Historical price data: Graph interpretation</vt:lpstr>
      <vt:lpstr>Traders’ costs</vt:lpstr>
      <vt:lpstr>Comparing traders’ prices with production and marketing costs</vt:lpstr>
      <vt:lpstr>Module summary</vt:lpstr>
    </vt:vector>
  </TitlesOfParts>
  <Company>Catholic Relief Services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CRS PPT Fresh Template Eng MK1471 22Sep14</dc:title>
  <dc:creator>Pause for Thought</dc:creator>
  <cp:lastModifiedBy>Lucia Geyer</cp:lastModifiedBy>
  <cp:revision>162</cp:revision>
  <dcterms:created xsi:type="dcterms:W3CDTF">2014-08-13T11:43:29Z</dcterms:created>
  <dcterms:modified xsi:type="dcterms:W3CDTF">2017-03-25T16:26:19Z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0x010100F14170D39CB26E45808F72C1C4D9CE7F</vt:lpwstr>
  </property>
</Properties>
</file>