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03"/>
  </p:notesMasterIdLst>
  <p:handoutMasterIdLst>
    <p:handoutMasterId r:id="rId204"/>
  </p:handoutMasterIdLst>
  <p:sldIdLst>
    <p:sldId id="262" r:id="rId5"/>
    <p:sldId id="263" r:id="rId6"/>
    <p:sldId id="264" r:id="rId7"/>
    <p:sldId id="266" r:id="rId8"/>
    <p:sldId id="257" r:id="rId9"/>
    <p:sldId id="261" r:id="rId10"/>
    <p:sldId id="267" r:id="rId11"/>
    <p:sldId id="268" r:id="rId12"/>
    <p:sldId id="269" r:id="rId13"/>
    <p:sldId id="270" r:id="rId14"/>
    <p:sldId id="271" r:id="rId15"/>
    <p:sldId id="272" r:id="rId16"/>
    <p:sldId id="273" r:id="rId17"/>
    <p:sldId id="274" r:id="rId18"/>
    <p:sldId id="275" r:id="rId19"/>
    <p:sldId id="276" r:id="rId20"/>
    <p:sldId id="277" r:id="rId21"/>
    <p:sldId id="285" r:id="rId22"/>
    <p:sldId id="286" r:id="rId23"/>
    <p:sldId id="278" r:id="rId24"/>
    <p:sldId id="279" r:id="rId25"/>
    <p:sldId id="280" r:id="rId26"/>
    <p:sldId id="281" r:id="rId27"/>
    <p:sldId id="282" r:id="rId28"/>
    <p:sldId id="284" r:id="rId29"/>
    <p:sldId id="283" r:id="rId30"/>
    <p:sldId id="287" r:id="rId31"/>
    <p:sldId id="288" r:id="rId32"/>
    <p:sldId id="289" r:id="rId33"/>
    <p:sldId id="290" r:id="rId34"/>
    <p:sldId id="291" r:id="rId35"/>
    <p:sldId id="292" r:id="rId36"/>
    <p:sldId id="307" r:id="rId37"/>
    <p:sldId id="293" r:id="rId38"/>
    <p:sldId id="294" r:id="rId39"/>
    <p:sldId id="295" r:id="rId40"/>
    <p:sldId id="296" r:id="rId41"/>
    <p:sldId id="297" r:id="rId42"/>
    <p:sldId id="298" r:id="rId43"/>
    <p:sldId id="299" r:id="rId44"/>
    <p:sldId id="451" r:id="rId45"/>
    <p:sldId id="300" r:id="rId46"/>
    <p:sldId id="301" r:id="rId47"/>
    <p:sldId id="452" r:id="rId48"/>
    <p:sldId id="302" r:id="rId49"/>
    <p:sldId id="303" r:id="rId50"/>
    <p:sldId id="453" r:id="rId51"/>
    <p:sldId id="304" r:id="rId52"/>
    <p:sldId id="305" r:id="rId53"/>
    <p:sldId id="306"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454" r:id="rId69"/>
    <p:sldId id="322" r:id="rId70"/>
    <p:sldId id="323" r:id="rId71"/>
    <p:sldId id="324" r:id="rId72"/>
    <p:sldId id="325" r:id="rId73"/>
    <p:sldId id="326" r:id="rId74"/>
    <p:sldId id="327" r:id="rId75"/>
    <p:sldId id="328" r:id="rId76"/>
    <p:sldId id="329" r:id="rId77"/>
    <p:sldId id="330" r:id="rId78"/>
    <p:sldId id="331" r:id="rId79"/>
    <p:sldId id="332" r:id="rId80"/>
    <p:sldId id="333" r:id="rId81"/>
    <p:sldId id="334" r:id="rId82"/>
    <p:sldId id="335" r:id="rId83"/>
    <p:sldId id="348" r:id="rId84"/>
    <p:sldId id="336" r:id="rId85"/>
    <p:sldId id="337" r:id="rId86"/>
    <p:sldId id="338" r:id="rId87"/>
    <p:sldId id="339" r:id="rId88"/>
    <p:sldId id="340" r:id="rId89"/>
    <p:sldId id="341" r:id="rId90"/>
    <p:sldId id="349" r:id="rId91"/>
    <p:sldId id="342" r:id="rId92"/>
    <p:sldId id="343" r:id="rId93"/>
    <p:sldId id="344" r:id="rId94"/>
    <p:sldId id="345" r:id="rId95"/>
    <p:sldId id="346" r:id="rId96"/>
    <p:sldId id="350" r:id="rId97"/>
    <p:sldId id="351" r:id="rId98"/>
    <p:sldId id="352" r:id="rId99"/>
    <p:sldId id="353" r:id="rId100"/>
    <p:sldId id="354" r:id="rId101"/>
    <p:sldId id="355" r:id="rId102"/>
    <p:sldId id="455" r:id="rId103"/>
    <p:sldId id="356" r:id="rId104"/>
    <p:sldId id="456" r:id="rId105"/>
    <p:sldId id="357" r:id="rId106"/>
    <p:sldId id="358" r:id="rId107"/>
    <p:sldId id="359" r:id="rId108"/>
    <p:sldId id="360" r:id="rId109"/>
    <p:sldId id="366" r:id="rId110"/>
    <p:sldId id="361" r:id="rId111"/>
    <p:sldId id="362" r:id="rId112"/>
    <p:sldId id="363" r:id="rId113"/>
    <p:sldId id="364" r:id="rId114"/>
    <p:sldId id="365" r:id="rId115"/>
    <p:sldId id="367" r:id="rId116"/>
    <p:sldId id="368" r:id="rId117"/>
    <p:sldId id="369" r:id="rId118"/>
    <p:sldId id="370" r:id="rId119"/>
    <p:sldId id="376" r:id="rId120"/>
    <p:sldId id="377" r:id="rId121"/>
    <p:sldId id="371" r:id="rId122"/>
    <p:sldId id="372" r:id="rId123"/>
    <p:sldId id="378" r:id="rId124"/>
    <p:sldId id="458" r:id="rId125"/>
    <p:sldId id="461" r:id="rId126"/>
    <p:sldId id="379" r:id="rId127"/>
    <p:sldId id="380" r:id="rId128"/>
    <p:sldId id="459" r:id="rId129"/>
    <p:sldId id="460" r:id="rId130"/>
    <p:sldId id="383" r:id="rId131"/>
    <p:sldId id="384" r:id="rId132"/>
    <p:sldId id="385" r:id="rId133"/>
    <p:sldId id="386" r:id="rId134"/>
    <p:sldId id="462" r:id="rId135"/>
    <p:sldId id="387" r:id="rId136"/>
    <p:sldId id="388" r:id="rId137"/>
    <p:sldId id="463" r:id="rId138"/>
    <p:sldId id="389" r:id="rId139"/>
    <p:sldId id="395" r:id="rId140"/>
    <p:sldId id="391" r:id="rId141"/>
    <p:sldId id="392" r:id="rId142"/>
    <p:sldId id="373" r:id="rId143"/>
    <p:sldId id="374" r:id="rId144"/>
    <p:sldId id="375" r:id="rId145"/>
    <p:sldId id="396" r:id="rId146"/>
    <p:sldId id="410" r:id="rId147"/>
    <p:sldId id="397" r:id="rId148"/>
    <p:sldId id="398" r:id="rId149"/>
    <p:sldId id="399" r:id="rId150"/>
    <p:sldId id="400" r:id="rId151"/>
    <p:sldId id="401" r:id="rId152"/>
    <p:sldId id="402" r:id="rId153"/>
    <p:sldId id="403" r:id="rId154"/>
    <p:sldId id="404" r:id="rId155"/>
    <p:sldId id="464" r:id="rId156"/>
    <p:sldId id="405" r:id="rId157"/>
    <p:sldId id="406" r:id="rId158"/>
    <p:sldId id="407" r:id="rId159"/>
    <p:sldId id="409" r:id="rId160"/>
    <p:sldId id="411" r:id="rId161"/>
    <p:sldId id="412" r:id="rId162"/>
    <p:sldId id="413" r:id="rId163"/>
    <p:sldId id="422" r:id="rId164"/>
    <p:sldId id="414" r:id="rId165"/>
    <p:sldId id="415" r:id="rId166"/>
    <p:sldId id="416" r:id="rId167"/>
    <p:sldId id="417" r:id="rId168"/>
    <p:sldId id="418" r:id="rId169"/>
    <p:sldId id="419" r:id="rId170"/>
    <p:sldId id="420" r:id="rId171"/>
    <p:sldId id="425" r:id="rId172"/>
    <p:sldId id="423" r:id="rId173"/>
    <p:sldId id="421" r:id="rId174"/>
    <p:sldId id="426" r:id="rId175"/>
    <p:sldId id="427" r:id="rId176"/>
    <p:sldId id="428" r:id="rId177"/>
    <p:sldId id="429" r:id="rId178"/>
    <p:sldId id="430" r:id="rId179"/>
    <p:sldId id="431" r:id="rId180"/>
    <p:sldId id="432" r:id="rId181"/>
    <p:sldId id="433" r:id="rId182"/>
    <p:sldId id="434" r:id="rId183"/>
    <p:sldId id="435" r:id="rId184"/>
    <p:sldId id="437" r:id="rId185"/>
    <p:sldId id="436" r:id="rId186"/>
    <p:sldId id="438" r:id="rId187"/>
    <p:sldId id="439" r:id="rId188"/>
    <p:sldId id="441" r:id="rId189"/>
    <p:sldId id="442" r:id="rId190"/>
    <p:sldId id="443" r:id="rId191"/>
    <p:sldId id="444" r:id="rId192"/>
    <p:sldId id="465" r:id="rId193"/>
    <p:sldId id="445" r:id="rId194"/>
    <p:sldId id="466" r:id="rId195"/>
    <p:sldId id="446" r:id="rId196"/>
    <p:sldId id="447" r:id="rId197"/>
    <p:sldId id="448" r:id="rId198"/>
    <p:sldId id="449" r:id="rId199"/>
    <p:sldId id="450" r:id="rId200"/>
    <p:sldId id="467" r:id="rId201"/>
    <p:sldId id="347" r:id="rId202"/>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78">
          <p15:clr>
            <a:srgbClr val="A4A3A4"/>
          </p15:clr>
        </p15:guide>
        <p15:guide id="2" orient="horz" pos="4265">
          <p15:clr>
            <a:srgbClr val="A4A3A4"/>
          </p15:clr>
        </p15:guide>
        <p15:guide id="3" orient="horz" pos="134">
          <p15:clr>
            <a:srgbClr val="A4A3A4"/>
          </p15:clr>
        </p15:guide>
        <p15:guide id="4" orient="horz" pos="4665">
          <p15:clr>
            <a:srgbClr val="A4A3A4"/>
          </p15:clr>
        </p15:guide>
        <p15:guide id="5" orient="horz" pos="580">
          <p15:clr>
            <a:srgbClr val="A4A3A4"/>
          </p15:clr>
        </p15:guide>
        <p15:guide id="6" orient="horz" pos="986">
          <p15:clr>
            <a:srgbClr val="A4A3A4"/>
          </p15:clr>
        </p15:guide>
        <p15:guide id="7" pos="6203">
          <p15:clr>
            <a:srgbClr val="A4A3A4"/>
          </p15:clr>
        </p15:guide>
        <p15:guide id="8" pos="3168">
          <p15:clr>
            <a:srgbClr val="A4A3A4"/>
          </p15:clr>
        </p15:guide>
        <p15:guide id="9" pos="5451">
          <p15:clr>
            <a:srgbClr val="A4A3A4"/>
          </p15:clr>
        </p15:guide>
        <p15:guide id="10" pos="574">
          <p15:clr>
            <a:srgbClr val="A4A3A4"/>
          </p15:clr>
        </p15:guide>
        <p15:guide id="11" pos="2098">
          <p15:clr>
            <a:srgbClr val="A4A3A4"/>
          </p15:clr>
        </p15:guide>
        <p15:guide id="12" pos="14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0DB3"/>
    <a:srgbClr val="898F0C"/>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0" autoAdjust="0"/>
    <p:restoredTop sz="94660"/>
  </p:normalViewPr>
  <p:slideViewPr>
    <p:cSldViewPr snapToGrid="0" snapToObjects="1">
      <p:cViewPr varScale="1">
        <p:scale>
          <a:sx n="46" d="100"/>
          <a:sy n="46" d="100"/>
        </p:scale>
        <p:origin x="1275" y="41"/>
      </p:cViewPr>
      <p:guideLst>
        <p:guide orient="horz" pos="2378"/>
        <p:guide orient="horz" pos="4265"/>
        <p:guide orient="horz" pos="134"/>
        <p:guide orient="horz" pos="4665"/>
        <p:guide orient="horz" pos="580"/>
        <p:guide orient="horz" pos="986"/>
        <p:guide pos="6203"/>
        <p:guide pos="3168"/>
        <p:guide pos="5451"/>
        <p:guide pos="574"/>
        <p:guide pos="2098"/>
        <p:guide pos="144"/>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presProps" Target="presProps.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viewProps" Target="viewProps.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theme" Target="theme/theme1.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199" Type="http://schemas.openxmlformats.org/officeDocument/2006/relationships/slide" Target="slides/slide195.xml"/><Relationship Id="rId203" Type="http://schemas.openxmlformats.org/officeDocument/2006/relationships/notesMaster" Target="notesMasters/notesMaster1.xml"/><Relationship Id="rId208"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189" Type="http://schemas.openxmlformats.org/officeDocument/2006/relationships/slide" Target="slides/slide185.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190" Type="http://schemas.openxmlformats.org/officeDocument/2006/relationships/slide" Target="slides/slide186.xml"/><Relationship Id="rId204" Type="http://schemas.openxmlformats.org/officeDocument/2006/relationships/handoutMaster" Target="handoutMasters/handout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AE8377D-C277-4243-890F-7D76210F3C08}" type="datetimeFigureOut">
              <a:rPr lang="en-US" smtClean="0"/>
              <a:t>3/26/2017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9B7F2B3-4DAE-CA44-8BCF-1F2B32124916}" type="slidenum">
              <a:rPr lang="en-US" smtClean="0"/>
              <a:t>‹#›</a:t>
            </a:fld>
            <a:endParaRPr lang="en-US"/>
          </a:p>
        </p:txBody>
      </p:sp>
    </p:spTree>
    <p:extLst>
      <p:ext uri="{BB962C8B-B14F-4D97-AF65-F5344CB8AC3E}">
        <p14:creationId xmlns:p14="http://schemas.microsoft.com/office/powerpoint/2010/main" val="16379413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45E5E6-BD34-F249-9CFD-B38C07B14384}" type="datetimeFigureOut">
              <a:rPr lang="en-US" smtClean="0"/>
              <a:t>3/26/2017</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A5B7E7-E587-8349-8679-CA163636E320}" type="slidenum">
              <a:rPr lang="en-US" smtClean="0"/>
              <a:t>‹#›</a:t>
            </a:fld>
            <a:endParaRPr lang="en-US"/>
          </a:p>
        </p:txBody>
      </p:sp>
    </p:spTree>
    <p:extLst>
      <p:ext uri="{BB962C8B-B14F-4D97-AF65-F5344CB8AC3E}">
        <p14:creationId xmlns:p14="http://schemas.microsoft.com/office/powerpoint/2010/main" val="1778913294"/>
      </p:ext>
    </p:extLst>
  </p:cSld>
  <p:clrMap bg1="lt1" tx1="dk1" bg2="lt2" tx2="dk2" accent1="accent1" accent2="accent2" accent3="accent3" accent4="accent4" accent5="accent5" accent6="accent6" hlink="hlink" folHlink="folHlink"/>
  <p:hf hdr="0" ftr="0" dt="0"/>
  <p:notesStyle>
    <a:lvl1pPr marL="0" algn="l" defTabSz="509412" rtl="0" eaLnBrk="1" latinLnBrk="0" hangingPunct="1">
      <a:defRPr sz="1300" kern="1200">
        <a:solidFill>
          <a:schemeClr val="tx1"/>
        </a:solidFill>
        <a:latin typeface="+mn-lt"/>
        <a:ea typeface="+mn-ea"/>
        <a:cs typeface="+mn-cs"/>
      </a:defRPr>
    </a:lvl1pPr>
    <a:lvl2pPr marL="509412" algn="l" defTabSz="509412" rtl="0" eaLnBrk="1" latinLnBrk="0" hangingPunct="1">
      <a:defRPr sz="1300" kern="1200">
        <a:solidFill>
          <a:schemeClr val="tx1"/>
        </a:solidFill>
        <a:latin typeface="+mn-lt"/>
        <a:ea typeface="+mn-ea"/>
        <a:cs typeface="+mn-cs"/>
      </a:defRPr>
    </a:lvl2pPr>
    <a:lvl3pPr marL="1018824" algn="l" defTabSz="509412" rtl="0" eaLnBrk="1" latinLnBrk="0" hangingPunct="1">
      <a:defRPr sz="1300" kern="1200">
        <a:solidFill>
          <a:schemeClr val="tx1"/>
        </a:solidFill>
        <a:latin typeface="+mn-lt"/>
        <a:ea typeface="+mn-ea"/>
        <a:cs typeface="+mn-cs"/>
      </a:defRPr>
    </a:lvl3pPr>
    <a:lvl4pPr marL="1528237" algn="l" defTabSz="509412" rtl="0" eaLnBrk="1" latinLnBrk="0" hangingPunct="1">
      <a:defRPr sz="1300" kern="1200">
        <a:solidFill>
          <a:schemeClr val="tx1"/>
        </a:solidFill>
        <a:latin typeface="+mn-lt"/>
        <a:ea typeface="+mn-ea"/>
        <a:cs typeface="+mn-cs"/>
      </a:defRPr>
    </a:lvl4pPr>
    <a:lvl5pPr marL="2037649" algn="l" defTabSz="509412" rtl="0" eaLnBrk="1" latinLnBrk="0" hangingPunct="1">
      <a:defRPr sz="1300" kern="1200">
        <a:solidFill>
          <a:schemeClr val="tx1"/>
        </a:solidFill>
        <a:latin typeface="+mn-lt"/>
        <a:ea typeface="+mn-ea"/>
        <a:cs typeface="+mn-cs"/>
      </a:defRPr>
    </a:lvl5pPr>
    <a:lvl6pPr marL="2547061" algn="l" defTabSz="509412" rtl="0" eaLnBrk="1" latinLnBrk="0" hangingPunct="1">
      <a:defRPr sz="1300" kern="1200">
        <a:solidFill>
          <a:schemeClr val="tx1"/>
        </a:solidFill>
        <a:latin typeface="+mn-lt"/>
        <a:ea typeface="+mn-ea"/>
        <a:cs typeface="+mn-cs"/>
      </a:defRPr>
    </a:lvl6pPr>
    <a:lvl7pPr marL="3056473" algn="l" defTabSz="509412" rtl="0" eaLnBrk="1" latinLnBrk="0" hangingPunct="1">
      <a:defRPr sz="1300" kern="1200">
        <a:solidFill>
          <a:schemeClr val="tx1"/>
        </a:solidFill>
        <a:latin typeface="+mn-lt"/>
        <a:ea typeface="+mn-ea"/>
        <a:cs typeface="+mn-cs"/>
      </a:defRPr>
    </a:lvl7pPr>
    <a:lvl8pPr marL="3565886" algn="l" defTabSz="509412" rtl="0" eaLnBrk="1" latinLnBrk="0" hangingPunct="1">
      <a:defRPr sz="1300" kern="1200">
        <a:solidFill>
          <a:schemeClr val="tx1"/>
        </a:solidFill>
        <a:latin typeface="+mn-lt"/>
        <a:ea typeface="+mn-ea"/>
        <a:cs typeface="+mn-cs"/>
      </a:defRPr>
    </a:lvl8pPr>
    <a:lvl9pPr marL="4075298" algn="l" defTabSz="50941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the Blue Bars indicate supply, and the orange</a:t>
            </a:r>
            <a:r>
              <a:rPr lang="en-US" baseline="0" dirty="0"/>
              <a:t> line indicates price. </a:t>
            </a:r>
            <a:endParaRPr lang="en-US" dirty="0"/>
          </a:p>
        </p:txBody>
      </p:sp>
      <p:sp>
        <p:nvSpPr>
          <p:cNvPr id="4" name="Slide Number Placeholder 3"/>
          <p:cNvSpPr>
            <a:spLocks noGrp="1"/>
          </p:cNvSpPr>
          <p:nvPr>
            <p:ph type="sldNum" sz="quarter" idx="10"/>
          </p:nvPr>
        </p:nvSpPr>
        <p:spPr/>
        <p:txBody>
          <a:bodyPr/>
          <a:lstStyle/>
          <a:p>
            <a:fld id="{27A5B7E7-E587-8349-8679-CA163636E320}" type="slidenum">
              <a:rPr lang="en-US" smtClean="0"/>
              <a:t>22</a:t>
            </a:fld>
            <a:endParaRPr lang="en-US"/>
          </a:p>
        </p:txBody>
      </p:sp>
    </p:spTree>
    <p:extLst>
      <p:ext uri="{BB962C8B-B14F-4D97-AF65-F5344CB8AC3E}">
        <p14:creationId xmlns:p14="http://schemas.microsoft.com/office/powerpoint/2010/main" val="318645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7A5B7E7-E587-8349-8679-CA163636E320}" type="slidenum">
              <a:rPr lang="en-US" smtClean="0"/>
              <a:t>60</a:t>
            </a:fld>
            <a:endParaRPr lang="en-US"/>
          </a:p>
        </p:txBody>
      </p:sp>
    </p:spTree>
    <p:extLst>
      <p:ext uri="{BB962C8B-B14F-4D97-AF65-F5344CB8AC3E}">
        <p14:creationId xmlns:p14="http://schemas.microsoft.com/office/powerpoint/2010/main" val="24554042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679582" y="2211276"/>
            <a:ext cx="5810250" cy="1554241"/>
          </a:xfrm>
        </p:spPr>
        <p:txBody>
          <a:bodyPr>
            <a:noAutofit/>
          </a:bodyPr>
          <a:lstStyle>
            <a:lvl1pPr>
              <a:defRPr sz="3800">
                <a:solidFill>
                  <a:schemeClr val="tx2"/>
                </a:solidFill>
              </a:defRPr>
            </a:lvl1pPr>
          </a:lstStyle>
          <a:p>
            <a:r>
              <a:rPr lang="en-US" dirty="0"/>
              <a:t>Title goes here</a:t>
            </a:r>
          </a:p>
        </p:txBody>
      </p:sp>
      <p:sp>
        <p:nvSpPr>
          <p:cNvPr id="3" name="Subtitle 2"/>
          <p:cNvSpPr>
            <a:spLocks noGrp="1"/>
          </p:cNvSpPr>
          <p:nvPr>
            <p:ph type="subTitle" idx="1"/>
          </p:nvPr>
        </p:nvSpPr>
        <p:spPr>
          <a:xfrm>
            <a:off x="2679583" y="4360872"/>
            <a:ext cx="5810248" cy="1449834"/>
          </a:xfrm>
        </p:spPr>
        <p:txBody>
          <a:bodyPr/>
          <a:lstStyle>
            <a:lvl1pPr marL="0" indent="0" algn="l">
              <a:buNone/>
              <a:defRPr sz="2200" b="0">
                <a:solidFill>
                  <a:srgbClr val="585858"/>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a:off x="2679583" y="3900562"/>
            <a:ext cx="5794373" cy="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34298" y="5179818"/>
            <a:ext cx="3334512" cy="2602992"/>
          </a:xfrm>
          <a:prstGeom prst="rect">
            <a:avLst/>
          </a:prstGeom>
        </p:spPr>
      </p:pic>
      <p:pic>
        <p:nvPicPr>
          <p:cNvPr id="10" name="Picture 9" descr="CRS_Logo_Pos_Hor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16702" y="1009936"/>
            <a:ext cx="6400376" cy="763792"/>
          </a:xfrm>
          <a:prstGeom prst="rect">
            <a:avLst/>
          </a:prstGeom>
        </p:spPr>
      </p:pic>
      <p:pic>
        <p:nvPicPr>
          <p:cNvPr id="5" name="Picture 4" descr="CRS_Tag_Fresh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679582" y="7057368"/>
            <a:ext cx="3115056" cy="268224"/>
          </a:xfrm>
          <a:prstGeom prst="rect">
            <a:avLst/>
          </a:prstGeom>
        </p:spPr>
      </p:pic>
      <p:pic>
        <p:nvPicPr>
          <p:cNvPr id="6" name="Picture 5" descr="fresh_corner_left.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1"/>
            <a:ext cx="3299882" cy="3281395"/>
          </a:xfrm>
          <a:prstGeom prst="rect">
            <a:avLst/>
          </a:prstGeom>
        </p:spPr>
      </p:pic>
    </p:spTree>
    <p:extLst>
      <p:ext uri="{BB962C8B-B14F-4D97-AF65-F5344CB8AC3E}">
        <p14:creationId xmlns:p14="http://schemas.microsoft.com/office/powerpoint/2010/main" val="1395277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996437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676892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917245" y="1579563"/>
            <a:ext cx="3886200"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254625" y="1579563"/>
            <a:ext cx="3886200" cy="5169927"/>
          </a:xfrm>
        </p:spPr>
        <p:txBody>
          <a:bodyPr/>
          <a:lstStyle>
            <a:lvl1pPr marL="0" indent="0">
              <a:buNone/>
              <a:defRPr sz="22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endParaRPr lang="en-US" dirty="0"/>
          </a:p>
        </p:txBody>
      </p:sp>
      <p:sp>
        <p:nvSpPr>
          <p:cNvPr id="8"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278295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b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7244" y="1579563"/>
            <a:ext cx="4508807" cy="5169927"/>
          </a:xfrm>
        </p:spPr>
        <p:txBody>
          <a:bodyPr/>
          <a:lstStyle>
            <a:lvl1pPr>
              <a:defRPr sz="22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322415" y="7441142"/>
            <a:ext cx="336919" cy="228600"/>
          </a:xfrm>
          <a:prstGeom prst="rect">
            <a:avLst/>
          </a:prstGeom>
        </p:spPr>
        <p:txBody>
          <a:bodyPr/>
          <a:lstStyle>
            <a:defPPr>
              <a:defRPr lang="en-US"/>
            </a:defPPr>
            <a:lvl1pPr marL="0" algn="l" defTabSz="509412" rtl="0" eaLnBrk="1" latinLnBrk="0" hangingPunct="1">
              <a:defRPr sz="1000" b="1" kern="1200">
                <a:solidFill>
                  <a:schemeClr val="bg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734919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right Green Divider">
    <p:spTree>
      <p:nvGrpSpPr>
        <p:cNvPr id="1" name=""/>
        <p:cNvGrpSpPr/>
        <p:nvPr/>
      </p:nvGrpSpPr>
      <p:grpSpPr>
        <a:xfrm>
          <a:off x="0" y="0"/>
          <a:ext cx="0" cy="0"/>
          <a:chOff x="0" y="0"/>
          <a:chExt cx="0" cy="0"/>
        </a:xfrm>
      </p:grpSpPr>
      <p:sp>
        <p:nvSpPr>
          <p:cNvPr id="12"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2"/>
                </a:solidFill>
              </a:defRPr>
            </a:lvl1pPr>
          </a:lstStyle>
          <a:p>
            <a:r>
              <a:rPr lang="en-US" dirty="0"/>
              <a:t>Title goes here</a:t>
            </a:r>
          </a:p>
        </p:txBody>
      </p:sp>
      <p:pic>
        <p:nvPicPr>
          <p:cNvPr id="10" name="Picture 9"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
        <p:nvSpPr>
          <p:cNvPr id="5"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738434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een Divider">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3"/>
                </a:solidFill>
              </a:defRPr>
            </a:lvl1pPr>
          </a:lstStyle>
          <a:p>
            <a:r>
              <a:rPr lang="en-US" dirty="0"/>
              <a:t>Title goes here</a:t>
            </a:r>
          </a:p>
        </p:txBody>
      </p:sp>
      <p:sp>
        <p:nvSpPr>
          <p:cNvPr id="19"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pic>
        <p:nvPicPr>
          <p:cNvPr id="9" name="Picture 8"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ight Blue Divider">
    <p:spTree>
      <p:nvGrpSpPr>
        <p:cNvPr id="1" name=""/>
        <p:cNvGrpSpPr/>
        <p:nvPr/>
      </p:nvGrpSpPr>
      <p:grpSpPr>
        <a:xfrm>
          <a:off x="0" y="0"/>
          <a:ext cx="0" cy="0"/>
          <a:chOff x="0" y="0"/>
          <a:chExt cx="0" cy="0"/>
        </a:xfrm>
      </p:grpSpPr>
      <p:sp>
        <p:nvSpPr>
          <p:cNvPr id="16" name="Title 1"/>
          <p:cNvSpPr>
            <a:spLocks noGrp="1"/>
          </p:cNvSpPr>
          <p:nvPr>
            <p:ph type="ctrTitle" hasCustomPrompt="1"/>
          </p:nvPr>
        </p:nvSpPr>
        <p:spPr>
          <a:xfrm>
            <a:off x="3330576" y="3275676"/>
            <a:ext cx="5810250" cy="2439961"/>
          </a:xfrm>
        </p:spPr>
        <p:txBody>
          <a:bodyPr anchor="t" anchorCtr="0">
            <a:noAutofit/>
          </a:bodyPr>
          <a:lstStyle>
            <a:lvl1pPr>
              <a:defRPr sz="3800">
                <a:solidFill>
                  <a:schemeClr val="accent4"/>
                </a:solidFill>
              </a:defRPr>
            </a:lvl1pPr>
          </a:lstStyle>
          <a:p>
            <a:r>
              <a:rPr lang="en-US" dirty="0"/>
              <a:t>Title goes here</a:t>
            </a:r>
          </a:p>
        </p:txBody>
      </p:sp>
      <p:sp>
        <p:nvSpPr>
          <p:cNvPr id="21" name="Content Placeholder 2"/>
          <p:cNvSpPr>
            <a:spLocks noGrp="1"/>
          </p:cNvSpPr>
          <p:nvPr>
            <p:ph idx="1" hasCustomPrompt="1"/>
          </p:nvPr>
        </p:nvSpPr>
        <p:spPr>
          <a:xfrm>
            <a:off x="3330576" y="2723175"/>
            <a:ext cx="5810250" cy="455406"/>
          </a:xfrm>
        </p:spPr>
        <p:txBody>
          <a:bodyPr anchor="b" anchorCtr="0"/>
          <a:lstStyle>
            <a:lvl1pPr marL="0" indent="0">
              <a:buNone/>
              <a:defRPr sz="1800" b="0">
                <a:solidFill>
                  <a:schemeClr val="accent1"/>
                </a:solidFill>
              </a:defRPr>
            </a:lvl1pPr>
          </a:lstStyle>
          <a:p>
            <a:pPr lvl="0"/>
            <a:r>
              <a:rPr lang="en-US" dirty="0"/>
              <a:t>CLICK TO EDIT MASTER TEXT STYLES</a:t>
            </a:r>
          </a:p>
        </p:txBody>
      </p:sp>
      <p:pic>
        <p:nvPicPr>
          <p:cNvPr id="9" name="Picture 8" descr="PPT-02.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3936" y="0"/>
            <a:ext cx="3334512" cy="2602992"/>
          </a:xfrm>
          <a:prstGeom prst="rect">
            <a:avLst/>
          </a:prstGeom>
        </p:spPr>
      </p:pic>
    </p:spTree>
    <p:extLst>
      <p:ext uri="{BB962C8B-B14F-4D97-AF65-F5344CB8AC3E}">
        <p14:creationId xmlns:p14="http://schemas.microsoft.com/office/powerpoint/2010/main" val="33321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footer_fresh.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7031736"/>
            <a:ext cx="10058400" cy="740664"/>
          </a:xfrm>
          <a:prstGeom prst="rect">
            <a:avLst/>
          </a:prstGeom>
        </p:spPr>
      </p:pic>
      <p:sp>
        <p:nvSpPr>
          <p:cNvPr id="2" name="Title Placeholder 1"/>
          <p:cNvSpPr>
            <a:spLocks noGrp="1"/>
          </p:cNvSpPr>
          <p:nvPr>
            <p:ph type="title"/>
          </p:nvPr>
        </p:nvSpPr>
        <p:spPr>
          <a:xfrm>
            <a:off x="914400" y="-4670"/>
            <a:ext cx="7315200" cy="1124712"/>
          </a:xfrm>
          <a:prstGeom prst="rect">
            <a:avLst/>
          </a:prstGeom>
        </p:spPr>
        <p:txBody>
          <a:bodyPr vert="horz" lIns="0" tIns="0" rIns="101882" bIns="0" rtlCol="0" anchor="b" anchorCtr="0">
            <a:noAutofit/>
          </a:bodyPr>
          <a:lstStyle/>
          <a:p>
            <a:r>
              <a:rPr lang="en-US" dirty="0"/>
              <a:t>Click to edit Master title style</a:t>
            </a:r>
          </a:p>
        </p:txBody>
      </p:sp>
      <p:sp>
        <p:nvSpPr>
          <p:cNvPr id="3" name="Text Placeholder 2"/>
          <p:cNvSpPr>
            <a:spLocks noGrp="1"/>
          </p:cNvSpPr>
          <p:nvPr>
            <p:ph type="body" idx="1"/>
          </p:nvPr>
        </p:nvSpPr>
        <p:spPr>
          <a:xfrm>
            <a:off x="914400" y="1587677"/>
            <a:ext cx="8229600" cy="517888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4"/>
          </p:nvPr>
        </p:nvSpPr>
        <p:spPr>
          <a:xfrm>
            <a:off x="322415" y="7441142"/>
            <a:ext cx="336919" cy="228600"/>
          </a:xfrm>
          <a:prstGeom prst="rect">
            <a:avLst/>
          </a:prstGeom>
        </p:spPr>
        <p:txBody>
          <a:bodyPr/>
          <a:lstStyle>
            <a:lvl1pPr>
              <a:defRPr sz="1000" b="1">
                <a:solidFill>
                  <a:schemeClr val="bg1"/>
                </a:solidFill>
              </a:defRPr>
            </a:lvl1pPr>
          </a:lstStyle>
          <a:p>
            <a:fld id="{3AF21FA0-C69A-D549-B93E-AD7DB9D7EB7A}" type="slidenum">
              <a:rPr lang="en-US" smtClean="0"/>
              <a:pPr/>
              <a:t>‹#›</a:t>
            </a:fld>
            <a:endParaRPr lang="en-US" dirty="0"/>
          </a:p>
        </p:txBody>
      </p:sp>
    </p:spTree>
    <p:extLst>
      <p:ext uri="{BB962C8B-B14F-4D97-AF65-F5344CB8AC3E}">
        <p14:creationId xmlns:p14="http://schemas.microsoft.com/office/powerpoint/2010/main" val="33540958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2" r:id="rId4"/>
    <p:sldLayoutId id="2147483656" r:id="rId5"/>
    <p:sldLayoutId id="2147483651" r:id="rId6"/>
    <p:sldLayoutId id="2147483654" r:id="rId7"/>
    <p:sldLayoutId id="2147483655" r:id="rId8"/>
  </p:sldLayoutIdLst>
  <p:hf hdr="0" ftr="0" dt="0"/>
  <p:txStyles>
    <p:titleStyle>
      <a:lvl1pPr algn="l" defTabSz="509412" rtl="0" eaLnBrk="1" latinLnBrk="0" hangingPunct="1">
        <a:spcBef>
          <a:spcPct val="0"/>
        </a:spcBef>
        <a:buNone/>
        <a:defRPr sz="3000" b="1" i="0" kern="1200" spc="-111">
          <a:solidFill>
            <a:schemeClr val="tx2"/>
          </a:solidFill>
          <a:latin typeface="Calibri" panose="020F0502020204030204" pitchFamily="34" charset="0"/>
          <a:ea typeface="+mj-ea"/>
          <a:cs typeface="Calibri" panose="020F0502020204030204" pitchFamily="34" charset="0"/>
        </a:defRPr>
      </a:lvl1pPr>
    </p:titleStyle>
    <p:bodyStyle>
      <a:lvl1pPr marL="251169" indent="-251169" algn="l" defTabSz="509412" rtl="0" eaLnBrk="1" latinLnBrk="0" hangingPunct="1">
        <a:lnSpc>
          <a:spcPct val="110000"/>
        </a:lnSpc>
        <a:spcBef>
          <a:spcPts val="1000"/>
        </a:spcBef>
        <a:buSzPct val="80000"/>
        <a:buFont typeface="Arial"/>
        <a:buChar char="•"/>
        <a:defRPr sz="2200" b="0" kern="1200">
          <a:solidFill>
            <a:schemeClr val="accent1"/>
          </a:solidFill>
          <a:latin typeface="+mn-lt"/>
          <a:ea typeface="+mn-ea"/>
          <a:cs typeface="+mn-cs"/>
        </a:defRPr>
      </a:lvl1pPr>
      <a:lvl2pPr marL="512950"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2pPr>
      <a:lvl3pPr marL="765888" indent="-252938" algn="l" defTabSz="509412" rtl="0" eaLnBrk="1" latinLnBrk="0" hangingPunct="1">
        <a:lnSpc>
          <a:spcPct val="110000"/>
        </a:lnSpc>
        <a:spcBef>
          <a:spcPts val="1000"/>
        </a:spcBef>
        <a:buSzPct val="80000"/>
        <a:buFont typeface="Arial"/>
        <a:buChar char="•"/>
        <a:defRPr sz="1800" i="1" kern="1200">
          <a:solidFill>
            <a:schemeClr val="accent1"/>
          </a:solidFill>
          <a:latin typeface="+mn-lt"/>
          <a:ea typeface="+mn-ea"/>
          <a:cs typeface="+mn-cs"/>
        </a:defRPr>
      </a:lvl3pPr>
      <a:lvl4pPr marL="1017056" indent="-251169"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4pPr>
      <a:lvl5pPr marL="1278838" indent="-261781" algn="l" defTabSz="509412" rtl="0" eaLnBrk="1" latinLnBrk="0" hangingPunct="1">
        <a:lnSpc>
          <a:spcPct val="110000"/>
        </a:lnSpc>
        <a:spcBef>
          <a:spcPts val="1000"/>
        </a:spcBef>
        <a:buSzPct val="80000"/>
        <a:buFont typeface="Arial"/>
        <a:buChar char="»"/>
        <a:defRPr sz="1800" kern="1200">
          <a:solidFill>
            <a:schemeClr val="accent1"/>
          </a:solidFill>
          <a:latin typeface="+mn-lt"/>
          <a:ea typeface="+mn-ea"/>
          <a:cs typeface="+mn-cs"/>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farmbookhub.crs.org/" TargetMode="Externa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9647" y="2211276"/>
            <a:ext cx="8130449" cy="1554241"/>
          </a:xfrm>
        </p:spPr>
        <p:txBody>
          <a:bodyPr/>
          <a:lstStyle/>
          <a:p>
            <a:pPr algn="ctr">
              <a:spcAft>
                <a:spcPts val="600"/>
              </a:spcAft>
            </a:pPr>
            <a:r>
              <a:rPr lang="en-US" sz="3600" dirty="0">
                <a:latin typeface="Calibri" panose="020F0502020204030204" pitchFamily="34" charset="0"/>
                <a:cs typeface="Calibri" panose="020F0502020204030204" pitchFamily="34" charset="0"/>
              </a:rPr>
              <a:t>The seven steps of marketing</a:t>
            </a:r>
            <a:br>
              <a:rPr lang="en-US" sz="3600" dirty="0">
                <a:latin typeface="Calibri" panose="020F0502020204030204" pitchFamily="34" charset="0"/>
                <a:cs typeface="Calibri" panose="020F0502020204030204" pitchFamily="34" charset="0"/>
              </a:rPr>
            </a:br>
            <a:r>
              <a:rPr lang="en-US" sz="3600" dirty="0">
                <a:latin typeface="Calibri" panose="020F0502020204030204" pitchFamily="34" charset="0"/>
                <a:cs typeface="Calibri" panose="020F0502020204030204" pitchFamily="34" charset="0"/>
              </a:rPr>
              <a:t>Booklet 2: Business planning</a:t>
            </a:r>
          </a:p>
        </p:txBody>
      </p:sp>
      <p:sp>
        <p:nvSpPr>
          <p:cNvPr id="3" name="Subtitle 2"/>
          <p:cNvSpPr>
            <a:spLocks noGrp="1"/>
          </p:cNvSpPr>
          <p:nvPr>
            <p:ph type="subTitle" idx="1"/>
          </p:nvPr>
        </p:nvSpPr>
        <p:spPr/>
        <p:txBody>
          <a:bodyPr/>
          <a:lstStyle/>
          <a:p>
            <a:pPr algn="ctr"/>
            <a:r>
              <a:rPr lang="en-US" sz="2400" b="1" dirty="0">
                <a:solidFill>
                  <a:srgbClr val="290DB3"/>
                </a:solidFill>
              </a:rPr>
              <a:t>A SMART Skills Manual</a:t>
            </a:r>
          </a:p>
        </p:txBody>
      </p:sp>
    </p:spTree>
    <p:extLst>
      <p:ext uri="{BB962C8B-B14F-4D97-AF65-F5344CB8AC3E}">
        <p14:creationId xmlns:p14="http://schemas.microsoft.com/office/powerpoint/2010/main" val="19708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90" y="-4670"/>
            <a:ext cx="7695210" cy="1124712"/>
          </a:xfrm>
        </p:spPr>
        <p:txBody>
          <a:bodyPr anchor="ctr"/>
          <a:lstStyle/>
          <a:p>
            <a:r>
              <a:rPr lang="en-ZA" sz="3600" dirty="0"/>
              <a:t>Using standard weights and measures</a:t>
            </a:r>
          </a:p>
        </p:txBody>
      </p:sp>
      <p:sp>
        <p:nvSpPr>
          <p:cNvPr id="9" name="Content Placeholder 8"/>
          <p:cNvSpPr>
            <a:spLocks noGrp="1"/>
          </p:cNvSpPr>
          <p:nvPr>
            <p:ph idx="1"/>
          </p:nvPr>
        </p:nvSpPr>
        <p:spPr>
          <a:xfrm>
            <a:off x="534390" y="1120042"/>
            <a:ext cx="9072748" cy="5910150"/>
          </a:xfrm>
        </p:spPr>
        <p:txBody>
          <a:bodyPr/>
          <a:lstStyle/>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sz="2800" dirty="0"/>
          </a:p>
          <a:p>
            <a:pPr marL="0" indent="0" algn="just">
              <a:lnSpc>
                <a:spcPct val="100000"/>
              </a:lnSpc>
              <a:spcBef>
                <a:spcPts val="0"/>
              </a:spcBef>
              <a:buNone/>
            </a:pPr>
            <a:r>
              <a:rPr lang="en-ZA" sz="3200" dirty="0">
                <a:solidFill>
                  <a:srgbClr val="290DB3"/>
                </a:solidFill>
              </a:rPr>
              <a:t>Before you can start to analyze markets and collect information about the demand for a product, you need to be sure that all the field agents use standard weights and measures.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a:t>
            </a:fld>
            <a:endParaRPr lang="en-US" dirty="0"/>
          </a:p>
        </p:txBody>
      </p:sp>
      <p:pic>
        <p:nvPicPr>
          <p:cNvPr id="10" name="Picture 9"/>
          <p:cNvPicPr>
            <a:picLocks noChangeAspect="1"/>
          </p:cNvPicPr>
          <p:nvPr/>
        </p:nvPicPr>
        <p:blipFill>
          <a:blip r:embed="rId2"/>
          <a:stretch>
            <a:fillRect/>
          </a:stretch>
        </p:blipFill>
        <p:spPr>
          <a:xfrm>
            <a:off x="1322346" y="1120042"/>
            <a:ext cx="6830882" cy="3891345"/>
          </a:xfrm>
          <a:prstGeom prst="rect">
            <a:avLst/>
          </a:prstGeom>
        </p:spPr>
      </p:pic>
      <p:cxnSp>
        <p:nvCxnSpPr>
          <p:cNvPr id="7" name="Straight Connector 6"/>
          <p:cNvCxnSpPr/>
          <p:nvPr/>
        </p:nvCxnSpPr>
        <p:spPr>
          <a:xfrm flipV="1">
            <a:off x="230917" y="85058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383212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023" y="-4670"/>
            <a:ext cx="7374577" cy="1124712"/>
          </a:xfrm>
        </p:spPr>
        <p:txBody>
          <a:bodyPr anchor="b"/>
          <a:lstStyle/>
          <a:p>
            <a:r>
              <a:rPr lang="en-ZA" sz="3600" dirty="0"/>
              <a:t>Capacity: The ability to repay the loan</a:t>
            </a:r>
          </a:p>
        </p:txBody>
      </p:sp>
      <p:sp>
        <p:nvSpPr>
          <p:cNvPr id="3" name="Content Placeholder 2"/>
          <p:cNvSpPr>
            <a:spLocks noGrp="1"/>
          </p:cNvSpPr>
          <p:nvPr>
            <p:ph idx="1"/>
          </p:nvPr>
        </p:nvSpPr>
        <p:spPr>
          <a:xfrm>
            <a:off x="855023" y="1630682"/>
            <a:ext cx="7956468" cy="4461360"/>
          </a:xfrm>
        </p:spPr>
        <p:txBody>
          <a:bodyPr/>
          <a:lstStyle/>
          <a:p>
            <a:pPr marL="0" indent="0">
              <a:lnSpc>
                <a:spcPct val="100000"/>
              </a:lnSpc>
              <a:spcBef>
                <a:spcPts val="600"/>
              </a:spcBef>
              <a:spcAft>
                <a:spcPts val="600"/>
              </a:spcAft>
              <a:buNone/>
            </a:pPr>
            <a:r>
              <a:rPr lang="en-ZA" sz="3200" b="1" dirty="0">
                <a:solidFill>
                  <a:srgbClr val="898F0C"/>
                </a:solidFill>
              </a:rPr>
              <a:t>The basic question is: Is the borrower able to repay the loan?</a:t>
            </a:r>
          </a:p>
          <a:p>
            <a:pPr>
              <a:lnSpc>
                <a:spcPct val="100000"/>
              </a:lnSpc>
              <a:spcBef>
                <a:spcPts val="600"/>
              </a:spcBef>
              <a:spcAft>
                <a:spcPts val="600"/>
              </a:spcAft>
            </a:pPr>
            <a:r>
              <a:rPr lang="en-ZA" sz="3200" dirty="0">
                <a:solidFill>
                  <a:srgbClr val="290DB3"/>
                </a:solidFill>
              </a:rPr>
              <a:t>What does the business plan say about the enterprise’s income and profitability?</a:t>
            </a:r>
          </a:p>
          <a:p>
            <a:pPr>
              <a:lnSpc>
                <a:spcPct val="100000"/>
              </a:lnSpc>
              <a:spcBef>
                <a:spcPts val="600"/>
              </a:spcBef>
              <a:spcAft>
                <a:spcPts val="600"/>
              </a:spcAft>
            </a:pPr>
            <a:r>
              <a:rPr lang="en-ZA" sz="3200" dirty="0">
                <a:solidFill>
                  <a:srgbClr val="290DB3"/>
                </a:solidFill>
              </a:rPr>
              <a:t>Can the enterprise generate enough cash to make the loan payments with interest?</a:t>
            </a:r>
          </a:p>
          <a:p>
            <a:pPr>
              <a:lnSpc>
                <a:spcPct val="100000"/>
              </a:lnSpc>
              <a:spcBef>
                <a:spcPts val="600"/>
              </a:spcBef>
              <a:spcAft>
                <a:spcPts val="600"/>
              </a:spcAft>
            </a:pPr>
            <a:r>
              <a:rPr lang="en-ZA" sz="3200" dirty="0">
                <a:solidFill>
                  <a:srgbClr val="290DB3"/>
                </a:solidFill>
              </a:rPr>
              <a:t>Will there be enough extra cash or collateral in case of problems</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100</a:t>
            </a:fld>
            <a:endParaRPr lang="en-US" dirty="0"/>
          </a:p>
        </p:txBody>
      </p:sp>
      <p:cxnSp>
        <p:nvCxnSpPr>
          <p:cNvPr id="6" name="Straight Connector 5"/>
          <p:cNvCxnSpPr/>
          <p:nvPr/>
        </p:nvCxnSpPr>
        <p:spPr>
          <a:xfrm flipV="1">
            <a:off x="322415" y="131047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99471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9" y="-4670"/>
            <a:ext cx="9060872" cy="1124712"/>
          </a:xfrm>
        </p:spPr>
        <p:txBody>
          <a:bodyPr anchor="ctr"/>
          <a:lstStyle/>
          <a:p>
            <a:r>
              <a:rPr lang="en-ZA" sz="3600" dirty="0"/>
              <a:t>Capacity: The ability to repay the </a:t>
            </a:r>
            <a:r>
              <a:rPr lang="en-ZA" sz="3600" dirty="0" smtClean="0"/>
              <a:t>loan (Continued)</a:t>
            </a:r>
            <a:endParaRPr lang="en-ZA" sz="3600" dirty="0"/>
          </a:p>
        </p:txBody>
      </p:sp>
      <p:sp>
        <p:nvSpPr>
          <p:cNvPr id="3" name="Content Placeholder 2"/>
          <p:cNvSpPr>
            <a:spLocks noGrp="1"/>
          </p:cNvSpPr>
          <p:nvPr>
            <p:ph idx="1"/>
          </p:nvPr>
        </p:nvSpPr>
        <p:spPr>
          <a:xfrm>
            <a:off x="914400" y="1587677"/>
            <a:ext cx="8229600" cy="4136229"/>
          </a:xfrm>
        </p:spPr>
        <p:txBody>
          <a:bodyPr/>
          <a:lstStyle/>
          <a:p>
            <a:pPr marL="0" indent="0">
              <a:lnSpc>
                <a:spcPct val="100000"/>
              </a:lnSpc>
              <a:spcBef>
                <a:spcPts val="600"/>
              </a:spcBef>
              <a:spcAft>
                <a:spcPts val="600"/>
              </a:spcAft>
              <a:buNone/>
            </a:pPr>
            <a:r>
              <a:rPr lang="en-ZA" sz="3200" b="1" dirty="0">
                <a:solidFill>
                  <a:srgbClr val="898F0C"/>
                </a:solidFill>
              </a:rPr>
              <a:t>The basic question </a:t>
            </a:r>
            <a:r>
              <a:rPr lang="en-ZA" sz="3200" b="1" dirty="0" smtClean="0">
                <a:solidFill>
                  <a:srgbClr val="898F0C"/>
                </a:solidFill>
              </a:rPr>
              <a:t>is: Is </a:t>
            </a:r>
            <a:r>
              <a:rPr lang="en-ZA" sz="3200" b="1" dirty="0">
                <a:solidFill>
                  <a:srgbClr val="898F0C"/>
                </a:solidFill>
              </a:rPr>
              <a:t>the borrower able to repay the loan</a:t>
            </a:r>
            <a:r>
              <a:rPr lang="en-ZA" sz="3200" b="1" dirty="0" smtClean="0">
                <a:solidFill>
                  <a:srgbClr val="898F0C"/>
                </a:solidFill>
              </a:rPr>
              <a:t>? (Continued)</a:t>
            </a:r>
          </a:p>
          <a:p>
            <a:pPr>
              <a:lnSpc>
                <a:spcPct val="100000"/>
              </a:lnSpc>
              <a:spcBef>
                <a:spcPts val="600"/>
              </a:spcBef>
              <a:spcAft>
                <a:spcPts val="600"/>
              </a:spcAft>
            </a:pPr>
            <a:r>
              <a:rPr lang="en-ZA" sz="3200" dirty="0">
                <a:solidFill>
                  <a:srgbClr val="290DB3"/>
                </a:solidFill>
              </a:rPr>
              <a:t>When will the enterprise be able to repay the loan?</a:t>
            </a:r>
          </a:p>
          <a:p>
            <a:pPr>
              <a:lnSpc>
                <a:spcPct val="100000"/>
              </a:lnSpc>
              <a:spcBef>
                <a:spcPts val="600"/>
              </a:spcBef>
              <a:spcAft>
                <a:spcPts val="600"/>
              </a:spcAft>
            </a:pPr>
            <a:r>
              <a:rPr lang="en-ZA" sz="3200" dirty="0">
                <a:solidFill>
                  <a:srgbClr val="290DB3"/>
                </a:solidFill>
              </a:rPr>
              <a:t>What other expenses does the enterprise have?</a:t>
            </a:r>
          </a:p>
          <a:p>
            <a:pPr>
              <a:lnSpc>
                <a:spcPct val="100000"/>
              </a:lnSpc>
              <a:spcBef>
                <a:spcPts val="600"/>
              </a:spcBef>
              <a:spcAft>
                <a:spcPts val="600"/>
              </a:spcAft>
            </a:pPr>
            <a:r>
              <a:rPr lang="en-ZA" sz="3200" dirty="0">
                <a:solidFill>
                  <a:srgbClr val="290DB3"/>
                </a:solidFill>
              </a:rPr>
              <a:t>What effects may variations in price have on the income and expenses of the enterprise</a:t>
            </a:r>
            <a:r>
              <a:rPr lang="en-ZA" sz="3200" dirty="0" smtClean="0">
                <a:solidFill>
                  <a:srgbClr val="290DB3"/>
                </a:solidFill>
              </a:rPr>
              <a:t>?</a:t>
            </a:r>
            <a:endParaRPr lang="en-ZA" sz="3200" dirty="0">
              <a:solidFill>
                <a:srgbClr val="290DB3"/>
              </a:solidFill>
            </a:endParaRPr>
          </a:p>
          <a:p>
            <a:pPr marL="0" indent="0">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101</a:t>
            </a:fld>
            <a:endParaRPr lang="en-US" dirty="0"/>
          </a:p>
        </p:txBody>
      </p:sp>
      <p:cxnSp>
        <p:nvCxnSpPr>
          <p:cNvPr id="5" name="Straight Connector 4"/>
          <p:cNvCxnSpPr/>
          <p:nvPr/>
        </p:nvCxnSpPr>
        <p:spPr>
          <a:xfrm flipV="1">
            <a:off x="322415"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50592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773" y="-4670"/>
            <a:ext cx="7350827" cy="1124712"/>
          </a:xfrm>
        </p:spPr>
        <p:txBody>
          <a:bodyPr anchor="ctr"/>
          <a:lstStyle/>
          <a:p>
            <a:r>
              <a:rPr lang="en-ZA" sz="3600" dirty="0"/>
              <a:t>Character: The integrity of the enterprise</a:t>
            </a:r>
          </a:p>
        </p:txBody>
      </p:sp>
      <p:sp>
        <p:nvSpPr>
          <p:cNvPr id="3" name="Content Placeholder 2"/>
          <p:cNvSpPr>
            <a:spLocks noGrp="1"/>
          </p:cNvSpPr>
          <p:nvPr>
            <p:ph idx="1"/>
          </p:nvPr>
        </p:nvSpPr>
        <p:spPr>
          <a:xfrm>
            <a:off x="878774" y="1223159"/>
            <a:ext cx="8383980" cy="5543402"/>
          </a:xfrm>
        </p:spPr>
        <p:txBody>
          <a:bodyPr/>
          <a:lstStyle/>
          <a:p>
            <a:pPr marL="0" indent="0">
              <a:lnSpc>
                <a:spcPct val="100000"/>
              </a:lnSpc>
              <a:spcBef>
                <a:spcPts val="0"/>
              </a:spcBef>
              <a:spcAft>
                <a:spcPts val="600"/>
              </a:spcAft>
              <a:buNone/>
            </a:pPr>
            <a:r>
              <a:rPr lang="en-ZA" sz="3200" b="1" dirty="0">
                <a:solidFill>
                  <a:srgbClr val="898F0C"/>
                </a:solidFill>
              </a:rPr>
              <a:t>The basic question is: Will the borrower do everything it can to repay the money?</a:t>
            </a:r>
          </a:p>
          <a:p>
            <a:pPr>
              <a:lnSpc>
                <a:spcPct val="100000"/>
              </a:lnSpc>
              <a:spcBef>
                <a:spcPts val="0"/>
              </a:spcBef>
              <a:spcAft>
                <a:spcPts val="600"/>
              </a:spcAft>
            </a:pPr>
            <a:r>
              <a:rPr lang="en-ZA" sz="3200" dirty="0">
                <a:solidFill>
                  <a:srgbClr val="290DB3"/>
                </a:solidFill>
              </a:rPr>
              <a:t>How is the enterprise managed?</a:t>
            </a:r>
          </a:p>
          <a:p>
            <a:pPr>
              <a:lnSpc>
                <a:spcPct val="100000"/>
              </a:lnSpc>
              <a:spcBef>
                <a:spcPts val="0"/>
              </a:spcBef>
              <a:spcAft>
                <a:spcPts val="600"/>
              </a:spcAft>
            </a:pPr>
            <a:r>
              <a:rPr lang="en-ZA" sz="3200" dirty="0">
                <a:solidFill>
                  <a:srgbClr val="290DB3"/>
                </a:solidFill>
              </a:rPr>
              <a:t>Are the managers and group members honest and trustworthy?</a:t>
            </a:r>
          </a:p>
          <a:p>
            <a:pPr>
              <a:lnSpc>
                <a:spcPct val="100000"/>
              </a:lnSpc>
              <a:spcBef>
                <a:spcPts val="0"/>
              </a:spcBef>
              <a:spcAft>
                <a:spcPts val="600"/>
              </a:spcAft>
            </a:pPr>
            <a:r>
              <a:rPr lang="en-ZA" sz="3200" dirty="0">
                <a:solidFill>
                  <a:srgbClr val="290DB3"/>
                </a:solidFill>
              </a:rPr>
              <a:t>Is the group organized in a suitable way?</a:t>
            </a:r>
          </a:p>
          <a:p>
            <a:pPr>
              <a:lnSpc>
                <a:spcPct val="100000"/>
              </a:lnSpc>
              <a:spcBef>
                <a:spcPts val="0"/>
              </a:spcBef>
              <a:spcAft>
                <a:spcPts val="600"/>
              </a:spcAft>
            </a:pPr>
            <a:r>
              <a:rPr lang="en-ZA" sz="3200" dirty="0">
                <a:solidFill>
                  <a:srgbClr val="290DB3"/>
                </a:solidFill>
              </a:rPr>
              <a:t>Has it repaid bills and previous loans on time?</a:t>
            </a:r>
          </a:p>
          <a:p>
            <a:pPr>
              <a:lnSpc>
                <a:spcPct val="100000"/>
              </a:lnSpc>
              <a:spcBef>
                <a:spcPts val="0"/>
              </a:spcBef>
              <a:spcAft>
                <a:spcPts val="600"/>
              </a:spcAft>
            </a:pPr>
            <a:r>
              <a:rPr lang="en-ZA" sz="3200" dirty="0">
                <a:solidFill>
                  <a:srgbClr val="290DB3"/>
                </a:solidFill>
              </a:rPr>
              <a:t>Does it spend money on inappropriate things?</a:t>
            </a:r>
          </a:p>
          <a:p>
            <a:pPr>
              <a:lnSpc>
                <a:spcPct val="100000"/>
              </a:lnSpc>
              <a:spcBef>
                <a:spcPts val="0"/>
              </a:spcBef>
              <a:spcAft>
                <a:spcPts val="600"/>
              </a:spcAft>
            </a:pPr>
            <a:r>
              <a:rPr lang="en-ZA" sz="3200" dirty="0">
                <a:solidFill>
                  <a:srgbClr val="290DB3"/>
                </a:solidFill>
              </a:rPr>
              <a:t>Is the enterprise innovative, and does it look for new business opportunities?</a:t>
            </a:r>
          </a:p>
          <a:p>
            <a:endParaRPr lang="en-ZA" dirty="0">
              <a:solidFill>
                <a:srgbClr val="290DB3"/>
              </a:solidFill>
            </a:endParaRPr>
          </a:p>
          <a:p>
            <a:endParaRPr lang="en-ZA" dirty="0">
              <a:solidFill>
                <a:srgbClr val="290DB3"/>
              </a:solidFill>
            </a:endParaRPr>
          </a:p>
          <a:p>
            <a:endParaRPr lang="en-ZA" dirty="0">
              <a:solidFill>
                <a:srgbClr val="290DB3"/>
              </a:solidFill>
            </a:endParaRPr>
          </a:p>
          <a:p>
            <a:endParaRPr lang="en-ZA" dirty="0">
              <a:solidFill>
                <a:srgbClr val="290DB3"/>
              </a:solidFill>
            </a:endParaRPr>
          </a:p>
          <a:p>
            <a:endParaRPr lang="en-ZA" dirty="0">
              <a:solidFill>
                <a:srgbClr val="290DB3"/>
              </a:solidFill>
            </a:endParaRPr>
          </a:p>
          <a:p>
            <a:endParaRPr lang="en-ZA"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102</a:t>
            </a:fld>
            <a:endParaRPr lang="en-US" dirty="0"/>
          </a:p>
        </p:txBody>
      </p:sp>
      <p:cxnSp>
        <p:nvCxnSpPr>
          <p:cNvPr id="6" name="Straight Connector 5"/>
          <p:cNvCxnSpPr/>
          <p:nvPr/>
        </p:nvCxnSpPr>
        <p:spPr>
          <a:xfrm flipV="1">
            <a:off x="465780" y="96700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496459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Capital: Money invested in the business</a:t>
            </a:r>
          </a:p>
        </p:txBody>
      </p:sp>
      <p:sp>
        <p:nvSpPr>
          <p:cNvPr id="5" name="Content Placeholder 4"/>
          <p:cNvSpPr>
            <a:spLocks noGrp="1"/>
          </p:cNvSpPr>
          <p:nvPr>
            <p:ph idx="1"/>
          </p:nvPr>
        </p:nvSpPr>
        <p:spPr>
          <a:xfrm>
            <a:off x="914400" y="1306287"/>
            <a:ext cx="8229600" cy="4928258"/>
          </a:xfrm>
        </p:spPr>
        <p:txBody>
          <a:bodyPr/>
          <a:lstStyle/>
          <a:p>
            <a:pPr marL="0" indent="0">
              <a:lnSpc>
                <a:spcPct val="100000"/>
              </a:lnSpc>
              <a:spcBef>
                <a:spcPts val="600"/>
              </a:spcBef>
              <a:spcAft>
                <a:spcPts val="600"/>
              </a:spcAft>
              <a:buNone/>
            </a:pPr>
            <a:r>
              <a:rPr lang="en-ZA" sz="3200" b="1" dirty="0">
                <a:solidFill>
                  <a:srgbClr val="898F0C"/>
                </a:solidFill>
              </a:rPr>
              <a:t>The basic question is: Does the borrower have enough resources to withstand a problem that may arise?</a:t>
            </a:r>
          </a:p>
          <a:p>
            <a:pPr>
              <a:lnSpc>
                <a:spcPct val="100000"/>
              </a:lnSpc>
              <a:spcBef>
                <a:spcPts val="600"/>
              </a:spcBef>
              <a:spcAft>
                <a:spcPts val="600"/>
              </a:spcAft>
            </a:pPr>
            <a:r>
              <a:rPr lang="en-ZA" sz="3200" dirty="0">
                <a:solidFill>
                  <a:srgbClr val="290DB3"/>
                </a:solidFill>
              </a:rPr>
              <a:t>What money and assets are invested in the enterprise?</a:t>
            </a:r>
          </a:p>
          <a:p>
            <a:pPr>
              <a:lnSpc>
                <a:spcPct val="100000"/>
              </a:lnSpc>
              <a:spcBef>
                <a:spcPts val="600"/>
              </a:spcBef>
              <a:spcAft>
                <a:spcPts val="600"/>
              </a:spcAft>
            </a:pPr>
            <a:r>
              <a:rPr lang="en-ZA" sz="3200" dirty="0">
                <a:solidFill>
                  <a:srgbClr val="290DB3"/>
                </a:solidFill>
              </a:rPr>
              <a:t>Does the group reinvest its profits in the enterprise?</a:t>
            </a:r>
          </a:p>
          <a:p>
            <a:pPr>
              <a:lnSpc>
                <a:spcPct val="100000"/>
              </a:lnSpc>
              <a:spcBef>
                <a:spcPts val="600"/>
              </a:spcBef>
              <a:spcAft>
                <a:spcPts val="600"/>
              </a:spcAft>
            </a:pPr>
            <a:r>
              <a:rPr lang="en-ZA" sz="3200" dirty="0">
                <a:solidFill>
                  <a:srgbClr val="290DB3"/>
                </a:solidFill>
              </a:rPr>
              <a:t>Does the group have the ability to deal with problems such as drought or pest attacks?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103</a:t>
            </a:fld>
            <a:endParaRPr lang="en-US" dirty="0"/>
          </a:p>
        </p:txBody>
      </p:sp>
      <p:cxnSp>
        <p:nvCxnSpPr>
          <p:cNvPr id="7" name="Straight Connector 6"/>
          <p:cNvCxnSpPr/>
          <p:nvPr/>
        </p:nvCxnSpPr>
        <p:spPr>
          <a:xfrm flipV="1">
            <a:off x="490874" y="107507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700468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13" y="-4670"/>
            <a:ext cx="9334004" cy="1124712"/>
          </a:xfrm>
        </p:spPr>
        <p:txBody>
          <a:bodyPr anchor="ctr"/>
          <a:lstStyle/>
          <a:p>
            <a:r>
              <a:rPr lang="en-ZA" sz="3600" dirty="0"/>
              <a:t>Collateral: Backup sources of repayment for the loan</a:t>
            </a:r>
          </a:p>
        </p:txBody>
      </p:sp>
      <p:sp>
        <p:nvSpPr>
          <p:cNvPr id="3" name="Content Placeholder 2"/>
          <p:cNvSpPr>
            <a:spLocks noGrp="1"/>
          </p:cNvSpPr>
          <p:nvPr>
            <p:ph idx="1"/>
          </p:nvPr>
        </p:nvSpPr>
        <p:spPr>
          <a:xfrm>
            <a:off x="427513" y="1341912"/>
            <a:ext cx="9334003" cy="5545775"/>
          </a:xfrm>
        </p:spPr>
        <p:txBody>
          <a:bodyPr/>
          <a:lstStyle/>
          <a:p>
            <a:pPr marL="0" indent="0">
              <a:lnSpc>
                <a:spcPct val="100000"/>
              </a:lnSpc>
              <a:spcBef>
                <a:spcPts val="600"/>
              </a:spcBef>
              <a:spcAft>
                <a:spcPts val="600"/>
              </a:spcAft>
              <a:buNone/>
            </a:pPr>
            <a:r>
              <a:rPr lang="en-ZA" sz="3200" b="1" dirty="0">
                <a:solidFill>
                  <a:srgbClr val="898F0C"/>
                </a:solidFill>
              </a:rPr>
              <a:t>The basic question is: If the borrower does not repay the loan, what can the lender do to get its money back?</a:t>
            </a:r>
          </a:p>
          <a:p>
            <a:pPr>
              <a:lnSpc>
                <a:spcPct val="100000"/>
              </a:lnSpc>
              <a:spcBef>
                <a:spcPts val="600"/>
              </a:spcBef>
              <a:spcAft>
                <a:spcPts val="600"/>
              </a:spcAft>
            </a:pPr>
            <a:r>
              <a:rPr lang="en-ZA" sz="3200" dirty="0">
                <a:solidFill>
                  <a:srgbClr val="290DB3"/>
                </a:solidFill>
              </a:rPr>
              <a:t>Are the personal guarantees of the group trustworthy?</a:t>
            </a:r>
          </a:p>
          <a:p>
            <a:pPr>
              <a:lnSpc>
                <a:spcPct val="100000"/>
              </a:lnSpc>
              <a:spcBef>
                <a:spcPts val="600"/>
              </a:spcBef>
              <a:spcAft>
                <a:spcPts val="600"/>
              </a:spcAft>
            </a:pPr>
            <a:r>
              <a:rPr lang="en-ZA" sz="3200" dirty="0">
                <a:solidFill>
                  <a:srgbClr val="290DB3"/>
                </a:solidFill>
              </a:rPr>
              <a:t>What assets can the group offer as collateral?</a:t>
            </a:r>
          </a:p>
          <a:p>
            <a:pPr>
              <a:lnSpc>
                <a:spcPct val="100000"/>
              </a:lnSpc>
              <a:spcBef>
                <a:spcPts val="600"/>
              </a:spcBef>
              <a:spcAft>
                <a:spcPts val="600"/>
              </a:spcAft>
            </a:pPr>
            <a:r>
              <a:rPr lang="en-ZA" sz="3200" dirty="0">
                <a:solidFill>
                  <a:srgbClr val="290DB3"/>
                </a:solidFill>
              </a:rPr>
              <a:t>If a member of the group defaults, will the other members pay the amount due?</a:t>
            </a:r>
          </a:p>
          <a:p>
            <a:pPr>
              <a:lnSpc>
                <a:spcPct val="100000"/>
              </a:lnSpc>
              <a:spcBef>
                <a:spcPts val="600"/>
              </a:spcBef>
              <a:spcAft>
                <a:spcPts val="600"/>
              </a:spcAft>
            </a:pPr>
            <a:r>
              <a:rPr lang="en-ZA" sz="3200" dirty="0">
                <a:solidFill>
                  <a:srgbClr val="290DB3"/>
                </a:solidFill>
              </a:rPr>
              <a:t> Are the assets of the group and the personal guarantees of the member enough to cover the loan if necessary?</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104</a:t>
            </a:fld>
            <a:endParaRPr lang="en-US" dirty="0"/>
          </a:p>
        </p:txBody>
      </p:sp>
      <p:cxnSp>
        <p:nvCxnSpPr>
          <p:cNvPr id="6" name="Straight Connector 5"/>
          <p:cNvCxnSpPr/>
          <p:nvPr/>
        </p:nvCxnSpPr>
        <p:spPr>
          <a:xfrm flipV="1">
            <a:off x="385296"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2471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780" y="-4670"/>
            <a:ext cx="9093856" cy="1124712"/>
          </a:xfrm>
        </p:spPr>
        <p:txBody>
          <a:bodyPr/>
          <a:lstStyle/>
          <a:p>
            <a:r>
              <a:rPr lang="en-ZA" sz="3600" dirty="0"/>
              <a:t>Conditions that may affect the borrower’s ability to repay the loan</a:t>
            </a:r>
          </a:p>
        </p:txBody>
      </p:sp>
      <p:sp>
        <p:nvSpPr>
          <p:cNvPr id="3" name="Content Placeholder 2"/>
          <p:cNvSpPr>
            <a:spLocks noGrp="1"/>
          </p:cNvSpPr>
          <p:nvPr>
            <p:ph idx="1"/>
          </p:nvPr>
        </p:nvSpPr>
        <p:spPr>
          <a:xfrm>
            <a:off x="465781" y="1587677"/>
            <a:ext cx="9260110" cy="5335637"/>
          </a:xfrm>
        </p:spPr>
        <p:txBody>
          <a:bodyPr/>
          <a:lstStyle/>
          <a:p>
            <a:pPr>
              <a:lnSpc>
                <a:spcPct val="100000"/>
              </a:lnSpc>
              <a:spcBef>
                <a:spcPts val="0"/>
              </a:spcBef>
              <a:spcAft>
                <a:spcPts val="600"/>
              </a:spcAft>
            </a:pPr>
            <a:r>
              <a:rPr lang="en-ZA" sz="3200" dirty="0">
                <a:solidFill>
                  <a:srgbClr val="290DB3"/>
                </a:solidFill>
              </a:rPr>
              <a:t>Is the enterprise likely to make a profit</a:t>
            </a:r>
          </a:p>
          <a:p>
            <a:pPr>
              <a:lnSpc>
                <a:spcPct val="100000"/>
              </a:lnSpc>
              <a:spcBef>
                <a:spcPts val="0"/>
              </a:spcBef>
              <a:spcAft>
                <a:spcPts val="600"/>
              </a:spcAft>
            </a:pPr>
            <a:r>
              <a:rPr lang="en-ZA" sz="3200" dirty="0">
                <a:solidFill>
                  <a:srgbClr val="290DB3"/>
                </a:solidFill>
              </a:rPr>
              <a:t>by investing the loan?</a:t>
            </a:r>
          </a:p>
          <a:p>
            <a:pPr>
              <a:lnSpc>
                <a:spcPct val="100000"/>
              </a:lnSpc>
              <a:spcBef>
                <a:spcPts val="0"/>
              </a:spcBef>
              <a:spcAft>
                <a:spcPts val="600"/>
              </a:spcAft>
            </a:pPr>
            <a:r>
              <a:rPr lang="en-ZA" sz="3200" dirty="0">
                <a:solidFill>
                  <a:srgbClr val="290DB3"/>
                </a:solidFill>
              </a:rPr>
              <a:t>Is the business plan ground on realistic cost and revenue projections?</a:t>
            </a:r>
          </a:p>
          <a:p>
            <a:pPr>
              <a:lnSpc>
                <a:spcPct val="100000"/>
              </a:lnSpc>
              <a:spcBef>
                <a:spcPts val="0"/>
              </a:spcBef>
              <a:spcAft>
                <a:spcPts val="600"/>
              </a:spcAft>
            </a:pPr>
            <a:r>
              <a:rPr lang="en-ZA" sz="3200" dirty="0">
                <a:solidFill>
                  <a:srgbClr val="290DB3"/>
                </a:solidFill>
              </a:rPr>
              <a:t>Is the market for its product adequate and stable?</a:t>
            </a:r>
          </a:p>
          <a:p>
            <a:pPr>
              <a:lnSpc>
                <a:spcPct val="100000"/>
              </a:lnSpc>
              <a:spcBef>
                <a:spcPts val="0"/>
              </a:spcBef>
              <a:spcAft>
                <a:spcPts val="600"/>
              </a:spcAft>
            </a:pPr>
            <a:r>
              <a:rPr lang="en-ZA" sz="3200" dirty="0">
                <a:solidFill>
                  <a:srgbClr val="290DB3"/>
                </a:solidFill>
              </a:rPr>
              <a:t>Are the loan terms suited to the group’s ability to repay?</a:t>
            </a:r>
          </a:p>
          <a:p>
            <a:pPr>
              <a:lnSpc>
                <a:spcPct val="100000"/>
              </a:lnSpc>
              <a:spcBef>
                <a:spcPts val="0"/>
              </a:spcBef>
              <a:spcAft>
                <a:spcPts val="600"/>
              </a:spcAft>
            </a:pPr>
            <a:r>
              <a:rPr lang="en-ZA" sz="3200" dirty="0">
                <a:solidFill>
                  <a:srgbClr val="290DB3"/>
                </a:solidFill>
              </a:rPr>
              <a:t>What risks might affect the price of the product or the level of production?</a:t>
            </a:r>
          </a:p>
          <a:p>
            <a:pPr>
              <a:lnSpc>
                <a:spcPct val="100000"/>
              </a:lnSpc>
              <a:spcBef>
                <a:spcPts val="0"/>
              </a:spcBef>
              <a:spcAft>
                <a:spcPts val="600"/>
              </a:spcAft>
            </a:pPr>
            <a:r>
              <a:rPr lang="en-ZA" sz="3200" dirty="0">
                <a:solidFill>
                  <a:srgbClr val="290DB3"/>
                </a:solidFill>
              </a:rPr>
              <a:t>What are the general market trends of the sector?</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105</a:t>
            </a:fld>
            <a:endParaRPr lang="en-US" dirty="0"/>
          </a:p>
        </p:txBody>
      </p:sp>
      <p:cxnSp>
        <p:nvCxnSpPr>
          <p:cNvPr id="6" name="Straight Connector 5"/>
          <p:cNvCxnSpPr/>
          <p:nvPr/>
        </p:nvCxnSpPr>
        <p:spPr>
          <a:xfrm flipV="1">
            <a:off x="465780" y="1257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766287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12:</a:t>
            </a:r>
            <a:br>
              <a:rPr lang="en-ZA" dirty="0">
                <a:solidFill>
                  <a:srgbClr val="898F0C"/>
                </a:solidFill>
              </a:rPr>
            </a:br>
            <a:r>
              <a:rPr lang="en-ZA" dirty="0">
                <a:solidFill>
                  <a:srgbClr val="898F0C"/>
                </a:solidFill>
              </a:rPr>
              <a:t>Choosing an agroenterprise</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106</a:t>
            </a:fld>
            <a:endParaRPr lang="en-US" dirty="0"/>
          </a:p>
        </p:txBody>
      </p:sp>
    </p:spTree>
    <p:extLst>
      <p:ext uri="{BB962C8B-B14F-4D97-AF65-F5344CB8AC3E}">
        <p14:creationId xmlns:p14="http://schemas.microsoft.com/office/powerpoint/2010/main" val="358926910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Outcomes and overview</a:t>
            </a:r>
          </a:p>
        </p:txBody>
      </p:sp>
      <p:sp>
        <p:nvSpPr>
          <p:cNvPr id="3" name="Content Placeholder 2"/>
          <p:cNvSpPr>
            <a:spLocks noGrp="1"/>
          </p:cNvSpPr>
          <p:nvPr>
            <p:ph idx="1"/>
          </p:nvPr>
        </p:nvSpPr>
        <p:spPr>
          <a:xfrm>
            <a:off x="914400" y="1333799"/>
            <a:ext cx="7992094" cy="4793869"/>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marL="0" indent="0">
              <a:lnSpc>
                <a:spcPct val="100000"/>
              </a:lnSpc>
              <a:spcBef>
                <a:spcPts val="0"/>
              </a:spcBef>
              <a:spcAft>
                <a:spcPts val="600"/>
              </a:spcAft>
              <a:buNone/>
            </a:pPr>
            <a:r>
              <a:rPr lang="en-ZA" sz="3200" dirty="0">
                <a:solidFill>
                  <a:srgbClr val="290DB3"/>
                </a:solidFill>
              </a:rPr>
              <a:t>Help farmers choose an agroenterprise and a market strategy.</a:t>
            </a:r>
          </a:p>
          <a:p>
            <a:pPr marL="0" indent="0">
              <a:lnSpc>
                <a:spcPct val="100000"/>
              </a:lnSpc>
              <a:spcBef>
                <a:spcPts val="1200"/>
              </a:spcBef>
              <a:spcAft>
                <a:spcPts val="600"/>
              </a:spcAft>
              <a:buNone/>
            </a:pPr>
            <a:r>
              <a:rPr lang="en-ZA" sz="3200" b="1" dirty="0">
                <a:solidFill>
                  <a:srgbClr val="898F0C"/>
                </a:solidFill>
              </a:rPr>
              <a:t>Lesson 12 covers the following content:</a:t>
            </a:r>
          </a:p>
          <a:p>
            <a:pPr>
              <a:lnSpc>
                <a:spcPct val="100000"/>
              </a:lnSpc>
              <a:spcBef>
                <a:spcPts val="0"/>
              </a:spcBef>
              <a:spcAft>
                <a:spcPts val="600"/>
              </a:spcAft>
            </a:pPr>
            <a:r>
              <a:rPr lang="en-ZA" sz="3200" dirty="0">
                <a:solidFill>
                  <a:srgbClr val="290DB3"/>
                </a:solidFill>
              </a:rPr>
              <a:t>It is crunch time</a:t>
            </a:r>
          </a:p>
          <a:p>
            <a:pPr>
              <a:lnSpc>
                <a:spcPct val="100000"/>
              </a:lnSpc>
              <a:spcBef>
                <a:spcPts val="0"/>
              </a:spcBef>
              <a:spcAft>
                <a:spcPts val="600"/>
              </a:spcAft>
            </a:pPr>
            <a:r>
              <a:rPr lang="en-ZA" sz="3200" dirty="0">
                <a:solidFill>
                  <a:srgbClr val="290DB3"/>
                </a:solidFill>
              </a:rPr>
              <a:t>Fundamental and additional criteria</a:t>
            </a:r>
          </a:p>
          <a:p>
            <a:pPr>
              <a:lnSpc>
                <a:spcPct val="100000"/>
              </a:lnSpc>
              <a:spcBef>
                <a:spcPts val="0"/>
              </a:spcBef>
              <a:spcAft>
                <a:spcPts val="600"/>
              </a:spcAft>
            </a:pPr>
            <a:r>
              <a:rPr lang="en-ZA" sz="3200" dirty="0">
                <a:solidFill>
                  <a:srgbClr val="290DB3"/>
                </a:solidFill>
              </a:rPr>
              <a:t>Examples of market strategies to sell selected products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107</a:t>
            </a:fld>
            <a:endParaRPr lang="en-US" dirty="0"/>
          </a:p>
        </p:txBody>
      </p:sp>
      <p:cxnSp>
        <p:nvCxnSpPr>
          <p:cNvPr id="6" name="Straight Connector 5"/>
          <p:cNvCxnSpPr/>
          <p:nvPr/>
        </p:nvCxnSpPr>
        <p:spPr>
          <a:xfrm flipV="1">
            <a:off x="465780" y="96700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683903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It is crunch time</a:t>
            </a:r>
          </a:p>
        </p:txBody>
      </p:sp>
      <p:sp>
        <p:nvSpPr>
          <p:cNvPr id="3" name="Content Placeholder 2"/>
          <p:cNvSpPr>
            <a:spLocks noGrp="1"/>
          </p:cNvSpPr>
          <p:nvPr>
            <p:ph idx="1"/>
          </p:nvPr>
        </p:nvSpPr>
        <p:spPr>
          <a:xfrm>
            <a:off x="439415" y="1330036"/>
            <a:ext cx="9142219" cy="5628904"/>
          </a:xfrm>
        </p:spPr>
        <p:txBody>
          <a:bodyPr/>
          <a:lstStyle/>
          <a:p>
            <a:pPr marL="0" indent="0">
              <a:lnSpc>
                <a:spcPct val="100000"/>
              </a:lnSpc>
              <a:spcBef>
                <a:spcPts val="0"/>
              </a:spcBef>
              <a:spcAft>
                <a:spcPts val="600"/>
              </a:spcAft>
              <a:buNone/>
            </a:pPr>
            <a:r>
              <a:rPr lang="en-ZA" sz="3200" b="1" dirty="0">
                <a:solidFill>
                  <a:srgbClr val="898F0C"/>
                </a:solidFill>
              </a:rPr>
              <a:t>At this point, the farmers have:</a:t>
            </a:r>
          </a:p>
          <a:p>
            <a:pPr>
              <a:lnSpc>
                <a:spcPct val="100000"/>
              </a:lnSpc>
              <a:spcBef>
                <a:spcPts val="0"/>
              </a:spcBef>
            </a:pPr>
            <a:r>
              <a:rPr lang="en-ZA" sz="3200" dirty="0">
                <a:solidFill>
                  <a:srgbClr val="290DB3"/>
                </a:solidFill>
              </a:rPr>
              <a:t>Gathered information about the markets, production and business services for various products</a:t>
            </a:r>
          </a:p>
          <a:p>
            <a:pPr>
              <a:lnSpc>
                <a:spcPct val="100000"/>
              </a:lnSpc>
              <a:spcBef>
                <a:spcPts val="0"/>
              </a:spcBef>
            </a:pPr>
            <a:r>
              <a:rPr lang="en-ZA" sz="3200" dirty="0">
                <a:solidFill>
                  <a:srgbClr val="290DB3"/>
                </a:solidFill>
              </a:rPr>
              <a:t>Calculated the costs, income and profit they can expect from the same products and the credit options available to them</a:t>
            </a:r>
          </a:p>
          <a:p>
            <a:pPr>
              <a:lnSpc>
                <a:spcPct val="100000"/>
              </a:lnSpc>
              <a:spcBef>
                <a:spcPts val="0"/>
              </a:spcBef>
            </a:pPr>
            <a:r>
              <a:rPr lang="en-ZA" sz="3200" dirty="0">
                <a:solidFill>
                  <a:srgbClr val="290DB3"/>
                </a:solidFill>
              </a:rPr>
              <a:t>A better understanding of the opportunities and risks associated with these products. </a:t>
            </a:r>
          </a:p>
          <a:p>
            <a:pPr marL="0" indent="0">
              <a:lnSpc>
                <a:spcPct val="100000"/>
              </a:lnSpc>
              <a:spcBef>
                <a:spcPts val="600"/>
              </a:spcBef>
              <a:buNone/>
            </a:pPr>
            <a:r>
              <a:rPr lang="en-ZA" sz="3200" dirty="0">
                <a:solidFill>
                  <a:srgbClr val="290DB3"/>
                </a:solidFill>
              </a:rPr>
              <a:t>It is time to bring all this information together and to make a big decision:</a:t>
            </a:r>
          </a:p>
          <a:p>
            <a:pPr marL="0" indent="0">
              <a:lnSpc>
                <a:spcPct val="100000"/>
              </a:lnSpc>
              <a:spcBef>
                <a:spcPts val="0"/>
              </a:spcBef>
              <a:buNone/>
            </a:pPr>
            <a:r>
              <a:rPr lang="en-ZA" sz="3200" b="1" dirty="0">
                <a:solidFill>
                  <a:srgbClr val="898F0C"/>
                </a:solidFill>
              </a:rPr>
              <a:t>What product should they produce?</a:t>
            </a:r>
            <a:endParaRPr lang="en-ZA" sz="3200" dirty="0">
              <a:solidFill>
                <a:srgbClr val="898F0C"/>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108</a:t>
            </a:fld>
            <a:endParaRPr lang="en-US" dirty="0"/>
          </a:p>
        </p:txBody>
      </p:sp>
      <p:cxnSp>
        <p:nvCxnSpPr>
          <p:cNvPr id="6" name="Straight Connector 5"/>
          <p:cNvCxnSpPr/>
          <p:nvPr/>
        </p:nvCxnSpPr>
        <p:spPr>
          <a:xfrm flipV="1">
            <a:off x="322415" y="97923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78380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1" y="-4670"/>
            <a:ext cx="9291694" cy="1124712"/>
          </a:xfrm>
        </p:spPr>
        <p:txBody>
          <a:bodyPr anchor="ctr"/>
          <a:lstStyle/>
          <a:p>
            <a:r>
              <a:rPr lang="en-ZA" sz="3600" dirty="0"/>
              <a:t>The crunch time </a:t>
            </a:r>
            <a:r>
              <a:rPr lang="en-ZA" sz="3600" dirty="0" smtClean="0"/>
              <a:t>meeting: The four Ps of marketing</a:t>
            </a:r>
            <a:endParaRPr lang="en-ZA" sz="3600" dirty="0"/>
          </a:p>
        </p:txBody>
      </p:sp>
      <p:sp>
        <p:nvSpPr>
          <p:cNvPr id="5" name="Content Placeholder 4"/>
          <p:cNvSpPr>
            <a:spLocks noGrp="1"/>
          </p:cNvSpPr>
          <p:nvPr>
            <p:ph sz="half" idx="1"/>
          </p:nvPr>
        </p:nvSpPr>
        <p:spPr>
          <a:xfrm>
            <a:off x="336550" y="1120043"/>
            <a:ext cx="4888593" cy="5637017"/>
          </a:xfrm>
        </p:spPr>
        <p:txBody>
          <a:bodyPr/>
          <a:lstStyle/>
          <a:p>
            <a:pPr marL="0" indent="0">
              <a:lnSpc>
                <a:spcPct val="100000"/>
              </a:lnSpc>
              <a:spcBef>
                <a:spcPts val="0"/>
              </a:spcBef>
              <a:spcAft>
                <a:spcPts val="600"/>
              </a:spcAft>
              <a:buNone/>
            </a:pPr>
            <a:r>
              <a:rPr lang="en-ZA" sz="3200" b="1" dirty="0" smtClean="0">
                <a:solidFill>
                  <a:srgbClr val="898F0C"/>
                </a:solidFill>
              </a:rPr>
              <a:t>Use </a:t>
            </a:r>
            <a:r>
              <a:rPr lang="en-ZA" sz="3200" b="1" dirty="0">
                <a:solidFill>
                  <a:srgbClr val="898F0C"/>
                </a:solidFill>
              </a:rPr>
              <a:t>the four Ps of marketing </a:t>
            </a:r>
            <a:r>
              <a:rPr lang="en-ZA" sz="3200" b="1" dirty="0" smtClean="0">
                <a:solidFill>
                  <a:srgbClr val="898F0C"/>
                </a:solidFill>
              </a:rPr>
              <a:t>to reach consensus about the product and where to sell it:</a:t>
            </a:r>
            <a:endParaRPr lang="en-ZA" sz="3200" dirty="0">
              <a:solidFill>
                <a:srgbClr val="290DB3"/>
              </a:solidFill>
            </a:endParaRPr>
          </a:p>
          <a:p>
            <a:pPr>
              <a:lnSpc>
                <a:spcPct val="100000"/>
              </a:lnSpc>
              <a:spcBef>
                <a:spcPts val="0"/>
              </a:spcBef>
              <a:spcAft>
                <a:spcPts val="600"/>
              </a:spcAft>
            </a:pPr>
            <a:r>
              <a:rPr lang="en-ZA" sz="3200" dirty="0">
                <a:solidFill>
                  <a:srgbClr val="290DB3"/>
                </a:solidFill>
              </a:rPr>
              <a:t>What is the best market opportunity in terms of product type and prices?</a:t>
            </a:r>
          </a:p>
          <a:p>
            <a:pPr>
              <a:lnSpc>
                <a:spcPct val="100000"/>
              </a:lnSpc>
              <a:spcBef>
                <a:spcPts val="0"/>
              </a:spcBef>
              <a:spcAft>
                <a:spcPts val="600"/>
              </a:spcAft>
            </a:pPr>
            <a:r>
              <a:rPr lang="en-ZA" sz="3200" dirty="0">
                <a:solidFill>
                  <a:srgbClr val="290DB3"/>
                </a:solidFill>
              </a:rPr>
              <a:t>How to sell and promote the product?</a:t>
            </a:r>
          </a:p>
          <a:p>
            <a:pPr>
              <a:lnSpc>
                <a:spcPct val="100000"/>
              </a:lnSpc>
              <a:spcBef>
                <a:spcPts val="0"/>
              </a:spcBef>
              <a:spcAft>
                <a:spcPts val="600"/>
              </a:spcAft>
            </a:pPr>
            <a:r>
              <a:rPr lang="en-ZA" sz="3200" dirty="0">
                <a:solidFill>
                  <a:srgbClr val="290DB3"/>
                </a:solidFill>
              </a:rPr>
              <a:t>Where (which place) to sell the product? </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109</a:t>
            </a:fld>
            <a:endParaRPr lang="en-US" dirty="0"/>
          </a:p>
        </p:txBody>
      </p:sp>
      <p:cxnSp>
        <p:nvCxnSpPr>
          <p:cNvPr id="8" name="Straight Connector 7"/>
          <p:cNvCxnSpPr/>
          <p:nvPr/>
        </p:nvCxnSpPr>
        <p:spPr>
          <a:xfrm flipV="1">
            <a:off x="252024" y="94325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5143" y="3211448"/>
            <a:ext cx="4403102" cy="3132251"/>
          </a:xfrm>
          <a:prstGeom prst="rect">
            <a:avLst/>
          </a:prstGeom>
        </p:spPr>
      </p:pic>
    </p:spTree>
    <p:extLst>
      <p:ext uri="{BB962C8B-B14F-4D97-AF65-F5344CB8AC3E}">
        <p14:creationId xmlns:p14="http://schemas.microsoft.com/office/powerpoint/2010/main" val="69722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Listing products and measuring units</a:t>
            </a:r>
          </a:p>
        </p:txBody>
      </p:sp>
      <p:sp>
        <p:nvSpPr>
          <p:cNvPr id="3" name="Content Placeholder 2"/>
          <p:cNvSpPr>
            <a:spLocks noGrp="1"/>
          </p:cNvSpPr>
          <p:nvPr>
            <p:ph idx="1"/>
          </p:nvPr>
        </p:nvSpPr>
        <p:spPr>
          <a:xfrm>
            <a:off x="783771" y="1120042"/>
            <a:ext cx="8538360" cy="5245131"/>
          </a:xfrm>
        </p:spPr>
        <p:txBody>
          <a:bodyPr/>
          <a:lstStyle/>
          <a:p>
            <a:pPr marL="0" indent="0">
              <a:lnSpc>
                <a:spcPct val="100000"/>
              </a:lnSpc>
              <a:spcBef>
                <a:spcPts val="600"/>
              </a:spcBef>
              <a:spcAft>
                <a:spcPts val="600"/>
              </a:spcAft>
              <a:buNone/>
            </a:pPr>
            <a:r>
              <a:rPr lang="en-ZA" sz="3200" b="1" dirty="0">
                <a:solidFill>
                  <a:schemeClr val="accent2">
                    <a:lumMod val="75000"/>
                  </a:schemeClr>
                </a:solidFill>
              </a:rPr>
              <a:t>At the beginning of the project, make a list of the </a:t>
            </a:r>
            <a:r>
              <a:rPr lang="en-ZA" sz="3200" b="1" dirty="0">
                <a:solidFill>
                  <a:srgbClr val="898F0C"/>
                </a:solidFill>
              </a:rPr>
              <a:t>products and units used in the local area:</a:t>
            </a:r>
          </a:p>
          <a:p>
            <a:pPr>
              <a:lnSpc>
                <a:spcPct val="100000"/>
              </a:lnSpc>
              <a:spcBef>
                <a:spcPts val="600"/>
              </a:spcBef>
              <a:spcAft>
                <a:spcPts val="600"/>
              </a:spcAft>
            </a:pPr>
            <a:r>
              <a:rPr lang="en-ZA" sz="3200" dirty="0">
                <a:solidFill>
                  <a:srgbClr val="290DB3"/>
                </a:solidFill>
              </a:rPr>
              <a:t>Products, grades, and standards (e.g. quality grades and moisture content)</a:t>
            </a:r>
          </a:p>
          <a:p>
            <a:pPr>
              <a:lnSpc>
                <a:spcPct val="100000"/>
              </a:lnSpc>
              <a:spcBef>
                <a:spcPts val="600"/>
              </a:spcBef>
              <a:spcAft>
                <a:spcPts val="600"/>
              </a:spcAft>
            </a:pPr>
            <a:r>
              <a:rPr lang="en-ZA" sz="3200" dirty="0">
                <a:solidFill>
                  <a:srgbClr val="290DB3"/>
                </a:solidFill>
              </a:rPr>
              <a:t>Production areas, local weights and volume measures</a:t>
            </a:r>
          </a:p>
          <a:p>
            <a:pPr>
              <a:lnSpc>
                <a:spcPct val="100000"/>
              </a:lnSpc>
              <a:spcBef>
                <a:spcPts val="600"/>
              </a:spcBef>
              <a:spcAft>
                <a:spcPts val="600"/>
              </a:spcAft>
            </a:pPr>
            <a:r>
              <a:rPr lang="en-ZA" sz="3200" dirty="0">
                <a:solidFill>
                  <a:srgbClr val="290DB3"/>
                </a:solidFill>
              </a:rPr>
              <a:t>Prices, costs and currencies</a:t>
            </a:r>
          </a:p>
          <a:p>
            <a:pPr>
              <a:lnSpc>
                <a:spcPct val="100000"/>
              </a:lnSpc>
              <a:spcBef>
                <a:spcPts val="600"/>
              </a:spcBef>
              <a:spcAft>
                <a:spcPts val="600"/>
              </a:spcAft>
            </a:pPr>
            <a:r>
              <a:rPr lang="en-ZA" sz="3200" dirty="0">
                <a:solidFill>
                  <a:srgbClr val="290DB3"/>
                </a:solidFill>
              </a:rPr>
              <a:t>Labor costs</a:t>
            </a:r>
          </a:p>
          <a:p>
            <a:pPr>
              <a:lnSpc>
                <a:spcPct val="100000"/>
              </a:lnSpc>
              <a:spcBef>
                <a:spcPts val="600"/>
              </a:spcBef>
              <a:spcAft>
                <a:spcPts val="600"/>
              </a:spcAft>
            </a:pPr>
            <a:r>
              <a:rPr lang="en-ZA" sz="3200" dirty="0">
                <a:solidFill>
                  <a:srgbClr val="290DB3"/>
                </a:solidFill>
              </a:rPr>
              <a:t>Dates using international calendar</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a:t>
            </a:fld>
            <a:endParaRPr lang="en-US" dirty="0"/>
          </a:p>
        </p:txBody>
      </p:sp>
      <p:cxnSp>
        <p:nvCxnSpPr>
          <p:cNvPr id="6" name="Straight Connector 5"/>
          <p:cNvCxnSpPr/>
          <p:nvPr/>
        </p:nvCxnSpPr>
        <p:spPr>
          <a:xfrm flipV="1">
            <a:off x="230917" y="85058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64801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89507"/>
            <a:ext cx="7315200" cy="1124712"/>
          </a:xfrm>
        </p:spPr>
        <p:txBody>
          <a:bodyPr anchor="ctr"/>
          <a:lstStyle/>
          <a:p>
            <a:r>
              <a:rPr lang="en-ZA" sz="3600" dirty="0"/>
              <a:t>Fundamental criteria</a:t>
            </a:r>
          </a:p>
        </p:txBody>
      </p:sp>
      <p:sp>
        <p:nvSpPr>
          <p:cNvPr id="3" name="Content Placeholder 2"/>
          <p:cNvSpPr>
            <a:spLocks noGrp="1"/>
          </p:cNvSpPr>
          <p:nvPr>
            <p:ph idx="1"/>
          </p:nvPr>
        </p:nvSpPr>
        <p:spPr>
          <a:xfrm>
            <a:off x="914400" y="1314219"/>
            <a:ext cx="8407730" cy="5654886"/>
          </a:xfrm>
        </p:spPr>
        <p:txBody>
          <a:bodyPr/>
          <a:lstStyle/>
          <a:p>
            <a:pPr>
              <a:lnSpc>
                <a:spcPct val="100000"/>
              </a:lnSpc>
              <a:spcBef>
                <a:spcPts val="600"/>
              </a:spcBef>
              <a:spcAft>
                <a:spcPts val="600"/>
              </a:spcAft>
            </a:pPr>
            <a:r>
              <a:rPr lang="en-ZA" sz="3200" dirty="0">
                <a:solidFill>
                  <a:srgbClr val="290DB3"/>
                </a:solidFill>
              </a:rPr>
              <a:t>Is there a good </a:t>
            </a:r>
            <a:r>
              <a:rPr lang="en-ZA" sz="3200" b="1" dirty="0">
                <a:solidFill>
                  <a:srgbClr val="898F0C"/>
                </a:solidFill>
              </a:rPr>
              <a:t>demand </a:t>
            </a:r>
            <a:r>
              <a:rPr lang="en-ZA" sz="3200" dirty="0">
                <a:solidFill>
                  <a:srgbClr val="290DB3"/>
                </a:solidFill>
              </a:rPr>
              <a:t>and </a:t>
            </a:r>
            <a:r>
              <a:rPr lang="en-ZA" sz="3200" b="1" dirty="0">
                <a:solidFill>
                  <a:srgbClr val="898F0C"/>
                </a:solidFill>
              </a:rPr>
              <a:t>market access </a:t>
            </a:r>
            <a:r>
              <a:rPr lang="en-ZA" sz="3200" dirty="0">
                <a:solidFill>
                  <a:srgbClr val="290DB3"/>
                </a:solidFill>
              </a:rPr>
              <a:t>for the product?</a:t>
            </a:r>
          </a:p>
          <a:p>
            <a:pPr>
              <a:lnSpc>
                <a:spcPct val="100000"/>
              </a:lnSpc>
              <a:spcBef>
                <a:spcPts val="600"/>
              </a:spcBef>
              <a:spcAft>
                <a:spcPts val="600"/>
              </a:spcAft>
            </a:pPr>
            <a:r>
              <a:rPr lang="en-ZA" sz="3200" dirty="0">
                <a:solidFill>
                  <a:srgbClr val="290DB3"/>
                </a:solidFill>
              </a:rPr>
              <a:t>Can we produce the product with the </a:t>
            </a:r>
            <a:r>
              <a:rPr lang="en-ZA" sz="3200" b="1" dirty="0">
                <a:solidFill>
                  <a:srgbClr val="898F0C"/>
                </a:solidFill>
              </a:rPr>
              <a:t>land, soil and water resources</a:t>
            </a:r>
            <a:r>
              <a:rPr lang="en-ZA" sz="3200" b="1" dirty="0">
                <a:solidFill>
                  <a:srgbClr val="290DB3"/>
                </a:solidFill>
              </a:rPr>
              <a:t> </a:t>
            </a:r>
            <a:r>
              <a:rPr lang="en-ZA" sz="3200" dirty="0">
                <a:solidFill>
                  <a:srgbClr val="290DB3"/>
                </a:solidFill>
              </a:rPr>
              <a:t>that we have available?</a:t>
            </a:r>
          </a:p>
          <a:p>
            <a:pPr>
              <a:lnSpc>
                <a:spcPct val="100000"/>
              </a:lnSpc>
              <a:spcBef>
                <a:spcPts val="600"/>
              </a:spcBef>
              <a:spcAft>
                <a:spcPts val="600"/>
              </a:spcAft>
            </a:pPr>
            <a:r>
              <a:rPr lang="en-ZA" sz="3200" dirty="0">
                <a:solidFill>
                  <a:srgbClr val="290DB3"/>
                </a:solidFill>
              </a:rPr>
              <a:t>Can we continue producing the product without </a:t>
            </a:r>
            <a:r>
              <a:rPr lang="en-ZA" sz="3200" b="1" dirty="0">
                <a:solidFill>
                  <a:srgbClr val="898F0C"/>
                </a:solidFill>
              </a:rPr>
              <a:t>degrading these resources?</a:t>
            </a:r>
          </a:p>
          <a:p>
            <a:pPr>
              <a:lnSpc>
                <a:spcPct val="100000"/>
              </a:lnSpc>
              <a:spcBef>
                <a:spcPts val="600"/>
              </a:spcBef>
              <a:spcAft>
                <a:spcPts val="600"/>
              </a:spcAft>
            </a:pPr>
            <a:r>
              <a:rPr lang="en-ZA" sz="3200" dirty="0">
                <a:solidFill>
                  <a:srgbClr val="290DB3"/>
                </a:solidFill>
              </a:rPr>
              <a:t>Will we be able to access the necessary </a:t>
            </a:r>
            <a:r>
              <a:rPr lang="en-ZA" sz="3200" b="1" dirty="0">
                <a:solidFill>
                  <a:srgbClr val="898F0C"/>
                </a:solidFill>
              </a:rPr>
              <a:t>inputs</a:t>
            </a:r>
            <a:r>
              <a:rPr lang="en-ZA" sz="3200" dirty="0">
                <a:solidFill>
                  <a:srgbClr val="898F0C"/>
                </a:solidFill>
              </a:rPr>
              <a:t>,</a:t>
            </a:r>
            <a:r>
              <a:rPr lang="en-ZA" sz="3200" dirty="0">
                <a:solidFill>
                  <a:srgbClr val="290DB3"/>
                </a:solidFill>
              </a:rPr>
              <a:t> </a:t>
            </a:r>
            <a:r>
              <a:rPr lang="en-ZA" sz="3200" b="1" dirty="0">
                <a:solidFill>
                  <a:srgbClr val="898F0C"/>
                </a:solidFill>
              </a:rPr>
              <a:t>technical and business support</a:t>
            </a:r>
            <a:r>
              <a:rPr lang="en-ZA" sz="3200" dirty="0">
                <a:solidFill>
                  <a:srgbClr val="290DB3"/>
                </a:solidFill>
              </a:rPr>
              <a:t> and </a:t>
            </a:r>
            <a:r>
              <a:rPr lang="en-ZA" sz="3200" b="1" dirty="0">
                <a:solidFill>
                  <a:srgbClr val="898F0C"/>
                </a:solidFill>
              </a:rPr>
              <a:t>financial resources</a:t>
            </a:r>
            <a:r>
              <a:rPr lang="en-ZA" sz="3200" dirty="0">
                <a:solidFill>
                  <a:srgbClr val="290DB3"/>
                </a:solidFill>
              </a:rPr>
              <a:t>?</a:t>
            </a:r>
          </a:p>
          <a:p>
            <a:pPr>
              <a:lnSpc>
                <a:spcPct val="100000"/>
              </a:lnSpc>
              <a:spcBef>
                <a:spcPts val="600"/>
              </a:spcBef>
              <a:spcAft>
                <a:spcPts val="600"/>
              </a:spcAft>
            </a:pPr>
            <a:r>
              <a:rPr lang="en-ZA" sz="3200" dirty="0">
                <a:solidFill>
                  <a:srgbClr val="290DB3"/>
                </a:solidFill>
              </a:rPr>
              <a:t>Will we cover all our costs and make a </a:t>
            </a:r>
            <a:r>
              <a:rPr lang="en-ZA" sz="3200" b="1" dirty="0">
                <a:solidFill>
                  <a:srgbClr val="898F0C"/>
                </a:solidFill>
              </a:rPr>
              <a:t>profit?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110</a:t>
            </a:fld>
            <a:endParaRPr lang="en-US" dirty="0"/>
          </a:p>
        </p:txBody>
      </p:sp>
      <p:cxnSp>
        <p:nvCxnSpPr>
          <p:cNvPr id="6" name="Straight Connector 5"/>
          <p:cNvCxnSpPr/>
          <p:nvPr/>
        </p:nvCxnSpPr>
        <p:spPr>
          <a:xfrm flipV="1">
            <a:off x="430154" y="108482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964493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Additional criteria</a:t>
            </a:r>
          </a:p>
        </p:txBody>
      </p:sp>
      <p:sp>
        <p:nvSpPr>
          <p:cNvPr id="3" name="Content Placeholder 2"/>
          <p:cNvSpPr>
            <a:spLocks noGrp="1"/>
          </p:cNvSpPr>
          <p:nvPr>
            <p:ph idx="1"/>
          </p:nvPr>
        </p:nvSpPr>
        <p:spPr>
          <a:xfrm>
            <a:off x="322415" y="1120042"/>
            <a:ext cx="9462853" cy="5886399"/>
          </a:xfrm>
        </p:spPr>
        <p:txBody>
          <a:bodyPr/>
          <a:lstStyle/>
          <a:p>
            <a:pPr>
              <a:lnSpc>
                <a:spcPct val="100000"/>
              </a:lnSpc>
              <a:spcBef>
                <a:spcPts val="0"/>
              </a:spcBef>
            </a:pPr>
            <a:r>
              <a:rPr lang="en-ZA" sz="3200" b="1" dirty="0">
                <a:solidFill>
                  <a:srgbClr val="898F0C"/>
                </a:solidFill>
              </a:rPr>
              <a:t>Risk: </a:t>
            </a:r>
            <a:r>
              <a:rPr lang="en-ZA" sz="3200" dirty="0">
                <a:solidFill>
                  <a:srgbClr val="290DB3"/>
                </a:solidFill>
              </a:rPr>
              <a:t>Consider riskiest and safest options</a:t>
            </a:r>
          </a:p>
          <a:p>
            <a:pPr>
              <a:lnSpc>
                <a:spcPct val="100000"/>
              </a:lnSpc>
              <a:spcBef>
                <a:spcPts val="0"/>
              </a:spcBef>
            </a:pPr>
            <a:r>
              <a:rPr lang="en-ZA" sz="3200" b="1" dirty="0">
                <a:solidFill>
                  <a:srgbClr val="898F0C"/>
                </a:solidFill>
              </a:rPr>
              <a:t>Alternative uses: </a:t>
            </a:r>
            <a:r>
              <a:rPr lang="en-ZA" sz="3200" dirty="0">
                <a:solidFill>
                  <a:srgbClr val="290DB3"/>
                </a:solidFill>
              </a:rPr>
              <a:t>Can the product contribute to both nutritional needs and generate income?</a:t>
            </a:r>
          </a:p>
          <a:p>
            <a:pPr>
              <a:lnSpc>
                <a:spcPct val="100000"/>
              </a:lnSpc>
              <a:spcBef>
                <a:spcPts val="0"/>
              </a:spcBef>
            </a:pPr>
            <a:r>
              <a:rPr lang="en-ZA" sz="3200" b="1" dirty="0">
                <a:solidFill>
                  <a:srgbClr val="898F0C"/>
                </a:solidFill>
              </a:rPr>
              <a:t>Cultural appropriateness: </a:t>
            </a:r>
            <a:r>
              <a:rPr lang="en-ZA" sz="3200" dirty="0">
                <a:solidFill>
                  <a:srgbClr val="290DB3"/>
                </a:solidFill>
              </a:rPr>
              <a:t>Are there cultural, religious or ethical objections to the product?</a:t>
            </a:r>
          </a:p>
          <a:p>
            <a:pPr>
              <a:lnSpc>
                <a:spcPct val="100000"/>
              </a:lnSpc>
              <a:spcBef>
                <a:spcPts val="0"/>
              </a:spcBef>
            </a:pPr>
            <a:r>
              <a:rPr lang="en-ZA" sz="3200" b="1" dirty="0">
                <a:solidFill>
                  <a:srgbClr val="898F0C"/>
                </a:solidFill>
              </a:rPr>
              <a:t>Unused resources: </a:t>
            </a:r>
            <a:r>
              <a:rPr lang="en-ZA" sz="3200" dirty="0">
                <a:solidFill>
                  <a:srgbClr val="290DB3"/>
                </a:solidFill>
              </a:rPr>
              <a:t>Can the product be produced on unused land?</a:t>
            </a:r>
          </a:p>
          <a:p>
            <a:pPr>
              <a:lnSpc>
                <a:spcPct val="100000"/>
              </a:lnSpc>
              <a:spcBef>
                <a:spcPts val="0"/>
              </a:spcBef>
            </a:pPr>
            <a:r>
              <a:rPr lang="en-ZA" sz="3200" b="1" dirty="0">
                <a:solidFill>
                  <a:srgbClr val="898F0C"/>
                </a:solidFill>
              </a:rPr>
              <a:t>Policies and incentives: </a:t>
            </a:r>
            <a:r>
              <a:rPr lang="en-ZA" sz="3200" dirty="0">
                <a:solidFill>
                  <a:srgbClr val="290DB3"/>
                </a:solidFill>
              </a:rPr>
              <a:t>Is the product favoured by government policies and regulations?</a:t>
            </a:r>
          </a:p>
          <a:p>
            <a:pPr>
              <a:lnSpc>
                <a:spcPct val="100000"/>
              </a:lnSpc>
              <a:spcBef>
                <a:spcPts val="0"/>
              </a:spcBef>
            </a:pPr>
            <a:r>
              <a:rPr lang="en-ZA" sz="3200" b="1" dirty="0">
                <a:solidFill>
                  <a:srgbClr val="898F0C"/>
                </a:solidFill>
              </a:rPr>
              <a:t>Labor:</a:t>
            </a:r>
            <a:r>
              <a:rPr lang="en-ZA" sz="3200" dirty="0">
                <a:solidFill>
                  <a:srgbClr val="290DB3"/>
                </a:solidFill>
              </a:rPr>
              <a:t> Does the product fit with other farming activities?</a:t>
            </a:r>
          </a:p>
          <a:p>
            <a:pPr>
              <a:lnSpc>
                <a:spcPct val="100000"/>
              </a:lnSpc>
              <a:spcBef>
                <a:spcPts val="0"/>
              </a:spcBef>
            </a:pPr>
            <a:r>
              <a:rPr lang="en-ZA" sz="3200" b="1" dirty="0">
                <a:solidFill>
                  <a:srgbClr val="898F0C"/>
                </a:solidFill>
              </a:rPr>
              <a:t>Women: </a:t>
            </a:r>
            <a:r>
              <a:rPr lang="en-ZA" sz="3200" dirty="0">
                <a:solidFill>
                  <a:srgbClr val="290DB3"/>
                </a:solidFill>
              </a:rPr>
              <a:t>Does the product disadvantage women?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111</a:t>
            </a:fld>
            <a:endParaRPr lang="en-US" dirty="0"/>
          </a:p>
        </p:txBody>
      </p:sp>
      <p:cxnSp>
        <p:nvCxnSpPr>
          <p:cNvPr id="6" name="Straight Connector 5"/>
          <p:cNvCxnSpPr/>
          <p:nvPr/>
        </p:nvCxnSpPr>
        <p:spPr>
          <a:xfrm flipV="1">
            <a:off x="322415" y="90905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862079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605355" cy="1124712"/>
          </a:xfrm>
        </p:spPr>
        <p:txBody>
          <a:bodyPr anchor="ctr"/>
          <a:lstStyle/>
          <a:p>
            <a:r>
              <a:rPr lang="en-ZA" sz="3600" dirty="0"/>
              <a:t>Market strategies: New product in an existing market</a:t>
            </a:r>
          </a:p>
        </p:txBody>
      </p:sp>
      <p:sp>
        <p:nvSpPr>
          <p:cNvPr id="3" name="Content Placeholder 2"/>
          <p:cNvSpPr>
            <a:spLocks noGrp="1"/>
          </p:cNvSpPr>
          <p:nvPr>
            <p:ph idx="1"/>
          </p:nvPr>
        </p:nvSpPr>
        <p:spPr>
          <a:xfrm>
            <a:off x="534390" y="1298172"/>
            <a:ext cx="8787740" cy="5696394"/>
          </a:xfrm>
        </p:spPr>
        <p:txBody>
          <a:bodyPr/>
          <a:lstStyle/>
          <a:p>
            <a:pPr>
              <a:lnSpc>
                <a:spcPct val="100000"/>
              </a:lnSpc>
              <a:spcBef>
                <a:spcPts val="600"/>
              </a:spcBef>
              <a:spcAft>
                <a:spcPts val="600"/>
              </a:spcAft>
            </a:pPr>
            <a:r>
              <a:rPr lang="en-ZA" sz="3200" dirty="0">
                <a:solidFill>
                  <a:srgbClr val="290DB3"/>
                </a:solidFill>
              </a:rPr>
              <a:t>Farmers may be able to attract </a:t>
            </a:r>
            <a:r>
              <a:rPr lang="en-ZA" sz="3200" b="1" dirty="0">
                <a:solidFill>
                  <a:srgbClr val="898F0C"/>
                </a:solidFill>
              </a:rPr>
              <a:t>better prices by selling an existing product into a different market,</a:t>
            </a:r>
            <a:r>
              <a:rPr lang="en-ZA" sz="3200" dirty="0">
                <a:solidFill>
                  <a:srgbClr val="290DB3"/>
                </a:solidFill>
              </a:rPr>
              <a:t> which may be a bigger, more distant market, or a larger trader or a processor.</a:t>
            </a:r>
          </a:p>
          <a:p>
            <a:pPr>
              <a:lnSpc>
                <a:spcPct val="100000"/>
              </a:lnSpc>
              <a:spcBef>
                <a:spcPts val="600"/>
              </a:spcBef>
              <a:spcAft>
                <a:spcPts val="600"/>
              </a:spcAft>
            </a:pPr>
            <a:r>
              <a:rPr lang="en-ZA" sz="3200" dirty="0">
                <a:solidFill>
                  <a:srgbClr val="290DB3"/>
                </a:solidFill>
              </a:rPr>
              <a:t>When considering this option, remember that, when someone (e.g. the middleman) is cut from the chain, it may mean taking on additional costs and responsibilities.</a:t>
            </a:r>
          </a:p>
          <a:p>
            <a:pPr>
              <a:lnSpc>
                <a:spcPct val="100000"/>
              </a:lnSpc>
              <a:spcBef>
                <a:spcPts val="600"/>
              </a:spcBef>
              <a:spcAft>
                <a:spcPts val="600"/>
              </a:spcAft>
            </a:pPr>
            <a:r>
              <a:rPr lang="en-ZA" sz="3200" dirty="0">
                <a:solidFill>
                  <a:srgbClr val="290DB3"/>
                </a:solidFill>
              </a:rPr>
              <a:t>The gain in income by cutting out a chain actor, must be large enough to cover any new costs and risks.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112</a:t>
            </a:fld>
            <a:endParaRPr lang="en-US" dirty="0"/>
          </a:p>
        </p:txBody>
      </p:sp>
      <p:cxnSp>
        <p:nvCxnSpPr>
          <p:cNvPr id="6" name="Straight Connector 5"/>
          <p:cNvCxnSpPr/>
          <p:nvPr/>
        </p:nvCxnSpPr>
        <p:spPr>
          <a:xfrm flipV="1">
            <a:off x="377605" y="104830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3898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70"/>
            <a:ext cx="8835242" cy="1124712"/>
          </a:xfrm>
        </p:spPr>
        <p:txBody>
          <a:bodyPr anchor="ctr"/>
          <a:lstStyle/>
          <a:p>
            <a:r>
              <a:rPr lang="en-ZA" sz="3600" dirty="0"/>
              <a:t>Market strategies: New product in a new market</a:t>
            </a:r>
          </a:p>
        </p:txBody>
      </p:sp>
      <p:sp>
        <p:nvSpPr>
          <p:cNvPr id="3" name="Content Placeholder 2"/>
          <p:cNvSpPr>
            <a:spLocks noGrp="1"/>
          </p:cNvSpPr>
          <p:nvPr>
            <p:ph idx="1"/>
          </p:nvPr>
        </p:nvSpPr>
        <p:spPr>
          <a:xfrm>
            <a:off x="914400" y="1120043"/>
            <a:ext cx="8229600" cy="5435136"/>
          </a:xfrm>
        </p:spPr>
        <p:txBody>
          <a:bodyPr/>
          <a:lstStyle/>
          <a:p>
            <a:pPr>
              <a:lnSpc>
                <a:spcPct val="100000"/>
              </a:lnSpc>
              <a:spcBef>
                <a:spcPts val="600"/>
              </a:spcBef>
              <a:spcAft>
                <a:spcPts val="600"/>
              </a:spcAft>
            </a:pPr>
            <a:r>
              <a:rPr lang="en-ZA" sz="3200" dirty="0">
                <a:solidFill>
                  <a:srgbClr val="290DB3"/>
                </a:solidFill>
              </a:rPr>
              <a:t>A market survey may reveal that farmers can earn more by supplying a new product to a new market.</a:t>
            </a:r>
          </a:p>
          <a:p>
            <a:pPr>
              <a:lnSpc>
                <a:spcPct val="100000"/>
              </a:lnSpc>
              <a:spcBef>
                <a:spcPts val="600"/>
              </a:spcBef>
              <a:spcAft>
                <a:spcPts val="600"/>
              </a:spcAft>
            </a:pPr>
            <a:r>
              <a:rPr lang="en-ZA" sz="3200" dirty="0">
                <a:solidFill>
                  <a:srgbClr val="290DB3"/>
                </a:solidFill>
              </a:rPr>
              <a:t>Consumer demands are always changing and new products come onto the market to fulfill these needs.</a:t>
            </a:r>
          </a:p>
          <a:p>
            <a:pPr>
              <a:lnSpc>
                <a:spcPct val="100000"/>
              </a:lnSpc>
              <a:spcBef>
                <a:spcPts val="600"/>
              </a:spcBef>
              <a:spcAft>
                <a:spcPts val="600"/>
              </a:spcAft>
            </a:pPr>
            <a:r>
              <a:rPr lang="en-ZA" sz="3200" dirty="0">
                <a:solidFill>
                  <a:srgbClr val="290DB3"/>
                </a:solidFill>
              </a:rPr>
              <a:t>However, this is a high-risk strategy as the market may be volatile.</a:t>
            </a:r>
          </a:p>
          <a:p>
            <a:pPr>
              <a:lnSpc>
                <a:spcPct val="100000"/>
              </a:lnSpc>
              <a:spcBef>
                <a:spcPts val="600"/>
              </a:spcBef>
              <a:spcAft>
                <a:spcPts val="600"/>
              </a:spcAft>
            </a:pPr>
            <a:r>
              <a:rPr lang="en-ZA" sz="3200" dirty="0">
                <a:solidFill>
                  <a:srgbClr val="290DB3"/>
                </a:solidFill>
              </a:rPr>
              <a:t>Farmers with experience in market linkages may want to take on this risk.</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113</a:t>
            </a:fld>
            <a:endParaRPr lang="en-US" dirty="0"/>
          </a:p>
        </p:txBody>
      </p:sp>
      <p:cxnSp>
        <p:nvCxnSpPr>
          <p:cNvPr id="6" name="Straight Connector 5"/>
          <p:cNvCxnSpPr/>
          <p:nvPr/>
        </p:nvCxnSpPr>
        <p:spPr>
          <a:xfrm flipV="1">
            <a:off x="341089" y="91767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81007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292213"/>
            <a:ext cx="8918369" cy="1124712"/>
          </a:xfrm>
        </p:spPr>
        <p:txBody>
          <a:bodyPr/>
          <a:lstStyle/>
          <a:p>
            <a:r>
              <a:rPr lang="en-ZA" sz="3600" dirty="0"/>
              <a:t>Market strategies: Extending production and harvesting period</a:t>
            </a:r>
          </a:p>
        </p:txBody>
      </p:sp>
      <p:sp>
        <p:nvSpPr>
          <p:cNvPr id="3" name="Content Placeholder 2"/>
          <p:cNvSpPr>
            <a:spLocks noGrp="1"/>
          </p:cNvSpPr>
          <p:nvPr>
            <p:ph idx="1"/>
          </p:nvPr>
        </p:nvSpPr>
        <p:spPr>
          <a:xfrm>
            <a:off x="914398" y="1765808"/>
            <a:ext cx="8585861" cy="4931876"/>
          </a:xfrm>
        </p:spPr>
        <p:txBody>
          <a:bodyPr/>
          <a:lstStyle/>
          <a:p>
            <a:pPr>
              <a:lnSpc>
                <a:spcPct val="100000"/>
              </a:lnSpc>
              <a:spcBef>
                <a:spcPts val="0"/>
              </a:spcBef>
            </a:pPr>
            <a:r>
              <a:rPr lang="en-ZA" sz="3200" b="1" dirty="0">
                <a:solidFill>
                  <a:srgbClr val="898F0C"/>
                </a:solidFill>
              </a:rPr>
              <a:t>At harvest:</a:t>
            </a:r>
          </a:p>
          <a:p>
            <a:pPr lvl="1">
              <a:lnSpc>
                <a:spcPct val="100000"/>
              </a:lnSpc>
              <a:spcBef>
                <a:spcPts val="0"/>
              </a:spcBef>
              <a:buFont typeface="Courier New" panose="02070309020205020404" pitchFamily="49" charset="0"/>
              <a:buChar char="o"/>
            </a:pPr>
            <a:r>
              <a:rPr lang="en-ZA" sz="3200" dirty="0">
                <a:solidFill>
                  <a:srgbClr val="290DB3"/>
                </a:solidFill>
              </a:rPr>
              <a:t>Markets are oversupplied</a:t>
            </a:r>
          </a:p>
          <a:p>
            <a:pPr lvl="1">
              <a:lnSpc>
                <a:spcPct val="100000"/>
              </a:lnSpc>
              <a:spcBef>
                <a:spcPts val="0"/>
              </a:spcBef>
              <a:buFont typeface="Courier New" panose="02070309020205020404" pitchFamily="49" charset="0"/>
              <a:buChar char="o"/>
            </a:pPr>
            <a:r>
              <a:rPr lang="en-ZA" sz="3200" dirty="0">
                <a:solidFill>
                  <a:srgbClr val="290DB3"/>
                </a:solidFill>
              </a:rPr>
              <a:t>Traders cannot find customers to buy the surplus</a:t>
            </a:r>
          </a:p>
          <a:p>
            <a:pPr lvl="1">
              <a:lnSpc>
                <a:spcPct val="100000"/>
              </a:lnSpc>
              <a:spcBef>
                <a:spcPts val="0"/>
              </a:spcBef>
              <a:buFont typeface="Courier New" panose="02070309020205020404" pitchFamily="49" charset="0"/>
              <a:buChar char="o"/>
            </a:pPr>
            <a:r>
              <a:rPr lang="en-ZA" sz="3200" dirty="0">
                <a:solidFill>
                  <a:srgbClr val="290DB3"/>
                </a:solidFill>
              </a:rPr>
              <a:t>Prices that farmers get for their produce are often at their lowest</a:t>
            </a:r>
          </a:p>
          <a:p>
            <a:pPr>
              <a:lnSpc>
                <a:spcPct val="100000"/>
              </a:lnSpc>
              <a:spcBef>
                <a:spcPts val="0"/>
              </a:spcBef>
            </a:pPr>
            <a:r>
              <a:rPr lang="en-ZA" sz="3200" dirty="0">
                <a:solidFill>
                  <a:srgbClr val="290DB3"/>
                </a:solidFill>
              </a:rPr>
              <a:t>Farmers may be able to earn more by producing off-season.</a:t>
            </a:r>
          </a:p>
          <a:p>
            <a:pPr>
              <a:lnSpc>
                <a:spcPct val="100000"/>
              </a:lnSpc>
              <a:spcBef>
                <a:spcPts val="0"/>
              </a:spcBef>
            </a:pPr>
            <a:r>
              <a:rPr lang="en-ZA" sz="3200" dirty="0">
                <a:solidFill>
                  <a:srgbClr val="290DB3"/>
                </a:solidFill>
              </a:rPr>
              <a:t>The farmers need a good knowledge of the price fluctuations and the product’s growing cycle, so that they can match harvest time with high prices.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114</a:t>
            </a:fld>
            <a:endParaRPr lang="en-US" dirty="0"/>
          </a:p>
        </p:txBody>
      </p:sp>
      <p:cxnSp>
        <p:nvCxnSpPr>
          <p:cNvPr id="6" name="Straight Connector 5"/>
          <p:cNvCxnSpPr/>
          <p:nvPr/>
        </p:nvCxnSpPr>
        <p:spPr>
          <a:xfrm flipV="1">
            <a:off x="456547" y="154639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783181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Storage and processing</a:t>
            </a:r>
          </a:p>
        </p:txBody>
      </p:sp>
      <p:sp>
        <p:nvSpPr>
          <p:cNvPr id="3" name="Content Placeholder 2"/>
          <p:cNvSpPr>
            <a:spLocks noGrp="1"/>
          </p:cNvSpPr>
          <p:nvPr>
            <p:ph sz="half" idx="1"/>
          </p:nvPr>
        </p:nvSpPr>
        <p:spPr>
          <a:xfrm>
            <a:off x="336550" y="1120043"/>
            <a:ext cx="5399231" cy="5755770"/>
          </a:xfrm>
        </p:spPr>
        <p:txBody>
          <a:bodyPr/>
          <a:lstStyle/>
          <a:p>
            <a:pPr marL="0" indent="0" algn="just">
              <a:lnSpc>
                <a:spcPct val="100000"/>
              </a:lnSpc>
              <a:spcBef>
                <a:spcPts val="0"/>
              </a:spcBef>
              <a:spcAft>
                <a:spcPts val="600"/>
              </a:spcAft>
              <a:buNone/>
            </a:pPr>
            <a:r>
              <a:rPr lang="en-ZA" sz="3200" b="1" dirty="0">
                <a:solidFill>
                  <a:srgbClr val="898F0C"/>
                </a:solidFill>
              </a:rPr>
              <a:t>It may be possible to make a profit by storing a product until prices go up, if:</a:t>
            </a:r>
          </a:p>
          <a:p>
            <a:pPr>
              <a:lnSpc>
                <a:spcPct val="100000"/>
              </a:lnSpc>
              <a:spcBef>
                <a:spcPts val="0"/>
              </a:spcBef>
              <a:spcAft>
                <a:spcPts val="600"/>
              </a:spcAft>
            </a:pPr>
            <a:r>
              <a:rPr lang="en-ZA" sz="3200" dirty="0">
                <a:solidFill>
                  <a:srgbClr val="290DB3"/>
                </a:solidFill>
              </a:rPr>
              <a:t>Crop is sufficiently dried beforehand</a:t>
            </a:r>
          </a:p>
          <a:p>
            <a:pPr>
              <a:lnSpc>
                <a:spcPct val="100000"/>
              </a:lnSpc>
              <a:spcBef>
                <a:spcPts val="0"/>
              </a:spcBef>
              <a:spcAft>
                <a:spcPts val="600"/>
              </a:spcAft>
            </a:pPr>
            <a:r>
              <a:rPr lang="en-ZA" sz="3200" dirty="0">
                <a:solidFill>
                  <a:srgbClr val="290DB3"/>
                </a:solidFill>
              </a:rPr>
              <a:t>The store is dry and well managed</a:t>
            </a:r>
          </a:p>
          <a:p>
            <a:pPr marL="0" indent="0">
              <a:lnSpc>
                <a:spcPct val="100000"/>
              </a:lnSpc>
              <a:spcBef>
                <a:spcPts val="0"/>
              </a:spcBef>
              <a:spcAft>
                <a:spcPts val="600"/>
              </a:spcAft>
              <a:buNone/>
            </a:pPr>
            <a:r>
              <a:rPr lang="en-ZA" sz="3200" dirty="0">
                <a:solidFill>
                  <a:srgbClr val="290DB3"/>
                </a:solidFill>
              </a:rPr>
              <a:t>As with the other strategies, farmers must know when to sell by accessing market information on this and last year’s prices.</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3127" y="2244437"/>
            <a:ext cx="4280595" cy="2616758"/>
          </a:xfrm>
        </p:spPr>
      </p:pic>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115</a:t>
            </a:fld>
            <a:endParaRPr lang="en-US" dirty="0"/>
          </a:p>
        </p:txBody>
      </p:sp>
      <p:cxnSp>
        <p:nvCxnSpPr>
          <p:cNvPr id="8" name="Straight Connector 7"/>
          <p:cNvCxnSpPr/>
          <p:nvPr/>
        </p:nvCxnSpPr>
        <p:spPr>
          <a:xfrm flipV="1">
            <a:off x="377605" y="9922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07085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Step 4:</a:t>
            </a:r>
            <a:br>
              <a:rPr lang="en-ZA" dirty="0">
                <a:solidFill>
                  <a:srgbClr val="898F0C"/>
                </a:solidFill>
              </a:rPr>
            </a:br>
            <a:r>
              <a:rPr lang="en-ZA" dirty="0">
                <a:solidFill>
                  <a:srgbClr val="898F0C"/>
                </a:solidFill>
              </a:rPr>
              <a:t>Building a business plan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116</a:t>
            </a:fld>
            <a:endParaRPr lang="en-US" dirty="0"/>
          </a:p>
        </p:txBody>
      </p:sp>
    </p:spTree>
    <p:extLst>
      <p:ext uri="{BB962C8B-B14F-4D97-AF65-F5344CB8AC3E}">
        <p14:creationId xmlns:p14="http://schemas.microsoft.com/office/powerpoint/2010/main" val="324029325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13:</a:t>
            </a:r>
            <a:br>
              <a:rPr lang="en-ZA" dirty="0">
                <a:solidFill>
                  <a:srgbClr val="898F0C"/>
                </a:solidFill>
              </a:rPr>
            </a:br>
            <a:r>
              <a:rPr lang="en-ZA" dirty="0">
                <a:solidFill>
                  <a:srgbClr val="898F0C"/>
                </a:solidFill>
              </a:rPr>
              <a:t>Tools for business planning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117</a:t>
            </a:fld>
            <a:endParaRPr lang="en-US" dirty="0"/>
          </a:p>
        </p:txBody>
      </p:sp>
    </p:spTree>
    <p:extLst>
      <p:ext uri="{BB962C8B-B14F-4D97-AF65-F5344CB8AC3E}">
        <p14:creationId xmlns:p14="http://schemas.microsoft.com/office/powerpoint/2010/main" val="325868254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12" y="-4670"/>
            <a:ext cx="7802088" cy="1124712"/>
          </a:xfrm>
        </p:spPr>
        <p:txBody>
          <a:bodyPr anchor="ctr"/>
          <a:lstStyle/>
          <a:p>
            <a:r>
              <a:rPr lang="en-ZA" sz="3600" dirty="0"/>
              <a:t>Outcomes</a:t>
            </a:r>
          </a:p>
        </p:txBody>
      </p:sp>
      <p:sp>
        <p:nvSpPr>
          <p:cNvPr id="3" name="Content Placeholder 2"/>
          <p:cNvSpPr>
            <a:spLocks noGrp="1"/>
          </p:cNvSpPr>
          <p:nvPr>
            <p:ph idx="1"/>
          </p:nvPr>
        </p:nvSpPr>
        <p:spPr>
          <a:xfrm>
            <a:off x="427511" y="1120042"/>
            <a:ext cx="9227127" cy="5957651"/>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a:lnSpc>
                <a:spcPct val="100000"/>
              </a:lnSpc>
              <a:spcBef>
                <a:spcPts val="0"/>
              </a:spcBef>
            </a:pPr>
            <a:r>
              <a:rPr lang="en-ZA" sz="3200" dirty="0">
                <a:solidFill>
                  <a:srgbClr val="290DB3"/>
                </a:solidFill>
              </a:rPr>
              <a:t>Describe what a business plan is and why a farmers’ group should write one.</a:t>
            </a:r>
          </a:p>
          <a:p>
            <a:pPr>
              <a:lnSpc>
                <a:spcPct val="100000"/>
              </a:lnSpc>
              <a:spcBef>
                <a:spcPts val="0"/>
              </a:spcBef>
            </a:pPr>
            <a:r>
              <a:rPr lang="en-ZA" sz="3200" dirty="0">
                <a:solidFill>
                  <a:srgbClr val="290DB3"/>
                </a:solidFill>
              </a:rPr>
              <a:t>Conduct a visioning exercise to help farmers plan their enterprise.</a:t>
            </a:r>
          </a:p>
          <a:p>
            <a:pPr>
              <a:lnSpc>
                <a:spcPct val="100000"/>
              </a:lnSpc>
              <a:spcBef>
                <a:spcPts val="0"/>
              </a:spcBef>
            </a:pPr>
            <a:r>
              <a:rPr lang="en-ZA" sz="3200" dirty="0">
                <a:solidFill>
                  <a:srgbClr val="290DB3"/>
                </a:solidFill>
              </a:rPr>
              <a:t>Conduct a market mapping exercise.</a:t>
            </a:r>
          </a:p>
          <a:p>
            <a:pPr>
              <a:lnSpc>
                <a:spcPct val="100000"/>
              </a:lnSpc>
              <a:spcBef>
                <a:spcPts val="0"/>
              </a:spcBef>
            </a:pPr>
            <a:r>
              <a:rPr lang="en-ZA" sz="3200" dirty="0">
                <a:solidFill>
                  <a:srgbClr val="290DB3"/>
                </a:solidFill>
              </a:rPr>
              <a:t>Conduct a problem analysis exercise to help farmers identify and analyze their problems.</a:t>
            </a:r>
          </a:p>
          <a:p>
            <a:pPr>
              <a:lnSpc>
                <a:spcPct val="100000"/>
              </a:lnSpc>
              <a:spcBef>
                <a:spcPts val="0"/>
              </a:spcBef>
            </a:pPr>
            <a:r>
              <a:rPr lang="en-ZA" sz="3200" dirty="0">
                <a:solidFill>
                  <a:srgbClr val="290DB3"/>
                </a:solidFill>
              </a:rPr>
              <a:t>Help a farmers’ group plan how much each member should grow to reach a production target.</a:t>
            </a:r>
          </a:p>
          <a:p>
            <a:pPr>
              <a:lnSpc>
                <a:spcPct val="100000"/>
              </a:lnSpc>
              <a:spcBef>
                <a:spcPts val="0"/>
              </a:spcBef>
            </a:pPr>
            <a:r>
              <a:rPr lang="en-ZA" sz="3200" dirty="0">
                <a:solidFill>
                  <a:srgbClr val="290DB3"/>
                </a:solidFill>
              </a:rPr>
              <a:t>Identify ways to improve the steps from production to marketing.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118</a:t>
            </a:fld>
            <a:endParaRPr lang="en-US" dirty="0"/>
          </a:p>
        </p:txBody>
      </p:sp>
      <p:cxnSp>
        <p:nvCxnSpPr>
          <p:cNvPr id="6" name="Straight Connector 5"/>
          <p:cNvCxnSpPr/>
          <p:nvPr/>
        </p:nvCxnSpPr>
        <p:spPr>
          <a:xfrm flipV="1">
            <a:off x="377605" y="9922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72424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ZA" sz="3600" dirty="0"/>
              <a:t>Overview</a:t>
            </a:r>
          </a:p>
        </p:txBody>
      </p:sp>
      <p:sp>
        <p:nvSpPr>
          <p:cNvPr id="3" name="Content Placeholder 2"/>
          <p:cNvSpPr>
            <a:spLocks noGrp="1"/>
          </p:cNvSpPr>
          <p:nvPr>
            <p:ph idx="1"/>
          </p:nvPr>
        </p:nvSpPr>
        <p:spPr>
          <a:xfrm>
            <a:off x="914400" y="1595057"/>
            <a:ext cx="7315200" cy="4746367"/>
          </a:xfrm>
        </p:spPr>
        <p:txBody>
          <a:bodyPr/>
          <a:lstStyle/>
          <a:p>
            <a:pPr marL="0" indent="0">
              <a:lnSpc>
                <a:spcPct val="100000"/>
              </a:lnSpc>
              <a:spcBef>
                <a:spcPts val="0"/>
              </a:spcBef>
              <a:spcAft>
                <a:spcPts val="1200"/>
              </a:spcAft>
              <a:buNone/>
            </a:pPr>
            <a:r>
              <a:rPr lang="en-ZA" sz="3200" b="1" dirty="0">
                <a:solidFill>
                  <a:srgbClr val="898F0C"/>
                </a:solidFill>
              </a:rPr>
              <a:t>Lesson 13 covers the following content:</a:t>
            </a:r>
          </a:p>
          <a:p>
            <a:pPr>
              <a:lnSpc>
                <a:spcPct val="100000"/>
              </a:lnSpc>
              <a:spcBef>
                <a:spcPts val="0"/>
              </a:spcBef>
              <a:spcAft>
                <a:spcPts val="600"/>
              </a:spcAft>
            </a:pPr>
            <a:r>
              <a:rPr lang="en-ZA" sz="3200" dirty="0">
                <a:solidFill>
                  <a:srgbClr val="290DB3"/>
                </a:solidFill>
              </a:rPr>
              <a:t>What is a business plan?</a:t>
            </a:r>
          </a:p>
          <a:p>
            <a:pPr>
              <a:lnSpc>
                <a:spcPct val="100000"/>
              </a:lnSpc>
              <a:spcBef>
                <a:spcPts val="0"/>
              </a:spcBef>
              <a:spcAft>
                <a:spcPts val="600"/>
              </a:spcAft>
            </a:pPr>
            <a:r>
              <a:rPr lang="en-ZA" sz="3200" dirty="0">
                <a:solidFill>
                  <a:srgbClr val="290DB3"/>
                </a:solidFill>
              </a:rPr>
              <a:t>Why write a business plan?</a:t>
            </a:r>
          </a:p>
          <a:p>
            <a:pPr>
              <a:lnSpc>
                <a:spcPct val="100000"/>
              </a:lnSpc>
              <a:spcBef>
                <a:spcPts val="0"/>
              </a:spcBef>
              <a:spcAft>
                <a:spcPts val="600"/>
              </a:spcAft>
            </a:pPr>
            <a:r>
              <a:rPr lang="en-ZA" sz="3200" dirty="0">
                <a:solidFill>
                  <a:srgbClr val="290DB3"/>
                </a:solidFill>
              </a:rPr>
              <a:t>Market mapping</a:t>
            </a:r>
          </a:p>
          <a:p>
            <a:pPr>
              <a:lnSpc>
                <a:spcPct val="100000"/>
              </a:lnSpc>
              <a:spcBef>
                <a:spcPts val="0"/>
              </a:spcBef>
              <a:spcAft>
                <a:spcPts val="600"/>
              </a:spcAft>
            </a:pPr>
            <a:r>
              <a:rPr lang="en-ZA" sz="3200" dirty="0">
                <a:solidFill>
                  <a:srgbClr val="290DB3"/>
                </a:solidFill>
              </a:rPr>
              <a:t>Visioning</a:t>
            </a:r>
          </a:p>
          <a:p>
            <a:pPr>
              <a:lnSpc>
                <a:spcPct val="100000"/>
              </a:lnSpc>
              <a:spcBef>
                <a:spcPts val="0"/>
              </a:spcBef>
              <a:spcAft>
                <a:spcPts val="600"/>
              </a:spcAft>
            </a:pPr>
            <a:r>
              <a:rPr lang="en-ZA" sz="3200" dirty="0">
                <a:solidFill>
                  <a:srgbClr val="290DB3"/>
                </a:solidFill>
              </a:rPr>
              <a:t>Problem analysis</a:t>
            </a:r>
          </a:p>
          <a:p>
            <a:pPr>
              <a:lnSpc>
                <a:spcPct val="100000"/>
              </a:lnSpc>
              <a:spcBef>
                <a:spcPts val="0"/>
              </a:spcBef>
              <a:spcAft>
                <a:spcPts val="600"/>
              </a:spcAft>
            </a:pPr>
            <a:r>
              <a:rPr lang="en-ZA" sz="3200" dirty="0">
                <a:solidFill>
                  <a:srgbClr val="290DB3"/>
                </a:solidFill>
              </a:rPr>
              <a:t>Setting production targets</a:t>
            </a:r>
          </a:p>
          <a:p>
            <a:pPr>
              <a:lnSpc>
                <a:spcPct val="100000"/>
              </a:lnSpc>
              <a:spcBef>
                <a:spcPts val="0"/>
              </a:spcBef>
              <a:spcAft>
                <a:spcPts val="600"/>
              </a:spcAft>
            </a:pPr>
            <a:r>
              <a:rPr lang="en-ZA" sz="3200" dirty="0">
                <a:solidFill>
                  <a:srgbClr val="290DB3"/>
                </a:solidFill>
              </a:rPr>
              <a:t>Pathway analysis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119</a:t>
            </a:fld>
            <a:endParaRPr lang="en-US" dirty="0"/>
          </a:p>
        </p:txBody>
      </p:sp>
      <p:cxnSp>
        <p:nvCxnSpPr>
          <p:cNvPr id="6" name="Straight Connector 5"/>
          <p:cNvCxnSpPr/>
          <p:nvPr/>
        </p:nvCxnSpPr>
        <p:spPr>
          <a:xfrm flipV="1">
            <a:off x="322415" y="127630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003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4670"/>
            <a:ext cx="8811491" cy="1124712"/>
          </a:xfrm>
        </p:spPr>
        <p:txBody>
          <a:bodyPr anchor="b"/>
          <a:lstStyle/>
          <a:p>
            <a:r>
              <a:rPr lang="en-ZA" sz="3600" dirty="0"/>
              <a:t>Listing products and measuring units: Rules</a:t>
            </a:r>
          </a:p>
        </p:txBody>
      </p:sp>
      <p:sp>
        <p:nvSpPr>
          <p:cNvPr id="3" name="Content Placeholder 2"/>
          <p:cNvSpPr>
            <a:spLocks noGrp="1"/>
          </p:cNvSpPr>
          <p:nvPr>
            <p:ph idx="1"/>
          </p:nvPr>
        </p:nvSpPr>
        <p:spPr>
          <a:xfrm>
            <a:off x="659334" y="1274422"/>
            <a:ext cx="8591544" cy="5078876"/>
          </a:xfrm>
        </p:spPr>
        <p:txBody>
          <a:bodyPr anchor="b"/>
          <a:lstStyle/>
          <a:p>
            <a:pPr>
              <a:lnSpc>
                <a:spcPct val="100000"/>
              </a:lnSpc>
              <a:spcBef>
                <a:spcPts val="0"/>
              </a:spcBef>
              <a:spcAft>
                <a:spcPts val="600"/>
              </a:spcAft>
            </a:pPr>
            <a:r>
              <a:rPr lang="en-ZA" sz="3200" dirty="0">
                <a:solidFill>
                  <a:srgbClr val="290DB3"/>
                </a:solidFill>
              </a:rPr>
              <a:t>Clearly define any </a:t>
            </a:r>
            <a:r>
              <a:rPr lang="en-ZA" sz="3200" b="1" dirty="0">
                <a:solidFill>
                  <a:srgbClr val="898F0C"/>
                </a:solidFill>
              </a:rPr>
              <a:t>local measures </a:t>
            </a:r>
            <a:r>
              <a:rPr lang="en-ZA" sz="3200" dirty="0">
                <a:solidFill>
                  <a:srgbClr val="290DB3"/>
                </a:solidFill>
              </a:rPr>
              <a:t>and note the </a:t>
            </a:r>
            <a:r>
              <a:rPr lang="en-ZA" sz="3200" b="1" dirty="0">
                <a:solidFill>
                  <a:srgbClr val="898F0C"/>
                </a:solidFill>
              </a:rPr>
              <a:t>conversion factors </a:t>
            </a:r>
            <a:r>
              <a:rPr lang="en-ZA" sz="3200" dirty="0">
                <a:solidFill>
                  <a:srgbClr val="290DB3"/>
                </a:solidFill>
              </a:rPr>
              <a:t>into metric values.</a:t>
            </a:r>
          </a:p>
          <a:p>
            <a:pPr>
              <a:lnSpc>
                <a:spcPct val="100000"/>
              </a:lnSpc>
              <a:spcBef>
                <a:spcPts val="0"/>
              </a:spcBef>
              <a:spcAft>
                <a:spcPts val="600"/>
              </a:spcAft>
            </a:pPr>
            <a:r>
              <a:rPr lang="en-ZA" sz="3200" dirty="0">
                <a:solidFill>
                  <a:srgbClr val="290DB3"/>
                </a:solidFill>
              </a:rPr>
              <a:t>Make a check list of </a:t>
            </a:r>
            <a:r>
              <a:rPr lang="en-ZA" sz="3200" b="1" dirty="0">
                <a:solidFill>
                  <a:srgbClr val="898F0C"/>
                </a:solidFill>
              </a:rPr>
              <a:t>commonly used costs </a:t>
            </a:r>
            <a:r>
              <a:rPr lang="en-ZA" sz="3200" dirty="0">
                <a:solidFill>
                  <a:srgbClr val="290DB3"/>
                </a:solidFill>
              </a:rPr>
              <a:t>for products, e.g. costs of fertilizers.</a:t>
            </a:r>
          </a:p>
          <a:p>
            <a:pPr>
              <a:lnSpc>
                <a:spcPct val="100000"/>
              </a:lnSpc>
              <a:spcBef>
                <a:spcPts val="0"/>
              </a:spcBef>
              <a:spcAft>
                <a:spcPts val="600"/>
              </a:spcAft>
            </a:pPr>
            <a:r>
              <a:rPr lang="en-ZA" sz="3200" dirty="0">
                <a:solidFill>
                  <a:srgbClr val="290DB3"/>
                </a:solidFill>
              </a:rPr>
              <a:t>Note the </a:t>
            </a:r>
            <a:r>
              <a:rPr lang="en-ZA" sz="3200" b="1" dirty="0">
                <a:solidFill>
                  <a:srgbClr val="898F0C"/>
                </a:solidFill>
              </a:rPr>
              <a:t>prices in the local currency </a:t>
            </a:r>
            <a:r>
              <a:rPr lang="en-ZA" sz="3200" dirty="0">
                <a:solidFill>
                  <a:srgbClr val="290DB3"/>
                </a:solidFill>
              </a:rPr>
              <a:t>and record the </a:t>
            </a:r>
            <a:r>
              <a:rPr lang="en-ZA" sz="3200" b="1" dirty="0">
                <a:solidFill>
                  <a:srgbClr val="898F0C"/>
                </a:solidFill>
              </a:rPr>
              <a:t>conversion value into US dollars </a:t>
            </a:r>
            <a:r>
              <a:rPr lang="en-ZA" sz="3200" dirty="0">
                <a:solidFill>
                  <a:srgbClr val="290DB3"/>
                </a:solidFill>
              </a:rPr>
              <a:t>at the current exchange rate.</a:t>
            </a:r>
          </a:p>
          <a:p>
            <a:pPr>
              <a:lnSpc>
                <a:spcPct val="100000"/>
              </a:lnSpc>
              <a:spcBef>
                <a:spcPts val="0"/>
              </a:spcBef>
              <a:spcAft>
                <a:spcPts val="600"/>
              </a:spcAft>
            </a:pPr>
            <a:r>
              <a:rPr lang="en-ZA" sz="3200" dirty="0">
                <a:solidFill>
                  <a:srgbClr val="290DB3"/>
                </a:solidFill>
              </a:rPr>
              <a:t>Note the </a:t>
            </a:r>
            <a:r>
              <a:rPr lang="en-ZA" sz="3200" b="1" dirty="0">
                <a:solidFill>
                  <a:srgbClr val="898F0C"/>
                </a:solidFill>
              </a:rPr>
              <a:t>grades and standards </a:t>
            </a:r>
            <a:r>
              <a:rPr lang="en-ZA" sz="3200" dirty="0">
                <a:solidFill>
                  <a:srgbClr val="290DB3"/>
                </a:solidFill>
              </a:rPr>
              <a:t>used locally.</a:t>
            </a:r>
          </a:p>
          <a:p>
            <a:pPr>
              <a:lnSpc>
                <a:spcPct val="100000"/>
              </a:lnSpc>
              <a:spcBef>
                <a:spcPts val="0"/>
              </a:spcBef>
              <a:spcAft>
                <a:spcPts val="600"/>
              </a:spcAft>
            </a:pPr>
            <a:r>
              <a:rPr lang="en-ZA" sz="3200" dirty="0">
                <a:solidFill>
                  <a:srgbClr val="290DB3"/>
                </a:solidFill>
              </a:rPr>
              <a:t>Use the </a:t>
            </a:r>
            <a:r>
              <a:rPr lang="en-ZA" sz="3200" b="1" dirty="0">
                <a:solidFill>
                  <a:srgbClr val="898F0C"/>
                </a:solidFill>
              </a:rPr>
              <a:t>Western calendar </a:t>
            </a:r>
            <a:r>
              <a:rPr lang="en-ZA" sz="3200" dirty="0">
                <a:solidFill>
                  <a:srgbClr val="290DB3"/>
                </a:solidFill>
              </a:rPr>
              <a:t>to record </a:t>
            </a:r>
            <a:r>
              <a:rPr lang="en-ZA" sz="3200" b="1" dirty="0">
                <a:solidFill>
                  <a:srgbClr val="290DB3"/>
                </a:solidFill>
              </a:rPr>
              <a:t>dates</a:t>
            </a:r>
            <a:r>
              <a:rPr lang="en-ZA" sz="3200" dirty="0">
                <a:solidFill>
                  <a:srgbClr val="290DB3"/>
                </a:solidFill>
              </a:rPr>
              <a: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a:t>
            </a:fld>
            <a:endParaRPr lang="en-US" dirty="0"/>
          </a:p>
        </p:txBody>
      </p:sp>
      <p:cxnSp>
        <p:nvCxnSpPr>
          <p:cNvPr id="6" name="Straight Connector 5"/>
          <p:cNvCxnSpPr/>
          <p:nvPr/>
        </p:nvCxnSpPr>
        <p:spPr>
          <a:xfrm flipV="1">
            <a:off x="322415" y="127374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795376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4" y="-4670"/>
            <a:ext cx="7730836" cy="1124712"/>
          </a:xfrm>
        </p:spPr>
        <p:txBody>
          <a:bodyPr anchor="ctr"/>
          <a:lstStyle/>
          <a:p>
            <a:r>
              <a:rPr lang="en-ZA" sz="3600" dirty="0"/>
              <a:t>What is a business plan?</a:t>
            </a:r>
          </a:p>
        </p:txBody>
      </p:sp>
      <p:sp>
        <p:nvSpPr>
          <p:cNvPr id="3" name="Content Placeholder 2"/>
          <p:cNvSpPr>
            <a:spLocks noGrp="1"/>
          </p:cNvSpPr>
          <p:nvPr>
            <p:ph idx="1"/>
          </p:nvPr>
        </p:nvSpPr>
        <p:spPr>
          <a:xfrm>
            <a:off x="498764" y="1120043"/>
            <a:ext cx="9203376" cy="5684518"/>
          </a:xfrm>
        </p:spPr>
        <p:txBody>
          <a:bodyPr/>
          <a:lstStyle/>
          <a:p>
            <a:pPr marL="0" indent="0" algn="just">
              <a:lnSpc>
                <a:spcPct val="100000"/>
              </a:lnSpc>
              <a:spcBef>
                <a:spcPts val="0"/>
              </a:spcBef>
              <a:spcAft>
                <a:spcPts val="600"/>
              </a:spcAft>
              <a:buNone/>
            </a:pPr>
            <a:r>
              <a:rPr lang="en-ZA" sz="3200" b="1" dirty="0">
                <a:solidFill>
                  <a:srgbClr val="898F0C"/>
                </a:solidFill>
              </a:rPr>
              <a:t>A business plan is a document that outlines an enterprise’s future by describing:</a:t>
            </a:r>
          </a:p>
          <a:p>
            <a:pPr>
              <a:lnSpc>
                <a:spcPct val="100000"/>
              </a:lnSpc>
              <a:spcBef>
                <a:spcPts val="0"/>
              </a:spcBef>
            </a:pPr>
            <a:r>
              <a:rPr lang="en-ZA" sz="3200" dirty="0">
                <a:solidFill>
                  <a:srgbClr val="290DB3"/>
                </a:solidFill>
              </a:rPr>
              <a:t>The enterprise and what it produces</a:t>
            </a:r>
          </a:p>
          <a:p>
            <a:pPr>
              <a:lnSpc>
                <a:spcPct val="100000"/>
              </a:lnSpc>
              <a:spcBef>
                <a:spcPts val="0"/>
              </a:spcBef>
            </a:pPr>
            <a:r>
              <a:rPr lang="en-ZA" sz="3200" dirty="0">
                <a:solidFill>
                  <a:srgbClr val="290DB3"/>
                </a:solidFill>
              </a:rPr>
              <a:t>How it produces the products</a:t>
            </a:r>
          </a:p>
          <a:p>
            <a:pPr>
              <a:lnSpc>
                <a:spcPct val="100000"/>
              </a:lnSpc>
              <a:spcBef>
                <a:spcPts val="0"/>
              </a:spcBef>
            </a:pPr>
            <a:r>
              <a:rPr lang="en-ZA" sz="3200" dirty="0">
                <a:solidFill>
                  <a:srgbClr val="290DB3"/>
                </a:solidFill>
              </a:rPr>
              <a:t>How it markets its products</a:t>
            </a:r>
          </a:p>
          <a:p>
            <a:pPr>
              <a:lnSpc>
                <a:spcPct val="100000"/>
              </a:lnSpc>
              <a:spcBef>
                <a:spcPts val="0"/>
              </a:spcBef>
            </a:pPr>
            <a:r>
              <a:rPr lang="en-ZA" sz="3200" dirty="0">
                <a:solidFill>
                  <a:srgbClr val="290DB3"/>
                </a:solidFill>
              </a:rPr>
              <a:t>The risks its faces and how to deal with them</a:t>
            </a:r>
          </a:p>
          <a:p>
            <a:pPr>
              <a:lnSpc>
                <a:spcPct val="100000"/>
              </a:lnSpc>
              <a:spcBef>
                <a:spcPts val="0"/>
              </a:spcBef>
            </a:pPr>
            <a:r>
              <a:rPr lang="en-ZA" sz="3200" dirty="0">
                <a:solidFill>
                  <a:srgbClr val="290DB3"/>
                </a:solidFill>
              </a:rPr>
              <a:t>The financial situation and financing needs of the enterprise</a:t>
            </a:r>
          </a:p>
          <a:p>
            <a:pPr marL="0" indent="0">
              <a:lnSpc>
                <a:spcPct val="100000"/>
              </a:lnSpc>
              <a:spcBef>
                <a:spcPts val="1200"/>
              </a:spcBef>
              <a:buNone/>
            </a:pPr>
            <a:r>
              <a:rPr lang="en-ZA" sz="3200" b="1" dirty="0">
                <a:solidFill>
                  <a:srgbClr val="898F0C"/>
                </a:solidFill>
              </a:rPr>
              <a:t>A typical business plan consists of the following three parts: </a:t>
            </a:r>
            <a:r>
              <a:rPr lang="en-ZA" sz="3200" dirty="0">
                <a:solidFill>
                  <a:srgbClr val="290DB3"/>
                </a:solidFill>
              </a:rPr>
              <a:t>An outline of the business, a financial analysis and a loan analysis.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120</a:t>
            </a:fld>
            <a:endParaRPr lang="en-US" dirty="0"/>
          </a:p>
        </p:txBody>
      </p:sp>
      <p:cxnSp>
        <p:nvCxnSpPr>
          <p:cNvPr id="6" name="Straight Connector 5"/>
          <p:cNvCxnSpPr/>
          <p:nvPr/>
        </p:nvCxnSpPr>
        <p:spPr>
          <a:xfrm flipV="1">
            <a:off x="322415" y="9922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8587556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13" y="166890"/>
            <a:ext cx="6792687" cy="1124712"/>
          </a:xfrm>
        </p:spPr>
        <p:txBody>
          <a:bodyPr anchor="ctr"/>
          <a:lstStyle/>
          <a:p>
            <a:r>
              <a:rPr lang="en-ZA" sz="3600" dirty="0"/>
              <a:t>Why write a business plan</a:t>
            </a:r>
            <a:r>
              <a:rPr lang="en-ZA" sz="3600" dirty="0" smtClean="0"/>
              <a:t>?</a:t>
            </a:r>
            <a:endParaRPr lang="en-ZA" sz="3600" dirty="0"/>
          </a:p>
        </p:txBody>
      </p:sp>
      <p:sp>
        <p:nvSpPr>
          <p:cNvPr id="3" name="Content Placeholder 2"/>
          <p:cNvSpPr>
            <a:spLocks noGrp="1"/>
          </p:cNvSpPr>
          <p:nvPr>
            <p:ph idx="1"/>
          </p:nvPr>
        </p:nvSpPr>
        <p:spPr>
          <a:xfrm>
            <a:off x="1436913" y="1440676"/>
            <a:ext cx="7422078" cy="4425735"/>
          </a:xfrm>
        </p:spPr>
        <p:txBody>
          <a:bodyPr/>
          <a:lstStyle/>
          <a:p>
            <a:pPr marL="0" indent="0">
              <a:lnSpc>
                <a:spcPct val="100000"/>
              </a:lnSpc>
              <a:spcBef>
                <a:spcPts val="600"/>
              </a:spcBef>
              <a:spcAft>
                <a:spcPts val="600"/>
              </a:spcAft>
              <a:buNone/>
            </a:pPr>
            <a:r>
              <a:rPr lang="en-ZA" sz="3200" b="1" dirty="0">
                <a:solidFill>
                  <a:srgbClr val="898F0C"/>
                </a:solidFill>
              </a:rPr>
              <a:t>An agroenterprise writes a business plan to:</a:t>
            </a:r>
          </a:p>
          <a:p>
            <a:pPr>
              <a:lnSpc>
                <a:spcPct val="100000"/>
              </a:lnSpc>
              <a:spcBef>
                <a:spcPts val="600"/>
              </a:spcBef>
              <a:spcAft>
                <a:spcPts val="600"/>
              </a:spcAft>
            </a:pPr>
            <a:r>
              <a:rPr lang="en-ZA" sz="3200" dirty="0">
                <a:solidFill>
                  <a:srgbClr val="290DB3"/>
                </a:solidFill>
              </a:rPr>
              <a:t>Guide the enterprise in the long-term</a:t>
            </a:r>
          </a:p>
          <a:p>
            <a:pPr>
              <a:lnSpc>
                <a:spcPct val="100000"/>
              </a:lnSpc>
              <a:spcBef>
                <a:spcPts val="600"/>
              </a:spcBef>
              <a:spcAft>
                <a:spcPts val="600"/>
              </a:spcAft>
            </a:pPr>
            <a:r>
              <a:rPr lang="en-ZA" sz="3200" dirty="0">
                <a:solidFill>
                  <a:srgbClr val="290DB3"/>
                </a:solidFill>
              </a:rPr>
              <a:t>Facilitate understanding and agreement among group members</a:t>
            </a:r>
          </a:p>
          <a:p>
            <a:pPr>
              <a:lnSpc>
                <a:spcPct val="100000"/>
              </a:lnSpc>
              <a:spcBef>
                <a:spcPts val="600"/>
              </a:spcBef>
              <a:spcAft>
                <a:spcPts val="600"/>
              </a:spcAft>
            </a:pPr>
            <a:r>
              <a:rPr lang="en-ZA" sz="3200" dirty="0">
                <a:solidFill>
                  <a:srgbClr val="290DB3"/>
                </a:solidFill>
              </a:rPr>
              <a:t>Improve organization and decision-making</a:t>
            </a:r>
          </a:p>
          <a:p>
            <a:pPr>
              <a:lnSpc>
                <a:spcPct val="100000"/>
              </a:lnSpc>
              <a:spcBef>
                <a:spcPts val="600"/>
              </a:spcBef>
              <a:spcAft>
                <a:spcPts val="600"/>
              </a:spcAft>
            </a:pPr>
            <a:r>
              <a:rPr lang="en-ZA" sz="3200" dirty="0">
                <a:solidFill>
                  <a:srgbClr val="290DB3"/>
                </a:solidFill>
              </a:rPr>
              <a:t>Test and strengthen financial feasibility</a:t>
            </a:r>
          </a:p>
          <a:p>
            <a:pPr>
              <a:lnSpc>
                <a:spcPct val="100000"/>
              </a:lnSpc>
              <a:spcBef>
                <a:spcPts val="600"/>
              </a:spcBef>
              <a:spcAft>
                <a:spcPts val="600"/>
              </a:spcAft>
            </a:pPr>
            <a:r>
              <a:rPr lang="en-ZA" sz="3200" dirty="0">
                <a:solidFill>
                  <a:srgbClr val="290DB3"/>
                </a:solidFill>
              </a:rPr>
              <a:t>Measure performance</a:t>
            </a:r>
          </a:p>
          <a:p>
            <a:endParaRPr lang="en-ZA" b="1"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121</a:t>
            </a:fld>
            <a:endParaRPr lang="en-US" dirty="0"/>
          </a:p>
        </p:txBody>
      </p:sp>
      <p:cxnSp>
        <p:nvCxnSpPr>
          <p:cNvPr id="6" name="Straight Connector 5"/>
          <p:cNvCxnSpPr/>
          <p:nvPr/>
        </p:nvCxnSpPr>
        <p:spPr>
          <a:xfrm flipV="1">
            <a:off x="459841" y="109755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682014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842" y="-4670"/>
            <a:ext cx="7769758" cy="1124712"/>
          </a:xfrm>
        </p:spPr>
        <p:txBody>
          <a:bodyPr anchor="ctr"/>
          <a:lstStyle/>
          <a:p>
            <a:r>
              <a:rPr lang="en-ZA" sz="3600" dirty="0"/>
              <a:t>Why write a business plan</a:t>
            </a:r>
            <a:r>
              <a:rPr lang="en-ZA" sz="3600" dirty="0" smtClean="0"/>
              <a:t>? (Continued)</a:t>
            </a:r>
            <a:endParaRPr lang="en-ZA" sz="3600" dirty="0"/>
          </a:p>
        </p:txBody>
      </p:sp>
      <p:sp>
        <p:nvSpPr>
          <p:cNvPr id="3" name="Content Placeholder 2"/>
          <p:cNvSpPr>
            <a:spLocks noGrp="1"/>
          </p:cNvSpPr>
          <p:nvPr>
            <p:ph idx="1"/>
          </p:nvPr>
        </p:nvSpPr>
        <p:spPr>
          <a:xfrm>
            <a:off x="459842" y="1425039"/>
            <a:ext cx="4337789" cy="5177641"/>
          </a:xfrm>
        </p:spPr>
        <p:txBody>
          <a:bodyPr/>
          <a:lstStyle/>
          <a:p>
            <a:pPr marL="0" indent="0">
              <a:lnSpc>
                <a:spcPct val="100000"/>
              </a:lnSpc>
              <a:spcBef>
                <a:spcPts val="600"/>
              </a:spcBef>
              <a:spcAft>
                <a:spcPts val="600"/>
              </a:spcAft>
              <a:buNone/>
            </a:pPr>
            <a:r>
              <a:rPr lang="en-ZA" sz="3200" b="1" dirty="0">
                <a:solidFill>
                  <a:srgbClr val="898F0C"/>
                </a:solidFill>
              </a:rPr>
              <a:t>An agroenterprise writes a business plan to:</a:t>
            </a:r>
          </a:p>
          <a:p>
            <a:pPr>
              <a:lnSpc>
                <a:spcPct val="100000"/>
              </a:lnSpc>
              <a:spcBef>
                <a:spcPts val="600"/>
              </a:spcBef>
              <a:spcAft>
                <a:spcPts val="600"/>
              </a:spcAft>
            </a:pPr>
            <a:r>
              <a:rPr lang="en-ZA" sz="3200" dirty="0">
                <a:solidFill>
                  <a:srgbClr val="290DB3"/>
                </a:solidFill>
              </a:rPr>
              <a:t>Ensure continuity</a:t>
            </a:r>
          </a:p>
          <a:p>
            <a:pPr>
              <a:lnSpc>
                <a:spcPct val="100000"/>
              </a:lnSpc>
              <a:spcBef>
                <a:spcPts val="600"/>
              </a:spcBef>
              <a:spcAft>
                <a:spcPts val="600"/>
              </a:spcAft>
            </a:pPr>
            <a:r>
              <a:rPr lang="en-ZA" sz="3200" dirty="0">
                <a:solidFill>
                  <a:srgbClr val="290DB3"/>
                </a:solidFill>
              </a:rPr>
              <a:t>“Sell” the enterprise</a:t>
            </a:r>
          </a:p>
          <a:p>
            <a:pPr>
              <a:lnSpc>
                <a:spcPct val="100000"/>
              </a:lnSpc>
              <a:spcBef>
                <a:spcPts val="600"/>
              </a:spcBef>
              <a:spcAft>
                <a:spcPts val="600"/>
              </a:spcAft>
            </a:pPr>
            <a:r>
              <a:rPr lang="en-ZA" sz="3200" dirty="0">
                <a:solidFill>
                  <a:srgbClr val="290DB3"/>
                </a:solidFill>
              </a:rPr>
              <a:t>Convince lenders and donors that the enterprise will be profitable</a:t>
            </a:r>
          </a:p>
          <a:p>
            <a:pPr>
              <a:lnSpc>
                <a:spcPct val="100000"/>
              </a:lnSpc>
              <a:spcBef>
                <a:spcPts val="600"/>
              </a:spcBef>
              <a:spcAft>
                <a:spcPts val="600"/>
              </a:spcAft>
            </a:pPr>
            <a:r>
              <a:rPr lang="en-ZA" sz="3200" dirty="0">
                <a:solidFill>
                  <a:srgbClr val="290DB3"/>
                </a:solidFill>
              </a:rPr>
              <a:t>Guide </a:t>
            </a:r>
            <a:r>
              <a:rPr lang="en-ZA" sz="3200" dirty="0" smtClean="0">
                <a:solidFill>
                  <a:srgbClr val="290DB3"/>
                </a:solidFill>
              </a:rPr>
              <a:t>implementation</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122</a:t>
            </a:fld>
            <a:endParaRPr lang="en-US" dirty="0"/>
          </a:p>
        </p:txBody>
      </p:sp>
      <p:cxnSp>
        <p:nvCxnSpPr>
          <p:cNvPr id="5" name="Straight Connector 4"/>
          <p:cNvCxnSpPr/>
          <p:nvPr/>
        </p:nvCxnSpPr>
        <p:spPr>
          <a:xfrm flipV="1">
            <a:off x="459842" y="105616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631" y="2572759"/>
            <a:ext cx="4963885" cy="3153252"/>
          </a:xfrm>
          <a:prstGeom prst="rect">
            <a:avLst/>
          </a:prstGeom>
        </p:spPr>
      </p:pic>
    </p:spTree>
    <p:extLst>
      <p:ext uri="{BB962C8B-B14F-4D97-AF65-F5344CB8AC3E}">
        <p14:creationId xmlns:p14="http://schemas.microsoft.com/office/powerpoint/2010/main" val="210230289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8805300" cy="1124712"/>
          </a:xfrm>
        </p:spPr>
        <p:txBody>
          <a:bodyPr anchor="ctr"/>
          <a:lstStyle/>
          <a:p>
            <a:r>
              <a:rPr lang="en-ZA" sz="3600" dirty="0"/>
              <a:t>Business plan: Part 1</a:t>
            </a:r>
          </a:p>
        </p:txBody>
      </p:sp>
      <p:sp>
        <p:nvSpPr>
          <p:cNvPr id="3" name="Content Placeholder 2"/>
          <p:cNvSpPr>
            <a:spLocks noGrp="1"/>
          </p:cNvSpPr>
          <p:nvPr>
            <p:ph idx="1"/>
          </p:nvPr>
        </p:nvSpPr>
        <p:spPr>
          <a:xfrm>
            <a:off x="587097" y="1215045"/>
            <a:ext cx="9111539" cy="4627615"/>
          </a:xfrm>
        </p:spPr>
        <p:txBody>
          <a:bodyPr/>
          <a:lstStyle/>
          <a:p>
            <a:pPr marL="0" indent="0">
              <a:lnSpc>
                <a:spcPct val="100000"/>
              </a:lnSpc>
              <a:spcBef>
                <a:spcPts val="600"/>
              </a:spcBef>
              <a:spcAft>
                <a:spcPts val="600"/>
              </a:spcAft>
              <a:buNone/>
            </a:pPr>
            <a:r>
              <a:rPr lang="en-ZA" sz="3200" b="1" dirty="0">
                <a:solidFill>
                  <a:srgbClr val="898F0C"/>
                </a:solidFill>
              </a:rPr>
              <a:t>Part 1: Outline of the business</a:t>
            </a:r>
          </a:p>
          <a:p>
            <a:pPr>
              <a:lnSpc>
                <a:spcPct val="100000"/>
              </a:lnSpc>
              <a:spcBef>
                <a:spcPts val="600"/>
              </a:spcBef>
              <a:spcAft>
                <a:spcPts val="600"/>
              </a:spcAft>
            </a:pPr>
            <a:r>
              <a:rPr lang="en-ZA" sz="3200" dirty="0">
                <a:solidFill>
                  <a:srgbClr val="290DB3"/>
                </a:solidFill>
              </a:rPr>
              <a:t>Introduction</a:t>
            </a:r>
          </a:p>
          <a:p>
            <a:pPr>
              <a:lnSpc>
                <a:spcPct val="100000"/>
              </a:lnSpc>
              <a:spcBef>
                <a:spcPts val="600"/>
              </a:spcBef>
              <a:spcAft>
                <a:spcPts val="600"/>
              </a:spcAft>
            </a:pPr>
            <a:r>
              <a:rPr lang="en-ZA" sz="3200" dirty="0">
                <a:solidFill>
                  <a:srgbClr val="290DB3"/>
                </a:solidFill>
              </a:rPr>
              <a:t>Business organization</a:t>
            </a:r>
          </a:p>
          <a:p>
            <a:pPr>
              <a:lnSpc>
                <a:spcPct val="100000"/>
              </a:lnSpc>
              <a:spcBef>
                <a:spcPts val="600"/>
              </a:spcBef>
              <a:spcAft>
                <a:spcPts val="600"/>
              </a:spcAft>
            </a:pPr>
            <a:r>
              <a:rPr lang="en-ZA" sz="3200" dirty="0">
                <a:solidFill>
                  <a:srgbClr val="290DB3"/>
                </a:solidFill>
              </a:rPr>
              <a:t>Product</a:t>
            </a:r>
          </a:p>
          <a:p>
            <a:pPr>
              <a:lnSpc>
                <a:spcPct val="100000"/>
              </a:lnSpc>
              <a:spcBef>
                <a:spcPts val="600"/>
              </a:spcBef>
              <a:spcAft>
                <a:spcPts val="600"/>
              </a:spcAft>
            </a:pPr>
            <a:r>
              <a:rPr lang="en-ZA" sz="3200" dirty="0">
                <a:solidFill>
                  <a:srgbClr val="290DB3"/>
                </a:solidFill>
              </a:rPr>
              <a:t>Marketing strategy</a:t>
            </a:r>
          </a:p>
          <a:p>
            <a:pPr>
              <a:lnSpc>
                <a:spcPct val="100000"/>
              </a:lnSpc>
              <a:spcBef>
                <a:spcPts val="600"/>
              </a:spcBef>
              <a:spcAft>
                <a:spcPts val="600"/>
              </a:spcAft>
            </a:pPr>
            <a:r>
              <a:rPr lang="en-ZA" sz="3200" dirty="0">
                <a:solidFill>
                  <a:srgbClr val="290DB3"/>
                </a:solidFill>
              </a:rPr>
              <a:t>Risks</a:t>
            </a:r>
          </a:p>
          <a:p>
            <a:pPr>
              <a:lnSpc>
                <a:spcPct val="100000"/>
              </a:lnSpc>
              <a:spcBef>
                <a:spcPts val="600"/>
              </a:spcBef>
              <a:spcAft>
                <a:spcPts val="600"/>
              </a:spcAft>
            </a:pPr>
            <a:r>
              <a:rPr lang="en-ZA" sz="3200" dirty="0">
                <a:solidFill>
                  <a:srgbClr val="290DB3"/>
                </a:solidFill>
              </a:rPr>
              <a:t>Business operations plan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123</a:t>
            </a:fld>
            <a:endParaRPr lang="en-US" dirty="0"/>
          </a:p>
        </p:txBody>
      </p:sp>
      <p:pic>
        <p:nvPicPr>
          <p:cNvPr id="5" name="Picture 4"/>
          <p:cNvPicPr>
            <a:picLocks noChangeAspect="1"/>
          </p:cNvPicPr>
          <p:nvPr/>
        </p:nvPicPr>
        <p:blipFill>
          <a:blip r:embed="rId2"/>
          <a:stretch>
            <a:fillRect/>
          </a:stretch>
        </p:blipFill>
        <p:spPr>
          <a:xfrm>
            <a:off x="5225143" y="1781298"/>
            <a:ext cx="4291342" cy="3431969"/>
          </a:xfrm>
          <a:prstGeom prst="rect">
            <a:avLst/>
          </a:prstGeom>
        </p:spPr>
      </p:pic>
      <p:cxnSp>
        <p:nvCxnSpPr>
          <p:cNvPr id="7" name="Straight Connector 6"/>
          <p:cNvCxnSpPr/>
          <p:nvPr/>
        </p:nvCxnSpPr>
        <p:spPr>
          <a:xfrm flipV="1">
            <a:off x="322415" y="9288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665066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4670"/>
            <a:ext cx="8977745" cy="1124712"/>
          </a:xfrm>
        </p:spPr>
        <p:txBody>
          <a:bodyPr/>
          <a:lstStyle/>
          <a:p>
            <a:r>
              <a:rPr lang="en-ZA" sz="3600" dirty="0"/>
              <a:t>Business plan: Part 2 and 3</a:t>
            </a:r>
            <a:endParaRPr lang="en-ZA" sz="3200" dirty="0"/>
          </a:p>
        </p:txBody>
      </p:sp>
      <p:sp>
        <p:nvSpPr>
          <p:cNvPr id="3" name="Content Placeholder 2"/>
          <p:cNvSpPr>
            <a:spLocks noGrp="1"/>
          </p:cNvSpPr>
          <p:nvPr>
            <p:ph idx="1"/>
          </p:nvPr>
        </p:nvSpPr>
        <p:spPr>
          <a:xfrm>
            <a:off x="914400" y="1587677"/>
            <a:ext cx="6365174" cy="4041227"/>
          </a:xfrm>
        </p:spPr>
        <p:txBody>
          <a:bodyPr/>
          <a:lstStyle/>
          <a:p>
            <a:pPr marL="0" indent="0">
              <a:lnSpc>
                <a:spcPct val="100000"/>
              </a:lnSpc>
              <a:spcBef>
                <a:spcPts val="0"/>
              </a:spcBef>
              <a:spcAft>
                <a:spcPts val="600"/>
              </a:spcAft>
              <a:buNone/>
            </a:pPr>
            <a:r>
              <a:rPr lang="en-ZA" sz="3200" b="1" dirty="0">
                <a:solidFill>
                  <a:srgbClr val="898F0C"/>
                </a:solidFill>
              </a:rPr>
              <a:t>Part 2: Financial data and analysis</a:t>
            </a:r>
          </a:p>
          <a:p>
            <a:pPr>
              <a:lnSpc>
                <a:spcPct val="100000"/>
              </a:lnSpc>
              <a:spcBef>
                <a:spcPts val="0"/>
              </a:spcBef>
              <a:spcAft>
                <a:spcPts val="600"/>
              </a:spcAft>
            </a:pPr>
            <a:r>
              <a:rPr lang="en-ZA" sz="3200" dirty="0">
                <a:solidFill>
                  <a:srgbClr val="290DB3"/>
                </a:solidFill>
              </a:rPr>
              <a:t>Marketing costs</a:t>
            </a:r>
          </a:p>
          <a:p>
            <a:pPr>
              <a:lnSpc>
                <a:spcPct val="100000"/>
              </a:lnSpc>
              <a:spcBef>
                <a:spcPts val="0"/>
              </a:spcBef>
              <a:spcAft>
                <a:spcPts val="600"/>
              </a:spcAft>
            </a:pPr>
            <a:r>
              <a:rPr lang="en-ZA" sz="3200" dirty="0">
                <a:solidFill>
                  <a:srgbClr val="290DB3"/>
                </a:solidFill>
              </a:rPr>
              <a:t>Income streams</a:t>
            </a:r>
          </a:p>
          <a:p>
            <a:pPr>
              <a:lnSpc>
                <a:spcPct val="100000"/>
              </a:lnSpc>
              <a:spcBef>
                <a:spcPts val="0"/>
              </a:spcBef>
              <a:spcAft>
                <a:spcPts val="600"/>
              </a:spcAft>
            </a:pPr>
            <a:r>
              <a:rPr lang="en-ZA" sz="3200" dirty="0">
                <a:solidFill>
                  <a:srgbClr val="290DB3"/>
                </a:solidFill>
              </a:rPr>
              <a:t>Profit and loss analysis</a:t>
            </a:r>
          </a:p>
          <a:p>
            <a:pPr marL="0" indent="0">
              <a:lnSpc>
                <a:spcPct val="100000"/>
              </a:lnSpc>
              <a:spcBef>
                <a:spcPts val="1200"/>
              </a:spcBef>
              <a:spcAft>
                <a:spcPts val="600"/>
              </a:spcAft>
              <a:buNone/>
            </a:pPr>
            <a:r>
              <a:rPr lang="en-ZA" sz="3200" b="1" dirty="0">
                <a:solidFill>
                  <a:srgbClr val="898F0C"/>
                </a:solidFill>
              </a:rPr>
              <a:t>Part 3: Loan analysis</a:t>
            </a:r>
          </a:p>
          <a:p>
            <a:pPr>
              <a:lnSpc>
                <a:spcPct val="100000"/>
              </a:lnSpc>
              <a:spcBef>
                <a:spcPts val="0"/>
              </a:spcBef>
              <a:spcAft>
                <a:spcPts val="600"/>
              </a:spcAft>
            </a:pPr>
            <a:r>
              <a:rPr lang="en-ZA" sz="3200" dirty="0">
                <a:solidFill>
                  <a:srgbClr val="290DB3"/>
                </a:solidFill>
              </a:rPr>
              <a:t>Financial requirements for a loan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124</a:t>
            </a:fld>
            <a:endParaRPr lang="en-US" dirty="0"/>
          </a:p>
        </p:txBody>
      </p:sp>
      <p:cxnSp>
        <p:nvCxnSpPr>
          <p:cNvPr id="6" name="Straight Connector 5"/>
          <p:cNvCxnSpPr/>
          <p:nvPr/>
        </p:nvCxnSpPr>
        <p:spPr>
          <a:xfrm flipV="1">
            <a:off x="358040" y="130888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57759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1350" y="209085"/>
            <a:ext cx="8819861" cy="1124712"/>
          </a:xfrm>
        </p:spPr>
        <p:txBody>
          <a:bodyPr anchor="ctr"/>
          <a:lstStyle/>
          <a:p>
            <a:r>
              <a:rPr lang="en-ZA" sz="3600" dirty="0" smtClean="0"/>
              <a:t>Market mapping:</a:t>
            </a:r>
            <a:br>
              <a:rPr lang="en-ZA" sz="3600" dirty="0" smtClean="0"/>
            </a:br>
            <a:r>
              <a:rPr lang="en-ZA" sz="3600" dirty="0" smtClean="0"/>
              <a:t>Existing versus future marketing situation</a:t>
            </a:r>
            <a:endParaRPr lang="en-ZA" sz="3600" dirty="0"/>
          </a:p>
        </p:txBody>
      </p:sp>
      <p:sp>
        <p:nvSpPr>
          <p:cNvPr id="3" name="Content Placeholder 2"/>
          <p:cNvSpPr>
            <a:spLocks noGrp="1"/>
          </p:cNvSpPr>
          <p:nvPr>
            <p:ph idx="1"/>
          </p:nvPr>
        </p:nvSpPr>
        <p:spPr>
          <a:xfrm>
            <a:off x="931350" y="1873308"/>
            <a:ext cx="8229600" cy="4634993"/>
          </a:xfrm>
        </p:spPr>
        <p:txBody>
          <a:bodyPr/>
          <a:lstStyle/>
          <a:p>
            <a:pPr marL="0" indent="0">
              <a:lnSpc>
                <a:spcPct val="100000"/>
              </a:lnSpc>
              <a:spcBef>
                <a:spcPts val="600"/>
              </a:spcBef>
              <a:spcAft>
                <a:spcPts val="600"/>
              </a:spcAft>
              <a:buNone/>
            </a:pPr>
            <a:r>
              <a:rPr lang="en-ZA" sz="3200" b="1" dirty="0">
                <a:solidFill>
                  <a:srgbClr val="898F0C"/>
                </a:solidFill>
              </a:rPr>
              <a:t>Use new (updated) information to create a second map that shows the:</a:t>
            </a:r>
          </a:p>
          <a:p>
            <a:pPr>
              <a:lnSpc>
                <a:spcPct val="100000"/>
              </a:lnSpc>
              <a:spcBef>
                <a:spcPts val="600"/>
              </a:spcBef>
              <a:spcAft>
                <a:spcPts val="600"/>
              </a:spcAft>
            </a:pPr>
            <a:r>
              <a:rPr lang="en-ZA" sz="3200" dirty="0">
                <a:solidFill>
                  <a:srgbClr val="290DB3"/>
                </a:solidFill>
              </a:rPr>
              <a:t>Marketing situation</a:t>
            </a:r>
          </a:p>
          <a:p>
            <a:pPr>
              <a:lnSpc>
                <a:spcPct val="100000"/>
              </a:lnSpc>
              <a:spcBef>
                <a:spcPts val="600"/>
              </a:spcBef>
              <a:spcAft>
                <a:spcPts val="600"/>
              </a:spcAft>
            </a:pPr>
            <a:r>
              <a:rPr lang="en-ZA" sz="3200" dirty="0">
                <a:solidFill>
                  <a:srgbClr val="290DB3"/>
                </a:solidFill>
              </a:rPr>
              <a:t>Chosen product and prices</a:t>
            </a:r>
          </a:p>
          <a:p>
            <a:pPr>
              <a:lnSpc>
                <a:spcPct val="100000"/>
              </a:lnSpc>
              <a:spcBef>
                <a:spcPts val="600"/>
              </a:spcBef>
              <a:spcAft>
                <a:spcPts val="600"/>
              </a:spcAft>
            </a:pPr>
            <a:r>
              <a:rPr lang="en-ZA" sz="3200" dirty="0">
                <a:solidFill>
                  <a:srgbClr val="290DB3"/>
                </a:solidFill>
              </a:rPr>
              <a:t>Changes in production and processing</a:t>
            </a:r>
          </a:p>
          <a:p>
            <a:pPr>
              <a:lnSpc>
                <a:spcPct val="100000"/>
              </a:lnSpc>
              <a:spcBef>
                <a:spcPts val="600"/>
              </a:spcBef>
              <a:spcAft>
                <a:spcPts val="600"/>
              </a:spcAft>
            </a:pPr>
            <a:r>
              <a:rPr lang="en-ZA" sz="3200" dirty="0">
                <a:solidFill>
                  <a:srgbClr val="290DB3"/>
                </a:solidFill>
              </a:rPr>
              <a:t>Volumes produced</a:t>
            </a:r>
          </a:p>
          <a:p>
            <a:pPr>
              <a:lnSpc>
                <a:spcPct val="100000"/>
              </a:lnSpc>
              <a:spcBef>
                <a:spcPts val="600"/>
              </a:spcBef>
              <a:spcAft>
                <a:spcPts val="600"/>
              </a:spcAft>
            </a:pPr>
            <a:r>
              <a:rPr lang="en-ZA" sz="3200" dirty="0">
                <a:solidFill>
                  <a:srgbClr val="290DB3"/>
                </a:solidFill>
              </a:rPr>
              <a:t>Changes in marketing channels and customers</a:t>
            </a:r>
          </a:p>
          <a:p>
            <a:pPr marL="0" indent="0">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125</a:t>
            </a:fld>
            <a:endParaRPr lang="en-US" dirty="0"/>
          </a:p>
        </p:txBody>
      </p:sp>
      <p:cxnSp>
        <p:nvCxnSpPr>
          <p:cNvPr id="5" name="Straight Connector 4"/>
          <p:cNvCxnSpPr/>
          <p:nvPr/>
        </p:nvCxnSpPr>
        <p:spPr>
          <a:xfrm flipV="1">
            <a:off x="358040" y="162278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22489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ZA" sz="3600" dirty="0"/>
              <a:t>Market mapping: Examples</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54016" y="2070601"/>
            <a:ext cx="4780246" cy="3383438"/>
          </a:xfrm>
        </p:spPr>
      </p:pic>
      <p:cxnSp>
        <p:nvCxnSpPr>
          <p:cNvPr id="5" name="Straight Connector 4"/>
          <p:cNvCxnSpPr/>
          <p:nvPr/>
        </p:nvCxnSpPr>
        <p:spPr>
          <a:xfrm flipV="1">
            <a:off x="358040" y="13114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Content Placeholder 5"/>
          <p:cNvPicPr>
            <a:picLocks noGrp="1" noChangeAspect="1"/>
          </p:cNvPicPr>
          <p:nvPr>
            <p:ph sz="half" idx="1"/>
          </p:nvPr>
        </p:nvPicPr>
        <p:blipFill>
          <a:blip r:embed="rId3"/>
          <a:stretch>
            <a:fillRect/>
          </a:stretch>
        </p:blipFill>
        <p:spPr>
          <a:xfrm>
            <a:off x="358040" y="2070600"/>
            <a:ext cx="4403965" cy="3383439"/>
          </a:xfrm>
          <a:prstGeom prst="rect">
            <a:avLst/>
          </a:prstGeom>
        </p:spPr>
      </p:pic>
    </p:spTree>
    <p:extLst>
      <p:ext uri="{BB962C8B-B14F-4D97-AF65-F5344CB8AC3E}">
        <p14:creationId xmlns:p14="http://schemas.microsoft.com/office/powerpoint/2010/main" val="4716337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9" y="-4670"/>
            <a:ext cx="7742711" cy="1124712"/>
          </a:xfrm>
        </p:spPr>
        <p:txBody>
          <a:bodyPr anchor="b"/>
          <a:lstStyle/>
          <a:p>
            <a:r>
              <a:rPr lang="en-ZA" sz="3600" dirty="0"/>
              <a:t>Visioning</a:t>
            </a:r>
          </a:p>
        </p:txBody>
      </p:sp>
      <p:sp>
        <p:nvSpPr>
          <p:cNvPr id="3" name="Content Placeholder 2"/>
          <p:cNvSpPr>
            <a:spLocks noGrp="1"/>
          </p:cNvSpPr>
          <p:nvPr>
            <p:ph sz="half" idx="1"/>
          </p:nvPr>
        </p:nvSpPr>
        <p:spPr>
          <a:xfrm>
            <a:off x="360301" y="1579564"/>
            <a:ext cx="4639211" cy="4476852"/>
          </a:xfrm>
        </p:spPr>
        <p:txBody>
          <a:bodyPr/>
          <a:lstStyle/>
          <a:p>
            <a:pPr marL="0" indent="0" algn="just">
              <a:lnSpc>
                <a:spcPct val="100000"/>
              </a:lnSpc>
              <a:spcBef>
                <a:spcPts val="600"/>
              </a:spcBef>
              <a:spcAft>
                <a:spcPts val="600"/>
              </a:spcAft>
              <a:buNone/>
            </a:pPr>
            <a:r>
              <a:rPr lang="en-ZA" sz="3200" b="1" dirty="0" smtClean="0">
                <a:solidFill>
                  <a:srgbClr val="898F0C"/>
                </a:solidFill>
              </a:rPr>
              <a:t>V</a:t>
            </a:r>
            <a:r>
              <a:rPr lang="en-ZA" sz="3200" b="1" dirty="0" smtClean="0">
                <a:solidFill>
                  <a:srgbClr val="898F0C"/>
                </a:solidFill>
              </a:rPr>
              <a:t>isioning:</a:t>
            </a:r>
          </a:p>
          <a:p>
            <a:pPr algn="just">
              <a:lnSpc>
                <a:spcPct val="100000"/>
              </a:lnSpc>
              <a:spcBef>
                <a:spcPts val="600"/>
              </a:spcBef>
              <a:spcAft>
                <a:spcPts val="600"/>
              </a:spcAft>
            </a:pPr>
            <a:r>
              <a:rPr lang="en-ZA" sz="3200" dirty="0" smtClean="0">
                <a:solidFill>
                  <a:srgbClr val="290DB3"/>
                </a:solidFill>
              </a:rPr>
              <a:t>Is </a:t>
            </a:r>
            <a:r>
              <a:rPr lang="en-ZA" sz="3200" dirty="0">
                <a:solidFill>
                  <a:srgbClr val="290DB3"/>
                </a:solidFill>
              </a:rPr>
              <a:t>a technique that is used to help the farmers think of what they want to achieve in the future.</a:t>
            </a:r>
          </a:p>
          <a:p>
            <a:pPr algn="just">
              <a:lnSpc>
                <a:spcPct val="100000"/>
              </a:lnSpc>
              <a:spcBef>
                <a:spcPts val="600"/>
              </a:spcBef>
              <a:spcAft>
                <a:spcPts val="600"/>
              </a:spcAft>
            </a:pPr>
            <a:r>
              <a:rPr lang="en-ZA" sz="3200" dirty="0" smtClean="0">
                <a:solidFill>
                  <a:srgbClr val="290DB3"/>
                </a:solidFill>
              </a:rPr>
              <a:t>Can </a:t>
            </a:r>
            <a:r>
              <a:rPr lang="en-ZA" sz="3200" dirty="0">
                <a:solidFill>
                  <a:srgbClr val="290DB3"/>
                </a:solidFill>
              </a:rPr>
              <a:t>also be applied to help farmers build their business plan.</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127</a:t>
            </a:fld>
            <a:endParaRPr lang="en-US" dirty="0"/>
          </a:p>
        </p:txBody>
      </p:sp>
      <p:cxnSp>
        <p:nvCxnSpPr>
          <p:cNvPr id="8" name="Straight Connector 7"/>
          <p:cNvCxnSpPr/>
          <p:nvPr/>
        </p:nvCxnSpPr>
        <p:spPr>
          <a:xfrm flipV="1">
            <a:off x="358040" y="131149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3279" y="2422566"/>
            <a:ext cx="4530982" cy="3063834"/>
          </a:xfrm>
          <a:prstGeom prst="rect">
            <a:avLst/>
          </a:prstGeom>
        </p:spPr>
      </p:pic>
    </p:spTree>
    <p:extLst>
      <p:ext uri="{BB962C8B-B14F-4D97-AF65-F5344CB8AC3E}">
        <p14:creationId xmlns:p14="http://schemas.microsoft.com/office/powerpoint/2010/main" val="17137992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Steps in visioning session</a:t>
            </a:r>
          </a:p>
        </p:txBody>
      </p:sp>
      <p:sp>
        <p:nvSpPr>
          <p:cNvPr id="3" name="Content Placeholder 2"/>
          <p:cNvSpPr>
            <a:spLocks noGrp="1"/>
          </p:cNvSpPr>
          <p:nvPr>
            <p:ph idx="1"/>
          </p:nvPr>
        </p:nvSpPr>
        <p:spPr>
          <a:xfrm>
            <a:off x="259535" y="1250671"/>
            <a:ext cx="9439101" cy="5648893"/>
          </a:xfrm>
        </p:spPr>
        <p:txBody>
          <a:bodyPr/>
          <a:lstStyle/>
          <a:p>
            <a:pPr>
              <a:lnSpc>
                <a:spcPct val="100000"/>
              </a:lnSpc>
              <a:spcBef>
                <a:spcPts val="0"/>
              </a:spcBef>
              <a:spcAft>
                <a:spcPts val="600"/>
              </a:spcAft>
            </a:pPr>
            <a:r>
              <a:rPr lang="en-ZA" sz="3200" dirty="0">
                <a:solidFill>
                  <a:srgbClr val="290DB3"/>
                </a:solidFill>
              </a:rPr>
              <a:t>Start the session with a </a:t>
            </a:r>
            <a:r>
              <a:rPr lang="en-ZA" sz="3200" b="1" dirty="0">
                <a:solidFill>
                  <a:srgbClr val="898F0C"/>
                </a:solidFill>
              </a:rPr>
              <a:t>long-term vision</a:t>
            </a:r>
            <a:r>
              <a:rPr lang="en-ZA" sz="3200" dirty="0" smtClean="0">
                <a:solidFill>
                  <a:srgbClr val="290DB3"/>
                </a:solidFill>
              </a:rPr>
              <a:t>, e.g. </a:t>
            </a:r>
            <a:r>
              <a:rPr lang="en-ZA" sz="3200" dirty="0">
                <a:solidFill>
                  <a:srgbClr val="290DB3"/>
                </a:solidFill>
              </a:rPr>
              <a:t>ask the farmers to imagine what they would like their production and marketing to be like in five years.</a:t>
            </a:r>
          </a:p>
          <a:p>
            <a:pPr>
              <a:lnSpc>
                <a:spcPct val="100000"/>
              </a:lnSpc>
              <a:spcBef>
                <a:spcPts val="0"/>
              </a:spcBef>
              <a:spcAft>
                <a:spcPts val="600"/>
              </a:spcAft>
            </a:pPr>
            <a:r>
              <a:rPr lang="en-ZA" sz="3200" dirty="0">
                <a:solidFill>
                  <a:srgbClr val="290DB3"/>
                </a:solidFill>
              </a:rPr>
              <a:t>Ask the group to think of the situation in a </a:t>
            </a:r>
            <a:r>
              <a:rPr lang="en-ZA" sz="3200" b="1" dirty="0">
                <a:solidFill>
                  <a:srgbClr val="898F0C"/>
                </a:solidFill>
              </a:rPr>
              <a:t>shorter time frame, </a:t>
            </a:r>
            <a:r>
              <a:rPr lang="en-ZA" sz="3200" dirty="0">
                <a:solidFill>
                  <a:srgbClr val="290DB3"/>
                </a:solidFill>
              </a:rPr>
              <a:t>e.g. three years.</a:t>
            </a:r>
          </a:p>
          <a:p>
            <a:pPr>
              <a:lnSpc>
                <a:spcPct val="100000"/>
              </a:lnSpc>
              <a:spcBef>
                <a:spcPts val="0"/>
              </a:spcBef>
              <a:spcAft>
                <a:spcPts val="600"/>
              </a:spcAft>
            </a:pPr>
            <a:r>
              <a:rPr lang="en-ZA" sz="3200" dirty="0">
                <a:solidFill>
                  <a:srgbClr val="290DB3"/>
                </a:solidFill>
              </a:rPr>
              <a:t>Ask them </a:t>
            </a:r>
            <a:r>
              <a:rPr lang="en-ZA" sz="3200" b="1" dirty="0">
                <a:solidFill>
                  <a:srgbClr val="898F0C"/>
                </a:solidFill>
              </a:rPr>
              <a:t>what they need to do </a:t>
            </a:r>
            <a:r>
              <a:rPr lang="en-ZA" sz="3200" dirty="0">
                <a:solidFill>
                  <a:srgbClr val="290DB3"/>
                </a:solidFill>
              </a:rPr>
              <a:t>to put these changes into effect. This forces the farmers to be more </a:t>
            </a:r>
            <a:r>
              <a:rPr lang="en-ZA" sz="3200" b="1" dirty="0">
                <a:solidFill>
                  <a:srgbClr val="898F0C"/>
                </a:solidFill>
              </a:rPr>
              <a:t>realistic</a:t>
            </a:r>
            <a:r>
              <a:rPr lang="en-ZA" sz="3200" dirty="0">
                <a:solidFill>
                  <a:srgbClr val="290DB3"/>
                </a:solidFill>
              </a:rPr>
              <a:t> and to </a:t>
            </a:r>
            <a:r>
              <a:rPr lang="en-ZA" sz="3200" b="1" dirty="0">
                <a:solidFill>
                  <a:srgbClr val="898F0C"/>
                </a:solidFill>
              </a:rPr>
              <a:t>prioritize activities.</a:t>
            </a:r>
          </a:p>
          <a:p>
            <a:pPr>
              <a:lnSpc>
                <a:spcPct val="100000"/>
              </a:lnSpc>
              <a:spcBef>
                <a:spcPts val="0"/>
              </a:spcBef>
              <a:spcAft>
                <a:spcPts val="600"/>
              </a:spcAft>
            </a:pPr>
            <a:r>
              <a:rPr lang="en-ZA" sz="3200" dirty="0">
                <a:solidFill>
                  <a:srgbClr val="290DB3"/>
                </a:solidFill>
              </a:rPr>
              <a:t>Ask them to </a:t>
            </a:r>
            <a:r>
              <a:rPr lang="en-ZA" sz="3200" b="1" dirty="0">
                <a:solidFill>
                  <a:srgbClr val="898F0C"/>
                </a:solidFill>
              </a:rPr>
              <a:t>shorten the time frame again: </a:t>
            </a:r>
            <a:r>
              <a:rPr lang="en-ZA" sz="3200" dirty="0">
                <a:solidFill>
                  <a:srgbClr val="290DB3"/>
                </a:solidFill>
              </a:rPr>
              <a:t>What will things be like in one  year and what do they have to do to make the changes happen.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128</a:t>
            </a:fld>
            <a:endParaRPr lang="en-US" dirty="0"/>
          </a:p>
        </p:txBody>
      </p:sp>
      <p:cxnSp>
        <p:nvCxnSpPr>
          <p:cNvPr id="6" name="Straight Connector 5"/>
          <p:cNvCxnSpPr/>
          <p:nvPr/>
        </p:nvCxnSpPr>
        <p:spPr>
          <a:xfrm flipV="1">
            <a:off x="322415" y="95883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06221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Problem analysis</a:t>
            </a:r>
          </a:p>
        </p:txBody>
      </p:sp>
      <p:sp>
        <p:nvSpPr>
          <p:cNvPr id="3" name="Content Placeholder 2"/>
          <p:cNvSpPr>
            <a:spLocks noGrp="1"/>
          </p:cNvSpPr>
          <p:nvPr>
            <p:ph idx="1"/>
          </p:nvPr>
        </p:nvSpPr>
        <p:spPr>
          <a:xfrm>
            <a:off x="914400" y="1587677"/>
            <a:ext cx="8229600" cy="4254983"/>
          </a:xfrm>
        </p:spPr>
        <p:txBody>
          <a:bodyPr/>
          <a:lstStyle/>
          <a:p>
            <a:pPr marL="0" indent="0">
              <a:lnSpc>
                <a:spcPct val="100000"/>
              </a:lnSpc>
              <a:spcBef>
                <a:spcPts val="600"/>
              </a:spcBef>
              <a:spcAft>
                <a:spcPts val="600"/>
              </a:spcAft>
              <a:buNone/>
            </a:pPr>
            <a:r>
              <a:rPr lang="en-ZA" sz="3200" b="1" dirty="0">
                <a:solidFill>
                  <a:srgbClr val="898F0C"/>
                </a:solidFill>
              </a:rPr>
              <a:t>In problem analysis, you help the farmers to:</a:t>
            </a:r>
          </a:p>
          <a:p>
            <a:pPr>
              <a:lnSpc>
                <a:spcPct val="100000"/>
              </a:lnSpc>
              <a:spcBef>
                <a:spcPts val="600"/>
              </a:spcBef>
              <a:spcAft>
                <a:spcPts val="600"/>
              </a:spcAft>
            </a:pPr>
            <a:r>
              <a:rPr lang="en-ZA" sz="3200" dirty="0">
                <a:solidFill>
                  <a:srgbClr val="290DB3"/>
                </a:solidFill>
              </a:rPr>
              <a:t>List the problems they face in producing and marketing their selected product</a:t>
            </a:r>
          </a:p>
          <a:p>
            <a:pPr>
              <a:lnSpc>
                <a:spcPct val="100000"/>
              </a:lnSpc>
              <a:spcBef>
                <a:spcPts val="600"/>
              </a:spcBef>
              <a:spcAft>
                <a:spcPts val="600"/>
              </a:spcAft>
            </a:pPr>
            <a:r>
              <a:rPr lang="en-ZA" sz="3200" dirty="0">
                <a:solidFill>
                  <a:srgbClr val="290DB3"/>
                </a:solidFill>
              </a:rPr>
              <a:t>Describe how they currently address these problems</a:t>
            </a:r>
          </a:p>
          <a:p>
            <a:pPr>
              <a:lnSpc>
                <a:spcPct val="100000"/>
              </a:lnSpc>
              <a:spcBef>
                <a:spcPts val="600"/>
              </a:spcBef>
              <a:spcAft>
                <a:spcPts val="600"/>
              </a:spcAft>
            </a:pPr>
            <a:r>
              <a:rPr lang="en-ZA" sz="3200" dirty="0">
                <a:solidFill>
                  <a:srgbClr val="290DB3"/>
                </a:solidFill>
              </a:rPr>
              <a:t>Think of ways in which they may overcome their problems in future</a:t>
            </a:r>
          </a:p>
        </p:txBody>
      </p:sp>
      <p:sp>
        <p:nvSpPr>
          <p:cNvPr id="4" name="Slide Number Placeholder 3"/>
          <p:cNvSpPr>
            <a:spLocks noGrp="1"/>
          </p:cNvSpPr>
          <p:nvPr>
            <p:ph type="sldNum" sz="quarter" idx="4"/>
          </p:nvPr>
        </p:nvSpPr>
        <p:spPr/>
        <p:txBody>
          <a:bodyPr/>
          <a:lstStyle/>
          <a:p>
            <a:fld id="{3AF21FA0-C69A-D549-B93E-AD7DB9D7EB7A}" type="slidenum">
              <a:rPr lang="en-US" smtClean="0"/>
              <a:pPr/>
              <a:t>129</a:t>
            </a:fld>
            <a:endParaRPr lang="en-US" dirty="0"/>
          </a:p>
        </p:txBody>
      </p:sp>
      <p:cxnSp>
        <p:nvCxnSpPr>
          <p:cNvPr id="6" name="Straight Connector 5"/>
          <p:cNvCxnSpPr/>
          <p:nvPr/>
        </p:nvCxnSpPr>
        <p:spPr>
          <a:xfrm flipV="1">
            <a:off x="322415" y="130202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91603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Market mapping</a:t>
            </a:r>
          </a:p>
        </p:txBody>
      </p:sp>
      <p:sp>
        <p:nvSpPr>
          <p:cNvPr id="3" name="Content Placeholder 2"/>
          <p:cNvSpPr>
            <a:spLocks noGrp="1"/>
          </p:cNvSpPr>
          <p:nvPr>
            <p:ph idx="1"/>
          </p:nvPr>
        </p:nvSpPr>
        <p:spPr>
          <a:xfrm>
            <a:off x="659334" y="1250672"/>
            <a:ext cx="8829050" cy="5411386"/>
          </a:xfrm>
        </p:spPr>
        <p:txBody>
          <a:bodyPr/>
          <a:lstStyle/>
          <a:p>
            <a:pPr marL="0" indent="0">
              <a:lnSpc>
                <a:spcPct val="100000"/>
              </a:lnSpc>
              <a:spcBef>
                <a:spcPts val="600"/>
              </a:spcBef>
              <a:spcAft>
                <a:spcPts val="600"/>
              </a:spcAft>
              <a:buNone/>
            </a:pPr>
            <a:r>
              <a:rPr lang="en-ZA" sz="3200" b="1" dirty="0">
                <a:solidFill>
                  <a:srgbClr val="898F0C"/>
                </a:solidFill>
              </a:rPr>
              <a:t>A market map is a diagram of the market for a particular product that shows the:</a:t>
            </a:r>
          </a:p>
          <a:p>
            <a:pPr>
              <a:lnSpc>
                <a:spcPct val="100000"/>
              </a:lnSpc>
              <a:spcBef>
                <a:spcPts val="600"/>
              </a:spcBef>
              <a:spcAft>
                <a:spcPts val="600"/>
              </a:spcAft>
            </a:pPr>
            <a:r>
              <a:rPr lang="en-ZA" sz="3200" dirty="0">
                <a:solidFill>
                  <a:srgbClr val="290DB3"/>
                </a:solidFill>
              </a:rPr>
              <a:t>Product and where it is produced</a:t>
            </a:r>
          </a:p>
          <a:p>
            <a:pPr>
              <a:lnSpc>
                <a:spcPct val="100000"/>
              </a:lnSpc>
              <a:spcBef>
                <a:spcPts val="600"/>
              </a:spcBef>
              <a:spcAft>
                <a:spcPts val="600"/>
              </a:spcAft>
            </a:pPr>
            <a:r>
              <a:rPr lang="en-ZA" sz="3200" dirty="0">
                <a:solidFill>
                  <a:srgbClr val="290DB3"/>
                </a:solidFill>
              </a:rPr>
              <a:t>Prices where it is sold</a:t>
            </a:r>
          </a:p>
          <a:p>
            <a:pPr>
              <a:lnSpc>
                <a:spcPct val="100000"/>
              </a:lnSpc>
              <a:spcBef>
                <a:spcPts val="600"/>
              </a:spcBef>
              <a:spcAft>
                <a:spcPts val="600"/>
              </a:spcAft>
            </a:pPr>
            <a:r>
              <a:rPr lang="en-ZA" sz="3200" dirty="0">
                <a:solidFill>
                  <a:srgbClr val="290DB3"/>
                </a:solidFill>
              </a:rPr>
              <a:t>Who buys it and how it is used</a:t>
            </a:r>
          </a:p>
          <a:p>
            <a:pPr>
              <a:lnSpc>
                <a:spcPct val="100000"/>
              </a:lnSpc>
              <a:spcBef>
                <a:spcPts val="600"/>
              </a:spcBef>
              <a:spcAft>
                <a:spcPts val="600"/>
              </a:spcAft>
            </a:pPr>
            <a:r>
              <a:rPr lang="en-ZA" sz="3200" dirty="0">
                <a:solidFill>
                  <a:srgbClr val="290DB3"/>
                </a:solidFill>
              </a:rPr>
              <a:t>Drying, processing, storage and transport</a:t>
            </a:r>
          </a:p>
          <a:p>
            <a:pPr marL="0" indent="0" algn="just">
              <a:lnSpc>
                <a:spcPct val="100000"/>
              </a:lnSpc>
              <a:spcBef>
                <a:spcPts val="600"/>
              </a:spcBef>
              <a:spcAft>
                <a:spcPts val="600"/>
              </a:spcAft>
              <a:buNone/>
            </a:pPr>
            <a:r>
              <a:rPr lang="en-ZA" sz="3200" dirty="0">
                <a:solidFill>
                  <a:srgbClr val="290DB3"/>
                </a:solidFill>
              </a:rPr>
              <a:t>The diagram may be a sketch map showing where these activities take place or it can be a flow diagram showing the individuals and organizations involved.</a:t>
            </a:r>
          </a:p>
        </p:txBody>
      </p:sp>
      <p:sp>
        <p:nvSpPr>
          <p:cNvPr id="4" name="Slide Number Placeholder 3"/>
          <p:cNvSpPr>
            <a:spLocks noGrp="1"/>
          </p:cNvSpPr>
          <p:nvPr>
            <p:ph type="sldNum" sz="quarter" idx="4"/>
          </p:nvPr>
        </p:nvSpPr>
        <p:spPr/>
        <p:txBody>
          <a:bodyPr/>
          <a:lstStyle/>
          <a:p>
            <a:fld id="{3AF21FA0-C69A-D549-B93E-AD7DB9D7EB7A}" type="slidenum">
              <a:rPr lang="en-US" smtClean="0"/>
              <a:pPr/>
              <a:t>13</a:t>
            </a:fld>
            <a:endParaRPr lang="en-US" dirty="0"/>
          </a:p>
        </p:txBody>
      </p:sp>
      <p:cxnSp>
        <p:nvCxnSpPr>
          <p:cNvPr id="6" name="Straight Connector 5"/>
          <p:cNvCxnSpPr/>
          <p:nvPr/>
        </p:nvCxnSpPr>
        <p:spPr>
          <a:xfrm flipV="1">
            <a:off x="322415" y="103568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152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139555"/>
            <a:ext cx="7907184" cy="1124712"/>
          </a:xfrm>
        </p:spPr>
        <p:txBody>
          <a:bodyPr anchor="b"/>
          <a:lstStyle/>
          <a:p>
            <a:r>
              <a:rPr lang="en-ZA" sz="3600" dirty="0"/>
              <a:t>Setting production targets</a:t>
            </a:r>
          </a:p>
        </p:txBody>
      </p:sp>
      <p:sp>
        <p:nvSpPr>
          <p:cNvPr id="3" name="Content Placeholder 2"/>
          <p:cNvSpPr>
            <a:spLocks noGrp="1"/>
          </p:cNvSpPr>
          <p:nvPr>
            <p:ph idx="1"/>
          </p:nvPr>
        </p:nvSpPr>
        <p:spPr>
          <a:xfrm>
            <a:off x="659334" y="1885503"/>
            <a:ext cx="8401539" cy="3363391"/>
          </a:xfrm>
        </p:spPr>
        <p:txBody>
          <a:bodyPr/>
          <a:lstStyle/>
          <a:p>
            <a:pPr marL="0" indent="0" algn="just">
              <a:lnSpc>
                <a:spcPct val="100000"/>
              </a:lnSpc>
              <a:spcBef>
                <a:spcPts val="600"/>
              </a:spcBef>
              <a:spcAft>
                <a:spcPts val="600"/>
              </a:spcAft>
              <a:buNone/>
            </a:pPr>
            <a:r>
              <a:rPr lang="en-ZA" sz="3200" dirty="0">
                <a:solidFill>
                  <a:srgbClr val="290DB3"/>
                </a:solidFill>
              </a:rPr>
              <a:t>Setting targets for the next season or production cycle forces farmers to think of what they need to do to achieve these </a:t>
            </a:r>
            <a:r>
              <a:rPr lang="en-ZA" sz="3200" dirty="0" smtClean="0">
                <a:solidFill>
                  <a:srgbClr val="290DB3"/>
                </a:solidFill>
              </a:rPr>
              <a:t>targets.</a:t>
            </a:r>
          </a:p>
          <a:p>
            <a:pPr marL="0" indent="0" algn="just">
              <a:lnSpc>
                <a:spcPct val="100000"/>
              </a:lnSpc>
              <a:spcBef>
                <a:spcPts val="600"/>
              </a:spcBef>
              <a:spcAft>
                <a:spcPts val="600"/>
              </a:spcAft>
              <a:buNone/>
            </a:pPr>
            <a:r>
              <a:rPr lang="en-ZA" sz="3200" dirty="0" smtClean="0">
                <a:solidFill>
                  <a:srgbClr val="290DB3"/>
                </a:solidFill>
              </a:rPr>
              <a:t>That</a:t>
            </a:r>
            <a:r>
              <a:rPr lang="en-ZA" sz="3200" dirty="0">
                <a:solidFill>
                  <a:srgbClr val="290DB3"/>
                </a:solidFill>
              </a:rPr>
              <a:t>, in turn, means they have to think of </a:t>
            </a:r>
            <a:r>
              <a:rPr lang="en-ZA" sz="3200" b="1" dirty="0">
                <a:solidFill>
                  <a:srgbClr val="898F0C"/>
                </a:solidFill>
              </a:rPr>
              <a:t>realistic changes </a:t>
            </a:r>
            <a:r>
              <a:rPr lang="en-ZA" sz="3200" dirty="0">
                <a:solidFill>
                  <a:srgbClr val="290DB3"/>
                </a:solidFill>
              </a:rPr>
              <a:t>in their production, postharvest and marketing activities</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130</a:t>
            </a:fld>
            <a:endParaRPr lang="en-US" dirty="0"/>
          </a:p>
        </p:txBody>
      </p:sp>
      <p:cxnSp>
        <p:nvCxnSpPr>
          <p:cNvPr id="6" name="Straight Connector 5"/>
          <p:cNvCxnSpPr/>
          <p:nvPr/>
        </p:nvCxnSpPr>
        <p:spPr>
          <a:xfrm flipV="1">
            <a:off x="275774" y="150743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969084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Setting production </a:t>
            </a:r>
            <a:r>
              <a:rPr lang="en-ZA" sz="3600" dirty="0" smtClean="0"/>
              <a:t>targets (Continued)</a:t>
            </a:r>
            <a:endParaRPr lang="en-ZA" sz="3600" dirty="0"/>
          </a:p>
        </p:txBody>
      </p:sp>
      <p:sp>
        <p:nvSpPr>
          <p:cNvPr id="3" name="Content Placeholder 2"/>
          <p:cNvSpPr>
            <a:spLocks noGrp="1"/>
          </p:cNvSpPr>
          <p:nvPr>
            <p:ph idx="1"/>
          </p:nvPr>
        </p:nvSpPr>
        <p:spPr>
          <a:xfrm>
            <a:off x="914400" y="1587678"/>
            <a:ext cx="8229600" cy="3981850"/>
          </a:xfrm>
        </p:spPr>
        <p:txBody>
          <a:bodyPr/>
          <a:lstStyle/>
          <a:p>
            <a:pPr marL="0" indent="0">
              <a:lnSpc>
                <a:spcPct val="100000"/>
              </a:lnSpc>
              <a:spcBef>
                <a:spcPts val="600"/>
              </a:spcBef>
              <a:spcAft>
                <a:spcPts val="600"/>
              </a:spcAft>
              <a:buNone/>
            </a:pPr>
            <a:r>
              <a:rPr lang="en-ZA" sz="3200" b="1" dirty="0">
                <a:solidFill>
                  <a:srgbClr val="898F0C"/>
                </a:solidFill>
              </a:rPr>
              <a:t>Targets can be set by:</a:t>
            </a:r>
          </a:p>
          <a:p>
            <a:pPr>
              <a:lnSpc>
                <a:spcPct val="100000"/>
              </a:lnSpc>
              <a:spcBef>
                <a:spcPts val="600"/>
              </a:spcBef>
              <a:spcAft>
                <a:spcPts val="600"/>
              </a:spcAft>
            </a:pPr>
            <a:r>
              <a:rPr lang="en-ZA" sz="3200" dirty="0">
                <a:solidFill>
                  <a:srgbClr val="290DB3"/>
                </a:solidFill>
              </a:rPr>
              <a:t>The group itself or by a larger group (e.g. the farmer’s marketing association)</a:t>
            </a:r>
          </a:p>
          <a:p>
            <a:pPr>
              <a:lnSpc>
                <a:spcPct val="100000"/>
              </a:lnSpc>
              <a:spcBef>
                <a:spcPts val="600"/>
              </a:spcBef>
              <a:spcAft>
                <a:spcPts val="600"/>
              </a:spcAft>
            </a:pPr>
            <a:r>
              <a:rPr lang="en-ZA" sz="3200" dirty="0">
                <a:solidFill>
                  <a:srgbClr val="290DB3"/>
                </a:solidFill>
              </a:rPr>
              <a:t>A buyer (e.g. a trader or a supermarket or a factory that buys regular supplies)</a:t>
            </a:r>
          </a:p>
          <a:p>
            <a:pPr>
              <a:lnSpc>
                <a:spcPct val="100000"/>
              </a:lnSpc>
              <a:spcBef>
                <a:spcPts val="600"/>
              </a:spcBef>
              <a:spcAft>
                <a:spcPts val="600"/>
              </a:spcAft>
            </a:pPr>
            <a:r>
              <a:rPr lang="en-ZA" sz="3200" dirty="0">
                <a:solidFill>
                  <a:srgbClr val="290DB3"/>
                </a:solidFill>
              </a:rPr>
              <a:t>A donor or </a:t>
            </a:r>
            <a:r>
              <a:rPr lang="en-ZA" sz="3200" dirty="0" smtClean="0">
                <a:solidFill>
                  <a:srgbClr val="290DB3"/>
                </a:solidFill>
              </a:rPr>
              <a:t>a lender</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131</a:t>
            </a:fld>
            <a:endParaRPr lang="en-US" dirty="0"/>
          </a:p>
        </p:txBody>
      </p:sp>
      <p:cxnSp>
        <p:nvCxnSpPr>
          <p:cNvPr id="5" name="Straight Connector 4"/>
          <p:cNvCxnSpPr/>
          <p:nvPr/>
        </p:nvCxnSpPr>
        <p:spPr>
          <a:xfrm flipV="1">
            <a:off x="322415" y="130202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211622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Taking action to achieve targets</a:t>
            </a:r>
          </a:p>
        </p:txBody>
      </p:sp>
      <p:sp>
        <p:nvSpPr>
          <p:cNvPr id="3" name="Content Placeholder 2"/>
          <p:cNvSpPr>
            <a:spLocks noGrp="1"/>
          </p:cNvSpPr>
          <p:nvPr>
            <p:ph idx="1"/>
          </p:nvPr>
        </p:nvSpPr>
        <p:spPr>
          <a:xfrm>
            <a:off x="914400" y="1120043"/>
            <a:ext cx="8550234" cy="5648892"/>
          </a:xfrm>
        </p:spPr>
        <p:txBody>
          <a:bodyPr/>
          <a:lstStyle/>
          <a:p>
            <a:pPr marL="0" indent="0">
              <a:lnSpc>
                <a:spcPct val="100000"/>
              </a:lnSpc>
              <a:spcBef>
                <a:spcPts val="600"/>
              </a:spcBef>
              <a:spcAft>
                <a:spcPts val="600"/>
              </a:spcAft>
              <a:buNone/>
            </a:pPr>
            <a:r>
              <a:rPr lang="en-ZA" sz="3200" b="1" dirty="0">
                <a:solidFill>
                  <a:srgbClr val="898F0C"/>
                </a:solidFill>
              </a:rPr>
              <a:t>In order to achieve a target, which is normally higher than current production, they group may have to:</a:t>
            </a:r>
          </a:p>
          <a:p>
            <a:pPr>
              <a:lnSpc>
                <a:spcPct val="100000"/>
              </a:lnSpc>
              <a:spcBef>
                <a:spcPts val="600"/>
              </a:spcBef>
              <a:spcAft>
                <a:spcPts val="600"/>
              </a:spcAft>
            </a:pPr>
            <a:r>
              <a:rPr lang="en-ZA" sz="3200" dirty="0">
                <a:solidFill>
                  <a:srgbClr val="290DB3"/>
                </a:solidFill>
              </a:rPr>
              <a:t>Increase the output per member, e.g. planting a larger area or raising more animals</a:t>
            </a:r>
          </a:p>
          <a:p>
            <a:pPr>
              <a:lnSpc>
                <a:spcPct val="100000"/>
              </a:lnSpc>
              <a:spcBef>
                <a:spcPts val="600"/>
              </a:spcBef>
              <a:spcAft>
                <a:spcPts val="600"/>
              </a:spcAft>
            </a:pPr>
            <a:r>
              <a:rPr lang="en-ZA" sz="3200" dirty="0">
                <a:solidFill>
                  <a:srgbClr val="290DB3"/>
                </a:solidFill>
              </a:rPr>
              <a:t>Increase the yield per hectare or per animal</a:t>
            </a:r>
          </a:p>
          <a:p>
            <a:pPr>
              <a:lnSpc>
                <a:spcPct val="100000"/>
              </a:lnSpc>
              <a:spcBef>
                <a:spcPts val="600"/>
              </a:spcBef>
              <a:spcAft>
                <a:spcPts val="600"/>
              </a:spcAft>
            </a:pPr>
            <a:r>
              <a:rPr lang="en-ZA" sz="3200" dirty="0">
                <a:solidFill>
                  <a:srgbClr val="290DB3"/>
                </a:solidFill>
              </a:rPr>
              <a:t>Extend the supply period, e.g. changing the timing of planting and harvesting</a:t>
            </a:r>
          </a:p>
          <a:p>
            <a:pPr>
              <a:lnSpc>
                <a:spcPct val="100000"/>
              </a:lnSpc>
              <a:spcBef>
                <a:spcPts val="600"/>
              </a:spcBef>
              <a:spcAft>
                <a:spcPts val="600"/>
              </a:spcAft>
            </a:pPr>
            <a:r>
              <a:rPr lang="en-ZA" sz="3200" dirty="0">
                <a:solidFill>
                  <a:srgbClr val="290DB3"/>
                </a:solidFill>
              </a:rPr>
              <a:t>Process the output in a different way, e.g. reducing wastage or improving quality</a:t>
            </a:r>
          </a:p>
        </p:txBody>
      </p:sp>
      <p:sp>
        <p:nvSpPr>
          <p:cNvPr id="4" name="Slide Number Placeholder 3"/>
          <p:cNvSpPr>
            <a:spLocks noGrp="1"/>
          </p:cNvSpPr>
          <p:nvPr>
            <p:ph type="sldNum" sz="quarter" idx="4"/>
          </p:nvPr>
        </p:nvSpPr>
        <p:spPr/>
        <p:txBody>
          <a:bodyPr/>
          <a:lstStyle/>
          <a:p>
            <a:fld id="{3AF21FA0-C69A-D549-B93E-AD7DB9D7EB7A}" type="slidenum">
              <a:rPr lang="en-US" smtClean="0"/>
              <a:pPr/>
              <a:t>132</a:t>
            </a:fld>
            <a:endParaRPr lang="en-US" dirty="0"/>
          </a:p>
        </p:txBody>
      </p:sp>
      <p:cxnSp>
        <p:nvCxnSpPr>
          <p:cNvPr id="6" name="Straight Connector 5"/>
          <p:cNvCxnSpPr/>
          <p:nvPr/>
        </p:nvCxnSpPr>
        <p:spPr>
          <a:xfrm flipV="1">
            <a:off x="397171" y="93388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391452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Pathway analysis</a:t>
            </a:r>
          </a:p>
        </p:txBody>
      </p:sp>
      <p:sp>
        <p:nvSpPr>
          <p:cNvPr id="3" name="Content Placeholder 2"/>
          <p:cNvSpPr>
            <a:spLocks noGrp="1"/>
          </p:cNvSpPr>
          <p:nvPr>
            <p:ph idx="1"/>
          </p:nvPr>
        </p:nvSpPr>
        <p:spPr>
          <a:xfrm>
            <a:off x="659334" y="1120041"/>
            <a:ext cx="8650921" cy="5827024"/>
          </a:xfrm>
        </p:spPr>
        <p:txBody>
          <a:bodyPr/>
          <a:lstStyle/>
          <a:p>
            <a:pPr marL="0" indent="0" algn="just">
              <a:lnSpc>
                <a:spcPct val="100000"/>
              </a:lnSpc>
              <a:spcBef>
                <a:spcPts val="0"/>
              </a:spcBef>
              <a:spcAft>
                <a:spcPts val="600"/>
              </a:spcAft>
              <a:buNone/>
            </a:pPr>
            <a:r>
              <a:rPr lang="en-ZA" sz="3200" dirty="0">
                <a:solidFill>
                  <a:srgbClr val="290DB3"/>
                </a:solidFill>
              </a:rPr>
              <a:t>Pathway analysis breaks the “pathway” from production to marketing down into steps and looks for ways to improve each step in order to achieve your goals</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133</a:t>
            </a:fld>
            <a:endParaRPr lang="en-US" dirty="0"/>
          </a:p>
        </p:txBody>
      </p:sp>
      <p:cxnSp>
        <p:nvCxnSpPr>
          <p:cNvPr id="6" name="Straight Connector 5"/>
          <p:cNvCxnSpPr/>
          <p:nvPr/>
        </p:nvCxnSpPr>
        <p:spPr>
          <a:xfrm flipV="1">
            <a:off x="397171" y="93388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5798" y="2842568"/>
            <a:ext cx="5963824" cy="3950349"/>
          </a:xfrm>
          <a:prstGeom prst="rect">
            <a:avLst/>
          </a:prstGeom>
        </p:spPr>
      </p:pic>
    </p:spTree>
    <p:extLst>
      <p:ext uri="{BB962C8B-B14F-4D97-AF65-F5344CB8AC3E}">
        <p14:creationId xmlns:p14="http://schemas.microsoft.com/office/powerpoint/2010/main" val="397927424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Pathway </a:t>
            </a:r>
            <a:r>
              <a:rPr lang="en-ZA" sz="3600" dirty="0" smtClean="0"/>
              <a:t>analysis (Continued)</a:t>
            </a:r>
            <a:endParaRPr lang="en-ZA" sz="3600" dirty="0"/>
          </a:p>
        </p:txBody>
      </p:sp>
      <p:sp>
        <p:nvSpPr>
          <p:cNvPr id="3" name="Content Placeholder 2"/>
          <p:cNvSpPr>
            <a:spLocks noGrp="1"/>
          </p:cNvSpPr>
          <p:nvPr>
            <p:ph idx="1"/>
          </p:nvPr>
        </p:nvSpPr>
        <p:spPr>
          <a:xfrm>
            <a:off x="914400" y="1587678"/>
            <a:ext cx="8229600" cy="3946224"/>
          </a:xfrm>
        </p:spPr>
        <p:txBody>
          <a:bodyPr/>
          <a:lstStyle/>
          <a:p>
            <a:pPr algn="just">
              <a:lnSpc>
                <a:spcPct val="100000"/>
              </a:lnSpc>
              <a:spcBef>
                <a:spcPts val="600"/>
              </a:spcBef>
              <a:spcAft>
                <a:spcPts val="600"/>
              </a:spcAft>
            </a:pPr>
            <a:r>
              <a:rPr lang="en-ZA" sz="3200" dirty="0">
                <a:solidFill>
                  <a:srgbClr val="290DB3"/>
                </a:solidFill>
              </a:rPr>
              <a:t>Pathway analysis helps the farmers think through the specifics of how to get from their current situation to their desired goal in production and marketing.</a:t>
            </a:r>
          </a:p>
          <a:p>
            <a:pPr algn="just">
              <a:lnSpc>
                <a:spcPct val="100000"/>
              </a:lnSpc>
              <a:spcBef>
                <a:spcPts val="600"/>
              </a:spcBef>
              <a:spcAft>
                <a:spcPts val="600"/>
              </a:spcAft>
            </a:pPr>
            <a:r>
              <a:rPr lang="en-ZA" sz="3200" dirty="0">
                <a:solidFill>
                  <a:srgbClr val="290DB3"/>
                </a:solidFill>
              </a:rPr>
              <a:t>The “</a:t>
            </a:r>
            <a:r>
              <a:rPr lang="en-ZA" sz="3200" b="1" dirty="0">
                <a:solidFill>
                  <a:srgbClr val="898F0C"/>
                </a:solidFill>
              </a:rPr>
              <a:t>pathway</a:t>
            </a:r>
            <a:r>
              <a:rPr lang="en-ZA" sz="3200" dirty="0">
                <a:solidFill>
                  <a:srgbClr val="290DB3"/>
                </a:solidFill>
              </a:rPr>
              <a:t>” is the </a:t>
            </a:r>
            <a:r>
              <a:rPr lang="en-ZA" sz="3200" b="1" dirty="0">
                <a:solidFill>
                  <a:srgbClr val="898F0C"/>
                </a:solidFill>
              </a:rPr>
              <a:t>route from “where we are </a:t>
            </a:r>
            <a:r>
              <a:rPr lang="en-ZA" sz="3200" dirty="0">
                <a:solidFill>
                  <a:srgbClr val="898F0C"/>
                </a:solidFill>
              </a:rPr>
              <a:t>now,”</a:t>
            </a:r>
            <a:r>
              <a:rPr lang="en-ZA" sz="3200" dirty="0">
                <a:solidFill>
                  <a:srgbClr val="290DB3"/>
                </a:solidFill>
              </a:rPr>
              <a:t> through a series of improvements, </a:t>
            </a:r>
            <a:r>
              <a:rPr lang="en-ZA" sz="3200" b="1" dirty="0">
                <a:solidFill>
                  <a:srgbClr val="898F0C"/>
                </a:solidFill>
              </a:rPr>
              <a:t>to “where we want to be.”</a:t>
            </a:r>
          </a:p>
          <a:p>
            <a:pPr>
              <a:spcBef>
                <a:spcPts val="600"/>
              </a:spcBef>
            </a:pPr>
            <a:endParaRPr lang="en-ZA" sz="28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134</a:t>
            </a:fld>
            <a:endParaRPr lang="en-US" dirty="0"/>
          </a:p>
        </p:txBody>
      </p:sp>
      <p:cxnSp>
        <p:nvCxnSpPr>
          <p:cNvPr id="5" name="Straight Connector 4"/>
          <p:cNvCxnSpPr/>
          <p:nvPr/>
        </p:nvCxnSpPr>
        <p:spPr>
          <a:xfrm flipV="1">
            <a:off x="341089" y="130889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347761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170" y="-4670"/>
            <a:ext cx="7240444" cy="1124712"/>
          </a:xfrm>
        </p:spPr>
        <p:txBody>
          <a:bodyPr anchor="ctr"/>
          <a:lstStyle/>
          <a:p>
            <a:r>
              <a:rPr lang="en-ZA" sz="3600" dirty="0"/>
              <a:t>Pathway analysis: Procedure</a:t>
            </a:r>
          </a:p>
        </p:txBody>
      </p:sp>
      <p:sp>
        <p:nvSpPr>
          <p:cNvPr id="3" name="Content Placeholder 2"/>
          <p:cNvSpPr>
            <a:spLocks noGrp="1"/>
          </p:cNvSpPr>
          <p:nvPr>
            <p:ph idx="1"/>
          </p:nvPr>
        </p:nvSpPr>
        <p:spPr>
          <a:xfrm>
            <a:off x="397170" y="1120042"/>
            <a:ext cx="9352471" cy="5767646"/>
          </a:xfrm>
        </p:spPr>
        <p:txBody>
          <a:bodyPr/>
          <a:lstStyle/>
          <a:p>
            <a:pPr>
              <a:lnSpc>
                <a:spcPct val="100000"/>
              </a:lnSpc>
              <a:spcBef>
                <a:spcPts val="0"/>
              </a:spcBef>
              <a:spcAft>
                <a:spcPts val="600"/>
              </a:spcAft>
            </a:pPr>
            <a:r>
              <a:rPr lang="en-ZA" sz="3200" dirty="0">
                <a:solidFill>
                  <a:srgbClr val="290DB3"/>
                </a:solidFill>
              </a:rPr>
              <a:t>Ask the farmers to summarize their current production and marketing situation. This is </a:t>
            </a:r>
            <a:r>
              <a:rPr lang="en-ZA" sz="3200" b="1" dirty="0">
                <a:solidFill>
                  <a:schemeClr val="accent2">
                    <a:lumMod val="75000"/>
                  </a:schemeClr>
                </a:solidFill>
              </a:rPr>
              <a:t>“Where we are now”.</a:t>
            </a:r>
          </a:p>
          <a:p>
            <a:pPr>
              <a:lnSpc>
                <a:spcPct val="100000"/>
              </a:lnSpc>
              <a:spcBef>
                <a:spcPts val="0"/>
              </a:spcBef>
              <a:spcAft>
                <a:spcPts val="600"/>
              </a:spcAft>
            </a:pPr>
            <a:r>
              <a:rPr lang="en-ZA" sz="3200" dirty="0">
                <a:solidFill>
                  <a:srgbClr val="290DB3"/>
                </a:solidFill>
              </a:rPr>
              <a:t>Ask them to say what the desired situation or goal would be. This </a:t>
            </a:r>
            <a:r>
              <a:rPr lang="en-ZA" sz="3200" b="1" dirty="0">
                <a:solidFill>
                  <a:schemeClr val="accent2">
                    <a:lumMod val="75000"/>
                  </a:schemeClr>
                </a:solidFill>
              </a:rPr>
              <a:t>“Where we want to be.”</a:t>
            </a:r>
          </a:p>
          <a:p>
            <a:pPr>
              <a:lnSpc>
                <a:spcPct val="100000"/>
              </a:lnSpc>
              <a:spcBef>
                <a:spcPts val="0"/>
              </a:spcBef>
              <a:spcAft>
                <a:spcPts val="600"/>
              </a:spcAft>
            </a:pPr>
            <a:r>
              <a:rPr lang="en-ZA" sz="3200" b="1" dirty="0">
                <a:solidFill>
                  <a:schemeClr val="accent2">
                    <a:lumMod val="75000"/>
                  </a:schemeClr>
                </a:solidFill>
              </a:rPr>
              <a:t>List the </a:t>
            </a:r>
            <a:r>
              <a:rPr lang="en-ZA" sz="3200" b="1" dirty="0">
                <a:solidFill>
                  <a:srgbClr val="898F0C"/>
                </a:solidFill>
              </a:rPr>
              <a:t>general improvements </a:t>
            </a:r>
            <a:r>
              <a:rPr lang="en-ZA" sz="3200" dirty="0">
                <a:solidFill>
                  <a:srgbClr val="290DB3"/>
                </a:solidFill>
              </a:rPr>
              <a:t>that farmers need to make at each of the stages in pre-production, production, postharvest and marketing.</a:t>
            </a:r>
          </a:p>
          <a:p>
            <a:pPr>
              <a:lnSpc>
                <a:spcPct val="100000"/>
              </a:lnSpc>
              <a:spcBef>
                <a:spcPts val="0"/>
              </a:spcBef>
              <a:spcAft>
                <a:spcPts val="600"/>
              </a:spcAft>
            </a:pPr>
            <a:r>
              <a:rPr lang="en-ZA" sz="3200" b="1" dirty="0">
                <a:solidFill>
                  <a:schemeClr val="accent2">
                    <a:lumMod val="75000"/>
                  </a:schemeClr>
                </a:solidFill>
              </a:rPr>
              <a:t>List the </a:t>
            </a:r>
            <a:r>
              <a:rPr lang="en-ZA" sz="3200" b="1" dirty="0">
                <a:solidFill>
                  <a:srgbClr val="898F0C"/>
                </a:solidFill>
              </a:rPr>
              <a:t>activities</a:t>
            </a:r>
            <a:r>
              <a:rPr lang="en-ZA" sz="3200" dirty="0">
                <a:solidFill>
                  <a:srgbClr val="290DB3"/>
                </a:solidFill>
              </a:rPr>
              <a:t> farmers need to undertake in order to make the improvements in every stage.</a:t>
            </a:r>
          </a:p>
          <a:p>
            <a:pPr>
              <a:lnSpc>
                <a:spcPct val="100000"/>
              </a:lnSpc>
              <a:spcBef>
                <a:spcPts val="0"/>
              </a:spcBef>
              <a:spcAft>
                <a:spcPts val="600"/>
              </a:spcAft>
            </a:pPr>
            <a:r>
              <a:rPr lang="en-ZA" sz="3200" dirty="0">
                <a:solidFill>
                  <a:srgbClr val="290DB3"/>
                </a:solidFill>
              </a:rPr>
              <a:t>Identify the </a:t>
            </a:r>
            <a:r>
              <a:rPr lang="en-ZA" sz="3200" b="1" dirty="0">
                <a:solidFill>
                  <a:srgbClr val="898F0C"/>
                </a:solidFill>
              </a:rPr>
              <a:t>output of the improvements </a:t>
            </a:r>
            <a:r>
              <a:rPr lang="en-ZA" sz="3200" dirty="0">
                <a:solidFill>
                  <a:srgbClr val="290DB3"/>
                </a:solidFill>
              </a:rPr>
              <a:t>in each stage.</a:t>
            </a:r>
          </a:p>
          <a:p>
            <a:endParaRPr lang="en-ZA" dirty="0"/>
          </a:p>
          <a:p>
            <a:pPr marL="0" indent="0">
              <a:buNone/>
            </a:pP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135</a:t>
            </a:fld>
            <a:endParaRPr lang="en-US" dirty="0"/>
          </a:p>
        </p:txBody>
      </p:sp>
      <p:cxnSp>
        <p:nvCxnSpPr>
          <p:cNvPr id="6" name="Straight Connector 5"/>
          <p:cNvCxnSpPr/>
          <p:nvPr/>
        </p:nvCxnSpPr>
        <p:spPr>
          <a:xfrm flipV="1">
            <a:off x="397171" y="93388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46441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14:</a:t>
            </a:r>
            <a:br>
              <a:rPr lang="en-ZA" dirty="0">
                <a:solidFill>
                  <a:srgbClr val="898F0C"/>
                </a:solidFill>
              </a:rPr>
            </a:br>
            <a:r>
              <a:rPr lang="en-ZA" dirty="0">
                <a:solidFill>
                  <a:srgbClr val="898F0C"/>
                </a:solidFill>
              </a:rPr>
              <a:t>The business model canvas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136</a:t>
            </a:fld>
            <a:endParaRPr lang="en-US" dirty="0"/>
          </a:p>
        </p:txBody>
      </p:sp>
    </p:spTree>
    <p:extLst>
      <p:ext uri="{BB962C8B-B14F-4D97-AF65-F5344CB8AC3E}">
        <p14:creationId xmlns:p14="http://schemas.microsoft.com/office/powerpoint/2010/main" val="356487158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399" y="1587677"/>
            <a:ext cx="8419605" cy="5359388"/>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a:lnSpc>
                <a:spcPct val="100000"/>
              </a:lnSpc>
              <a:spcBef>
                <a:spcPts val="0"/>
              </a:spcBef>
              <a:spcAft>
                <a:spcPts val="600"/>
              </a:spcAft>
            </a:pPr>
            <a:r>
              <a:rPr lang="en-ZA" sz="3200" dirty="0">
                <a:solidFill>
                  <a:srgbClr val="290DB3"/>
                </a:solidFill>
              </a:rPr>
              <a:t>Draw and label a business model canvas.</a:t>
            </a:r>
          </a:p>
          <a:p>
            <a:pPr>
              <a:lnSpc>
                <a:spcPct val="100000"/>
              </a:lnSpc>
              <a:spcBef>
                <a:spcPts val="0"/>
              </a:spcBef>
              <a:spcAft>
                <a:spcPts val="600"/>
              </a:spcAft>
            </a:pPr>
            <a:r>
              <a:rPr lang="en-ZA" sz="3200" dirty="0">
                <a:solidFill>
                  <a:srgbClr val="290DB3"/>
                </a:solidFill>
              </a:rPr>
              <a:t>Explain the meaning of each of the nine areas in the canvas.</a:t>
            </a:r>
          </a:p>
          <a:p>
            <a:pPr>
              <a:lnSpc>
                <a:spcPct val="100000"/>
              </a:lnSpc>
              <a:spcBef>
                <a:spcPts val="0"/>
              </a:spcBef>
              <a:spcAft>
                <a:spcPts val="600"/>
              </a:spcAft>
            </a:pPr>
            <a:r>
              <a:rPr lang="en-ZA" sz="3200" dirty="0">
                <a:solidFill>
                  <a:srgbClr val="290DB3"/>
                </a:solidFill>
              </a:rPr>
              <a:t>Use the business model canvas to analyze an existing production and marketing system.</a:t>
            </a:r>
          </a:p>
          <a:p>
            <a:pPr>
              <a:lnSpc>
                <a:spcPct val="100000"/>
              </a:lnSpc>
              <a:spcBef>
                <a:spcPts val="0"/>
              </a:spcBef>
              <a:spcAft>
                <a:spcPts val="600"/>
              </a:spcAft>
            </a:pPr>
            <a:r>
              <a:rPr lang="en-ZA" sz="3200" dirty="0">
                <a:solidFill>
                  <a:srgbClr val="290DB3"/>
                </a:solidFill>
              </a:rPr>
              <a:t>Use the canvas to prepare information on building a business plan.</a:t>
            </a:r>
          </a:p>
          <a:p>
            <a:pPr>
              <a:lnSpc>
                <a:spcPct val="100000"/>
              </a:lnSpc>
              <a:spcBef>
                <a:spcPts val="0"/>
              </a:spcBef>
              <a:spcAft>
                <a:spcPts val="600"/>
              </a:spcAft>
            </a:pPr>
            <a:r>
              <a:rPr lang="en-ZA" sz="3200" dirty="0">
                <a:solidFill>
                  <a:srgbClr val="290DB3"/>
                </a:solidFill>
              </a:rPr>
              <a:t>Transfer information from the business canvas into a written business plan.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137</a:t>
            </a:fld>
            <a:endParaRPr lang="en-US" dirty="0"/>
          </a:p>
        </p:txBody>
      </p:sp>
      <p:cxnSp>
        <p:nvCxnSpPr>
          <p:cNvPr id="6" name="Straight Connector 5"/>
          <p:cNvCxnSpPr/>
          <p:nvPr/>
        </p:nvCxnSpPr>
        <p:spPr>
          <a:xfrm flipV="1">
            <a:off x="490874"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794136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Overview</a:t>
            </a:r>
          </a:p>
        </p:txBody>
      </p:sp>
      <p:sp>
        <p:nvSpPr>
          <p:cNvPr id="3" name="Content Placeholder 2"/>
          <p:cNvSpPr>
            <a:spLocks noGrp="1"/>
          </p:cNvSpPr>
          <p:nvPr>
            <p:ph idx="1"/>
          </p:nvPr>
        </p:nvSpPr>
        <p:spPr>
          <a:xfrm>
            <a:off x="914399" y="1203170"/>
            <a:ext cx="8740239" cy="5506388"/>
          </a:xfrm>
        </p:spPr>
        <p:txBody>
          <a:bodyPr/>
          <a:lstStyle/>
          <a:p>
            <a:pPr marL="0" indent="0">
              <a:lnSpc>
                <a:spcPct val="100000"/>
              </a:lnSpc>
              <a:spcBef>
                <a:spcPts val="0"/>
              </a:spcBef>
              <a:spcAft>
                <a:spcPts val="600"/>
              </a:spcAft>
              <a:buNone/>
            </a:pPr>
            <a:r>
              <a:rPr lang="en-ZA" sz="3200" b="1" dirty="0">
                <a:solidFill>
                  <a:srgbClr val="898F0C"/>
                </a:solidFill>
              </a:rPr>
              <a:t>Lesson 14 covers the following content:</a:t>
            </a:r>
          </a:p>
          <a:p>
            <a:pPr>
              <a:lnSpc>
                <a:spcPct val="100000"/>
              </a:lnSpc>
              <a:spcBef>
                <a:spcPts val="0"/>
              </a:spcBef>
            </a:pPr>
            <a:r>
              <a:rPr lang="en-ZA" sz="3200" dirty="0">
                <a:solidFill>
                  <a:srgbClr val="290DB3"/>
                </a:solidFill>
              </a:rPr>
              <a:t>Visualizing a business plan</a:t>
            </a:r>
          </a:p>
          <a:p>
            <a:pPr>
              <a:lnSpc>
                <a:spcPct val="100000"/>
              </a:lnSpc>
              <a:spcBef>
                <a:spcPts val="0"/>
              </a:spcBef>
            </a:pPr>
            <a:r>
              <a:rPr lang="en-ZA" sz="3200" dirty="0">
                <a:solidFill>
                  <a:srgbClr val="290DB3"/>
                </a:solidFill>
              </a:rPr>
              <a:t>Nine areas of the business model canvas</a:t>
            </a:r>
          </a:p>
          <a:p>
            <a:pPr>
              <a:lnSpc>
                <a:spcPct val="100000"/>
              </a:lnSpc>
              <a:spcBef>
                <a:spcPts val="0"/>
              </a:spcBef>
            </a:pPr>
            <a:r>
              <a:rPr lang="en-ZA" sz="3200" dirty="0">
                <a:solidFill>
                  <a:srgbClr val="290DB3"/>
                </a:solidFill>
              </a:rPr>
              <a:t>Interpreting the business model canvas</a:t>
            </a:r>
          </a:p>
          <a:p>
            <a:pPr>
              <a:lnSpc>
                <a:spcPct val="100000"/>
              </a:lnSpc>
              <a:spcBef>
                <a:spcPts val="0"/>
              </a:spcBef>
            </a:pPr>
            <a:r>
              <a:rPr lang="en-ZA" sz="3200" dirty="0">
                <a:solidFill>
                  <a:srgbClr val="290DB3"/>
                </a:solidFill>
              </a:rPr>
              <a:t>Using the business canvas to understand and plan business options</a:t>
            </a:r>
          </a:p>
          <a:p>
            <a:pPr>
              <a:lnSpc>
                <a:spcPct val="100000"/>
              </a:lnSpc>
              <a:spcBef>
                <a:spcPts val="0"/>
              </a:spcBef>
            </a:pPr>
            <a:r>
              <a:rPr lang="en-ZA" sz="3200" dirty="0">
                <a:solidFill>
                  <a:srgbClr val="290DB3"/>
                </a:solidFill>
              </a:rPr>
              <a:t>Using the business canvas to analyze a current production and marketing system</a:t>
            </a:r>
          </a:p>
          <a:p>
            <a:pPr>
              <a:lnSpc>
                <a:spcPct val="100000"/>
              </a:lnSpc>
              <a:spcBef>
                <a:spcPts val="0"/>
              </a:spcBef>
            </a:pPr>
            <a:r>
              <a:rPr lang="en-ZA" sz="3200" dirty="0">
                <a:solidFill>
                  <a:srgbClr val="290DB3"/>
                </a:solidFill>
              </a:rPr>
              <a:t>Using the business canvas to organize information for a business plan</a:t>
            </a:r>
          </a:p>
          <a:p>
            <a:pPr>
              <a:lnSpc>
                <a:spcPct val="100000"/>
              </a:lnSpc>
              <a:spcBef>
                <a:spcPts val="0"/>
              </a:spcBef>
            </a:pPr>
            <a:r>
              <a:rPr lang="en-ZA" sz="3200" dirty="0">
                <a:solidFill>
                  <a:srgbClr val="290DB3"/>
                </a:solidFill>
              </a:rPr>
              <a:t>Using the business canvas to build a business plan</a:t>
            </a: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138</a:t>
            </a:fld>
            <a:endParaRPr lang="en-US" dirty="0"/>
          </a:p>
        </p:txBody>
      </p:sp>
      <p:cxnSp>
        <p:nvCxnSpPr>
          <p:cNvPr id="6" name="Straight Connector 5"/>
          <p:cNvCxnSpPr/>
          <p:nvPr/>
        </p:nvCxnSpPr>
        <p:spPr>
          <a:xfrm flipV="1">
            <a:off x="397171" y="93388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895902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261" y="-4670"/>
            <a:ext cx="7778339" cy="1124712"/>
          </a:xfrm>
        </p:spPr>
        <p:txBody>
          <a:bodyPr anchor="ctr"/>
          <a:lstStyle/>
          <a:p>
            <a:r>
              <a:rPr lang="en-ZA" sz="3600" dirty="0"/>
              <a:t>Visualizing a business plan</a:t>
            </a:r>
          </a:p>
        </p:txBody>
      </p:sp>
      <p:sp>
        <p:nvSpPr>
          <p:cNvPr id="3" name="Content Placeholder 2"/>
          <p:cNvSpPr>
            <a:spLocks noGrp="1"/>
          </p:cNvSpPr>
          <p:nvPr>
            <p:ph idx="1"/>
          </p:nvPr>
        </p:nvSpPr>
        <p:spPr>
          <a:xfrm>
            <a:off x="451261" y="1120042"/>
            <a:ext cx="9203377" cy="5862649"/>
          </a:xfrm>
        </p:spPr>
        <p:txBody>
          <a:bodyPr/>
          <a:lstStyle/>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sz="2400" dirty="0">
              <a:solidFill>
                <a:srgbClr val="290DB3"/>
              </a:solidFill>
            </a:endParaRPr>
          </a:p>
          <a:p>
            <a:pPr marL="0" indent="0" algn="just">
              <a:lnSpc>
                <a:spcPct val="100000"/>
              </a:lnSpc>
              <a:spcBef>
                <a:spcPts val="0"/>
              </a:spcBef>
              <a:buNone/>
            </a:pPr>
            <a:r>
              <a:rPr lang="en-ZA" sz="3200" dirty="0">
                <a:solidFill>
                  <a:srgbClr val="290DB3"/>
                </a:solidFill>
              </a:rPr>
              <a:t>The </a:t>
            </a:r>
            <a:r>
              <a:rPr lang="en-ZA" sz="3200" b="1" dirty="0">
                <a:solidFill>
                  <a:srgbClr val="898F0C"/>
                </a:solidFill>
              </a:rPr>
              <a:t>business model canvas </a:t>
            </a:r>
            <a:r>
              <a:rPr lang="en-ZA" sz="3200" dirty="0">
                <a:solidFill>
                  <a:srgbClr val="290DB3"/>
                </a:solidFill>
              </a:rPr>
              <a:t>is a visual method to help farmers understand how a business plan is built from basic parts and how to design a business plan.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139</a:t>
            </a:fld>
            <a:endParaRPr lang="en-US" dirty="0"/>
          </a:p>
        </p:txBody>
      </p:sp>
      <p:cxnSp>
        <p:nvCxnSpPr>
          <p:cNvPr id="7" name="Straight Connector 6"/>
          <p:cNvCxnSpPr/>
          <p:nvPr/>
        </p:nvCxnSpPr>
        <p:spPr>
          <a:xfrm flipV="1">
            <a:off x="397171" y="93388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072" y="1120042"/>
            <a:ext cx="7206678" cy="4259480"/>
          </a:xfrm>
          <a:prstGeom prst="rect">
            <a:avLst/>
          </a:prstGeom>
        </p:spPr>
      </p:pic>
    </p:spTree>
    <p:extLst>
      <p:ext uri="{BB962C8B-B14F-4D97-AF65-F5344CB8AC3E}">
        <p14:creationId xmlns:p14="http://schemas.microsoft.com/office/powerpoint/2010/main" val="426641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Importance of the market map</a:t>
            </a:r>
          </a:p>
        </p:txBody>
      </p:sp>
      <p:sp>
        <p:nvSpPr>
          <p:cNvPr id="3" name="Content Placeholder 2"/>
          <p:cNvSpPr>
            <a:spLocks noGrp="1"/>
          </p:cNvSpPr>
          <p:nvPr>
            <p:ph idx="1"/>
          </p:nvPr>
        </p:nvSpPr>
        <p:spPr>
          <a:xfrm>
            <a:off x="322415" y="1120042"/>
            <a:ext cx="9439102" cy="5779521"/>
          </a:xfrm>
        </p:spPr>
        <p:txBody>
          <a:bodyPr/>
          <a:lstStyle/>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endParaRPr lang="en-ZA" dirty="0"/>
          </a:p>
          <a:p>
            <a:pPr marL="0" indent="0" algn="just">
              <a:lnSpc>
                <a:spcPct val="100000"/>
              </a:lnSpc>
              <a:spcBef>
                <a:spcPts val="0"/>
              </a:spcBef>
              <a:buNone/>
            </a:pPr>
            <a:r>
              <a:rPr lang="en-ZA" sz="3200" dirty="0">
                <a:solidFill>
                  <a:srgbClr val="290DB3"/>
                </a:solidFill>
              </a:rPr>
              <a:t>By drawing a market map, the farmers can better understand the market for their priority product(s).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a:t>
            </a:fld>
            <a:endParaRPr lang="en-US" dirty="0"/>
          </a:p>
        </p:txBody>
      </p:sp>
      <p:cxnSp>
        <p:nvCxnSpPr>
          <p:cNvPr id="7" name="Straight Connector 6"/>
          <p:cNvCxnSpPr/>
          <p:nvPr/>
        </p:nvCxnSpPr>
        <p:spPr>
          <a:xfrm flipV="1">
            <a:off x="270727" y="82676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5738" y="1120042"/>
            <a:ext cx="5900323" cy="4544488"/>
          </a:xfrm>
          <a:prstGeom prst="rect">
            <a:avLst/>
          </a:prstGeom>
        </p:spPr>
      </p:pic>
    </p:spTree>
    <p:extLst>
      <p:ext uri="{BB962C8B-B14F-4D97-AF65-F5344CB8AC3E}">
        <p14:creationId xmlns:p14="http://schemas.microsoft.com/office/powerpoint/2010/main" val="274223192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0656" y="-4670"/>
            <a:ext cx="7148944" cy="1124712"/>
          </a:xfrm>
        </p:spPr>
        <p:txBody>
          <a:bodyPr anchor="ctr"/>
          <a:lstStyle/>
          <a:p>
            <a:r>
              <a:rPr lang="en-ZA" sz="3600" dirty="0"/>
              <a:t>The business model canvas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140</a:t>
            </a:fld>
            <a:endParaRPr lang="en-US" dirty="0"/>
          </a:p>
        </p:txBody>
      </p:sp>
      <p:cxnSp>
        <p:nvCxnSpPr>
          <p:cNvPr id="6" name="Straight Connector 5"/>
          <p:cNvCxnSpPr/>
          <p:nvPr/>
        </p:nvCxnSpPr>
        <p:spPr>
          <a:xfrm flipV="1">
            <a:off x="397171" y="88465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3539" y="1120042"/>
            <a:ext cx="8030185" cy="5755771"/>
          </a:xfrm>
        </p:spPr>
      </p:pic>
    </p:spTree>
    <p:extLst>
      <p:ext uri="{BB962C8B-B14F-4D97-AF65-F5344CB8AC3E}">
        <p14:creationId xmlns:p14="http://schemas.microsoft.com/office/powerpoint/2010/main" val="327508280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1" y="-4670"/>
            <a:ext cx="9424966" cy="1124712"/>
          </a:xfrm>
        </p:spPr>
        <p:txBody>
          <a:bodyPr anchor="ctr"/>
          <a:lstStyle/>
          <a:p>
            <a:r>
              <a:rPr lang="en-ZA" sz="3600" dirty="0"/>
              <a:t>Areas of the business model canvas: Customers</a:t>
            </a:r>
          </a:p>
        </p:txBody>
      </p:sp>
      <p:sp>
        <p:nvSpPr>
          <p:cNvPr id="3" name="Content Placeholder 2"/>
          <p:cNvSpPr>
            <a:spLocks noGrp="1"/>
          </p:cNvSpPr>
          <p:nvPr>
            <p:ph sz="half" idx="1"/>
          </p:nvPr>
        </p:nvSpPr>
        <p:spPr>
          <a:xfrm>
            <a:off x="397171" y="1431975"/>
            <a:ext cx="5517985" cy="3404456"/>
          </a:xfrm>
        </p:spPr>
        <p:txBody>
          <a:bodyPr/>
          <a:lstStyle/>
          <a:p>
            <a:pPr>
              <a:lnSpc>
                <a:spcPct val="100000"/>
              </a:lnSpc>
              <a:spcBef>
                <a:spcPts val="600"/>
              </a:spcBef>
              <a:spcAft>
                <a:spcPts val="600"/>
              </a:spcAft>
            </a:pPr>
            <a:r>
              <a:rPr lang="en-ZA" sz="3200" b="1" dirty="0">
                <a:solidFill>
                  <a:srgbClr val="898F0C"/>
                </a:solidFill>
              </a:rPr>
              <a:t>Customers</a:t>
            </a:r>
            <a:r>
              <a:rPr lang="en-ZA" sz="3200" dirty="0">
                <a:solidFill>
                  <a:srgbClr val="290DB3"/>
                </a:solidFill>
              </a:rPr>
              <a:t> are the buyers or customers of the product, such as traders or consumers.</a:t>
            </a:r>
          </a:p>
          <a:p>
            <a:pPr>
              <a:lnSpc>
                <a:spcPct val="100000"/>
              </a:lnSpc>
              <a:spcBef>
                <a:spcPts val="600"/>
              </a:spcBef>
              <a:spcAft>
                <a:spcPts val="600"/>
              </a:spcAft>
            </a:pPr>
            <a:r>
              <a:rPr lang="en-ZA" sz="3200" dirty="0">
                <a:solidFill>
                  <a:srgbClr val="290DB3"/>
                </a:solidFill>
              </a:rPr>
              <a:t>For most products there is </a:t>
            </a:r>
            <a:r>
              <a:rPr lang="en-ZA" sz="3200" b="1" dirty="0">
                <a:solidFill>
                  <a:srgbClr val="898F0C"/>
                </a:solidFill>
              </a:rPr>
              <a:t>more than one type of customer. </a:t>
            </a:r>
            <a:endParaRPr lang="en-ZA" sz="8800" dirty="0">
              <a:solidFill>
                <a:srgbClr val="290DB3"/>
              </a:solidFill>
            </a:endParaRP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252198" y="1357549"/>
            <a:ext cx="3407608" cy="3553308"/>
          </a:xfrm>
        </p:spPr>
      </p:pic>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141</a:t>
            </a:fld>
            <a:endParaRPr lang="en-US" dirty="0"/>
          </a:p>
        </p:txBody>
      </p:sp>
      <p:cxnSp>
        <p:nvCxnSpPr>
          <p:cNvPr id="8" name="Straight Connector 7"/>
          <p:cNvCxnSpPr/>
          <p:nvPr/>
        </p:nvCxnSpPr>
        <p:spPr>
          <a:xfrm flipV="1">
            <a:off x="397171" y="93388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65274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901" y="-4670"/>
            <a:ext cx="8942120" cy="1124712"/>
          </a:xfrm>
        </p:spPr>
        <p:txBody>
          <a:bodyPr/>
          <a:lstStyle/>
          <a:p>
            <a:r>
              <a:rPr lang="en-ZA" sz="3600" dirty="0"/>
              <a:t>Areas of the business model </a:t>
            </a:r>
            <a:r>
              <a:rPr lang="en-ZA" sz="3600" dirty="0" smtClean="0"/>
              <a:t>canvas:</a:t>
            </a:r>
            <a:br>
              <a:rPr lang="en-ZA" sz="3600" dirty="0" smtClean="0"/>
            </a:br>
            <a:r>
              <a:rPr lang="en-ZA" sz="3600" dirty="0" smtClean="0"/>
              <a:t>Value </a:t>
            </a:r>
            <a:r>
              <a:rPr lang="en-ZA" sz="3600" dirty="0"/>
              <a:t>proposition</a:t>
            </a:r>
          </a:p>
        </p:txBody>
      </p:sp>
      <p:sp>
        <p:nvSpPr>
          <p:cNvPr id="3" name="Content Placeholder 2"/>
          <p:cNvSpPr>
            <a:spLocks noGrp="1"/>
          </p:cNvSpPr>
          <p:nvPr>
            <p:ph idx="1"/>
          </p:nvPr>
        </p:nvSpPr>
        <p:spPr>
          <a:xfrm>
            <a:off x="961900" y="1546091"/>
            <a:ext cx="7920843" cy="5341521"/>
          </a:xfrm>
        </p:spPr>
        <p:txBody>
          <a:bodyPr/>
          <a:lstStyle/>
          <a:p>
            <a:pPr marL="0" indent="0">
              <a:lnSpc>
                <a:spcPct val="100000"/>
              </a:lnSpc>
              <a:spcBef>
                <a:spcPts val="0"/>
              </a:spcBef>
              <a:spcAft>
                <a:spcPts val="1200"/>
              </a:spcAft>
              <a:buNone/>
            </a:pPr>
            <a:r>
              <a:rPr lang="en-ZA" sz="3200" b="1" dirty="0">
                <a:solidFill>
                  <a:srgbClr val="898F0C"/>
                </a:solidFill>
              </a:rPr>
              <a:t>The value proposition:</a:t>
            </a:r>
          </a:p>
          <a:p>
            <a:pPr>
              <a:lnSpc>
                <a:spcPct val="100000"/>
              </a:lnSpc>
              <a:spcBef>
                <a:spcPts val="0"/>
              </a:spcBef>
              <a:spcAft>
                <a:spcPts val="600"/>
              </a:spcAft>
            </a:pPr>
            <a:r>
              <a:rPr lang="en-ZA" sz="3200" dirty="0">
                <a:solidFill>
                  <a:srgbClr val="290DB3"/>
                </a:solidFill>
              </a:rPr>
              <a:t>Is a statement that clearly and concisely describes the unique value of a group’s products and services.</a:t>
            </a:r>
          </a:p>
          <a:p>
            <a:pPr>
              <a:lnSpc>
                <a:spcPct val="100000"/>
              </a:lnSpc>
              <a:spcBef>
                <a:spcPts val="0"/>
              </a:spcBef>
              <a:spcAft>
                <a:spcPts val="600"/>
              </a:spcAft>
            </a:pPr>
            <a:r>
              <a:rPr lang="en-ZA" sz="3200" dirty="0">
                <a:solidFill>
                  <a:srgbClr val="290DB3"/>
                </a:solidFill>
              </a:rPr>
              <a:t>States the group’s core objectives that set it apart from the competition.</a:t>
            </a:r>
          </a:p>
          <a:p>
            <a:pPr>
              <a:lnSpc>
                <a:spcPct val="100000"/>
              </a:lnSpc>
              <a:spcBef>
                <a:spcPts val="0"/>
              </a:spcBef>
              <a:spcAft>
                <a:spcPts val="600"/>
              </a:spcAft>
            </a:pPr>
            <a:r>
              <a:rPr lang="en-ZA" sz="3200" dirty="0">
                <a:solidFill>
                  <a:srgbClr val="290DB3"/>
                </a:solidFill>
              </a:rPr>
              <a:t>Focuses on a specific product or service that the farmers plan to produce or sell, e.g. maize or milk (products) and drying and cleaning facilities (services).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142</a:t>
            </a:fld>
            <a:endParaRPr lang="en-US" dirty="0"/>
          </a:p>
        </p:txBody>
      </p:sp>
      <p:cxnSp>
        <p:nvCxnSpPr>
          <p:cNvPr id="6" name="Straight Connector 5"/>
          <p:cNvCxnSpPr/>
          <p:nvPr/>
        </p:nvCxnSpPr>
        <p:spPr>
          <a:xfrm flipV="1">
            <a:off x="322415" y="125005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878842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774" y="-4670"/>
            <a:ext cx="8265226" cy="1124712"/>
          </a:xfrm>
        </p:spPr>
        <p:txBody>
          <a:bodyPr anchor="b"/>
          <a:lstStyle/>
          <a:p>
            <a:r>
              <a:rPr lang="en-ZA" sz="3600" dirty="0"/>
              <a:t>Areas of the business model canvas: Channels</a:t>
            </a:r>
          </a:p>
        </p:txBody>
      </p:sp>
      <p:sp>
        <p:nvSpPr>
          <p:cNvPr id="3" name="Content Placeholder 2"/>
          <p:cNvSpPr>
            <a:spLocks noGrp="1"/>
          </p:cNvSpPr>
          <p:nvPr>
            <p:ph idx="1"/>
          </p:nvPr>
        </p:nvSpPr>
        <p:spPr>
          <a:xfrm>
            <a:off x="878774" y="1587678"/>
            <a:ext cx="8182099" cy="3566214"/>
          </a:xfrm>
        </p:spPr>
        <p:txBody>
          <a:bodyPr/>
          <a:lstStyle/>
          <a:p>
            <a:pPr algn="just">
              <a:lnSpc>
                <a:spcPct val="100000"/>
              </a:lnSpc>
              <a:spcBef>
                <a:spcPts val="600"/>
              </a:spcBef>
              <a:spcAft>
                <a:spcPts val="600"/>
              </a:spcAft>
            </a:pPr>
            <a:r>
              <a:rPr lang="en-ZA" sz="3200" dirty="0">
                <a:solidFill>
                  <a:srgbClr val="290DB3"/>
                </a:solidFill>
              </a:rPr>
              <a:t>Channels are </a:t>
            </a:r>
            <a:r>
              <a:rPr lang="en-ZA" sz="3200" b="1" dirty="0">
                <a:solidFill>
                  <a:srgbClr val="898F0C"/>
                </a:solidFill>
              </a:rPr>
              <a:t>the ways in which the group plans to deliver the product to the buyer, </a:t>
            </a:r>
            <a:r>
              <a:rPr lang="en-ZA" sz="3200" dirty="0">
                <a:solidFill>
                  <a:srgbClr val="290DB3"/>
                </a:solidFill>
              </a:rPr>
              <a:t>for example by having members deliver to a village  collection center ready for pick-up.</a:t>
            </a:r>
          </a:p>
          <a:p>
            <a:pPr algn="just">
              <a:lnSpc>
                <a:spcPct val="100000"/>
              </a:lnSpc>
              <a:spcBef>
                <a:spcPts val="600"/>
              </a:spcBef>
              <a:spcAft>
                <a:spcPts val="600"/>
              </a:spcAft>
            </a:pPr>
            <a:r>
              <a:rPr lang="en-ZA" sz="3200" dirty="0">
                <a:solidFill>
                  <a:srgbClr val="290DB3"/>
                </a:solidFill>
              </a:rPr>
              <a:t>In the Four Ps model, these channels correspond to Place.</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143</a:t>
            </a:fld>
            <a:endParaRPr lang="en-US" dirty="0"/>
          </a:p>
        </p:txBody>
      </p:sp>
      <p:cxnSp>
        <p:nvCxnSpPr>
          <p:cNvPr id="6" name="Straight Connector 5"/>
          <p:cNvCxnSpPr/>
          <p:nvPr/>
        </p:nvCxnSpPr>
        <p:spPr>
          <a:xfrm flipV="1">
            <a:off x="322415" y="125005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6881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232837"/>
            <a:ext cx="7570266" cy="1124712"/>
          </a:xfrm>
        </p:spPr>
        <p:txBody>
          <a:bodyPr anchor="ctr"/>
          <a:lstStyle/>
          <a:p>
            <a:r>
              <a:rPr lang="en-ZA" sz="3600" dirty="0"/>
              <a:t>Areas of the business model canvas: Customer relationships</a:t>
            </a:r>
          </a:p>
        </p:txBody>
      </p:sp>
      <p:sp>
        <p:nvSpPr>
          <p:cNvPr id="3" name="Content Placeholder 2"/>
          <p:cNvSpPr>
            <a:spLocks noGrp="1"/>
          </p:cNvSpPr>
          <p:nvPr>
            <p:ph idx="1"/>
          </p:nvPr>
        </p:nvSpPr>
        <p:spPr>
          <a:xfrm>
            <a:off x="659334" y="2175497"/>
            <a:ext cx="4957695" cy="2933205"/>
          </a:xfrm>
        </p:spPr>
        <p:txBody>
          <a:bodyPr/>
          <a:lstStyle/>
          <a:p>
            <a:pPr marL="0" indent="0" algn="just">
              <a:lnSpc>
                <a:spcPct val="100000"/>
              </a:lnSpc>
              <a:spcBef>
                <a:spcPts val="0"/>
              </a:spcBef>
              <a:spcAft>
                <a:spcPts val="600"/>
              </a:spcAft>
              <a:buNone/>
            </a:pPr>
            <a:r>
              <a:rPr lang="en-ZA" sz="3200" b="1" dirty="0" smtClean="0">
                <a:solidFill>
                  <a:srgbClr val="898F0C"/>
                </a:solidFill>
              </a:rPr>
              <a:t>Customer </a:t>
            </a:r>
            <a:r>
              <a:rPr lang="en-ZA" sz="3200" b="1" dirty="0">
                <a:solidFill>
                  <a:srgbClr val="898F0C"/>
                </a:solidFill>
              </a:rPr>
              <a:t>relationships </a:t>
            </a:r>
            <a:r>
              <a:rPr lang="en-ZA" sz="3200" dirty="0">
                <a:solidFill>
                  <a:srgbClr val="290DB3"/>
                </a:solidFill>
              </a:rPr>
              <a:t>refer to the way in which the group plans to identify buyers and create and maintains relationships with them.</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144</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4564" y="2175497"/>
            <a:ext cx="3499014" cy="2852391"/>
          </a:xfrm>
          <a:prstGeom prst="rect">
            <a:avLst/>
          </a:prstGeom>
        </p:spPr>
      </p:pic>
      <p:cxnSp>
        <p:nvCxnSpPr>
          <p:cNvPr id="7" name="Straight Connector 6"/>
          <p:cNvCxnSpPr/>
          <p:nvPr/>
        </p:nvCxnSpPr>
        <p:spPr>
          <a:xfrm flipV="1">
            <a:off x="322415" y="159255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709208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16" y="-4670"/>
            <a:ext cx="8823366" cy="1124712"/>
          </a:xfrm>
        </p:spPr>
        <p:txBody>
          <a:bodyPr anchor="ctr"/>
          <a:lstStyle/>
          <a:p>
            <a:r>
              <a:rPr lang="en-ZA" sz="3600" dirty="0"/>
              <a:t>Areas of the business model canvas: Income</a:t>
            </a:r>
          </a:p>
        </p:txBody>
      </p:sp>
      <p:sp>
        <p:nvSpPr>
          <p:cNvPr id="3" name="Content Placeholder 2"/>
          <p:cNvSpPr>
            <a:spLocks noGrp="1"/>
          </p:cNvSpPr>
          <p:nvPr>
            <p:ph idx="1"/>
          </p:nvPr>
        </p:nvSpPr>
        <p:spPr>
          <a:xfrm>
            <a:off x="570016" y="1120043"/>
            <a:ext cx="8977746" cy="5755770"/>
          </a:xfrm>
        </p:spPr>
        <p:txBody>
          <a:bodyPr/>
          <a:lstStyle/>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dirty="0">
              <a:solidFill>
                <a:srgbClr val="290DB3"/>
              </a:solidFill>
            </a:endParaRPr>
          </a:p>
          <a:p>
            <a:pPr marL="0" indent="0">
              <a:buNone/>
            </a:pPr>
            <a:endParaRPr lang="en-ZA" sz="3200" b="1" dirty="0">
              <a:solidFill>
                <a:srgbClr val="898F0C"/>
              </a:solidFill>
            </a:endParaRPr>
          </a:p>
          <a:p>
            <a:pPr marL="0" indent="0">
              <a:buNone/>
            </a:pPr>
            <a:r>
              <a:rPr lang="en-ZA" sz="3200" b="1" dirty="0">
                <a:solidFill>
                  <a:srgbClr val="898F0C"/>
                </a:solidFill>
              </a:rPr>
              <a:t>Income</a:t>
            </a:r>
            <a:r>
              <a:rPr lang="en-ZA" sz="3200" dirty="0">
                <a:solidFill>
                  <a:srgbClr val="290DB3"/>
                </a:solidFill>
              </a:rPr>
              <a:t> is the money the group earns from selling the product.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145</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3110" y="1341912"/>
            <a:ext cx="7017177" cy="4001984"/>
          </a:xfrm>
          <a:prstGeom prst="rect">
            <a:avLst/>
          </a:prstGeom>
        </p:spPr>
      </p:pic>
      <p:cxnSp>
        <p:nvCxnSpPr>
          <p:cNvPr id="6" name="Straight Connector 5"/>
          <p:cNvCxnSpPr/>
          <p:nvPr/>
        </p:nvCxnSpPr>
        <p:spPr>
          <a:xfrm flipV="1">
            <a:off x="322415" y="101427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81774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4670"/>
            <a:ext cx="9001496" cy="1124712"/>
          </a:xfrm>
        </p:spPr>
        <p:txBody>
          <a:bodyPr anchor="ctr"/>
          <a:lstStyle/>
          <a:p>
            <a:r>
              <a:rPr lang="en-ZA" sz="3600" dirty="0"/>
              <a:t>Areas of the business model canvas: Key resources</a:t>
            </a:r>
          </a:p>
        </p:txBody>
      </p:sp>
      <p:sp>
        <p:nvSpPr>
          <p:cNvPr id="3" name="Content Placeholder 2"/>
          <p:cNvSpPr>
            <a:spLocks noGrp="1"/>
          </p:cNvSpPr>
          <p:nvPr>
            <p:ph idx="1"/>
          </p:nvPr>
        </p:nvSpPr>
        <p:spPr>
          <a:xfrm>
            <a:off x="914400" y="1223159"/>
            <a:ext cx="8229600" cy="4809506"/>
          </a:xfrm>
        </p:spPr>
        <p:txBody>
          <a:bodyPr/>
          <a:lstStyle/>
          <a:p>
            <a:pPr marL="0" indent="0">
              <a:lnSpc>
                <a:spcPct val="100000"/>
              </a:lnSpc>
              <a:spcBef>
                <a:spcPts val="0"/>
              </a:spcBef>
              <a:spcAft>
                <a:spcPts val="1200"/>
              </a:spcAft>
              <a:buNone/>
            </a:pPr>
            <a:r>
              <a:rPr lang="en-ZA" sz="3200" b="1" dirty="0">
                <a:solidFill>
                  <a:srgbClr val="898F0C"/>
                </a:solidFill>
              </a:rPr>
              <a:t>Key resources are the inputs and resources the group uses to produce the product and they include:</a:t>
            </a:r>
          </a:p>
          <a:p>
            <a:pPr>
              <a:lnSpc>
                <a:spcPct val="100000"/>
              </a:lnSpc>
              <a:spcBef>
                <a:spcPts val="0"/>
              </a:spcBef>
              <a:spcAft>
                <a:spcPts val="600"/>
              </a:spcAft>
            </a:pPr>
            <a:r>
              <a:rPr lang="en-ZA" sz="3200" dirty="0">
                <a:solidFill>
                  <a:srgbClr val="290DB3"/>
                </a:solidFill>
              </a:rPr>
              <a:t>Land</a:t>
            </a:r>
          </a:p>
          <a:p>
            <a:pPr>
              <a:lnSpc>
                <a:spcPct val="100000"/>
              </a:lnSpc>
              <a:spcBef>
                <a:spcPts val="0"/>
              </a:spcBef>
              <a:spcAft>
                <a:spcPts val="600"/>
              </a:spcAft>
            </a:pPr>
            <a:r>
              <a:rPr lang="en-ZA" sz="3200" dirty="0">
                <a:solidFill>
                  <a:srgbClr val="290DB3"/>
                </a:solidFill>
              </a:rPr>
              <a:t>Equipment</a:t>
            </a:r>
          </a:p>
          <a:p>
            <a:pPr>
              <a:lnSpc>
                <a:spcPct val="100000"/>
              </a:lnSpc>
              <a:spcBef>
                <a:spcPts val="0"/>
              </a:spcBef>
              <a:spcAft>
                <a:spcPts val="600"/>
              </a:spcAft>
            </a:pPr>
            <a:r>
              <a:rPr lang="en-ZA" sz="3200" dirty="0">
                <a:solidFill>
                  <a:srgbClr val="290DB3"/>
                </a:solidFill>
              </a:rPr>
              <a:t>Seed and fertilizer</a:t>
            </a:r>
          </a:p>
          <a:p>
            <a:pPr>
              <a:lnSpc>
                <a:spcPct val="100000"/>
              </a:lnSpc>
              <a:spcBef>
                <a:spcPts val="0"/>
              </a:spcBef>
              <a:spcAft>
                <a:spcPts val="600"/>
              </a:spcAft>
            </a:pPr>
            <a:r>
              <a:rPr lang="en-ZA" sz="3200" dirty="0">
                <a:solidFill>
                  <a:srgbClr val="290DB3"/>
                </a:solidFill>
              </a:rPr>
              <a:t>Labor</a:t>
            </a:r>
          </a:p>
          <a:p>
            <a:pPr>
              <a:lnSpc>
                <a:spcPct val="100000"/>
              </a:lnSpc>
              <a:spcBef>
                <a:spcPts val="0"/>
              </a:spcBef>
              <a:spcAft>
                <a:spcPts val="600"/>
              </a:spcAft>
            </a:pPr>
            <a:r>
              <a:rPr lang="en-ZA" sz="3200" dirty="0">
                <a:solidFill>
                  <a:srgbClr val="290DB3"/>
                </a:solidFill>
              </a:rPr>
              <a:t>The group’s internal organization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146</a:t>
            </a:fld>
            <a:endParaRPr lang="en-US" dirty="0"/>
          </a:p>
        </p:txBody>
      </p:sp>
      <p:cxnSp>
        <p:nvCxnSpPr>
          <p:cNvPr id="6" name="Straight Connector 5"/>
          <p:cNvCxnSpPr/>
          <p:nvPr/>
        </p:nvCxnSpPr>
        <p:spPr>
          <a:xfrm flipV="1">
            <a:off x="341089" y="91566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468237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139" y="-4670"/>
            <a:ext cx="9429006" cy="1124712"/>
          </a:xfrm>
        </p:spPr>
        <p:txBody>
          <a:bodyPr anchor="ctr"/>
          <a:lstStyle/>
          <a:p>
            <a:r>
              <a:rPr lang="en-ZA" sz="3600" dirty="0"/>
              <a:t>Areas of the business model canvas: Key activities</a:t>
            </a:r>
          </a:p>
        </p:txBody>
      </p:sp>
      <p:sp>
        <p:nvSpPr>
          <p:cNvPr id="3" name="Content Placeholder 2"/>
          <p:cNvSpPr>
            <a:spLocks noGrp="1"/>
          </p:cNvSpPr>
          <p:nvPr>
            <p:ph idx="1"/>
          </p:nvPr>
        </p:nvSpPr>
        <p:spPr>
          <a:xfrm>
            <a:off x="463138" y="1294410"/>
            <a:ext cx="9037122" cy="5581403"/>
          </a:xfrm>
        </p:spPr>
        <p:txBody>
          <a:bodyPr/>
          <a:lstStyle/>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sz="1050" dirty="0"/>
          </a:p>
          <a:p>
            <a:pPr marL="0" indent="0" algn="just">
              <a:lnSpc>
                <a:spcPct val="100000"/>
              </a:lnSpc>
              <a:spcBef>
                <a:spcPts val="0"/>
              </a:spcBef>
              <a:buNone/>
            </a:pPr>
            <a:endParaRPr lang="en-ZA" sz="3200" b="1" dirty="0">
              <a:solidFill>
                <a:srgbClr val="290DB3"/>
              </a:solidFill>
            </a:endParaRPr>
          </a:p>
          <a:p>
            <a:pPr marL="0" indent="0" algn="just">
              <a:lnSpc>
                <a:spcPct val="100000"/>
              </a:lnSpc>
              <a:spcBef>
                <a:spcPts val="0"/>
              </a:spcBef>
              <a:buNone/>
            </a:pPr>
            <a:endParaRPr lang="en-ZA" sz="2800" b="1" dirty="0">
              <a:solidFill>
                <a:srgbClr val="290DB3"/>
              </a:solidFill>
            </a:endParaRPr>
          </a:p>
          <a:p>
            <a:pPr marL="0" indent="0" algn="just">
              <a:lnSpc>
                <a:spcPct val="100000"/>
              </a:lnSpc>
              <a:spcBef>
                <a:spcPts val="0"/>
              </a:spcBef>
              <a:buNone/>
            </a:pPr>
            <a:r>
              <a:rPr lang="en-ZA" sz="3200" b="1" dirty="0">
                <a:solidFill>
                  <a:srgbClr val="898F0C"/>
                </a:solidFill>
              </a:rPr>
              <a:t>Key activities </a:t>
            </a:r>
            <a:r>
              <a:rPr lang="en-ZA" sz="3200" dirty="0">
                <a:solidFill>
                  <a:srgbClr val="290DB3"/>
                </a:solidFill>
              </a:rPr>
              <a:t>are the activities the group plans to do to produce the product, such as planting, crop management, harvesting and drying.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147</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0063" y="1294410"/>
            <a:ext cx="5103272" cy="3843844"/>
          </a:xfrm>
          <a:prstGeom prst="rect">
            <a:avLst/>
          </a:prstGeom>
        </p:spPr>
      </p:pic>
      <p:cxnSp>
        <p:nvCxnSpPr>
          <p:cNvPr id="6" name="Straight Connector 5"/>
          <p:cNvCxnSpPr/>
          <p:nvPr/>
        </p:nvCxnSpPr>
        <p:spPr>
          <a:xfrm flipV="1">
            <a:off x="322415" y="101427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9687074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27839"/>
            <a:ext cx="7315200" cy="1124712"/>
          </a:xfrm>
        </p:spPr>
        <p:txBody>
          <a:bodyPr/>
          <a:lstStyle/>
          <a:p>
            <a:r>
              <a:rPr lang="en-ZA" sz="3600" dirty="0"/>
              <a:t>Areas of the business model canvas: Business services and partners</a:t>
            </a:r>
          </a:p>
        </p:txBody>
      </p:sp>
      <p:sp>
        <p:nvSpPr>
          <p:cNvPr id="3" name="Content Placeholder 2"/>
          <p:cNvSpPr>
            <a:spLocks noGrp="1"/>
          </p:cNvSpPr>
          <p:nvPr>
            <p:ph idx="1"/>
          </p:nvPr>
        </p:nvSpPr>
        <p:spPr>
          <a:xfrm>
            <a:off x="914400" y="1872685"/>
            <a:ext cx="8585860" cy="4563741"/>
          </a:xfrm>
        </p:spPr>
        <p:txBody>
          <a:bodyPr/>
          <a:lstStyle/>
          <a:p>
            <a:pPr>
              <a:lnSpc>
                <a:spcPct val="100000"/>
              </a:lnSpc>
              <a:spcBef>
                <a:spcPts val="600"/>
              </a:spcBef>
              <a:spcAft>
                <a:spcPts val="600"/>
              </a:spcAft>
            </a:pPr>
            <a:r>
              <a:rPr lang="en-ZA" sz="3200" b="1" dirty="0">
                <a:solidFill>
                  <a:srgbClr val="898F0C"/>
                </a:solidFill>
              </a:rPr>
              <a:t>Business services </a:t>
            </a:r>
            <a:r>
              <a:rPr lang="en-ZA" sz="3200" dirty="0">
                <a:solidFill>
                  <a:srgbClr val="290DB3"/>
                </a:solidFill>
              </a:rPr>
              <a:t>are the services and partners that the group uses to produce and market its product.</a:t>
            </a:r>
          </a:p>
          <a:p>
            <a:pPr>
              <a:lnSpc>
                <a:spcPct val="100000"/>
              </a:lnSpc>
              <a:spcBef>
                <a:spcPts val="600"/>
              </a:spcBef>
              <a:spcAft>
                <a:spcPts val="600"/>
              </a:spcAft>
            </a:pPr>
            <a:r>
              <a:rPr lang="en-ZA" sz="3200" b="1" dirty="0">
                <a:solidFill>
                  <a:srgbClr val="898F0C"/>
                </a:solidFill>
              </a:rPr>
              <a:t>Examples</a:t>
            </a:r>
          </a:p>
          <a:p>
            <a:pPr lvl="1">
              <a:lnSpc>
                <a:spcPct val="100000"/>
              </a:lnSpc>
              <a:spcBef>
                <a:spcPts val="600"/>
              </a:spcBef>
              <a:spcAft>
                <a:spcPts val="600"/>
              </a:spcAft>
              <a:buFont typeface="Courier New" panose="02070309020205020404" pitchFamily="49" charset="0"/>
              <a:buChar char="o"/>
            </a:pPr>
            <a:r>
              <a:rPr lang="en-ZA" sz="3200" dirty="0">
                <a:solidFill>
                  <a:srgbClr val="290DB3"/>
                </a:solidFill>
              </a:rPr>
              <a:t>Input suppliers</a:t>
            </a:r>
          </a:p>
          <a:p>
            <a:pPr lvl="1">
              <a:lnSpc>
                <a:spcPct val="100000"/>
              </a:lnSpc>
              <a:spcBef>
                <a:spcPts val="600"/>
              </a:spcBef>
              <a:spcAft>
                <a:spcPts val="600"/>
              </a:spcAft>
              <a:buFont typeface="Courier New" panose="02070309020205020404" pitchFamily="49" charset="0"/>
              <a:buChar char="o"/>
            </a:pPr>
            <a:r>
              <a:rPr lang="en-ZA" sz="3200" dirty="0">
                <a:solidFill>
                  <a:srgbClr val="290DB3"/>
                </a:solidFill>
              </a:rPr>
              <a:t>Agricultural extension service</a:t>
            </a:r>
          </a:p>
          <a:p>
            <a:pPr lvl="1">
              <a:lnSpc>
                <a:spcPct val="100000"/>
              </a:lnSpc>
              <a:spcBef>
                <a:spcPts val="600"/>
              </a:spcBef>
              <a:spcAft>
                <a:spcPts val="600"/>
              </a:spcAft>
              <a:buFont typeface="Courier New" panose="02070309020205020404" pitchFamily="49" charset="0"/>
              <a:buChar char="o"/>
            </a:pPr>
            <a:r>
              <a:rPr lang="en-ZA" sz="3200" dirty="0">
                <a:solidFill>
                  <a:srgbClr val="290DB3"/>
                </a:solidFill>
              </a:rPr>
              <a:t>Microfinance institution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148</a:t>
            </a:fld>
            <a:endParaRPr lang="en-US" dirty="0"/>
          </a:p>
        </p:txBody>
      </p:sp>
      <p:cxnSp>
        <p:nvCxnSpPr>
          <p:cNvPr id="6" name="Straight Connector 5"/>
          <p:cNvCxnSpPr/>
          <p:nvPr/>
        </p:nvCxnSpPr>
        <p:spPr>
          <a:xfrm flipV="1">
            <a:off x="322415" y="159255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61834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70"/>
            <a:ext cx="8229600" cy="1124712"/>
          </a:xfrm>
        </p:spPr>
        <p:txBody>
          <a:bodyPr anchor="ctr"/>
          <a:lstStyle/>
          <a:p>
            <a:r>
              <a:rPr lang="en-ZA" sz="3600" dirty="0"/>
              <a:t>Areas of the business model canvas: Costs</a:t>
            </a:r>
          </a:p>
        </p:txBody>
      </p:sp>
      <p:sp>
        <p:nvSpPr>
          <p:cNvPr id="3" name="Content Placeholder 2"/>
          <p:cNvSpPr>
            <a:spLocks noGrp="1"/>
          </p:cNvSpPr>
          <p:nvPr>
            <p:ph idx="1"/>
          </p:nvPr>
        </p:nvSpPr>
        <p:spPr>
          <a:xfrm>
            <a:off x="914400" y="1587677"/>
            <a:ext cx="8229600" cy="5383139"/>
          </a:xfrm>
        </p:spPr>
        <p:txBody>
          <a:bodyPr/>
          <a:lstStyle/>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2400" dirty="0">
              <a:solidFill>
                <a:srgbClr val="290DB3"/>
              </a:solidFill>
            </a:endParaRPr>
          </a:p>
          <a:p>
            <a:pPr marL="0" indent="0" algn="just">
              <a:lnSpc>
                <a:spcPct val="100000"/>
              </a:lnSpc>
              <a:spcBef>
                <a:spcPts val="0"/>
              </a:spcBef>
              <a:buNone/>
            </a:pPr>
            <a:r>
              <a:rPr lang="en-ZA" sz="3200" dirty="0">
                <a:solidFill>
                  <a:srgbClr val="290DB3"/>
                </a:solidFill>
              </a:rPr>
              <a:t>These are the costs that the group incurs in order to produce and market the product.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149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113" y="1528995"/>
            <a:ext cx="7664256" cy="3942344"/>
          </a:xfrm>
          <a:prstGeom prst="rect">
            <a:avLst/>
          </a:prstGeom>
        </p:spPr>
      </p:pic>
      <p:cxnSp>
        <p:nvCxnSpPr>
          <p:cNvPr id="6" name="Straight Connector 5"/>
          <p:cNvCxnSpPr/>
          <p:nvPr/>
        </p:nvCxnSpPr>
        <p:spPr>
          <a:xfrm flipV="1">
            <a:off x="341089" y="102880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4854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5" y="-4670"/>
            <a:ext cx="7570265" cy="1124712"/>
          </a:xfrm>
        </p:spPr>
        <p:txBody>
          <a:bodyPr anchor="ctr"/>
          <a:lstStyle/>
          <a:p>
            <a:r>
              <a:rPr lang="en-ZA" sz="3600" dirty="0"/>
              <a:t>Using the market map</a:t>
            </a:r>
          </a:p>
        </p:txBody>
      </p:sp>
      <p:sp>
        <p:nvSpPr>
          <p:cNvPr id="3" name="Content Placeholder 2"/>
          <p:cNvSpPr>
            <a:spLocks noGrp="1"/>
          </p:cNvSpPr>
          <p:nvPr>
            <p:ph idx="1"/>
          </p:nvPr>
        </p:nvSpPr>
        <p:spPr>
          <a:xfrm>
            <a:off x="659335" y="1120043"/>
            <a:ext cx="8959678" cy="5646518"/>
          </a:xfrm>
        </p:spPr>
        <p:txBody>
          <a:bodyPr/>
          <a:lstStyle/>
          <a:p>
            <a:pPr marL="0" indent="0">
              <a:lnSpc>
                <a:spcPct val="100000"/>
              </a:lnSpc>
              <a:spcBef>
                <a:spcPts val="600"/>
              </a:spcBef>
              <a:spcAft>
                <a:spcPts val="600"/>
              </a:spcAft>
              <a:buNone/>
            </a:pPr>
            <a:r>
              <a:rPr lang="en-ZA" sz="3200" b="1" dirty="0">
                <a:solidFill>
                  <a:srgbClr val="898F0C"/>
                </a:solidFill>
              </a:rPr>
              <a:t>You can use the  market map in the following ways:</a:t>
            </a:r>
          </a:p>
          <a:p>
            <a:pPr>
              <a:lnSpc>
                <a:spcPct val="100000"/>
              </a:lnSpc>
              <a:spcBef>
                <a:spcPts val="600"/>
              </a:spcBef>
              <a:spcAft>
                <a:spcPts val="600"/>
              </a:spcAft>
            </a:pPr>
            <a:r>
              <a:rPr lang="en-ZA" sz="3200" dirty="0">
                <a:solidFill>
                  <a:srgbClr val="290DB3"/>
                </a:solidFill>
              </a:rPr>
              <a:t>Find out what the farmers already know about their market and what they do not know</a:t>
            </a:r>
          </a:p>
          <a:p>
            <a:pPr>
              <a:lnSpc>
                <a:spcPct val="100000"/>
              </a:lnSpc>
              <a:spcBef>
                <a:spcPts val="600"/>
              </a:spcBef>
              <a:spcAft>
                <a:spcPts val="600"/>
              </a:spcAft>
            </a:pPr>
            <a:r>
              <a:rPr lang="en-ZA" sz="3200" dirty="0">
                <a:solidFill>
                  <a:srgbClr val="290DB3"/>
                </a:solidFill>
              </a:rPr>
              <a:t>Determine what you need to find out from a market survey</a:t>
            </a:r>
          </a:p>
          <a:p>
            <a:pPr>
              <a:lnSpc>
                <a:spcPct val="100000"/>
              </a:lnSpc>
              <a:spcBef>
                <a:spcPts val="600"/>
              </a:spcBef>
              <a:spcAft>
                <a:spcPts val="600"/>
              </a:spcAft>
            </a:pPr>
            <a:r>
              <a:rPr lang="en-ZA" sz="3200" dirty="0">
                <a:solidFill>
                  <a:srgbClr val="290DB3"/>
                </a:solidFill>
              </a:rPr>
              <a:t>Help the farmers understand how the value chain works</a:t>
            </a:r>
          </a:p>
          <a:p>
            <a:pPr>
              <a:lnSpc>
                <a:spcPct val="100000"/>
              </a:lnSpc>
              <a:spcBef>
                <a:spcPts val="600"/>
              </a:spcBef>
              <a:spcAft>
                <a:spcPts val="600"/>
              </a:spcAft>
            </a:pPr>
            <a:r>
              <a:rPr lang="en-ZA" sz="3200" dirty="0">
                <a:solidFill>
                  <a:srgbClr val="290DB3"/>
                </a:solidFill>
              </a:rPr>
              <a:t>Help them plan their market survey</a:t>
            </a:r>
          </a:p>
          <a:p>
            <a:pPr>
              <a:lnSpc>
                <a:spcPct val="100000"/>
              </a:lnSpc>
              <a:spcBef>
                <a:spcPts val="600"/>
              </a:spcBef>
              <a:spcAft>
                <a:spcPts val="600"/>
              </a:spcAft>
            </a:pPr>
            <a:r>
              <a:rPr lang="en-ZA" sz="3200" dirty="0">
                <a:solidFill>
                  <a:srgbClr val="290DB3"/>
                </a:solidFill>
              </a:rPr>
              <a:t>Use the market plan when creating the business plan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15</a:t>
            </a:fld>
            <a:endParaRPr lang="en-US" dirty="0"/>
          </a:p>
        </p:txBody>
      </p:sp>
      <p:cxnSp>
        <p:nvCxnSpPr>
          <p:cNvPr id="6" name="Straight Connector 5"/>
          <p:cNvCxnSpPr/>
          <p:nvPr/>
        </p:nvCxnSpPr>
        <p:spPr>
          <a:xfrm flipV="1">
            <a:off x="322415" y="103568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2608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4670"/>
            <a:ext cx="7742712" cy="1124712"/>
          </a:xfrm>
        </p:spPr>
        <p:txBody>
          <a:bodyPr anchor="ctr"/>
          <a:lstStyle/>
          <a:p>
            <a:r>
              <a:rPr lang="en-ZA" sz="3600" dirty="0"/>
              <a:t>Interpreting the business canvas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150</a:t>
            </a:fld>
            <a:endParaRPr lang="en-US" dirty="0"/>
          </a:p>
        </p:txBody>
      </p:sp>
      <p:cxnSp>
        <p:nvCxnSpPr>
          <p:cNvPr id="5" name="Straight Connector 4"/>
          <p:cNvCxnSpPr/>
          <p:nvPr/>
        </p:nvCxnSpPr>
        <p:spPr>
          <a:xfrm flipV="1">
            <a:off x="486888" y="86816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3025" y="1210702"/>
            <a:ext cx="5916575" cy="5709602"/>
          </a:xfrm>
        </p:spPr>
      </p:pic>
    </p:spTree>
    <p:extLst>
      <p:ext uri="{BB962C8B-B14F-4D97-AF65-F5344CB8AC3E}">
        <p14:creationId xmlns:p14="http://schemas.microsoft.com/office/powerpoint/2010/main" val="373765238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152688"/>
            <a:ext cx="9557855" cy="1124712"/>
          </a:xfrm>
        </p:spPr>
        <p:txBody>
          <a:bodyPr anchor="ctr"/>
          <a:lstStyle/>
          <a:p>
            <a:r>
              <a:rPr lang="en-ZA" sz="3600" dirty="0"/>
              <a:t>Using the business canvas to plan business options</a:t>
            </a:r>
          </a:p>
        </p:txBody>
      </p:sp>
      <p:sp>
        <p:nvSpPr>
          <p:cNvPr id="3" name="Content Placeholder 2"/>
          <p:cNvSpPr>
            <a:spLocks noGrp="1"/>
          </p:cNvSpPr>
          <p:nvPr>
            <p:ph idx="1"/>
          </p:nvPr>
        </p:nvSpPr>
        <p:spPr>
          <a:xfrm>
            <a:off x="866898" y="1479728"/>
            <a:ext cx="8288977" cy="4457934"/>
          </a:xfrm>
        </p:spPr>
        <p:txBody>
          <a:bodyPr/>
          <a:lstStyle/>
          <a:p>
            <a:pPr marL="0" indent="0">
              <a:lnSpc>
                <a:spcPct val="100000"/>
              </a:lnSpc>
              <a:spcBef>
                <a:spcPts val="600"/>
              </a:spcBef>
              <a:spcAft>
                <a:spcPts val="600"/>
              </a:spcAft>
              <a:buNone/>
            </a:pPr>
            <a:r>
              <a:rPr lang="en-ZA" sz="3200" b="1" dirty="0">
                <a:solidFill>
                  <a:srgbClr val="898F0C"/>
                </a:solidFill>
              </a:rPr>
              <a:t>You can use the business canvas to:</a:t>
            </a:r>
          </a:p>
          <a:p>
            <a:pPr>
              <a:lnSpc>
                <a:spcPct val="100000"/>
              </a:lnSpc>
              <a:spcBef>
                <a:spcPts val="600"/>
              </a:spcBef>
              <a:spcAft>
                <a:spcPts val="600"/>
              </a:spcAft>
            </a:pPr>
            <a:r>
              <a:rPr lang="en-ZA" sz="3200" dirty="0">
                <a:solidFill>
                  <a:srgbClr val="290DB3"/>
                </a:solidFill>
              </a:rPr>
              <a:t>Help the project team understand their business </a:t>
            </a:r>
            <a:r>
              <a:rPr lang="en-ZA" sz="3200" dirty="0" smtClean="0">
                <a:solidFill>
                  <a:srgbClr val="290DB3"/>
                </a:solidFill>
              </a:rPr>
              <a:t>situation</a:t>
            </a:r>
            <a:endParaRPr lang="en-ZA" sz="3200" dirty="0">
              <a:solidFill>
                <a:srgbClr val="290DB3"/>
              </a:solidFill>
            </a:endParaRPr>
          </a:p>
          <a:p>
            <a:pPr>
              <a:lnSpc>
                <a:spcPct val="100000"/>
              </a:lnSpc>
              <a:spcBef>
                <a:spcPts val="600"/>
              </a:spcBef>
              <a:spcAft>
                <a:spcPts val="600"/>
              </a:spcAft>
            </a:pPr>
            <a:r>
              <a:rPr lang="en-ZA" sz="3200" dirty="0">
                <a:solidFill>
                  <a:srgbClr val="290DB3"/>
                </a:solidFill>
              </a:rPr>
              <a:t>Help the farmers gather and organize information for a business </a:t>
            </a:r>
            <a:r>
              <a:rPr lang="en-ZA" sz="3200" dirty="0" smtClean="0">
                <a:solidFill>
                  <a:srgbClr val="290DB3"/>
                </a:solidFill>
              </a:rPr>
              <a:t>plan</a:t>
            </a:r>
            <a:endParaRPr lang="en-ZA" sz="3200" dirty="0">
              <a:solidFill>
                <a:srgbClr val="290DB3"/>
              </a:solidFill>
            </a:endParaRPr>
          </a:p>
          <a:p>
            <a:pPr>
              <a:lnSpc>
                <a:spcPct val="100000"/>
              </a:lnSpc>
              <a:spcBef>
                <a:spcPts val="600"/>
              </a:spcBef>
              <a:spcAft>
                <a:spcPts val="600"/>
              </a:spcAft>
            </a:pPr>
            <a:r>
              <a:rPr lang="en-ZA" sz="3200" dirty="0">
                <a:solidFill>
                  <a:srgbClr val="290DB3"/>
                </a:solidFill>
              </a:rPr>
              <a:t>Explain a business plan or an existing enterprise to other farmers, value chain actors, business service providers, or </a:t>
            </a:r>
            <a:r>
              <a:rPr lang="en-ZA" sz="3200" dirty="0" smtClean="0">
                <a:solidFill>
                  <a:srgbClr val="290DB3"/>
                </a:solidFill>
              </a:rPr>
              <a:t>donors</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151</a:t>
            </a:fld>
            <a:endParaRPr lang="en-US" dirty="0"/>
          </a:p>
        </p:txBody>
      </p:sp>
      <p:cxnSp>
        <p:nvCxnSpPr>
          <p:cNvPr id="6" name="Straight Connector 5"/>
          <p:cNvCxnSpPr/>
          <p:nvPr/>
        </p:nvCxnSpPr>
        <p:spPr>
          <a:xfrm flipV="1">
            <a:off x="504049" y="123243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657162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7094"/>
            <a:ext cx="7315200" cy="1124712"/>
          </a:xfrm>
        </p:spPr>
        <p:txBody>
          <a:bodyPr anchor="ctr"/>
          <a:lstStyle/>
          <a:p>
            <a:r>
              <a:rPr lang="en-ZA" sz="3600" dirty="0"/>
              <a:t>Using the business canvas to plan business </a:t>
            </a:r>
            <a:r>
              <a:rPr lang="en-ZA" sz="3600" dirty="0" smtClean="0"/>
              <a:t>options (Continued)</a:t>
            </a:r>
            <a:endParaRPr lang="en-ZA" sz="3600" dirty="0"/>
          </a:p>
        </p:txBody>
      </p:sp>
      <p:sp>
        <p:nvSpPr>
          <p:cNvPr id="3" name="Content Placeholder 2"/>
          <p:cNvSpPr>
            <a:spLocks noGrp="1"/>
          </p:cNvSpPr>
          <p:nvPr>
            <p:ph idx="1"/>
          </p:nvPr>
        </p:nvSpPr>
        <p:spPr>
          <a:xfrm>
            <a:off x="914400" y="1920186"/>
            <a:ext cx="8229600" cy="4005601"/>
          </a:xfrm>
        </p:spPr>
        <p:txBody>
          <a:bodyPr/>
          <a:lstStyle/>
          <a:p>
            <a:pPr marL="0" indent="0">
              <a:lnSpc>
                <a:spcPct val="100000"/>
              </a:lnSpc>
              <a:spcBef>
                <a:spcPts val="600"/>
              </a:spcBef>
              <a:spcAft>
                <a:spcPts val="600"/>
              </a:spcAft>
              <a:buNone/>
            </a:pPr>
            <a:r>
              <a:rPr lang="en-ZA" sz="3200" b="1" dirty="0">
                <a:solidFill>
                  <a:srgbClr val="898F0C"/>
                </a:solidFill>
              </a:rPr>
              <a:t>You can use the business canvas to:</a:t>
            </a:r>
          </a:p>
          <a:p>
            <a:pPr>
              <a:lnSpc>
                <a:spcPct val="100000"/>
              </a:lnSpc>
              <a:spcBef>
                <a:spcPts val="600"/>
              </a:spcBef>
              <a:spcAft>
                <a:spcPts val="600"/>
              </a:spcAft>
            </a:pPr>
            <a:r>
              <a:rPr lang="en-ZA" sz="3200" dirty="0">
                <a:solidFill>
                  <a:srgbClr val="290DB3"/>
                </a:solidFill>
              </a:rPr>
              <a:t>Help the farmers show and analyze their current production and marketing system</a:t>
            </a:r>
          </a:p>
          <a:p>
            <a:pPr>
              <a:lnSpc>
                <a:spcPct val="100000"/>
              </a:lnSpc>
              <a:spcBef>
                <a:spcPts val="600"/>
              </a:spcBef>
              <a:spcAft>
                <a:spcPts val="600"/>
              </a:spcAft>
            </a:pPr>
            <a:r>
              <a:rPr lang="en-ZA" sz="3200" dirty="0">
                <a:solidFill>
                  <a:srgbClr val="290DB3"/>
                </a:solidFill>
              </a:rPr>
              <a:t>Help the farmers plan improvements to their current system</a:t>
            </a:r>
          </a:p>
          <a:p>
            <a:pPr>
              <a:lnSpc>
                <a:spcPct val="100000"/>
              </a:lnSpc>
              <a:spcBef>
                <a:spcPts val="600"/>
              </a:spcBef>
              <a:spcAft>
                <a:spcPts val="600"/>
              </a:spcAft>
            </a:pPr>
            <a:r>
              <a:rPr lang="en-ZA" sz="3200" dirty="0">
                <a:solidFill>
                  <a:srgbClr val="290DB3"/>
                </a:solidFill>
              </a:rPr>
              <a:t>Help the farmers plan a completely new production and marketing </a:t>
            </a:r>
            <a:r>
              <a:rPr lang="en-ZA" sz="3200" dirty="0" smtClean="0">
                <a:solidFill>
                  <a:srgbClr val="290DB3"/>
                </a:solidFill>
              </a:rPr>
              <a:t>system</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152</a:t>
            </a:fld>
            <a:endParaRPr lang="en-US" dirty="0"/>
          </a:p>
        </p:txBody>
      </p:sp>
      <p:cxnSp>
        <p:nvCxnSpPr>
          <p:cNvPr id="5" name="Straight Connector 4"/>
          <p:cNvCxnSpPr/>
          <p:nvPr/>
        </p:nvCxnSpPr>
        <p:spPr>
          <a:xfrm flipV="1">
            <a:off x="490874" y="155960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361292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265" y="-4670"/>
            <a:ext cx="8894618" cy="1124712"/>
          </a:xfrm>
        </p:spPr>
        <p:txBody>
          <a:bodyPr/>
          <a:lstStyle/>
          <a:p>
            <a:r>
              <a:rPr lang="en-ZA" sz="3600" dirty="0"/>
              <a:t>Using the canvas to analyze a current production and marketing system</a:t>
            </a:r>
          </a:p>
        </p:txBody>
      </p:sp>
      <p:sp>
        <p:nvSpPr>
          <p:cNvPr id="4" name="Slide Number Placeholder 3"/>
          <p:cNvSpPr>
            <a:spLocks noGrp="1"/>
          </p:cNvSpPr>
          <p:nvPr>
            <p:ph type="sldNum" sz="quarter" idx="4"/>
          </p:nvPr>
        </p:nvSpPr>
        <p:spPr/>
        <p:txBody>
          <a:bodyPr/>
          <a:lstStyle/>
          <a:p>
            <a:fld id="{3AF21FA0-C69A-D549-B93E-AD7DB9D7EB7A}" type="slidenum">
              <a:rPr lang="en-US" smtClean="0"/>
              <a:pPr/>
              <a:t>153</a:t>
            </a:fld>
            <a:endParaRPr lang="en-US" dirty="0"/>
          </a:p>
        </p:txBody>
      </p:sp>
      <p:cxnSp>
        <p:nvCxnSpPr>
          <p:cNvPr id="5" name="Straight Connector 4"/>
          <p:cNvCxnSpPr/>
          <p:nvPr/>
        </p:nvCxnSpPr>
        <p:spPr>
          <a:xfrm flipV="1">
            <a:off x="345712" y="129754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31916" y="1520018"/>
            <a:ext cx="7003815" cy="5413289"/>
          </a:xfrm>
        </p:spPr>
      </p:pic>
    </p:spTree>
    <p:extLst>
      <p:ext uri="{BB962C8B-B14F-4D97-AF65-F5344CB8AC3E}">
        <p14:creationId xmlns:p14="http://schemas.microsoft.com/office/powerpoint/2010/main" val="24654669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9039302" cy="1124712"/>
          </a:xfrm>
        </p:spPr>
        <p:txBody>
          <a:bodyPr/>
          <a:lstStyle/>
          <a:p>
            <a:r>
              <a:rPr lang="en-ZA" sz="3600" dirty="0"/>
              <a:t>Using the canvas to organize information for a business plan</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8735" y="1288499"/>
            <a:ext cx="8043580" cy="5646691"/>
          </a:xfrm>
        </p:spPr>
      </p:pic>
      <p:sp>
        <p:nvSpPr>
          <p:cNvPr id="4" name="Slide Number Placeholder 3"/>
          <p:cNvSpPr>
            <a:spLocks noGrp="1"/>
          </p:cNvSpPr>
          <p:nvPr>
            <p:ph type="sldNum" sz="quarter" idx="4"/>
          </p:nvPr>
        </p:nvSpPr>
        <p:spPr/>
        <p:txBody>
          <a:bodyPr/>
          <a:lstStyle/>
          <a:p>
            <a:fld id="{3AF21FA0-C69A-D549-B93E-AD7DB9D7EB7A}" type="slidenum">
              <a:rPr lang="en-US" smtClean="0"/>
              <a:pPr/>
              <a:t>154</a:t>
            </a:fld>
            <a:endParaRPr lang="en-US" dirty="0"/>
          </a:p>
        </p:txBody>
      </p:sp>
      <p:cxnSp>
        <p:nvCxnSpPr>
          <p:cNvPr id="7" name="Straight Connector 6"/>
          <p:cNvCxnSpPr/>
          <p:nvPr/>
        </p:nvCxnSpPr>
        <p:spPr>
          <a:xfrm flipV="1">
            <a:off x="322415" y="112004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71510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36550" y="-4670"/>
            <a:ext cx="7893050" cy="1124712"/>
          </a:xfrm>
        </p:spPr>
        <p:txBody>
          <a:bodyPr anchor="ctr"/>
          <a:lstStyle/>
          <a:p>
            <a:r>
              <a:rPr lang="en-ZA" sz="3600" dirty="0"/>
              <a:t>Using the canvas to build a business plan</a:t>
            </a:r>
          </a:p>
        </p:txBody>
      </p:sp>
      <p:sp>
        <p:nvSpPr>
          <p:cNvPr id="8" name="Content Placeholder 7"/>
          <p:cNvSpPr>
            <a:spLocks noGrp="1"/>
          </p:cNvSpPr>
          <p:nvPr>
            <p:ph sz="half" idx="1"/>
          </p:nvPr>
        </p:nvSpPr>
        <p:spPr>
          <a:xfrm>
            <a:off x="336550" y="1120043"/>
            <a:ext cx="4734214" cy="5629448"/>
          </a:xfrm>
        </p:spPr>
        <p:txBody>
          <a:bodyPr/>
          <a:lstStyle/>
          <a:p>
            <a:pPr>
              <a:lnSpc>
                <a:spcPct val="100000"/>
              </a:lnSpc>
              <a:spcBef>
                <a:spcPts val="0"/>
              </a:spcBef>
              <a:spcAft>
                <a:spcPts val="600"/>
              </a:spcAft>
            </a:pPr>
            <a:r>
              <a:rPr lang="en-ZA" sz="3200" dirty="0">
                <a:solidFill>
                  <a:srgbClr val="290DB3"/>
                </a:solidFill>
              </a:rPr>
              <a:t>You can use the canvas to gather and analyze the information needed for a business plan.</a:t>
            </a:r>
          </a:p>
          <a:p>
            <a:pPr>
              <a:lnSpc>
                <a:spcPct val="100000"/>
              </a:lnSpc>
              <a:spcBef>
                <a:spcPts val="0"/>
              </a:spcBef>
              <a:spcAft>
                <a:spcPts val="600"/>
              </a:spcAft>
            </a:pPr>
            <a:r>
              <a:rPr lang="en-ZA" sz="3200" dirty="0">
                <a:solidFill>
                  <a:srgbClr val="290DB3"/>
                </a:solidFill>
              </a:rPr>
              <a:t>The nine areas of the canvas mostly correspond to the ten parts of a standard business plan, which makes it a valuable tool to use when writing the business plan. </a:t>
            </a:r>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97243" y="1340009"/>
            <a:ext cx="4661631" cy="5189516"/>
          </a:xfrm>
        </p:spPr>
      </p:pic>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155</a:t>
            </a:fld>
            <a:endParaRPr lang="en-US" dirty="0"/>
          </a:p>
        </p:txBody>
      </p:sp>
      <p:cxnSp>
        <p:nvCxnSpPr>
          <p:cNvPr id="9" name="Straight Connector 8"/>
          <p:cNvCxnSpPr/>
          <p:nvPr/>
        </p:nvCxnSpPr>
        <p:spPr>
          <a:xfrm flipV="1">
            <a:off x="382653" y="91816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425859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443" y="-4670"/>
            <a:ext cx="9087315" cy="1124712"/>
          </a:xfrm>
        </p:spPr>
        <p:txBody>
          <a:bodyPr anchor="b"/>
          <a:lstStyle/>
          <a:p>
            <a:r>
              <a:rPr lang="en-ZA" sz="3600" dirty="0"/>
              <a:t>The business canvas and value proposition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443" y="1508167"/>
            <a:ext cx="9362361" cy="4761048"/>
          </a:xfrm>
        </p:spPr>
      </p:pic>
      <p:sp>
        <p:nvSpPr>
          <p:cNvPr id="4" name="Slide Number Placeholder 3"/>
          <p:cNvSpPr>
            <a:spLocks noGrp="1"/>
          </p:cNvSpPr>
          <p:nvPr>
            <p:ph type="sldNum" sz="quarter" idx="4"/>
          </p:nvPr>
        </p:nvSpPr>
        <p:spPr/>
        <p:txBody>
          <a:bodyPr/>
          <a:lstStyle/>
          <a:p>
            <a:fld id="{3AF21FA0-C69A-D549-B93E-AD7DB9D7EB7A}" type="slidenum">
              <a:rPr lang="en-US" smtClean="0"/>
              <a:pPr/>
              <a:t>156</a:t>
            </a:fld>
            <a:endParaRPr lang="en-US" dirty="0"/>
          </a:p>
        </p:txBody>
      </p:sp>
      <p:cxnSp>
        <p:nvCxnSpPr>
          <p:cNvPr id="6" name="Straight Connector 5"/>
          <p:cNvCxnSpPr/>
          <p:nvPr/>
        </p:nvCxnSpPr>
        <p:spPr>
          <a:xfrm flipV="1">
            <a:off x="382653" y="125041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812055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4" y="-4670"/>
            <a:ext cx="7907185" cy="1124712"/>
          </a:xfrm>
        </p:spPr>
        <p:txBody>
          <a:bodyPr anchor="ctr"/>
          <a:lstStyle/>
          <a:p>
            <a:r>
              <a:rPr lang="en-ZA" sz="3600" dirty="0"/>
              <a:t>The business canvas and marketing</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414" y="1588687"/>
            <a:ext cx="9436460" cy="4798729"/>
          </a:xfrm>
        </p:spPr>
      </p:pic>
      <p:sp>
        <p:nvSpPr>
          <p:cNvPr id="4" name="Slide Number Placeholder 3"/>
          <p:cNvSpPr>
            <a:spLocks noGrp="1"/>
          </p:cNvSpPr>
          <p:nvPr>
            <p:ph type="sldNum" sz="quarter" idx="4"/>
          </p:nvPr>
        </p:nvSpPr>
        <p:spPr/>
        <p:txBody>
          <a:bodyPr/>
          <a:lstStyle/>
          <a:p>
            <a:fld id="{3AF21FA0-C69A-D549-B93E-AD7DB9D7EB7A}" type="slidenum">
              <a:rPr lang="en-US" smtClean="0"/>
              <a:pPr/>
              <a:t>157</a:t>
            </a:fld>
            <a:endParaRPr lang="en-US" dirty="0"/>
          </a:p>
        </p:txBody>
      </p:sp>
      <p:cxnSp>
        <p:nvCxnSpPr>
          <p:cNvPr id="6" name="Straight Connector 5"/>
          <p:cNvCxnSpPr/>
          <p:nvPr/>
        </p:nvCxnSpPr>
        <p:spPr>
          <a:xfrm flipV="1">
            <a:off x="382653"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964676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784" y="-4670"/>
            <a:ext cx="7779816" cy="1124712"/>
          </a:xfrm>
        </p:spPr>
        <p:txBody>
          <a:bodyPr/>
          <a:lstStyle/>
          <a:p>
            <a:r>
              <a:rPr lang="en-ZA" sz="3600" dirty="0"/>
              <a:t>The business canvas and production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2415" y="1674421"/>
            <a:ext cx="9503742" cy="4832945"/>
          </a:xfrm>
        </p:spPr>
      </p:pic>
      <p:sp>
        <p:nvSpPr>
          <p:cNvPr id="4" name="Slide Number Placeholder 3"/>
          <p:cNvSpPr>
            <a:spLocks noGrp="1"/>
          </p:cNvSpPr>
          <p:nvPr>
            <p:ph type="sldNum" sz="quarter" idx="4"/>
          </p:nvPr>
        </p:nvSpPr>
        <p:spPr/>
        <p:txBody>
          <a:bodyPr/>
          <a:lstStyle/>
          <a:p>
            <a:fld id="{3AF21FA0-C69A-D549-B93E-AD7DB9D7EB7A}" type="slidenum">
              <a:rPr lang="en-US" smtClean="0"/>
              <a:pPr/>
              <a:t>158</a:t>
            </a:fld>
            <a:endParaRPr lang="en-US" dirty="0"/>
          </a:p>
        </p:txBody>
      </p:sp>
      <p:cxnSp>
        <p:nvCxnSpPr>
          <p:cNvPr id="6" name="Straight Connector 5"/>
          <p:cNvCxnSpPr/>
          <p:nvPr/>
        </p:nvCxnSpPr>
        <p:spPr>
          <a:xfrm flipV="1">
            <a:off x="449784" y="120321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675269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4" y="-4670"/>
            <a:ext cx="7907185" cy="1124712"/>
          </a:xfrm>
        </p:spPr>
        <p:txBody>
          <a:bodyPr/>
          <a:lstStyle/>
          <a:p>
            <a:r>
              <a:rPr lang="en-ZA" sz="3600" dirty="0"/>
              <a:t>The business canvas and costs and income</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238" y="1698170"/>
            <a:ext cx="9597767" cy="4880759"/>
          </a:xfrm>
        </p:spPr>
      </p:pic>
      <p:sp>
        <p:nvSpPr>
          <p:cNvPr id="4" name="Slide Number Placeholder 3"/>
          <p:cNvSpPr>
            <a:spLocks noGrp="1"/>
          </p:cNvSpPr>
          <p:nvPr>
            <p:ph type="sldNum" sz="quarter" idx="4"/>
          </p:nvPr>
        </p:nvSpPr>
        <p:spPr/>
        <p:txBody>
          <a:bodyPr/>
          <a:lstStyle/>
          <a:p>
            <a:fld id="{3AF21FA0-C69A-D549-B93E-AD7DB9D7EB7A}" type="slidenum">
              <a:rPr lang="en-US" smtClean="0"/>
              <a:pPr/>
              <a:t>159</a:t>
            </a:fld>
            <a:endParaRPr lang="en-US" dirty="0"/>
          </a:p>
        </p:txBody>
      </p:sp>
      <p:cxnSp>
        <p:nvCxnSpPr>
          <p:cNvPr id="6" name="Straight Connector 5"/>
          <p:cNvCxnSpPr/>
          <p:nvPr/>
        </p:nvCxnSpPr>
        <p:spPr>
          <a:xfrm flipV="1">
            <a:off x="449784" y="120321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8133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Market survey</a:t>
            </a:r>
          </a:p>
        </p:txBody>
      </p:sp>
      <p:sp>
        <p:nvSpPr>
          <p:cNvPr id="5" name="Content Placeholder 4"/>
          <p:cNvSpPr>
            <a:spLocks noGrp="1"/>
          </p:cNvSpPr>
          <p:nvPr>
            <p:ph sz="half" idx="1"/>
          </p:nvPr>
        </p:nvSpPr>
        <p:spPr>
          <a:xfrm>
            <a:off x="336550" y="1120042"/>
            <a:ext cx="5244853" cy="5637018"/>
          </a:xfrm>
        </p:spPr>
        <p:txBody>
          <a:bodyPr/>
          <a:lstStyle/>
          <a:p>
            <a:pPr marL="0" indent="0">
              <a:lnSpc>
                <a:spcPct val="100000"/>
              </a:lnSpc>
              <a:spcBef>
                <a:spcPts val="0"/>
              </a:spcBef>
              <a:spcAft>
                <a:spcPts val="600"/>
              </a:spcAft>
              <a:buNone/>
            </a:pPr>
            <a:r>
              <a:rPr lang="en-ZA" sz="3200" b="1" dirty="0">
                <a:solidFill>
                  <a:srgbClr val="898F0C"/>
                </a:solidFill>
              </a:rPr>
              <a:t>The market survey </a:t>
            </a:r>
            <a:r>
              <a:rPr lang="en-ZA" sz="3200" b="1" dirty="0" smtClean="0">
                <a:solidFill>
                  <a:srgbClr val="898F0C"/>
                </a:solidFill>
              </a:rPr>
              <a:t>aims </a:t>
            </a:r>
            <a:r>
              <a:rPr lang="en-ZA" sz="3200" b="1" dirty="0">
                <a:solidFill>
                  <a:srgbClr val="898F0C"/>
                </a:solidFill>
              </a:rPr>
              <a:t>to answer three main questions:</a:t>
            </a:r>
          </a:p>
          <a:p>
            <a:pPr>
              <a:lnSpc>
                <a:spcPct val="100000"/>
              </a:lnSpc>
              <a:spcBef>
                <a:spcPts val="0"/>
              </a:spcBef>
              <a:spcAft>
                <a:spcPts val="600"/>
              </a:spcAft>
            </a:pPr>
            <a:r>
              <a:rPr lang="en-ZA" sz="3200" dirty="0">
                <a:solidFill>
                  <a:srgbClr val="290DB3"/>
                </a:solidFill>
              </a:rPr>
              <a:t>What is the demand for the products that the farmers are interested in?</a:t>
            </a:r>
          </a:p>
          <a:p>
            <a:pPr>
              <a:lnSpc>
                <a:spcPct val="100000"/>
              </a:lnSpc>
              <a:spcBef>
                <a:spcPts val="0"/>
              </a:spcBef>
              <a:spcAft>
                <a:spcPts val="600"/>
              </a:spcAft>
            </a:pPr>
            <a:r>
              <a:rPr lang="en-ZA" sz="3200" dirty="0">
                <a:solidFill>
                  <a:srgbClr val="290DB3"/>
                </a:solidFill>
              </a:rPr>
              <a:t>What are the buying conditions for these products?</a:t>
            </a:r>
          </a:p>
          <a:p>
            <a:pPr>
              <a:lnSpc>
                <a:spcPct val="100000"/>
              </a:lnSpc>
              <a:spcBef>
                <a:spcPts val="0"/>
              </a:spcBef>
              <a:spcAft>
                <a:spcPts val="600"/>
              </a:spcAft>
            </a:pPr>
            <a:r>
              <a:rPr lang="en-ZA" sz="3200" dirty="0">
                <a:solidFill>
                  <a:srgbClr val="290DB3"/>
                </a:solidFill>
              </a:rPr>
              <a:t>What other products are in high demand or scarce supply?</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16</a:t>
            </a:fld>
            <a:endParaRPr lang="en-US" dirty="0"/>
          </a:p>
        </p:txBody>
      </p:sp>
      <p:cxnSp>
        <p:nvCxnSpPr>
          <p:cNvPr id="8" name="Straight Connector 7"/>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3059" y="2285996"/>
            <a:ext cx="3945577" cy="3945577"/>
          </a:xfrm>
          <a:prstGeom prst="rect">
            <a:avLst/>
          </a:prstGeom>
        </p:spPr>
      </p:pic>
    </p:spTree>
    <p:extLst>
      <p:ext uri="{BB962C8B-B14F-4D97-AF65-F5344CB8AC3E}">
        <p14:creationId xmlns:p14="http://schemas.microsoft.com/office/powerpoint/2010/main" val="146255135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dirty="0"/>
          </a:p>
        </p:txBody>
      </p:sp>
      <p:sp>
        <p:nvSpPr>
          <p:cNvPr id="3" name="Title 2"/>
          <p:cNvSpPr>
            <a:spLocks noGrp="1"/>
          </p:cNvSpPr>
          <p:nvPr>
            <p:ph type="ctrTitle"/>
          </p:nvPr>
        </p:nvSpPr>
        <p:spPr/>
        <p:txBody>
          <a:bodyPr/>
          <a:lstStyle/>
          <a:p>
            <a:r>
              <a:rPr lang="en-ZA" dirty="0">
                <a:solidFill>
                  <a:srgbClr val="898F0C"/>
                </a:solidFill>
              </a:rPr>
              <a:t>Lesson 15:</a:t>
            </a:r>
            <a:br>
              <a:rPr lang="en-ZA" dirty="0">
                <a:solidFill>
                  <a:srgbClr val="898F0C"/>
                </a:solidFill>
              </a:rPr>
            </a:br>
            <a:r>
              <a:rPr lang="en-ZA" dirty="0">
                <a:solidFill>
                  <a:srgbClr val="898F0C"/>
                </a:solidFill>
              </a:rPr>
              <a:t>Filling in the business plan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160</a:t>
            </a:fld>
            <a:endParaRPr lang="en-US" dirty="0"/>
          </a:p>
        </p:txBody>
      </p:sp>
    </p:spTree>
    <p:extLst>
      <p:ext uri="{BB962C8B-B14F-4D97-AF65-F5344CB8AC3E}">
        <p14:creationId xmlns:p14="http://schemas.microsoft.com/office/powerpoint/2010/main" val="13351504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400" y="1477949"/>
            <a:ext cx="8229600" cy="4851599"/>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a:lnSpc>
                <a:spcPct val="100000"/>
              </a:lnSpc>
              <a:spcBef>
                <a:spcPts val="0"/>
              </a:spcBef>
              <a:spcAft>
                <a:spcPts val="600"/>
              </a:spcAft>
            </a:pPr>
            <a:r>
              <a:rPr lang="en-ZA" sz="3200" dirty="0">
                <a:solidFill>
                  <a:srgbClr val="290DB3"/>
                </a:solidFill>
              </a:rPr>
              <a:t>List the elements in a business plan and describe what goes in each one.</a:t>
            </a:r>
          </a:p>
          <a:p>
            <a:pPr>
              <a:lnSpc>
                <a:spcPct val="100000"/>
              </a:lnSpc>
              <a:spcBef>
                <a:spcPts val="0"/>
              </a:spcBef>
              <a:spcAft>
                <a:spcPts val="600"/>
              </a:spcAft>
            </a:pPr>
            <a:r>
              <a:rPr lang="en-ZA" sz="3200" dirty="0">
                <a:solidFill>
                  <a:srgbClr val="290DB3"/>
                </a:solidFill>
              </a:rPr>
              <a:t>Guide the farmers’ group to write the narrative section of their business plan.</a:t>
            </a:r>
          </a:p>
          <a:p>
            <a:pPr>
              <a:lnSpc>
                <a:spcPct val="100000"/>
              </a:lnSpc>
              <a:spcBef>
                <a:spcPts val="0"/>
              </a:spcBef>
              <a:spcAft>
                <a:spcPts val="600"/>
              </a:spcAft>
            </a:pPr>
            <a:r>
              <a:rPr lang="en-ZA" sz="3200" dirty="0">
                <a:solidFill>
                  <a:srgbClr val="290DB3"/>
                </a:solidFill>
              </a:rPr>
              <a:t>Guide the group to write the profitability section of the plan.</a:t>
            </a:r>
          </a:p>
          <a:p>
            <a:pPr>
              <a:lnSpc>
                <a:spcPct val="100000"/>
              </a:lnSpc>
              <a:spcBef>
                <a:spcPts val="0"/>
              </a:spcBef>
              <a:spcAft>
                <a:spcPts val="600"/>
              </a:spcAft>
            </a:pPr>
            <a:r>
              <a:rPr lang="en-ZA" sz="3200" dirty="0">
                <a:solidFill>
                  <a:srgbClr val="290DB3"/>
                </a:solidFill>
              </a:rPr>
              <a:t>Guide the group to review the loan section of the plan.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161</a:t>
            </a:fld>
            <a:endParaRPr lang="en-US" dirty="0"/>
          </a:p>
        </p:txBody>
      </p:sp>
      <p:cxnSp>
        <p:nvCxnSpPr>
          <p:cNvPr id="6" name="Straight Connector 5"/>
          <p:cNvCxnSpPr/>
          <p:nvPr/>
        </p:nvCxnSpPr>
        <p:spPr>
          <a:xfrm flipV="1">
            <a:off x="449784" y="120321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58747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Overview</a:t>
            </a:r>
          </a:p>
        </p:txBody>
      </p:sp>
      <p:sp>
        <p:nvSpPr>
          <p:cNvPr id="3" name="Content Placeholder 2"/>
          <p:cNvSpPr>
            <a:spLocks noGrp="1"/>
          </p:cNvSpPr>
          <p:nvPr>
            <p:ph idx="1"/>
          </p:nvPr>
        </p:nvSpPr>
        <p:spPr>
          <a:xfrm>
            <a:off x="914400" y="1587677"/>
            <a:ext cx="8229600" cy="4254983"/>
          </a:xfrm>
        </p:spPr>
        <p:txBody>
          <a:bodyPr/>
          <a:lstStyle/>
          <a:p>
            <a:pPr marL="0" indent="0">
              <a:lnSpc>
                <a:spcPct val="100000"/>
              </a:lnSpc>
              <a:spcBef>
                <a:spcPts val="600"/>
              </a:spcBef>
              <a:spcAft>
                <a:spcPts val="1200"/>
              </a:spcAft>
              <a:buNone/>
            </a:pPr>
            <a:r>
              <a:rPr lang="en-ZA" sz="3200" b="1" dirty="0">
                <a:solidFill>
                  <a:srgbClr val="898F0C"/>
                </a:solidFill>
              </a:rPr>
              <a:t>Lesson 15 covers the following content:</a:t>
            </a:r>
          </a:p>
          <a:p>
            <a:pPr>
              <a:lnSpc>
                <a:spcPct val="100000"/>
              </a:lnSpc>
              <a:spcBef>
                <a:spcPts val="600"/>
              </a:spcBef>
              <a:spcAft>
                <a:spcPts val="600"/>
              </a:spcAft>
            </a:pPr>
            <a:r>
              <a:rPr lang="en-ZA" sz="3200" dirty="0">
                <a:solidFill>
                  <a:srgbClr val="290DB3"/>
                </a:solidFill>
              </a:rPr>
              <a:t>Writing a business plan</a:t>
            </a:r>
          </a:p>
          <a:p>
            <a:pPr>
              <a:lnSpc>
                <a:spcPct val="100000"/>
              </a:lnSpc>
              <a:spcBef>
                <a:spcPts val="600"/>
              </a:spcBef>
              <a:spcAft>
                <a:spcPts val="600"/>
              </a:spcAft>
            </a:pPr>
            <a:r>
              <a:rPr lang="en-ZA" sz="3200" dirty="0">
                <a:solidFill>
                  <a:srgbClr val="290DB3"/>
                </a:solidFill>
              </a:rPr>
              <a:t>Farmbook software</a:t>
            </a:r>
          </a:p>
          <a:p>
            <a:pPr>
              <a:lnSpc>
                <a:spcPct val="100000"/>
              </a:lnSpc>
              <a:spcBef>
                <a:spcPts val="600"/>
              </a:spcBef>
              <a:spcAft>
                <a:spcPts val="600"/>
              </a:spcAft>
            </a:pPr>
            <a:r>
              <a:rPr lang="en-ZA" sz="3200" dirty="0">
                <a:solidFill>
                  <a:srgbClr val="290DB3"/>
                </a:solidFill>
              </a:rPr>
              <a:t>Part 1: Outline of the business plan</a:t>
            </a:r>
          </a:p>
          <a:p>
            <a:pPr>
              <a:lnSpc>
                <a:spcPct val="100000"/>
              </a:lnSpc>
              <a:spcBef>
                <a:spcPts val="600"/>
              </a:spcBef>
              <a:spcAft>
                <a:spcPts val="600"/>
              </a:spcAft>
            </a:pPr>
            <a:r>
              <a:rPr lang="en-ZA" sz="3200" dirty="0">
                <a:solidFill>
                  <a:srgbClr val="290DB3"/>
                </a:solidFill>
              </a:rPr>
              <a:t>Part 2: Profitability analysis</a:t>
            </a:r>
          </a:p>
          <a:p>
            <a:pPr>
              <a:lnSpc>
                <a:spcPct val="100000"/>
              </a:lnSpc>
              <a:spcBef>
                <a:spcPts val="600"/>
              </a:spcBef>
              <a:spcAft>
                <a:spcPts val="600"/>
              </a:spcAft>
            </a:pPr>
            <a:r>
              <a:rPr lang="en-ZA" sz="3200" dirty="0">
                <a:solidFill>
                  <a:srgbClr val="290DB3"/>
                </a:solidFill>
              </a:rPr>
              <a:t>Part 3: Loan analysis</a:t>
            </a:r>
          </a:p>
          <a:p>
            <a:pPr marL="0" indent="0">
              <a:lnSpc>
                <a:spcPct val="100000"/>
              </a:lnSpc>
              <a:spcBef>
                <a:spcPts val="0"/>
              </a:spcBef>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162</a:t>
            </a:fld>
            <a:endParaRPr lang="en-US" dirty="0"/>
          </a:p>
        </p:txBody>
      </p:sp>
      <p:cxnSp>
        <p:nvCxnSpPr>
          <p:cNvPr id="6" name="Straight Connector 5"/>
          <p:cNvCxnSpPr/>
          <p:nvPr/>
        </p:nvCxnSpPr>
        <p:spPr>
          <a:xfrm flipV="1">
            <a:off x="449784" y="120321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484905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40" y="-4670"/>
            <a:ext cx="7671460" cy="1124712"/>
          </a:xfrm>
        </p:spPr>
        <p:txBody>
          <a:bodyPr anchor="ctr"/>
          <a:lstStyle/>
          <a:p>
            <a:r>
              <a:rPr lang="en-ZA" sz="3600" dirty="0"/>
              <a:t>Part 1: Outline of the business plan</a:t>
            </a:r>
          </a:p>
        </p:txBody>
      </p:sp>
      <p:sp>
        <p:nvSpPr>
          <p:cNvPr id="3" name="Content Placeholder 2"/>
          <p:cNvSpPr>
            <a:spLocks noGrp="1"/>
          </p:cNvSpPr>
          <p:nvPr>
            <p:ph idx="1"/>
          </p:nvPr>
        </p:nvSpPr>
        <p:spPr>
          <a:xfrm>
            <a:off x="558139" y="1120043"/>
            <a:ext cx="9096499" cy="5646518"/>
          </a:xfrm>
        </p:spPr>
        <p:txBody>
          <a:bodyPr/>
          <a:lstStyle/>
          <a:p>
            <a:pPr marL="0" indent="0">
              <a:lnSpc>
                <a:spcPct val="100000"/>
              </a:lnSpc>
              <a:spcBef>
                <a:spcPts val="0"/>
              </a:spcBef>
              <a:spcAft>
                <a:spcPts val="600"/>
              </a:spcAft>
              <a:buNone/>
            </a:pPr>
            <a:r>
              <a:rPr lang="en-ZA" sz="3200" b="1" dirty="0">
                <a:solidFill>
                  <a:srgbClr val="898F0C"/>
                </a:solidFill>
              </a:rPr>
              <a:t>Part 1 consists of the following five sections:</a:t>
            </a:r>
          </a:p>
          <a:p>
            <a:pPr marL="0" indent="0">
              <a:lnSpc>
                <a:spcPct val="100000"/>
              </a:lnSpc>
              <a:spcBef>
                <a:spcPts val="0"/>
              </a:spcBef>
              <a:buNone/>
            </a:pPr>
            <a:r>
              <a:rPr lang="en-ZA" sz="3200" b="1" dirty="0">
                <a:solidFill>
                  <a:srgbClr val="290DB3"/>
                </a:solidFill>
              </a:rPr>
              <a:t>1. </a:t>
            </a:r>
            <a:r>
              <a:rPr lang="en-ZA" sz="3200" dirty="0">
                <a:solidFill>
                  <a:srgbClr val="290DB3"/>
                </a:solidFill>
              </a:rPr>
              <a:t>Introduction</a:t>
            </a:r>
          </a:p>
          <a:p>
            <a:pPr marL="0" indent="0">
              <a:lnSpc>
                <a:spcPct val="100000"/>
              </a:lnSpc>
              <a:spcBef>
                <a:spcPts val="0"/>
              </a:spcBef>
              <a:buNone/>
            </a:pPr>
            <a:r>
              <a:rPr lang="en-ZA" sz="3200" b="1" dirty="0">
                <a:solidFill>
                  <a:srgbClr val="290DB3"/>
                </a:solidFill>
              </a:rPr>
              <a:t>2. </a:t>
            </a:r>
            <a:r>
              <a:rPr lang="en-ZA" sz="3200" dirty="0">
                <a:solidFill>
                  <a:srgbClr val="290DB3"/>
                </a:solidFill>
              </a:rPr>
              <a:t>Business organization</a:t>
            </a:r>
          </a:p>
          <a:p>
            <a:pPr marL="0" indent="0">
              <a:lnSpc>
                <a:spcPct val="100000"/>
              </a:lnSpc>
              <a:spcBef>
                <a:spcPts val="0"/>
              </a:spcBef>
              <a:buNone/>
            </a:pPr>
            <a:r>
              <a:rPr lang="en-ZA" sz="3200" b="1" dirty="0">
                <a:solidFill>
                  <a:srgbClr val="290DB3"/>
                </a:solidFill>
              </a:rPr>
              <a:t>3. </a:t>
            </a:r>
            <a:r>
              <a:rPr lang="en-ZA" sz="3200" dirty="0">
                <a:solidFill>
                  <a:srgbClr val="290DB3"/>
                </a:solidFill>
              </a:rPr>
              <a:t>Product</a:t>
            </a:r>
          </a:p>
          <a:p>
            <a:pPr marL="0" indent="0">
              <a:lnSpc>
                <a:spcPct val="100000"/>
              </a:lnSpc>
              <a:spcBef>
                <a:spcPts val="0"/>
              </a:spcBef>
              <a:buNone/>
            </a:pPr>
            <a:r>
              <a:rPr lang="en-ZA" sz="3200" b="1" dirty="0">
                <a:solidFill>
                  <a:srgbClr val="290DB3"/>
                </a:solidFill>
              </a:rPr>
              <a:t>4. </a:t>
            </a:r>
            <a:r>
              <a:rPr lang="en-ZA" sz="3200" dirty="0">
                <a:solidFill>
                  <a:srgbClr val="290DB3"/>
                </a:solidFill>
              </a:rPr>
              <a:t>Marketing strategy</a:t>
            </a:r>
          </a:p>
          <a:p>
            <a:pPr marL="0" indent="0">
              <a:lnSpc>
                <a:spcPct val="100000"/>
              </a:lnSpc>
              <a:spcBef>
                <a:spcPts val="0"/>
              </a:spcBef>
              <a:buNone/>
            </a:pPr>
            <a:r>
              <a:rPr lang="en-ZA" sz="3200" b="1" dirty="0">
                <a:solidFill>
                  <a:srgbClr val="290DB3"/>
                </a:solidFill>
              </a:rPr>
              <a:t>5. </a:t>
            </a:r>
            <a:r>
              <a:rPr lang="en-ZA" sz="3200" dirty="0">
                <a:solidFill>
                  <a:srgbClr val="290DB3"/>
                </a:solidFill>
              </a:rPr>
              <a:t>Risks</a:t>
            </a:r>
          </a:p>
          <a:p>
            <a:pPr marL="0" indent="0">
              <a:lnSpc>
                <a:spcPct val="100000"/>
              </a:lnSpc>
              <a:spcBef>
                <a:spcPts val="0"/>
              </a:spcBef>
              <a:buNone/>
            </a:pPr>
            <a:r>
              <a:rPr lang="en-ZA" sz="3200" b="1" dirty="0">
                <a:solidFill>
                  <a:srgbClr val="290DB3"/>
                </a:solidFill>
              </a:rPr>
              <a:t>6. </a:t>
            </a:r>
            <a:r>
              <a:rPr lang="en-ZA" sz="3200" dirty="0">
                <a:solidFill>
                  <a:srgbClr val="290DB3"/>
                </a:solidFill>
              </a:rPr>
              <a:t>Business operation plan</a:t>
            </a:r>
          </a:p>
          <a:p>
            <a:pPr>
              <a:lnSpc>
                <a:spcPct val="100000"/>
              </a:lnSpc>
              <a:spcBef>
                <a:spcPts val="600"/>
              </a:spcBef>
            </a:pPr>
            <a:r>
              <a:rPr lang="en-ZA" sz="3200" dirty="0">
                <a:solidFill>
                  <a:srgbClr val="290DB3"/>
                </a:solidFill>
              </a:rPr>
              <a:t>Part 1 gives details about the goal and structure of the organization, the product the farmers have chosen, and details of the market strategy.</a:t>
            </a:r>
          </a:p>
          <a:p>
            <a:pPr>
              <a:lnSpc>
                <a:spcPct val="100000"/>
              </a:lnSpc>
              <a:spcBef>
                <a:spcPts val="0"/>
              </a:spcBef>
            </a:pPr>
            <a:r>
              <a:rPr lang="en-ZA" sz="3200" dirty="0">
                <a:solidFill>
                  <a:srgbClr val="290DB3"/>
                </a:solidFill>
              </a:rPr>
              <a:t>The text should be short, simple and to the point.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163</a:t>
            </a:fld>
            <a:endParaRPr lang="en-US" dirty="0"/>
          </a:p>
        </p:txBody>
      </p:sp>
      <p:cxnSp>
        <p:nvCxnSpPr>
          <p:cNvPr id="6" name="Straight Connector 5"/>
          <p:cNvCxnSpPr/>
          <p:nvPr/>
        </p:nvCxnSpPr>
        <p:spPr>
          <a:xfrm flipV="1">
            <a:off x="490874" y="9995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429078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Part 1: Introduction</a:t>
            </a:r>
          </a:p>
        </p:txBody>
      </p:sp>
      <p:sp>
        <p:nvSpPr>
          <p:cNvPr id="3" name="Content Placeholder 2"/>
          <p:cNvSpPr>
            <a:spLocks noGrp="1"/>
          </p:cNvSpPr>
          <p:nvPr>
            <p:ph idx="1"/>
          </p:nvPr>
        </p:nvSpPr>
        <p:spPr>
          <a:xfrm>
            <a:off x="914400" y="1416926"/>
            <a:ext cx="8229600" cy="4271354"/>
          </a:xfrm>
        </p:spPr>
        <p:txBody>
          <a:bodyPr/>
          <a:lstStyle/>
          <a:p>
            <a:pPr marL="0" indent="0">
              <a:lnSpc>
                <a:spcPct val="100000"/>
              </a:lnSpc>
              <a:spcBef>
                <a:spcPts val="600"/>
              </a:spcBef>
              <a:spcAft>
                <a:spcPts val="600"/>
              </a:spcAft>
              <a:buNone/>
            </a:pPr>
            <a:r>
              <a:rPr lang="en-ZA" sz="3200" b="1" dirty="0">
                <a:solidFill>
                  <a:srgbClr val="898F0C"/>
                </a:solidFill>
              </a:rPr>
              <a:t>The introduction gives basic data and contact details of the group, for example:</a:t>
            </a:r>
          </a:p>
          <a:p>
            <a:pPr>
              <a:lnSpc>
                <a:spcPct val="100000"/>
              </a:lnSpc>
              <a:spcBef>
                <a:spcPts val="600"/>
              </a:spcBef>
              <a:spcAft>
                <a:spcPts val="600"/>
              </a:spcAft>
            </a:pPr>
            <a:r>
              <a:rPr lang="en-ZA" sz="3200" dirty="0">
                <a:solidFill>
                  <a:srgbClr val="290DB3"/>
                </a:solidFill>
              </a:rPr>
              <a:t>Name of the farmers’ group</a:t>
            </a:r>
          </a:p>
          <a:p>
            <a:pPr>
              <a:lnSpc>
                <a:spcPct val="100000"/>
              </a:lnSpc>
              <a:spcBef>
                <a:spcPts val="600"/>
              </a:spcBef>
              <a:spcAft>
                <a:spcPts val="600"/>
              </a:spcAft>
            </a:pPr>
            <a:r>
              <a:rPr lang="en-ZA" sz="3200" dirty="0">
                <a:solidFill>
                  <a:srgbClr val="290DB3"/>
                </a:solidFill>
              </a:rPr>
              <a:t>Type of enterprise (Product and market of the agroenterprise)</a:t>
            </a:r>
          </a:p>
          <a:p>
            <a:pPr>
              <a:lnSpc>
                <a:spcPct val="100000"/>
              </a:lnSpc>
              <a:spcBef>
                <a:spcPts val="600"/>
              </a:spcBef>
              <a:spcAft>
                <a:spcPts val="600"/>
              </a:spcAft>
            </a:pPr>
            <a:r>
              <a:rPr lang="en-ZA" sz="3200" dirty="0">
                <a:solidFill>
                  <a:srgbClr val="290DB3"/>
                </a:solidFill>
              </a:rPr>
              <a:t>Production cycle (Start and end dates)</a:t>
            </a:r>
          </a:p>
          <a:p>
            <a:pPr>
              <a:lnSpc>
                <a:spcPct val="100000"/>
              </a:lnSpc>
              <a:spcBef>
                <a:spcPts val="600"/>
              </a:spcBef>
              <a:spcAft>
                <a:spcPts val="600"/>
              </a:spcAft>
            </a:pPr>
            <a:r>
              <a:rPr lang="en-ZA" sz="3200" dirty="0">
                <a:solidFill>
                  <a:srgbClr val="290DB3"/>
                </a:solidFill>
              </a:rPr>
              <a:t>Address and telephone number</a:t>
            </a:r>
          </a:p>
        </p:txBody>
      </p:sp>
      <p:sp>
        <p:nvSpPr>
          <p:cNvPr id="4" name="Slide Number Placeholder 3"/>
          <p:cNvSpPr>
            <a:spLocks noGrp="1"/>
          </p:cNvSpPr>
          <p:nvPr>
            <p:ph type="sldNum" sz="quarter" idx="4"/>
          </p:nvPr>
        </p:nvSpPr>
        <p:spPr/>
        <p:txBody>
          <a:bodyPr/>
          <a:lstStyle/>
          <a:p>
            <a:fld id="{3AF21FA0-C69A-D549-B93E-AD7DB9D7EB7A}" type="slidenum">
              <a:rPr lang="en-US" smtClean="0"/>
              <a:pPr/>
              <a:t>164</a:t>
            </a:fld>
            <a:endParaRPr lang="en-US" dirty="0"/>
          </a:p>
        </p:txBody>
      </p:sp>
      <p:cxnSp>
        <p:nvCxnSpPr>
          <p:cNvPr id="6" name="Straight Connector 5"/>
          <p:cNvCxnSpPr/>
          <p:nvPr/>
        </p:nvCxnSpPr>
        <p:spPr>
          <a:xfrm flipV="1">
            <a:off x="490874" y="10602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6715256"/>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Part 1: Business organization</a:t>
            </a:r>
          </a:p>
        </p:txBody>
      </p:sp>
      <p:sp>
        <p:nvSpPr>
          <p:cNvPr id="3" name="Content Placeholder 2"/>
          <p:cNvSpPr>
            <a:spLocks noGrp="1"/>
          </p:cNvSpPr>
          <p:nvPr>
            <p:ph idx="1"/>
          </p:nvPr>
        </p:nvSpPr>
        <p:spPr>
          <a:xfrm>
            <a:off x="659334" y="1428801"/>
            <a:ext cx="8858992" cy="5399510"/>
          </a:xfrm>
        </p:spPr>
        <p:txBody>
          <a:bodyPr/>
          <a:lstStyle/>
          <a:p>
            <a:pPr marL="0" indent="0">
              <a:lnSpc>
                <a:spcPct val="100000"/>
              </a:lnSpc>
              <a:spcBef>
                <a:spcPts val="0"/>
              </a:spcBef>
              <a:spcAft>
                <a:spcPts val="1200"/>
              </a:spcAft>
              <a:buNone/>
            </a:pPr>
            <a:r>
              <a:rPr lang="en-ZA" sz="3200" b="1" dirty="0">
                <a:solidFill>
                  <a:srgbClr val="898F0C"/>
                </a:solidFill>
              </a:rPr>
              <a:t>This subsection describes the farmers’ group and how it is organized, for example:</a:t>
            </a:r>
          </a:p>
          <a:p>
            <a:pPr>
              <a:lnSpc>
                <a:spcPct val="100000"/>
              </a:lnSpc>
              <a:spcBef>
                <a:spcPts val="0"/>
              </a:spcBef>
              <a:spcAft>
                <a:spcPts val="600"/>
              </a:spcAft>
            </a:pPr>
            <a:r>
              <a:rPr lang="en-ZA" sz="3200" dirty="0">
                <a:solidFill>
                  <a:srgbClr val="290DB3"/>
                </a:solidFill>
              </a:rPr>
              <a:t>Vision and sales goal or target for the enterprise</a:t>
            </a:r>
          </a:p>
          <a:p>
            <a:pPr>
              <a:lnSpc>
                <a:spcPct val="100000"/>
              </a:lnSpc>
              <a:spcBef>
                <a:spcPts val="0"/>
              </a:spcBef>
              <a:spcAft>
                <a:spcPts val="600"/>
              </a:spcAft>
            </a:pPr>
            <a:r>
              <a:rPr lang="en-ZA" sz="3200" dirty="0">
                <a:solidFill>
                  <a:srgbClr val="290DB3"/>
                </a:solidFill>
              </a:rPr>
              <a:t>Organization description: How has the group been constituted?</a:t>
            </a:r>
          </a:p>
          <a:p>
            <a:pPr>
              <a:lnSpc>
                <a:spcPct val="100000"/>
              </a:lnSpc>
              <a:spcBef>
                <a:spcPts val="0"/>
              </a:spcBef>
              <a:spcAft>
                <a:spcPts val="600"/>
              </a:spcAft>
            </a:pPr>
            <a:r>
              <a:rPr lang="en-ZA" sz="3200" dirty="0">
                <a:solidFill>
                  <a:srgbClr val="290DB3"/>
                </a:solidFill>
              </a:rPr>
              <a:t>Legal status or format of the organization</a:t>
            </a:r>
          </a:p>
          <a:p>
            <a:pPr>
              <a:lnSpc>
                <a:spcPct val="100000"/>
              </a:lnSpc>
              <a:spcBef>
                <a:spcPts val="0"/>
              </a:spcBef>
              <a:spcAft>
                <a:spcPts val="600"/>
              </a:spcAft>
            </a:pPr>
            <a:r>
              <a:rPr lang="en-ZA" sz="3200" dirty="0">
                <a:solidFill>
                  <a:srgbClr val="290DB3"/>
                </a:solidFill>
              </a:rPr>
              <a:t>Key positions in the organization and the names of the people in them</a:t>
            </a:r>
          </a:p>
          <a:p>
            <a:pPr>
              <a:lnSpc>
                <a:spcPct val="100000"/>
              </a:lnSpc>
              <a:spcBef>
                <a:spcPts val="0"/>
              </a:spcBef>
              <a:spcAft>
                <a:spcPts val="600"/>
              </a:spcAft>
            </a:pPr>
            <a:r>
              <a:rPr lang="en-ZA" sz="3200" dirty="0">
                <a:solidFill>
                  <a:srgbClr val="290DB3"/>
                </a:solidFill>
              </a:rPr>
              <a:t>Current savings levels and the latest financial statement</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165</a:t>
            </a:fld>
            <a:endParaRPr lang="en-US" dirty="0"/>
          </a:p>
        </p:txBody>
      </p:sp>
      <p:cxnSp>
        <p:nvCxnSpPr>
          <p:cNvPr id="6" name="Straight Connector 5"/>
          <p:cNvCxnSpPr/>
          <p:nvPr/>
        </p:nvCxnSpPr>
        <p:spPr>
          <a:xfrm flipV="1">
            <a:off x="490874" y="10602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607719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Part 1: Product</a:t>
            </a:r>
          </a:p>
        </p:txBody>
      </p:sp>
      <p:sp>
        <p:nvSpPr>
          <p:cNvPr id="3" name="Content Placeholder 2"/>
          <p:cNvSpPr>
            <a:spLocks noGrp="1"/>
          </p:cNvSpPr>
          <p:nvPr>
            <p:ph idx="1"/>
          </p:nvPr>
        </p:nvSpPr>
        <p:spPr>
          <a:xfrm>
            <a:off x="914399" y="1246909"/>
            <a:ext cx="8562109" cy="5142016"/>
          </a:xfrm>
        </p:spPr>
        <p:txBody>
          <a:bodyPr/>
          <a:lstStyle/>
          <a:p>
            <a:pPr marL="0" indent="0">
              <a:lnSpc>
                <a:spcPct val="100000"/>
              </a:lnSpc>
              <a:spcBef>
                <a:spcPts val="600"/>
              </a:spcBef>
              <a:spcAft>
                <a:spcPts val="600"/>
              </a:spcAft>
              <a:buNone/>
            </a:pPr>
            <a:r>
              <a:rPr lang="en-ZA" sz="3200" b="1" dirty="0">
                <a:solidFill>
                  <a:srgbClr val="898F0C"/>
                </a:solidFill>
              </a:rPr>
              <a:t>This subsection focuses on the product that the farmers plan to grow and sell and gives information on:</a:t>
            </a:r>
          </a:p>
          <a:p>
            <a:pPr>
              <a:lnSpc>
                <a:spcPct val="100000"/>
              </a:lnSpc>
              <a:spcBef>
                <a:spcPts val="600"/>
              </a:spcBef>
              <a:spcAft>
                <a:spcPts val="600"/>
              </a:spcAft>
            </a:pPr>
            <a:r>
              <a:rPr lang="en-ZA" sz="3200" dirty="0">
                <a:solidFill>
                  <a:srgbClr val="290DB3"/>
                </a:solidFill>
              </a:rPr>
              <a:t>Product type: What product will the group sell</a:t>
            </a:r>
          </a:p>
          <a:p>
            <a:pPr>
              <a:lnSpc>
                <a:spcPct val="100000"/>
              </a:lnSpc>
              <a:spcBef>
                <a:spcPts val="600"/>
              </a:spcBef>
              <a:spcAft>
                <a:spcPts val="600"/>
              </a:spcAft>
            </a:pPr>
            <a:r>
              <a:rPr lang="en-ZA" sz="3200" dirty="0">
                <a:solidFill>
                  <a:srgbClr val="290DB3"/>
                </a:solidFill>
              </a:rPr>
              <a:t>Existing or new product?</a:t>
            </a:r>
          </a:p>
          <a:p>
            <a:pPr>
              <a:lnSpc>
                <a:spcPct val="100000"/>
              </a:lnSpc>
              <a:spcBef>
                <a:spcPts val="600"/>
              </a:spcBef>
              <a:spcAft>
                <a:spcPts val="600"/>
              </a:spcAft>
            </a:pPr>
            <a:r>
              <a:rPr lang="en-ZA" sz="3200" dirty="0">
                <a:solidFill>
                  <a:srgbClr val="290DB3"/>
                </a:solidFill>
              </a:rPr>
              <a:t>Product benefits to the buyer: Why would the buyer be interested in the product ?</a:t>
            </a:r>
          </a:p>
          <a:p>
            <a:pPr>
              <a:lnSpc>
                <a:spcPct val="100000"/>
              </a:lnSpc>
              <a:spcBef>
                <a:spcPts val="600"/>
              </a:spcBef>
              <a:spcAft>
                <a:spcPts val="600"/>
              </a:spcAft>
            </a:pPr>
            <a:r>
              <a:rPr lang="en-ZA" sz="3200" dirty="0">
                <a:solidFill>
                  <a:srgbClr val="290DB3"/>
                </a:solidFill>
              </a:rPr>
              <a:t>Trends in demand or changes in buyer preferences that favour the sale of the product </a:t>
            </a:r>
          </a:p>
        </p:txBody>
      </p:sp>
      <p:sp>
        <p:nvSpPr>
          <p:cNvPr id="4" name="Slide Number Placeholder 3"/>
          <p:cNvSpPr>
            <a:spLocks noGrp="1"/>
          </p:cNvSpPr>
          <p:nvPr>
            <p:ph type="sldNum" sz="quarter" idx="4"/>
          </p:nvPr>
        </p:nvSpPr>
        <p:spPr/>
        <p:txBody>
          <a:bodyPr/>
          <a:lstStyle/>
          <a:p>
            <a:fld id="{3AF21FA0-C69A-D549-B93E-AD7DB9D7EB7A}" type="slidenum">
              <a:rPr lang="en-US" smtClean="0"/>
              <a:pPr/>
              <a:t>166</a:t>
            </a:fld>
            <a:endParaRPr lang="en-US" dirty="0"/>
          </a:p>
        </p:txBody>
      </p:sp>
      <p:cxnSp>
        <p:nvCxnSpPr>
          <p:cNvPr id="6" name="Straight Connector 5"/>
          <p:cNvCxnSpPr/>
          <p:nvPr/>
        </p:nvCxnSpPr>
        <p:spPr>
          <a:xfrm flipV="1">
            <a:off x="507342" y="10152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853796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Part 1: Marketing strategy. Introduction</a:t>
            </a:r>
          </a:p>
        </p:txBody>
      </p:sp>
      <p:sp>
        <p:nvSpPr>
          <p:cNvPr id="3" name="Content Placeholder 2"/>
          <p:cNvSpPr>
            <a:spLocks noGrp="1"/>
          </p:cNvSpPr>
          <p:nvPr>
            <p:ph idx="1"/>
          </p:nvPr>
        </p:nvSpPr>
        <p:spPr>
          <a:xfrm>
            <a:off x="322415" y="1120042"/>
            <a:ext cx="9534104" cy="5850773"/>
          </a:xfrm>
        </p:spPr>
        <p:txBody>
          <a:bodyPr/>
          <a:lstStyle/>
          <a:p>
            <a:pPr marL="0" indent="0">
              <a:lnSpc>
                <a:spcPct val="100000"/>
              </a:lnSpc>
              <a:spcBef>
                <a:spcPts val="0"/>
              </a:spcBef>
              <a:buNone/>
            </a:pPr>
            <a:r>
              <a:rPr lang="en-ZA" sz="3200" b="1" dirty="0">
                <a:solidFill>
                  <a:srgbClr val="898F0C"/>
                </a:solidFill>
              </a:rPr>
              <a:t>This subsection provides details about the product:</a:t>
            </a:r>
          </a:p>
          <a:p>
            <a:pPr>
              <a:lnSpc>
                <a:spcPct val="100000"/>
              </a:lnSpc>
              <a:spcBef>
                <a:spcPts val="0"/>
              </a:spcBef>
            </a:pPr>
            <a:r>
              <a:rPr lang="en-ZA" sz="3200" dirty="0">
                <a:solidFill>
                  <a:srgbClr val="290DB3"/>
                </a:solidFill>
              </a:rPr>
              <a:t>Target market: Local town or district, major national market, supermarket or international market</a:t>
            </a:r>
          </a:p>
          <a:p>
            <a:pPr>
              <a:lnSpc>
                <a:spcPct val="100000"/>
              </a:lnSpc>
              <a:spcBef>
                <a:spcPts val="0"/>
              </a:spcBef>
            </a:pPr>
            <a:r>
              <a:rPr lang="en-ZA" sz="3200" dirty="0">
                <a:solidFill>
                  <a:srgbClr val="290DB3"/>
                </a:solidFill>
              </a:rPr>
              <a:t>Location: How far is the market from the production site ?</a:t>
            </a:r>
          </a:p>
          <a:p>
            <a:pPr>
              <a:lnSpc>
                <a:spcPct val="100000"/>
              </a:lnSpc>
              <a:spcBef>
                <a:spcPts val="0"/>
              </a:spcBef>
            </a:pPr>
            <a:r>
              <a:rPr lang="en-ZA" sz="3200" dirty="0">
                <a:solidFill>
                  <a:srgbClr val="290DB3"/>
                </a:solidFill>
              </a:rPr>
              <a:t>Market type: Is this an existing or a new market for the group?</a:t>
            </a:r>
          </a:p>
          <a:p>
            <a:pPr>
              <a:lnSpc>
                <a:spcPct val="100000"/>
              </a:lnSpc>
              <a:spcBef>
                <a:spcPts val="0"/>
              </a:spcBef>
            </a:pPr>
            <a:r>
              <a:rPr lang="en-ZA" sz="3200" dirty="0">
                <a:solidFill>
                  <a:srgbClr val="290DB3"/>
                </a:solidFill>
              </a:rPr>
              <a:t>Alternative markets: Are there alternative markets for the surplus product?</a:t>
            </a:r>
          </a:p>
          <a:p>
            <a:pPr>
              <a:lnSpc>
                <a:spcPct val="100000"/>
              </a:lnSpc>
              <a:spcBef>
                <a:spcPts val="0"/>
              </a:spcBef>
            </a:pPr>
            <a:r>
              <a:rPr lang="en-ZA" sz="3200" dirty="0">
                <a:solidFill>
                  <a:srgbClr val="290DB3"/>
                </a:solidFill>
              </a:rPr>
              <a:t>Customer type</a:t>
            </a:r>
          </a:p>
          <a:p>
            <a:pPr>
              <a:lnSpc>
                <a:spcPct val="100000"/>
              </a:lnSpc>
              <a:spcBef>
                <a:spcPts val="0"/>
              </a:spcBef>
            </a:pPr>
            <a:r>
              <a:rPr lang="en-ZA" sz="3200" dirty="0">
                <a:solidFill>
                  <a:srgbClr val="290DB3"/>
                </a:solidFill>
              </a:rPr>
              <a:t>Main competitors in the market</a:t>
            </a:r>
          </a:p>
          <a:p>
            <a:pPr>
              <a:lnSpc>
                <a:spcPct val="100000"/>
              </a:lnSpc>
              <a:spcBef>
                <a:spcPts val="0"/>
              </a:spcBef>
            </a:pPr>
            <a:r>
              <a:rPr lang="en-ZA" sz="3200" dirty="0">
                <a:solidFill>
                  <a:srgbClr val="290DB3"/>
                </a:solidFill>
              </a:rPr>
              <a:t>General marketing objective</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167</a:t>
            </a:fld>
            <a:endParaRPr lang="en-US" dirty="0"/>
          </a:p>
        </p:txBody>
      </p:sp>
      <p:cxnSp>
        <p:nvCxnSpPr>
          <p:cNvPr id="6" name="Straight Connector 5"/>
          <p:cNvCxnSpPr/>
          <p:nvPr/>
        </p:nvCxnSpPr>
        <p:spPr>
          <a:xfrm flipV="1">
            <a:off x="507342" y="10152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231977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70"/>
            <a:ext cx="8502732" cy="1124712"/>
          </a:xfrm>
        </p:spPr>
        <p:txBody>
          <a:bodyPr/>
          <a:lstStyle/>
          <a:p>
            <a:r>
              <a:rPr lang="en-ZA" sz="3600" dirty="0"/>
              <a:t>Part 1: Marketing strategy. Customer relations</a:t>
            </a:r>
          </a:p>
        </p:txBody>
      </p:sp>
      <p:sp>
        <p:nvSpPr>
          <p:cNvPr id="3" name="Content Placeholder 2"/>
          <p:cNvSpPr>
            <a:spLocks noGrp="1"/>
          </p:cNvSpPr>
          <p:nvPr>
            <p:ph idx="1"/>
          </p:nvPr>
        </p:nvSpPr>
        <p:spPr>
          <a:xfrm>
            <a:off x="914400" y="1587677"/>
            <a:ext cx="8229600" cy="4136229"/>
          </a:xfrm>
        </p:spPr>
        <p:txBody>
          <a:bodyPr/>
          <a:lstStyle/>
          <a:p>
            <a:pPr marL="0" indent="0">
              <a:lnSpc>
                <a:spcPct val="100000"/>
              </a:lnSpc>
              <a:spcBef>
                <a:spcPts val="600"/>
              </a:spcBef>
              <a:spcAft>
                <a:spcPts val="600"/>
              </a:spcAft>
              <a:buNone/>
            </a:pPr>
            <a:r>
              <a:rPr lang="en-ZA" sz="3200" b="1" dirty="0">
                <a:solidFill>
                  <a:srgbClr val="898F0C"/>
                </a:solidFill>
              </a:rPr>
              <a:t>This subsection shows how the farmers’ group will maintain relations with the customers:</a:t>
            </a:r>
          </a:p>
          <a:p>
            <a:pPr>
              <a:lnSpc>
                <a:spcPct val="100000"/>
              </a:lnSpc>
              <a:spcBef>
                <a:spcPts val="600"/>
              </a:spcBef>
              <a:spcAft>
                <a:spcPts val="600"/>
              </a:spcAft>
            </a:pPr>
            <a:r>
              <a:rPr lang="en-ZA" sz="3200" dirty="0">
                <a:solidFill>
                  <a:srgbClr val="290DB3"/>
                </a:solidFill>
              </a:rPr>
              <a:t>Customer relations: A description of the types of relationships the group has with its buyers or customers</a:t>
            </a:r>
          </a:p>
          <a:p>
            <a:pPr>
              <a:lnSpc>
                <a:spcPct val="100000"/>
              </a:lnSpc>
              <a:spcBef>
                <a:spcPts val="600"/>
              </a:spcBef>
              <a:spcAft>
                <a:spcPts val="600"/>
              </a:spcAft>
            </a:pPr>
            <a:r>
              <a:rPr lang="en-ZA" sz="3200" dirty="0">
                <a:solidFill>
                  <a:srgbClr val="290DB3"/>
                </a:solidFill>
              </a:rPr>
              <a:t>Sales method: Direct sales, contracts, sold as seen</a:t>
            </a:r>
          </a:p>
        </p:txBody>
      </p:sp>
      <p:sp>
        <p:nvSpPr>
          <p:cNvPr id="4" name="Slide Number Placeholder 3"/>
          <p:cNvSpPr>
            <a:spLocks noGrp="1"/>
          </p:cNvSpPr>
          <p:nvPr>
            <p:ph type="sldNum" sz="quarter" idx="4"/>
          </p:nvPr>
        </p:nvSpPr>
        <p:spPr/>
        <p:txBody>
          <a:bodyPr/>
          <a:lstStyle/>
          <a:p>
            <a:fld id="{3AF21FA0-C69A-D549-B93E-AD7DB9D7EB7A}" type="slidenum">
              <a:rPr lang="en-US" smtClean="0"/>
              <a:pPr/>
              <a:t>168</a:t>
            </a:fld>
            <a:endParaRPr lang="en-US" dirty="0"/>
          </a:p>
        </p:txBody>
      </p:sp>
      <p:cxnSp>
        <p:nvCxnSpPr>
          <p:cNvPr id="6" name="Straight Connector 5"/>
          <p:cNvCxnSpPr/>
          <p:nvPr/>
        </p:nvCxnSpPr>
        <p:spPr>
          <a:xfrm flipV="1">
            <a:off x="599957" y="133468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089199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Part 1: Marketing strategy. Product</a:t>
            </a:r>
          </a:p>
        </p:txBody>
      </p:sp>
      <p:sp>
        <p:nvSpPr>
          <p:cNvPr id="3" name="Content Placeholder 2"/>
          <p:cNvSpPr>
            <a:spLocks noGrp="1"/>
          </p:cNvSpPr>
          <p:nvPr>
            <p:ph idx="1"/>
          </p:nvPr>
        </p:nvSpPr>
        <p:spPr>
          <a:xfrm>
            <a:off x="914400" y="1385796"/>
            <a:ext cx="8229600" cy="3649341"/>
          </a:xfrm>
        </p:spPr>
        <p:txBody>
          <a:bodyPr/>
          <a:lstStyle/>
          <a:p>
            <a:pPr marL="0" indent="0">
              <a:lnSpc>
                <a:spcPct val="100000"/>
              </a:lnSpc>
              <a:spcBef>
                <a:spcPts val="600"/>
              </a:spcBef>
              <a:spcAft>
                <a:spcPts val="600"/>
              </a:spcAft>
              <a:buNone/>
            </a:pPr>
            <a:r>
              <a:rPr lang="en-ZA" sz="3200" b="1" dirty="0">
                <a:solidFill>
                  <a:srgbClr val="898F0C"/>
                </a:solidFill>
              </a:rPr>
              <a:t>This subsection provides details about the product:</a:t>
            </a:r>
          </a:p>
          <a:p>
            <a:pPr>
              <a:lnSpc>
                <a:spcPct val="100000"/>
              </a:lnSpc>
              <a:spcBef>
                <a:spcPts val="600"/>
              </a:spcBef>
              <a:spcAft>
                <a:spcPts val="600"/>
              </a:spcAft>
            </a:pPr>
            <a:r>
              <a:rPr lang="en-ZA" sz="3200" dirty="0">
                <a:solidFill>
                  <a:srgbClr val="290DB3"/>
                </a:solidFill>
              </a:rPr>
              <a:t>Key product attributes: Variety, quality, presentation, packaging, etc.</a:t>
            </a:r>
          </a:p>
          <a:p>
            <a:pPr>
              <a:lnSpc>
                <a:spcPct val="100000"/>
              </a:lnSpc>
              <a:spcBef>
                <a:spcPts val="600"/>
              </a:spcBef>
              <a:spcAft>
                <a:spcPts val="600"/>
              </a:spcAft>
            </a:pPr>
            <a:r>
              <a:rPr lang="en-ZA" sz="3200" dirty="0">
                <a:solidFill>
                  <a:srgbClr val="290DB3"/>
                </a:solidFill>
              </a:rPr>
              <a:t>Product differentiator: How will the product be different from competitors’ products?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169</a:t>
            </a:fld>
            <a:endParaRPr lang="en-US" dirty="0"/>
          </a:p>
        </p:txBody>
      </p:sp>
      <p:cxnSp>
        <p:nvCxnSpPr>
          <p:cNvPr id="6" name="Straight Connector 5"/>
          <p:cNvCxnSpPr/>
          <p:nvPr/>
        </p:nvCxnSpPr>
        <p:spPr>
          <a:xfrm flipV="1">
            <a:off x="507342" y="10152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110117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Market survey: Decisions</a:t>
            </a:r>
          </a:p>
        </p:txBody>
      </p:sp>
      <p:sp>
        <p:nvSpPr>
          <p:cNvPr id="3" name="Content Placeholder 2"/>
          <p:cNvSpPr>
            <a:spLocks noGrp="1"/>
          </p:cNvSpPr>
          <p:nvPr>
            <p:ph idx="1"/>
          </p:nvPr>
        </p:nvSpPr>
        <p:spPr>
          <a:xfrm>
            <a:off x="914400" y="1120043"/>
            <a:ext cx="8229600" cy="5646518"/>
          </a:xfrm>
        </p:spPr>
        <p:txBody>
          <a:bodyPr/>
          <a:lstStyle/>
          <a:p>
            <a:pPr>
              <a:lnSpc>
                <a:spcPct val="100000"/>
              </a:lnSpc>
              <a:spcBef>
                <a:spcPts val="600"/>
              </a:spcBef>
              <a:spcAft>
                <a:spcPts val="600"/>
              </a:spcAft>
            </a:pPr>
            <a:r>
              <a:rPr lang="en-ZA" sz="3200" b="1" dirty="0">
                <a:solidFill>
                  <a:srgbClr val="898F0C"/>
                </a:solidFill>
              </a:rPr>
              <a:t>Which markets to visit: </a:t>
            </a:r>
            <a:r>
              <a:rPr lang="en-ZA" sz="3200" dirty="0">
                <a:solidFill>
                  <a:srgbClr val="290DB3"/>
                </a:solidFill>
              </a:rPr>
              <a:t>Depends on the priority products the farmers have chosen</a:t>
            </a:r>
          </a:p>
          <a:p>
            <a:pPr>
              <a:lnSpc>
                <a:spcPct val="100000"/>
              </a:lnSpc>
              <a:spcBef>
                <a:spcPts val="600"/>
              </a:spcBef>
              <a:spcAft>
                <a:spcPts val="600"/>
              </a:spcAft>
            </a:pPr>
            <a:r>
              <a:rPr lang="en-ZA" sz="3200" b="1" dirty="0">
                <a:solidFill>
                  <a:srgbClr val="898F0C"/>
                </a:solidFill>
              </a:rPr>
              <a:t>Who should take part in the survey: </a:t>
            </a:r>
            <a:r>
              <a:rPr lang="en-ZA" sz="3200" dirty="0">
                <a:solidFill>
                  <a:srgbClr val="290DB3"/>
                </a:solidFill>
              </a:rPr>
              <a:t>It is not realistic for all farmers in a group to visit a market</a:t>
            </a:r>
          </a:p>
          <a:p>
            <a:pPr>
              <a:lnSpc>
                <a:spcPct val="100000"/>
              </a:lnSpc>
              <a:spcBef>
                <a:spcPts val="600"/>
              </a:spcBef>
              <a:spcAft>
                <a:spcPts val="600"/>
              </a:spcAft>
            </a:pPr>
            <a:r>
              <a:rPr lang="en-ZA" sz="3200" b="1" dirty="0">
                <a:solidFill>
                  <a:srgbClr val="898F0C"/>
                </a:solidFill>
              </a:rPr>
              <a:t>How many traders should be interviewed: </a:t>
            </a:r>
            <a:r>
              <a:rPr lang="en-ZA" sz="3200" dirty="0">
                <a:solidFill>
                  <a:srgbClr val="290DB3"/>
                </a:solidFill>
              </a:rPr>
              <a:t>Ask two or three traders the same questions</a:t>
            </a:r>
          </a:p>
          <a:p>
            <a:pPr>
              <a:lnSpc>
                <a:spcPct val="100000"/>
              </a:lnSpc>
              <a:spcBef>
                <a:spcPts val="600"/>
              </a:spcBef>
              <a:spcAft>
                <a:spcPts val="600"/>
              </a:spcAft>
            </a:pPr>
            <a:r>
              <a:rPr lang="en-ZA" sz="3200" b="1" dirty="0">
                <a:solidFill>
                  <a:srgbClr val="898F0C"/>
                </a:solidFill>
              </a:rPr>
              <a:t>How long does the survey take: </a:t>
            </a:r>
            <a:r>
              <a:rPr lang="en-ZA" sz="3200" dirty="0">
                <a:solidFill>
                  <a:srgbClr val="290DB3"/>
                </a:solidFill>
              </a:rPr>
              <a:t>Depends on the number of products, the number of markets and the distance between them</a:t>
            </a:r>
          </a:p>
          <a:p>
            <a:pPr>
              <a:lnSpc>
                <a:spcPct val="100000"/>
              </a:lnSpc>
              <a:spcBef>
                <a:spcPts val="600"/>
              </a:spcBef>
              <a:spcAft>
                <a:spcPts val="600"/>
              </a:spcAft>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17</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691142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29" y="-4670"/>
            <a:ext cx="7184571" cy="1124712"/>
          </a:xfrm>
        </p:spPr>
        <p:txBody>
          <a:bodyPr anchor="b"/>
          <a:lstStyle/>
          <a:p>
            <a:r>
              <a:rPr lang="en-ZA" sz="3600" dirty="0"/>
              <a:t>Part 1: Marketing strategy. Price</a:t>
            </a:r>
          </a:p>
        </p:txBody>
      </p:sp>
      <p:sp>
        <p:nvSpPr>
          <p:cNvPr id="3" name="Content Placeholder 2"/>
          <p:cNvSpPr>
            <a:spLocks noGrp="1"/>
          </p:cNvSpPr>
          <p:nvPr>
            <p:ph idx="1"/>
          </p:nvPr>
        </p:nvSpPr>
        <p:spPr>
          <a:xfrm>
            <a:off x="1045029" y="1476302"/>
            <a:ext cx="7707085" cy="3950721"/>
          </a:xfrm>
        </p:spPr>
        <p:txBody>
          <a:bodyPr/>
          <a:lstStyle/>
          <a:p>
            <a:pPr marL="0" indent="0">
              <a:lnSpc>
                <a:spcPct val="100000"/>
              </a:lnSpc>
              <a:spcBef>
                <a:spcPts val="600"/>
              </a:spcBef>
              <a:spcAft>
                <a:spcPts val="1200"/>
              </a:spcAft>
              <a:buNone/>
            </a:pPr>
            <a:r>
              <a:rPr lang="en-ZA" sz="3200" b="1" dirty="0">
                <a:solidFill>
                  <a:srgbClr val="898F0C"/>
                </a:solidFill>
              </a:rPr>
              <a:t>This subsection provides information on the product price:</a:t>
            </a:r>
          </a:p>
          <a:p>
            <a:pPr>
              <a:lnSpc>
                <a:spcPct val="100000"/>
              </a:lnSpc>
              <a:spcBef>
                <a:spcPts val="600"/>
              </a:spcBef>
              <a:spcAft>
                <a:spcPts val="600"/>
              </a:spcAft>
            </a:pPr>
            <a:r>
              <a:rPr lang="en-ZA" sz="3200" dirty="0">
                <a:solidFill>
                  <a:srgbClr val="290DB3"/>
                </a:solidFill>
              </a:rPr>
              <a:t>Price setting: A description of the way in which the price will be established</a:t>
            </a:r>
          </a:p>
          <a:p>
            <a:pPr>
              <a:lnSpc>
                <a:spcPct val="100000"/>
              </a:lnSpc>
              <a:spcBef>
                <a:spcPts val="600"/>
              </a:spcBef>
              <a:spcAft>
                <a:spcPts val="600"/>
              </a:spcAft>
            </a:pPr>
            <a:r>
              <a:rPr lang="en-ZA" sz="3200" dirty="0">
                <a:solidFill>
                  <a:srgbClr val="290DB3"/>
                </a:solidFill>
              </a:rPr>
              <a:t>Price strategy: A description of the strategy or action plan that will be used to achieve the price objective</a:t>
            </a:r>
          </a:p>
          <a:p>
            <a:pPr>
              <a:lnSpc>
                <a:spcPct val="100000"/>
              </a:lnSpc>
              <a:spcBef>
                <a:spcPts val="0"/>
              </a:spcBef>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170</a:t>
            </a:fld>
            <a:endParaRPr lang="en-US" dirty="0"/>
          </a:p>
        </p:txBody>
      </p:sp>
      <p:cxnSp>
        <p:nvCxnSpPr>
          <p:cNvPr id="6" name="Straight Connector 5"/>
          <p:cNvCxnSpPr/>
          <p:nvPr/>
        </p:nvCxnSpPr>
        <p:spPr>
          <a:xfrm flipV="1">
            <a:off x="507342" y="12102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047937"/>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Part 1: Marketing strategy. Place</a:t>
            </a:r>
          </a:p>
        </p:txBody>
      </p:sp>
      <p:sp>
        <p:nvSpPr>
          <p:cNvPr id="3" name="Content Placeholder 2"/>
          <p:cNvSpPr>
            <a:spLocks noGrp="1"/>
          </p:cNvSpPr>
          <p:nvPr>
            <p:ph idx="1"/>
          </p:nvPr>
        </p:nvSpPr>
        <p:spPr>
          <a:xfrm>
            <a:off x="914400" y="1587677"/>
            <a:ext cx="8229600" cy="4136229"/>
          </a:xfrm>
        </p:spPr>
        <p:txBody>
          <a:bodyPr/>
          <a:lstStyle/>
          <a:p>
            <a:pPr marL="0" indent="0">
              <a:lnSpc>
                <a:spcPct val="100000"/>
              </a:lnSpc>
              <a:spcBef>
                <a:spcPts val="600"/>
              </a:spcBef>
              <a:spcAft>
                <a:spcPts val="600"/>
              </a:spcAft>
              <a:buNone/>
            </a:pPr>
            <a:r>
              <a:rPr lang="en-ZA" sz="3200" b="1" dirty="0">
                <a:solidFill>
                  <a:srgbClr val="898F0C"/>
                </a:solidFill>
              </a:rPr>
              <a:t>This subsection describes where the group will sell the product and how it will deliver it – i.e. information on market transport:</a:t>
            </a:r>
          </a:p>
          <a:p>
            <a:pPr>
              <a:lnSpc>
                <a:spcPct val="100000"/>
              </a:lnSpc>
              <a:spcBef>
                <a:spcPts val="600"/>
              </a:spcBef>
              <a:spcAft>
                <a:spcPts val="600"/>
              </a:spcAft>
            </a:pPr>
            <a:r>
              <a:rPr lang="en-ZA" sz="3200" dirty="0">
                <a:solidFill>
                  <a:srgbClr val="290DB3"/>
                </a:solidFill>
              </a:rPr>
              <a:t>A description of the way in which the product will flow to the customer</a:t>
            </a:r>
          </a:p>
          <a:p>
            <a:pPr>
              <a:lnSpc>
                <a:spcPct val="100000"/>
              </a:lnSpc>
              <a:spcBef>
                <a:spcPts val="600"/>
              </a:spcBef>
              <a:spcAft>
                <a:spcPts val="600"/>
              </a:spcAft>
            </a:pPr>
            <a:r>
              <a:rPr lang="en-ZA" sz="3200" dirty="0">
                <a:solidFill>
                  <a:srgbClr val="290DB3"/>
                </a:solidFill>
              </a:rPr>
              <a:t>Sales team, street vending, mail, wet markets, the Internet, etc.</a:t>
            </a:r>
          </a:p>
        </p:txBody>
      </p:sp>
      <p:sp>
        <p:nvSpPr>
          <p:cNvPr id="4" name="Slide Number Placeholder 3"/>
          <p:cNvSpPr>
            <a:spLocks noGrp="1"/>
          </p:cNvSpPr>
          <p:nvPr>
            <p:ph type="sldNum" sz="quarter" idx="4"/>
          </p:nvPr>
        </p:nvSpPr>
        <p:spPr/>
        <p:txBody>
          <a:bodyPr/>
          <a:lstStyle/>
          <a:p>
            <a:fld id="{3AF21FA0-C69A-D549-B93E-AD7DB9D7EB7A}" type="slidenum">
              <a:rPr lang="en-US" smtClean="0"/>
              <a:pPr/>
              <a:t>171</a:t>
            </a:fld>
            <a:endParaRPr lang="en-US" dirty="0"/>
          </a:p>
        </p:txBody>
      </p:sp>
      <p:cxnSp>
        <p:nvCxnSpPr>
          <p:cNvPr id="6" name="Straight Connector 5"/>
          <p:cNvCxnSpPr/>
          <p:nvPr/>
        </p:nvCxnSpPr>
        <p:spPr>
          <a:xfrm flipV="1">
            <a:off x="507342" y="12102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707896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Part 1: Marketing strategy. Promotion</a:t>
            </a:r>
          </a:p>
        </p:txBody>
      </p:sp>
      <p:sp>
        <p:nvSpPr>
          <p:cNvPr id="3" name="Content Placeholder 2"/>
          <p:cNvSpPr>
            <a:spLocks noGrp="1"/>
          </p:cNvSpPr>
          <p:nvPr>
            <p:ph idx="1"/>
          </p:nvPr>
        </p:nvSpPr>
        <p:spPr>
          <a:xfrm>
            <a:off x="914400" y="1587677"/>
            <a:ext cx="8229600" cy="4896249"/>
          </a:xfrm>
        </p:spPr>
        <p:txBody>
          <a:bodyPr/>
          <a:lstStyle/>
          <a:p>
            <a:pPr marL="0" indent="0">
              <a:lnSpc>
                <a:spcPct val="100000"/>
              </a:lnSpc>
              <a:spcBef>
                <a:spcPts val="600"/>
              </a:spcBef>
              <a:spcAft>
                <a:spcPts val="600"/>
              </a:spcAft>
              <a:buNone/>
            </a:pPr>
            <a:r>
              <a:rPr lang="en-ZA" sz="3200" b="1" dirty="0">
                <a:solidFill>
                  <a:srgbClr val="898F0C"/>
                </a:solidFill>
              </a:rPr>
              <a:t>This subsection describes any promotional or advertising activities the group plans and how it communicates with the customers:</a:t>
            </a:r>
          </a:p>
          <a:p>
            <a:pPr>
              <a:lnSpc>
                <a:spcPct val="100000"/>
              </a:lnSpc>
              <a:spcBef>
                <a:spcPts val="600"/>
              </a:spcBef>
              <a:spcAft>
                <a:spcPts val="600"/>
              </a:spcAft>
            </a:pPr>
            <a:r>
              <a:rPr lang="en-ZA" sz="3200" dirty="0">
                <a:solidFill>
                  <a:srgbClr val="290DB3"/>
                </a:solidFill>
              </a:rPr>
              <a:t>Customer awareness: How will the group communicate the merits of its product to potential buyers?</a:t>
            </a:r>
          </a:p>
          <a:p>
            <a:pPr>
              <a:lnSpc>
                <a:spcPct val="100000"/>
              </a:lnSpc>
              <a:spcBef>
                <a:spcPts val="600"/>
              </a:spcBef>
              <a:spcAft>
                <a:spcPts val="600"/>
              </a:spcAft>
            </a:pPr>
            <a:r>
              <a:rPr lang="en-ZA" sz="3200" dirty="0">
                <a:solidFill>
                  <a:srgbClr val="290DB3"/>
                </a:solidFill>
              </a:rPr>
              <a:t>Promotional strategy: A description of the strategy or action plan that will be used to achieve the promotion objective</a:t>
            </a:r>
          </a:p>
        </p:txBody>
      </p:sp>
      <p:sp>
        <p:nvSpPr>
          <p:cNvPr id="4" name="Slide Number Placeholder 3"/>
          <p:cNvSpPr>
            <a:spLocks noGrp="1"/>
          </p:cNvSpPr>
          <p:nvPr>
            <p:ph type="sldNum" sz="quarter" idx="4"/>
          </p:nvPr>
        </p:nvSpPr>
        <p:spPr/>
        <p:txBody>
          <a:bodyPr/>
          <a:lstStyle/>
          <a:p>
            <a:fld id="{3AF21FA0-C69A-D549-B93E-AD7DB9D7EB7A}" type="slidenum">
              <a:rPr lang="en-US" smtClean="0"/>
              <a:pPr/>
              <a:t>172</a:t>
            </a:fld>
            <a:endParaRPr lang="en-US" dirty="0"/>
          </a:p>
        </p:txBody>
      </p:sp>
      <p:cxnSp>
        <p:nvCxnSpPr>
          <p:cNvPr id="6" name="Straight Connector 5"/>
          <p:cNvCxnSpPr/>
          <p:nvPr/>
        </p:nvCxnSpPr>
        <p:spPr>
          <a:xfrm flipV="1">
            <a:off x="507342" y="133137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64087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Part 1: Risks</a:t>
            </a:r>
          </a:p>
        </p:txBody>
      </p:sp>
      <p:sp>
        <p:nvSpPr>
          <p:cNvPr id="3" name="Content Placeholder 2"/>
          <p:cNvSpPr>
            <a:spLocks noGrp="1"/>
          </p:cNvSpPr>
          <p:nvPr>
            <p:ph idx="1"/>
          </p:nvPr>
        </p:nvSpPr>
        <p:spPr>
          <a:xfrm>
            <a:off x="914400" y="1587678"/>
            <a:ext cx="8383979" cy="4789372"/>
          </a:xfrm>
        </p:spPr>
        <p:txBody>
          <a:bodyPr/>
          <a:lstStyle/>
          <a:p>
            <a:pPr marL="0" indent="0">
              <a:lnSpc>
                <a:spcPct val="100000"/>
              </a:lnSpc>
              <a:spcBef>
                <a:spcPts val="600"/>
              </a:spcBef>
              <a:spcAft>
                <a:spcPts val="600"/>
              </a:spcAft>
              <a:buNone/>
            </a:pPr>
            <a:r>
              <a:rPr lang="en-ZA" sz="3200" b="1" dirty="0">
                <a:solidFill>
                  <a:srgbClr val="898F0C"/>
                </a:solidFill>
              </a:rPr>
              <a:t>This section covers the major risks lively to be encountered in production and marketing, and how the group plans to deal with them</a:t>
            </a:r>
          </a:p>
          <a:p>
            <a:pPr>
              <a:lnSpc>
                <a:spcPct val="100000"/>
              </a:lnSpc>
              <a:spcBef>
                <a:spcPts val="600"/>
              </a:spcBef>
              <a:spcAft>
                <a:spcPts val="600"/>
              </a:spcAft>
            </a:pPr>
            <a:r>
              <a:rPr lang="en-ZA" sz="3200" dirty="0">
                <a:solidFill>
                  <a:srgbClr val="290DB3"/>
                </a:solidFill>
              </a:rPr>
              <a:t>Identification of the key risks to the marketing plan: What are the problems or constraints to undertaking the action plan? How can these risks be overcome?</a:t>
            </a:r>
          </a:p>
          <a:p>
            <a:pPr>
              <a:lnSpc>
                <a:spcPct val="100000"/>
              </a:lnSpc>
              <a:spcBef>
                <a:spcPts val="600"/>
              </a:spcBef>
              <a:spcAft>
                <a:spcPts val="600"/>
              </a:spcAft>
            </a:pPr>
            <a:r>
              <a:rPr lang="en-ZA" sz="3200" dirty="0">
                <a:solidFill>
                  <a:srgbClr val="290DB3"/>
                </a:solidFill>
              </a:rPr>
              <a:t>Mitigation plan: Are there ways of minimizing the risks?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173</a:t>
            </a:fld>
            <a:endParaRPr lang="en-US" dirty="0"/>
          </a:p>
        </p:txBody>
      </p:sp>
      <p:cxnSp>
        <p:nvCxnSpPr>
          <p:cNvPr id="6" name="Straight Connector 5"/>
          <p:cNvCxnSpPr/>
          <p:nvPr/>
        </p:nvCxnSpPr>
        <p:spPr>
          <a:xfrm flipV="1">
            <a:off x="566720" y="130889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565004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74" y="-4670"/>
            <a:ext cx="7738726" cy="1124712"/>
          </a:xfrm>
        </p:spPr>
        <p:txBody>
          <a:bodyPr anchor="ctr"/>
          <a:lstStyle/>
          <a:p>
            <a:r>
              <a:rPr lang="en-ZA" sz="3600" dirty="0"/>
              <a:t>Part 1: Business operations outline</a:t>
            </a:r>
          </a:p>
        </p:txBody>
      </p:sp>
      <p:sp>
        <p:nvSpPr>
          <p:cNvPr id="3" name="Content Placeholder 2"/>
          <p:cNvSpPr>
            <a:spLocks noGrp="1"/>
          </p:cNvSpPr>
          <p:nvPr>
            <p:ph idx="1"/>
          </p:nvPr>
        </p:nvSpPr>
        <p:spPr>
          <a:xfrm>
            <a:off x="322415" y="1120043"/>
            <a:ext cx="9391601" cy="5803272"/>
          </a:xfrm>
        </p:spPr>
        <p:txBody>
          <a:bodyPr/>
          <a:lstStyle/>
          <a:p>
            <a:pPr>
              <a:lnSpc>
                <a:spcPct val="100000"/>
              </a:lnSpc>
              <a:spcBef>
                <a:spcPts val="0"/>
              </a:spcBef>
            </a:pPr>
            <a:r>
              <a:rPr lang="en-ZA" sz="3200" dirty="0">
                <a:solidFill>
                  <a:srgbClr val="290DB3"/>
                </a:solidFill>
              </a:rPr>
              <a:t>The activities in the business flow from production to sale</a:t>
            </a:r>
          </a:p>
          <a:p>
            <a:pPr>
              <a:lnSpc>
                <a:spcPct val="100000"/>
              </a:lnSpc>
              <a:spcBef>
                <a:spcPts val="0"/>
              </a:spcBef>
            </a:pPr>
            <a:r>
              <a:rPr lang="en-ZA" sz="3200" dirty="0">
                <a:solidFill>
                  <a:srgbClr val="290DB3"/>
                </a:solidFill>
              </a:rPr>
              <a:t>Pre-production activities: Input, procurement, nursery</a:t>
            </a:r>
          </a:p>
          <a:p>
            <a:pPr>
              <a:lnSpc>
                <a:spcPct val="100000"/>
              </a:lnSpc>
              <a:spcBef>
                <a:spcPts val="0"/>
              </a:spcBef>
            </a:pPr>
            <a:r>
              <a:rPr lang="en-ZA" sz="3200" dirty="0">
                <a:solidFill>
                  <a:srgbClr val="290DB3"/>
                </a:solidFill>
              </a:rPr>
              <a:t>Production activities: Plowing, sowing, weeding</a:t>
            </a:r>
          </a:p>
          <a:p>
            <a:pPr>
              <a:lnSpc>
                <a:spcPct val="100000"/>
              </a:lnSpc>
              <a:spcBef>
                <a:spcPts val="0"/>
              </a:spcBef>
            </a:pPr>
            <a:r>
              <a:rPr lang="en-ZA" sz="3200" dirty="0">
                <a:solidFill>
                  <a:srgbClr val="290DB3"/>
                </a:solidFill>
              </a:rPr>
              <a:t>Post-harvest activities: Drying, sorting, storage</a:t>
            </a:r>
          </a:p>
          <a:p>
            <a:pPr>
              <a:lnSpc>
                <a:spcPct val="100000"/>
              </a:lnSpc>
              <a:spcBef>
                <a:spcPts val="0"/>
              </a:spcBef>
            </a:pPr>
            <a:r>
              <a:rPr lang="en-ZA" sz="3200" dirty="0">
                <a:solidFill>
                  <a:srgbClr val="290DB3"/>
                </a:solidFill>
              </a:rPr>
              <a:t>Agro-processing activities: Processing methods and services</a:t>
            </a:r>
          </a:p>
          <a:p>
            <a:pPr>
              <a:lnSpc>
                <a:spcPct val="100000"/>
              </a:lnSpc>
              <a:spcBef>
                <a:spcPts val="0"/>
              </a:spcBef>
            </a:pPr>
            <a:r>
              <a:rPr lang="en-ZA" sz="3200" dirty="0">
                <a:solidFill>
                  <a:srgbClr val="290DB3"/>
                </a:solidFill>
              </a:rPr>
              <a:t>Marketing activities: Buyer linkage, negotiation, transport</a:t>
            </a:r>
          </a:p>
          <a:p>
            <a:pPr>
              <a:lnSpc>
                <a:spcPct val="100000"/>
              </a:lnSpc>
              <a:spcBef>
                <a:spcPts val="0"/>
              </a:spcBef>
            </a:pPr>
            <a:r>
              <a:rPr lang="en-ZA" sz="3200" dirty="0">
                <a:solidFill>
                  <a:srgbClr val="290DB3"/>
                </a:solidFill>
              </a:rPr>
              <a:t>Key partners: Extension agent, input supplier, transporter</a:t>
            </a:r>
          </a:p>
          <a:p>
            <a:pPr>
              <a:lnSpc>
                <a:spcPct val="100000"/>
              </a:lnSpc>
              <a:spcBef>
                <a:spcPts val="0"/>
              </a:spcBef>
            </a:pPr>
            <a:r>
              <a:rPr lang="en-ZA" sz="3200" dirty="0">
                <a:solidFill>
                  <a:srgbClr val="290DB3"/>
                </a:solidFill>
              </a:rPr>
              <a:t>Key resources: Land, labor, staff</a:t>
            </a:r>
          </a:p>
          <a:p>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174</a:t>
            </a:fld>
            <a:endParaRPr lang="en-US" dirty="0"/>
          </a:p>
        </p:txBody>
      </p:sp>
      <p:cxnSp>
        <p:nvCxnSpPr>
          <p:cNvPr id="6" name="Straight Connector 5"/>
          <p:cNvCxnSpPr/>
          <p:nvPr/>
        </p:nvCxnSpPr>
        <p:spPr>
          <a:xfrm flipV="1">
            <a:off x="490874" y="86068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722919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39" y="-4670"/>
            <a:ext cx="8478981" cy="1124712"/>
          </a:xfrm>
        </p:spPr>
        <p:txBody>
          <a:bodyPr anchor="ctr"/>
          <a:lstStyle/>
          <a:p>
            <a:r>
              <a:rPr lang="en-ZA" sz="3600" dirty="0"/>
              <a:t>Part 2: Profitability analysis</a:t>
            </a:r>
          </a:p>
        </p:txBody>
      </p:sp>
      <p:sp>
        <p:nvSpPr>
          <p:cNvPr id="3" name="Content Placeholder 2"/>
          <p:cNvSpPr>
            <a:spLocks noGrp="1"/>
          </p:cNvSpPr>
          <p:nvPr>
            <p:ph idx="1"/>
          </p:nvPr>
        </p:nvSpPr>
        <p:spPr>
          <a:xfrm>
            <a:off x="510639" y="1416926"/>
            <a:ext cx="8953995" cy="5173879"/>
          </a:xfrm>
        </p:spPr>
        <p:txBody>
          <a:bodyPr/>
          <a:lstStyle/>
          <a:p>
            <a:pPr>
              <a:lnSpc>
                <a:spcPct val="100000"/>
              </a:lnSpc>
              <a:spcBef>
                <a:spcPts val="600"/>
              </a:spcBef>
              <a:spcAft>
                <a:spcPts val="600"/>
              </a:spcAft>
            </a:pPr>
            <a:r>
              <a:rPr lang="en-ZA" sz="3200" dirty="0">
                <a:solidFill>
                  <a:srgbClr val="290DB3"/>
                </a:solidFill>
              </a:rPr>
              <a:t>Part 2 consists largely of </a:t>
            </a:r>
            <a:r>
              <a:rPr lang="en-ZA" sz="3200" b="1" dirty="0">
                <a:solidFill>
                  <a:srgbClr val="898F0C"/>
                </a:solidFill>
              </a:rPr>
              <a:t>tables </a:t>
            </a:r>
            <a:r>
              <a:rPr lang="en-ZA" sz="3200" dirty="0">
                <a:solidFill>
                  <a:srgbClr val="290DB3"/>
                </a:solidFill>
              </a:rPr>
              <a:t>showing how to calculate costs, income and profit.</a:t>
            </a:r>
          </a:p>
          <a:p>
            <a:pPr>
              <a:lnSpc>
                <a:spcPct val="100000"/>
              </a:lnSpc>
              <a:spcBef>
                <a:spcPts val="600"/>
              </a:spcBef>
              <a:spcAft>
                <a:spcPts val="600"/>
              </a:spcAft>
            </a:pPr>
            <a:r>
              <a:rPr lang="en-ZA" sz="3200" dirty="0">
                <a:solidFill>
                  <a:srgbClr val="290DB3"/>
                </a:solidFill>
              </a:rPr>
              <a:t>You can calculate this information using pencil and paper or a spreadsheet. You can use also the profitability calculator CRS Farmbook software.</a:t>
            </a:r>
          </a:p>
          <a:p>
            <a:pPr marL="0" indent="0">
              <a:lnSpc>
                <a:spcPct val="100000"/>
              </a:lnSpc>
              <a:spcBef>
                <a:spcPts val="600"/>
              </a:spcBef>
              <a:spcAft>
                <a:spcPts val="600"/>
              </a:spcAft>
              <a:buNone/>
            </a:pPr>
            <a:r>
              <a:rPr lang="en-ZA" sz="3200" b="1" dirty="0">
                <a:solidFill>
                  <a:srgbClr val="898F0C"/>
                </a:solidFill>
              </a:rPr>
              <a:t>Part 2 consists of the following three sections:</a:t>
            </a:r>
          </a:p>
          <a:p>
            <a:pPr marL="0" indent="0">
              <a:lnSpc>
                <a:spcPct val="100000"/>
              </a:lnSpc>
              <a:spcBef>
                <a:spcPts val="600"/>
              </a:spcBef>
              <a:spcAft>
                <a:spcPts val="600"/>
              </a:spcAft>
              <a:buNone/>
            </a:pPr>
            <a:r>
              <a:rPr lang="en-ZA" sz="3200" b="1" dirty="0">
                <a:solidFill>
                  <a:srgbClr val="290DB3"/>
                </a:solidFill>
              </a:rPr>
              <a:t>7. </a:t>
            </a:r>
            <a:r>
              <a:rPr lang="en-ZA" sz="3200" dirty="0">
                <a:solidFill>
                  <a:srgbClr val="290DB3"/>
                </a:solidFill>
              </a:rPr>
              <a:t>Costs</a:t>
            </a:r>
          </a:p>
          <a:p>
            <a:pPr marL="0" indent="0">
              <a:lnSpc>
                <a:spcPct val="100000"/>
              </a:lnSpc>
              <a:spcBef>
                <a:spcPts val="600"/>
              </a:spcBef>
              <a:spcAft>
                <a:spcPts val="600"/>
              </a:spcAft>
              <a:buNone/>
            </a:pPr>
            <a:r>
              <a:rPr lang="en-ZA" sz="3200" b="1" dirty="0">
                <a:solidFill>
                  <a:srgbClr val="290DB3"/>
                </a:solidFill>
              </a:rPr>
              <a:t>8. </a:t>
            </a:r>
            <a:r>
              <a:rPr lang="en-ZA" sz="3200" dirty="0">
                <a:solidFill>
                  <a:srgbClr val="290DB3"/>
                </a:solidFill>
              </a:rPr>
              <a:t>Income</a:t>
            </a:r>
          </a:p>
          <a:p>
            <a:pPr marL="0" indent="0">
              <a:lnSpc>
                <a:spcPct val="100000"/>
              </a:lnSpc>
              <a:spcBef>
                <a:spcPts val="600"/>
              </a:spcBef>
              <a:spcAft>
                <a:spcPts val="600"/>
              </a:spcAft>
              <a:buNone/>
            </a:pPr>
            <a:r>
              <a:rPr lang="en-ZA" sz="3200" b="1" dirty="0">
                <a:solidFill>
                  <a:srgbClr val="290DB3"/>
                </a:solidFill>
              </a:rPr>
              <a:t>9. </a:t>
            </a:r>
            <a:r>
              <a:rPr lang="en-ZA" sz="3200" dirty="0">
                <a:solidFill>
                  <a:srgbClr val="290DB3"/>
                </a:solidFill>
              </a:rPr>
              <a:t>Profit and loss analysis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175</a:t>
            </a:fld>
            <a:endParaRPr lang="en-US" dirty="0"/>
          </a:p>
        </p:txBody>
      </p:sp>
      <p:cxnSp>
        <p:nvCxnSpPr>
          <p:cNvPr id="6" name="Straight Connector 5"/>
          <p:cNvCxnSpPr/>
          <p:nvPr/>
        </p:nvCxnSpPr>
        <p:spPr>
          <a:xfrm flipV="1">
            <a:off x="490874" y="109755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377642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90" y="-4670"/>
            <a:ext cx="7695210" cy="1124712"/>
          </a:xfrm>
        </p:spPr>
        <p:txBody>
          <a:bodyPr/>
          <a:lstStyle/>
          <a:p>
            <a:r>
              <a:rPr lang="en-ZA" sz="3600" dirty="0"/>
              <a:t>Part 2: Costs</a:t>
            </a:r>
          </a:p>
        </p:txBody>
      </p:sp>
      <p:sp>
        <p:nvSpPr>
          <p:cNvPr id="3" name="Content Placeholder 2"/>
          <p:cNvSpPr>
            <a:spLocks noGrp="1"/>
          </p:cNvSpPr>
          <p:nvPr>
            <p:ph idx="1"/>
          </p:nvPr>
        </p:nvSpPr>
        <p:spPr>
          <a:xfrm>
            <a:off x="534390" y="1587677"/>
            <a:ext cx="8930244" cy="4908126"/>
          </a:xfrm>
        </p:spPr>
        <p:txBody>
          <a:bodyPr/>
          <a:lstStyle/>
          <a:p>
            <a:pPr marL="0" indent="0">
              <a:lnSpc>
                <a:spcPct val="100000"/>
              </a:lnSpc>
              <a:spcBef>
                <a:spcPts val="600"/>
              </a:spcBef>
              <a:spcAft>
                <a:spcPts val="600"/>
              </a:spcAft>
              <a:buNone/>
            </a:pPr>
            <a:r>
              <a:rPr lang="en-ZA" sz="3200" b="1" dirty="0">
                <a:solidFill>
                  <a:srgbClr val="898F0C"/>
                </a:solidFill>
              </a:rPr>
              <a:t>This section provides details of the costs of production and marketing:</a:t>
            </a:r>
          </a:p>
          <a:p>
            <a:pPr>
              <a:lnSpc>
                <a:spcPct val="100000"/>
              </a:lnSpc>
              <a:spcBef>
                <a:spcPts val="600"/>
              </a:spcBef>
              <a:spcAft>
                <a:spcPts val="600"/>
              </a:spcAft>
            </a:pPr>
            <a:r>
              <a:rPr lang="en-ZA" sz="3200" dirty="0">
                <a:solidFill>
                  <a:srgbClr val="290DB3"/>
                </a:solidFill>
              </a:rPr>
              <a:t>Materials costs of production and marketing per unit of production (e.g. per acre) for one season or year.</a:t>
            </a:r>
          </a:p>
          <a:p>
            <a:pPr>
              <a:lnSpc>
                <a:spcPct val="100000"/>
              </a:lnSpc>
              <a:spcBef>
                <a:spcPts val="600"/>
              </a:spcBef>
              <a:spcAft>
                <a:spcPts val="600"/>
              </a:spcAft>
            </a:pPr>
            <a:r>
              <a:rPr lang="en-ZA" sz="3200" dirty="0">
                <a:solidFill>
                  <a:srgbClr val="290DB3"/>
                </a:solidFill>
              </a:rPr>
              <a:t>Labor costs of production and marketing per unit of production for one.</a:t>
            </a:r>
          </a:p>
          <a:p>
            <a:pPr>
              <a:lnSpc>
                <a:spcPct val="100000"/>
              </a:lnSpc>
              <a:spcBef>
                <a:spcPts val="600"/>
              </a:spcBef>
              <a:spcAft>
                <a:spcPts val="600"/>
              </a:spcAft>
            </a:pPr>
            <a:r>
              <a:rPr lang="en-ZA" sz="3200" dirty="0">
                <a:solidFill>
                  <a:srgbClr val="290DB3"/>
                </a:solidFill>
              </a:rPr>
              <a:t>Total cost of labor and services + materials and other costs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176</a:t>
            </a:fld>
            <a:endParaRPr lang="en-US" dirty="0"/>
          </a:p>
        </p:txBody>
      </p:sp>
      <p:cxnSp>
        <p:nvCxnSpPr>
          <p:cNvPr id="6" name="Straight Connector 5"/>
          <p:cNvCxnSpPr/>
          <p:nvPr/>
        </p:nvCxnSpPr>
        <p:spPr>
          <a:xfrm flipV="1">
            <a:off x="566720" y="130889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90667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1901" y="-4670"/>
            <a:ext cx="7267699" cy="1124712"/>
          </a:xfrm>
        </p:spPr>
        <p:txBody>
          <a:bodyPr anchor="b"/>
          <a:lstStyle/>
          <a:p>
            <a:r>
              <a:rPr lang="en-ZA" sz="3600" dirty="0"/>
              <a:t>Part 2: Income</a:t>
            </a:r>
          </a:p>
        </p:txBody>
      </p:sp>
      <p:sp>
        <p:nvSpPr>
          <p:cNvPr id="3" name="Content Placeholder 2"/>
          <p:cNvSpPr>
            <a:spLocks noGrp="1"/>
          </p:cNvSpPr>
          <p:nvPr>
            <p:ph idx="1"/>
          </p:nvPr>
        </p:nvSpPr>
        <p:spPr>
          <a:xfrm>
            <a:off x="961901" y="1662546"/>
            <a:ext cx="7837715" cy="2814451"/>
          </a:xfrm>
        </p:spPr>
        <p:txBody>
          <a:bodyPr/>
          <a:lstStyle/>
          <a:p>
            <a:pPr marL="0" indent="0">
              <a:lnSpc>
                <a:spcPct val="100000"/>
              </a:lnSpc>
              <a:spcBef>
                <a:spcPts val="600"/>
              </a:spcBef>
              <a:spcAft>
                <a:spcPts val="600"/>
              </a:spcAft>
              <a:buNone/>
            </a:pPr>
            <a:r>
              <a:rPr lang="en-ZA" sz="3200" b="1" dirty="0">
                <a:solidFill>
                  <a:srgbClr val="898F0C"/>
                </a:solidFill>
              </a:rPr>
              <a:t>This section shows how much money the group expects to earn by selling the product.</a:t>
            </a:r>
          </a:p>
          <a:p>
            <a:pPr>
              <a:lnSpc>
                <a:spcPct val="100000"/>
              </a:lnSpc>
              <a:spcBef>
                <a:spcPts val="600"/>
              </a:spcBef>
              <a:spcAft>
                <a:spcPts val="600"/>
              </a:spcAft>
            </a:pPr>
            <a:r>
              <a:rPr lang="en-ZA" sz="3200" dirty="0">
                <a:solidFill>
                  <a:srgbClr val="290DB3"/>
                </a:solidFill>
              </a:rPr>
              <a:t>Project sales volumes: Clear units of sale</a:t>
            </a:r>
          </a:p>
          <a:p>
            <a:pPr>
              <a:lnSpc>
                <a:spcPct val="100000"/>
              </a:lnSpc>
              <a:spcBef>
                <a:spcPts val="600"/>
              </a:spcBef>
              <a:spcAft>
                <a:spcPts val="600"/>
              </a:spcAft>
            </a:pPr>
            <a:r>
              <a:rPr lang="en-ZA" sz="3200" dirty="0">
                <a:solidFill>
                  <a:srgbClr val="290DB3"/>
                </a:solidFill>
              </a:rPr>
              <a:t>Estimate season income (sales)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177</a:t>
            </a:fld>
            <a:endParaRPr lang="en-US" dirty="0"/>
          </a:p>
        </p:txBody>
      </p:sp>
      <p:cxnSp>
        <p:nvCxnSpPr>
          <p:cNvPr id="6" name="Straight Connector 5"/>
          <p:cNvCxnSpPr/>
          <p:nvPr/>
        </p:nvCxnSpPr>
        <p:spPr>
          <a:xfrm flipV="1">
            <a:off x="566720" y="134632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29270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Part 2: Profit and loss analysis</a:t>
            </a:r>
          </a:p>
        </p:txBody>
      </p:sp>
      <p:sp>
        <p:nvSpPr>
          <p:cNvPr id="3" name="Content Placeholder 2"/>
          <p:cNvSpPr>
            <a:spLocks noGrp="1"/>
          </p:cNvSpPr>
          <p:nvPr>
            <p:ph idx="1"/>
          </p:nvPr>
        </p:nvSpPr>
        <p:spPr>
          <a:xfrm>
            <a:off x="914400" y="1587678"/>
            <a:ext cx="8229600" cy="4896250"/>
          </a:xfrm>
        </p:spPr>
        <p:txBody>
          <a:bodyPr/>
          <a:lstStyle/>
          <a:p>
            <a:pPr marL="0" indent="0">
              <a:lnSpc>
                <a:spcPct val="100000"/>
              </a:lnSpc>
              <a:spcBef>
                <a:spcPts val="600"/>
              </a:spcBef>
              <a:spcAft>
                <a:spcPts val="600"/>
              </a:spcAft>
              <a:buNone/>
            </a:pPr>
            <a:r>
              <a:rPr lang="en-ZA" sz="3200" b="1" dirty="0">
                <a:solidFill>
                  <a:srgbClr val="898F0C"/>
                </a:solidFill>
              </a:rPr>
              <a:t>This section calculates the profit (or loss) by comparing the costs and the income. The profit is called the gross margin.</a:t>
            </a:r>
          </a:p>
          <a:p>
            <a:pPr marL="0" indent="0">
              <a:lnSpc>
                <a:spcPct val="100000"/>
              </a:lnSpc>
              <a:spcBef>
                <a:spcPts val="600"/>
              </a:spcBef>
              <a:spcAft>
                <a:spcPts val="600"/>
              </a:spcAft>
              <a:buNone/>
            </a:pPr>
            <a:r>
              <a:rPr lang="en-ZA" sz="3200" b="1" dirty="0">
                <a:solidFill>
                  <a:srgbClr val="290DB3"/>
                </a:solidFill>
              </a:rPr>
              <a:t>Calculate the gross margin. </a:t>
            </a:r>
            <a:r>
              <a:rPr lang="en-ZA" sz="3200" dirty="0">
                <a:solidFill>
                  <a:srgbClr val="290DB3"/>
                </a:solidFill>
              </a:rPr>
              <a:t>The calculation shows:</a:t>
            </a:r>
          </a:p>
          <a:p>
            <a:pPr>
              <a:lnSpc>
                <a:spcPct val="100000"/>
              </a:lnSpc>
              <a:spcBef>
                <a:spcPts val="600"/>
              </a:spcBef>
              <a:spcAft>
                <a:spcPts val="600"/>
              </a:spcAft>
            </a:pPr>
            <a:r>
              <a:rPr lang="en-ZA" sz="3200" dirty="0">
                <a:solidFill>
                  <a:srgbClr val="290DB3"/>
                </a:solidFill>
              </a:rPr>
              <a:t>The effect on the gross margin when only hired labor is considered</a:t>
            </a:r>
          </a:p>
          <a:p>
            <a:pPr>
              <a:lnSpc>
                <a:spcPct val="100000"/>
              </a:lnSpc>
              <a:spcBef>
                <a:spcPts val="600"/>
              </a:spcBef>
              <a:spcAft>
                <a:spcPts val="600"/>
              </a:spcAft>
            </a:pPr>
            <a:r>
              <a:rPr lang="en-ZA" sz="3200" dirty="0">
                <a:solidFill>
                  <a:srgbClr val="290DB3"/>
                </a:solidFill>
              </a:rPr>
              <a:t>The reduction in gross margin when family labor is included</a:t>
            </a:r>
          </a:p>
        </p:txBody>
      </p:sp>
      <p:sp>
        <p:nvSpPr>
          <p:cNvPr id="4" name="Slide Number Placeholder 3"/>
          <p:cNvSpPr>
            <a:spLocks noGrp="1"/>
          </p:cNvSpPr>
          <p:nvPr>
            <p:ph type="sldNum" sz="quarter" idx="4"/>
          </p:nvPr>
        </p:nvSpPr>
        <p:spPr/>
        <p:txBody>
          <a:bodyPr/>
          <a:lstStyle/>
          <a:p>
            <a:fld id="{3AF21FA0-C69A-D549-B93E-AD7DB9D7EB7A}" type="slidenum">
              <a:rPr lang="en-US" smtClean="0"/>
              <a:pPr/>
              <a:t>178</a:t>
            </a:fld>
            <a:endParaRPr lang="en-US" dirty="0"/>
          </a:p>
        </p:txBody>
      </p:sp>
      <p:cxnSp>
        <p:nvCxnSpPr>
          <p:cNvPr id="6" name="Straight Connector 5"/>
          <p:cNvCxnSpPr/>
          <p:nvPr/>
        </p:nvCxnSpPr>
        <p:spPr>
          <a:xfrm flipV="1">
            <a:off x="566720" y="134632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820285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Part 3: Loan analysis</a:t>
            </a:r>
          </a:p>
        </p:txBody>
      </p:sp>
      <p:sp>
        <p:nvSpPr>
          <p:cNvPr id="3" name="Content Placeholder 2"/>
          <p:cNvSpPr>
            <a:spLocks noGrp="1"/>
          </p:cNvSpPr>
          <p:nvPr>
            <p:ph idx="1"/>
          </p:nvPr>
        </p:nvSpPr>
        <p:spPr>
          <a:xfrm>
            <a:off x="914400" y="1270661"/>
            <a:ext cx="8419605" cy="4536373"/>
          </a:xfrm>
        </p:spPr>
        <p:txBody>
          <a:bodyPr/>
          <a:lstStyle/>
          <a:p>
            <a:pPr>
              <a:lnSpc>
                <a:spcPct val="100000"/>
              </a:lnSpc>
              <a:spcBef>
                <a:spcPts val="600"/>
              </a:spcBef>
              <a:spcAft>
                <a:spcPts val="600"/>
              </a:spcAft>
            </a:pPr>
            <a:r>
              <a:rPr lang="en-ZA" sz="3200" dirty="0">
                <a:solidFill>
                  <a:srgbClr val="290DB3"/>
                </a:solidFill>
              </a:rPr>
              <a:t>The final section of the business plan gives details of any </a:t>
            </a:r>
            <a:r>
              <a:rPr lang="en-ZA" sz="3200" b="1" dirty="0">
                <a:solidFill>
                  <a:srgbClr val="898F0C"/>
                </a:solidFill>
              </a:rPr>
              <a:t>loans</a:t>
            </a:r>
            <a:r>
              <a:rPr lang="en-ZA" sz="3200" dirty="0">
                <a:solidFill>
                  <a:srgbClr val="290DB3"/>
                </a:solidFill>
              </a:rPr>
              <a:t> or </a:t>
            </a:r>
            <a:r>
              <a:rPr lang="en-ZA" sz="3200" b="1" dirty="0">
                <a:solidFill>
                  <a:srgbClr val="898F0C"/>
                </a:solidFill>
              </a:rPr>
              <a:t>credit</a:t>
            </a:r>
            <a:r>
              <a:rPr lang="en-ZA" sz="3200" dirty="0">
                <a:solidFill>
                  <a:srgbClr val="290DB3"/>
                </a:solidFill>
              </a:rPr>
              <a:t> that the enterprise wishes to apply for.</a:t>
            </a:r>
          </a:p>
          <a:p>
            <a:pPr>
              <a:lnSpc>
                <a:spcPct val="100000"/>
              </a:lnSpc>
              <a:spcBef>
                <a:spcPts val="600"/>
              </a:spcBef>
              <a:spcAft>
                <a:spcPts val="600"/>
              </a:spcAft>
            </a:pPr>
            <a:r>
              <a:rPr lang="en-ZA" sz="3200" dirty="0">
                <a:solidFill>
                  <a:srgbClr val="290DB3"/>
                </a:solidFill>
              </a:rPr>
              <a:t>Virtually all enterprises borrow some money to pay for the business costs.</a:t>
            </a:r>
          </a:p>
          <a:p>
            <a:pPr>
              <a:lnSpc>
                <a:spcPct val="100000"/>
              </a:lnSpc>
              <a:spcBef>
                <a:spcPts val="600"/>
              </a:spcBef>
              <a:spcAft>
                <a:spcPts val="600"/>
              </a:spcAft>
            </a:pPr>
            <a:r>
              <a:rPr lang="en-ZA" sz="3200" dirty="0">
                <a:solidFill>
                  <a:srgbClr val="290DB3"/>
                </a:solidFill>
              </a:rPr>
              <a:t>Calculating credit needs will help farmers to understand that </a:t>
            </a:r>
            <a:r>
              <a:rPr lang="en-ZA" sz="3200" b="1" dirty="0">
                <a:solidFill>
                  <a:srgbClr val="898F0C"/>
                </a:solidFill>
              </a:rPr>
              <a:t>borrowing money </a:t>
            </a:r>
            <a:r>
              <a:rPr lang="en-ZA" sz="3200" dirty="0">
                <a:solidFill>
                  <a:srgbClr val="290DB3"/>
                </a:solidFill>
              </a:rPr>
              <a:t>has a </a:t>
            </a:r>
            <a:r>
              <a:rPr lang="en-ZA" sz="3200" b="1" dirty="0">
                <a:solidFill>
                  <a:srgbClr val="898F0C"/>
                </a:solidFill>
              </a:rPr>
              <a:t>cost that cuts into their profit.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179</a:t>
            </a:fld>
            <a:endParaRPr lang="en-US" dirty="0"/>
          </a:p>
        </p:txBody>
      </p:sp>
      <p:cxnSp>
        <p:nvCxnSpPr>
          <p:cNvPr id="5" name="Straight Connector 4"/>
          <p:cNvCxnSpPr/>
          <p:nvPr/>
        </p:nvCxnSpPr>
        <p:spPr>
          <a:xfrm flipV="1">
            <a:off x="431389" y="897173"/>
            <a:ext cx="9195621" cy="52251"/>
          </a:xfrm>
          <a:prstGeom prst="line">
            <a:avLst/>
          </a:prstGeom>
          <a:ln w="38100">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8118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Market survey: Preparation</a:t>
            </a:r>
          </a:p>
        </p:txBody>
      </p:sp>
      <p:sp>
        <p:nvSpPr>
          <p:cNvPr id="3" name="Content Placeholder 2"/>
          <p:cNvSpPr>
            <a:spLocks noGrp="1"/>
          </p:cNvSpPr>
          <p:nvPr>
            <p:ph idx="1"/>
          </p:nvPr>
        </p:nvSpPr>
        <p:spPr>
          <a:xfrm>
            <a:off x="659334" y="1120043"/>
            <a:ext cx="9042806" cy="5646518"/>
          </a:xfrm>
        </p:spPr>
        <p:txBody>
          <a:bodyPr/>
          <a:lstStyle/>
          <a:p>
            <a:pPr marL="514350" indent="-514350">
              <a:lnSpc>
                <a:spcPct val="100000"/>
              </a:lnSpc>
              <a:spcBef>
                <a:spcPts val="0"/>
              </a:spcBef>
              <a:spcAft>
                <a:spcPts val="600"/>
              </a:spcAft>
              <a:buFont typeface="+mj-lt"/>
              <a:buAutoNum type="arabicPeriod"/>
            </a:pPr>
            <a:r>
              <a:rPr lang="en-ZA" sz="3200" dirty="0">
                <a:solidFill>
                  <a:srgbClr val="290DB3"/>
                </a:solidFill>
              </a:rPr>
              <a:t>Organize a team.</a:t>
            </a:r>
          </a:p>
          <a:p>
            <a:pPr marL="514350" indent="-514350">
              <a:lnSpc>
                <a:spcPct val="100000"/>
              </a:lnSpc>
              <a:spcBef>
                <a:spcPts val="0"/>
              </a:spcBef>
              <a:spcAft>
                <a:spcPts val="600"/>
              </a:spcAft>
              <a:buFont typeface="+mj-lt"/>
              <a:buAutoNum type="arabicPeriod"/>
            </a:pPr>
            <a:r>
              <a:rPr lang="en-ZA" sz="3200" dirty="0">
                <a:solidFill>
                  <a:srgbClr val="290DB3"/>
                </a:solidFill>
              </a:rPr>
              <a:t>Decide on the types of information to collect.</a:t>
            </a:r>
          </a:p>
          <a:p>
            <a:pPr marL="514350" indent="-514350">
              <a:lnSpc>
                <a:spcPct val="100000"/>
              </a:lnSpc>
              <a:spcBef>
                <a:spcPts val="0"/>
              </a:spcBef>
              <a:spcAft>
                <a:spcPts val="600"/>
              </a:spcAft>
              <a:buFont typeface="+mj-lt"/>
              <a:buAutoNum type="arabicPeriod"/>
            </a:pPr>
            <a:r>
              <a:rPr lang="en-ZA" sz="3200" dirty="0">
                <a:solidFill>
                  <a:srgbClr val="290DB3"/>
                </a:solidFill>
              </a:rPr>
              <a:t>Decide where and when to visit: List the market sites to visit.</a:t>
            </a:r>
          </a:p>
          <a:p>
            <a:pPr marL="514350" indent="-514350">
              <a:lnSpc>
                <a:spcPct val="100000"/>
              </a:lnSpc>
              <a:spcBef>
                <a:spcPts val="0"/>
              </a:spcBef>
              <a:spcAft>
                <a:spcPts val="600"/>
              </a:spcAft>
              <a:buFont typeface="+mj-lt"/>
              <a:buAutoNum type="arabicPeriod"/>
            </a:pPr>
            <a:r>
              <a:rPr lang="en-ZA" sz="3200" dirty="0">
                <a:solidFill>
                  <a:srgbClr val="290DB3"/>
                </a:solidFill>
              </a:rPr>
              <a:t>Plan the number of interviews in each market.</a:t>
            </a:r>
          </a:p>
          <a:p>
            <a:pPr marL="514350" indent="-514350">
              <a:lnSpc>
                <a:spcPct val="100000"/>
              </a:lnSpc>
              <a:spcBef>
                <a:spcPts val="0"/>
              </a:spcBef>
              <a:spcAft>
                <a:spcPts val="600"/>
              </a:spcAft>
              <a:buFont typeface="+mj-lt"/>
              <a:buAutoNum type="arabicPeriod"/>
            </a:pPr>
            <a:r>
              <a:rPr lang="en-ZA" sz="3200" dirty="0">
                <a:solidFill>
                  <a:srgbClr val="290DB3"/>
                </a:solidFill>
              </a:rPr>
              <a:t>Prepare a questionnaire or a checklist, based on the type of information to be collected.</a:t>
            </a:r>
          </a:p>
          <a:p>
            <a:pPr marL="514350" indent="-514350">
              <a:lnSpc>
                <a:spcPct val="100000"/>
              </a:lnSpc>
              <a:spcBef>
                <a:spcPts val="0"/>
              </a:spcBef>
              <a:spcAft>
                <a:spcPts val="600"/>
              </a:spcAft>
              <a:buFont typeface="+mj-lt"/>
              <a:buAutoNum type="arabicPeriod"/>
            </a:pPr>
            <a:r>
              <a:rPr lang="en-ZA" sz="3200" dirty="0">
                <a:solidFill>
                  <a:srgbClr val="290DB3"/>
                </a:solidFill>
              </a:rPr>
              <a:t>Prepare an introduction.</a:t>
            </a:r>
          </a:p>
          <a:p>
            <a:pPr marL="514350" indent="-514350">
              <a:lnSpc>
                <a:spcPct val="100000"/>
              </a:lnSpc>
              <a:spcBef>
                <a:spcPts val="0"/>
              </a:spcBef>
              <a:spcAft>
                <a:spcPts val="600"/>
              </a:spcAft>
              <a:buFont typeface="+mj-lt"/>
              <a:buAutoNum type="arabicPeriod"/>
            </a:pPr>
            <a:r>
              <a:rPr lang="en-ZA" sz="3200" dirty="0">
                <a:solidFill>
                  <a:srgbClr val="290DB3"/>
                </a:solidFill>
              </a:rPr>
              <a:t>Rehearse the interview procedure with the team.</a:t>
            </a:r>
          </a:p>
          <a:p>
            <a:pPr marL="514350" indent="-514350">
              <a:lnSpc>
                <a:spcPct val="100000"/>
              </a:lnSpc>
              <a:spcBef>
                <a:spcPts val="0"/>
              </a:spcBef>
              <a:spcAft>
                <a:spcPts val="600"/>
              </a:spcAft>
              <a:buFont typeface="+mj-lt"/>
              <a:buAutoNum type="arabicPeriod"/>
            </a:pPr>
            <a:r>
              <a:rPr lang="en-ZA" sz="3200" dirty="0">
                <a:solidFill>
                  <a:srgbClr val="290DB3"/>
                </a:solidFill>
              </a:rPr>
              <a:t>Arrange the interviews and arrange transport.</a:t>
            </a:r>
          </a:p>
          <a:p>
            <a:pPr marL="0" indent="0">
              <a:lnSpc>
                <a:spcPct val="100000"/>
              </a:lnSpc>
              <a:spcBef>
                <a:spcPts val="600"/>
              </a:spcBef>
              <a:spcAft>
                <a:spcPts val="600"/>
              </a:spcAft>
              <a:buNone/>
            </a:pPr>
            <a:endParaRPr lang="en-ZA" sz="3200" dirty="0">
              <a:solidFill>
                <a:srgbClr val="290DB3"/>
              </a:solidFill>
            </a:endParaRPr>
          </a:p>
          <a:p>
            <a:pPr marL="0" indent="0">
              <a:lnSpc>
                <a:spcPct val="100000"/>
              </a:lnSpc>
              <a:spcBef>
                <a:spcPts val="600"/>
              </a:spcBef>
              <a:spcAft>
                <a:spcPts val="600"/>
              </a:spcAft>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18</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43435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12" y="-4670"/>
            <a:ext cx="7802088" cy="1124712"/>
          </a:xfrm>
        </p:spPr>
        <p:txBody>
          <a:bodyPr anchor="ctr"/>
          <a:lstStyle/>
          <a:p>
            <a:r>
              <a:rPr lang="en-ZA" sz="3600" dirty="0"/>
              <a:t>Part 3: Financial requirements</a:t>
            </a:r>
          </a:p>
        </p:txBody>
      </p:sp>
      <p:sp>
        <p:nvSpPr>
          <p:cNvPr id="3" name="Content Placeholder 2"/>
          <p:cNvSpPr>
            <a:spLocks noGrp="1"/>
          </p:cNvSpPr>
          <p:nvPr>
            <p:ph idx="1"/>
          </p:nvPr>
        </p:nvSpPr>
        <p:spPr>
          <a:xfrm>
            <a:off x="427511" y="1120042"/>
            <a:ext cx="9203377" cy="5743895"/>
          </a:xfrm>
        </p:spPr>
        <p:txBody>
          <a:bodyPr/>
          <a:lstStyle/>
          <a:p>
            <a:pPr>
              <a:lnSpc>
                <a:spcPct val="100000"/>
              </a:lnSpc>
              <a:spcBef>
                <a:spcPts val="0"/>
              </a:spcBef>
              <a:spcAft>
                <a:spcPts val="600"/>
              </a:spcAft>
            </a:pPr>
            <a:r>
              <a:rPr lang="en-ZA" sz="3200" dirty="0">
                <a:solidFill>
                  <a:srgbClr val="290DB3"/>
                </a:solidFill>
              </a:rPr>
              <a:t>You can do the loan calculations for the whole group or for each farmer individually.</a:t>
            </a:r>
          </a:p>
          <a:p>
            <a:pPr>
              <a:lnSpc>
                <a:spcPct val="100000"/>
              </a:lnSpc>
              <a:spcBef>
                <a:spcPts val="0"/>
              </a:spcBef>
              <a:spcAft>
                <a:spcPts val="600"/>
              </a:spcAft>
            </a:pPr>
            <a:r>
              <a:rPr lang="en-ZA" sz="3200" dirty="0">
                <a:solidFill>
                  <a:srgbClr val="290DB3"/>
                </a:solidFill>
              </a:rPr>
              <a:t>A </a:t>
            </a:r>
            <a:r>
              <a:rPr lang="en-ZA" sz="3200" b="1" dirty="0">
                <a:solidFill>
                  <a:srgbClr val="898F0C"/>
                </a:solidFill>
              </a:rPr>
              <a:t>bank</a:t>
            </a:r>
            <a:r>
              <a:rPr lang="en-ZA" sz="3200" dirty="0">
                <a:solidFill>
                  <a:srgbClr val="290DB3"/>
                </a:solidFill>
              </a:rPr>
              <a:t> or </a:t>
            </a:r>
            <a:r>
              <a:rPr lang="en-ZA" sz="3200" b="1" dirty="0">
                <a:solidFill>
                  <a:srgbClr val="898F0C"/>
                </a:solidFill>
              </a:rPr>
              <a:t>microfinance institution </a:t>
            </a:r>
            <a:r>
              <a:rPr lang="en-ZA" sz="3200" dirty="0">
                <a:solidFill>
                  <a:srgbClr val="290DB3"/>
                </a:solidFill>
              </a:rPr>
              <a:t>may help the group do the loan calculations.</a:t>
            </a:r>
          </a:p>
          <a:p>
            <a:pPr>
              <a:lnSpc>
                <a:spcPct val="100000"/>
              </a:lnSpc>
              <a:spcBef>
                <a:spcPts val="0"/>
              </a:spcBef>
              <a:spcAft>
                <a:spcPts val="600"/>
              </a:spcAft>
            </a:pPr>
            <a:r>
              <a:rPr lang="en-ZA" sz="3200" dirty="0">
                <a:solidFill>
                  <a:srgbClr val="290DB3"/>
                </a:solidFill>
              </a:rPr>
              <a:t>This section shows how much money the group members need to borrow and calculates the costs of their loans.</a:t>
            </a:r>
          </a:p>
          <a:p>
            <a:pPr>
              <a:lnSpc>
                <a:spcPct val="100000"/>
              </a:lnSpc>
              <a:spcBef>
                <a:spcPts val="0"/>
              </a:spcBef>
              <a:spcAft>
                <a:spcPts val="600"/>
              </a:spcAft>
            </a:pPr>
            <a:r>
              <a:rPr lang="en-ZA" sz="3200" dirty="0">
                <a:solidFill>
                  <a:srgbClr val="290DB3"/>
                </a:solidFill>
              </a:rPr>
              <a:t>Farmers have to pay </a:t>
            </a:r>
            <a:r>
              <a:rPr lang="en-ZA" sz="3200" b="1" dirty="0">
                <a:solidFill>
                  <a:srgbClr val="898F0C"/>
                </a:solidFill>
              </a:rPr>
              <a:t>loan fees, </a:t>
            </a:r>
            <a:r>
              <a:rPr lang="en-ZA" sz="3200" dirty="0">
                <a:solidFill>
                  <a:srgbClr val="290DB3"/>
                </a:solidFill>
              </a:rPr>
              <a:t>which reduces the profitability of the enterprise.</a:t>
            </a:r>
          </a:p>
          <a:p>
            <a:pPr>
              <a:lnSpc>
                <a:spcPct val="100000"/>
              </a:lnSpc>
              <a:spcBef>
                <a:spcPts val="0"/>
              </a:spcBef>
              <a:spcAft>
                <a:spcPts val="600"/>
              </a:spcAft>
            </a:pPr>
            <a:r>
              <a:rPr lang="en-ZA" sz="3200" dirty="0">
                <a:solidFill>
                  <a:srgbClr val="290DB3"/>
                </a:solidFill>
              </a:rPr>
              <a:t>Using </a:t>
            </a:r>
            <a:r>
              <a:rPr lang="en-ZA" sz="3200" b="1" dirty="0">
                <a:solidFill>
                  <a:srgbClr val="898F0C"/>
                </a:solidFill>
              </a:rPr>
              <a:t>savings</a:t>
            </a:r>
            <a:r>
              <a:rPr lang="en-ZA" sz="3200" dirty="0">
                <a:solidFill>
                  <a:srgbClr val="290DB3"/>
                </a:solidFill>
              </a:rPr>
              <a:t> is a more effective means of increasing profit than relying solely on loans.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180</a:t>
            </a:fld>
            <a:endParaRPr lang="en-US" dirty="0"/>
          </a:p>
        </p:txBody>
      </p:sp>
      <p:cxnSp>
        <p:nvCxnSpPr>
          <p:cNvPr id="6" name="Straight Connector 5"/>
          <p:cNvCxnSpPr/>
          <p:nvPr/>
        </p:nvCxnSpPr>
        <p:spPr>
          <a:xfrm flipV="1">
            <a:off x="427511" y="94256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164799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16: Putting the business plan into effect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181</a:t>
            </a:fld>
            <a:endParaRPr lang="en-US" dirty="0"/>
          </a:p>
        </p:txBody>
      </p:sp>
    </p:spTree>
    <p:extLst>
      <p:ext uri="{BB962C8B-B14F-4D97-AF65-F5344CB8AC3E}">
        <p14:creationId xmlns:p14="http://schemas.microsoft.com/office/powerpoint/2010/main" val="10112634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ZA" sz="3600" dirty="0"/>
              <a:t>Outcomes</a:t>
            </a:r>
          </a:p>
        </p:txBody>
      </p:sp>
      <p:sp>
        <p:nvSpPr>
          <p:cNvPr id="3" name="Content Placeholder 2"/>
          <p:cNvSpPr>
            <a:spLocks noGrp="1"/>
          </p:cNvSpPr>
          <p:nvPr>
            <p:ph idx="1"/>
          </p:nvPr>
        </p:nvSpPr>
        <p:spPr>
          <a:xfrm>
            <a:off x="914400" y="1464428"/>
            <a:ext cx="8680862" cy="4093224"/>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a:lnSpc>
                <a:spcPct val="100000"/>
              </a:lnSpc>
              <a:spcBef>
                <a:spcPts val="0"/>
              </a:spcBef>
              <a:spcAft>
                <a:spcPts val="600"/>
              </a:spcAft>
            </a:pPr>
            <a:r>
              <a:rPr lang="en-ZA" sz="3200" dirty="0">
                <a:solidFill>
                  <a:srgbClr val="290DB3"/>
                </a:solidFill>
              </a:rPr>
              <a:t>Describe what to do with a business plan after it has been prepared.</a:t>
            </a:r>
          </a:p>
          <a:p>
            <a:pPr>
              <a:lnSpc>
                <a:spcPct val="100000"/>
              </a:lnSpc>
              <a:spcBef>
                <a:spcPts val="0"/>
              </a:spcBef>
              <a:spcAft>
                <a:spcPts val="600"/>
              </a:spcAft>
            </a:pPr>
            <a:r>
              <a:rPr lang="en-ZA" sz="3200" dirty="0">
                <a:solidFill>
                  <a:srgbClr val="290DB3"/>
                </a:solidFill>
              </a:rPr>
              <a:t>Develop an implementation plan.</a:t>
            </a:r>
          </a:p>
          <a:p>
            <a:pPr>
              <a:lnSpc>
                <a:spcPct val="100000"/>
              </a:lnSpc>
              <a:spcBef>
                <a:spcPts val="0"/>
              </a:spcBef>
              <a:spcAft>
                <a:spcPts val="600"/>
              </a:spcAft>
            </a:pPr>
            <a:r>
              <a:rPr lang="en-ZA" sz="3200" dirty="0">
                <a:solidFill>
                  <a:srgbClr val="290DB3"/>
                </a:solidFill>
              </a:rPr>
              <a:t>Show farmers how to keep a record of their costs.</a:t>
            </a:r>
          </a:p>
          <a:p>
            <a:pPr>
              <a:lnSpc>
                <a:spcPct val="100000"/>
              </a:lnSpc>
              <a:spcBef>
                <a:spcPts val="0"/>
              </a:spcBef>
              <a:spcAft>
                <a:spcPts val="600"/>
              </a:spcAft>
            </a:pPr>
            <a:r>
              <a:rPr lang="en-ZA" sz="3200" dirty="0">
                <a:solidFill>
                  <a:srgbClr val="290DB3"/>
                </a:solidFill>
              </a:rPr>
              <a:t>Show farmers how to assess their performance against targets.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182</a:t>
            </a:fld>
            <a:endParaRPr lang="en-US" dirty="0"/>
          </a:p>
        </p:txBody>
      </p:sp>
      <p:cxnSp>
        <p:nvCxnSpPr>
          <p:cNvPr id="6" name="Straight Connector 5"/>
          <p:cNvCxnSpPr/>
          <p:nvPr/>
        </p:nvCxnSpPr>
        <p:spPr>
          <a:xfrm flipV="1">
            <a:off x="566720" y="134632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437297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Overview</a:t>
            </a:r>
          </a:p>
        </p:txBody>
      </p:sp>
      <p:sp>
        <p:nvSpPr>
          <p:cNvPr id="3" name="Content Placeholder 2"/>
          <p:cNvSpPr>
            <a:spLocks noGrp="1"/>
          </p:cNvSpPr>
          <p:nvPr>
            <p:ph idx="1"/>
          </p:nvPr>
        </p:nvSpPr>
        <p:spPr>
          <a:xfrm>
            <a:off x="914400" y="1587678"/>
            <a:ext cx="8229600" cy="3150578"/>
          </a:xfrm>
        </p:spPr>
        <p:txBody>
          <a:bodyPr/>
          <a:lstStyle/>
          <a:p>
            <a:pPr marL="0" indent="0">
              <a:lnSpc>
                <a:spcPct val="100000"/>
              </a:lnSpc>
              <a:spcBef>
                <a:spcPts val="600"/>
              </a:spcBef>
              <a:spcAft>
                <a:spcPts val="1200"/>
              </a:spcAft>
              <a:buNone/>
            </a:pPr>
            <a:r>
              <a:rPr lang="en-ZA" sz="3200" b="1" dirty="0">
                <a:solidFill>
                  <a:srgbClr val="898F0C"/>
                </a:solidFill>
              </a:rPr>
              <a:t>Lesson 16 covers the following content:</a:t>
            </a:r>
          </a:p>
          <a:p>
            <a:pPr>
              <a:lnSpc>
                <a:spcPct val="100000"/>
              </a:lnSpc>
              <a:spcBef>
                <a:spcPts val="600"/>
              </a:spcBef>
              <a:spcAft>
                <a:spcPts val="600"/>
              </a:spcAft>
            </a:pPr>
            <a:r>
              <a:rPr lang="en-ZA" sz="3200" dirty="0">
                <a:solidFill>
                  <a:srgbClr val="290DB3"/>
                </a:solidFill>
              </a:rPr>
              <a:t>Using the business plan as a management tool</a:t>
            </a:r>
          </a:p>
          <a:p>
            <a:pPr>
              <a:lnSpc>
                <a:spcPct val="100000"/>
              </a:lnSpc>
              <a:spcBef>
                <a:spcPts val="600"/>
              </a:spcBef>
              <a:spcAft>
                <a:spcPts val="600"/>
              </a:spcAft>
            </a:pPr>
            <a:r>
              <a:rPr lang="en-ZA" sz="3200" dirty="0">
                <a:solidFill>
                  <a:srgbClr val="290DB3"/>
                </a:solidFill>
              </a:rPr>
              <a:t>Developing an implementation plan</a:t>
            </a:r>
          </a:p>
          <a:p>
            <a:pPr>
              <a:lnSpc>
                <a:spcPct val="100000"/>
              </a:lnSpc>
              <a:spcBef>
                <a:spcPts val="600"/>
              </a:spcBef>
              <a:spcAft>
                <a:spcPts val="600"/>
              </a:spcAft>
            </a:pPr>
            <a:r>
              <a:rPr lang="en-ZA" sz="3200" dirty="0">
                <a:solidFill>
                  <a:srgbClr val="290DB3"/>
                </a:solidFill>
              </a:rPr>
              <a:t>Maintaining records of costs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183</a:t>
            </a:fld>
            <a:endParaRPr lang="en-US" dirty="0"/>
          </a:p>
        </p:txBody>
      </p:sp>
      <p:cxnSp>
        <p:nvCxnSpPr>
          <p:cNvPr id="6" name="Straight Connector 5"/>
          <p:cNvCxnSpPr/>
          <p:nvPr/>
        </p:nvCxnSpPr>
        <p:spPr>
          <a:xfrm flipV="1">
            <a:off x="566720" y="134632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967598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4670"/>
            <a:ext cx="8989621" cy="1124712"/>
          </a:xfrm>
        </p:spPr>
        <p:txBody>
          <a:bodyPr anchor="b"/>
          <a:lstStyle/>
          <a:p>
            <a:r>
              <a:rPr lang="en-ZA" sz="3600" dirty="0"/>
              <a:t>The business plan as a management tool</a:t>
            </a:r>
          </a:p>
        </p:txBody>
      </p:sp>
      <p:sp>
        <p:nvSpPr>
          <p:cNvPr id="3" name="Content Placeholder 2"/>
          <p:cNvSpPr>
            <a:spLocks noGrp="1"/>
          </p:cNvSpPr>
          <p:nvPr>
            <p:ph idx="1"/>
          </p:nvPr>
        </p:nvSpPr>
        <p:spPr>
          <a:xfrm>
            <a:off x="914400" y="1587678"/>
            <a:ext cx="8229600" cy="4124354"/>
          </a:xfrm>
        </p:spPr>
        <p:txBody>
          <a:bodyPr/>
          <a:lstStyle/>
          <a:p>
            <a:pPr marL="0" indent="0">
              <a:lnSpc>
                <a:spcPct val="100000"/>
              </a:lnSpc>
              <a:spcBef>
                <a:spcPts val="600"/>
              </a:spcBef>
              <a:spcAft>
                <a:spcPts val="600"/>
              </a:spcAft>
              <a:buNone/>
            </a:pPr>
            <a:r>
              <a:rPr lang="en-ZA" sz="3200" b="1" dirty="0">
                <a:solidFill>
                  <a:srgbClr val="898F0C"/>
                </a:solidFill>
              </a:rPr>
              <a:t>The business plan:</a:t>
            </a:r>
          </a:p>
          <a:p>
            <a:pPr>
              <a:lnSpc>
                <a:spcPct val="100000"/>
              </a:lnSpc>
              <a:spcBef>
                <a:spcPts val="600"/>
              </a:spcBef>
              <a:spcAft>
                <a:spcPts val="600"/>
              </a:spcAft>
            </a:pPr>
            <a:r>
              <a:rPr lang="en-ZA" sz="3200" dirty="0">
                <a:solidFill>
                  <a:srgbClr val="290DB3"/>
                </a:solidFill>
              </a:rPr>
              <a:t>Provides a guide for the direction of the enterprise</a:t>
            </a:r>
          </a:p>
          <a:p>
            <a:pPr>
              <a:lnSpc>
                <a:spcPct val="100000"/>
              </a:lnSpc>
              <a:spcBef>
                <a:spcPts val="600"/>
              </a:spcBef>
              <a:spcAft>
                <a:spcPts val="600"/>
              </a:spcAft>
            </a:pPr>
            <a:r>
              <a:rPr lang="en-ZA" sz="3200" dirty="0">
                <a:solidFill>
                  <a:srgbClr val="290DB3"/>
                </a:solidFill>
              </a:rPr>
              <a:t>Reminds the farmers and others of the enterprise’s goals and directions</a:t>
            </a:r>
          </a:p>
          <a:p>
            <a:pPr>
              <a:lnSpc>
                <a:spcPct val="100000"/>
              </a:lnSpc>
              <a:spcBef>
                <a:spcPts val="600"/>
              </a:spcBef>
              <a:spcAft>
                <a:spcPts val="600"/>
              </a:spcAft>
            </a:pPr>
            <a:r>
              <a:rPr lang="en-ZA" sz="3200" dirty="0">
                <a:solidFill>
                  <a:srgbClr val="290DB3"/>
                </a:solidFill>
              </a:rPr>
              <a:t>Is one of group’s key tools in managing its activities.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184</a:t>
            </a:fld>
            <a:endParaRPr lang="en-US" dirty="0"/>
          </a:p>
        </p:txBody>
      </p:sp>
      <p:cxnSp>
        <p:nvCxnSpPr>
          <p:cNvPr id="6" name="Straight Connector 5"/>
          <p:cNvCxnSpPr/>
          <p:nvPr/>
        </p:nvCxnSpPr>
        <p:spPr>
          <a:xfrm flipV="1">
            <a:off x="566720" y="134632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642702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p>
            <a:r>
              <a:rPr lang="en-ZA" sz="3600" dirty="0"/>
              <a:t>Getting the business plan approved</a:t>
            </a:r>
          </a:p>
        </p:txBody>
      </p:sp>
      <p:sp>
        <p:nvSpPr>
          <p:cNvPr id="3" name="Content Placeholder 2"/>
          <p:cNvSpPr>
            <a:spLocks noGrp="1"/>
          </p:cNvSpPr>
          <p:nvPr>
            <p:ph idx="1"/>
          </p:nvPr>
        </p:nvSpPr>
        <p:spPr>
          <a:xfrm>
            <a:off x="914400" y="1464428"/>
            <a:ext cx="8229600" cy="4770117"/>
          </a:xfrm>
        </p:spPr>
        <p:txBody>
          <a:bodyPr/>
          <a:lstStyle/>
          <a:p>
            <a:pPr>
              <a:lnSpc>
                <a:spcPct val="100000"/>
              </a:lnSpc>
              <a:spcBef>
                <a:spcPts val="0"/>
              </a:spcBef>
              <a:spcAft>
                <a:spcPts val="600"/>
              </a:spcAft>
            </a:pPr>
            <a:r>
              <a:rPr lang="en-ZA" sz="3200" dirty="0">
                <a:solidFill>
                  <a:srgbClr val="290DB3"/>
                </a:solidFill>
              </a:rPr>
              <a:t>As a field agent, you may need to submit the plan to your </a:t>
            </a:r>
            <a:r>
              <a:rPr lang="en-ZA" sz="3200" b="1" dirty="0">
                <a:solidFill>
                  <a:srgbClr val="898F0C"/>
                </a:solidFill>
              </a:rPr>
              <a:t>supervisor</a:t>
            </a:r>
            <a:r>
              <a:rPr lang="en-ZA" sz="3200" dirty="0">
                <a:solidFill>
                  <a:srgbClr val="290DB3"/>
                </a:solidFill>
              </a:rPr>
              <a:t> and get </a:t>
            </a:r>
            <a:r>
              <a:rPr lang="en-ZA" sz="3200" b="1" dirty="0">
                <a:solidFill>
                  <a:srgbClr val="898F0C"/>
                </a:solidFill>
              </a:rPr>
              <a:t>approval</a:t>
            </a:r>
            <a:r>
              <a:rPr lang="en-ZA" sz="3200" dirty="0">
                <a:solidFill>
                  <a:srgbClr val="290DB3"/>
                </a:solidFill>
              </a:rPr>
              <a:t> for it.</a:t>
            </a:r>
          </a:p>
          <a:p>
            <a:pPr>
              <a:lnSpc>
                <a:spcPct val="100000"/>
              </a:lnSpc>
              <a:spcBef>
                <a:spcPts val="0"/>
              </a:spcBef>
              <a:spcAft>
                <a:spcPts val="600"/>
              </a:spcAft>
            </a:pPr>
            <a:r>
              <a:rPr lang="en-ZA" sz="3200" dirty="0">
                <a:solidFill>
                  <a:srgbClr val="290DB3"/>
                </a:solidFill>
              </a:rPr>
              <a:t>If your supervisor has </a:t>
            </a:r>
            <a:r>
              <a:rPr lang="en-ZA" sz="3200" b="1" dirty="0">
                <a:solidFill>
                  <a:srgbClr val="898F0C"/>
                </a:solidFill>
              </a:rPr>
              <a:t>comments</a:t>
            </a:r>
            <a:r>
              <a:rPr lang="en-ZA" sz="3200" dirty="0">
                <a:solidFill>
                  <a:srgbClr val="290DB3"/>
                </a:solidFill>
              </a:rPr>
              <a:t> on the plan, discuss these with the farmers and consider revising the plan if necessary.</a:t>
            </a:r>
          </a:p>
          <a:p>
            <a:pPr>
              <a:lnSpc>
                <a:spcPct val="100000"/>
              </a:lnSpc>
              <a:spcBef>
                <a:spcPts val="0"/>
              </a:spcBef>
              <a:spcAft>
                <a:spcPts val="600"/>
              </a:spcAft>
            </a:pPr>
            <a:r>
              <a:rPr lang="en-ZA" sz="3200" b="1" dirty="0">
                <a:solidFill>
                  <a:srgbClr val="898F0C"/>
                </a:solidFill>
              </a:rPr>
              <a:t>Outsiders</a:t>
            </a:r>
            <a:r>
              <a:rPr lang="en-ZA" sz="3200" dirty="0">
                <a:solidFill>
                  <a:srgbClr val="290DB3"/>
                </a:solidFill>
              </a:rPr>
              <a:t> can often give valuable comments about business plans, because they have a different perspective or have experience with similar situations elsewhere.</a:t>
            </a:r>
          </a:p>
        </p:txBody>
      </p:sp>
      <p:sp>
        <p:nvSpPr>
          <p:cNvPr id="4" name="Slide Number Placeholder 3"/>
          <p:cNvSpPr>
            <a:spLocks noGrp="1"/>
          </p:cNvSpPr>
          <p:nvPr>
            <p:ph type="sldNum" sz="quarter" idx="4"/>
          </p:nvPr>
        </p:nvSpPr>
        <p:spPr/>
        <p:txBody>
          <a:bodyPr/>
          <a:lstStyle/>
          <a:p>
            <a:fld id="{3AF21FA0-C69A-D549-B93E-AD7DB9D7EB7A}" type="slidenum">
              <a:rPr lang="en-US" smtClean="0"/>
              <a:pPr/>
              <a:t>185</a:t>
            </a:fld>
            <a:endParaRPr lang="en-US" dirty="0"/>
          </a:p>
        </p:txBody>
      </p:sp>
      <p:cxnSp>
        <p:nvCxnSpPr>
          <p:cNvPr id="6" name="Straight Connector 5"/>
          <p:cNvCxnSpPr/>
          <p:nvPr/>
        </p:nvCxnSpPr>
        <p:spPr>
          <a:xfrm flipV="1">
            <a:off x="566720" y="130135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001146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Developing an implementation plan</a:t>
            </a:r>
          </a:p>
        </p:txBody>
      </p:sp>
      <p:sp>
        <p:nvSpPr>
          <p:cNvPr id="3" name="Content Placeholder 2"/>
          <p:cNvSpPr>
            <a:spLocks noGrp="1"/>
          </p:cNvSpPr>
          <p:nvPr>
            <p:ph idx="1"/>
          </p:nvPr>
        </p:nvSpPr>
        <p:spPr>
          <a:xfrm>
            <a:off x="659334" y="1120043"/>
            <a:ext cx="9054682" cy="5646518"/>
          </a:xfrm>
        </p:spPr>
        <p:txBody>
          <a:bodyPr/>
          <a:lstStyle/>
          <a:p>
            <a:pPr marL="0" indent="0" algn="just">
              <a:lnSpc>
                <a:spcPct val="100000"/>
              </a:lnSpc>
              <a:spcBef>
                <a:spcPts val="0"/>
              </a:spcBef>
              <a:buNone/>
            </a:pPr>
            <a:r>
              <a:rPr lang="en-ZA" sz="3200" dirty="0">
                <a:solidFill>
                  <a:srgbClr val="290DB3"/>
                </a:solidFill>
              </a:rPr>
              <a:t>An </a:t>
            </a:r>
            <a:r>
              <a:rPr lang="en-ZA" sz="3200" b="1" dirty="0">
                <a:solidFill>
                  <a:srgbClr val="898F0C"/>
                </a:solidFill>
              </a:rPr>
              <a:t>implementation plan </a:t>
            </a:r>
            <a:r>
              <a:rPr lang="en-ZA" sz="3200" dirty="0">
                <a:solidFill>
                  <a:srgbClr val="290DB3"/>
                </a:solidFill>
              </a:rPr>
              <a:t>is a list of activities that have to be done to put the business plan into effect. It shows who is responsible for each activity and when it will be done.</a:t>
            </a:r>
          </a:p>
          <a:p>
            <a:pPr marL="0" indent="0" algn="just">
              <a:lnSpc>
                <a:spcPct val="100000"/>
              </a:lnSpc>
              <a:spcBef>
                <a:spcPts val="600"/>
              </a:spcBef>
              <a:spcAft>
                <a:spcPts val="600"/>
              </a:spcAft>
              <a:buNone/>
            </a:pPr>
            <a:r>
              <a:rPr lang="en-ZA" sz="3200" b="1" dirty="0">
                <a:solidFill>
                  <a:srgbClr val="898F0C"/>
                </a:solidFill>
              </a:rPr>
              <a:t>The implementation plan involves:</a:t>
            </a:r>
          </a:p>
          <a:p>
            <a:pPr>
              <a:lnSpc>
                <a:spcPct val="100000"/>
              </a:lnSpc>
              <a:spcBef>
                <a:spcPts val="0"/>
              </a:spcBef>
            </a:pPr>
            <a:r>
              <a:rPr lang="en-ZA" sz="3200" dirty="0">
                <a:solidFill>
                  <a:srgbClr val="290DB3"/>
                </a:solidFill>
              </a:rPr>
              <a:t>Decide on production and marketing targets</a:t>
            </a:r>
          </a:p>
          <a:p>
            <a:pPr>
              <a:lnSpc>
                <a:spcPct val="100000"/>
              </a:lnSpc>
              <a:spcBef>
                <a:spcPts val="0"/>
              </a:spcBef>
            </a:pPr>
            <a:r>
              <a:rPr lang="en-ZA" sz="3200" dirty="0">
                <a:solidFill>
                  <a:srgbClr val="290DB3"/>
                </a:solidFill>
              </a:rPr>
              <a:t>Use the business plan as a guide for the enterprise</a:t>
            </a:r>
          </a:p>
          <a:p>
            <a:pPr>
              <a:lnSpc>
                <a:spcPct val="100000"/>
              </a:lnSpc>
              <a:spcBef>
                <a:spcPts val="0"/>
              </a:spcBef>
            </a:pPr>
            <a:r>
              <a:rPr lang="en-ZA" sz="3200" dirty="0">
                <a:solidFill>
                  <a:srgbClr val="290DB3"/>
                </a:solidFill>
              </a:rPr>
              <a:t>Use the business plan to borrow money</a:t>
            </a:r>
          </a:p>
          <a:p>
            <a:pPr>
              <a:lnSpc>
                <a:spcPct val="100000"/>
              </a:lnSpc>
              <a:spcBef>
                <a:spcPts val="0"/>
              </a:spcBef>
            </a:pPr>
            <a:r>
              <a:rPr lang="en-ZA" sz="3200" dirty="0">
                <a:solidFill>
                  <a:srgbClr val="290DB3"/>
                </a:solidFill>
              </a:rPr>
              <a:t>Use the business plan to gather support from business services</a:t>
            </a:r>
          </a:p>
          <a:p>
            <a:pPr>
              <a:lnSpc>
                <a:spcPct val="100000"/>
              </a:lnSpc>
              <a:spcBef>
                <a:spcPts val="0"/>
              </a:spcBef>
            </a:pPr>
            <a:r>
              <a:rPr lang="en-ZA" sz="3200" dirty="0">
                <a:solidFill>
                  <a:srgbClr val="290DB3"/>
                </a:solidFill>
              </a:rPr>
              <a:t>Revise the business plan</a:t>
            </a:r>
          </a:p>
          <a:p>
            <a:endParaRPr lang="en-ZA"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186</a:t>
            </a:fld>
            <a:endParaRPr lang="en-US" dirty="0"/>
          </a:p>
        </p:txBody>
      </p:sp>
      <p:cxnSp>
        <p:nvCxnSpPr>
          <p:cNvPr id="6" name="Straight Connector 5"/>
          <p:cNvCxnSpPr/>
          <p:nvPr/>
        </p:nvCxnSpPr>
        <p:spPr>
          <a:xfrm flipV="1">
            <a:off x="566720" y="90693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9643168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70177"/>
            <a:ext cx="8407730" cy="1124712"/>
          </a:xfrm>
        </p:spPr>
        <p:txBody>
          <a:bodyPr anchor="b"/>
          <a:lstStyle/>
          <a:p>
            <a:r>
              <a:rPr lang="en-ZA" sz="3600" dirty="0"/>
              <a:t>Decide on production and marketing targets</a:t>
            </a:r>
          </a:p>
        </p:txBody>
      </p:sp>
      <p:sp>
        <p:nvSpPr>
          <p:cNvPr id="3" name="Content Placeholder 2"/>
          <p:cNvSpPr>
            <a:spLocks noGrp="1"/>
          </p:cNvSpPr>
          <p:nvPr>
            <p:ph idx="1"/>
          </p:nvPr>
        </p:nvSpPr>
        <p:spPr>
          <a:xfrm>
            <a:off x="914400" y="2003314"/>
            <a:ext cx="8407730" cy="2806192"/>
          </a:xfrm>
        </p:spPr>
        <p:txBody>
          <a:bodyPr/>
          <a:lstStyle/>
          <a:p>
            <a:pPr marL="0" indent="0">
              <a:lnSpc>
                <a:spcPct val="100000"/>
              </a:lnSpc>
              <a:spcBef>
                <a:spcPts val="600"/>
              </a:spcBef>
              <a:spcAft>
                <a:spcPts val="600"/>
              </a:spcAft>
              <a:buNone/>
            </a:pPr>
            <a:r>
              <a:rPr lang="en-ZA" sz="3200" b="1" dirty="0">
                <a:solidFill>
                  <a:srgbClr val="898F0C"/>
                </a:solidFill>
              </a:rPr>
              <a:t>If you have not already done so, you should help the group plan:</a:t>
            </a:r>
          </a:p>
          <a:p>
            <a:pPr>
              <a:lnSpc>
                <a:spcPct val="100000"/>
              </a:lnSpc>
              <a:spcBef>
                <a:spcPts val="600"/>
              </a:spcBef>
              <a:spcAft>
                <a:spcPts val="600"/>
              </a:spcAft>
            </a:pPr>
            <a:r>
              <a:rPr lang="en-ZA" sz="3200" dirty="0">
                <a:solidFill>
                  <a:srgbClr val="290DB3"/>
                </a:solidFill>
              </a:rPr>
              <a:t>How much each individual farmer will produce </a:t>
            </a:r>
          </a:p>
          <a:p>
            <a:pPr>
              <a:lnSpc>
                <a:spcPct val="100000"/>
              </a:lnSpc>
              <a:spcBef>
                <a:spcPts val="600"/>
              </a:spcBef>
              <a:spcAft>
                <a:spcPts val="600"/>
              </a:spcAft>
            </a:pPr>
            <a:r>
              <a:rPr lang="en-ZA" sz="3200" dirty="0">
                <a:solidFill>
                  <a:srgbClr val="290DB3"/>
                </a:solidFill>
              </a:rPr>
              <a:t>When he/she should deliver it.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187</a:t>
            </a:fld>
            <a:endParaRPr lang="en-US" dirty="0"/>
          </a:p>
        </p:txBody>
      </p:sp>
      <p:cxnSp>
        <p:nvCxnSpPr>
          <p:cNvPr id="6" name="Straight Connector 5"/>
          <p:cNvCxnSpPr/>
          <p:nvPr/>
        </p:nvCxnSpPr>
        <p:spPr>
          <a:xfrm flipV="1">
            <a:off x="590471" y="16662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148579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49" y="-4670"/>
            <a:ext cx="9389341" cy="1124712"/>
          </a:xfrm>
        </p:spPr>
        <p:txBody>
          <a:bodyPr anchor="ctr"/>
          <a:lstStyle/>
          <a:p>
            <a:r>
              <a:rPr lang="en-ZA" sz="3600" dirty="0" smtClean="0"/>
              <a:t>Using </a:t>
            </a:r>
            <a:r>
              <a:rPr lang="en-ZA" sz="3600" dirty="0"/>
              <a:t>the business plan as a guide for the enterprise</a:t>
            </a:r>
          </a:p>
        </p:txBody>
      </p:sp>
      <p:sp>
        <p:nvSpPr>
          <p:cNvPr id="5" name="Content Placeholder 4"/>
          <p:cNvSpPr>
            <a:spLocks noGrp="1"/>
          </p:cNvSpPr>
          <p:nvPr>
            <p:ph sz="half" idx="1"/>
          </p:nvPr>
        </p:nvSpPr>
        <p:spPr>
          <a:xfrm>
            <a:off x="799687" y="1405051"/>
            <a:ext cx="8249310" cy="4544488"/>
          </a:xfrm>
        </p:spPr>
        <p:txBody>
          <a:bodyPr/>
          <a:lstStyle/>
          <a:p>
            <a:pPr>
              <a:lnSpc>
                <a:spcPct val="100000"/>
              </a:lnSpc>
              <a:spcBef>
                <a:spcPts val="600"/>
              </a:spcBef>
              <a:spcAft>
                <a:spcPts val="600"/>
              </a:spcAft>
            </a:pPr>
            <a:r>
              <a:rPr lang="en-ZA" sz="3200" dirty="0">
                <a:solidFill>
                  <a:srgbClr val="290DB3"/>
                </a:solidFill>
              </a:rPr>
              <a:t>Like the constitution and the accounts, the business plan guides the group in what it does.</a:t>
            </a:r>
          </a:p>
          <a:p>
            <a:pPr>
              <a:lnSpc>
                <a:spcPct val="100000"/>
              </a:lnSpc>
              <a:spcBef>
                <a:spcPts val="600"/>
              </a:spcBef>
              <a:spcAft>
                <a:spcPts val="600"/>
              </a:spcAft>
            </a:pPr>
            <a:r>
              <a:rPr lang="en-ZA" sz="3200" dirty="0">
                <a:solidFill>
                  <a:srgbClr val="290DB3"/>
                </a:solidFill>
              </a:rPr>
              <a:t>Each member should be familiar with the outlines of the plan, so that they know what the group aims to do and what their roles are.</a:t>
            </a:r>
          </a:p>
          <a:p>
            <a:pPr>
              <a:lnSpc>
                <a:spcPct val="100000"/>
              </a:lnSpc>
              <a:spcBef>
                <a:spcPts val="600"/>
              </a:spcBef>
              <a:spcAft>
                <a:spcPts val="600"/>
              </a:spcAft>
            </a:pPr>
            <a:r>
              <a:rPr lang="en-ZA" sz="3200" dirty="0">
                <a:solidFill>
                  <a:srgbClr val="290DB3"/>
                </a:solidFill>
              </a:rPr>
              <a:t>The business plan is the basis for several decisions, e.g. how much of each crop a farmer grows</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188</a:t>
            </a:fld>
            <a:endParaRPr lang="en-US" dirty="0"/>
          </a:p>
        </p:txBody>
      </p:sp>
      <p:cxnSp>
        <p:nvCxnSpPr>
          <p:cNvPr id="8" name="Straight Connector 7"/>
          <p:cNvCxnSpPr/>
          <p:nvPr/>
        </p:nvCxnSpPr>
        <p:spPr>
          <a:xfrm flipV="1">
            <a:off x="336550"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133308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089" y="137834"/>
            <a:ext cx="9376221" cy="1124712"/>
          </a:xfrm>
        </p:spPr>
        <p:txBody>
          <a:bodyPr anchor="ctr"/>
          <a:lstStyle/>
          <a:p>
            <a:r>
              <a:rPr lang="en-ZA" sz="3600" dirty="0"/>
              <a:t>Using the business plan as a guide for the </a:t>
            </a:r>
            <a:r>
              <a:rPr lang="en-ZA" sz="3600" dirty="0" smtClean="0"/>
              <a:t>enterprise (Continued)</a:t>
            </a:r>
            <a:endParaRPr lang="en-ZA" sz="3600"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5328" y="1542706"/>
            <a:ext cx="7567741" cy="5344982"/>
          </a:xfrm>
        </p:spPr>
      </p:pic>
      <p:sp>
        <p:nvSpPr>
          <p:cNvPr id="4" name="Slide Number Placeholder 3"/>
          <p:cNvSpPr>
            <a:spLocks noGrp="1"/>
          </p:cNvSpPr>
          <p:nvPr>
            <p:ph type="sldNum" sz="quarter" idx="4"/>
          </p:nvPr>
        </p:nvSpPr>
        <p:spPr/>
        <p:txBody>
          <a:bodyPr/>
          <a:lstStyle/>
          <a:p>
            <a:fld id="{3AF21FA0-C69A-D549-B93E-AD7DB9D7EB7A}" type="slidenum">
              <a:rPr lang="en-US" smtClean="0"/>
              <a:pPr/>
              <a:t>189</a:t>
            </a:fld>
            <a:endParaRPr lang="en-US" dirty="0"/>
          </a:p>
        </p:txBody>
      </p:sp>
      <p:cxnSp>
        <p:nvCxnSpPr>
          <p:cNvPr id="5" name="Straight Connector 4"/>
          <p:cNvCxnSpPr/>
          <p:nvPr/>
        </p:nvCxnSpPr>
        <p:spPr>
          <a:xfrm flipV="1">
            <a:off x="341089" y="145030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9137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4670"/>
            <a:ext cx="7742712" cy="1124712"/>
          </a:xfrm>
        </p:spPr>
        <p:txBody>
          <a:bodyPr anchor="ctr"/>
          <a:lstStyle/>
          <a:p>
            <a:r>
              <a:rPr lang="en-ZA" sz="3600" dirty="0"/>
              <a:t>Market survey: Suggested procedure</a:t>
            </a:r>
          </a:p>
        </p:txBody>
      </p:sp>
      <p:sp>
        <p:nvSpPr>
          <p:cNvPr id="3" name="Content Placeholder 2"/>
          <p:cNvSpPr>
            <a:spLocks noGrp="1"/>
          </p:cNvSpPr>
          <p:nvPr>
            <p:ph idx="1"/>
          </p:nvPr>
        </p:nvSpPr>
        <p:spPr>
          <a:xfrm>
            <a:off x="486888" y="1120043"/>
            <a:ext cx="9120249" cy="5827022"/>
          </a:xfrm>
        </p:spPr>
        <p:txBody>
          <a:bodyPr/>
          <a:lstStyle/>
          <a:p>
            <a:pPr marL="457200" indent="-457200">
              <a:lnSpc>
                <a:spcPct val="100000"/>
              </a:lnSpc>
              <a:spcBef>
                <a:spcPts val="0"/>
              </a:spcBef>
              <a:spcAft>
                <a:spcPts val="600"/>
              </a:spcAft>
              <a:buFont typeface="+mj-lt"/>
              <a:buAutoNum type="arabicPeriod"/>
            </a:pPr>
            <a:r>
              <a:rPr lang="en-ZA" sz="3200" dirty="0">
                <a:solidFill>
                  <a:srgbClr val="290DB3"/>
                </a:solidFill>
              </a:rPr>
              <a:t>Visit the market with the team of farmers.</a:t>
            </a:r>
          </a:p>
          <a:p>
            <a:pPr marL="457200" indent="-457200">
              <a:lnSpc>
                <a:spcPct val="100000"/>
              </a:lnSpc>
              <a:spcBef>
                <a:spcPts val="0"/>
              </a:spcBef>
              <a:spcAft>
                <a:spcPts val="600"/>
              </a:spcAft>
              <a:buFont typeface="+mj-lt"/>
              <a:buAutoNum type="arabicPeriod"/>
            </a:pPr>
            <a:r>
              <a:rPr lang="en-ZA" sz="3200" dirty="0">
                <a:solidFill>
                  <a:srgbClr val="290DB3"/>
                </a:solidFill>
              </a:rPr>
              <a:t>Make contact with the market officials and tell them what you are planning to do in the market.</a:t>
            </a:r>
          </a:p>
          <a:p>
            <a:pPr marL="457200" indent="-457200">
              <a:lnSpc>
                <a:spcPct val="100000"/>
              </a:lnSpc>
              <a:spcBef>
                <a:spcPts val="0"/>
              </a:spcBef>
              <a:spcAft>
                <a:spcPts val="600"/>
              </a:spcAft>
              <a:buFont typeface="+mj-lt"/>
              <a:buAutoNum type="arabicPeriod"/>
            </a:pPr>
            <a:r>
              <a:rPr lang="en-ZA" sz="3200" dirty="0">
                <a:solidFill>
                  <a:srgbClr val="290DB3"/>
                </a:solidFill>
              </a:rPr>
              <a:t>Conduct the interviews by following the interview plan you have worked out.</a:t>
            </a:r>
          </a:p>
          <a:p>
            <a:pPr marL="457200" indent="-457200">
              <a:lnSpc>
                <a:spcPct val="100000"/>
              </a:lnSpc>
              <a:spcBef>
                <a:spcPts val="0"/>
              </a:spcBef>
              <a:spcAft>
                <a:spcPts val="600"/>
              </a:spcAft>
              <a:buFont typeface="+mj-lt"/>
              <a:buAutoNum type="arabicPeriod"/>
            </a:pPr>
            <a:r>
              <a:rPr lang="en-ZA" sz="3200" dirty="0">
                <a:solidFill>
                  <a:srgbClr val="290DB3"/>
                </a:solidFill>
              </a:rPr>
              <a:t>Make sure that you collect all the information you need.</a:t>
            </a:r>
          </a:p>
          <a:p>
            <a:pPr marL="457200" indent="-457200">
              <a:lnSpc>
                <a:spcPct val="100000"/>
              </a:lnSpc>
              <a:spcBef>
                <a:spcPts val="0"/>
              </a:spcBef>
              <a:spcAft>
                <a:spcPts val="600"/>
              </a:spcAft>
              <a:buFont typeface="+mj-lt"/>
              <a:buAutoNum type="arabicPeriod"/>
            </a:pPr>
            <a:r>
              <a:rPr lang="en-ZA" sz="3200" dirty="0">
                <a:solidFill>
                  <a:srgbClr val="290DB3"/>
                </a:solidFill>
              </a:rPr>
              <a:t>Conclude the interview by thanking the interviewee for their time and information.</a:t>
            </a:r>
          </a:p>
          <a:p>
            <a:pPr marL="457200" indent="-457200">
              <a:lnSpc>
                <a:spcPct val="100000"/>
              </a:lnSpc>
              <a:spcBef>
                <a:spcPts val="0"/>
              </a:spcBef>
              <a:spcAft>
                <a:spcPts val="600"/>
              </a:spcAft>
              <a:buFont typeface="+mj-lt"/>
              <a:buAutoNum type="arabicPeriod"/>
            </a:pPr>
            <a:r>
              <a:rPr lang="en-ZA" sz="3200" dirty="0">
                <a:solidFill>
                  <a:srgbClr val="290DB3"/>
                </a:solidFill>
              </a:rPr>
              <a:t>Collate the collected information , so that you can analyze and present it.</a:t>
            </a:r>
          </a:p>
        </p:txBody>
      </p:sp>
      <p:sp>
        <p:nvSpPr>
          <p:cNvPr id="4" name="Slide Number Placeholder 3"/>
          <p:cNvSpPr>
            <a:spLocks noGrp="1"/>
          </p:cNvSpPr>
          <p:nvPr>
            <p:ph type="sldNum" sz="quarter" idx="4"/>
          </p:nvPr>
        </p:nvSpPr>
        <p:spPr/>
        <p:txBody>
          <a:bodyPr/>
          <a:lstStyle/>
          <a:p>
            <a:fld id="{3AF21FA0-C69A-D549-B93E-AD7DB9D7EB7A}" type="slidenum">
              <a:rPr lang="en-US" smtClean="0"/>
              <a:pPr/>
              <a:t>19</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29163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3148" y="-4670"/>
            <a:ext cx="7386452" cy="1124712"/>
          </a:xfrm>
        </p:spPr>
        <p:txBody>
          <a:bodyPr anchor="ctr"/>
          <a:lstStyle/>
          <a:p>
            <a:r>
              <a:rPr lang="en-ZA" sz="3600" dirty="0"/>
              <a:t>Use the business plan to borrow money</a:t>
            </a:r>
          </a:p>
        </p:txBody>
      </p:sp>
      <p:sp>
        <p:nvSpPr>
          <p:cNvPr id="3" name="Content Placeholder 2"/>
          <p:cNvSpPr>
            <a:spLocks noGrp="1"/>
          </p:cNvSpPr>
          <p:nvPr>
            <p:ph idx="1"/>
          </p:nvPr>
        </p:nvSpPr>
        <p:spPr>
          <a:xfrm>
            <a:off x="843148" y="1488178"/>
            <a:ext cx="8253351" cy="3356954"/>
          </a:xfrm>
        </p:spPr>
        <p:txBody>
          <a:bodyPr/>
          <a:lstStyle/>
          <a:p>
            <a:pPr>
              <a:lnSpc>
                <a:spcPct val="100000"/>
              </a:lnSpc>
              <a:spcBef>
                <a:spcPts val="600"/>
              </a:spcBef>
              <a:spcAft>
                <a:spcPts val="600"/>
              </a:spcAft>
            </a:pPr>
            <a:r>
              <a:rPr lang="en-ZA" sz="3200" dirty="0">
                <a:solidFill>
                  <a:srgbClr val="290DB3"/>
                </a:solidFill>
              </a:rPr>
              <a:t>Submitting a well-prepared business plan shows banks and microfinance institutions that the group is serious and is likely to be </a:t>
            </a:r>
            <a:r>
              <a:rPr lang="en-ZA" sz="3200" b="1" dirty="0">
                <a:solidFill>
                  <a:srgbClr val="898F0C"/>
                </a:solidFill>
              </a:rPr>
              <a:t>creditworthy.</a:t>
            </a:r>
          </a:p>
          <a:p>
            <a:pPr>
              <a:lnSpc>
                <a:spcPct val="100000"/>
              </a:lnSpc>
              <a:spcBef>
                <a:spcPts val="600"/>
              </a:spcBef>
              <a:spcAft>
                <a:spcPts val="600"/>
              </a:spcAft>
            </a:pPr>
            <a:r>
              <a:rPr lang="en-ZA" sz="3200" dirty="0">
                <a:solidFill>
                  <a:srgbClr val="290DB3"/>
                </a:solidFill>
              </a:rPr>
              <a:t>The financial institution may require some extra information, but this should be easy to gather if you already have prepared a business plan</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190</a:t>
            </a:fld>
            <a:endParaRPr lang="en-US" dirty="0"/>
          </a:p>
        </p:txBody>
      </p:sp>
      <p:cxnSp>
        <p:nvCxnSpPr>
          <p:cNvPr id="6" name="Straight Connector 5"/>
          <p:cNvCxnSpPr/>
          <p:nvPr/>
        </p:nvCxnSpPr>
        <p:spPr>
          <a:xfrm flipV="1">
            <a:off x="322415" y="109755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6511658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4" y="76055"/>
            <a:ext cx="9376221" cy="1124712"/>
          </a:xfrm>
        </p:spPr>
        <p:txBody>
          <a:bodyPr anchor="ctr"/>
          <a:lstStyle/>
          <a:p>
            <a:r>
              <a:rPr lang="en-ZA" sz="3600" dirty="0"/>
              <a:t>Use the business plan to borrow </a:t>
            </a:r>
            <a:r>
              <a:rPr lang="en-ZA" sz="3600" dirty="0" smtClean="0"/>
              <a:t>money (Continued)</a:t>
            </a:r>
            <a:endParaRPr lang="en-ZA" sz="3600" dirty="0"/>
          </a:p>
        </p:txBody>
      </p:sp>
      <p:sp>
        <p:nvSpPr>
          <p:cNvPr id="3" name="Content Placeholder 2"/>
          <p:cNvSpPr>
            <a:spLocks noGrp="1"/>
          </p:cNvSpPr>
          <p:nvPr>
            <p:ph idx="1"/>
          </p:nvPr>
        </p:nvSpPr>
        <p:spPr>
          <a:xfrm>
            <a:off x="914400" y="1587677"/>
            <a:ext cx="7802088" cy="3601840"/>
          </a:xfrm>
        </p:spPr>
        <p:txBody>
          <a:bodyPr/>
          <a:lstStyle/>
          <a:p>
            <a:pPr marL="0" indent="0">
              <a:buNone/>
            </a:pPr>
            <a:r>
              <a:rPr lang="en-ZA" sz="3200" b="1" dirty="0">
                <a:solidFill>
                  <a:srgbClr val="898F0C"/>
                </a:solidFill>
              </a:rPr>
              <a:t>You should work with both the farmers and the financial institutions to make sure </a:t>
            </a:r>
            <a:r>
              <a:rPr lang="en-ZA" sz="3200" b="1" dirty="0" smtClean="0">
                <a:solidFill>
                  <a:srgbClr val="898F0C"/>
                </a:solidFill>
              </a:rPr>
              <a:t>that:</a:t>
            </a:r>
          </a:p>
          <a:p>
            <a:r>
              <a:rPr lang="en-ZA" sz="3200" dirty="0" smtClean="0">
                <a:solidFill>
                  <a:srgbClr val="290DB3"/>
                </a:solidFill>
              </a:rPr>
              <a:t>The </a:t>
            </a:r>
            <a:r>
              <a:rPr lang="en-ZA" sz="3200" dirty="0">
                <a:solidFill>
                  <a:srgbClr val="290DB3"/>
                </a:solidFill>
              </a:rPr>
              <a:t>loan is suitable for the group’s </a:t>
            </a:r>
            <a:r>
              <a:rPr lang="en-ZA" sz="3200" dirty="0" smtClean="0">
                <a:solidFill>
                  <a:srgbClr val="290DB3"/>
                </a:solidFill>
              </a:rPr>
              <a:t>needs</a:t>
            </a:r>
          </a:p>
          <a:p>
            <a:r>
              <a:rPr lang="en-ZA" sz="3200" dirty="0" smtClean="0">
                <a:solidFill>
                  <a:srgbClr val="290DB3"/>
                </a:solidFill>
              </a:rPr>
              <a:t>Both </a:t>
            </a:r>
            <a:r>
              <a:rPr lang="en-ZA" sz="3200" dirty="0">
                <a:solidFill>
                  <a:srgbClr val="290DB3"/>
                </a:solidFill>
              </a:rPr>
              <a:t>the group and the financial institution understand the constraints and risks involved</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191</a:t>
            </a:fld>
            <a:endParaRPr lang="en-US" dirty="0"/>
          </a:p>
        </p:txBody>
      </p:sp>
      <p:cxnSp>
        <p:nvCxnSpPr>
          <p:cNvPr id="5" name="Straight Connector 4"/>
          <p:cNvCxnSpPr/>
          <p:nvPr/>
        </p:nvCxnSpPr>
        <p:spPr>
          <a:xfrm flipV="1">
            <a:off x="322415" y="115579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675528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16" y="401561"/>
            <a:ext cx="9227127" cy="1124712"/>
          </a:xfrm>
        </p:spPr>
        <p:txBody>
          <a:bodyPr anchor="ctr"/>
          <a:lstStyle/>
          <a:p>
            <a:r>
              <a:rPr lang="en-ZA" sz="3600" dirty="0"/>
              <a:t>Use the business plan to get support from business services</a:t>
            </a:r>
          </a:p>
        </p:txBody>
      </p:sp>
      <p:sp>
        <p:nvSpPr>
          <p:cNvPr id="3" name="Content Placeholder 2"/>
          <p:cNvSpPr>
            <a:spLocks noGrp="1"/>
          </p:cNvSpPr>
          <p:nvPr>
            <p:ph idx="1"/>
          </p:nvPr>
        </p:nvSpPr>
        <p:spPr>
          <a:xfrm>
            <a:off x="570016" y="2021840"/>
            <a:ext cx="9128619" cy="5020228"/>
          </a:xfrm>
        </p:spPr>
        <p:txBody>
          <a:bodyPr/>
          <a:lstStyle/>
          <a:p>
            <a:pPr marL="0" indent="0">
              <a:lnSpc>
                <a:spcPct val="100000"/>
              </a:lnSpc>
              <a:spcBef>
                <a:spcPts val="0"/>
              </a:spcBef>
              <a:spcAft>
                <a:spcPts val="600"/>
              </a:spcAft>
              <a:buNone/>
            </a:pPr>
            <a:r>
              <a:rPr lang="en-ZA" sz="3200" b="1" dirty="0">
                <a:solidFill>
                  <a:srgbClr val="898F0C"/>
                </a:solidFill>
              </a:rPr>
              <a:t>Other </a:t>
            </a:r>
            <a:r>
              <a:rPr lang="en-ZA" sz="3200" b="1" dirty="0" smtClean="0">
                <a:solidFill>
                  <a:srgbClr val="898F0C"/>
                </a:solidFill>
              </a:rPr>
              <a:t>business </a:t>
            </a:r>
            <a:r>
              <a:rPr lang="en-ZA" sz="3200" b="1" dirty="0" smtClean="0">
                <a:solidFill>
                  <a:srgbClr val="898F0C"/>
                </a:solidFill>
              </a:rPr>
              <a:t>services </a:t>
            </a:r>
            <a:r>
              <a:rPr lang="en-ZA" sz="3200" b="1" dirty="0">
                <a:solidFill>
                  <a:srgbClr val="898F0C"/>
                </a:solidFill>
              </a:rPr>
              <a:t>may also ask to see a business </a:t>
            </a:r>
            <a:r>
              <a:rPr lang="en-ZA" sz="3200" b="1" dirty="0" smtClean="0">
                <a:solidFill>
                  <a:srgbClr val="898F0C"/>
                </a:solidFill>
              </a:rPr>
              <a:t>plan. These services may include:</a:t>
            </a:r>
          </a:p>
          <a:p>
            <a:pPr>
              <a:lnSpc>
                <a:spcPct val="100000"/>
              </a:lnSpc>
              <a:spcBef>
                <a:spcPts val="0"/>
              </a:spcBef>
              <a:spcAft>
                <a:spcPts val="600"/>
              </a:spcAft>
            </a:pPr>
            <a:r>
              <a:rPr lang="en-ZA" sz="3200" dirty="0" smtClean="0">
                <a:solidFill>
                  <a:srgbClr val="290DB3"/>
                </a:solidFill>
              </a:rPr>
              <a:t>Input suppliers</a:t>
            </a:r>
          </a:p>
          <a:p>
            <a:pPr>
              <a:lnSpc>
                <a:spcPct val="100000"/>
              </a:lnSpc>
              <a:spcBef>
                <a:spcPts val="0"/>
              </a:spcBef>
              <a:spcAft>
                <a:spcPts val="600"/>
              </a:spcAft>
            </a:pPr>
            <a:r>
              <a:rPr lang="en-ZA" sz="3200" dirty="0" smtClean="0">
                <a:solidFill>
                  <a:srgbClr val="290DB3"/>
                </a:solidFill>
              </a:rPr>
              <a:t>T</a:t>
            </a:r>
            <a:r>
              <a:rPr lang="en-ZA" sz="3200" dirty="0" smtClean="0">
                <a:solidFill>
                  <a:srgbClr val="290DB3"/>
                </a:solidFill>
              </a:rPr>
              <a:t>ransporters</a:t>
            </a:r>
          </a:p>
          <a:p>
            <a:pPr>
              <a:lnSpc>
                <a:spcPct val="100000"/>
              </a:lnSpc>
              <a:spcBef>
                <a:spcPts val="0"/>
              </a:spcBef>
              <a:spcAft>
                <a:spcPts val="600"/>
              </a:spcAft>
            </a:pPr>
            <a:r>
              <a:rPr lang="en-ZA" sz="3200" dirty="0" smtClean="0">
                <a:solidFill>
                  <a:srgbClr val="290DB3"/>
                </a:solidFill>
              </a:rPr>
              <a:t>M</a:t>
            </a:r>
            <a:r>
              <a:rPr lang="en-ZA" sz="3200" dirty="0" smtClean="0">
                <a:solidFill>
                  <a:srgbClr val="290DB3"/>
                </a:solidFill>
              </a:rPr>
              <a:t>ajor customers</a:t>
            </a:r>
          </a:p>
          <a:p>
            <a:pPr>
              <a:lnSpc>
                <a:spcPct val="100000"/>
              </a:lnSpc>
              <a:spcBef>
                <a:spcPts val="0"/>
              </a:spcBef>
              <a:spcAft>
                <a:spcPts val="600"/>
              </a:spcAft>
            </a:pPr>
            <a:r>
              <a:rPr lang="en-ZA" sz="3200" dirty="0" smtClean="0">
                <a:solidFill>
                  <a:srgbClr val="290DB3"/>
                </a:solidFill>
              </a:rPr>
              <a:t>E</a:t>
            </a:r>
            <a:r>
              <a:rPr lang="en-ZA" sz="3200" dirty="0" smtClean="0">
                <a:solidFill>
                  <a:srgbClr val="290DB3"/>
                </a:solidFill>
              </a:rPr>
              <a:t>xtension services</a:t>
            </a:r>
            <a:endParaRPr lang="en-ZA" sz="3200" dirty="0">
              <a:solidFill>
                <a:srgbClr val="290DB3"/>
              </a:solidFill>
            </a:endParaRPr>
          </a:p>
          <a:p>
            <a:pPr marL="0" indent="0">
              <a:lnSpc>
                <a:spcPct val="100000"/>
              </a:lnSpc>
              <a:spcBef>
                <a:spcPts val="600"/>
              </a:spcBef>
              <a:spcAft>
                <a:spcPts val="600"/>
              </a:spcAft>
              <a:buNone/>
            </a:pPr>
            <a:r>
              <a:rPr lang="en-ZA" sz="3200" dirty="0">
                <a:solidFill>
                  <a:srgbClr val="290DB3"/>
                </a:solidFill>
              </a:rPr>
              <a:t>A credible business plan is a valuable tool to convince such services that the group deserves their support and can make the most of a partnership.</a:t>
            </a:r>
          </a:p>
        </p:txBody>
      </p:sp>
      <p:sp>
        <p:nvSpPr>
          <p:cNvPr id="4" name="Slide Number Placeholder 3"/>
          <p:cNvSpPr>
            <a:spLocks noGrp="1"/>
          </p:cNvSpPr>
          <p:nvPr>
            <p:ph type="sldNum" sz="quarter" idx="4"/>
          </p:nvPr>
        </p:nvSpPr>
        <p:spPr>
          <a:xfrm>
            <a:off x="322415" y="7697174"/>
            <a:ext cx="336919" cy="228600"/>
          </a:xfrm>
        </p:spPr>
        <p:txBody>
          <a:bodyPr/>
          <a:lstStyle/>
          <a:p>
            <a:fld id="{3AF21FA0-C69A-D549-B93E-AD7DB9D7EB7A}" type="slidenum">
              <a:rPr lang="en-US" smtClean="0"/>
              <a:pPr/>
              <a:t>192</a:t>
            </a:fld>
            <a:endParaRPr lang="en-US" dirty="0"/>
          </a:p>
        </p:txBody>
      </p:sp>
      <p:cxnSp>
        <p:nvCxnSpPr>
          <p:cNvPr id="7" name="Straight Connector 6"/>
          <p:cNvCxnSpPr/>
          <p:nvPr/>
        </p:nvCxnSpPr>
        <p:spPr>
          <a:xfrm flipV="1">
            <a:off x="322415" y="16764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16338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smtClean="0"/>
              <a:t>Revising </a:t>
            </a:r>
            <a:r>
              <a:rPr lang="en-ZA" sz="3600" dirty="0"/>
              <a:t>the business plan</a:t>
            </a:r>
          </a:p>
        </p:txBody>
      </p:sp>
      <p:sp>
        <p:nvSpPr>
          <p:cNvPr id="3" name="Content Placeholder 2"/>
          <p:cNvSpPr>
            <a:spLocks noGrp="1"/>
          </p:cNvSpPr>
          <p:nvPr>
            <p:ph idx="1"/>
          </p:nvPr>
        </p:nvSpPr>
        <p:spPr>
          <a:xfrm>
            <a:off x="659334" y="1120042"/>
            <a:ext cx="9039302" cy="5838897"/>
          </a:xfrm>
        </p:spPr>
        <p:txBody>
          <a:bodyPr/>
          <a:lstStyle/>
          <a:p>
            <a:pPr>
              <a:lnSpc>
                <a:spcPct val="100000"/>
              </a:lnSpc>
              <a:spcBef>
                <a:spcPts val="0"/>
              </a:spcBef>
              <a:spcAft>
                <a:spcPts val="600"/>
              </a:spcAft>
            </a:pPr>
            <a:r>
              <a:rPr lang="en-ZA" sz="3200" dirty="0">
                <a:solidFill>
                  <a:srgbClr val="290DB3"/>
                </a:solidFill>
              </a:rPr>
              <a:t>Once the business plan is agreed, try not to change it unless it is necessary</a:t>
            </a:r>
            <a:r>
              <a:rPr lang="en-ZA" sz="3200" dirty="0" smtClean="0">
                <a:solidFill>
                  <a:srgbClr val="290DB3"/>
                </a:solidFill>
              </a:rPr>
              <a:t>.</a:t>
            </a:r>
          </a:p>
          <a:p>
            <a:pPr>
              <a:lnSpc>
                <a:spcPct val="100000"/>
              </a:lnSpc>
              <a:spcBef>
                <a:spcPts val="0"/>
              </a:spcBef>
              <a:spcAft>
                <a:spcPts val="600"/>
              </a:spcAft>
            </a:pPr>
            <a:r>
              <a:rPr lang="en-ZA" sz="3200" dirty="0">
                <a:solidFill>
                  <a:srgbClr val="290DB3"/>
                </a:solidFill>
              </a:rPr>
              <a:t>Many business plans stay largely the same for each business cycle or season</a:t>
            </a:r>
            <a:r>
              <a:rPr lang="en-ZA" sz="3200" dirty="0" smtClean="0">
                <a:solidFill>
                  <a:srgbClr val="290DB3"/>
                </a:solidFill>
              </a:rPr>
              <a:t>.</a:t>
            </a:r>
          </a:p>
          <a:p>
            <a:pPr>
              <a:lnSpc>
                <a:spcPct val="100000"/>
              </a:lnSpc>
              <a:spcBef>
                <a:spcPts val="0"/>
              </a:spcBef>
              <a:spcAft>
                <a:spcPts val="600"/>
              </a:spcAft>
            </a:pPr>
            <a:r>
              <a:rPr lang="en-ZA" sz="3200" dirty="0">
                <a:solidFill>
                  <a:srgbClr val="290DB3"/>
                </a:solidFill>
              </a:rPr>
              <a:t>Some business plans can remain as they are for several years, with some sections updated to reflect production, cost and price changes</a:t>
            </a:r>
            <a:r>
              <a:rPr lang="en-ZA" sz="3200" dirty="0" smtClean="0">
                <a:solidFill>
                  <a:srgbClr val="290DB3"/>
                </a:solidFill>
              </a:rPr>
              <a:t>.</a:t>
            </a:r>
            <a:endParaRPr lang="en-ZA" sz="3200" dirty="0">
              <a:solidFill>
                <a:srgbClr val="290DB3"/>
              </a:solidFill>
            </a:endParaRPr>
          </a:p>
          <a:p>
            <a:pPr>
              <a:lnSpc>
                <a:spcPct val="100000"/>
              </a:lnSpc>
              <a:spcBef>
                <a:spcPts val="0"/>
              </a:spcBef>
              <a:spcAft>
                <a:spcPts val="600"/>
              </a:spcAft>
            </a:pPr>
            <a:r>
              <a:rPr lang="en-ZA" sz="3200" b="1" dirty="0" smtClean="0">
                <a:solidFill>
                  <a:schemeClr val="accent2">
                    <a:lumMod val="75000"/>
                  </a:schemeClr>
                </a:solidFill>
              </a:rPr>
              <a:t>Adjustments </a:t>
            </a:r>
            <a:r>
              <a:rPr lang="en-ZA" sz="3200" dirty="0" smtClean="0">
                <a:solidFill>
                  <a:srgbClr val="290DB3"/>
                </a:solidFill>
              </a:rPr>
              <a:t>should </a:t>
            </a:r>
            <a:r>
              <a:rPr lang="en-ZA" sz="3200" dirty="0">
                <a:solidFill>
                  <a:srgbClr val="290DB3"/>
                </a:solidFill>
              </a:rPr>
              <a:t>be made with discussion and agreement of all </a:t>
            </a:r>
            <a:r>
              <a:rPr lang="en-ZA" sz="3200" dirty="0" smtClean="0">
                <a:solidFill>
                  <a:srgbClr val="290DB3"/>
                </a:solidFill>
              </a:rPr>
              <a:t>concerned.</a:t>
            </a:r>
          </a:p>
          <a:p>
            <a:pPr>
              <a:lnSpc>
                <a:spcPct val="100000"/>
              </a:lnSpc>
              <a:spcBef>
                <a:spcPts val="0"/>
              </a:spcBef>
              <a:spcAft>
                <a:spcPts val="600"/>
              </a:spcAft>
            </a:pPr>
            <a:r>
              <a:rPr lang="en-ZA" sz="3200" b="1" dirty="0" smtClean="0">
                <a:solidFill>
                  <a:schemeClr val="accent2">
                    <a:lumMod val="75000"/>
                  </a:schemeClr>
                </a:solidFill>
              </a:rPr>
              <a:t>Major </a:t>
            </a:r>
            <a:r>
              <a:rPr lang="en-ZA" sz="3200" b="1" dirty="0">
                <a:solidFill>
                  <a:schemeClr val="accent2">
                    <a:lumMod val="75000"/>
                  </a:schemeClr>
                </a:solidFill>
              </a:rPr>
              <a:t>changes </a:t>
            </a:r>
            <a:r>
              <a:rPr lang="en-ZA" sz="3200" dirty="0">
                <a:solidFill>
                  <a:srgbClr val="290DB3"/>
                </a:solidFill>
              </a:rPr>
              <a:t>are best left until the end of the production and marketing cycle</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193</a:t>
            </a:fld>
            <a:endParaRPr lang="en-US" dirty="0"/>
          </a:p>
        </p:txBody>
      </p:sp>
      <p:cxnSp>
        <p:nvCxnSpPr>
          <p:cNvPr id="6" name="Straight Connector 5"/>
          <p:cNvCxnSpPr/>
          <p:nvPr/>
        </p:nvCxnSpPr>
        <p:spPr>
          <a:xfrm flipV="1">
            <a:off x="322415" y="83397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9206864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Developing an implementation plan</a:t>
            </a:r>
          </a:p>
        </p:txBody>
      </p:sp>
      <p:sp>
        <p:nvSpPr>
          <p:cNvPr id="3" name="Content Placeholder 2"/>
          <p:cNvSpPr>
            <a:spLocks noGrp="1"/>
          </p:cNvSpPr>
          <p:nvPr>
            <p:ph idx="1"/>
          </p:nvPr>
        </p:nvSpPr>
        <p:spPr>
          <a:xfrm>
            <a:off x="659333" y="1120043"/>
            <a:ext cx="8829051" cy="5648892"/>
          </a:xfrm>
        </p:spPr>
        <p:txBody>
          <a:bodyPr/>
          <a:lstStyle/>
          <a:p>
            <a:pPr marL="0" indent="0" algn="just">
              <a:lnSpc>
                <a:spcPct val="100000"/>
              </a:lnSpc>
              <a:spcBef>
                <a:spcPts val="0"/>
              </a:spcBef>
              <a:buNone/>
            </a:pPr>
            <a:r>
              <a:rPr lang="en-ZA" sz="3200" dirty="0">
                <a:solidFill>
                  <a:srgbClr val="290DB3"/>
                </a:solidFill>
              </a:rPr>
              <a:t>The business plan describes what the farmers’ enterprise plans to do in general terms, whereas </a:t>
            </a:r>
            <a:r>
              <a:rPr lang="en-ZA" sz="3200" b="1" dirty="0">
                <a:solidFill>
                  <a:srgbClr val="898F0C"/>
                </a:solidFill>
              </a:rPr>
              <a:t>the implementation plan gives details about how to get everything done:</a:t>
            </a:r>
          </a:p>
          <a:p>
            <a:pPr>
              <a:lnSpc>
                <a:spcPct val="100000"/>
              </a:lnSpc>
              <a:spcBef>
                <a:spcPts val="0"/>
              </a:spcBef>
            </a:pPr>
            <a:r>
              <a:rPr lang="en-ZA" sz="3200" dirty="0">
                <a:solidFill>
                  <a:srgbClr val="290DB3"/>
                </a:solidFill>
              </a:rPr>
              <a:t>Who will plant what area of crops and at what time</a:t>
            </a:r>
          </a:p>
          <a:p>
            <a:pPr>
              <a:lnSpc>
                <a:spcPct val="100000"/>
              </a:lnSpc>
              <a:spcBef>
                <a:spcPts val="0"/>
              </a:spcBef>
            </a:pPr>
            <a:r>
              <a:rPr lang="en-ZA" sz="3200" dirty="0">
                <a:solidFill>
                  <a:srgbClr val="290DB3"/>
                </a:solidFill>
              </a:rPr>
              <a:t>Who will open a bank account for the group</a:t>
            </a:r>
          </a:p>
          <a:p>
            <a:pPr>
              <a:lnSpc>
                <a:spcPct val="100000"/>
              </a:lnSpc>
              <a:spcBef>
                <a:spcPts val="0"/>
              </a:spcBef>
            </a:pPr>
            <a:r>
              <a:rPr lang="en-ZA" sz="3200" dirty="0">
                <a:solidFill>
                  <a:srgbClr val="290DB3"/>
                </a:solidFill>
              </a:rPr>
              <a:t>Who will buy the inputs</a:t>
            </a:r>
          </a:p>
          <a:p>
            <a:pPr marL="0" indent="0" algn="just">
              <a:lnSpc>
                <a:spcPct val="100000"/>
              </a:lnSpc>
              <a:spcBef>
                <a:spcPts val="600"/>
              </a:spcBef>
              <a:buNone/>
            </a:pPr>
            <a:r>
              <a:rPr lang="en-ZA" sz="3200" dirty="0">
                <a:solidFill>
                  <a:srgbClr val="290DB3"/>
                </a:solidFill>
              </a:rPr>
              <a:t>The implementation plan is a </a:t>
            </a:r>
            <a:r>
              <a:rPr lang="en-ZA" sz="3200" b="1" dirty="0">
                <a:solidFill>
                  <a:srgbClr val="898F0C"/>
                </a:solidFill>
              </a:rPr>
              <a:t>list of the activities </a:t>
            </a:r>
            <a:r>
              <a:rPr lang="en-ZA" sz="3200" dirty="0">
                <a:solidFill>
                  <a:srgbClr val="290DB3"/>
                </a:solidFill>
              </a:rPr>
              <a:t>that need to be done, based on the business plan. For each activity, it says who is responsible for doing it and when it has to be done.</a:t>
            </a:r>
          </a:p>
        </p:txBody>
      </p:sp>
      <p:sp>
        <p:nvSpPr>
          <p:cNvPr id="4" name="Slide Number Placeholder 3"/>
          <p:cNvSpPr>
            <a:spLocks noGrp="1"/>
          </p:cNvSpPr>
          <p:nvPr>
            <p:ph type="sldNum" sz="quarter" idx="4"/>
          </p:nvPr>
        </p:nvSpPr>
        <p:spPr/>
        <p:txBody>
          <a:bodyPr/>
          <a:lstStyle/>
          <a:p>
            <a:fld id="{3AF21FA0-C69A-D549-B93E-AD7DB9D7EB7A}" type="slidenum">
              <a:rPr lang="en-US" smtClean="0"/>
              <a:pPr/>
              <a:t>194</a:t>
            </a:fld>
            <a:endParaRPr lang="en-US" dirty="0"/>
          </a:p>
        </p:txBody>
      </p:sp>
      <p:cxnSp>
        <p:nvCxnSpPr>
          <p:cNvPr id="6" name="Straight Connector 5"/>
          <p:cNvCxnSpPr/>
          <p:nvPr/>
        </p:nvCxnSpPr>
        <p:spPr>
          <a:xfrm flipV="1">
            <a:off x="385747" y="99337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56274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The implementation plan: Sections</a:t>
            </a:r>
          </a:p>
        </p:txBody>
      </p:sp>
      <p:sp>
        <p:nvSpPr>
          <p:cNvPr id="3" name="Content Placeholder 2"/>
          <p:cNvSpPr>
            <a:spLocks noGrp="1"/>
          </p:cNvSpPr>
          <p:nvPr>
            <p:ph idx="1"/>
          </p:nvPr>
        </p:nvSpPr>
        <p:spPr>
          <a:xfrm>
            <a:off x="914400" y="1587678"/>
            <a:ext cx="8478982" cy="4587492"/>
          </a:xfrm>
        </p:spPr>
        <p:txBody>
          <a:bodyPr/>
          <a:lstStyle/>
          <a:p>
            <a:pPr marL="0" indent="0">
              <a:lnSpc>
                <a:spcPct val="100000"/>
              </a:lnSpc>
              <a:spcBef>
                <a:spcPts val="600"/>
              </a:spcBef>
              <a:spcAft>
                <a:spcPts val="600"/>
              </a:spcAft>
              <a:buNone/>
            </a:pPr>
            <a:r>
              <a:rPr lang="en-ZA" sz="3200" b="1" dirty="0">
                <a:solidFill>
                  <a:srgbClr val="898F0C"/>
                </a:solidFill>
              </a:rPr>
              <a:t>The implementation plan is divided into the following sections:</a:t>
            </a:r>
          </a:p>
          <a:p>
            <a:pPr>
              <a:lnSpc>
                <a:spcPct val="100000"/>
              </a:lnSpc>
              <a:spcBef>
                <a:spcPts val="600"/>
              </a:spcBef>
              <a:spcAft>
                <a:spcPts val="600"/>
              </a:spcAft>
            </a:pPr>
            <a:r>
              <a:rPr lang="en-ZA" sz="3200" dirty="0">
                <a:solidFill>
                  <a:srgbClr val="290DB3"/>
                </a:solidFill>
              </a:rPr>
              <a:t>Pre-production</a:t>
            </a:r>
          </a:p>
          <a:p>
            <a:pPr>
              <a:lnSpc>
                <a:spcPct val="100000"/>
              </a:lnSpc>
              <a:spcBef>
                <a:spcPts val="600"/>
              </a:spcBef>
              <a:spcAft>
                <a:spcPts val="600"/>
              </a:spcAft>
            </a:pPr>
            <a:r>
              <a:rPr lang="en-ZA" sz="3200" dirty="0">
                <a:solidFill>
                  <a:srgbClr val="290DB3"/>
                </a:solidFill>
              </a:rPr>
              <a:t>Production</a:t>
            </a:r>
          </a:p>
          <a:p>
            <a:pPr>
              <a:lnSpc>
                <a:spcPct val="100000"/>
              </a:lnSpc>
              <a:spcBef>
                <a:spcPts val="600"/>
              </a:spcBef>
              <a:spcAft>
                <a:spcPts val="600"/>
              </a:spcAft>
            </a:pPr>
            <a:r>
              <a:rPr lang="en-ZA" sz="3200" dirty="0">
                <a:solidFill>
                  <a:srgbClr val="290DB3"/>
                </a:solidFill>
              </a:rPr>
              <a:t>Post-harvest</a:t>
            </a:r>
          </a:p>
          <a:p>
            <a:pPr>
              <a:lnSpc>
                <a:spcPct val="100000"/>
              </a:lnSpc>
              <a:spcBef>
                <a:spcPts val="600"/>
              </a:spcBef>
              <a:spcAft>
                <a:spcPts val="600"/>
              </a:spcAft>
            </a:pPr>
            <a:r>
              <a:rPr lang="en-ZA" sz="3200" dirty="0">
                <a:solidFill>
                  <a:srgbClr val="290DB3"/>
                </a:solidFill>
              </a:rPr>
              <a:t>Marketing</a:t>
            </a:r>
          </a:p>
          <a:p>
            <a:pPr marL="0" indent="0">
              <a:lnSpc>
                <a:spcPct val="100000"/>
              </a:lnSpc>
              <a:spcBef>
                <a:spcPts val="600"/>
              </a:spcBef>
              <a:spcAft>
                <a:spcPts val="600"/>
              </a:spcAft>
              <a:buNone/>
            </a:pPr>
            <a:r>
              <a:rPr lang="en-ZA" sz="3200" b="1" dirty="0">
                <a:solidFill>
                  <a:srgbClr val="290DB3"/>
                </a:solidFill>
              </a:rPr>
              <a:t>You can add more sections if necessary.</a:t>
            </a:r>
          </a:p>
          <a:p>
            <a:pPr marL="0" indent="0">
              <a:lnSpc>
                <a:spcPct val="100000"/>
              </a:lnSpc>
              <a:spcBef>
                <a:spcPts val="600"/>
              </a:spcBef>
              <a:spcAft>
                <a:spcPts val="600"/>
              </a:spcAft>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195</a:t>
            </a:fld>
            <a:endParaRPr lang="en-US" dirty="0"/>
          </a:p>
        </p:txBody>
      </p:sp>
      <p:cxnSp>
        <p:nvCxnSpPr>
          <p:cNvPr id="6" name="Straight Connector 5"/>
          <p:cNvCxnSpPr/>
          <p:nvPr/>
        </p:nvCxnSpPr>
        <p:spPr>
          <a:xfrm flipV="1">
            <a:off x="322415" y="133137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3752591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87" y="-4670"/>
            <a:ext cx="7790213" cy="1124712"/>
          </a:xfrm>
        </p:spPr>
        <p:txBody>
          <a:bodyPr anchor="ctr"/>
          <a:lstStyle/>
          <a:p>
            <a:r>
              <a:rPr lang="en-ZA" sz="3600" dirty="0"/>
              <a:t>Maintaining records of costs</a:t>
            </a:r>
          </a:p>
        </p:txBody>
      </p:sp>
      <p:sp>
        <p:nvSpPr>
          <p:cNvPr id="3" name="Content Placeholder 2"/>
          <p:cNvSpPr>
            <a:spLocks noGrp="1"/>
          </p:cNvSpPr>
          <p:nvPr>
            <p:ph idx="1"/>
          </p:nvPr>
        </p:nvSpPr>
        <p:spPr>
          <a:xfrm>
            <a:off x="322416" y="1120043"/>
            <a:ext cx="4118956" cy="4437609"/>
          </a:xfrm>
        </p:spPr>
        <p:txBody>
          <a:bodyPr/>
          <a:lstStyle/>
          <a:p>
            <a:pPr marL="0" indent="0">
              <a:lnSpc>
                <a:spcPct val="100000"/>
              </a:lnSpc>
              <a:spcBef>
                <a:spcPts val="600"/>
              </a:spcBef>
              <a:spcAft>
                <a:spcPts val="600"/>
              </a:spcAft>
              <a:buNone/>
            </a:pPr>
            <a:r>
              <a:rPr lang="en-ZA" sz="3200" b="1" dirty="0">
                <a:solidFill>
                  <a:srgbClr val="898F0C"/>
                </a:solidFill>
              </a:rPr>
              <a:t>Keeping a record of the farmers’ actual costs is important to:</a:t>
            </a:r>
          </a:p>
          <a:p>
            <a:pPr>
              <a:lnSpc>
                <a:spcPct val="100000"/>
              </a:lnSpc>
              <a:spcBef>
                <a:spcPts val="600"/>
              </a:spcBef>
              <a:spcAft>
                <a:spcPts val="600"/>
              </a:spcAft>
            </a:pPr>
            <a:r>
              <a:rPr lang="en-ZA" sz="3200" dirty="0">
                <a:solidFill>
                  <a:srgbClr val="290DB3"/>
                </a:solidFill>
              </a:rPr>
              <a:t>Check the estimates made earlier</a:t>
            </a:r>
          </a:p>
          <a:p>
            <a:pPr>
              <a:lnSpc>
                <a:spcPct val="100000"/>
              </a:lnSpc>
              <a:spcBef>
                <a:spcPts val="600"/>
              </a:spcBef>
              <a:spcAft>
                <a:spcPts val="600"/>
              </a:spcAft>
            </a:pPr>
            <a:r>
              <a:rPr lang="en-ZA" sz="3200" dirty="0">
                <a:solidFill>
                  <a:srgbClr val="290DB3"/>
                </a:solidFill>
              </a:rPr>
              <a:t>Enable the farmers to manage their enterprise effectively</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196</a:t>
            </a:fld>
            <a:endParaRPr lang="en-US" dirty="0"/>
          </a:p>
        </p:txBody>
      </p:sp>
      <p:cxnSp>
        <p:nvCxnSpPr>
          <p:cNvPr id="6" name="Straight Connector 5"/>
          <p:cNvCxnSpPr/>
          <p:nvPr/>
        </p:nvCxnSpPr>
        <p:spPr>
          <a:xfrm flipV="1">
            <a:off x="322415" y="8789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6369" y="2003653"/>
            <a:ext cx="5510784" cy="2834640"/>
          </a:xfrm>
          <a:prstGeom prst="rect">
            <a:avLst/>
          </a:prstGeom>
        </p:spPr>
      </p:pic>
    </p:spTree>
    <p:extLst>
      <p:ext uri="{BB962C8B-B14F-4D97-AF65-F5344CB8AC3E}">
        <p14:creationId xmlns:p14="http://schemas.microsoft.com/office/powerpoint/2010/main" val="298166741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Maintaining records of </a:t>
            </a:r>
            <a:r>
              <a:rPr lang="en-ZA" sz="3600" dirty="0" smtClean="0"/>
              <a:t>costs (Continued)</a:t>
            </a:r>
            <a:endParaRPr lang="en-ZA" sz="3600" dirty="0"/>
          </a:p>
        </p:txBody>
      </p:sp>
      <p:sp>
        <p:nvSpPr>
          <p:cNvPr id="3" name="Content Placeholder 2"/>
          <p:cNvSpPr>
            <a:spLocks noGrp="1"/>
          </p:cNvSpPr>
          <p:nvPr>
            <p:ph idx="1"/>
          </p:nvPr>
        </p:nvSpPr>
        <p:spPr>
          <a:xfrm>
            <a:off x="914400" y="1587678"/>
            <a:ext cx="7742712" cy="4017476"/>
          </a:xfrm>
        </p:spPr>
        <p:txBody>
          <a:bodyPr/>
          <a:lstStyle/>
          <a:p>
            <a:pPr marL="0" indent="0">
              <a:lnSpc>
                <a:spcPct val="100000"/>
              </a:lnSpc>
              <a:spcBef>
                <a:spcPts val="600"/>
              </a:spcBef>
              <a:spcAft>
                <a:spcPts val="600"/>
              </a:spcAft>
              <a:buNone/>
            </a:pPr>
            <a:r>
              <a:rPr lang="en-ZA" sz="3200" b="1" dirty="0">
                <a:solidFill>
                  <a:srgbClr val="898F0C"/>
                </a:solidFill>
              </a:rPr>
              <a:t>The farmers should record the costs of:</a:t>
            </a:r>
          </a:p>
          <a:p>
            <a:pPr>
              <a:lnSpc>
                <a:spcPct val="100000"/>
              </a:lnSpc>
              <a:spcBef>
                <a:spcPts val="600"/>
              </a:spcBef>
              <a:spcAft>
                <a:spcPts val="600"/>
              </a:spcAft>
            </a:pPr>
            <a:r>
              <a:rPr lang="en-ZA" sz="3200" dirty="0">
                <a:solidFill>
                  <a:srgbClr val="290DB3"/>
                </a:solidFill>
              </a:rPr>
              <a:t>Consumable materials</a:t>
            </a:r>
          </a:p>
          <a:p>
            <a:pPr>
              <a:lnSpc>
                <a:spcPct val="100000"/>
              </a:lnSpc>
              <a:spcBef>
                <a:spcPts val="600"/>
              </a:spcBef>
              <a:spcAft>
                <a:spcPts val="600"/>
              </a:spcAft>
            </a:pPr>
            <a:r>
              <a:rPr lang="en-ZA" sz="3200" dirty="0">
                <a:solidFill>
                  <a:srgbClr val="290DB3"/>
                </a:solidFill>
              </a:rPr>
              <a:t>Durable items (materials)</a:t>
            </a:r>
          </a:p>
          <a:p>
            <a:pPr>
              <a:lnSpc>
                <a:spcPct val="100000"/>
              </a:lnSpc>
              <a:spcBef>
                <a:spcPts val="600"/>
              </a:spcBef>
              <a:spcAft>
                <a:spcPts val="600"/>
              </a:spcAft>
            </a:pPr>
            <a:r>
              <a:rPr lang="en-ZA" sz="3200" dirty="0">
                <a:solidFill>
                  <a:srgbClr val="290DB3"/>
                </a:solidFill>
              </a:rPr>
              <a:t>Labor throughout the season</a:t>
            </a:r>
          </a:p>
          <a:p>
            <a:pPr>
              <a:lnSpc>
                <a:spcPct val="100000"/>
              </a:lnSpc>
              <a:spcBef>
                <a:spcPts val="600"/>
              </a:spcBef>
              <a:spcAft>
                <a:spcPts val="600"/>
              </a:spcAft>
            </a:pPr>
            <a:r>
              <a:rPr lang="en-ZA" sz="3200" dirty="0">
                <a:solidFill>
                  <a:srgbClr val="290DB3"/>
                </a:solidFill>
              </a:rPr>
              <a:t>Any costs that have not been included in previous estimates</a:t>
            </a:r>
          </a:p>
          <a:p>
            <a:pPr marL="0" indent="0">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197</a:t>
            </a:fld>
            <a:endParaRPr lang="en-US" dirty="0"/>
          </a:p>
        </p:txBody>
      </p:sp>
      <p:cxnSp>
        <p:nvCxnSpPr>
          <p:cNvPr id="5" name="Straight Connector 4"/>
          <p:cNvCxnSpPr/>
          <p:nvPr/>
        </p:nvCxnSpPr>
        <p:spPr>
          <a:xfrm flipV="1">
            <a:off x="322415" y="128404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9527707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Module summary</a:t>
            </a:r>
          </a:p>
        </p:txBody>
      </p:sp>
      <p:sp>
        <p:nvSpPr>
          <p:cNvPr id="3" name="Content Placeholder 2"/>
          <p:cNvSpPr>
            <a:spLocks noGrp="1"/>
          </p:cNvSpPr>
          <p:nvPr>
            <p:ph idx="1"/>
          </p:nvPr>
        </p:nvSpPr>
        <p:spPr>
          <a:xfrm>
            <a:off x="914400" y="1587678"/>
            <a:ext cx="8229600" cy="4848748"/>
          </a:xfrm>
        </p:spPr>
        <p:txBody>
          <a:bodyPr/>
          <a:lstStyle/>
          <a:p>
            <a:pPr marL="0" indent="0" algn="just">
              <a:lnSpc>
                <a:spcPct val="100000"/>
              </a:lnSpc>
              <a:spcBef>
                <a:spcPts val="0"/>
              </a:spcBef>
              <a:spcAft>
                <a:spcPts val="600"/>
              </a:spcAft>
              <a:buNone/>
            </a:pPr>
            <a:r>
              <a:rPr lang="en-ZA" sz="3200" dirty="0">
                <a:solidFill>
                  <a:srgbClr val="290DB3"/>
                </a:solidFill>
              </a:rPr>
              <a:t>This was the second booklet in the </a:t>
            </a:r>
            <a:r>
              <a:rPr lang="en-ZA" sz="3200" i="1" dirty="0">
                <a:solidFill>
                  <a:srgbClr val="290DB3"/>
                </a:solidFill>
              </a:rPr>
              <a:t>Seven steps of marketing</a:t>
            </a:r>
            <a:r>
              <a:rPr lang="en-ZA" sz="3200" dirty="0">
                <a:solidFill>
                  <a:srgbClr val="290DB3"/>
                </a:solidFill>
              </a:rPr>
              <a:t> series.</a:t>
            </a:r>
          </a:p>
          <a:p>
            <a:pPr marL="0" indent="0" algn="just">
              <a:lnSpc>
                <a:spcPct val="100000"/>
              </a:lnSpc>
              <a:spcBef>
                <a:spcPts val="0"/>
              </a:spcBef>
              <a:spcAft>
                <a:spcPts val="600"/>
              </a:spcAft>
              <a:buNone/>
            </a:pPr>
            <a:r>
              <a:rPr lang="en-ZA" sz="3200" dirty="0">
                <a:solidFill>
                  <a:srgbClr val="290DB3"/>
                </a:solidFill>
              </a:rPr>
              <a:t>In this booklet (module), you have learned </a:t>
            </a:r>
            <a:r>
              <a:rPr lang="en-ZA" sz="3200" b="1" dirty="0">
                <a:solidFill>
                  <a:srgbClr val="898F0C"/>
                </a:solidFill>
              </a:rPr>
              <a:t>the following two steps involved in linking farmers to markets </a:t>
            </a:r>
            <a:r>
              <a:rPr lang="en-ZA" sz="3200" dirty="0">
                <a:solidFill>
                  <a:srgbClr val="290DB3"/>
                </a:solidFill>
              </a:rPr>
              <a:t>and helping them to develop their agroenterprises:</a:t>
            </a:r>
          </a:p>
          <a:p>
            <a:pPr marL="0" indent="0" algn="just">
              <a:lnSpc>
                <a:spcPct val="100000"/>
              </a:lnSpc>
              <a:spcBef>
                <a:spcPts val="0"/>
              </a:spcBef>
              <a:spcAft>
                <a:spcPts val="600"/>
              </a:spcAft>
              <a:buNone/>
            </a:pPr>
            <a:r>
              <a:rPr lang="en-ZA" sz="3200" b="1" dirty="0">
                <a:solidFill>
                  <a:srgbClr val="898F0C"/>
                </a:solidFill>
              </a:rPr>
              <a:t>Step 3: </a:t>
            </a:r>
            <a:r>
              <a:rPr lang="en-ZA" sz="3200" dirty="0">
                <a:solidFill>
                  <a:srgbClr val="290DB3"/>
                </a:solidFill>
              </a:rPr>
              <a:t>Collecting information for the business plan</a:t>
            </a:r>
          </a:p>
          <a:p>
            <a:pPr marL="0" indent="0" algn="just">
              <a:lnSpc>
                <a:spcPct val="100000"/>
              </a:lnSpc>
              <a:spcBef>
                <a:spcPts val="0"/>
              </a:spcBef>
              <a:spcAft>
                <a:spcPts val="600"/>
              </a:spcAft>
              <a:buNone/>
            </a:pPr>
            <a:r>
              <a:rPr lang="en-ZA" sz="3200" b="1" dirty="0">
                <a:solidFill>
                  <a:srgbClr val="898F0C"/>
                </a:solidFill>
              </a:rPr>
              <a:t>Step 4: </a:t>
            </a:r>
            <a:r>
              <a:rPr lang="en-ZA" sz="3200" dirty="0">
                <a:solidFill>
                  <a:srgbClr val="290DB3"/>
                </a:solidFill>
              </a:rPr>
              <a:t>Building a business plan</a:t>
            </a:r>
          </a:p>
          <a:p>
            <a:pPr marL="0" indent="0">
              <a:buNone/>
            </a:pP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198</a:t>
            </a:fld>
            <a:endParaRPr lang="en-US" dirty="0"/>
          </a:p>
        </p:txBody>
      </p:sp>
      <p:cxnSp>
        <p:nvCxnSpPr>
          <p:cNvPr id="6" name="Straight Connector 5"/>
          <p:cNvCxnSpPr/>
          <p:nvPr/>
        </p:nvCxnSpPr>
        <p:spPr>
          <a:xfrm flipV="1">
            <a:off x="322415" y="128404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25570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309193"/>
            <a:ext cx="10382596" cy="691701"/>
          </a:xfrm>
        </p:spPr>
        <p:txBody>
          <a:bodyPr/>
          <a:lstStyle/>
          <a:p>
            <a:r>
              <a:rPr lang="en-ZA" sz="3200" dirty="0">
                <a:latin typeface="Calibri" panose="020F0502020204030204" pitchFamily="34" charset="0"/>
                <a:cs typeface="Calibri" panose="020F0502020204030204" pitchFamily="34" charset="0"/>
              </a:rPr>
              <a:t>Skills for Marketing and Rural Transformation </a:t>
            </a:r>
            <a:r>
              <a:rPr lang="en-ZA" sz="3200" dirty="0">
                <a:solidFill>
                  <a:srgbClr val="290DB3"/>
                </a:solidFill>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SMART skills</a:t>
            </a:r>
            <a:r>
              <a:rPr lang="en-ZA" sz="3200" dirty="0">
                <a:solidFill>
                  <a:srgbClr val="290DB3"/>
                </a:solidFill>
                <a:latin typeface="Calibri" panose="020F0502020204030204" pitchFamily="34" charset="0"/>
                <a:cs typeface="Calibri" panose="020F0502020204030204" pitchFamily="34" charset="0"/>
              </a:rPr>
              <a:t>)</a:t>
            </a:r>
            <a:endParaRPr lang="en-US" sz="3200" dirty="0">
              <a:solidFill>
                <a:srgbClr val="290DB3"/>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587829" y="1587677"/>
            <a:ext cx="9215845" cy="5178883"/>
          </a:xfrm>
        </p:spPr>
        <p:txBody>
          <a:bodyPr/>
          <a:lstStyle/>
          <a:p>
            <a:pPr marL="0" indent="0">
              <a:lnSpc>
                <a:spcPct val="100000"/>
              </a:lnSpc>
              <a:spcBef>
                <a:spcPts val="600"/>
              </a:spcBef>
              <a:spcAft>
                <a:spcPts val="600"/>
              </a:spcAft>
              <a:buNone/>
            </a:pPr>
            <a:r>
              <a:rPr lang="en-ZA" sz="3200" b="1" dirty="0">
                <a:solidFill>
                  <a:srgbClr val="290DB3"/>
                </a:solidFill>
                <a:latin typeface="Calibri" panose="020F0502020204030204" pitchFamily="34" charset="0"/>
                <a:cs typeface="Calibri" panose="020F0502020204030204" pitchFamily="34" charset="0"/>
              </a:rPr>
              <a:t>SMART Skills manuals:</a:t>
            </a:r>
            <a:endParaRPr lang="en-ZA" sz="3200" dirty="0">
              <a:solidFill>
                <a:srgbClr val="290DB3"/>
              </a:solidFill>
              <a:latin typeface="Calibri" panose="020F0502020204030204" pitchFamily="34" charset="0"/>
              <a:cs typeface="Calibri" panose="020F0502020204030204" pitchFamily="34" charset="0"/>
            </a:endParaRPr>
          </a:p>
          <a:p>
            <a:pPr marL="685800" indent="-685800">
              <a:lnSpc>
                <a:spcPct val="100000"/>
              </a:lnSpc>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Introduction to SMART skills for rural development</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Organizing and managing farmer groups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Understanding natural resources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Managing natural resources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Marketing basics</a:t>
            </a:r>
          </a:p>
          <a:p>
            <a:pPr marL="685800" indent="-685800">
              <a:lnSpc>
                <a:spcPct val="100000"/>
              </a:lnSpc>
              <a:spcBef>
                <a:spcPts val="600"/>
              </a:spcBef>
              <a:spcAft>
                <a:spcPts val="600"/>
              </a:spcAft>
              <a:buFont typeface="Arial" panose="020B0604020202020204" pitchFamily="34" charset="0"/>
              <a:buChar char="•"/>
            </a:pPr>
            <a:r>
              <a:rPr lang="en-ZA" sz="3200" dirty="0">
                <a:solidFill>
                  <a:srgbClr val="898F0C"/>
                </a:solidFill>
                <a:latin typeface="Calibri" panose="020F0502020204030204" pitchFamily="34" charset="0"/>
                <a:cs typeface="Calibri" panose="020F0502020204030204" pitchFamily="34" charset="0"/>
              </a:rPr>
              <a:t>Seven steps of marketing</a:t>
            </a:r>
          </a:p>
          <a:p>
            <a:pPr marL="685800" indent="-685800">
              <a:lnSpc>
                <a:spcPct val="100000"/>
              </a:lnSpc>
              <a:spcBef>
                <a:spcPts val="600"/>
              </a:spcBef>
              <a:spcAft>
                <a:spcPts val="600"/>
              </a:spcAft>
              <a:buFont typeface="Arial" panose="020B0604020202020204" pitchFamily="34" charset="0"/>
              <a:buChar char="•"/>
            </a:pPr>
            <a:r>
              <a:rPr lang="en-ZA" sz="3200" dirty="0">
                <a:solidFill>
                  <a:srgbClr val="122CAE"/>
                </a:solidFill>
                <a:latin typeface="Calibri" panose="020F0502020204030204" pitchFamily="34" charset="0"/>
                <a:cs typeface="Calibri" panose="020F0502020204030204" pitchFamily="34" charset="0"/>
              </a:rPr>
              <a:t>Promoting innovation</a:t>
            </a:r>
          </a:p>
          <a:p>
            <a:endParaRPr lang="en-US"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2</a:t>
            </a:fld>
            <a:endParaRPr lang="en-US" dirty="0"/>
          </a:p>
        </p:txBody>
      </p:sp>
      <p:cxnSp>
        <p:nvCxnSpPr>
          <p:cNvPr id="6" name="Straight Connector 5"/>
          <p:cNvCxnSpPr/>
          <p:nvPr/>
        </p:nvCxnSpPr>
        <p:spPr>
          <a:xfrm flipV="1">
            <a:off x="168275" y="129321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3297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9367849" cy="1124712"/>
          </a:xfrm>
        </p:spPr>
        <p:txBody>
          <a:bodyPr anchor="ctr"/>
          <a:lstStyle/>
          <a:p>
            <a:r>
              <a:rPr lang="en-ZA" sz="3600" dirty="0"/>
              <a:t>Analyzing and presenting marketing information</a:t>
            </a:r>
          </a:p>
        </p:txBody>
      </p:sp>
      <p:sp>
        <p:nvSpPr>
          <p:cNvPr id="5" name="Content Placeholder 4"/>
          <p:cNvSpPr>
            <a:spLocks noGrp="1"/>
          </p:cNvSpPr>
          <p:nvPr>
            <p:ph idx="1"/>
          </p:nvPr>
        </p:nvSpPr>
        <p:spPr>
          <a:xfrm>
            <a:off x="322415" y="1120042"/>
            <a:ext cx="8821585" cy="5803271"/>
          </a:xfrm>
        </p:spPr>
        <p:txBody>
          <a:bodyPr/>
          <a:lstStyle/>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endParaRPr lang="en-ZA" sz="3200" dirty="0">
              <a:solidFill>
                <a:srgbClr val="290DB3"/>
              </a:solidFill>
            </a:endParaRPr>
          </a:p>
          <a:p>
            <a:pPr marL="0" indent="0" algn="just">
              <a:lnSpc>
                <a:spcPct val="100000"/>
              </a:lnSpc>
              <a:spcBef>
                <a:spcPts val="0"/>
              </a:spcBef>
              <a:buNone/>
            </a:pPr>
            <a:r>
              <a:rPr lang="en-ZA" sz="3200" dirty="0">
                <a:solidFill>
                  <a:srgbClr val="290DB3"/>
                </a:solidFill>
              </a:rPr>
              <a:t>After the market survey, the survey team should write up and analyze the information it has collected and report it to the whole group.</a:t>
            </a:r>
          </a:p>
        </p:txBody>
      </p:sp>
      <p:sp>
        <p:nvSpPr>
          <p:cNvPr id="4" name="Slide Number Placeholder 3"/>
          <p:cNvSpPr>
            <a:spLocks noGrp="1"/>
          </p:cNvSpPr>
          <p:nvPr>
            <p:ph type="sldNum" sz="quarter" idx="4"/>
          </p:nvPr>
        </p:nvSpPr>
        <p:spPr/>
        <p:txBody>
          <a:bodyPr/>
          <a:lstStyle/>
          <a:p>
            <a:fld id="{3AF21FA0-C69A-D549-B93E-AD7DB9D7EB7A}" type="slidenum">
              <a:rPr lang="en-US" smtClean="0"/>
              <a:pPr/>
              <a:t>20</a:t>
            </a:fld>
            <a:endParaRPr lang="en-US" dirty="0"/>
          </a:p>
        </p:txBody>
      </p:sp>
      <p:cxnSp>
        <p:nvCxnSpPr>
          <p:cNvPr id="8" name="Straight Connector 7"/>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9561" y="1266603"/>
            <a:ext cx="4917075" cy="3996185"/>
          </a:xfrm>
          <a:prstGeom prst="rect">
            <a:avLst/>
          </a:prstGeom>
        </p:spPr>
      </p:pic>
    </p:spTree>
    <p:extLst>
      <p:ext uri="{BB962C8B-B14F-4D97-AF65-F5344CB8AC3E}">
        <p14:creationId xmlns:p14="http://schemas.microsoft.com/office/powerpoint/2010/main" val="7906845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766" y="231210"/>
            <a:ext cx="8942119" cy="1124712"/>
          </a:xfrm>
        </p:spPr>
        <p:txBody>
          <a:bodyPr anchor="b"/>
          <a:lstStyle/>
          <a:p>
            <a:r>
              <a:rPr lang="en-ZA" sz="3600" dirty="0"/>
              <a:t>Analyzing and presenting marketing information: Price data</a:t>
            </a:r>
          </a:p>
        </p:txBody>
      </p:sp>
      <p:sp>
        <p:nvSpPr>
          <p:cNvPr id="3" name="Content Placeholder 2"/>
          <p:cNvSpPr>
            <a:spLocks noGrp="1"/>
          </p:cNvSpPr>
          <p:nvPr>
            <p:ph idx="1"/>
          </p:nvPr>
        </p:nvSpPr>
        <p:spPr>
          <a:xfrm>
            <a:off x="914399" y="1959783"/>
            <a:ext cx="8490857" cy="4421237"/>
          </a:xfrm>
        </p:spPr>
        <p:txBody>
          <a:bodyPr/>
          <a:lstStyle/>
          <a:p>
            <a:pPr marL="0" indent="0">
              <a:lnSpc>
                <a:spcPct val="100000"/>
              </a:lnSpc>
              <a:spcBef>
                <a:spcPts val="600"/>
              </a:spcBef>
              <a:spcAft>
                <a:spcPts val="600"/>
              </a:spcAft>
              <a:buNone/>
            </a:pPr>
            <a:r>
              <a:rPr lang="en-ZA" sz="3200" b="1" dirty="0">
                <a:solidFill>
                  <a:srgbClr val="898F0C"/>
                </a:solidFill>
              </a:rPr>
              <a:t>Be particularly careful when reporting prices.</a:t>
            </a:r>
          </a:p>
          <a:p>
            <a:pPr marL="0" indent="0">
              <a:lnSpc>
                <a:spcPct val="100000"/>
              </a:lnSpc>
              <a:spcBef>
                <a:spcPts val="600"/>
              </a:spcBef>
              <a:spcAft>
                <a:spcPts val="600"/>
              </a:spcAft>
              <a:buNone/>
            </a:pPr>
            <a:r>
              <a:rPr lang="en-ZA" sz="3200" b="1" dirty="0">
                <a:solidFill>
                  <a:srgbClr val="290DB3"/>
                </a:solidFill>
              </a:rPr>
              <a:t>Things to note:</a:t>
            </a:r>
          </a:p>
          <a:p>
            <a:pPr>
              <a:lnSpc>
                <a:spcPct val="100000"/>
              </a:lnSpc>
              <a:spcBef>
                <a:spcPts val="600"/>
              </a:spcBef>
              <a:spcAft>
                <a:spcPts val="600"/>
              </a:spcAft>
            </a:pPr>
            <a:r>
              <a:rPr lang="en-ZA" sz="3200" dirty="0">
                <a:solidFill>
                  <a:srgbClr val="290DB3"/>
                </a:solidFill>
              </a:rPr>
              <a:t>What was the product?</a:t>
            </a:r>
          </a:p>
          <a:p>
            <a:pPr>
              <a:lnSpc>
                <a:spcPct val="100000"/>
              </a:lnSpc>
              <a:spcBef>
                <a:spcPts val="600"/>
              </a:spcBef>
              <a:spcAft>
                <a:spcPts val="600"/>
              </a:spcAft>
            </a:pPr>
            <a:r>
              <a:rPr lang="en-ZA" sz="3200" dirty="0">
                <a:solidFill>
                  <a:srgbClr val="290DB3"/>
                </a:solidFill>
              </a:rPr>
              <a:t>What was the quality or grade of the product and for what volume or weight?</a:t>
            </a:r>
          </a:p>
          <a:p>
            <a:pPr>
              <a:lnSpc>
                <a:spcPct val="100000"/>
              </a:lnSpc>
              <a:spcBef>
                <a:spcPts val="600"/>
              </a:spcBef>
              <a:spcAft>
                <a:spcPts val="600"/>
              </a:spcAft>
            </a:pPr>
            <a:r>
              <a:rPr lang="en-ZA" sz="3200" dirty="0">
                <a:solidFill>
                  <a:srgbClr val="290DB3"/>
                </a:solidFill>
              </a:rPr>
              <a:t>Where (in which market) and when (i.e. when in the season)?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21</a:t>
            </a:fld>
            <a:endParaRPr lang="en-US" dirty="0"/>
          </a:p>
        </p:txBody>
      </p:sp>
      <p:cxnSp>
        <p:nvCxnSpPr>
          <p:cNvPr id="6" name="Straight Connector 5"/>
          <p:cNvCxnSpPr/>
          <p:nvPr/>
        </p:nvCxnSpPr>
        <p:spPr>
          <a:xfrm flipV="1">
            <a:off x="471716" y="154221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6296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4670"/>
            <a:ext cx="7742712" cy="1124712"/>
          </a:xfrm>
        </p:spPr>
        <p:txBody>
          <a:bodyPr anchor="ctr"/>
          <a:lstStyle/>
          <a:p>
            <a:r>
              <a:rPr lang="en-ZA" sz="3600" dirty="0"/>
              <a:t>Prices at different seasons</a:t>
            </a:r>
          </a:p>
        </p:txBody>
      </p:sp>
      <p:sp>
        <p:nvSpPr>
          <p:cNvPr id="5" name="Content Placeholder 4"/>
          <p:cNvSpPr>
            <a:spLocks noGrp="1"/>
          </p:cNvSpPr>
          <p:nvPr>
            <p:ph idx="1"/>
          </p:nvPr>
        </p:nvSpPr>
        <p:spPr>
          <a:xfrm>
            <a:off x="486888" y="1120043"/>
            <a:ext cx="9084624" cy="5838898"/>
          </a:xfrm>
        </p:spPr>
        <p:txBody>
          <a:bodyPr/>
          <a:lstStyle/>
          <a:p>
            <a:pPr marL="0" indent="0">
              <a:buNone/>
            </a:pPr>
            <a:endParaRPr lang="en-ZA" sz="3200" dirty="0">
              <a:solidFill>
                <a:srgbClr val="290DB3"/>
              </a:solidFill>
            </a:endParaRPr>
          </a:p>
          <a:p>
            <a:pPr marL="0" indent="0">
              <a:buNone/>
            </a:pPr>
            <a:endParaRPr lang="en-ZA" sz="3200" dirty="0">
              <a:solidFill>
                <a:srgbClr val="290DB3"/>
              </a:solidFill>
            </a:endParaRPr>
          </a:p>
          <a:p>
            <a:pPr marL="0" indent="0">
              <a:buNone/>
            </a:pPr>
            <a:endParaRPr lang="en-ZA" sz="3200" dirty="0">
              <a:solidFill>
                <a:srgbClr val="290DB3"/>
              </a:solidFill>
            </a:endParaRPr>
          </a:p>
          <a:p>
            <a:pPr marL="0" indent="0">
              <a:buNone/>
            </a:pPr>
            <a:endParaRPr lang="en-ZA" sz="3200" dirty="0">
              <a:solidFill>
                <a:srgbClr val="290DB3"/>
              </a:solidFill>
            </a:endParaRPr>
          </a:p>
          <a:p>
            <a:pPr marL="0" indent="0">
              <a:buNone/>
            </a:pPr>
            <a:endParaRPr lang="en-ZA" sz="3200" dirty="0">
              <a:solidFill>
                <a:srgbClr val="290DB3"/>
              </a:solidFill>
            </a:endParaRPr>
          </a:p>
          <a:p>
            <a:pPr marL="0" indent="0">
              <a:buNone/>
            </a:pPr>
            <a:endParaRPr lang="en-ZA" sz="1800" dirty="0">
              <a:solidFill>
                <a:srgbClr val="290DB3"/>
              </a:solidFill>
            </a:endParaRPr>
          </a:p>
          <a:p>
            <a:pPr marL="0" indent="0" algn="just">
              <a:buNone/>
            </a:pPr>
            <a:r>
              <a:rPr lang="en-ZA" sz="3200" dirty="0">
                <a:solidFill>
                  <a:srgbClr val="290DB3"/>
                </a:solidFill>
              </a:rPr>
              <a:t>Most products can be grown only at certain times of the year, so prices often go down at the main harvest time. Farmers can often get a better price by avoiding selling at this time. </a:t>
            </a:r>
          </a:p>
        </p:txBody>
      </p:sp>
      <p:sp>
        <p:nvSpPr>
          <p:cNvPr id="4" name="Slide Number Placeholder 3"/>
          <p:cNvSpPr>
            <a:spLocks noGrp="1"/>
          </p:cNvSpPr>
          <p:nvPr>
            <p:ph type="sldNum" sz="quarter" idx="4"/>
          </p:nvPr>
        </p:nvSpPr>
        <p:spPr/>
        <p:txBody>
          <a:bodyPr/>
          <a:lstStyle/>
          <a:p>
            <a:fld id="{3AF21FA0-C69A-D549-B93E-AD7DB9D7EB7A}" type="slidenum">
              <a:rPr lang="en-US" smtClean="0"/>
              <a:pPr/>
              <a:t>22</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6930" y="1120042"/>
            <a:ext cx="6127960" cy="3683295"/>
          </a:xfrm>
          <a:prstGeom prst="rect">
            <a:avLst/>
          </a:prstGeom>
        </p:spPr>
      </p:pic>
    </p:spTree>
    <p:extLst>
      <p:ext uri="{BB962C8B-B14F-4D97-AF65-F5344CB8AC3E}">
        <p14:creationId xmlns:p14="http://schemas.microsoft.com/office/powerpoint/2010/main" val="21808823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8247160" cy="1124712"/>
          </a:xfrm>
        </p:spPr>
        <p:txBody>
          <a:bodyPr anchor="ctr"/>
          <a:lstStyle/>
          <a:p>
            <a:r>
              <a:rPr lang="en-ZA" sz="3600" dirty="0"/>
              <a:t>Selling at the right time: Supply and pricing</a:t>
            </a:r>
          </a:p>
        </p:txBody>
      </p:sp>
      <p:sp>
        <p:nvSpPr>
          <p:cNvPr id="3" name="Content Placeholder 2"/>
          <p:cNvSpPr>
            <a:spLocks noGrp="1"/>
          </p:cNvSpPr>
          <p:nvPr>
            <p:ph idx="1"/>
          </p:nvPr>
        </p:nvSpPr>
        <p:spPr>
          <a:xfrm>
            <a:off x="659334" y="1298171"/>
            <a:ext cx="8425289" cy="5268883"/>
          </a:xfrm>
        </p:spPr>
        <p:txBody>
          <a:bodyPr/>
          <a:lstStyle/>
          <a:p>
            <a:pPr marL="0" indent="0">
              <a:lnSpc>
                <a:spcPct val="100000"/>
              </a:lnSpc>
              <a:spcBef>
                <a:spcPts val="600"/>
              </a:spcBef>
              <a:spcAft>
                <a:spcPts val="600"/>
              </a:spcAft>
              <a:buNone/>
            </a:pPr>
            <a:r>
              <a:rPr lang="en-ZA" sz="3200" dirty="0">
                <a:solidFill>
                  <a:srgbClr val="290DB3"/>
                </a:solidFill>
              </a:rPr>
              <a:t>Because prices go down when supply goes up (e.g. during the main harvest time), farmers should avoid selling at this </a:t>
            </a:r>
            <a:r>
              <a:rPr lang="en-ZA" sz="3200" dirty="0" smtClean="0">
                <a:solidFill>
                  <a:srgbClr val="290DB3"/>
                </a:solidFill>
              </a:rPr>
              <a:t>time.</a:t>
            </a:r>
          </a:p>
          <a:p>
            <a:pPr marL="0" indent="0">
              <a:lnSpc>
                <a:spcPct val="100000"/>
              </a:lnSpc>
              <a:spcBef>
                <a:spcPts val="600"/>
              </a:spcBef>
              <a:spcAft>
                <a:spcPts val="600"/>
              </a:spcAft>
              <a:buNone/>
            </a:pPr>
            <a:r>
              <a:rPr lang="en-ZA" sz="3200" b="1" dirty="0" smtClean="0">
                <a:solidFill>
                  <a:srgbClr val="898F0C"/>
                </a:solidFill>
              </a:rPr>
              <a:t>Some  </a:t>
            </a:r>
            <a:r>
              <a:rPr lang="en-ZA" sz="3200" b="1" dirty="0">
                <a:solidFill>
                  <a:srgbClr val="898F0C"/>
                </a:solidFill>
              </a:rPr>
              <a:t>ways to do this are to:</a:t>
            </a:r>
          </a:p>
          <a:p>
            <a:pPr>
              <a:lnSpc>
                <a:spcPct val="100000"/>
              </a:lnSpc>
              <a:spcBef>
                <a:spcPts val="600"/>
              </a:spcBef>
              <a:spcAft>
                <a:spcPts val="600"/>
              </a:spcAft>
            </a:pPr>
            <a:r>
              <a:rPr lang="en-ZA" sz="3200" dirty="0">
                <a:solidFill>
                  <a:srgbClr val="290DB3"/>
                </a:solidFill>
              </a:rPr>
              <a:t>Grow early maturing </a:t>
            </a:r>
            <a:r>
              <a:rPr lang="en-ZA" sz="3200" dirty="0" smtClean="0">
                <a:solidFill>
                  <a:srgbClr val="290DB3"/>
                </a:solidFill>
              </a:rPr>
              <a:t>varieties.</a:t>
            </a:r>
            <a:endParaRPr lang="en-ZA" sz="3200" dirty="0">
              <a:solidFill>
                <a:srgbClr val="290DB3"/>
              </a:solidFill>
            </a:endParaRPr>
          </a:p>
          <a:p>
            <a:pPr>
              <a:lnSpc>
                <a:spcPct val="100000"/>
              </a:lnSpc>
              <a:spcBef>
                <a:spcPts val="600"/>
              </a:spcBef>
              <a:spcAft>
                <a:spcPts val="600"/>
              </a:spcAft>
            </a:pPr>
            <a:r>
              <a:rPr lang="en-ZA" sz="3200" dirty="0">
                <a:solidFill>
                  <a:srgbClr val="290DB3"/>
                </a:solidFill>
              </a:rPr>
              <a:t>Grow a product off-season (e.g. by using irrigation</a:t>
            </a:r>
            <a:r>
              <a:rPr lang="en-ZA" sz="3200" dirty="0" smtClean="0">
                <a:solidFill>
                  <a:srgbClr val="290DB3"/>
                </a:solidFill>
              </a:rPr>
              <a:t>).</a:t>
            </a:r>
            <a:endParaRPr lang="en-ZA" sz="3200" dirty="0">
              <a:solidFill>
                <a:srgbClr val="290DB3"/>
              </a:solidFill>
            </a:endParaRPr>
          </a:p>
          <a:p>
            <a:pPr>
              <a:lnSpc>
                <a:spcPct val="100000"/>
              </a:lnSpc>
              <a:spcBef>
                <a:spcPts val="600"/>
              </a:spcBef>
              <a:spcAft>
                <a:spcPts val="600"/>
              </a:spcAft>
            </a:pPr>
            <a:r>
              <a:rPr lang="en-ZA" sz="3200" dirty="0">
                <a:solidFill>
                  <a:srgbClr val="290DB3"/>
                </a:solidFill>
              </a:rPr>
              <a:t>Stagger planting and harvesting </a:t>
            </a:r>
            <a:r>
              <a:rPr lang="en-ZA" sz="3200" dirty="0" smtClean="0">
                <a:solidFill>
                  <a:srgbClr val="290DB3"/>
                </a:solidFill>
              </a:rPr>
              <a:t>dates.</a:t>
            </a:r>
            <a:endParaRPr lang="en-ZA" sz="3200" dirty="0">
              <a:solidFill>
                <a:srgbClr val="290DB3"/>
              </a:solidFill>
            </a:endParaRPr>
          </a:p>
          <a:p>
            <a:pPr>
              <a:lnSpc>
                <a:spcPct val="100000"/>
              </a:lnSpc>
              <a:spcBef>
                <a:spcPts val="600"/>
              </a:spcBef>
              <a:spcAft>
                <a:spcPts val="600"/>
              </a:spcAft>
            </a:pPr>
            <a:r>
              <a:rPr lang="en-ZA" sz="3200" dirty="0">
                <a:solidFill>
                  <a:srgbClr val="290DB3"/>
                </a:solidFill>
              </a:rPr>
              <a:t>Store the produce until the price goes </a:t>
            </a:r>
            <a:r>
              <a:rPr lang="en-ZA" sz="3200" dirty="0" smtClean="0">
                <a:solidFill>
                  <a:srgbClr val="290DB3"/>
                </a:solidFill>
              </a:rPr>
              <a:t>up.</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23</a:t>
            </a:fld>
            <a:endParaRPr lang="en-US" dirty="0"/>
          </a:p>
        </p:txBody>
      </p:sp>
      <p:cxnSp>
        <p:nvCxnSpPr>
          <p:cNvPr id="6" name="Straight Connector 5"/>
          <p:cNvCxnSpPr/>
          <p:nvPr/>
        </p:nvCxnSpPr>
        <p:spPr>
          <a:xfrm flipV="1">
            <a:off x="322415"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3858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522" y="-4670"/>
            <a:ext cx="7422078" cy="1124712"/>
          </a:xfrm>
        </p:spPr>
        <p:txBody>
          <a:bodyPr anchor="ctr"/>
          <a:lstStyle/>
          <a:p>
            <a:r>
              <a:rPr lang="en-ZA" sz="3600" dirty="0"/>
              <a:t>General financial considerations</a:t>
            </a:r>
          </a:p>
        </p:txBody>
      </p:sp>
      <p:sp>
        <p:nvSpPr>
          <p:cNvPr id="3" name="Content Placeholder 2"/>
          <p:cNvSpPr>
            <a:spLocks noGrp="1"/>
          </p:cNvSpPr>
          <p:nvPr>
            <p:ph idx="1"/>
          </p:nvPr>
        </p:nvSpPr>
        <p:spPr>
          <a:xfrm>
            <a:off x="807522" y="1618807"/>
            <a:ext cx="8051470" cy="4532612"/>
          </a:xfrm>
        </p:spPr>
        <p:txBody>
          <a:bodyPr/>
          <a:lstStyle/>
          <a:p>
            <a:pPr marL="0" indent="0">
              <a:lnSpc>
                <a:spcPct val="100000"/>
              </a:lnSpc>
              <a:spcBef>
                <a:spcPts val="600"/>
              </a:spcBef>
              <a:spcAft>
                <a:spcPts val="600"/>
              </a:spcAft>
              <a:buNone/>
            </a:pPr>
            <a:r>
              <a:rPr lang="en-ZA" sz="3200" b="1" dirty="0">
                <a:solidFill>
                  <a:srgbClr val="898F0C"/>
                </a:solidFill>
              </a:rPr>
              <a:t>Apart from the effect of demand and supply on pricing, the survey team should also answer more general questions, such as:</a:t>
            </a:r>
          </a:p>
          <a:p>
            <a:pPr>
              <a:lnSpc>
                <a:spcPct val="100000"/>
              </a:lnSpc>
              <a:spcBef>
                <a:spcPts val="600"/>
              </a:spcBef>
              <a:spcAft>
                <a:spcPts val="600"/>
              </a:spcAft>
            </a:pPr>
            <a:r>
              <a:rPr lang="en-ZA" sz="3200" dirty="0">
                <a:solidFill>
                  <a:srgbClr val="290DB3"/>
                </a:solidFill>
              </a:rPr>
              <a:t>Where do we get the varieties that the buyers want?</a:t>
            </a:r>
          </a:p>
          <a:p>
            <a:pPr>
              <a:lnSpc>
                <a:spcPct val="100000"/>
              </a:lnSpc>
              <a:spcBef>
                <a:spcPts val="600"/>
              </a:spcBef>
              <a:spcAft>
                <a:spcPts val="600"/>
              </a:spcAft>
            </a:pPr>
            <a:r>
              <a:rPr lang="en-ZA" sz="3200" dirty="0">
                <a:solidFill>
                  <a:srgbClr val="290DB3"/>
                </a:solidFill>
              </a:rPr>
              <a:t>When should I expect my first payment?</a:t>
            </a:r>
          </a:p>
          <a:p>
            <a:pPr algn="just">
              <a:lnSpc>
                <a:spcPct val="100000"/>
              </a:lnSpc>
              <a:spcBef>
                <a:spcPts val="600"/>
              </a:spcBef>
              <a:spcAft>
                <a:spcPts val="600"/>
              </a:spcAft>
            </a:pPr>
            <a:r>
              <a:rPr lang="en-ZA" sz="3200" dirty="0">
                <a:solidFill>
                  <a:srgbClr val="290DB3"/>
                </a:solidFill>
              </a:rPr>
              <a:t>Is selling the product to one of the traders more profitable that what I am already doing?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24</a:t>
            </a:fld>
            <a:endParaRPr lang="en-US" dirty="0"/>
          </a:p>
        </p:txBody>
      </p:sp>
      <p:cxnSp>
        <p:nvCxnSpPr>
          <p:cNvPr id="6" name="Straight Connector 5"/>
          <p:cNvCxnSpPr/>
          <p:nvPr/>
        </p:nvCxnSpPr>
        <p:spPr>
          <a:xfrm flipV="1">
            <a:off x="322415" y="110913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28355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8:</a:t>
            </a:r>
            <a:br>
              <a:rPr lang="en-ZA" dirty="0">
                <a:solidFill>
                  <a:srgbClr val="898F0C"/>
                </a:solidFill>
              </a:rPr>
            </a:br>
            <a:r>
              <a:rPr lang="en-ZA" dirty="0">
                <a:solidFill>
                  <a:srgbClr val="898F0C"/>
                </a:solidFill>
              </a:rPr>
              <a:t>Analyzing production</a:t>
            </a:r>
            <a:br>
              <a:rPr lang="en-ZA" dirty="0">
                <a:solidFill>
                  <a:srgbClr val="898F0C"/>
                </a:solidFill>
              </a:rPr>
            </a:br>
            <a:endParaRPr lang="en-ZA" dirty="0">
              <a:solidFill>
                <a:srgbClr val="898F0C"/>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25</a:t>
            </a:fld>
            <a:endParaRPr lang="en-US" dirty="0"/>
          </a:p>
        </p:txBody>
      </p:sp>
    </p:spTree>
    <p:extLst>
      <p:ext uri="{BB962C8B-B14F-4D97-AF65-F5344CB8AC3E}">
        <p14:creationId xmlns:p14="http://schemas.microsoft.com/office/powerpoint/2010/main" val="314593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Outcomes and overview</a:t>
            </a:r>
          </a:p>
        </p:txBody>
      </p:sp>
      <p:sp>
        <p:nvSpPr>
          <p:cNvPr id="3" name="Content Placeholder 2"/>
          <p:cNvSpPr>
            <a:spLocks noGrp="1"/>
          </p:cNvSpPr>
          <p:nvPr>
            <p:ph idx="1"/>
          </p:nvPr>
        </p:nvSpPr>
        <p:spPr>
          <a:xfrm>
            <a:off x="914400" y="1120043"/>
            <a:ext cx="8229600" cy="5126378"/>
          </a:xfrm>
        </p:spPr>
        <p:txBody>
          <a:bodyPr/>
          <a:lstStyle/>
          <a:p>
            <a:pPr marL="0" indent="0">
              <a:lnSpc>
                <a:spcPct val="100000"/>
              </a:lnSpc>
              <a:spcBef>
                <a:spcPts val="600"/>
              </a:spcBef>
              <a:spcAft>
                <a:spcPts val="600"/>
              </a:spcAft>
              <a:buNone/>
            </a:pPr>
            <a:r>
              <a:rPr lang="en-ZA" sz="3200" b="1" dirty="0">
                <a:solidFill>
                  <a:srgbClr val="898F0C"/>
                </a:solidFill>
              </a:rPr>
              <a:t>After this lesson you will be able to:</a:t>
            </a:r>
          </a:p>
          <a:p>
            <a:pPr>
              <a:lnSpc>
                <a:spcPct val="100000"/>
              </a:lnSpc>
              <a:spcBef>
                <a:spcPts val="600"/>
              </a:spcBef>
              <a:spcAft>
                <a:spcPts val="600"/>
              </a:spcAft>
            </a:pPr>
            <a:r>
              <a:rPr lang="en-ZA" sz="3200" dirty="0">
                <a:solidFill>
                  <a:srgbClr val="290DB3"/>
                </a:solidFill>
              </a:rPr>
              <a:t>Describe possible ways to improve production of a crop or livestock product.</a:t>
            </a:r>
          </a:p>
          <a:p>
            <a:pPr>
              <a:lnSpc>
                <a:spcPct val="100000"/>
              </a:lnSpc>
              <a:spcBef>
                <a:spcPts val="600"/>
              </a:spcBef>
              <a:spcAft>
                <a:spcPts val="600"/>
              </a:spcAft>
            </a:pPr>
            <a:r>
              <a:rPr lang="en-ZA" sz="3200" dirty="0">
                <a:solidFill>
                  <a:srgbClr val="290DB3"/>
                </a:solidFill>
              </a:rPr>
              <a:t>Help farmers to choose a set of production technologies.</a:t>
            </a:r>
          </a:p>
          <a:p>
            <a:pPr marL="0" indent="0">
              <a:lnSpc>
                <a:spcPct val="100000"/>
              </a:lnSpc>
              <a:spcBef>
                <a:spcPts val="1200"/>
              </a:spcBef>
              <a:spcAft>
                <a:spcPts val="600"/>
              </a:spcAft>
              <a:buNone/>
            </a:pPr>
            <a:r>
              <a:rPr lang="en-ZA" sz="3200" b="1" dirty="0">
                <a:solidFill>
                  <a:srgbClr val="898F0C"/>
                </a:solidFill>
              </a:rPr>
              <a:t>Lesson 8 covers on the following content:</a:t>
            </a:r>
          </a:p>
          <a:p>
            <a:pPr>
              <a:lnSpc>
                <a:spcPct val="100000"/>
              </a:lnSpc>
              <a:spcBef>
                <a:spcPts val="0"/>
              </a:spcBef>
              <a:spcAft>
                <a:spcPts val="600"/>
              </a:spcAft>
            </a:pPr>
            <a:r>
              <a:rPr lang="en-ZA" sz="3200" dirty="0">
                <a:solidFill>
                  <a:srgbClr val="290DB3"/>
                </a:solidFill>
              </a:rPr>
              <a:t>Analyzing production</a:t>
            </a:r>
          </a:p>
          <a:p>
            <a:pPr>
              <a:lnSpc>
                <a:spcPct val="100000"/>
              </a:lnSpc>
              <a:spcBef>
                <a:spcPts val="0"/>
              </a:spcBef>
              <a:spcAft>
                <a:spcPts val="600"/>
              </a:spcAft>
            </a:pPr>
            <a:r>
              <a:rPr lang="en-ZA" sz="3200" dirty="0">
                <a:solidFill>
                  <a:srgbClr val="290DB3"/>
                </a:solidFill>
              </a:rPr>
              <a:t>Ways of improving production and value</a:t>
            </a:r>
          </a:p>
        </p:txBody>
      </p:sp>
      <p:sp>
        <p:nvSpPr>
          <p:cNvPr id="4" name="Slide Number Placeholder 3"/>
          <p:cNvSpPr>
            <a:spLocks noGrp="1"/>
          </p:cNvSpPr>
          <p:nvPr>
            <p:ph type="sldNum" sz="quarter" idx="4"/>
          </p:nvPr>
        </p:nvSpPr>
        <p:spPr/>
        <p:txBody>
          <a:bodyPr/>
          <a:lstStyle/>
          <a:p>
            <a:fld id="{3AF21FA0-C69A-D549-B93E-AD7DB9D7EB7A}" type="slidenum">
              <a:rPr lang="en-US" smtClean="0"/>
              <a:pPr/>
              <a:t>26</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4023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314" y="-4670"/>
            <a:ext cx="7756286" cy="1124712"/>
          </a:xfrm>
        </p:spPr>
        <p:txBody>
          <a:bodyPr anchor="ctr"/>
          <a:lstStyle/>
          <a:p>
            <a:r>
              <a:rPr lang="en-ZA" sz="3600" dirty="0"/>
              <a:t>Improving production and value</a:t>
            </a:r>
          </a:p>
        </p:txBody>
      </p:sp>
      <p:sp>
        <p:nvSpPr>
          <p:cNvPr id="3" name="Content Placeholder 2"/>
          <p:cNvSpPr>
            <a:spLocks noGrp="1"/>
          </p:cNvSpPr>
          <p:nvPr>
            <p:ph idx="1"/>
          </p:nvPr>
        </p:nvSpPr>
        <p:spPr>
          <a:xfrm>
            <a:off x="473314" y="1373440"/>
            <a:ext cx="4352053" cy="4093226"/>
          </a:xfrm>
        </p:spPr>
        <p:txBody>
          <a:bodyPr/>
          <a:lstStyle/>
          <a:p>
            <a:pPr marL="0" indent="0" algn="just">
              <a:lnSpc>
                <a:spcPct val="100000"/>
              </a:lnSpc>
              <a:spcBef>
                <a:spcPts val="0"/>
              </a:spcBef>
              <a:buNone/>
            </a:pPr>
            <a:r>
              <a:rPr lang="en-ZA" sz="3200" dirty="0" smtClean="0">
                <a:solidFill>
                  <a:srgbClr val="290DB3"/>
                </a:solidFill>
              </a:rPr>
              <a:t>Once </a:t>
            </a:r>
            <a:r>
              <a:rPr lang="en-ZA" sz="3200" dirty="0">
                <a:solidFill>
                  <a:srgbClr val="290DB3"/>
                </a:solidFill>
              </a:rPr>
              <a:t>farmers understand the market demand for one or more products, it is time for them to look at how they can </a:t>
            </a:r>
            <a:r>
              <a:rPr lang="en-ZA" sz="3200" b="1" dirty="0">
                <a:solidFill>
                  <a:srgbClr val="290DB3"/>
                </a:solidFill>
              </a:rPr>
              <a:t>produce these products </a:t>
            </a:r>
            <a:r>
              <a:rPr lang="en-ZA" sz="3200" dirty="0">
                <a:solidFill>
                  <a:srgbClr val="290DB3"/>
                </a:solidFill>
              </a:rPr>
              <a:t>and sell them at a </a:t>
            </a:r>
            <a:r>
              <a:rPr lang="en-ZA" sz="3200" b="1" dirty="0">
                <a:solidFill>
                  <a:srgbClr val="290DB3"/>
                </a:solidFill>
              </a:rPr>
              <a:t>competitive price.</a:t>
            </a: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27</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8894" y="1567542"/>
            <a:ext cx="4449742" cy="3186108"/>
          </a:xfrm>
          <a:prstGeom prst="rect">
            <a:avLst/>
          </a:prstGeom>
        </p:spPr>
      </p:pic>
    </p:spTree>
    <p:extLst>
      <p:ext uri="{BB962C8B-B14F-4D97-AF65-F5344CB8AC3E}">
        <p14:creationId xmlns:p14="http://schemas.microsoft.com/office/powerpoint/2010/main" val="11319859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204005"/>
            <a:ext cx="9391601" cy="1124712"/>
          </a:xfrm>
        </p:spPr>
        <p:txBody>
          <a:bodyPr anchor="b"/>
          <a:lstStyle/>
          <a:p>
            <a:r>
              <a:rPr lang="en-ZA" sz="3600" dirty="0"/>
              <a:t>Production and value</a:t>
            </a:r>
            <a:r>
              <a:rPr lang="en-ZA" sz="3600" dirty="0" smtClean="0"/>
              <a:t>: Considerations </a:t>
            </a:r>
            <a:r>
              <a:rPr lang="en-ZA" sz="3600" dirty="0"/>
              <a:t>of the field agent</a:t>
            </a:r>
          </a:p>
        </p:txBody>
      </p:sp>
      <p:sp>
        <p:nvSpPr>
          <p:cNvPr id="3" name="Content Placeholder 2"/>
          <p:cNvSpPr>
            <a:spLocks noGrp="1"/>
          </p:cNvSpPr>
          <p:nvPr>
            <p:ph idx="1"/>
          </p:nvPr>
        </p:nvSpPr>
        <p:spPr>
          <a:xfrm>
            <a:off x="322415" y="1537392"/>
            <a:ext cx="9391601" cy="5486399"/>
          </a:xfrm>
        </p:spPr>
        <p:txBody>
          <a:bodyPr/>
          <a:lstStyle/>
          <a:p>
            <a:pPr>
              <a:lnSpc>
                <a:spcPct val="100000"/>
              </a:lnSpc>
              <a:spcBef>
                <a:spcPts val="0"/>
              </a:spcBef>
            </a:pPr>
            <a:r>
              <a:rPr lang="en-ZA" sz="3200" dirty="0">
                <a:solidFill>
                  <a:srgbClr val="290DB3"/>
                </a:solidFill>
              </a:rPr>
              <a:t>Find out about </a:t>
            </a:r>
            <a:r>
              <a:rPr lang="en-ZA" sz="3200" b="1" dirty="0">
                <a:solidFill>
                  <a:srgbClr val="898F0C"/>
                </a:solidFill>
              </a:rPr>
              <a:t>new varieties </a:t>
            </a:r>
            <a:r>
              <a:rPr lang="en-ZA" sz="3200" dirty="0">
                <a:solidFill>
                  <a:srgbClr val="290DB3"/>
                </a:solidFill>
              </a:rPr>
              <a:t>of a product that traders or processors want to buy.</a:t>
            </a:r>
          </a:p>
          <a:p>
            <a:pPr>
              <a:lnSpc>
                <a:spcPct val="100000"/>
              </a:lnSpc>
              <a:spcBef>
                <a:spcPts val="0"/>
              </a:spcBef>
            </a:pPr>
            <a:r>
              <a:rPr lang="en-ZA" sz="3200" dirty="0">
                <a:solidFill>
                  <a:srgbClr val="290DB3"/>
                </a:solidFill>
              </a:rPr>
              <a:t>Ask farmers for information on their </a:t>
            </a:r>
            <a:r>
              <a:rPr lang="en-ZA" sz="3200" b="1" dirty="0">
                <a:solidFill>
                  <a:srgbClr val="898F0C"/>
                </a:solidFill>
              </a:rPr>
              <a:t>current production methods </a:t>
            </a:r>
            <a:r>
              <a:rPr lang="en-ZA" sz="3200" dirty="0">
                <a:solidFill>
                  <a:srgbClr val="290DB3"/>
                </a:solidFill>
              </a:rPr>
              <a:t>and </a:t>
            </a:r>
            <a:r>
              <a:rPr lang="en-ZA" sz="3200" b="1" dirty="0">
                <a:solidFill>
                  <a:srgbClr val="898F0C"/>
                </a:solidFill>
              </a:rPr>
              <a:t>yields per unit area.</a:t>
            </a:r>
          </a:p>
          <a:p>
            <a:pPr>
              <a:lnSpc>
                <a:spcPct val="100000"/>
              </a:lnSpc>
              <a:spcBef>
                <a:spcPts val="0"/>
              </a:spcBef>
            </a:pPr>
            <a:r>
              <a:rPr lang="en-ZA" sz="3200" dirty="0">
                <a:solidFill>
                  <a:srgbClr val="290DB3"/>
                </a:solidFill>
              </a:rPr>
              <a:t>Find out if more commercial farmers are using any new production methods to increase their yields.</a:t>
            </a:r>
          </a:p>
          <a:p>
            <a:pPr>
              <a:lnSpc>
                <a:spcPct val="100000"/>
              </a:lnSpc>
              <a:spcBef>
                <a:spcPts val="0"/>
              </a:spcBef>
            </a:pPr>
            <a:r>
              <a:rPr lang="en-ZA" sz="3200" dirty="0">
                <a:solidFill>
                  <a:srgbClr val="290DB3"/>
                </a:solidFill>
              </a:rPr>
              <a:t>Talk to local </a:t>
            </a:r>
            <a:r>
              <a:rPr lang="en-ZA" sz="3200" b="1" dirty="0">
                <a:solidFill>
                  <a:srgbClr val="898F0C"/>
                </a:solidFill>
              </a:rPr>
              <a:t>agriculture or livestock experts </a:t>
            </a:r>
            <a:r>
              <a:rPr lang="en-ZA" sz="3200" dirty="0">
                <a:solidFill>
                  <a:srgbClr val="290DB3"/>
                </a:solidFill>
              </a:rPr>
              <a:t>to get tips on how to increase the levels of production and competitiveness of the product.</a:t>
            </a:r>
          </a:p>
          <a:p>
            <a:pPr>
              <a:lnSpc>
                <a:spcPct val="100000"/>
              </a:lnSpc>
              <a:spcBef>
                <a:spcPts val="0"/>
              </a:spcBef>
            </a:pPr>
            <a:r>
              <a:rPr lang="en-ZA" sz="3200" dirty="0">
                <a:solidFill>
                  <a:srgbClr val="290DB3"/>
                </a:solidFill>
              </a:rPr>
              <a:t>Organize </a:t>
            </a:r>
            <a:r>
              <a:rPr lang="en-ZA" sz="3200" b="1" dirty="0">
                <a:solidFill>
                  <a:srgbClr val="898F0C"/>
                </a:solidFill>
              </a:rPr>
              <a:t>visits to other farmers </a:t>
            </a:r>
            <a:r>
              <a:rPr lang="en-ZA" sz="3200" dirty="0">
                <a:solidFill>
                  <a:srgbClr val="290DB3"/>
                </a:solidFill>
              </a:rPr>
              <a:t>who are already using improved technologies to produce more. </a:t>
            </a:r>
          </a:p>
        </p:txBody>
      </p:sp>
      <p:sp>
        <p:nvSpPr>
          <p:cNvPr id="4" name="Slide Number Placeholder 3"/>
          <p:cNvSpPr>
            <a:spLocks noGrp="1"/>
          </p:cNvSpPr>
          <p:nvPr>
            <p:ph type="sldNum" sz="quarter" idx="4"/>
          </p:nvPr>
        </p:nvSpPr>
        <p:spPr/>
        <p:txBody>
          <a:bodyPr/>
          <a:lstStyle/>
          <a:p>
            <a:fld id="{3AF21FA0-C69A-D549-B93E-AD7DB9D7EB7A}" type="slidenum">
              <a:rPr lang="en-US" smtClean="0"/>
              <a:pPr/>
              <a:t>28</a:t>
            </a:fld>
            <a:endParaRPr lang="en-US" dirty="0"/>
          </a:p>
        </p:txBody>
      </p:sp>
      <p:cxnSp>
        <p:nvCxnSpPr>
          <p:cNvPr id="6" name="Straight Connector 5"/>
          <p:cNvCxnSpPr/>
          <p:nvPr/>
        </p:nvCxnSpPr>
        <p:spPr>
          <a:xfrm flipV="1">
            <a:off x="337795" y="144843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5204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670"/>
            <a:ext cx="8478982" cy="1124712"/>
          </a:xfrm>
        </p:spPr>
        <p:txBody>
          <a:bodyPr anchor="b"/>
          <a:lstStyle/>
          <a:p>
            <a:r>
              <a:rPr lang="en-ZA" sz="3600" dirty="0"/>
              <a:t>Improving production and value: Approach</a:t>
            </a:r>
          </a:p>
        </p:txBody>
      </p:sp>
      <p:sp>
        <p:nvSpPr>
          <p:cNvPr id="3" name="Content Placeholder 2"/>
          <p:cNvSpPr>
            <a:spLocks noGrp="1"/>
          </p:cNvSpPr>
          <p:nvPr>
            <p:ph idx="1"/>
          </p:nvPr>
        </p:nvSpPr>
        <p:spPr>
          <a:xfrm>
            <a:off x="914400" y="1587677"/>
            <a:ext cx="8229600" cy="4539991"/>
          </a:xfrm>
        </p:spPr>
        <p:txBody>
          <a:bodyPr/>
          <a:lstStyle/>
          <a:p>
            <a:pPr algn="just">
              <a:lnSpc>
                <a:spcPct val="100000"/>
              </a:lnSpc>
              <a:spcBef>
                <a:spcPts val="600"/>
              </a:spcBef>
              <a:spcAft>
                <a:spcPts val="600"/>
              </a:spcAft>
            </a:pPr>
            <a:r>
              <a:rPr lang="en-ZA" sz="3200" dirty="0">
                <a:solidFill>
                  <a:srgbClr val="290DB3"/>
                </a:solidFill>
              </a:rPr>
              <a:t>Use a similar approach that you used in the market analysis.</a:t>
            </a:r>
          </a:p>
          <a:p>
            <a:pPr algn="just">
              <a:lnSpc>
                <a:spcPct val="100000"/>
              </a:lnSpc>
              <a:spcBef>
                <a:spcPts val="600"/>
              </a:spcBef>
              <a:spcAft>
                <a:spcPts val="600"/>
              </a:spcAft>
            </a:pPr>
            <a:r>
              <a:rPr lang="en-ZA" sz="3200" dirty="0">
                <a:solidFill>
                  <a:srgbClr val="290DB3"/>
                </a:solidFill>
              </a:rPr>
              <a:t>Help the farmers organize a small team to collect  information on production and present it to the whole group.</a:t>
            </a:r>
          </a:p>
          <a:p>
            <a:pPr algn="just">
              <a:lnSpc>
                <a:spcPct val="100000"/>
              </a:lnSpc>
              <a:spcBef>
                <a:spcPts val="600"/>
              </a:spcBef>
              <a:spcAft>
                <a:spcPts val="600"/>
              </a:spcAft>
            </a:pPr>
            <a:r>
              <a:rPr lang="en-ZA" sz="3200" dirty="0">
                <a:solidFill>
                  <a:srgbClr val="290DB3"/>
                </a:solidFill>
              </a:rPr>
              <a:t>Help the team think of ways they may improve their productivity and the price of their products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29</a:t>
            </a:fld>
            <a:endParaRPr lang="en-US" dirty="0"/>
          </a:p>
        </p:txBody>
      </p:sp>
      <p:cxnSp>
        <p:nvCxnSpPr>
          <p:cNvPr id="6" name="Straight Connector 5"/>
          <p:cNvCxnSpPr/>
          <p:nvPr/>
        </p:nvCxnSpPr>
        <p:spPr>
          <a:xfrm flipV="1">
            <a:off x="322415" y="130888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2938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lstStyle/>
          <a:p>
            <a:r>
              <a:rPr lang="en-US" sz="3200" dirty="0">
                <a:latin typeface="Calibri" panose="020F0502020204030204" pitchFamily="34" charset="0"/>
                <a:cs typeface="Calibri" panose="020F0502020204030204" pitchFamily="34" charset="0"/>
              </a:rPr>
              <a:t>Purpose of the SMART skills series</a:t>
            </a:r>
          </a:p>
        </p:txBody>
      </p:sp>
      <p:sp>
        <p:nvSpPr>
          <p:cNvPr id="3" name="Content Placeholder 2"/>
          <p:cNvSpPr>
            <a:spLocks noGrp="1"/>
          </p:cNvSpPr>
          <p:nvPr>
            <p:ph sz="half" idx="1"/>
          </p:nvPr>
        </p:nvSpPr>
        <p:spPr>
          <a:xfrm>
            <a:off x="336550" y="1579563"/>
            <a:ext cx="4676125" cy="5169927"/>
          </a:xfrm>
        </p:spPr>
        <p:txBody>
          <a:bodyPr/>
          <a:lstStyle/>
          <a:p>
            <a:pPr marL="0" indent="0">
              <a:lnSpc>
                <a:spcPct val="100000"/>
              </a:lnSpc>
              <a:spcBef>
                <a:spcPts val="0"/>
              </a:spcBef>
              <a:buNone/>
            </a:pPr>
            <a:endParaRPr lang="en-ZA" sz="2800" b="1" dirty="0">
              <a:solidFill>
                <a:srgbClr val="290DB3"/>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3</a:t>
            </a:fld>
            <a:endParaRPr lang="en-US" dirty="0"/>
          </a:p>
        </p:txBody>
      </p:sp>
      <p:pic>
        <p:nvPicPr>
          <p:cNvPr id="6" name="Picture 6" descr="https://photos-3.dropbox.com/t/2/AADLEO05HQ1Hfd47LQ6O1ChOIUMosNls9kKG7M_hNuwyVQ/12/486598854/jpeg/32x32/3/1484092800/0/2/INTRO.%20DIBUJO%20075%20COLOR.jpg/EKCa48AEGPIRIAIoAg/o6DVkcj1yuCj9P3KTiBmrvptmT21SXtw3MT8C_RCvWc?size_mode=3&amp;dl=0&amp;size=800x600"/>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28063" y="2564851"/>
            <a:ext cx="3886200" cy="39444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68417" y="1811165"/>
            <a:ext cx="9345846" cy="3816429"/>
          </a:xfrm>
          <a:prstGeom prst="rect">
            <a:avLst/>
          </a:prstGeom>
        </p:spPr>
        <p:txBody>
          <a:bodyPr wrap="square">
            <a:spAutoFit/>
          </a:bodyPr>
          <a:lstStyle/>
          <a:p>
            <a:pPr>
              <a:spcBef>
                <a:spcPts val="600"/>
              </a:spcBef>
              <a:spcAft>
                <a:spcPts val="600"/>
              </a:spcAft>
            </a:pPr>
            <a:r>
              <a:rPr lang="en-ZA" sz="3200" b="1" dirty="0">
                <a:solidFill>
                  <a:schemeClr val="accent2">
                    <a:lumMod val="75000"/>
                  </a:schemeClr>
                </a:solidFill>
                <a:latin typeface="Calibri" panose="020F0502020204030204" pitchFamily="34" charset="0"/>
                <a:cs typeface="Calibri" panose="020F0502020204030204" pitchFamily="34" charset="0"/>
              </a:rPr>
              <a:t>To introduce you to the following five skill areas:</a:t>
            </a:r>
            <a:endParaRPr lang="en-ZA" sz="3200" b="1" i="1" dirty="0">
              <a:solidFill>
                <a:schemeClr val="accent2">
                  <a:lumMod val="75000"/>
                </a:schemeClr>
              </a:solidFill>
              <a:latin typeface="Calibri" panose="020F0502020204030204" pitchFamily="34" charset="0"/>
              <a:cs typeface="Calibri" panose="020F0502020204030204" pitchFamily="34" charset="0"/>
            </a:endParaRP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Group organization</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Natural resources management</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Finance</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Marketing</a:t>
            </a:r>
          </a:p>
          <a:p>
            <a:pPr marL="342900" indent="-342900">
              <a:spcBef>
                <a:spcPts val="600"/>
              </a:spcBef>
              <a:spcAft>
                <a:spcPts val="600"/>
              </a:spcAft>
              <a:buFont typeface="Arial" panose="020B0604020202020204" pitchFamily="34" charset="0"/>
              <a:buChar char="•"/>
            </a:pPr>
            <a:r>
              <a:rPr lang="en-ZA" sz="3200" dirty="0">
                <a:solidFill>
                  <a:srgbClr val="290DB3"/>
                </a:solidFill>
                <a:latin typeface="Calibri" panose="020F0502020204030204" pitchFamily="34" charset="0"/>
                <a:cs typeface="Calibri" panose="020F0502020204030204" pitchFamily="34" charset="0"/>
              </a:rPr>
              <a:t>Innovation</a:t>
            </a:r>
            <a:endParaRPr lang="en-ZA" sz="2200" dirty="0">
              <a:solidFill>
                <a:srgbClr val="290DB3"/>
              </a:solidFill>
              <a:latin typeface="Calibri" panose="020F0502020204030204" pitchFamily="34" charset="0"/>
              <a:cs typeface="Calibri" panose="020F0502020204030204" pitchFamily="34" charset="0"/>
            </a:endParaRPr>
          </a:p>
        </p:txBody>
      </p:sp>
      <p:cxnSp>
        <p:nvCxnSpPr>
          <p:cNvPr id="9" name="Straight Connector 8"/>
          <p:cNvCxnSpPr/>
          <p:nvPr/>
        </p:nvCxnSpPr>
        <p:spPr>
          <a:xfrm flipV="1">
            <a:off x="168275" y="145916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201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6" y="165410"/>
            <a:ext cx="9429007" cy="1124712"/>
          </a:xfrm>
        </p:spPr>
        <p:txBody>
          <a:bodyPr anchor="b"/>
          <a:lstStyle/>
          <a:p>
            <a:r>
              <a:rPr lang="en-ZA" sz="3600" dirty="0"/>
              <a:t>Strategies for increasing productivity and sales prices: Before planting</a:t>
            </a:r>
          </a:p>
        </p:txBody>
      </p:sp>
      <p:sp>
        <p:nvSpPr>
          <p:cNvPr id="3" name="Content Placeholder 2"/>
          <p:cNvSpPr>
            <a:spLocks noGrp="1"/>
          </p:cNvSpPr>
          <p:nvPr>
            <p:ph idx="1"/>
          </p:nvPr>
        </p:nvSpPr>
        <p:spPr>
          <a:xfrm>
            <a:off x="415636" y="1483953"/>
            <a:ext cx="9274629" cy="5569527"/>
          </a:xfrm>
        </p:spPr>
        <p:txBody>
          <a:bodyPr/>
          <a:lstStyle/>
          <a:p>
            <a:pPr>
              <a:lnSpc>
                <a:spcPct val="100000"/>
              </a:lnSpc>
              <a:spcBef>
                <a:spcPts val="0"/>
              </a:spcBef>
            </a:pPr>
            <a:r>
              <a:rPr lang="en-ZA" sz="3200" b="1" dirty="0">
                <a:solidFill>
                  <a:srgbClr val="898F0C"/>
                </a:solidFill>
              </a:rPr>
              <a:t>Increase land area: </a:t>
            </a:r>
            <a:r>
              <a:rPr lang="en-ZA" sz="3200" dirty="0">
                <a:solidFill>
                  <a:srgbClr val="290DB3"/>
                </a:solidFill>
              </a:rPr>
              <a:t>The most common way to raise production</a:t>
            </a:r>
          </a:p>
          <a:p>
            <a:pPr>
              <a:lnSpc>
                <a:spcPct val="100000"/>
              </a:lnSpc>
              <a:spcBef>
                <a:spcPts val="0"/>
              </a:spcBef>
            </a:pPr>
            <a:r>
              <a:rPr lang="en-ZA" sz="3200" b="1" dirty="0">
                <a:solidFill>
                  <a:srgbClr val="898F0C"/>
                </a:solidFill>
              </a:rPr>
              <a:t>Improve crop variety : </a:t>
            </a:r>
            <a:r>
              <a:rPr lang="en-ZA" sz="3200" dirty="0">
                <a:solidFill>
                  <a:srgbClr val="290DB3"/>
                </a:solidFill>
              </a:rPr>
              <a:t>The new variety may yield more, grow quickly and mature early</a:t>
            </a:r>
          </a:p>
          <a:p>
            <a:pPr>
              <a:lnSpc>
                <a:spcPct val="100000"/>
              </a:lnSpc>
              <a:spcBef>
                <a:spcPts val="0"/>
              </a:spcBef>
            </a:pPr>
            <a:r>
              <a:rPr lang="en-ZA" sz="3200" b="1" dirty="0">
                <a:solidFill>
                  <a:srgbClr val="898F0C"/>
                </a:solidFill>
              </a:rPr>
              <a:t>Stagger planting dates: </a:t>
            </a:r>
            <a:r>
              <a:rPr lang="en-ZA" sz="3200" dirty="0">
                <a:solidFill>
                  <a:srgbClr val="290DB3"/>
                </a:solidFill>
              </a:rPr>
              <a:t>Avoid harvest at peak periods</a:t>
            </a:r>
          </a:p>
          <a:p>
            <a:pPr>
              <a:lnSpc>
                <a:spcPct val="100000"/>
              </a:lnSpc>
              <a:spcBef>
                <a:spcPts val="0"/>
              </a:spcBef>
            </a:pPr>
            <a:r>
              <a:rPr lang="en-ZA" sz="3200" b="1" dirty="0">
                <a:solidFill>
                  <a:srgbClr val="898F0C"/>
                </a:solidFill>
              </a:rPr>
              <a:t>Planting in rows: </a:t>
            </a:r>
            <a:r>
              <a:rPr lang="en-ZA" sz="3200" dirty="0">
                <a:solidFill>
                  <a:srgbClr val="290DB3"/>
                </a:solidFill>
              </a:rPr>
              <a:t>Increases crop density and makes weeding easier</a:t>
            </a:r>
          </a:p>
          <a:p>
            <a:pPr>
              <a:lnSpc>
                <a:spcPct val="100000"/>
              </a:lnSpc>
              <a:spcBef>
                <a:spcPts val="0"/>
              </a:spcBef>
            </a:pPr>
            <a:r>
              <a:rPr lang="en-ZA" sz="3200" b="1" dirty="0">
                <a:solidFill>
                  <a:srgbClr val="898F0C"/>
                </a:solidFill>
              </a:rPr>
              <a:t>Seed preparation: </a:t>
            </a:r>
            <a:r>
              <a:rPr lang="en-ZA" sz="3200" dirty="0">
                <a:solidFill>
                  <a:srgbClr val="290DB3"/>
                </a:solidFill>
              </a:rPr>
              <a:t>Consider a having a nursery for seedlings before planting in the field</a:t>
            </a:r>
          </a:p>
          <a:p>
            <a:pPr>
              <a:lnSpc>
                <a:spcPct val="100000"/>
              </a:lnSpc>
              <a:spcBef>
                <a:spcPts val="0"/>
              </a:spcBef>
            </a:pPr>
            <a:r>
              <a:rPr lang="en-ZA" sz="3200" b="1" dirty="0">
                <a:solidFill>
                  <a:srgbClr val="898F0C"/>
                </a:solidFill>
              </a:rPr>
              <a:t>Seed dressing: </a:t>
            </a:r>
            <a:r>
              <a:rPr lang="en-ZA" sz="3200" dirty="0">
                <a:solidFill>
                  <a:srgbClr val="290DB3"/>
                </a:solidFill>
              </a:rPr>
              <a:t>Chemical treatment of seed avoids losses through pests and diseases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30</a:t>
            </a:fld>
            <a:endParaRPr lang="en-US" dirty="0"/>
          </a:p>
        </p:txBody>
      </p:sp>
      <p:cxnSp>
        <p:nvCxnSpPr>
          <p:cNvPr id="6" name="Straight Connector 5"/>
          <p:cNvCxnSpPr/>
          <p:nvPr/>
        </p:nvCxnSpPr>
        <p:spPr>
          <a:xfrm flipV="1">
            <a:off x="364839" y="1342067"/>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395626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5" y="256587"/>
            <a:ext cx="9167751" cy="1124712"/>
          </a:xfrm>
        </p:spPr>
        <p:txBody>
          <a:bodyPr/>
          <a:lstStyle/>
          <a:p>
            <a:r>
              <a:rPr lang="en-ZA" sz="3600" dirty="0"/>
              <a:t>Strategies for increasing productivity and sales prices: After planting</a:t>
            </a:r>
          </a:p>
        </p:txBody>
      </p:sp>
      <p:sp>
        <p:nvSpPr>
          <p:cNvPr id="3" name="Content Placeholder 2"/>
          <p:cNvSpPr>
            <a:spLocks noGrp="1"/>
          </p:cNvSpPr>
          <p:nvPr>
            <p:ph idx="1"/>
          </p:nvPr>
        </p:nvSpPr>
        <p:spPr>
          <a:xfrm>
            <a:off x="415635" y="1718306"/>
            <a:ext cx="9167751" cy="5178883"/>
          </a:xfrm>
        </p:spPr>
        <p:txBody>
          <a:bodyPr/>
          <a:lstStyle/>
          <a:p>
            <a:pPr>
              <a:lnSpc>
                <a:spcPct val="100000"/>
              </a:lnSpc>
              <a:spcBef>
                <a:spcPts val="600"/>
              </a:spcBef>
              <a:spcAft>
                <a:spcPts val="600"/>
              </a:spcAft>
            </a:pPr>
            <a:r>
              <a:rPr lang="en-ZA" sz="3200" b="1" dirty="0">
                <a:solidFill>
                  <a:srgbClr val="898F0C"/>
                </a:solidFill>
              </a:rPr>
              <a:t>Organic or inorganic fertilizer: </a:t>
            </a:r>
            <a:r>
              <a:rPr lang="en-ZA" sz="3200" dirty="0">
                <a:solidFill>
                  <a:srgbClr val="290DB3"/>
                </a:solidFill>
              </a:rPr>
              <a:t>Can boos yields</a:t>
            </a:r>
          </a:p>
          <a:p>
            <a:pPr>
              <a:lnSpc>
                <a:spcPct val="100000"/>
              </a:lnSpc>
              <a:spcBef>
                <a:spcPts val="600"/>
              </a:spcBef>
              <a:spcAft>
                <a:spcPts val="600"/>
              </a:spcAft>
            </a:pPr>
            <a:r>
              <a:rPr lang="en-ZA" sz="3200" b="1" dirty="0">
                <a:solidFill>
                  <a:srgbClr val="898F0C"/>
                </a:solidFill>
              </a:rPr>
              <a:t>Irrigation:</a:t>
            </a:r>
            <a:r>
              <a:rPr lang="en-ZA" sz="3200" dirty="0">
                <a:solidFill>
                  <a:srgbClr val="290DB3"/>
                </a:solidFill>
              </a:rPr>
              <a:t> Increases soil production and extends production season</a:t>
            </a:r>
          </a:p>
          <a:p>
            <a:pPr>
              <a:lnSpc>
                <a:spcPct val="100000"/>
              </a:lnSpc>
              <a:spcBef>
                <a:spcPts val="600"/>
              </a:spcBef>
              <a:spcAft>
                <a:spcPts val="600"/>
              </a:spcAft>
            </a:pPr>
            <a:r>
              <a:rPr lang="en-ZA" sz="3200" b="1" dirty="0">
                <a:solidFill>
                  <a:srgbClr val="898F0C"/>
                </a:solidFill>
              </a:rPr>
              <a:t>Mulch or plastic covers: </a:t>
            </a:r>
            <a:r>
              <a:rPr lang="en-ZA" sz="3200" dirty="0">
                <a:solidFill>
                  <a:srgbClr val="290DB3"/>
                </a:solidFill>
              </a:rPr>
              <a:t>Accelerates early growth and suppresses weeds</a:t>
            </a:r>
          </a:p>
          <a:p>
            <a:pPr>
              <a:lnSpc>
                <a:spcPct val="100000"/>
              </a:lnSpc>
              <a:spcBef>
                <a:spcPts val="600"/>
              </a:spcBef>
              <a:spcAft>
                <a:spcPts val="600"/>
              </a:spcAft>
            </a:pPr>
            <a:r>
              <a:rPr lang="en-ZA" sz="3200" b="1" dirty="0">
                <a:solidFill>
                  <a:srgbClr val="898F0C"/>
                </a:solidFill>
              </a:rPr>
              <a:t>Regular weeding: </a:t>
            </a:r>
            <a:r>
              <a:rPr lang="en-ZA" sz="3200" dirty="0">
                <a:solidFill>
                  <a:srgbClr val="290DB3"/>
                </a:solidFill>
              </a:rPr>
              <a:t>Reduces yield losses due to weeds</a:t>
            </a:r>
          </a:p>
          <a:p>
            <a:pPr>
              <a:lnSpc>
                <a:spcPct val="100000"/>
              </a:lnSpc>
              <a:spcBef>
                <a:spcPts val="600"/>
              </a:spcBef>
              <a:spcAft>
                <a:spcPts val="600"/>
              </a:spcAft>
            </a:pPr>
            <a:r>
              <a:rPr lang="en-ZA" sz="3200" b="1" dirty="0">
                <a:solidFill>
                  <a:schemeClr val="accent2">
                    <a:lumMod val="75000"/>
                  </a:schemeClr>
                </a:solidFill>
              </a:rPr>
              <a:t>Chemical herbicides: </a:t>
            </a:r>
            <a:r>
              <a:rPr lang="en-ZA" sz="3200" dirty="0">
                <a:solidFill>
                  <a:srgbClr val="290DB3"/>
                </a:solidFill>
              </a:rPr>
              <a:t>Reduce weeds or allow zero tillage, thereby cutting soil erosion and costs of land preparation </a:t>
            </a:r>
          </a:p>
        </p:txBody>
      </p:sp>
      <p:sp>
        <p:nvSpPr>
          <p:cNvPr id="4" name="Slide Number Placeholder 3"/>
          <p:cNvSpPr>
            <a:spLocks noGrp="1"/>
          </p:cNvSpPr>
          <p:nvPr>
            <p:ph type="sldNum" sz="quarter" idx="4"/>
          </p:nvPr>
        </p:nvSpPr>
        <p:spPr/>
        <p:txBody>
          <a:bodyPr/>
          <a:lstStyle/>
          <a:p>
            <a:fld id="{3AF21FA0-C69A-D549-B93E-AD7DB9D7EB7A}" type="slidenum">
              <a:rPr lang="en-US" smtClean="0"/>
              <a:pPr/>
              <a:t>31</a:t>
            </a:fld>
            <a:endParaRPr lang="en-US" dirty="0"/>
          </a:p>
        </p:txBody>
      </p:sp>
      <p:cxnSp>
        <p:nvCxnSpPr>
          <p:cNvPr id="6" name="Straight Connector 5"/>
          <p:cNvCxnSpPr/>
          <p:nvPr/>
        </p:nvCxnSpPr>
        <p:spPr>
          <a:xfrm flipV="1">
            <a:off x="364839" y="150483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60615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237256"/>
            <a:ext cx="7570266" cy="1124712"/>
          </a:xfrm>
        </p:spPr>
        <p:txBody>
          <a:bodyPr/>
          <a:lstStyle/>
          <a:p>
            <a:r>
              <a:rPr lang="en-ZA" sz="3600" dirty="0"/>
              <a:t>Strategies for increasing productivity and sales prices: After harvest</a:t>
            </a:r>
          </a:p>
        </p:txBody>
      </p:sp>
      <p:sp>
        <p:nvSpPr>
          <p:cNvPr id="3" name="Content Placeholder 2"/>
          <p:cNvSpPr>
            <a:spLocks noGrp="1"/>
          </p:cNvSpPr>
          <p:nvPr>
            <p:ph idx="1"/>
          </p:nvPr>
        </p:nvSpPr>
        <p:spPr>
          <a:xfrm>
            <a:off x="659334" y="1603894"/>
            <a:ext cx="8484666" cy="5353396"/>
          </a:xfrm>
        </p:spPr>
        <p:txBody>
          <a:bodyPr/>
          <a:lstStyle/>
          <a:p>
            <a:pPr>
              <a:lnSpc>
                <a:spcPct val="100000"/>
              </a:lnSpc>
              <a:spcBef>
                <a:spcPts val="0"/>
              </a:spcBef>
              <a:spcAft>
                <a:spcPts val="600"/>
              </a:spcAft>
            </a:pPr>
            <a:r>
              <a:rPr lang="en-ZA" sz="3200" b="1" dirty="0">
                <a:solidFill>
                  <a:srgbClr val="898F0C"/>
                </a:solidFill>
              </a:rPr>
              <a:t>Drying floors: </a:t>
            </a:r>
            <a:r>
              <a:rPr lang="en-ZA" sz="3200" dirty="0">
                <a:solidFill>
                  <a:srgbClr val="290DB3"/>
                </a:solidFill>
              </a:rPr>
              <a:t>Reduces time for drying, as well as trash in final product</a:t>
            </a:r>
          </a:p>
          <a:p>
            <a:pPr>
              <a:lnSpc>
                <a:spcPct val="100000"/>
              </a:lnSpc>
              <a:spcBef>
                <a:spcPts val="0"/>
              </a:spcBef>
              <a:spcAft>
                <a:spcPts val="600"/>
              </a:spcAft>
            </a:pPr>
            <a:r>
              <a:rPr lang="en-ZA" sz="3200" b="1" dirty="0">
                <a:solidFill>
                  <a:srgbClr val="898F0C"/>
                </a:solidFill>
              </a:rPr>
              <a:t>Sorting areas: </a:t>
            </a:r>
            <a:r>
              <a:rPr lang="en-ZA" sz="3200" dirty="0">
                <a:solidFill>
                  <a:srgbClr val="290DB3"/>
                </a:solidFill>
              </a:rPr>
              <a:t>Allow for cleaning and sorting before sale</a:t>
            </a:r>
          </a:p>
          <a:p>
            <a:pPr>
              <a:lnSpc>
                <a:spcPct val="100000"/>
              </a:lnSpc>
              <a:spcBef>
                <a:spcPts val="0"/>
              </a:spcBef>
              <a:spcAft>
                <a:spcPts val="600"/>
              </a:spcAft>
            </a:pPr>
            <a:r>
              <a:rPr lang="en-ZA" sz="3200" b="1" dirty="0">
                <a:solidFill>
                  <a:srgbClr val="898F0C"/>
                </a:solidFill>
              </a:rPr>
              <a:t>Grading:</a:t>
            </a:r>
            <a:r>
              <a:rPr lang="en-ZA" sz="3200" dirty="0">
                <a:solidFill>
                  <a:srgbClr val="290DB3"/>
                </a:solidFill>
              </a:rPr>
              <a:t> Makes it possible to sell high quality grades at higher prices</a:t>
            </a:r>
          </a:p>
          <a:p>
            <a:pPr>
              <a:lnSpc>
                <a:spcPct val="100000"/>
              </a:lnSpc>
              <a:spcBef>
                <a:spcPts val="0"/>
              </a:spcBef>
              <a:spcAft>
                <a:spcPts val="600"/>
              </a:spcAft>
            </a:pPr>
            <a:r>
              <a:rPr lang="en-ZA" sz="3200" b="1" dirty="0">
                <a:solidFill>
                  <a:srgbClr val="898F0C"/>
                </a:solidFill>
              </a:rPr>
              <a:t>Bulking produce: </a:t>
            </a:r>
            <a:r>
              <a:rPr lang="en-ZA" sz="3200" dirty="0">
                <a:solidFill>
                  <a:srgbClr val="290DB3"/>
                </a:solidFill>
              </a:rPr>
              <a:t>Attracts premium prices from traders</a:t>
            </a:r>
          </a:p>
          <a:p>
            <a:pPr>
              <a:lnSpc>
                <a:spcPct val="100000"/>
              </a:lnSpc>
              <a:spcBef>
                <a:spcPts val="0"/>
              </a:spcBef>
              <a:spcAft>
                <a:spcPts val="600"/>
              </a:spcAft>
            </a:pPr>
            <a:r>
              <a:rPr lang="en-ZA" sz="3200" b="1" dirty="0">
                <a:solidFill>
                  <a:srgbClr val="898F0C"/>
                </a:solidFill>
              </a:rPr>
              <a:t>Processing: </a:t>
            </a:r>
            <a:r>
              <a:rPr lang="en-ZA" sz="3200" dirty="0">
                <a:solidFill>
                  <a:srgbClr val="290DB3"/>
                </a:solidFill>
              </a:rPr>
              <a:t>Increases product value</a:t>
            </a:r>
          </a:p>
          <a:p>
            <a:pPr>
              <a:lnSpc>
                <a:spcPct val="100000"/>
              </a:lnSpc>
              <a:spcBef>
                <a:spcPts val="0"/>
              </a:spcBef>
              <a:spcAft>
                <a:spcPts val="600"/>
              </a:spcAft>
            </a:pPr>
            <a:r>
              <a:rPr lang="en-ZA" sz="3200" b="1" dirty="0">
                <a:solidFill>
                  <a:srgbClr val="898F0C"/>
                </a:solidFill>
              </a:rPr>
              <a:t>Storing:</a:t>
            </a:r>
            <a:r>
              <a:rPr lang="en-ZA" sz="3200" dirty="0">
                <a:solidFill>
                  <a:srgbClr val="290DB3"/>
                </a:solidFill>
              </a:rPr>
              <a:t> Avoids peak sales times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32</a:t>
            </a:fld>
            <a:endParaRPr lang="en-US" dirty="0"/>
          </a:p>
        </p:txBody>
      </p:sp>
      <p:cxnSp>
        <p:nvCxnSpPr>
          <p:cNvPr id="6" name="Straight Connector 5"/>
          <p:cNvCxnSpPr/>
          <p:nvPr/>
        </p:nvCxnSpPr>
        <p:spPr>
          <a:xfrm flipV="1">
            <a:off x="490874" y="143796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7401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9:</a:t>
            </a:r>
            <a:br>
              <a:rPr lang="en-ZA" dirty="0">
                <a:solidFill>
                  <a:srgbClr val="898F0C"/>
                </a:solidFill>
              </a:rPr>
            </a:br>
            <a:r>
              <a:rPr lang="en-ZA" dirty="0">
                <a:solidFill>
                  <a:srgbClr val="898F0C"/>
                </a:solidFill>
              </a:rPr>
              <a:t>Surveying and fostering business services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33</a:t>
            </a:fld>
            <a:endParaRPr lang="en-US" dirty="0"/>
          </a:p>
        </p:txBody>
      </p:sp>
    </p:spTree>
    <p:extLst>
      <p:ext uri="{BB962C8B-B14F-4D97-AF65-F5344CB8AC3E}">
        <p14:creationId xmlns:p14="http://schemas.microsoft.com/office/powerpoint/2010/main" val="222173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400" y="1587678"/>
            <a:ext cx="8229600" cy="4088728"/>
          </a:xfrm>
        </p:spPr>
        <p:txBody>
          <a:bodyPr/>
          <a:lstStyle/>
          <a:p>
            <a:pPr marL="0" indent="0">
              <a:lnSpc>
                <a:spcPct val="100000"/>
              </a:lnSpc>
              <a:spcBef>
                <a:spcPts val="600"/>
              </a:spcBef>
              <a:spcAft>
                <a:spcPts val="600"/>
              </a:spcAft>
              <a:buNone/>
            </a:pPr>
            <a:r>
              <a:rPr lang="en-ZA" sz="3200" b="1" dirty="0">
                <a:solidFill>
                  <a:srgbClr val="898F0C"/>
                </a:solidFill>
              </a:rPr>
              <a:t>After this lesson you will be able to:</a:t>
            </a:r>
          </a:p>
          <a:p>
            <a:pPr>
              <a:lnSpc>
                <a:spcPct val="100000"/>
              </a:lnSpc>
              <a:spcBef>
                <a:spcPts val="600"/>
              </a:spcBef>
              <a:spcAft>
                <a:spcPts val="600"/>
              </a:spcAft>
            </a:pPr>
            <a:r>
              <a:rPr lang="en-ZA" sz="3200" dirty="0">
                <a:solidFill>
                  <a:srgbClr val="290DB3"/>
                </a:solidFill>
              </a:rPr>
              <a:t>Describe how business services support value chains.</a:t>
            </a:r>
          </a:p>
          <a:p>
            <a:pPr>
              <a:lnSpc>
                <a:spcPct val="100000"/>
              </a:lnSpc>
              <a:spcBef>
                <a:spcPts val="600"/>
              </a:spcBef>
              <a:spcAft>
                <a:spcPts val="600"/>
              </a:spcAft>
            </a:pPr>
            <a:r>
              <a:rPr lang="en-ZA" sz="3200" dirty="0">
                <a:solidFill>
                  <a:srgbClr val="290DB3"/>
                </a:solidFill>
              </a:rPr>
              <a:t>Describe how to foster business services.</a:t>
            </a:r>
          </a:p>
          <a:p>
            <a:pPr>
              <a:lnSpc>
                <a:spcPct val="100000"/>
              </a:lnSpc>
              <a:spcBef>
                <a:spcPts val="600"/>
              </a:spcBef>
              <a:spcAft>
                <a:spcPts val="600"/>
              </a:spcAft>
            </a:pPr>
            <a:r>
              <a:rPr lang="en-ZA" sz="3200" dirty="0">
                <a:solidFill>
                  <a:srgbClr val="290DB3"/>
                </a:solidFill>
              </a:rPr>
              <a:t>List ways to help farmers get financial services so they can invest in their enterprises.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34</a:t>
            </a:fld>
            <a:endParaRPr lang="en-US" dirty="0"/>
          </a:p>
        </p:txBody>
      </p:sp>
      <p:cxnSp>
        <p:nvCxnSpPr>
          <p:cNvPr id="6" name="Straight Connector 5"/>
          <p:cNvCxnSpPr/>
          <p:nvPr/>
        </p:nvCxnSpPr>
        <p:spPr>
          <a:xfrm flipV="1">
            <a:off x="322415" y="13336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173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Overview</a:t>
            </a:r>
          </a:p>
        </p:txBody>
      </p:sp>
      <p:sp>
        <p:nvSpPr>
          <p:cNvPr id="3" name="Content Placeholder 2"/>
          <p:cNvSpPr>
            <a:spLocks noGrp="1"/>
          </p:cNvSpPr>
          <p:nvPr>
            <p:ph idx="1"/>
          </p:nvPr>
        </p:nvSpPr>
        <p:spPr>
          <a:xfrm>
            <a:off x="914400" y="1587677"/>
            <a:ext cx="8229600" cy="4563741"/>
          </a:xfrm>
        </p:spPr>
        <p:txBody>
          <a:bodyPr/>
          <a:lstStyle/>
          <a:p>
            <a:pPr marL="0" indent="0">
              <a:lnSpc>
                <a:spcPct val="100000"/>
              </a:lnSpc>
              <a:spcBef>
                <a:spcPts val="600"/>
              </a:spcBef>
              <a:spcAft>
                <a:spcPts val="600"/>
              </a:spcAft>
              <a:buNone/>
            </a:pPr>
            <a:r>
              <a:rPr lang="en-ZA" sz="3200" b="1" dirty="0">
                <a:solidFill>
                  <a:srgbClr val="898F0C"/>
                </a:solidFill>
              </a:rPr>
              <a:t>Lesson 9 covers the following content:</a:t>
            </a:r>
          </a:p>
          <a:p>
            <a:pPr>
              <a:lnSpc>
                <a:spcPct val="100000"/>
              </a:lnSpc>
              <a:spcBef>
                <a:spcPts val="600"/>
              </a:spcBef>
              <a:spcAft>
                <a:spcPts val="600"/>
              </a:spcAft>
            </a:pPr>
            <a:r>
              <a:rPr lang="en-ZA" sz="3200" dirty="0">
                <a:solidFill>
                  <a:srgbClr val="290DB3"/>
                </a:solidFill>
              </a:rPr>
              <a:t>Surveying business services</a:t>
            </a:r>
          </a:p>
          <a:p>
            <a:pPr>
              <a:lnSpc>
                <a:spcPct val="100000"/>
              </a:lnSpc>
              <a:spcBef>
                <a:spcPts val="600"/>
              </a:spcBef>
              <a:spcAft>
                <a:spcPts val="600"/>
              </a:spcAft>
            </a:pPr>
            <a:r>
              <a:rPr lang="en-ZA" sz="3200" dirty="0">
                <a:solidFill>
                  <a:srgbClr val="290DB3"/>
                </a:solidFill>
              </a:rPr>
              <a:t>What happens when farmers cannot access essential services?</a:t>
            </a:r>
          </a:p>
          <a:p>
            <a:pPr>
              <a:lnSpc>
                <a:spcPct val="100000"/>
              </a:lnSpc>
              <a:spcBef>
                <a:spcPts val="600"/>
              </a:spcBef>
              <a:spcAft>
                <a:spcPts val="600"/>
              </a:spcAft>
            </a:pPr>
            <a:r>
              <a:rPr lang="en-ZA" sz="3200" dirty="0">
                <a:solidFill>
                  <a:srgbClr val="290DB3"/>
                </a:solidFill>
              </a:rPr>
              <a:t>Fostering business services</a:t>
            </a:r>
          </a:p>
          <a:p>
            <a:pPr>
              <a:lnSpc>
                <a:spcPct val="100000"/>
              </a:lnSpc>
              <a:spcBef>
                <a:spcPts val="600"/>
              </a:spcBef>
              <a:spcAft>
                <a:spcPts val="600"/>
              </a:spcAft>
            </a:pPr>
            <a:r>
              <a:rPr lang="en-ZA" sz="3200" dirty="0">
                <a:solidFill>
                  <a:srgbClr val="290DB3"/>
                </a:solidFill>
              </a:rPr>
              <a:t>Examples of fostering business support services</a:t>
            </a:r>
          </a:p>
          <a:p>
            <a:pPr>
              <a:lnSpc>
                <a:spcPct val="100000"/>
              </a:lnSpc>
              <a:spcBef>
                <a:spcPts val="600"/>
              </a:spcBef>
              <a:spcAft>
                <a:spcPts val="600"/>
              </a:spcAft>
            </a:pPr>
            <a:r>
              <a:rPr lang="en-ZA" sz="3200" dirty="0">
                <a:solidFill>
                  <a:srgbClr val="290DB3"/>
                </a:solidFill>
              </a:rPr>
              <a:t>Financing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35</a:t>
            </a:fld>
            <a:endParaRPr lang="en-US" dirty="0"/>
          </a:p>
        </p:txBody>
      </p:sp>
      <p:cxnSp>
        <p:nvCxnSpPr>
          <p:cNvPr id="6" name="Straight Connector 5"/>
          <p:cNvCxnSpPr/>
          <p:nvPr/>
        </p:nvCxnSpPr>
        <p:spPr>
          <a:xfrm flipV="1">
            <a:off x="490874"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90632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Surveying business services</a:t>
            </a:r>
          </a:p>
        </p:txBody>
      </p:sp>
      <p:sp>
        <p:nvSpPr>
          <p:cNvPr id="3" name="Content Placeholder 2"/>
          <p:cNvSpPr>
            <a:spLocks noGrp="1"/>
          </p:cNvSpPr>
          <p:nvPr>
            <p:ph idx="1"/>
          </p:nvPr>
        </p:nvSpPr>
        <p:spPr>
          <a:xfrm>
            <a:off x="322415" y="1120042"/>
            <a:ext cx="9391601" cy="5910149"/>
          </a:xfrm>
        </p:spPr>
        <p:txBody>
          <a:bodyPr/>
          <a:lstStyle/>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r>
              <a:rPr lang="en-ZA" sz="3200" dirty="0">
                <a:solidFill>
                  <a:srgbClr val="290DB3"/>
                </a:solidFill>
              </a:rPr>
              <a:t>All farmers need supplies, advice and access to financial services. The businesses that provide these services are called </a:t>
            </a:r>
            <a:r>
              <a:rPr lang="en-ZA" sz="3200" b="1" i="1" dirty="0">
                <a:solidFill>
                  <a:srgbClr val="898F0C"/>
                </a:solidFill>
              </a:rPr>
              <a:t>business development services </a:t>
            </a:r>
            <a:r>
              <a:rPr lang="en-ZA" sz="3200" dirty="0">
                <a:solidFill>
                  <a:srgbClr val="290DB3"/>
                </a:solidFill>
              </a:rPr>
              <a:t>or</a:t>
            </a:r>
            <a:r>
              <a:rPr lang="en-ZA" sz="3200" b="1" dirty="0">
                <a:solidFill>
                  <a:srgbClr val="898F0C"/>
                </a:solidFill>
              </a:rPr>
              <a:t> </a:t>
            </a:r>
            <a:r>
              <a:rPr lang="en-ZA" sz="3200" b="1" i="1" dirty="0">
                <a:solidFill>
                  <a:srgbClr val="898F0C"/>
                </a:solidFill>
              </a:rPr>
              <a:t>business support services.</a:t>
            </a:r>
            <a:endParaRPr lang="en-ZA" sz="3200" b="1" dirty="0">
              <a:solidFill>
                <a:srgbClr val="898F0C"/>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36</a:t>
            </a:fld>
            <a:endParaRPr lang="en-US" dirty="0"/>
          </a:p>
        </p:txBody>
      </p:sp>
      <p:cxnSp>
        <p:nvCxnSpPr>
          <p:cNvPr id="7" name="Straight Connector 6"/>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697" y="1266603"/>
            <a:ext cx="6391656" cy="3654552"/>
          </a:xfrm>
          <a:prstGeom prst="rect">
            <a:avLst/>
          </a:prstGeom>
        </p:spPr>
      </p:pic>
    </p:spTree>
    <p:extLst>
      <p:ext uri="{BB962C8B-B14F-4D97-AF65-F5344CB8AC3E}">
        <p14:creationId xmlns:p14="http://schemas.microsoft.com/office/powerpoint/2010/main" val="525173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3" y="215993"/>
            <a:ext cx="9345881" cy="1124712"/>
          </a:xfrm>
        </p:spPr>
        <p:txBody>
          <a:bodyPr anchor="ctr"/>
          <a:lstStyle/>
          <a:p>
            <a:r>
              <a:rPr lang="en-ZA" sz="3600" dirty="0"/>
              <a:t>Surveying business services: Role of the field agent</a:t>
            </a:r>
          </a:p>
        </p:txBody>
      </p:sp>
      <p:sp>
        <p:nvSpPr>
          <p:cNvPr id="3" name="Content Placeholder 2"/>
          <p:cNvSpPr>
            <a:spLocks noGrp="1"/>
          </p:cNvSpPr>
          <p:nvPr>
            <p:ph idx="1"/>
          </p:nvPr>
        </p:nvSpPr>
        <p:spPr>
          <a:xfrm>
            <a:off x="498763" y="1606931"/>
            <a:ext cx="9084623" cy="4128851"/>
          </a:xfrm>
        </p:spPr>
        <p:txBody>
          <a:bodyPr/>
          <a:lstStyle/>
          <a:p>
            <a:pPr marL="0" indent="0">
              <a:lnSpc>
                <a:spcPct val="100000"/>
              </a:lnSpc>
              <a:spcBef>
                <a:spcPts val="600"/>
              </a:spcBef>
              <a:spcAft>
                <a:spcPts val="600"/>
              </a:spcAft>
              <a:buNone/>
            </a:pPr>
            <a:r>
              <a:rPr lang="en-ZA" sz="3200" dirty="0">
                <a:solidFill>
                  <a:srgbClr val="290DB3"/>
                </a:solidFill>
              </a:rPr>
              <a:t>As field agents, you have to work with local business services to access specific service needs, rather than provide them yourself.</a:t>
            </a:r>
          </a:p>
          <a:p>
            <a:pPr marL="0" indent="0">
              <a:lnSpc>
                <a:spcPct val="100000"/>
              </a:lnSpc>
              <a:spcBef>
                <a:spcPts val="600"/>
              </a:spcBef>
              <a:spcAft>
                <a:spcPts val="600"/>
              </a:spcAft>
              <a:buNone/>
            </a:pPr>
            <a:r>
              <a:rPr lang="en-ZA" sz="3200" b="1" dirty="0">
                <a:solidFill>
                  <a:srgbClr val="898F0C"/>
                </a:solidFill>
              </a:rPr>
              <a:t>Evaluate business services by:</a:t>
            </a:r>
          </a:p>
          <a:p>
            <a:pPr>
              <a:lnSpc>
                <a:spcPct val="100000"/>
              </a:lnSpc>
              <a:spcBef>
                <a:spcPts val="600"/>
              </a:spcBef>
              <a:spcAft>
                <a:spcPts val="600"/>
              </a:spcAft>
            </a:pPr>
            <a:r>
              <a:rPr lang="en-ZA" sz="3200" dirty="0">
                <a:solidFill>
                  <a:srgbClr val="290DB3"/>
                </a:solidFill>
              </a:rPr>
              <a:t>Review the market map exercise that was done by the farmers in the marketing section</a:t>
            </a:r>
          </a:p>
          <a:p>
            <a:pPr>
              <a:lnSpc>
                <a:spcPct val="100000"/>
              </a:lnSpc>
              <a:spcBef>
                <a:spcPts val="600"/>
              </a:spcBef>
              <a:spcAft>
                <a:spcPts val="600"/>
              </a:spcAft>
            </a:pPr>
            <a:r>
              <a:rPr lang="en-ZA" sz="3200" dirty="0">
                <a:solidFill>
                  <a:srgbClr val="290DB3"/>
                </a:solidFill>
              </a:rPr>
              <a:t>Interviewing farmers and service providers</a:t>
            </a:r>
          </a:p>
        </p:txBody>
      </p:sp>
      <p:sp>
        <p:nvSpPr>
          <p:cNvPr id="4" name="Slide Number Placeholder 3"/>
          <p:cNvSpPr>
            <a:spLocks noGrp="1"/>
          </p:cNvSpPr>
          <p:nvPr>
            <p:ph type="sldNum" sz="quarter" idx="4"/>
          </p:nvPr>
        </p:nvSpPr>
        <p:spPr/>
        <p:txBody>
          <a:bodyPr/>
          <a:lstStyle/>
          <a:p>
            <a:fld id="{3AF21FA0-C69A-D549-B93E-AD7DB9D7EB7A}" type="slidenum">
              <a:rPr lang="en-US" smtClean="0"/>
              <a:pPr/>
              <a:t>37</a:t>
            </a:fld>
            <a:endParaRPr lang="en-US" dirty="0"/>
          </a:p>
        </p:txBody>
      </p:sp>
      <p:cxnSp>
        <p:nvCxnSpPr>
          <p:cNvPr id="6" name="Straight Connector 5"/>
          <p:cNvCxnSpPr/>
          <p:nvPr/>
        </p:nvCxnSpPr>
        <p:spPr>
          <a:xfrm flipV="1">
            <a:off x="322415" y="129573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767359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4670"/>
            <a:ext cx="7742712" cy="1124712"/>
          </a:xfrm>
        </p:spPr>
        <p:txBody>
          <a:bodyPr anchor="ctr"/>
          <a:lstStyle/>
          <a:p>
            <a:r>
              <a:rPr lang="en-ZA" sz="3600" dirty="0"/>
              <a:t>Surveying business services: Assessment</a:t>
            </a:r>
          </a:p>
        </p:txBody>
      </p:sp>
      <p:sp>
        <p:nvSpPr>
          <p:cNvPr id="3" name="Content Placeholder 2"/>
          <p:cNvSpPr>
            <a:spLocks noGrp="1"/>
          </p:cNvSpPr>
          <p:nvPr>
            <p:ph idx="1"/>
          </p:nvPr>
        </p:nvSpPr>
        <p:spPr>
          <a:xfrm>
            <a:off x="486888" y="1120042"/>
            <a:ext cx="9072748" cy="5850773"/>
          </a:xfrm>
        </p:spPr>
        <p:txBody>
          <a:bodyPr/>
          <a:lstStyle/>
          <a:p>
            <a:pPr marL="0" indent="0">
              <a:lnSpc>
                <a:spcPct val="100000"/>
              </a:lnSpc>
              <a:spcBef>
                <a:spcPts val="0"/>
              </a:spcBef>
              <a:spcAft>
                <a:spcPts val="1200"/>
              </a:spcAft>
              <a:buNone/>
            </a:pPr>
            <a:r>
              <a:rPr lang="en-ZA" sz="3200" b="1" dirty="0">
                <a:solidFill>
                  <a:srgbClr val="898F0C"/>
                </a:solidFill>
              </a:rPr>
              <a:t>Help the farmers marketing team and other local experts to assess:</a:t>
            </a:r>
          </a:p>
          <a:p>
            <a:pPr>
              <a:lnSpc>
                <a:spcPct val="100000"/>
              </a:lnSpc>
              <a:spcBef>
                <a:spcPts val="0"/>
              </a:spcBef>
              <a:spcAft>
                <a:spcPts val="300"/>
              </a:spcAft>
            </a:pPr>
            <a:r>
              <a:rPr lang="en-ZA" sz="3200" dirty="0">
                <a:solidFill>
                  <a:srgbClr val="290DB3"/>
                </a:solidFill>
              </a:rPr>
              <a:t>Is the service essential for farmers to produce their products and access markets in a sustainable way?</a:t>
            </a:r>
          </a:p>
          <a:p>
            <a:pPr>
              <a:lnSpc>
                <a:spcPct val="100000"/>
              </a:lnSpc>
              <a:spcBef>
                <a:spcPts val="0"/>
              </a:spcBef>
              <a:spcAft>
                <a:spcPts val="300"/>
              </a:spcAft>
            </a:pPr>
            <a:r>
              <a:rPr lang="en-ZA" sz="3200" dirty="0">
                <a:solidFill>
                  <a:srgbClr val="290DB3"/>
                </a:solidFill>
              </a:rPr>
              <a:t>How frequently will the farmers need this service?</a:t>
            </a:r>
          </a:p>
          <a:p>
            <a:pPr>
              <a:lnSpc>
                <a:spcPct val="100000"/>
              </a:lnSpc>
              <a:spcBef>
                <a:spcPts val="0"/>
              </a:spcBef>
              <a:spcAft>
                <a:spcPts val="300"/>
              </a:spcAft>
            </a:pPr>
            <a:r>
              <a:rPr lang="en-ZA" sz="3200" dirty="0">
                <a:solidFill>
                  <a:srgbClr val="290DB3"/>
                </a:solidFill>
              </a:rPr>
              <a:t>What are the technical, financial and business benefits?</a:t>
            </a:r>
          </a:p>
          <a:p>
            <a:pPr>
              <a:lnSpc>
                <a:spcPct val="100000"/>
              </a:lnSpc>
              <a:spcBef>
                <a:spcPts val="0"/>
              </a:spcBef>
              <a:spcAft>
                <a:spcPts val="300"/>
              </a:spcAft>
            </a:pPr>
            <a:r>
              <a:rPr lang="en-ZA" sz="3200" dirty="0">
                <a:solidFill>
                  <a:srgbClr val="290DB3"/>
                </a:solidFill>
              </a:rPr>
              <a:t>What are the risks of not using this service?</a:t>
            </a:r>
          </a:p>
          <a:p>
            <a:pPr>
              <a:lnSpc>
                <a:spcPct val="100000"/>
              </a:lnSpc>
              <a:spcBef>
                <a:spcPts val="0"/>
              </a:spcBef>
              <a:spcAft>
                <a:spcPts val="300"/>
              </a:spcAft>
            </a:pPr>
            <a:r>
              <a:rPr lang="en-ZA" sz="3200" dirty="0">
                <a:solidFill>
                  <a:srgbClr val="290DB3"/>
                </a:solidFill>
              </a:rPr>
              <a:t>What are the costs? How can farmers cut their costs? </a:t>
            </a:r>
          </a:p>
          <a:p>
            <a:pPr>
              <a:lnSpc>
                <a:spcPct val="100000"/>
              </a:lnSpc>
              <a:spcBef>
                <a:spcPts val="0"/>
              </a:spcBef>
              <a:spcAft>
                <a:spcPts val="300"/>
              </a:spcAft>
            </a:pPr>
            <a:r>
              <a:rPr lang="en-ZA" sz="3200" dirty="0">
                <a:solidFill>
                  <a:srgbClr val="290DB3"/>
                </a:solidFill>
              </a:rPr>
              <a:t>What financial services will the farmers need (savings, loans, grants, co-investments)?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38</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00135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6888" y="-4670"/>
            <a:ext cx="9298380" cy="1124712"/>
          </a:xfrm>
        </p:spPr>
        <p:txBody>
          <a:bodyPr anchor="ctr"/>
          <a:lstStyle/>
          <a:p>
            <a:r>
              <a:rPr lang="en-ZA" sz="3600" dirty="0"/>
              <a:t>Farmers not being able to access essential services</a:t>
            </a:r>
          </a:p>
        </p:txBody>
      </p:sp>
      <p:sp>
        <p:nvSpPr>
          <p:cNvPr id="3" name="Content Placeholder 2"/>
          <p:cNvSpPr>
            <a:spLocks noGrp="1"/>
          </p:cNvSpPr>
          <p:nvPr>
            <p:ph idx="1"/>
          </p:nvPr>
        </p:nvSpPr>
        <p:spPr>
          <a:xfrm>
            <a:off x="486888" y="1294410"/>
            <a:ext cx="8965870" cy="5379521"/>
          </a:xfrm>
        </p:spPr>
        <p:txBody>
          <a:bodyPr/>
          <a:lstStyle/>
          <a:p>
            <a:pPr marL="0" indent="0">
              <a:lnSpc>
                <a:spcPct val="100000"/>
              </a:lnSpc>
              <a:spcBef>
                <a:spcPts val="0"/>
              </a:spcBef>
              <a:spcAft>
                <a:spcPts val="600"/>
              </a:spcAft>
              <a:buNone/>
            </a:pPr>
            <a:r>
              <a:rPr lang="en-ZA" sz="3200" b="1" dirty="0">
                <a:solidFill>
                  <a:srgbClr val="898F0C"/>
                </a:solidFill>
              </a:rPr>
              <a:t>You may find the following situations:</a:t>
            </a:r>
          </a:p>
          <a:p>
            <a:pPr marL="0" indent="0">
              <a:lnSpc>
                <a:spcPct val="100000"/>
              </a:lnSpc>
              <a:spcBef>
                <a:spcPts val="0"/>
              </a:spcBef>
              <a:spcAft>
                <a:spcPts val="600"/>
              </a:spcAft>
              <a:buNone/>
            </a:pPr>
            <a:r>
              <a:rPr lang="en-ZA" sz="3200" b="1" dirty="0">
                <a:solidFill>
                  <a:srgbClr val="290DB3"/>
                </a:solidFill>
              </a:rPr>
              <a:t>Services are available, but weak, distant or too expensive for the farmers to use:</a:t>
            </a:r>
          </a:p>
          <a:p>
            <a:pPr>
              <a:lnSpc>
                <a:spcPct val="100000"/>
              </a:lnSpc>
              <a:spcBef>
                <a:spcPts val="0"/>
              </a:spcBef>
              <a:spcAft>
                <a:spcPts val="600"/>
              </a:spcAft>
            </a:pPr>
            <a:r>
              <a:rPr lang="en-ZA" sz="3200" dirty="0">
                <a:solidFill>
                  <a:srgbClr val="290DB3"/>
                </a:solidFill>
              </a:rPr>
              <a:t>Consider providing training and short-term subsidies to help rebuild the services.</a:t>
            </a:r>
          </a:p>
          <a:p>
            <a:pPr marL="0" indent="0">
              <a:lnSpc>
                <a:spcPct val="100000"/>
              </a:lnSpc>
              <a:spcBef>
                <a:spcPts val="0"/>
              </a:spcBef>
              <a:spcAft>
                <a:spcPts val="600"/>
              </a:spcAft>
              <a:buNone/>
            </a:pPr>
            <a:r>
              <a:rPr lang="en-ZA" sz="3200" b="1" dirty="0">
                <a:solidFill>
                  <a:srgbClr val="290DB3"/>
                </a:solidFill>
              </a:rPr>
              <a:t>Services are not available:</a:t>
            </a:r>
          </a:p>
          <a:p>
            <a:pPr>
              <a:lnSpc>
                <a:spcPct val="100000"/>
              </a:lnSpc>
              <a:spcBef>
                <a:spcPts val="0"/>
              </a:spcBef>
              <a:spcAft>
                <a:spcPts val="600"/>
              </a:spcAft>
            </a:pPr>
            <a:r>
              <a:rPr lang="en-ZA" sz="3200" dirty="0">
                <a:solidFill>
                  <a:srgbClr val="290DB3"/>
                </a:solidFill>
              </a:rPr>
              <a:t>Select a different product for which there are available services</a:t>
            </a:r>
          </a:p>
          <a:p>
            <a:pPr>
              <a:lnSpc>
                <a:spcPct val="100000"/>
              </a:lnSpc>
              <a:spcBef>
                <a:spcPts val="0"/>
              </a:spcBef>
              <a:spcAft>
                <a:spcPts val="600"/>
              </a:spcAft>
            </a:pPr>
            <a:r>
              <a:rPr lang="en-ZA" sz="3200" dirty="0">
                <a:solidFill>
                  <a:srgbClr val="290DB3"/>
                </a:solidFill>
              </a:rPr>
              <a:t>Work with local private-sector actors to build up the required service.</a:t>
            </a:r>
          </a:p>
        </p:txBody>
      </p:sp>
      <p:sp>
        <p:nvSpPr>
          <p:cNvPr id="4" name="Slide Number Placeholder 3"/>
          <p:cNvSpPr>
            <a:spLocks noGrp="1"/>
          </p:cNvSpPr>
          <p:nvPr>
            <p:ph type="sldNum" sz="quarter" idx="4"/>
          </p:nvPr>
        </p:nvSpPr>
        <p:spPr/>
        <p:txBody>
          <a:bodyPr/>
          <a:lstStyle/>
          <a:p>
            <a:fld id="{3AF21FA0-C69A-D549-B93E-AD7DB9D7EB7A}" type="slidenum">
              <a:rPr lang="en-US" smtClean="0"/>
              <a:pPr/>
              <a:t>39</a:t>
            </a:fld>
            <a:endParaRPr lang="en-US" dirty="0"/>
          </a:p>
        </p:txBody>
      </p:sp>
      <p:cxnSp>
        <p:nvCxnSpPr>
          <p:cNvPr id="6" name="Straight Connector 5"/>
          <p:cNvCxnSpPr/>
          <p:nvPr/>
        </p:nvCxnSpPr>
        <p:spPr>
          <a:xfrm flipV="1">
            <a:off x="322415" y="106290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6336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389" y="-4670"/>
            <a:ext cx="7798211" cy="1124712"/>
          </a:xfrm>
        </p:spPr>
        <p:txBody>
          <a:bodyPr anchor="ctr"/>
          <a:lstStyle/>
          <a:p>
            <a:r>
              <a:rPr lang="en-US" sz="3600" dirty="0">
                <a:solidFill>
                  <a:srgbClr val="003087"/>
                </a:solidFill>
                <a:latin typeface="Calibri" panose="020F0502020204030204" pitchFamily="34" charset="0"/>
                <a:cs typeface="Calibri" panose="020F0502020204030204" pitchFamily="34" charset="0"/>
              </a:rPr>
              <a:t>The seven steps of marketing : Content</a:t>
            </a:r>
            <a:endParaRPr lang="en-US" sz="3200" dirty="0"/>
          </a:p>
        </p:txBody>
      </p:sp>
      <p:sp>
        <p:nvSpPr>
          <p:cNvPr id="3" name="Content Placeholder 2"/>
          <p:cNvSpPr>
            <a:spLocks noGrp="1"/>
          </p:cNvSpPr>
          <p:nvPr>
            <p:ph idx="1"/>
          </p:nvPr>
        </p:nvSpPr>
        <p:spPr>
          <a:xfrm>
            <a:off x="322415" y="1587677"/>
            <a:ext cx="9213471" cy="4670619"/>
          </a:xfrm>
        </p:spPr>
        <p:txBody>
          <a:bodyPr/>
          <a:lstStyle/>
          <a:p>
            <a:pPr>
              <a:lnSpc>
                <a:spcPct val="100000"/>
              </a:lnSpc>
              <a:spcBef>
                <a:spcPts val="600"/>
              </a:spcBef>
              <a:spcAft>
                <a:spcPts val="600"/>
              </a:spcAft>
            </a:pPr>
            <a:r>
              <a:rPr lang="en-US" sz="3200" dirty="0">
                <a:solidFill>
                  <a:srgbClr val="290DB3"/>
                </a:solidFill>
              </a:rPr>
              <a:t>Step 1: Getting organized</a:t>
            </a:r>
          </a:p>
          <a:p>
            <a:pPr>
              <a:lnSpc>
                <a:spcPct val="100000"/>
              </a:lnSpc>
              <a:spcBef>
                <a:spcPts val="600"/>
              </a:spcBef>
              <a:spcAft>
                <a:spcPts val="600"/>
              </a:spcAft>
            </a:pPr>
            <a:r>
              <a:rPr lang="en-US" sz="3200" dirty="0">
                <a:solidFill>
                  <a:srgbClr val="290DB3"/>
                </a:solidFill>
              </a:rPr>
              <a:t>Step 2: Identifying products and organizing groups</a:t>
            </a:r>
          </a:p>
          <a:p>
            <a:pPr>
              <a:lnSpc>
                <a:spcPct val="100000"/>
              </a:lnSpc>
              <a:spcBef>
                <a:spcPts val="600"/>
              </a:spcBef>
              <a:spcAft>
                <a:spcPts val="600"/>
              </a:spcAft>
            </a:pPr>
            <a:r>
              <a:rPr lang="en-US" sz="3200" dirty="0">
                <a:solidFill>
                  <a:srgbClr val="898F0C"/>
                </a:solidFill>
              </a:rPr>
              <a:t>Step 3: Collecting information for the business plan</a:t>
            </a:r>
          </a:p>
          <a:p>
            <a:pPr>
              <a:lnSpc>
                <a:spcPct val="100000"/>
              </a:lnSpc>
              <a:spcBef>
                <a:spcPts val="600"/>
              </a:spcBef>
              <a:spcAft>
                <a:spcPts val="600"/>
              </a:spcAft>
            </a:pPr>
            <a:r>
              <a:rPr lang="en-US" sz="3200" dirty="0">
                <a:solidFill>
                  <a:schemeClr val="accent2">
                    <a:lumMod val="75000"/>
                  </a:schemeClr>
                </a:solidFill>
              </a:rPr>
              <a:t>Step 4: Building a business plan</a:t>
            </a:r>
          </a:p>
          <a:p>
            <a:pPr>
              <a:lnSpc>
                <a:spcPct val="100000"/>
              </a:lnSpc>
              <a:spcBef>
                <a:spcPts val="600"/>
              </a:spcBef>
              <a:spcAft>
                <a:spcPts val="600"/>
              </a:spcAft>
            </a:pPr>
            <a:r>
              <a:rPr lang="en-US" sz="3200" dirty="0">
                <a:solidFill>
                  <a:srgbClr val="290DB3"/>
                </a:solidFill>
              </a:rPr>
              <a:t>Step 5: Marketing as a group</a:t>
            </a:r>
          </a:p>
          <a:p>
            <a:pPr>
              <a:lnSpc>
                <a:spcPct val="100000"/>
              </a:lnSpc>
              <a:spcBef>
                <a:spcPts val="600"/>
              </a:spcBef>
              <a:spcAft>
                <a:spcPts val="600"/>
              </a:spcAft>
            </a:pPr>
            <a:r>
              <a:rPr lang="en-US" sz="3200" dirty="0">
                <a:solidFill>
                  <a:srgbClr val="290DB3"/>
                </a:solidFill>
              </a:rPr>
              <a:t>Step 6: Reviewing agroenterprise performance</a:t>
            </a:r>
          </a:p>
          <a:p>
            <a:pPr>
              <a:lnSpc>
                <a:spcPct val="100000"/>
              </a:lnSpc>
              <a:spcBef>
                <a:spcPts val="600"/>
              </a:spcBef>
              <a:spcAft>
                <a:spcPts val="600"/>
              </a:spcAft>
            </a:pPr>
            <a:r>
              <a:rPr lang="en-US" sz="3200" dirty="0">
                <a:solidFill>
                  <a:srgbClr val="290DB3"/>
                </a:solidFill>
              </a:rPr>
              <a:t>Step 7: Scaling up</a:t>
            </a:r>
          </a:p>
        </p:txBody>
      </p:sp>
      <p:sp>
        <p:nvSpPr>
          <p:cNvPr id="4" name="Slide Number Placeholder 3"/>
          <p:cNvSpPr>
            <a:spLocks noGrp="1"/>
          </p:cNvSpPr>
          <p:nvPr>
            <p:ph type="sldNum" sz="quarter" idx="4"/>
          </p:nvPr>
        </p:nvSpPr>
        <p:spPr/>
        <p:txBody>
          <a:bodyPr/>
          <a:lstStyle/>
          <a:p>
            <a:fld id="{3AF21FA0-C69A-D549-B93E-AD7DB9D7EB7A}" type="slidenum">
              <a:rPr lang="en-US" smtClean="0"/>
              <a:pPr/>
              <a:t>4</a:t>
            </a:fld>
            <a:endParaRPr lang="en-US" dirty="0"/>
          </a:p>
        </p:txBody>
      </p:sp>
      <p:cxnSp>
        <p:nvCxnSpPr>
          <p:cNvPr id="6" name="Straight Connector 5"/>
          <p:cNvCxnSpPr/>
          <p:nvPr/>
        </p:nvCxnSpPr>
        <p:spPr>
          <a:xfrm flipV="1">
            <a:off x="168275" y="116044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85338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4670"/>
            <a:ext cx="8799616" cy="1124712"/>
          </a:xfrm>
        </p:spPr>
        <p:txBody>
          <a:bodyPr anchor="ctr"/>
          <a:lstStyle/>
          <a:p>
            <a:r>
              <a:rPr lang="en-ZA" sz="3600" dirty="0"/>
              <a:t>Fostering business services</a:t>
            </a:r>
          </a:p>
        </p:txBody>
      </p:sp>
      <p:sp>
        <p:nvSpPr>
          <p:cNvPr id="3" name="Content Placeholder 2"/>
          <p:cNvSpPr>
            <a:spLocks noGrp="1"/>
          </p:cNvSpPr>
          <p:nvPr>
            <p:ph idx="1"/>
          </p:nvPr>
        </p:nvSpPr>
        <p:spPr>
          <a:xfrm>
            <a:off x="522513" y="1120043"/>
            <a:ext cx="9274629" cy="5838898"/>
          </a:xfrm>
        </p:spPr>
        <p:txBody>
          <a:bodyPr/>
          <a:lstStyle/>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marL="0" indent="0">
              <a:buNone/>
            </a:pPr>
            <a:endParaRPr lang="en-ZA" dirty="0"/>
          </a:p>
          <a:p>
            <a:pPr>
              <a:lnSpc>
                <a:spcPct val="100000"/>
              </a:lnSpc>
              <a:spcBef>
                <a:spcPts val="0"/>
              </a:spcBef>
            </a:pPr>
            <a:r>
              <a:rPr lang="en-ZA" sz="3200" dirty="0">
                <a:solidFill>
                  <a:srgbClr val="290DB3"/>
                </a:solidFill>
              </a:rPr>
              <a:t>Build demand for business services by linking farmers to the providers of services that they need</a:t>
            </a:r>
          </a:p>
          <a:p>
            <a:pPr>
              <a:lnSpc>
                <a:spcPct val="100000"/>
              </a:lnSpc>
              <a:spcBef>
                <a:spcPts val="0"/>
              </a:spcBef>
            </a:pPr>
            <a:r>
              <a:rPr lang="en-ZA" sz="3200" dirty="0">
                <a:solidFill>
                  <a:srgbClr val="290DB3"/>
                </a:solidFill>
              </a:rPr>
              <a:t>Help business services (e.g. local service providers) develop by building their business plans and linking them to farmers</a:t>
            </a:r>
          </a:p>
          <a:p>
            <a:pPr>
              <a:lnSpc>
                <a:spcPct val="100000"/>
              </a:lnSpc>
              <a:spcBef>
                <a:spcPts val="0"/>
              </a:spcBef>
            </a:pPr>
            <a:r>
              <a:rPr lang="en-ZA" sz="3200" dirty="0">
                <a:solidFill>
                  <a:srgbClr val="290DB3"/>
                </a:solidFill>
              </a:rPr>
              <a:t>Train farmers to provide the services themselves</a:t>
            </a:r>
          </a:p>
          <a:p>
            <a:pPr>
              <a:lnSpc>
                <a:spcPct val="100000"/>
              </a:lnSpc>
              <a:spcBef>
                <a:spcPts val="0"/>
              </a:spcBef>
            </a:pPr>
            <a:endParaRPr lang="en-ZA" sz="3200" dirty="0">
              <a:solidFill>
                <a:srgbClr val="290DB3"/>
              </a:solidFill>
            </a:endParaRPr>
          </a:p>
          <a:p>
            <a:pPr marL="0" indent="0">
              <a:buNone/>
            </a:pPr>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40</a:t>
            </a:fld>
            <a:endParaRPr lang="en-US" dirty="0"/>
          </a:p>
        </p:txBody>
      </p:sp>
      <p:cxnSp>
        <p:nvCxnSpPr>
          <p:cNvPr id="7" name="Straight Connector 6"/>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692" y="1298549"/>
            <a:ext cx="7186839" cy="2513430"/>
          </a:xfrm>
          <a:prstGeom prst="rect">
            <a:avLst/>
          </a:prstGeom>
        </p:spPr>
      </p:pic>
    </p:spTree>
    <p:extLst>
      <p:ext uri="{BB962C8B-B14F-4D97-AF65-F5344CB8AC3E}">
        <p14:creationId xmlns:p14="http://schemas.microsoft.com/office/powerpoint/2010/main" val="9493320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8145" y="175217"/>
            <a:ext cx="7481455" cy="1124712"/>
          </a:xfrm>
        </p:spPr>
        <p:txBody>
          <a:bodyPr/>
          <a:lstStyle/>
          <a:p>
            <a:r>
              <a:rPr lang="en-ZA" sz="3600" dirty="0"/>
              <a:t>Fostering business services: Seed supply</a:t>
            </a:r>
          </a:p>
        </p:txBody>
      </p:sp>
      <p:sp>
        <p:nvSpPr>
          <p:cNvPr id="3" name="Content Placeholder 2"/>
          <p:cNvSpPr>
            <a:spLocks noGrp="1"/>
          </p:cNvSpPr>
          <p:nvPr>
            <p:ph idx="1"/>
          </p:nvPr>
        </p:nvSpPr>
        <p:spPr>
          <a:xfrm>
            <a:off x="748145" y="1884560"/>
            <a:ext cx="8740239" cy="2770567"/>
          </a:xfrm>
        </p:spPr>
        <p:txBody>
          <a:bodyPr/>
          <a:lstStyle/>
          <a:p>
            <a:pPr marL="0" indent="0">
              <a:lnSpc>
                <a:spcPct val="100000"/>
              </a:lnSpc>
              <a:spcBef>
                <a:spcPts val="600"/>
              </a:spcBef>
              <a:spcAft>
                <a:spcPts val="600"/>
              </a:spcAft>
              <a:buNone/>
            </a:pPr>
            <a:r>
              <a:rPr lang="en-ZA" sz="3200" b="1" dirty="0">
                <a:solidFill>
                  <a:schemeClr val="accent2">
                    <a:lumMod val="75000"/>
                  </a:schemeClr>
                </a:solidFill>
              </a:rPr>
              <a:t>Introducing new and improved varieties is a way </a:t>
            </a:r>
            <a:r>
              <a:rPr lang="en-ZA" sz="3200" b="1" dirty="0" smtClean="0">
                <a:solidFill>
                  <a:schemeClr val="accent2">
                    <a:lumMod val="75000"/>
                  </a:schemeClr>
                </a:solidFill>
              </a:rPr>
              <a:t>of:</a:t>
            </a:r>
          </a:p>
          <a:p>
            <a:pPr>
              <a:lnSpc>
                <a:spcPct val="100000"/>
              </a:lnSpc>
              <a:spcBef>
                <a:spcPts val="600"/>
              </a:spcBef>
              <a:spcAft>
                <a:spcPts val="600"/>
              </a:spcAft>
            </a:pPr>
            <a:r>
              <a:rPr lang="en-ZA" sz="3200" dirty="0" smtClean="0">
                <a:solidFill>
                  <a:srgbClr val="290DB3"/>
                </a:solidFill>
              </a:rPr>
              <a:t>Boosting </a:t>
            </a:r>
            <a:r>
              <a:rPr lang="en-ZA" sz="3200" dirty="0">
                <a:solidFill>
                  <a:srgbClr val="290DB3"/>
                </a:solidFill>
              </a:rPr>
              <a:t>crop </a:t>
            </a:r>
            <a:r>
              <a:rPr lang="en-ZA" sz="3200" dirty="0" smtClean="0">
                <a:solidFill>
                  <a:srgbClr val="290DB3"/>
                </a:solidFill>
              </a:rPr>
              <a:t>productivity</a:t>
            </a:r>
          </a:p>
          <a:p>
            <a:pPr>
              <a:lnSpc>
                <a:spcPct val="100000"/>
              </a:lnSpc>
              <a:spcBef>
                <a:spcPts val="600"/>
              </a:spcBef>
              <a:spcAft>
                <a:spcPts val="600"/>
              </a:spcAft>
            </a:pPr>
            <a:r>
              <a:rPr lang="en-ZA" sz="3200" dirty="0" smtClean="0">
                <a:solidFill>
                  <a:srgbClr val="290DB3"/>
                </a:solidFill>
              </a:rPr>
              <a:t>Avoiding </a:t>
            </a:r>
            <a:r>
              <a:rPr lang="en-ZA" sz="3200" dirty="0">
                <a:solidFill>
                  <a:srgbClr val="290DB3"/>
                </a:solidFill>
              </a:rPr>
              <a:t>losses through pests and </a:t>
            </a:r>
            <a:r>
              <a:rPr lang="en-ZA" sz="3200" dirty="0" smtClean="0">
                <a:solidFill>
                  <a:srgbClr val="290DB3"/>
                </a:solidFill>
              </a:rPr>
              <a:t>disease</a:t>
            </a:r>
            <a:endParaRPr lang="en-ZA" sz="3200" dirty="0">
              <a:solidFill>
                <a:srgbClr val="290DB3"/>
              </a:solidFill>
            </a:endParaRPr>
          </a:p>
          <a:p>
            <a:pPr marL="0" indent="0">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41</a:t>
            </a:fld>
            <a:endParaRPr lang="en-US" dirty="0"/>
          </a:p>
        </p:txBody>
      </p:sp>
      <p:cxnSp>
        <p:nvCxnSpPr>
          <p:cNvPr id="5" name="Straight Connector 4"/>
          <p:cNvCxnSpPr/>
          <p:nvPr/>
        </p:nvCxnSpPr>
        <p:spPr>
          <a:xfrm flipV="1">
            <a:off x="322415" y="147981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93342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9362086" cy="1124712"/>
          </a:xfrm>
        </p:spPr>
        <p:txBody>
          <a:bodyPr anchor="ctr"/>
          <a:lstStyle/>
          <a:p>
            <a:r>
              <a:rPr lang="en-ZA" sz="3600" dirty="0"/>
              <a:t>Fostering business services: Seed </a:t>
            </a:r>
            <a:r>
              <a:rPr lang="en-ZA" sz="3600" dirty="0" smtClean="0"/>
              <a:t>supply (Continued)</a:t>
            </a:r>
            <a:endParaRPr lang="en-ZA" sz="3600" dirty="0"/>
          </a:p>
        </p:txBody>
      </p:sp>
      <p:sp>
        <p:nvSpPr>
          <p:cNvPr id="5" name="Content Placeholder 4"/>
          <p:cNvSpPr>
            <a:spLocks noGrp="1"/>
          </p:cNvSpPr>
          <p:nvPr>
            <p:ph sz="half" idx="1"/>
          </p:nvPr>
        </p:nvSpPr>
        <p:spPr>
          <a:xfrm>
            <a:off x="322415" y="1534226"/>
            <a:ext cx="5092733" cy="5210958"/>
          </a:xfrm>
        </p:spPr>
        <p:txBody>
          <a:bodyPr/>
          <a:lstStyle/>
          <a:p>
            <a:pPr marL="0" indent="0">
              <a:lnSpc>
                <a:spcPct val="100000"/>
              </a:lnSpc>
              <a:spcBef>
                <a:spcPts val="0"/>
              </a:spcBef>
              <a:spcAft>
                <a:spcPts val="600"/>
              </a:spcAft>
              <a:buNone/>
            </a:pPr>
            <a:r>
              <a:rPr lang="en-ZA" sz="3200" b="1" dirty="0" smtClean="0">
                <a:solidFill>
                  <a:srgbClr val="898F0C"/>
                </a:solidFill>
              </a:rPr>
              <a:t>Do </a:t>
            </a:r>
            <a:r>
              <a:rPr lang="en-ZA" sz="3200" b="1" dirty="0">
                <a:solidFill>
                  <a:srgbClr val="898F0C"/>
                </a:solidFill>
              </a:rPr>
              <a:t>not hand out free seed. Instead:</a:t>
            </a:r>
          </a:p>
          <a:p>
            <a:pPr>
              <a:lnSpc>
                <a:spcPct val="100000"/>
              </a:lnSpc>
              <a:spcBef>
                <a:spcPts val="0"/>
              </a:spcBef>
              <a:spcAft>
                <a:spcPts val="600"/>
              </a:spcAft>
            </a:pPr>
            <a:r>
              <a:rPr lang="en-ZA" sz="3200" b="1" dirty="0">
                <a:solidFill>
                  <a:srgbClr val="290DB3"/>
                </a:solidFill>
              </a:rPr>
              <a:t>Identify a source of new seed </a:t>
            </a:r>
            <a:r>
              <a:rPr lang="en-ZA" sz="3200" dirty="0">
                <a:solidFill>
                  <a:srgbClr val="290DB3"/>
                </a:solidFill>
              </a:rPr>
              <a:t>through links to research institutions or business.</a:t>
            </a:r>
          </a:p>
          <a:p>
            <a:pPr>
              <a:lnSpc>
                <a:spcPct val="100000"/>
              </a:lnSpc>
              <a:spcBef>
                <a:spcPts val="0"/>
              </a:spcBef>
              <a:spcAft>
                <a:spcPts val="600"/>
              </a:spcAft>
            </a:pPr>
            <a:r>
              <a:rPr lang="en-ZA" sz="3200" dirty="0">
                <a:solidFill>
                  <a:srgbClr val="290DB3"/>
                </a:solidFill>
              </a:rPr>
              <a:t>Find out the </a:t>
            </a:r>
            <a:r>
              <a:rPr lang="en-ZA" sz="3200" b="1" dirty="0">
                <a:solidFill>
                  <a:srgbClr val="290DB3"/>
                </a:solidFill>
              </a:rPr>
              <a:t>price of seed </a:t>
            </a:r>
            <a:r>
              <a:rPr lang="en-ZA" sz="3200" dirty="0">
                <a:solidFill>
                  <a:srgbClr val="290DB3"/>
                </a:solidFill>
              </a:rPr>
              <a:t>delivered to farmers.</a:t>
            </a:r>
          </a:p>
          <a:p>
            <a:pPr>
              <a:lnSpc>
                <a:spcPct val="100000"/>
              </a:lnSpc>
              <a:spcBef>
                <a:spcPts val="0"/>
              </a:spcBef>
              <a:spcAft>
                <a:spcPts val="600"/>
              </a:spcAft>
            </a:pPr>
            <a:r>
              <a:rPr lang="en-ZA" sz="3200" dirty="0">
                <a:solidFill>
                  <a:srgbClr val="290DB3"/>
                </a:solidFill>
              </a:rPr>
              <a:t>Include the </a:t>
            </a:r>
            <a:r>
              <a:rPr lang="en-ZA" sz="3200" b="1" dirty="0">
                <a:solidFill>
                  <a:srgbClr val="290DB3"/>
                </a:solidFill>
              </a:rPr>
              <a:t>cost of seed </a:t>
            </a:r>
            <a:r>
              <a:rPr lang="en-ZA" sz="3200" dirty="0">
                <a:solidFill>
                  <a:srgbClr val="290DB3"/>
                </a:solidFill>
              </a:rPr>
              <a:t>in farmers’ </a:t>
            </a:r>
            <a:r>
              <a:rPr lang="en-ZA" sz="3200" b="1" dirty="0">
                <a:solidFill>
                  <a:srgbClr val="290DB3"/>
                </a:solidFill>
              </a:rPr>
              <a:t>business plan.</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42</a:t>
            </a:fld>
            <a:endParaRPr lang="en-US" dirty="0"/>
          </a:p>
        </p:txBody>
      </p:sp>
      <p:cxnSp>
        <p:nvCxnSpPr>
          <p:cNvPr id="8" name="Straight Connector 7"/>
          <p:cNvCxnSpPr/>
          <p:nvPr/>
        </p:nvCxnSpPr>
        <p:spPr>
          <a:xfrm flipV="1">
            <a:off x="322415" y="111570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5148" y="2281058"/>
            <a:ext cx="4436571" cy="3658476"/>
          </a:xfrm>
          <a:prstGeom prst="rect">
            <a:avLst/>
          </a:prstGeom>
        </p:spPr>
      </p:pic>
    </p:spTree>
    <p:extLst>
      <p:ext uri="{BB962C8B-B14F-4D97-AF65-F5344CB8AC3E}">
        <p14:creationId xmlns:p14="http://schemas.microsoft.com/office/powerpoint/2010/main" val="32984554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89" y="256515"/>
            <a:ext cx="8843159" cy="1124712"/>
          </a:xfrm>
        </p:spPr>
        <p:txBody>
          <a:bodyPr anchor="ctr"/>
          <a:lstStyle/>
          <a:p>
            <a:r>
              <a:rPr lang="en-ZA" sz="3600" dirty="0"/>
              <a:t>Fostering business services: Livestock inputs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43</a:t>
            </a:fld>
            <a:endParaRPr lang="en-US" dirty="0"/>
          </a:p>
        </p:txBody>
      </p:sp>
      <p:sp>
        <p:nvSpPr>
          <p:cNvPr id="8" name="Content Placeholder 7"/>
          <p:cNvSpPr>
            <a:spLocks noGrp="1"/>
          </p:cNvSpPr>
          <p:nvPr>
            <p:ph idx="1"/>
          </p:nvPr>
        </p:nvSpPr>
        <p:spPr>
          <a:xfrm>
            <a:off x="534390" y="1609397"/>
            <a:ext cx="4278302" cy="3854770"/>
          </a:xfrm>
        </p:spPr>
        <p:txBody>
          <a:bodyPr/>
          <a:lstStyle/>
          <a:p>
            <a:pPr marL="0" indent="0">
              <a:lnSpc>
                <a:spcPct val="100000"/>
              </a:lnSpc>
              <a:spcBef>
                <a:spcPts val="600"/>
              </a:spcBef>
              <a:spcAft>
                <a:spcPts val="600"/>
              </a:spcAft>
              <a:buNone/>
            </a:pPr>
            <a:r>
              <a:rPr lang="en-ZA" sz="3200" b="1" dirty="0">
                <a:solidFill>
                  <a:srgbClr val="898F0C"/>
                </a:solidFill>
              </a:rPr>
              <a:t>Farmers need:</a:t>
            </a:r>
          </a:p>
          <a:p>
            <a:pPr>
              <a:lnSpc>
                <a:spcPct val="100000"/>
              </a:lnSpc>
              <a:spcBef>
                <a:spcPts val="600"/>
              </a:spcBef>
              <a:spcAft>
                <a:spcPts val="600"/>
              </a:spcAft>
            </a:pPr>
            <a:r>
              <a:rPr lang="en-ZA" sz="3200" dirty="0">
                <a:solidFill>
                  <a:srgbClr val="290DB3"/>
                </a:solidFill>
              </a:rPr>
              <a:t>Training in animal care</a:t>
            </a:r>
          </a:p>
          <a:p>
            <a:pPr>
              <a:lnSpc>
                <a:spcPct val="100000"/>
              </a:lnSpc>
              <a:spcBef>
                <a:spcPts val="600"/>
              </a:spcBef>
              <a:spcAft>
                <a:spcPts val="600"/>
              </a:spcAft>
            </a:pPr>
            <a:r>
              <a:rPr lang="en-ZA" sz="3200" dirty="0">
                <a:solidFill>
                  <a:srgbClr val="290DB3"/>
                </a:solidFill>
              </a:rPr>
              <a:t>Land to supply feed</a:t>
            </a:r>
          </a:p>
          <a:p>
            <a:pPr>
              <a:lnSpc>
                <a:spcPct val="100000"/>
              </a:lnSpc>
              <a:spcBef>
                <a:spcPts val="600"/>
              </a:spcBef>
              <a:spcAft>
                <a:spcPts val="600"/>
              </a:spcAft>
            </a:pPr>
            <a:r>
              <a:rPr lang="en-ZA" sz="3200" dirty="0">
                <a:solidFill>
                  <a:srgbClr val="290DB3"/>
                </a:solidFill>
              </a:rPr>
              <a:t>Access to veterinary </a:t>
            </a:r>
            <a:r>
              <a:rPr lang="en-ZA" sz="3200" dirty="0" smtClean="0">
                <a:solidFill>
                  <a:srgbClr val="290DB3"/>
                </a:solidFill>
              </a:rPr>
              <a:t>services and medicines</a:t>
            </a:r>
            <a:endParaRPr lang="en-ZA" sz="2800" dirty="0">
              <a:solidFill>
                <a:srgbClr val="290DB3"/>
              </a:solidFill>
            </a:endParaRPr>
          </a:p>
        </p:txBody>
      </p:sp>
      <p:cxnSp>
        <p:nvCxnSpPr>
          <p:cNvPr id="7" name="Straight Connector 6"/>
          <p:cNvCxnSpPr/>
          <p:nvPr/>
        </p:nvCxnSpPr>
        <p:spPr>
          <a:xfrm flipV="1">
            <a:off x="322415" y="121707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692" y="2479303"/>
            <a:ext cx="4885944" cy="2331720"/>
          </a:xfrm>
          <a:prstGeom prst="rect">
            <a:avLst/>
          </a:prstGeom>
        </p:spPr>
      </p:pic>
    </p:spTree>
    <p:extLst>
      <p:ext uri="{BB962C8B-B14F-4D97-AF65-F5344CB8AC3E}">
        <p14:creationId xmlns:p14="http://schemas.microsoft.com/office/powerpoint/2010/main" val="39581429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4250" y="474813"/>
            <a:ext cx="8906493" cy="1124712"/>
          </a:xfrm>
        </p:spPr>
        <p:txBody>
          <a:bodyPr anchor="ctr"/>
          <a:lstStyle/>
          <a:p>
            <a:r>
              <a:rPr lang="en-ZA" sz="3600" dirty="0"/>
              <a:t>Fostering business services: Livestock </a:t>
            </a:r>
            <a:r>
              <a:rPr lang="en-ZA" sz="3600" dirty="0" smtClean="0"/>
              <a:t>inputs (Continued)</a:t>
            </a:r>
            <a:endParaRPr lang="en-ZA" sz="3600" dirty="0"/>
          </a:p>
        </p:txBody>
      </p:sp>
      <p:sp>
        <p:nvSpPr>
          <p:cNvPr id="3" name="Content Placeholder 2"/>
          <p:cNvSpPr>
            <a:spLocks noGrp="1"/>
          </p:cNvSpPr>
          <p:nvPr>
            <p:ph idx="1"/>
          </p:nvPr>
        </p:nvSpPr>
        <p:spPr>
          <a:xfrm>
            <a:off x="914400" y="2086441"/>
            <a:ext cx="8229600" cy="3554339"/>
          </a:xfrm>
        </p:spPr>
        <p:txBody>
          <a:bodyPr/>
          <a:lstStyle/>
          <a:p>
            <a:pPr>
              <a:lnSpc>
                <a:spcPct val="100000"/>
              </a:lnSpc>
              <a:spcBef>
                <a:spcPts val="600"/>
              </a:spcBef>
              <a:spcAft>
                <a:spcPts val="600"/>
              </a:spcAft>
            </a:pPr>
            <a:r>
              <a:rPr lang="en-ZA" sz="3200" dirty="0">
                <a:solidFill>
                  <a:srgbClr val="290DB3"/>
                </a:solidFill>
              </a:rPr>
              <a:t>Veterinary care may be available from the government or the private </a:t>
            </a:r>
            <a:r>
              <a:rPr lang="en-ZA" sz="3200" dirty="0" smtClean="0">
                <a:solidFill>
                  <a:srgbClr val="290DB3"/>
                </a:solidFill>
              </a:rPr>
              <a:t>sector.</a:t>
            </a:r>
          </a:p>
          <a:p>
            <a:pPr>
              <a:lnSpc>
                <a:spcPct val="100000"/>
              </a:lnSpc>
              <a:spcBef>
                <a:spcPts val="600"/>
              </a:spcBef>
              <a:spcAft>
                <a:spcPts val="600"/>
              </a:spcAft>
            </a:pPr>
            <a:r>
              <a:rPr lang="en-ZA" sz="3200" dirty="0" smtClean="0">
                <a:solidFill>
                  <a:srgbClr val="290DB3"/>
                </a:solidFill>
              </a:rPr>
              <a:t>Make </a:t>
            </a:r>
            <a:r>
              <a:rPr lang="en-ZA" sz="3200" dirty="0">
                <a:solidFill>
                  <a:srgbClr val="290DB3"/>
                </a:solidFill>
              </a:rPr>
              <a:t>sure that the costs for livestock inputs and animal are included in the business plan.</a:t>
            </a:r>
          </a:p>
          <a:p>
            <a:pPr>
              <a:lnSpc>
                <a:spcPct val="100000"/>
              </a:lnSpc>
              <a:spcBef>
                <a:spcPts val="600"/>
              </a:spcBef>
              <a:spcAft>
                <a:spcPts val="600"/>
              </a:spcAft>
            </a:pPr>
            <a:r>
              <a:rPr lang="en-ZA" sz="3200" dirty="0">
                <a:solidFill>
                  <a:srgbClr val="290DB3"/>
                </a:solidFill>
              </a:rPr>
              <a:t>If the services and unavailable or too expensive for farmers, do not invest in animals</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44</a:t>
            </a:fld>
            <a:endParaRPr lang="en-US" dirty="0"/>
          </a:p>
        </p:txBody>
      </p:sp>
      <p:cxnSp>
        <p:nvCxnSpPr>
          <p:cNvPr id="5" name="Straight Connector 4"/>
          <p:cNvCxnSpPr/>
          <p:nvPr/>
        </p:nvCxnSpPr>
        <p:spPr>
          <a:xfrm flipV="1">
            <a:off x="439387" y="182049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4448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5645" y="-4670"/>
            <a:ext cx="8787741" cy="1124712"/>
          </a:xfrm>
        </p:spPr>
        <p:txBody>
          <a:bodyPr anchor="ctr"/>
          <a:lstStyle/>
          <a:p>
            <a:r>
              <a:rPr lang="en-ZA" sz="3600" dirty="0"/>
              <a:t>Fostering business services: Using vouchers</a:t>
            </a:r>
          </a:p>
        </p:txBody>
      </p:sp>
      <p:sp>
        <p:nvSpPr>
          <p:cNvPr id="3" name="Content Placeholder 2"/>
          <p:cNvSpPr>
            <a:spLocks noGrp="1"/>
          </p:cNvSpPr>
          <p:nvPr>
            <p:ph idx="1"/>
          </p:nvPr>
        </p:nvSpPr>
        <p:spPr>
          <a:xfrm>
            <a:off x="795646" y="1321923"/>
            <a:ext cx="8787739" cy="5363884"/>
          </a:xfrm>
        </p:spPr>
        <p:txBody>
          <a:bodyPr/>
          <a:lstStyle/>
          <a:p>
            <a:pPr>
              <a:lnSpc>
                <a:spcPct val="100000"/>
              </a:lnSpc>
              <a:spcBef>
                <a:spcPts val="0"/>
              </a:spcBef>
              <a:spcAft>
                <a:spcPts val="600"/>
              </a:spcAft>
            </a:pPr>
            <a:r>
              <a:rPr lang="en-ZA" sz="3200" dirty="0">
                <a:solidFill>
                  <a:srgbClr val="290DB3"/>
                </a:solidFill>
              </a:rPr>
              <a:t>It is better to arrange for an </a:t>
            </a:r>
            <a:r>
              <a:rPr lang="en-ZA" sz="3200" b="1" dirty="0">
                <a:solidFill>
                  <a:srgbClr val="898F0C"/>
                </a:solidFill>
              </a:rPr>
              <a:t>animal sale </a:t>
            </a:r>
            <a:r>
              <a:rPr lang="en-ZA" sz="3200" dirty="0">
                <a:solidFill>
                  <a:srgbClr val="290DB3"/>
                </a:solidFill>
              </a:rPr>
              <a:t>and give farmers </a:t>
            </a:r>
            <a:r>
              <a:rPr lang="en-ZA" sz="3200" b="1" dirty="0">
                <a:solidFill>
                  <a:srgbClr val="898F0C"/>
                </a:solidFill>
              </a:rPr>
              <a:t>vouchers to buy livestock, </a:t>
            </a:r>
            <a:r>
              <a:rPr lang="en-ZA" sz="3200" dirty="0">
                <a:solidFill>
                  <a:srgbClr val="290DB3"/>
                </a:solidFill>
              </a:rPr>
              <a:t>rather than buying and delivering the animals to farmers.</a:t>
            </a:r>
          </a:p>
          <a:p>
            <a:pPr>
              <a:lnSpc>
                <a:spcPct val="100000"/>
              </a:lnSpc>
              <a:spcBef>
                <a:spcPts val="0"/>
              </a:spcBef>
              <a:spcAft>
                <a:spcPts val="600"/>
              </a:spcAft>
            </a:pPr>
            <a:r>
              <a:rPr lang="en-ZA" sz="3200" dirty="0">
                <a:solidFill>
                  <a:srgbClr val="290DB3"/>
                </a:solidFill>
              </a:rPr>
              <a:t>All </a:t>
            </a:r>
            <a:r>
              <a:rPr lang="en-ZA" sz="3200" b="1" dirty="0">
                <a:solidFill>
                  <a:srgbClr val="898F0C"/>
                </a:solidFill>
              </a:rPr>
              <a:t>animals should be inspected </a:t>
            </a:r>
            <a:r>
              <a:rPr lang="en-ZA" sz="3200" dirty="0">
                <a:solidFill>
                  <a:srgbClr val="290DB3"/>
                </a:solidFill>
              </a:rPr>
              <a:t>at the time of purchase.</a:t>
            </a:r>
          </a:p>
          <a:p>
            <a:pPr>
              <a:lnSpc>
                <a:spcPct val="100000"/>
              </a:lnSpc>
              <a:spcBef>
                <a:spcPts val="0"/>
              </a:spcBef>
              <a:spcAft>
                <a:spcPts val="600"/>
              </a:spcAft>
            </a:pPr>
            <a:r>
              <a:rPr lang="en-ZA" sz="3200" dirty="0">
                <a:solidFill>
                  <a:srgbClr val="290DB3"/>
                </a:solidFill>
              </a:rPr>
              <a:t>Farmers who receive animals should be given </a:t>
            </a:r>
            <a:r>
              <a:rPr lang="en-ZA" sz="3200" b="1" dirty="0">
                <a:solidFill>
                  <a:srgbClr val="898F0C"/>
                </a:solidFill>
              </a:rPr>
              <a:t>intensive training</a:t>
            </a:r>
            <a:r>
              <a:rPr lang="en-ZA" sz="3200" dirty="0">
                <a:solidFill>
                  <a:srgbClr val="290DB3"/>
                </a:solidFill>
              </a:rPr>
              <a:t> in livestock husbandry, pests and diseases and appropriate use of medicines.</a:t>
            </a:r>
          </a:p>
          <a:p>
            <a:pPr>
              <a:lnSpc>
                <a:spcPct val="100000"/>
              </a:lnSpc>
              <a:spcBef>
                <a:spcPts val="0"/>
              </a:spcBef>
              <a:spcAft>
                <a:spcPts val="600"/>
              </a:spcAft>
            </a:pPr>
            <a:r>
              <a:rPr lang="en-ZA" sz="3200" b="1" dirty="0">
                <a:solidFill>
                  <a:srgbClr val="898F0C"/>
                </a:solidFill>
              </a:rPr>
              <a:t>Regular inspections by veterinary services </a:t>
            </a:r>
            <a:r>
              <a:rPr lang="en-ZA" sz="3200" dirty="0">
                <a:solidFill>
                  <a:srgbClr val="290DB3"/>
                </a:solidFill>
              </a:rPr>
              <a:t>should be a part of any animal business.</a:t>
            </a:r>
          </a:p>
        </p:txBody>
      </p:sp>
      <p:sp>
        <p:nvSpPr>
          <p:cNvPr id="4" name="Slide Number Placeholder 3"/>
          <p:cNvSpPr>
            <a:spLocks noGrp="1"/>
          </p:cNvSpPr>
          <p:nvPr>
            <p:ph type="sldNum" sz="quarter" idx="4"/>
          </p:nvPr>
        </p:nvSpPr>
        <p:spPr/>
        <p:txBody>
          <a:bodyPr/>
          <a:lstStyle/>
          <a:p>
            <a:fld id="{3AF21FA0-C69A-D549-B93E-AD7DB9D7EB7A}" type="slidenum">
              <a:rPr lang="en-US" smtClean="0"/>
              <a:pPr/>
              <a:t>45</a:t>
            </a:fld>
            <a:endParaRPr lang="en-US" dirty="0"/>
          </a:p>
        </p:txBody>
      </p:sp>
      <p:cxnSp>
        <p:nvCxnSpPr>
          <p:cNvPr id="6" name="Straight Connector 5"/>
          <p:cNvCxnSpPr/>
          <p:nvPr/>
        </p:nvCxnSpPr>
        <p:spPr>
          <a:xfrm flipV="1">
            <a:off x="322415" y="107604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8141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5" y="-4670"/>
            <a:ext cx="9120248" cy="1124712"/>
          </a:xfrm>
        </p:spPr>
        <p:txBody>
          <a:bodyPr anchor="ctr"/>
          <a:lstStyle/>
          <a:p>
            <a:r>
              <a:rPr lang="en-ZA" sz="3600" dirty="0"/>
              <a:t>Fostering business services: Market information</a:t>
            </a:r>
          </a:p>
        </p:txBody>
      </p:sp>
      <p:sp>
        <p:nvSpPr>
          <p:cNvPr id="3" name="Content Placeholder 2"/>
          <p:cNvSpPr>
            <a:spLocks noGrp="1"/>
          </p:cNvSpPr>
          <p:nvPr>
            <p:ph idx="1"/>
          </p:nvPr>
        </p:nvSpPr>
        <p:spPr>
          <a:xfrm>
            <a:off x="498764" y="1270050"/>
            <a:ext cx="4453246" cy="4477607"/>
          </a:xfrm>
        </p:spPr>
        <p:txBody>
          <a:bodyPr/>
          <a:lstStyle/>
          <a:p>
            <a:pPr marL="0" indent="0">
              <a:lnSpc>
                <a:spcPct val="100000"/>
              </a:lnSpc>
              <a:spcBef>
                <a:spcPts val="600"/>
              </a:spcBef>
              <a:spcAft>
                <a:spcPts val="600"/>
              </a:spcAft>
              <a:buNone/>
            </a:pPr>
            <a:r>
              <a:rPr lang="en-ZA" sz="3200" b="1" dirty="0">
                <a:solidFill>
                  <a:srgbClr val="898F0C"/>
                </a:solidFill>
              </a:rPr>
              <a:t>Farmers need:</a:t>
            </a:r>
          </a:p>
          <a:p>
            <a:pPr>
              <a:lnSpc>
                <a:spcPct val="100000"/>
              </a:lnSpc>
              <a:spcBef>
                <a:spcPts val="600"/>
              </a:spcBef>
              <a:spcAft>
                <a:spcPts val="600"/>
              </a:spcAft>
            </a:pPr>
            <a:r>
              <a:rPr lang="en-ZA" sz="3200" dirty="0">
                <a:solidFill>
                  <a:srgbClr val="290DB3"/>
                </a:solidFill>
              </a:rPr>
              <a:t>Information about markets, so they can negotiate reasonable prices for their goods</a:t>
            </a:r>
          </a:p>
          <a:p>
            <a:pPr>
              <a:lnSpc>
                <a:spcPct val="100000"/>
              </a:lnSpc>
              <a:spcBef>
                <a:spcPts val="600"/>
              </a:spcBef>
              <a:spcAft>
                <a:spcPts val="600"/>
              </a:spcAft>
            </a:pPr>
            <a:r>
              <a:rPr lang="en-ZA" sz="3200" dirty="0">
                <a:solidFill>
                  <a:srgbClr val="290DB3"/>
                </a:solidFill>
              </a:rPr>
              <a:t>Advice on how to access, understand and act upon market information</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46</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1124" y="1868518"/>
            <a:ext cx="4302885" cy="3586273"/>
          </a:xfrm>
          <a:prstGeom prst="rect">
            <a:avLst/>
          </a:prstGeom>
        </p:spPr>
      </p:pic>
    </p:spTree>
    <p:extLst>
      <p:ext uri="{BB962C8B-B14F-4D97-AF65-F5344CB8AC3E}">
        <p14:creationId xmlns:p14="http://schemas.microsoft.com/office/powerpoint/2010/main" val="8985999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874" y="358323"/>
            <a:ext cx="8653126" cy="1124712"/>
          </a:xfrm>
        </p:spPr>
        <p:txBody>
          <a:bodyPr anchor="ctr"/>
          <a:lstStyle/>
          <a:p>
            <a:r>
              <a:rPr lang="en-ZA" sz="3600" dirty="0"/>
              <a:t>Fostering business services: Market information</a:t>
            </a:r>
          </a:p>
        </p:txBody>
      </p:sp>
      <p:sp>
        <p:nvSpPr>
          <p:cNvPr id="3" name="Content Placeholder 2"/>
          <p:cNvSpPr>
            <a:spLocks noGrp="1"/>
          </p:cNvSpPr>
          <p:nvPr>
            <p:ph idx="1"/>
          </p:nvPr>
        </p:nvSpPr>
        <p:spPr>
          <a:xfrm>
            <a:off x="914400" y="1587677"/>
            <a:ext cx="8229600" cy="4646868"/>
          </a:xfrm>
        </p:spPr>
        <p:txBody>
          <a:bodyPr/>
          <a:lstStyle/>
          <a:p>
            <a:pPr marL="0" indent="0">
              <a:lnSpc>
                <a:spcPct val="100000"/>
              </a:lnSpc>
              <a:spcBef>
                <a:spcPts val="600"/>
              </a:spcBef>
              <a:spcAft>
                <a:spcPts val="600"/>
              </a:spcAft>
              <a:buNone/>
            </a:pPr>
            <a:r>
              <a:rPr lang="en-ZA" sz="3200" b="1" dirty="0">
                <a:solidFill>
                  <a:srgbClr val="898F0C"/>
                </a:solidFill>
              </a:rPr>
              <a:t>Market information can be provided by:</a:t>
            </a:r>
          </a:p>
          <a:p>
            <a:pPr>
              <a:lnSpc>
                <a:spcPct val="100000"/>
              </a:lnSpc>
              <a:spcBef>
                <a:spcPts val="600"/>
              </a:spcBef>
              <a:spcAft>
                <a:spcPts val="600"/>
              </a:spcAft>
            </a:pPr>
            <a:r>
              <a:rPr lang="en-ZA" sz="3200" dirty="0">
                <a:solidFill>
                  <a:srgbClr val="290DB3"/>
                </a:solidFill>
              </a:rPr>
              <a:t>Government services and market contacts</a:t>
            </a:r>
          </a:p>
          <a:p>
            <a:pPr>
              <a:lnSpc>
                <a:spcPct val="100000"/>
              </a:lnSpc>
              <a:spcBef>
                <a:spcPts val="600"/>
              </a:spcBef>
              <a:spcAft>
                <a:spcPts val="600"/>
              </a:spcAft>
            </a:pPr>
            <a:r>
              <a:rPr lang="en-ZA" sz="3200" dirty="0">
                <a:solidFill>
                  <a:srgbClr val="290DB3"/>
                </a:solidFill>
              </a:rPr>
              <a:t>Mobile phones and short messaging services (SMS)</a:t>
            </a:r>
          </a:p>
          <a:p>
            <a:pPr>
              <a:lnSpc>
                <a:spcPct val="100000"/>
              </a:lnSpc>
              <a:spcBef>
                <a:spcPts val="600"/>
              </a:spcBef>
              <a:spcAft>
                <a:spcPts val="600"/>
              </a:spcAft>
            </a:pPr>
            <a:r>
              <a:rPr lang="en-ZA" sz="3200" dirty="0">
                <a:solidFill>
                  <a:srgbClr val="290DB3"/>
                </a:solidFill>
              </a:rPr>
              <a:t>Building a list of local traders, transporters and processors that farmers can call to find out latest prices and conditions</a:t>
            </a:r>
          </a:p>
          <a:p>
            <a:pPr>
              <a:lnSpc>
                <a:spcPct val="100000"/>
              </a:lnSpc>
              <a:spcBef>
                <a:spcPts val="600"/>
              </a:spcBef>
              <a:spcAft>
                <a:spcPts val="600"/>
              </a:spcAft>
            </a:pPr>
            <a:r>
              <a:rPr lang="en-ZA" sz="3200" dirty="0">
                <a:solidFill>
                  <a:srgbClr val="290DB3"/>
                </a:solidFill>
              </a:rPr>
              <a:t>Regular market </a:t>
            </a:r>
            <a:r>
              <a:rPr lang="en-ZA" sz="3200" dirty="0" smtClean="0">
                <a:solidFill>
                  <a:srgbClr val="290DB3"/>
                </a:solidFill>
              </a:rPr>
              <a:t>visits</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47</a:t>
            </a:fld>
            <a:endParaRPr lang="en-US" dirty="0"/>
          </a:p>
        </p:txBody>
      </p:sp>
      <p:cxnSp>
        <p:nvCxnSpPr>
          <p:cNvPr id="5" name="Straight Connector 4"/>
          <p:cNvCxnSpPr/>
          <p:nvPr/>
        </p:nvCxnSpPr>
        <p:spPr>
          <a:xfrm flipV="1">
            <a:off x="490874" y="129303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97414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40" y="-4670"/>
            <a:ext cx="7671460" cy="1124712"/>
          </a:xfrm>
        </p:spPr>
        <p:txBody>
          <a:bodyPr anchor="ctr"/>
          <a:lstStyle/>
          <a:p>
            <a:r>
              <a:rPr lang="en-ZA" sz="3600" dirty="0"/>
              <a:t>Financing</a:t>
            </a:r>
          </a:p>
        </p:txBody>
      </p:sp>
      <p:sp>
        <p:nvSpPr>
          <p:cNvPr id="3" name="Content Placeholder 2"/>
          <p:cNvSpPr>
            <a:spLocks noGrp="1"/>
          </p:cNvSpPr>
          <p:nvPr>
            <p:ph idx="1"/>
          </p:nvPr>
        </p:nvSpPr>
        <p:spPr>
          <a:xfrm>
            <a:off x="558140" y="1303501"/>
            <a:ext cx="9140496" cy="5382308"/>
          </a:xfrm>
        </p:spPr>
        <p:txBody>
          <a:bodyPr/>
          <a:lstStyle/>
          <a:p>
            <a:pPr marL="0" indent="0" algn="just">
              <a:lnSpc>
                <a:spcPct val="100000"/>
              </a:lnSpc>
              <a:spcBef>
                <a:spcPts val="600"/>
              </a:spcBef>
              <a:spcAft>
                <a:spcPts val="600"/>
              </a:spcAft>
              <a:buNone/>
            </a:pPr>
            <a:r>
              <a:rPr lang="en-ZA" sz="3200" dirty="0" smtClean="0">
                <a:solidFill>
                  <a:srgbClr val="290DB3"/>
                </a:solidFill>
              </a:rPr>
              <a:t>Farmers </a:t>
            </a:r>
            <a:r>
              <a:rPr lang="en-ZA" sz="3200" dirty="0">
                <a:solidFill>
                  <a:srgbClr val="290DB3"/>
                </a:solidFill>
              </a:rPr>
              <a:t>need to find ways of financing basic inputs, production and marketing </a:t>
            </a:r>
            <a:r>
              <a:rPr lang="en-ZA" sz="3200" dirty="0" smtClean="0">
                <a:solidFill>
                  <a:srgbClr val="290DB3"/>
                </a:solidFill>
              </a:rPr>
              <a:t>costs.</a:t>
            </a:r>
          </a:p>
          <a:p>
            <a:pPr marL="0" indent="0" algn="just">
              <a:lnSpc>
                <a:spcPct val="100000"/>
              </a:lnSpc>
              <a:spcBef>
                <a:spcPts val="600"/>
              </a:spcBef>
              <a:spcAft>
                <a:spcPts val="600"/>
              </a:spcAft>
              <a:buNone/>
            </a:pPr>
            <a:r>
              <a:rPr lang="en-ZA" sz="3200" b="1" dirty="0" smtClean="0">
                <a:solidFill>
                  <a:srgbClr val="898F0C"/>
                </a:solidFill>
              </a:rPr>
              <a:t>Help </a:t>
            </a:r>
            <a:r>
              <a:rPr lang="en-ZA" sz="3200" b="1" dirty="0">
                <a:solidFill>
                  <a:srgbClr val="898F0C"/>
                </a:solidFill>
              </a:rPr>
              <a:t>farmers in the following ways to get financial services:</a:t>
            </a:r>
          </a:p>
          <a:p>
            <a:pPr>
              <a:lnSpc>
                <a:spcPct val="100000"/>
              </a:lnSpc>
              <a:spcBef>
                <a:spcPts val="0"/>
              </a:spcBef>
            </a:pPr>
            <a:r>
              <a:rPr lang="en-ZA" sz="3200" dirty="0">
                <a:solidFill>
                  <a:srgbClr val="290DB3"/>
                </a:solidFill>
              </a:rPr>
              <a:t>Savings groups</a:t>
            </a:r>
          </a:p>
          <a:p>
            <a:pPr>
              <a:lnSpc>
                <a:spcPct val="100000"/>
              </a:lnSpc>
              <a:spcBef>
                <a:spcPts val="0"/>
              </a:spcBef>
            </a:pPr>
            <a:r>
              <a:rPr lang="en-ZA" sz="3200" dirty="0">
                <a:solidFill>
                  <a:srgbClr val="290DB3"/>
                </a:solidFill>
              </a:rPr>
              <a:t>Savings and loans</a:t>
            </a:r>
          </a:p>
          <a:p>
            <a:pPr>
              <a:lnSpc>
                <a:spcPct val="100000"/>
              </a:lnSpc>
              <a:spcBef>
                <a:spcPts val="0"/>
              </a:spcBef>
            </a:pPr>
            <a:r>
              <a:rPr lang="en-ZA" sz="3200" dirty="0">
                <a:solidFill>
                  <a:srgbClr val="290DB3"/>
                </a:solidFill>
              </a:rPr>
              <a:t>Loans to individuals</a:t>
            </a:r>
          </a:p>
          <a:p>
            <a:pPr>
              <a:lnSpc>
                <a:spcPct val="100000"/>
              </a:lnSpc>
              <a:spcBef>
                <a:spcPts val="0"/>
              </a:spcBef>
            </a:pPr>
            <a:r>
              <a:rPr lang="en-ZA" sz="3200" dirty="0">
                <a:solidFill>
                  <a:srgbClr val="290DB3"/>
                </a:solidFill>
              </a:rPr>
              <a:t>Loans to farmer groups</a:t>
            </a:r>
          </a:p>
          <a:p>
            <a:pPr>
              <a:lnSpc>
                <a:spcPct val="100000"/>
              </a:lnSpc>
              <a:spcBef>
                <a:spcPts val="0"/>
              </a:spcBef>
            </a:pPr>
            <a:r>
              <a:rPr lang="en-ZA" sz="3200" dirty="0">
                <a:solidFill>
                  <a:srgbClr val="290DB3"/>
                </a:solidFill>
              </a:rPr>
              <a:t>Farmer group </a:t>
            </a:r>
            <a:r>
              <a:rPr lang="en-ZA" sz="3200" dirty="0" smtClean="0">
                <a:solidFill>
                  <a:srgbClr val="290DB3"/>
                </a:solidFill>
              </a:rPr>
              <a:t>financial</a:t>
            </a:r>
          </a:p>
          <a:p>
            <a:pPr marL="261781" lvl="1" indent="0">
              <a:lnSpc>
                <a:spcPct val="100000"/>
              </a:lnSpc>
              <a:spcBef>
                <a:spcPts val="0"/>
              </a:spcBef>
              <a:buNone/>
            </a:pPr>
            <a:r>
              <a:rPr lang="en-ZA" sz="3200" dirty="0" smtClean="0">
                <a:solidFill>
                  <a:srgbClr val="290DB3"/>
                </a:solidFill>
              </a:rPr>
              <a:t>delivery</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48</a:t>
            </a:fld>
            <a:endParaRPr lang="en-US" dirty="0"/>
          </a:p>
        </p:txBody>
      </p:sp>
      <p:cxnSp>
        <p:nvCxnSpPr>
          <p:cNvPr id="7" name="Straight Connector 6"/>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8884" y="3336966"/>
            <a:ext cx="4391686" cy="3157963"/>
          </a:xfrm>
          <a:prstGeom prst="rect">
            <a:avLst/>
          </a:prstGeom>
        </p:spPr>
      </p:pic>
    </p:spTree>
    <p:extLst>
      <p:ext uri="{BB962C8B-B14F-4D97-AF65-F5344CB8AC3E}">
        <p14:creationId xmlns:p14="http://schemas.microsoft.com/office/powerpoint/2010/main" val="22659570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2524" y="-4670"/>
            <a:ext cx="7327075" cy="1124712"/>
          </a:xfrm>
        </p:spPr>
        <p:txBody>
          <a:bodyPr anchor="ctr"/>
          <a:lstStyle/>
          <a:p>
            <a:r>
              <a:rPr lang="en-ZA" sz="3600" dirty="0"/>
              <a:t>Financing: Savings groups</a:t>
            </a:r>
          </a:p>
        </p:txBody>
      </p:sp>
      <p:sp>
        <p:nvSpPr>
          <p:cNvPr id="3" name="Content Placeholder 2"/>
          <p:cNvSpPr>
            <a:spLocks noGrp="1"/>
          </p:cNvSpPr>
          <p:nvPr>
            <p:ph idx="1"/>
          </p:nvPr>
        </p:nvSpPr>
        <p:spPr>
          <a:xfrm>
            <a:off x="902525" y="1238796"/>
            <a:ext cx="8277101" cy="5646518"/>
          </a:xfrm>
        </p:spPr>
        <p:txBody>
          <a:bodyPr/>
          <a:lstStyle/>
          <a:p>
            <a:pPr marL="0" indent="0">
              <a:lnSpc>
                <a:spcPct val="100000"/>
              </a:lnSpc>
              <a:spcBef>
                <a:spcPts val="600"/>
              </a:spcBef>
              <a:spcAft>
                <a:spcPts val="600"/>
              </a:spcAft>
              <a:buNone/>
            </a:pPr>
            <a:r>
              <a:rPr lang="en-ZA" sz="3200" b="1" dirty="0">
                <a:solidFill>
                  <a:srgbClr val="898F0C"/>
                </a:solidFill>
              </a:rPr>
              <a:t>By saving, farmers’ groups can reduce the costs of investing in their agroenterprise:</a:t>
            </a:r>
          </a:p>
          <a:p>
            <a:pPr>
              <a:lnSpc>
                <a:spcPct val="100000"/>
              </a:lnSpc>
              <a:spcBef>
                <a:spcPts val="600"/>
              </a:spcBef>
              <a:spcAft>
                <a:spcPts val="600"/>
              </a:spcAft>
            </a:pPr>
            <a:r>
              <a:rPr lang="en-ZA" sz="3200" dirty="0">
                <a:solidFill>
                  <a:srgbClr val="290DB3"/>
                </a:solidFill>
              </a:rPr>
              <a:t>Farmers pay a small amount every week into a common pot.</a:t>
            </a:r>
          </a:p>
          <a:p>
            <a:pPr>
              <a:lnSpc>
                <a:spcPct val="100000"/>
              </a:lnSpc>
              <a:spcBef>
                <a:spcPts val="600"/>
              </a:spcBef>
              <a:spcAft>
                <a:spcPts val="600"/>
              </a:spcAft>
            </a:pPr>
            <a:r>
              <a:rPr lang="en-ZA" sz="3200" dirty="0">
                <a:solidFill>
                  <a:srgbClr val="290DB3"/>
                </a:solidFill>
              </a:rPr>
              <a:t>The treasurer keeps a record of how much each person has saved.</a:t>
            </a:r>
          </a:p>
          <a:p>
            <a:pPr>
              <a:lnSpc>
                <a:spcPct val="100000"/>
              </a:lnSpc>
              <a:spcBef>
                <a:spcPts val="600"/>
              </a:spcBef>
              <a:spcAft>
                <a:spcPts val="600"/>
              </a:spcAft>
            </a:pPr>
            <a:r>
              <a:rPr lang="en-ZA" sz="3200" dirty="0">
                <a:solidFill>
                  <a:srgbClr val="290DB3"/>
                </a:solidFill>
              </a:rPr>
              <a:t>At the start of the season, the money is distributed to the members, so that they can buy seed and other inputs, which means they do not have to borrow from a moneylender.</a:t>
            </a:r>
          </a:p>
        </p:txBody>
      </p:sp>
      <p:sp>
        <p:nvSpPr>
          <p:cNvPr id="4" name="Slide Number Placeholder 3"/>
          <p:cNvSpPr>
            <a:spLocks noGrp="1"/>
          </p:cNvSpPr>
          <p:nvPr>
            <p:ph type="sldNum" sz="quarter" idx="4"/>
          </p:nvPr>
        </p:nvSpPr>
        <p:spPr/>
        <p:txBody>
          <a:bodyPr/>
          <a:lstStyle/>
          <a:p>
            <a:fld id="{3AF21FA0-C69A-D549-B93E-AD7DB9D7EB7A}" type="slidenum">
              <a:rPr lang="en-US" smtClean="0"/>
              <a:pPr/>
              <a:t>49</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55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764" y="-4670"/>
            <a:ext cx="7730836" cy="1124712"/>
          </a:xfrm>
        </p:spPr>
        <p:txBody>
          <a:bodyPr anchor="ctr"/>
          <a:lstStyle/>
          <a:p>
            <a:r>
              <a:rPr lang="en-US" sz="3600" dirty="0">
                <a:solidFill>
                  <a:srgbClr val="003087"/>
                </a:solidFill>
              </a:rPr>
              <a:t>Booklet 2: Business planning</a:t>
            </a:r>
            <a:endParaRPr lang="en-US" sz="3200" dirty="0"/>
          </a:p>
        </p:txBody>
      </p:sp>
      <p:sp>
        <p:nvSpPr>
          <p:cNvPr id="3" name="Content Placeholder 2"/>
          <p:cNvSpPr>
            <a:spLocks noGrp="1"/>
          </p:cNvSpPr>
          <p:nvPr>
            <p:ph idx="1"/>
          </p:nvPr>
        </p:nvSpPr>
        <p:spPr>
          <a:xfrm>
            <a:off x="498764" y="1120043"/>
            <a:ext cx="9167750" cy="5646518"/>
          </a:xfrm>
        </p:spPr>
        <p:txBody>
          <a:bodyPr/>
          <a:lstStyle/>
          <a:p>
            <a:pPr marL="0" indent="0">
              <a:lnSpc>
                <a:spcPct val="100000"/>
              </a:lnSpc>
              <a:spcBef>
                <a:spcPts val="0"/>
              </a:spcBef>
              <a:buNone/>
            </a:pPr>
            <a:r>
              <a:rPr lang="en-US" sz="3000" b="1" dirty="0">
                <a:solidFill>
                  <a:srgbClr val="898F0C"/>
                </a:solidFill>
              </a:rPr>
              <a:t>Step 3: Collecting information for the business plan</a:t>
            </a:r>
          </a:p>
          <a:p>
            <a:pPr>
              <a:lnSpc>
                <a:spcPct val="100000"/>
              </a:lnSpc>
              <a:spcBef>
                <a:spcPts val="0"/>
              </a:spcBef>
            </a:pPr>
            <a:r>
              <a:rPr lang="en-US" sz="3000" dirty="0">
                <a:solidFill>
                  <a:srgbClr val="290DB3"/>
                </a:solidFill>
              </a:rPr>
              <a:t>Lesson 7: market analysis</a:t>
            </a:r>
          </a:p>
          <a:p>
            <a:pPr>
              <a:lnSpc>
                <a:spcPct val="100000"/>
              </a:lnSpc>
              <a:spcBef>
                <a:spcPts val="0"/>
              </a:spcBef>
            </a:pPr>
            <a:r>
              <a:rPr lang="en-US" sz="3000" dirty="0">
                <a:solidFill>
                  <a:srgbClr val="290DB3"/>
                </a:solidFill>
              </a:rPr>
              <a:t>Lesson 8: Analyzing production</a:t>
            </a:r>
          </a:p>
          <a:p>
            <a:pPr>
              <a:lnSpc>
                <a:spcPct val="100000"/>
              </a:lnSpc>
              <a:spcBef>
                <a:spcPts val="0"/>
              </a:spcBef>
            </a:pPr>
            <a:r>
              <a:rPr lang="en-US" sz="3000" dirty="0">
                <a:solidFill>
                  <a:srgbClr val="290DB3"/>
                </a:solidFill>
              </a:rPr>
              <a:t>Lesson 9: Surveying and fostering business services</a:t>
            </a:r>
          </a:p>
          <a:p>
            <a:pPr>
              <a:lnSpc>
                <a:spcPct val="100000"/>
              </a:lnSpc>
              <a:spcBef>
                <a:spcPts val="0"/>
              </a:spcBef>
            </a:pPr>
            <a:r>
              <a:rPr lang="en-US" sz="3000" dirty="0">
                <a:solidFill>
                  <a:srgbClr val="290DB3"/>
                </a:solidFill>
              </a:rPr>
              <a:t>Lesson 10: Tools for financial analysis</a:t>
            </a:r>
          </a:p>
          <a:p>
            <a:pPr>
              <a:lnSpc>
                <a:spcPct val="100000"/>
              </a:lnSpc>
              <a:spcBef>
                <a:spcPts val="0"/>
              </a:spcBef>
            </a:pPr>
            <a:r>
              <a:rPr lang="en-US" sz="3000" dirty="0">
                <a:solidFill>
                  <a:srgbClr val="290DB3"/>
                </a:solidFill>
              </a:rPr>
              <a:t>Lesson 11: Deciding on credit</a:t>
            </a:r>
          </a:p>
          <a:p>
            <a:pPr>
              <a:lnSpc>
                <a:spcPct val="100000"/>
              </a:lnSpc>
              <a:spcBef>
                <a:spcPts val="0"/>
              </a:spcBef>
            </a:pPr>
            <a:r>
              <a:rPr lang="en-US" sz="3000" dirty="0">
                <a:solidFill>
                  <a:srgbClr val="290DB3"/>
                </a:solidFill>
              </a:rPr>
              <a:t>Lesson 12: Choosing an agroenterprise</a:t>
            </a:r>
          </a:p>
          <a:p>
            <a:pPr marL="0" indent="0">
              <a:lnSpc>
                <a:spcPct val="100000"/>
              </a:lnSpc>
              <a:spcBef>
                <a:spcPts val="600"/>
              </a:spcBef>
              <a:buNone/>
            </a:pPr>
            <a:r>
              <a:rPr lang="en-US" sz="3000" b="1" dirty="0">
                <a:solidFill>
                  <a:srgbClr val="898F0C"/>
                </a:solidFill>
              </a:rPr>
              <a:t>Step 4: Building a business plan</a:t>
            </a:r>
          </a:p>
          <a:p>
            <a:pPr>
              <a:lnSpc>
                <a:spcPct val="100000"/>
              </a:lnSpc>
              <a:spcBef>
                <a:spcPts val="0"/>
              </a:spcBef>
            </a:pPr>
            <a:r>
              <a:rPr lang="en-US" sz="3000" dirty="0">
                <a:solidFill>
                  <a:srgbClr val="290DB3"/>
                </a:solidFill>
              </a:rPr>
              <a:t>Lesson 13: Tools for business planning</a:t>
            </a:r>
          </a:p>
          <a:p>
            <a:pPr>
              <a:lnSpc>
                <a:spcPct val="100000"/>
              </a:lnSpc>
              <a:spcBef>
                <a:spcPts val="0"/>
              </a:spcBef>
            </a:pPr>
            <a:r>
              <a:rPr lang="en-US" sz="3000" dirty="0">
                <a:solidFill>
                  <a:srgbClr val="290DB3"/>
                </a:solidFill>
              </a:rPr>
              <a:t>Lesson 14: The business model canvas</a:t>
            </a:r>
          </a:p>
          <a:p>
            <a:pPr>
              <a:lnSpc>
                <a:spcPct val="100000"/>
              </a:lnSpc>
              <a:spcBef>
                <a:spcPts val="0"/>
              </a:spcBef>
            </a:pPr>
            <a:r>
              <a:rPr lang="en-US" sz="3000" dirty="0">
                <a:solidFill>
                  <a:srgbClr val="290DB3"/>
                </a:solidFill>
              </a:rPr>
              <a:t>Lesson 15: Filling in the business plan</a:t>
            </a:r>
          </a:p>
          <a:p>
            <a:pPr>
              <a:lnSpc>
                <a:spcPct val="100000"/>
              </a:lnSpc>
              <a:spcBef>
                <a:spcPts val="0"/>
              </a:spcBef>
            </a:pPr>
            <a:r>
              <a:rPr lang="en-US" sz="3000" dirty="0">
                <a:solidFill>
                  <a:srgbClr val="290DB3"/>
                </a:solidFill>
              </a:rPr>
              <a:t>Lesson 16: Putting the business plan into effect</a:t>
            </a:r>
          </a:p>
        </p:txBody>
      </p:sp>
      <p:sp>
        <p:nvSpPr>
          <p:cNvPr id="4" name="Slide Number Placeholder 3"/>
          <p:cNvSpPr>
            <a:spLocks noGrp="1"/>
          </p:cNvSpPr>
          <p:nvPr>
            <p:ph type="sldNum" sz="quarter" idx="4"/>
          </p:nvPr>
        </p:nvSpPr>
        <p:spPr/>
        <p:txBody>
          <a:bodyPr/>
          <a:lstStyle/>
          <a:p>
            <a:fld id="{3AF21FA0-C69A-D549-B93E-AD7DB9D7EB7A}" type="slidenum">
              <a:rPr lang="en-US" smtClean="0"/>
              <a:pPr/>
              <a:t>5</a:t>
            </a:fld>
            <a:endParaRPr lang="en-US" dirty="0"/>
          </a:p>
        </p:txBody>
      </p:sp>
      <p:cxnSp>
        <p:nvCxnSpPr>
          <p:cNvPr id="6" name="Straight Connector 5"/>
          <p:cNvCxnSpPr/>
          <p:nvPr/>
        </p:nvCxnSpPr>
        <p:spPr>
          <a:xfrm flipV="1">
            <a:off x="168275" y="94669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38344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Financing: Savings and loans</a:t>
            </a:r>
          </a:p>
        </p:txBody>
      </p:sp>
      <p:sp>
        <p:nvSpPr>
          <p:cNvPr id="4" name="Slide Number Placeholder 3"/>
          <p:cNvSpPr>
            <a:spLocks noGrp="1"/>
          </p:cNvSpPr>
          <p:nvPr>
            <p:ph type="sldNum" sz="quarter" idx="4"/>
          </p:nvPr>
        </p:nvSpPr>
        <p:spPr/>
        <p:txBody>
          <a:bodyPr/>
          <a:lstStyle/>
          <a:p>
            <a:fld id="{3AF21FA0-C69A-D549-B93E-AD7DB9D7EB7A}" type="slidenum">
              <a:rPr lang="en-US" smtClean="0"/>
              <a:pPr/>
              <a:t>50</a:t>
            </a:fld>
            <a:endParaRPr lang="en-US" dirty="0"/>
          </a:p>
        </p:txBody>
      </p:sp>
      <p:sp>
        <p:nvSpPr>
          <p:cNvPr id="6" name="Content Placeholder 5"/>
          <p:cNvSpPr>
            <a:spLocks noGrp="1"/>
          </p:cNvSpPr>
          <p:nvPr>
            <p:ph idx="1"/>
          </p:nvPr>
        </p:nvSpPr>
        <p:spPr>
          <a:xfrm>
            <a:off x="322415" y="1120042"/>
            <a:ext cx="9415351" cy="5732020"/>
          </a:xfrm>
        </p:spPr>
        <p:txBody>
          <a:bodyPr/>
          <a:lstStyle/>
          <a:p>
            <a:pPr marL="0" indent="0">
              <a:lnSpc>
                <a:spcPct val="100000"/>
              </a:lnSpc>
              <a:spcBef>
                <a:spcPts val="0"/>
              </a:spcBef>
              <a:spcAft>
                <a:spcPts val="600"/>
              </a:spcAft>
              <a:buNone/>
            </a:pPr>
            <a:r>
              <a:rPr lang="en-ZA" sz="3200" b="1" dirty="0">
                <a:solidFill>
                  <a:srgbClr val="898F0C"/>
                </a:solidFill>
              </a:rPr>
              <a:t>Savings groups also combine regular savings with lending schemes.</a:t>
            </a:r>
          </a:p>
          <a:p>
            <a:pPr>
              <a:lnSpc>
                <a:spcPct val="100000"/>
              </a:lnSpc>
              <a:spcBef>
                <a:spcPts val="0"/>
              </a:spcBef>
              <a:spcAft>
                <a:spcPts val="600"/>
              </a:spcAft>
            </a:pPr>
            <a:r>
              <a:rPr lang="en-ZA" sz="3200" dirty="0">
                <a:solidFill>
                  <a:srgbClr val="290DB3"/>
                </a:solidFill>
              </a:rPr>
              <a:t>Small groups save small amounts of cash every week or month. The savings are then offered as loans to group members at an agreed interest rate. </a:t>
            </a:r>
          </a:p>
          <a:p>
            <a:pPr>
              <a:lnSpc>
                <a:spcPct val="100000"/>
              </a:lnSpc>
              <a:spcBef>
                <a:spcPts val="0"/>
              </a:spcBef>
              <a:spcAft>
                <a:spcPts val="600"/>
              </a:spcAft>
            </a:pPr>
            <a:r>
              <a:rPr lang="en-ZA" sz="3200" dirty="0">
                <a:solidFill>
                  <a:srgbClr val="290DB3"/>
                </a:solidFill>
              </a:rPr>
              <a:t>After six months of a year, the entire pot of savings is shared out among the members.</a:t>
            </a:r>
          </a:p>
          <a:p>
            <a:pPr marL="0" indent="0">
              <a:lnSpc>
                <a:spcPct val="100000"/>
              </a:lnSpc>
              <a:spcBef>
                <a:spcPts val="0"/>
              </a:spcBef>
              <a:spcAft>
                <a:spcPts val="600"/>
              </a:spcAft>
              <a:buNone/>
            </a:pPr>
            <a:r>
              <a:rPr lang="en-ZA" sz="3200" b="1" dirty="0">
                <a:solidFill>
                  <a:srgbClr val="898F0C"/>
                </a:solidFill>
              </a:rPr>
              <a:t>Savings and internal lending schemes:</a:t>
            </a:r>
          </a:p>
          <a:p>
            <a:pPr>
              <a:lnSpc>
                <a:spcPct val="100000"/>
              </a:lnSpc>
              <a:spcBef>
                <a:spcPts val="0"/>
              </a:spcBef>
              <a:spcAft>
                <a:spcPts val="600"/>
              </a:spcAft>
            </a:pPr>
            <a:r>
              <a:rPr lang="en-ZA" sz="3200" dirty="0">
                <a:solidFill>
                  <a:srgbClr val="290DB3"/>
                </a:solidFill>
              </a:rPr>
              <a:t>Are an excellent way for farmers to learn financial skills</a:t>
            </a:r>
          </a:p>
          <a:p>
            <a:pPr>
              <a:lnSpc>
                <a:spcPct val="100000"/>
              </a:lnSpc>
              <a:spcBef>
                <a:spcPts val="0"/>
              </a:spcBef>
              <a:spcAft>
                <a:spcPts val="600"/>
              </a:spcAft>
            </a:pPr>
            <a:r>
              <a:rPr lang="en-ZA" sz="3200" dirty="0">
                <a:solidFill>
                  <a:srgbClr val="290DB3"/>
                </a:solidFill>
              </a:rPr>
              <a:t>Allow people to save if there are nog microfinance institutions or banks nearby.</a:t>
            </a:r>
          </a:p>
        </p:txBody>
      </p:sp>
      <p:cxnSp>
        <p:nvCxnSpPr>
          <p:cNvPr id="7" name="Straight Connector 6"/>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1522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0020" y="-4670"/>
            <a:ext cx="7469580" cy="1124712"/>
          </a:xfrm>
        </p:spPr>
        <p:txBody>
          <a:bodyPr anchor="ctr"/>
          <a:lstStyle/>
          <a:p>
            <a:r>
              <a:rPr lang="en-ZA" sz="3600" dirty="0"/>
              <a:t>Financing: Individual and group loans</a:t>
            </a:r>
          </a:p>
        </p:txBody>
      </p:sp>
      <p:sp>
        <p:nvSpPr>
          <p:cNvPr id="4" name="Slide Number Placeholder 3"/>
          <p:cNvSpPr>
            <a:spLocks noGrp="1"/>
          </p:cNvSpPr>
          <p:nvPr>
            <p:ph type="sldNum" sz="quarter" idx="4"/>
          </p:nvPr>
        </p:nvSpPr>
        <p:spPr/>
        <p:txBody>
          <a:bodyPr/>
          <a:lstStyle/>
          <a:p>
            <a:fld id="{3AF21FA0-C69A-D549-B93E-AD7DB9D7EB7A}" type="slidenum">
              <a:rPr lang="en-US" smtClean="0"/>
              <a:pPr/>
              <a:t>51</a:t>
            </a:fld>
            <a:endParaRPr lang="en-US" dirty="0"/>
          </a:p>
        </p:txBody>
      </p:sp>
      <p:sp>
        <p:nvSpPr>
          <p:cNvPr id="6" name="Content Placeholder 5"/>
          <p:cNvSpPr>
            <a:spLocks noGrp="1"/>
          </p:cNvSpPr>
          <p:nvPr>
            <p:ph idx="1"/>
          </p:nvPr>
        </p:nvSpPr>
        <p:spPr>
          <a:xfrm>
            <a:off x="659335" y="1298173"/>
            <a:ext cx="8639044" cy="5221380"/>
          </a:xfrm>
        </p:spPr>
        <p:txBody>
          <a:bodyPr/>
          <a:lstStyle/>
          <a:p>
            <a:pPr>
              <a:lnSpc>
                <a:spcPct val="100000"/>
              </a:lnSpc>
              <a:spcBef>
                <a:spcPts val="0"/>
              </a:spcBef>
              <a:spcAft>
                <a:spcPts val="600"/>
              </a:spcAft>
            </a:pPr>
            <a:r>
              <a:rPr lang="en-ZA" sz="3200" dirty="0">
                <a:solidFill>
                  <a:srgbClr val="290DB3"/>
                </a:solidFill>
              </a:rPr>
              <a:t>A producer or </a:t>
            </a:r>
            <a:r>
              <a:rPr lang="en-ZA" sz="3200" dirty="0" smtClean="0">
                <a:solidFill>
                  <a:srgbClr val="290DB3"/>
                </a:solidFill>
              </a:rPr>
              <a:t>an entrepreneur</a:t>
            </a:r>
            <a:r>
              <a:rPr lang="en-ZA" sz="3200" dirty="0">
                <a:solidFill>
                  <a:srgbClr val="290DB3"/>
                </a:solidFill>
              </a:rPr>
              <a:t>, who has collateral or a financial history, may be able to write a business plan and get a loan from a bank or microfinance institution.</a:t>
            </a:r>
          </a:p>
          <a:p>
            <a:pPr>
              <a:lnSpc>
                <a:spcPct val="100000"/>
              </a:lnSpc>
              <a:spcBef>
                <a:spcPts val="0"/>
              </a:spcBef>
              <a:spcAft>
                <a:spcPts val="600"/>
              </a:spcAft>
            </a:pPr>
            <a:r>
              <a:rPr lang="en-ZA" sz="3200" dirty="0">
                <a:solidFill>
                  <a:srgbClr val="290DB3"/>
                </a:solidFill>
              </a:rPr>
              <a:t>A group of farmers may approach a bank or microfinance institution for a loan. They may ask the lender to consider their savings scheme as a form of credit history.</a:t>
            </a:r>
          </a:p>
          <a:p>
            <a:pPr>
              <a:lnSpc>
                <a:spcPct val="100000"/>
              </a:lnSpc>
              <a:spcBef>
                <a:spcPts val="0"/>
              </a:spcBef>
              <a:spcAft>
                <a:spcPts val="600"/>
              </a:spcAft>
            </a:pPr>
            <a:r>
              <a:rPr lang="en-ZA" sz="3200" dirty="0">
                <a:solidFill>
                  <a:srgbClr val="290DB3"/>
                </a:solidFill>
              </a:rPr>
              <a:t>Sometimes a support agency may guarantee the loan, thereby reducing the risk to the lender.</a:t>
            </a:r>
          </a:p>
        </p:txBody>
      </p:sp>
      <p:cxnSp>
        <p:nvCxnSpPr>
          <p:cNvPr id="7" name="Straight Connector 6"/>
          <p:cNvCxnSpPr/>
          <p:nvPr/>
        </p:nvCxnSpPr>
        <p:spPr>
          <a:xfrm flipV="1">
            <a:off x="322415" y="96131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303949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142" y="-4670"/>
            <a:ext cx="9009868" cy="1124712"/>
          </a:xfrm>
        </p:spPr>
        <p:txBody>
          <a:bodyPr anchor="ctr"/>
          <a:lstStyle/>
          <a:p>
            <a:r>
              <a:rPr lang="en-ZA" sz="3600" dirty="0"/>
              <a:t>Financing: Group-managed financial services</a:t>
            </a:r>
          </a:p>
        </p:txBody>
      </p:sp>
      <p:sp>
        <p:nvSpPr>
          <p:cNvPr id="5" name="Content Placeholder 4"/>
          <p:cNvSpPr>
            <a:spLocks noGrp="1"/>
          </p:cNvSpPr>
          <p:nvPr>
            <p:ph sz="half" idx="1"/>
          </p:nvPr>
        </p:nvSpPr>
        <p:spPr>
          <a:xfrm>
            <a:off x="514141" y="1203170"/>
            <a:ext cx="5114763" cy="5629448"/>
          </a:xfrm>
        </p:spPr>
        <p:txBody>
          <a:bodyPr/>
          <a:lstStyle/>
          <a:p>
            <a:pPr>
              <a:lnSpc>
                <a:spcPct val="100000"/>
              </a:lnSpc>
              <a:spcBef>
                <a:spcPts val="0"/>
              </a:spcBef>
              <a:spcAft>
                <a:spcPts val="600"/>
              </a:spcAft>
            </a:pPr>
            <a:r>
              <a:rPr lang="en-ZA" sz="3200" dirty="0">
                <a:solidFill>
                  <a:srgbClr val="290DB3"/>
                </a:solidFill>
              </a:rPr>
              <a:t>The farmer group or an association of farmer groups, (such as a cooperative) can </a:t>
            </a:r>
            <a:r>
              <a:rPr lang="en-ZA" sz="3200" b="1" dirty="0">
                <a:solidFill>
                  <a:schemeClr val="accent2">
                    <a:lumMod val="75000"/>
                  </a:schemeClr>
                </a:solidFill>
              </a:rPr>
              <a:t>borrow money from a bank </a:t>
            </a:r>
            <a:r>
              <a:rPr lang="en-ZA" sz="3200" dirty="0">
                <a:solidFill>
                  <a:srgbClr val="290DB3"/>
                </a:solidFill>
              </a:rPr>
              <a:t>or </a:t>
            </a:r>
            <a:r>
              <a:rPr lang="en-ZA" sz="3200" b="1" dirty="0">
                <a:solidFill>
                  <a:schemeClr val="accent2">
                    <a:lumMod val="75000"/>
                  </a:schemeClr>
                </a:solidFill>
              </a:rPr>
              <a:t>microfinance institution.</a:t>
            </a:r>
          </a:p>
          <a:p>
            <a:pPr>
              <a:lnSpc>
                <a:spcPct val="100000"/>
              </a:lnSpc>
              <a:spcBef>
                <a:spcPts val="0"/>
              </a:spcBef>
              <a:spcAft>
                <a:spcPts val="600"/>
              </a:spcAft>
            </a:pPr>
            <a:r>
              <a:rPr lang="en-ZA" sz="3200" dirty="0">
                <a:solidFill>
                  <a:srgbClr val="290DB3"/>
                </a:solidFill>
              </a:rPr>
              <a:t>It can also use its own funds to </a:t>
            </a:r>
            <a:r>
              <a:rPr lang="en-ZA" sz="3200" b="1" dirty="0">
                <a:solidFill>
                  <a:schemeClr val="accent2">
                    <a:lumMod val="75000"/>
                  </a:schemeClr>
                </a:solidFill>
              </a:rPr>
              <a:t>provide smaller loans to its </a:t>
            </a:r>
            <a:r>
              <a:rPr lang="en-ZA" sz="3200" b="1" dirty="0" smtClean="0">
                <a:solidFill>
                  <a:schemeClr val="accent2">
                    <a:lumMod val="75000"/>
                  </a:schemeClr>
                </a:solidFill>
              </a:rPr>
              <a:t>members.</a:t>
            </a:r>
          </a:p>
          <a:p>
            <a:pPr>
              <a:lnSpc>
                <a:spcPct val="100000"/>
              </a:lnSpc>
              <a:spcBef>
                <a:spcPts val="0"/>
              </a:spcBef>
              <a:spcAft>
                <a:spcPts val="600"/>
              </a:spcAft>
            </a:pPr>
            <a:r>
              <a:rPr lang="en-ZA" sz="3200" dirty="0" smtClean="0">
                <a:solidFill>
                  <a:srgbClr val="290DB3"/>
                </a:solidFill>
              </a:rPr>
              <a:t>To </a:t>
            </a:r>
            <a:r>
              <a:rPr lang="en-ZA" sz="3200" dirty="0">
                <a:solidFill>
                  <a:srgbClr val="290DB3"/>
                </a:solidFill>
              </a:rPr>
              <a:t>do this, </a:t>
            </a:r>
            <a:r>
              <a:rPr lang="en-ZA" sz="3200" b="1" dirty="0">
                <a:solidFill>
                  <a:schemeClr val="accent2">
                    <a:lumMod val="75000"/>
                  </a:schemeClr>
                </a:solidFill>
              </a:rPr>
              <a:t>the group needs strong management </a:t>
            </a:r>
            <a:r>
              <a:rPr lang="en-ZA" sz="3200" dirty="0">
                <a:solidFill>
                  <a:srgbClr val="290DB3"/>
                </a:solidFill>
              </a:rPr>
              <a:t>and governance. </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52</a:t>
            </a:fld>
            <a:endParaRPr lang="en-US" dirty="0"/>
          </a:p>
        </p:txBody>
      </p:sp>
      <p:cxnSp>
        <p:nvCxnSpPr>
          <p:cNvPr id="8" name="Straight Connector 7"/>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676" y="2243468"/>
            <a:ext cx="4040960" cy="3548852"/>
          </a:xfrm>
          <a:prstGeom prst="rect">
            <a:avLst/>
          </a:prstGeom>
        </p:spPr>
      </p:pic>
    </p:spTree>
    <p:extLst>
      <p:ext uri="{BB962C8B-B14F-4D97-AF65-F5344CB8AC3E}">
        <p14:creationId xmlns:p14="http://schemas.microsoft.com/office/powerpoint/2010/main" val="3553699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ZA"/>
          </a:p>
        </p:txBody>
      </p:sp>
      <p:sp>
        <p:nvSpPr>
          <p:cNvPr id="5" name="Title 4"/>
          <p:cNvSpPr>
            <a:spLocks noGrp="1"/>
          </p:cNvSpPr>
          <p:nvPr>
            <p:ph type="ctrTitle"/>
          </p:nvPr>
        </p:nvSpPr>
        <p:spPr/>
        <p:txBody>
          <a:bodyPr/>
          <a:lstStyle/>
          <a:p>
            <a:r>
              <a:rPr lang="en-ZA" dirty="0">
                <a:solidFill>
                  <a:srgbClr val="898F0C"/>
                </a:solidFill>
              </a:rPr>
              <a:t>Lesson 10:</a:t>
            </a:r>
            <a:br>
              <a:rPr lang="en-ZA" dirty="0">
                <a:solidFill>
                  <a:srgbClr val="898F0C"/>
                </a:solidFill>
              </a:rPr>
            </a:br>
            <a:r>
              <a:rPr lang="en-ZA" dirty="0">
                <a:solidFill>
                  <a:srgbClr val="898F0C"/>
                </a:solidFill>
              </a:rPr>
              <a:t>Tools for financial analysis</a:t>
            </a:r>
          </a:p>
        </p:txBody>
      </p:sp>
      <p:sp>
        <p:nvSpPr>
          <p:cNvPr id="4" name="Slide Number Placeholder 3"/>
          <p:cNvSpPr>
            <a:spLocks noGrp="1"/>
          </p:cNvSpPr>
          <p:nvPr>
            <p:ph type="sldNum" sz="quarter" idx="4"/>
          </p:nvPr>
        </p:nvSpPr>
        <p:spPr/>
        <p:txBody>
          <a:bodyPr/>
          <a:lstStyle/>
          <a:p>
            <a:fld id="{3AF21FA0-C69A-D549-B93E-AD7DB9D7EB7A}" type="slidenum">
              <a:rPr lang="en-US" smtClean="0"/>
              <a:pPr/>
              <a:t>53</a:t>
            </a:fld>
            <a:endParaRPr lang="en-US" dirty="0"/>
          </a:p>
        </p:txBody>
      </p:sp>
    </p:spTree>
    <p:extLst>
      <p:ext uri="{BB962C8B-B14F-4D97-AF65-F5344CB8AC3E}">
        <p14:creationId xmlns:p14="http://schemas.microsoft.com/office/powerpoint/2010/main" val="19115561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400" y="1587678"/>
            <a:ext cx="8502732" cy="4682494"/>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a:lnSpc>
                <a:spcPct val="100000"/>
              </a:lnSpc>
              <a:spcBef>
                <a:spcPts val="0"/>
              </a:spcBef>
              <a:spcAft>
                <a:spcPts val="600"/>
              </a:spcAft>
            </a:pPr>
            <a:r>
              <a:rPr lang="en-ZA" sz="3200" dirty="0">
                <a:solidFill>
                  <a:srgbClr val="290DB3"/>
                </a:solidFill>
              </a:rPr>
              <a:t>Describe how to get information about farmers’ costs.</a:t>
            </a:r>
          </a:p>
          <a:p>
            <a:pPr>
              <a:lnSpc>
                <a:spcPct val="100000"/>
              </a:lnSpc>
              <a:spcBef>
                <a:spcPts val="0"/>
              </a:spcBef>
              <a:spcAft>
                <a:spcPts val="600"/>
              </a:spcAft>
            </a:pPr>
            <a:r>
              <a:rPr lang="en-ZA" sz="3200" dirty="0">
                <a:solidFill>
                  <a:srgbClr val="290DB3"/>
                </a:solidFill>
              </a:rPr>
              <a:t>Identify the two types of materials costs, and give examples of each type.</a:t>
            </a:r>
          </a:p>
          <a:p>
            <a:pPr>
              <a:lnSpc>
                <a:spcPct val="100000"/>
              </a:lnSpc>
              <a:spcBef>
                <a:spcPts val="0"/>
              </a:spcBef>
              <a:spcAft>
                <a:spcPts val="600"/>
              </a:spcAft>
            </a:pPr>
            <a:r>
              <a:rPr lang="en-ZA" sz="3200" dirty="0">
                <a:solidFill>
                  <a:srgbClr val="290DB3"/>
                </a:solidFill>
              </a:rPr>
              <a:t>Give examples of labor and services costs.</a:t>
            </a:r>
          </a:p>
          <a:p>
            <a:pPr>
              <a:lnSpc>
                <a:spcPct val="100000"/>
              </a:lnSpc>
              <a:spcBef>
                <a:spcPts val="0"/>
              </a:spcBef>
              <a:spcAft>
                <a:spcPts val="600"/>
              </a:spcAft>
            </a:pPr>
            <a:r>
              <a:rPr lang="en-ZA" sz="3200" dirty="0">
                <a:solidFill>
                  <a:srgbClr val="290DB3"/>
                </a:solidFill>
              </a:rPr>
              <a:t>Calculate a farmer’s total costs.</a:t>
            </a:r>
          </a:p>
          <a:p>
            <a:pPr>
              <a:lnSpc>
                <a:spcPct val="100000"/>
              </a:lnSpc>
              <a:spcBef>
                <a:spcPts val="0"/>
              </a:spcBef>
              <a:spcAft>
                <a:spcPts val="600"/>
              </a:spcAft>
            </a:pPr>
            <a:r>
              <a:rPr lang="en-ZA" sz="3200" dirty="0">
                <a:solidFill>
                  <a:srgbClr val="290DB3"/>
                </a:solidFill>
              </a:rPr>
              <a:t>Calculate a farmer’s income and profit.</a:t>
            </a:r>
          </a:p>
        </p:txBody>
      </p:sp>
      <p:sp>
        <p:nvSpPr>
          <p:cNvPr id="4" name="Slide Number Placeholder 3"/>
          <p:cNvSpPr>
            <a:spLocks noGrp="1"/>
          </p:cNvSpPr>
          <p:nvPr>
            <p:ph type="sldNum" sz="quarter" idx="4"/>
          </p:nvPr>
        </p:nvSpPr>
        <p:spPr/>
        <p:txBody>
          <a:bodyPr/>
          <a:lstStyle/>
          <a:p>
            <a:fld id="{3AF21FA0-C69A-D549-B93E-AD7DB9D7EB7A}" type="slidenum">
              <a:rPr lang="en-US" smtClean="0"/>
              <a:pPr/>
              <a:t>54</a:t>
            </a:fld>
            <a:endParaRPr lang="en-US" dirty="0"/>
          </a:p>
        </p:txBody>
      </p:sp>
      <p:cxnSp>
        <p:nvCxnSpPr>
          <p:cNvPr id="6" name="Straight Connector 5"/>
          <p:cNvCxnSpPr/>
          <p:nvPr/>
        </p:nvCxnSpPr>
        <p:spPr>
          <a:xfrm flipV="1">
            <a:off x="477655" y="134548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5260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Overview</a:t>
            </a:r>
          </a:p>
        </p:txBody>
      </p:sp>
      <p:sp>
        <p:nvSpPr>
          <p:cNvPr id="3" name="Content Placeholder 2"/>
          <p:cNvSpPr>
            <a:spLocks noGrp="1"/>
          </p:cNvSpPr>
          <p:nvPr>
            <p:ph idx="1"/>
          </p:nvPr>
        </p:nvSpPr>
        <p:spPr>
          <a:xfrm>
            <a:off x="914400" y="1120042"/>
            <a:ext cx="8229600" cy="5646519"/>
          </a:xfrm>
        </p:spPr>
        <p:txBody>
          <a:bodyPr/>
          <a:lstStyle/>
          <a:p>
            <a:pPr marL="0" indent="0">
              <a:lnSpc>
                <a:spcPct val="100000"/>
              </a:lnSpc>
              <a:spcBef>
                <a:spcPts val="0"/>
              </a:spcBef>
              <a:spcAft>
                <a:spcPts val="1200"/>
              </a:spcAft>
              <a:buNone/>
            </a:pPr>
            <a:r>
              <a:rPr lang="en-ZA" sz="3200" b="1" dirty="0">
                <a:solidFill>
                  <a:srgbClr val="898F0C"/>
                </a:solidFill>
              </a:rPr>
              <a:t>Lesson 10 covers the following content:</a:t>
            </a:r>
          </a:p>
          <a:p>
            <a:pPr>
              <a:lnSpc>
                <a:spcPct val="100000"/>
              </a:lnSpc>
              <a:spcBef>
                <a:spcPts val="0"/>
              </a:spcBef>
            </a:pPr>
            <a:r>
              <a:rPr lang="en-ZA" sz="3200" dirty="0">
                <a:solidFill>
                  <a:srgbClr val="290DB3"/>
                </a:solidFill>
              </a:rPr>
              <a:t>Financial information sources</a:t>
            </a:r>
          </a:p>
          <a:p>
            <a:pPr>
              <a:lnSpc>
                <a:spcPct val="100000"/>
              </a:lnSpc>
              <a:spcBef>
                <a:spcPts val="0"/>
              </a:spcBef>
            </a:pPr>
            <a:r>
              <a:rPr lang="en-ZA" sz="3200" dirty="0">
                <a:solidFill>
                  <a:srgbClr val="290DB3"/>
                </a:solidFill>
              </a:rPr>
              <a:t>Using sampled cost data to predict costs of others</a:t>
            </a:r>
          </a:p>
          <a:p>
            <a:pPr>
              <a:lnSpc>
                <a:spcPct val="100000"/>
              </a:lnSpc>
              <a:spcBef>
                <a:spcPts val="0"/>
              </a:spcBef>
            </a:pPr>
            <a:r>
              <a:rPr lang="en-ZA" sz="3200" dirty="0">
                <a:solidFill>
                  <a:srgbClr val="290DB3"/>
                </a:solidFill>
              </a:rPr>
              <a:t>Cost of materials and labor</a:t>
            </a:r>
          </a:p>
          <a:p>
            <a:pPr>
              <a:lnSpc>
                <a:spcPct val="100000"/>
              </a:lnSpc>
              <a:spcBef>
                <a:spcPts val="0"/>
              </a:spcBef>
            </a:pPr>
            <a:r>
              <a:rPr lang="en-ZA" sz="3200" dirty="0">
                <a:solidFill>
                  <a:srgbClr val="290DB3"/>
                </a:solidFill>
              </a:rPr>
              <a:t>Total costs</a:t>
            </a:r>
          </a:p>
          <a:p>
            <a:pPr>
              <a:lnSpc>
                <a:spcPct val="100000"/>
              </a:lnSpc>
              <a:spcBef>
                <a:spcPts val="0"/>
              </a:spcBef>
            </a:pPr>
            <a:r>
              <a:rPr lang="en-ZA" sz="3200" dirty="0">
                <a:solidFill>
                  <a:srgbClr val="290DB3"/>
                </a:solidFill>
              </a:rPr>
              <a:t>Estimating income and profit</a:t>
            </a:r>
          </a:p>
          <a:p>
            <a:pPr>
              <a:lnSpc>
                <a:spcPct val="100000"/>
              </a:lnSpc>
              <a:spcBef>
                <a:spcPts val="0"/>
              </a:spcBef>
            </a:pPr>
            <a:r>
              <a:rPr lang="en-ZA" sz="3200" dirty="0">
                <a:solidFill>
                  <a:srgbClr val="290DB3"/>
                </a:solidFill>
              </a:rPr>
              <a:t>Multiple harvests, storage and slow-maturing products</a:t>
            </a:r>
          </a:p>
          <a:p>
            <a:pPr>
              <a:lnSpc>
                <a:spcPct val="100000"/>
              </a:lnSpc>
              <a:spcBef>
                <a:spcPts val="0"/>
              </a:spcBef>
            </a:pPr>
            <a:r>
              <a:rPr lang="en-ZA" sz="3200" dirty="0">
                <a:solidFill>
                  <a:srgbClr val="290DB3"/>
                </a:solidFill>
              </a:rPr>
              <a:t>Growing for food and income</a:t>
            </a:r>
          </a:p>
          <a:p>
            <a:pPr>
              <a:lnSpc>
                <a:spcPct val="100000"/>
              </a:lnSpc>
              <a:spcBef>
                <a:spcPts val="0"/>
              </a:spcBef>
            </a:pPr>
            <a:r>
              <a:rPr lang="en-ZA" sz="3200" dirty="0">
                <a:solidFill>
                  <a:srgbClr val="290DB3"/>
                </a:solidFill>
              </a:rPr>
              <a:t>Options to balance food and financial security</a:t>
            </a: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55</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999887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Learning about finance</a:t>
            </a:r>
          </a:p>
        </p:txBody>
      </p:sp>
      <p:sp>
        <p:nvSpPr>
          <p:cNvPr id="3" name="Content Placeholder 2"/>
          <p:cNvSpPr>
            <a:spLocks noGrp="1"/>
          </p:cNvSpPr>
          <p:nvPr>
            <p:ph idx="1"/>
          </p:nvPr>
        </p:nvSpPr>
        <p:spPr>
          <a:xfrm>
            <a:off x="570016" y="1428802"/>
            <a:ext cx="8573984" cy="4888871"/>
          </a:xfrm>
        </p:spPr>
        <p:txBody>
          <a:bodyPr/>
          <a:lstStyle/>
          <a:p>
            <a:pPr marL="0" indent="0">
              <a:lnSpc>
                <a:spcPct val="100000"/>
              </a:lnSpc>
              <a:spcBef>
                <a:spcPts val="600"/>
              </a:spcBef>
              <a:spcAft>
                <a:spcPts val="600"/>
              </a:spcAft>
              <a:buNone/>
            </a:pPr>
            <a:r>
              <a:rPr lang="en-ZA" sz="3200" dirty="0">
                <a:solidFill>
                  <a:srgbClr val="290DB3"/>
                </a:solidFill>
              </a:rPr>
              <a:t>Any business has to keep track of its investments, costs and income</a:t>
            </a:r>
            <a:r>
              <a:rPr lang="en-ZA" sz="3200" dirty="0" smtClean="0">
                <a:solidFill>
                  <a:srgbClr val="290DB3"/>
                </a:solidFill>
              </a:rPr>
              <a:t>. In </a:t>
            </a:r>
            <a:r>
              <a:rPr lang="en-ZA" sz="3200" dirty="0">
                <a:solidFill>
                  <a:srgbClr val="290DB3"/>
                </a:solidFill>
              </a:rPr>
              <a:t>order to make good decisions and to put together a viable business plan, farmers must know the following </a:t>
            </a:r>
            <a:r>
              <a:rPr lang="en-ZA" sz="3200" b="1" dirty="0">
                <a:solidFill>
                  <a:srgbClr val="898F0C"/>
                </a:solidFill>
              </a:rPr>
              <a:t>financial information:</a:t>
            </a:r>
          </a:p>
          <a:p>
            <a:pPr>
              <a:lnSpc>
                <a:spcPct val="100000"/>
              </a:lnSpc>
              <a:spcBef>
                <a:spcPts val="600"/>
              </a:spcBef>
              <a:spcAft>
                <a:spcPts val="600"/>
              </a:spcAft>
            </a:pPr>
            <a:r>
              <a:rPr lang="en-ZA" sz="3200" dirty="0">
                <a:solidFill>
                  <a:srgbClr val="290DB3"/>
                </a:solidFill>
              </a:rPr>
              <a:t>The costs of material and labor</a:t>
            </a:r>
          </a:p>
          <a:p>
            <a:pPr>
              <a:lnSpc>
                <a:spcPct val="100000"/>
              </a:lnSpc>
              <a:spcBef>
                <a:spcPts val="600"/>
              </a:spcBef>
              <a:spcAft>
                <a:spcPts val="600"/>
              </a:spcAft>
            </a:pPr>
            <a:r>
              <a:rPr lang="en-ZA" sz="3200" dirty="0">
                <a:solidFill>
                  <a:srgbClr val="290DB3"/>
                </a:solidFill>
              </a:rPr>
              <a:t>How much money comes in</a:t>
            </a:r>
          </a:p>
          <a:p>
            <a:pPr>
              <a:lnSpc>
                <a:spcPct val="100000"/>
              </a:lnSpc>
              <a:spcBef>
                <a:spcPts val="600"/>
              </a:spcBef>
              <a:spcAft>
                <a:spcPts val="600"/>
              </a:spcAft>
            </a:pPr>
            <a:r>
              <a:rPr lang="en-ZA" sz="3200" dirty="0">
                <a:solidFill>
                  <a:srgbClr val="290DB3"/>
                </a:solidFill>
              </a:rPr>
              <a:t>How much profit to </a:t>
            </a:r>
            <a:r>
              <a:rPr lang="en-ZA" sz="3200" dirty="0" smtClean="0">
                <a:solidFill>
                  <a:srgbClr val="290DB3"/>
                </a:solidFill>
              </a:rPr>
              <a:t>expect: this </a:t>
            </a:r>
            <a:r>
              <a:rPr lang="en-ZA" sz="3200" dirty="0">
                <a:solidFill>
                  <a:srgbClr val="290DB3"/>
                </a:solidFill>
              </a:rPr>
              <a:t>information will enable the farmers to put together a viable business</a:t>
            </a:r>
          </a:p>
        </p:txBody>
      </p:sp>
      <p:sp>
        <p:nvSpPr>
          <p:cNvPr id="4" name="Slide Number Placeholder 3"/>
          <p:cNvSpPr>
            <a:spLocks noGrp="1"/>
          </p:cNvSpPr>
          <p:nvPr>
            <p:ph type="sldNum" sz="quarter" idx="4"/>
          </p:nvPr>
        </p:nvSpPr>
        <p:spPr/>
        <p:txBody>
          <a:bodyPr/>
          <a:lstStyle/>
          <a:p>
            <a:fld id="{3AF21FA0-C69A-D549-B93E-AD7DB9D7EB7A}" type="slidenum">
              <a:rPr lang="en-US" smtClean="0"/>
              <a:pPr/>
              <a:t>56</a:t>
            </a:fld>
            <a:endParaRPr lang="en-US" dirty="0"/>
          </a:p>
        </p:txBody>
      </p:sp>
      <p:cxnSp>
        <p:nvCxnSpPr>
          <p:cNvPr id="6" name="Straight Connector 5"/>
          <p:cNvCxnSpPr/>
          <p:nvPr/>
        </p:nvCxnSpPr>
        <p:spPr>
          <a:xfrm flipV="1">
            <a:off x="322415"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96701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265" y="-4670"/>
            <a:ext cx="9512135" cy="1124712"/>
          </a:xfrm>
        </p:spPr>
        <p:txBody>
          <a:bodyPr anchor="ctr"/>
          <a:lstStyle/>
          <a:p>
            <a:r>
              <a:rPr lang="en-ZA" sz="3600" dirty="0"/>
              <a:t>Using farmer records for financial information</a:t>
            </a:r>
          </a:p>
        </p:txBody>
      </p:sp>
      <p:sp>
        <p:nvSpPr>
          <p:cNvPr id="3" name="Content Placeholder 2"/>
          <p:cNvSpPr>
            <a:spLocks noGrp="1"/>
          </p:cNvSpPr>
          <p:nvPr>
            <p:ph idx="1"/>
          </p:nvPr>
        </p:nvSpPr>
        <p:spPr>
          <a:xfrm>
            <a:off x="546265" y="1310048"/>
            <a:ext cx="8989621" cy="5340134"/>
          </a:xfrm>
        </p:spPr>
        <p:txBody>
          <a:bodyPr/>
          <a:lstStyle/>
          <a:p>
            <a:pPr algn="just">
              <a:lnSpc>
                <a:spcPct val="100000"/>
              </a:lnSpc>
              <a:spcBef>
                <a:spcPts val="600"/>
              </a:spcBef>
              <a:spcAft>
                <a:spcPts val="600"/>
              </a:spcAft>
            </a:pPr>
            <a:r>
              <a:rPr lang="en-ZA" sz="3200" dirty="0">
                <a:solidFill>
                  <a:srgbClr val="290DB3"/>
                </a:solidFill>
              </a:rPr>
              <a:t>Getting costs from farmer records is the best way for a field agent to get financial information, as you simply have to check through the financial records of farmers who are willing to share their information.</a:t>
            </a:r>
          </a:p>
          <a:p>
            <a:pPr algn="just">
              <a:lnSpc>
                <a:spcPct val="100000"/>
              </a:lnSpc>
              <a:spcBef>
                <a:spcPts val="600"/>
              </a:spcBef>
              <a:spcAft>
                <a:spcPts val="600"/>
              </a:spcAft>
            </a:pPr>
            <a:r>
              <a:rPr lang="en-ZA" sz="3200" dirty="0" smtClean="0">
                <a:solidFill>
                  <a:srgbClr val="290DB3"/>
                </a:solidFill>
              </a:rPr>
              <a:t>Very </a:t>
            </a:r>
            <a:r>
              <a:rPr lang="en-ZA" sz="3200" dirty="0">
                <a:solidFill>
                  <a:srgbClr val="290DB3"/>
                </a:solidFill>
              </a:rPr>
              <a:t>few farmers keep good records. Therefore, you have to use one of the other two financial information sources too.</a:t>
            </a:r>
          </a:p>
          <a:p>
            <a:pPr marL="0" indent="0" algn="just">
              <a:lnSpc>
                <a:spcPct val="100000"/>
              </a:lnSpc>
              <a:spcBef>
                <a:spcPts val="600"/>
              </a:spcBef>
              <a:spcAft>
                <a:spcPts val="600"/>
              </a:spcAft>
              <a:buNone/>
            </a:pPr>
            <a:r>
              <a:rPr lang="en-ZA" sz="3200" b="1" dirty="0">
                <a:solidFill>
                  <a:srgbClr val="898F0C"/>
                </a:solidFill>
              </a:rPr>
              <a:t>Throughout the project, encourage farmers to keep records of their costs and </a:t>
            </a:r>
            <a:r>
              <a:rPr lang="en-ZA" sz="3200" b="1" dirty="0" smtClean="0">
                <a:solidFill>
                  <a:srgbClr val="898F0C"/>
                </a:solidFill>
              </a:rPr>
              <a:t>expenses, </a:t>
            </a:r>
            <a:r>
              <a:rPr lang="en-ZA" sz="3200" b="1" dirty="0">
                <a:solidFill>
                  <a:srgbClr val="898F0C"/>
                </a:solidFill>
              </a:rPr>
              <a:t>so </a:t>
            </a:r>
            <a:r>
              <a:rPr lang="en-ZA" sz="3200" b="1" dirty="0" smtClean="0">
                <a:solidFill>
                  <a:srgbClr val="898F0C"/>
                </a:solidFill>
              </a:rPr>
              <a:t>that they </a:t>
            </a:r>
            <a:r>
              <a:rPr lang="en-ZA" sz="3200" b="1" dirty="0">
                <a:solidFill>
                  <a:srgbClr val="898F0C"/>
                </a:solidFill>
              </a:rPr>
              <a:t>can make informed business decisions.</a:t>
            </a:r>
          </a:p>
        </p:txBody>
      </p:sp>
      <p:sp>
        <p:nvSpPr>
          <p:cNvPr id="4" name="Slide Number Placeholder 3"/>
          <p:cNvSpPr>
            <a:spLocks noGrp="1"/>
          </p:cNvSpPr>
          <p:nvPr>
            <p:ph type="sldNum" sz="quarter" idx="4"/>
          </p:nvPr>
        </p:nvSpPr>
        <p:spPr/>
        <p:txBody>
          <a:bodyPr/>
          <a:lstStyle/>
          <a:p>
            <a:fld id="{3AF21FA0-C69A-D549-B93E-AD7DB9D7EB7A}" type="slidenum">
              <a:rPr lang="en-US" smtClean="0"/>
              <a:pPr/>
              <a:t>57</a:t>
            </a:fld>
            <a:endParaRPr lang="en-US" dirty="0"/>
          </a:p>
        </p:txBody>
      </p:sp>
      <p:cxnSp>
        <p:nvCxnSpPr>
          <p:cNvPr id="6" name="Straight Connector 5"/>
          <p:cNvCxnSpPr/>
          <p:nvPr/>
        </p:nvCxnSpPr>
        <p:spPr>
          <a:xfrm flipV="1">
            <a:off x="322415" y="92851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664315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141" y="422842"/>
            <a:ext cx="7730836" cy="1124712"/>
          </a:xfrm>
        </p:spPr>
        <p:txBody>
          <a:bodyPr anchor="ctr"/>
          <a:lstStyle/>
          <a:p>
            <a:r>
              <a:rPr lang="en-ZA" sz="3600" dirty="0"/>
              <a:t>Researching existing financial information</a:t>
            </a:r>
          </a:p>
        </p:txBody>
      </p:sp>
      <p:sp>
        <p:nvSpPr>
          <p:cNvPr id="3" name="Content Placeholder 2"/>
          <p:cNvSpPr>
            <a:spLocks noGrp="1"/>
          </p:cNvSpPr>
          <p:nvPr>
            <p:ph idx="1"/>
          </p:nvPr>
        </p:nvSpPr>
        <p:spPr>
          <a:xfrm>
            <a:off x="558140" y="1801434"/>
            <a:ext cx="9096499" cy="4611242"/>
          </a:xfrm>
        </p:spPr>
        <p:txBody>
          <a:bodyPr/>
          <a:lstStyle/>
          <a:p>
            <a:pPr marL="0" indent="0">
              <a:lnSpc>
                <a:spcPct val="100000"/>
              </a:lnSpc>
              <a:spcBef>
                <a:spcPts val="600"/>
              </a:spcBef>
              <a:spcAft>
                <a:spcPts val="600"/>
              </a:spcAft>
              <a:buNone/>
            </a:pPr>
            <a:r>
              <a:rPr lang="en-ZA" sz="3200" dirty="0">
                <a:solidFill>
                  <a:srgbClr val="290DB3"/>
                </a:solidFill>
              </a:rPr>
              <a:t>Some countries have </a:t>
            </a:r>
            <a:r>
              <a:rPr lang="en-ZA" sz="3200" b="1" dirty="0">
                <a:solidFill>
                  <a:srgbClr val="898F0C"/>
                </a:solidFill>
              </a:rPr>
              <a:t>detailed surveys </a:t>
            </a:r>
            <a:r>
              <a:rPr lang="en-ZA" sz="3200" dirty="0">
                <a:solidFill>
                  <a:srgbClr val="290DB3"/>
                </a:solidFill>
              </a:rPr>
              <a:t>that have been undertake to measure the yield and costs of production of key value chains.</a:t>
            </a:r>
          </a:p>
          <a:p>
            <a:pPr marL="0" indent="0">
              <a:lnSpc>
                <a:spcPct val="100000"/>
              </a:lnSpc>
              <a:spcBef>
                <a:spcPts val="600"/>
              </a:spcBef>
              <a:spcAft>
                <a:spcPts val="600"/>
              </a:spcAft>
              <a:buNone/>
            </a:pPr>
            <a:r>
              <a:rPr lang="en-ZA" sz="3200" dirty="0">
                <a:solidFill>
                  <a:srgbClr val="290DB3"/>
                </a:solidFill>
              </a:rPr>
              <a:t>These sources of information are very helpful as a guide, but you have to verify the information with farmer information, because:</a:t>
            </a:r>
          </a:p>
          <a:p>
            <a:pPr>
              <a:lnSpc>
                <a:spcPct val="100000"/>
              </a:lnSpc>
              <a:spcBef>
                <a:spcPts val="600"/>
              </a:spcBef>
              <a:spcAft>
                <a:spcPts val="600"/>
              </a:spcAft>
            </a:pPr>
            <a:r>
              <a:rPr lang="en-ZA" sz="3200" dirty="0">
                <a:solidFill>
                  <a:srgbClr val="290DB3"/>
                </a:solidFill>
              </a:rPr>
              <a:t>They are often outdated</a:t>
            </a:r>
          </a:p>
          <a:p>
            <a:pPr>
              <a:lnSpc>
                <a:spcPct val="100000"/>
              </a:lnSpc>
              <a:spcBef>
                <a:spcPts val="600"/>
              </a:spcBef>
              <a:spcAft>
                <a:spcPts val="600"/>
              </a:spcAft>
            </a:pPr>
            <a:r>
              <a:rPr lang="en-ZA" sz="3200" dirty="0">
                <a:solidFill>
                  <a:srgbClr val="290DB3"/>
                </a:solidFill>
              </a:rPr>
              <a:t>Prices change due to market conditions</a:t>
            </a:r>
          </a:p>
        </p:txBody>
      </p:sp>
      <p:sp>
        <p:nvSpPr>
          <p:cNvPr id="4" name="Slide Number Placeholder 3"/>
          <p:cNvSpPr>
            <a:spLocks noGrp="1"/>
          </p:cNvSpPr>
          <p:nvPr>
            <p:ph type="sldNum" sz="quarter" idx="4"/>
          </p:nvPr>
        </p:nvSpPr>
        <p:spPr/>
        <p:txBody>
          <a:bodyPr/>
          <a:lstStyle/>
          <a:p>
            <a:fld id="{3AF21FA0-C69A-D549-B93E-AD7DB9D7EB7A}" type="slidenum">
              <a:rPr lang="en-US" smtClean="0"/>
              <a:pPr/>
              <a:t>58</a:t>
            </a:fld>
            <a:endParaRPr lang="en-US" dirty="0"/>
          </a:p>
        </p:txBody>
      </p:sp>
      <p:cxnSp>
        <p:nvCxnSpPr>
          <p:cNvPr id="6" name="Straight Connector 5"/>
          <p:cNvCxnSpPr/>
          <p:nvPr/>
        </p:nvCxnSpPr>
        <p:spPr>
          <a:xfrm flipV="1">
            <a:off x="278418" y="150258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452864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392" y="-4670"/>
            <a:ext cx="8858992" cy="1124712"/>
          </a:xfrm>
        </p:spPr>
        <p:txBody>
          <a:bodyPr anchor="ctr"/>
          <a:lstStyle/>
          <a:p>
            <a:r>
              <a:rPr lang="en-ZA" sz="3600" dirty="0" smtClean="0"/>
              <a:t>Collecting </a:t>
            </a:r>
            <a:r>
              <a:rPr lang="en-ZA" sz="3600" dirty="0"/>
              <a:t>financial information from </a:t>
            </a:r>
            <a:r>
              <a:rPr lang="en-ZA" sz="3600" dirty="0"/>
              <a:t>farmers: </a:t>
            </a:r>
            <a:r>
              <a:rPr lang="en-ZA" sz="3600" dirty="0" smtClean="0"/>
              <a:t>Problems</a:t>
            </a:r>
            <a:endParaRPr lang="en-ZA" sz="3600" dirty="0"/>
          </a:p>
        </p:txBody>
      </p:sp>
      <p:sp>
        <p:nvSpPr>
          <p:cNvPr id="3" name="Content Placeholder 2"/>
          <p:cNvSpPr>
            <a:spLocks noGrp="1"/>
          </p:cNvSpPr>
          <p:nvPr>
            <p:ph sz="half" idx="1"/>
          </p:nvPr>
        </p:nvSpPr>
        <p:spPr>
          <a:xfrm>
            <a:off x="629392" y="1472541"/>
            <a:ext cx="4785756" cy="5248894"/>
          </a:xfrm>
        </p:spPr>
        <p:txBody>
          <a:bodyPr/>
          <a:lstStyle/>
          <a:p>
            <a:pPr>
              <a:lnSpc>
                <a:spcPct val="100000"/>
              </a:lnSpc>
              <a:spcBef>
                <a:spcPts val="0"/>
              </a:spcBef>
              <a:spcAft>
                <a:spcPts val="600"/>
              </a:spcAft>
            </a:pPr>
            <a:r>
              <a:rPr lang="en-ZA" sz="3200" dirty="0" smtClean="0">
                <a:solidFill>
                  <a:srgbClr val="290DB3"/>
                </a:solidFill>
              </a:rPr>
              <a:t>Farmers </a:t>
            </a:r>
            <a:r>
              <a:rPr lang="en-ZA" sz="3200" dirty="0">
                <a:solidFill>
                  <a:srgbClr val="290DB3"/>
                </a:solidFill>
              </a:rPr>
              <a:t>often give inaccurate information on costs and income.</a:t>
            </a:r>
          </a:p>
          <a:p>
            <a:pPr>
              <a:lnSpc>
                <a:spcPct val="100000"/>
              </a:lnSpc>
              <a:spcBef>
                <a:spcPts val="0"/>
              </a:spcBef>
              <a:spcAft>
                <a:spcPts val="600"/>
              </a:spcAft>
            </a:pPr>
            <a:r>
              <a:rPr lang="en-ZA" sz="3200" dirty="0">
                <a:solidFill>
                  <a:srgbClr val="290DB3"/>
                </a:solidFill>
              </a:rPr>
              <a:t>Some farmers do not want to share information about money, which they regard as sensitive.</a:t>
            </a:r>
          </a:p>
          <a:p>
            <a:pPr>
              <a:lnSpc>
                <a:spcPct val="100000"/>
              </a:lnSpc>
              <a:spcBef>
                <a:spcPts val="0"/>
              </a:spcBef>
              <a:spcAft>
                <a:spcPts val="600"/>
              </a:spcAft>
            </a:pPr>
            <a:r>
              <a:rPr lang="en-ZA" sz="3200" dirty="0">
                <a:solidFill>
                  <a:srgbClr val="290DB3"/>
                </a:solidFill>
              </a:rPr>
              <a:t>If they are not be sure about the actual </a:t>
            </a:r>
            <a:r>
              <a:rPr lang="en-ZA" sz="3200" dirty="0" smtClean="0">
                <a:solidFill>
                  <a:srgbClr val="290DB3"/>
                </a:solidFill>
              </a:rPr>
              <a:t>figures, </a:t>
            </a:r>
            <a:r>
              <a:rPr lang="en-ZA" sz="3200" dirty="0">
                <a:solidFill>
                  <a:srgbClr val="290DB3"/>
                </a:solidFill>
              </a:rPr>
              <a:t>they guess.</a:t>
            </a:r>
          </a:p>
          <a:p>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59</a:t>
            </a:fld>
            <a:endParaRPr lang="en-US" dirty="0"/>
          </a:p>
        </p:txBody>
      </p:sp>
      <p:cxnSp>
        <p:nvCxnSpPr>
          <p:cNvPr id="8" name="Straight Connector 7"/>
          <p:cNvCxnSpPr/>
          <p:nvPr/>
        </p:nvCxnSpPr>
        <p:spPr>
          <a:xfrm flipV="1">
            <a:off x="453044" y="119129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7029" y="2458191"/>
            <a:ext cx="4212236" cy="3207505"/>
          </a:xfrm>
          <a:prstGeom prst="rect">
            <a:avLst/>
          </a:prstGeom>
        </p:spPr>
      </p:pic>
    </p:spTree>
    <p:extLst>
      <p:ext uri="{BB962C8B-B14F-4D97-AF65-F5344CB8AC3E}">
        <p14:creationId xmlns:p14="http://schemas.microsoft.com/office/powerpoint/2010/main" val="1459664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ctrTitle"/>
          </p:nvPr>
        </p:nvSpPr>
        <p:spPr/>
        <p:txBody>
          <a:bodyPr/>
          <a:lstStyle/>
          <a:p>
            <a:r>
              <a:rPr lang="en-US" dirty="0">
                <a:solidFill>
                  <a:srgbClr val="898F0C"/>
                </a:solidFill>
              </a:rPr>
              <a:t>Step 3:</a:t>
            </a:r>
            <a:br>
              <a:rPr lang="en-US" dirty="0">
                <a:solidFill>
                  <a:srgbClr val="898F0C"/>
                </a:solidFill>
              </a:rPr>
            </a:br>
            <a:r>
              <a:rPr lang="en-US" dirty="0">
                <a:solidFill>
                  <a:srgbClr val="898F0C"/>
                </a:solidFill>
              </a:rPr>
              <a:t>Collecting information for the business plan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6</a:t>
            </a:fld>
            <a:endParaRPr lang="en-US" dirty="0"/>
          </a:p>
        </p:txBody>
      </p:sp>
    </p:spTree>
    <p:extLst>
      <p:ext uri="{BB962C8B-B14F-4D97-AF65-F5344CB8AC3E}">
        <p14:creationId xmlns:p14="http://schemas.microsoft.com/office/powerpoint/2010/main" val="42719362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013" y="280337"/>
            <a:ext cx="9191501" cy="1124712"/>
          </a:xfrm>
        </p:spPr>
        <p:txBody>
          <a:bodyPr/>
          <a:lstStyle/>
          <a:p>
            <a:r>
              <a:rPr lang="en-ZA" sz="3600" dirty="0"/>
              <a:t>Collecting financial information from farmers : Guidelines</a:t>
            </a:r>
          </a:p>
        </p:txBody>
      </p:sp>
      <p:sp>
        <p:nvSpPr>
          <p:cNvPr id="3" name="Content Placeholder 2"/>
          <p:cNvSpPr>
            <a:spLocks noGrp="1"/>
          </p:cNvSpPr>
          <p:nvPr>
            <p:ph idx="1"/>
          </p:nvPr>
        </p:nvSpPr>
        <p:spPr>
          <a:xfrm>
            <a:off x="475012" y="1537391"/>
            <a:ext cx="9334005" cy="5445299"/>
          </a:xfrm>
        </p:spPr>
        <p:txBody>
          <a:bodyPr/>
          <a:lstStyle/>
          <a:p>
            <a:pPr>
              <a:lnSpc>
                <a:spcPct val="100000"/>
              </a:lnSpc>
              <a:spcBef>
                <a:spcPts val="0"/>
              </a:spcBef>
            </a:pPr>
            <a:r>
              <a:rPr lang="en-ZA" sz="3200" dirty="0">
                <a:solidFill>
                  <a:srgbClr val="290DB3"/>
                </a:solidFill>
              </a:rPr>
              <a:t>Conduct </a:t>
            </a:r>
            <a:r>
              <a:rPr lang="en-ZA" sz="3200" b="1" dirty="0">
                <a:solidFill>
                  <a:srgbClr val="898F0C"/>
                </a:solidFill>
              </a:rPr>
              <a:t>cost interviews with single farmers </a:t>
            </a:r>
            <a:r>
              <a:rPr lang="en-ZA" sz="3200" dirty="0">
                <a:solidFill>
                  <a:srgbClr val="290DB3"/>
                </a:solidFill>
              </a:rPr>
              <a:t>to avoid distractions.</a:t>
            </a:r>
          </a:p>
          <a:p>
            <a:pPr>
              <a:lnSpc>
                <a:spcPct val="100000"/>
              </a:lnSpc>
              <a:spcBef>
                <a:spcPts val="0"/>
              </a:spcBef>
            </a:pPr>
            <a:r>
              <a:rPr lang="en-ZA" sz="3200" b="1" dirty="0">
                <a:solidFill>
                  <a:srgbClr val="898F0C"/>
                </a:solidFill>
              </a:rPr>
              <a:t>Ask clear questions </a:t>
            </a:r>
            <a:r>
              <a:rPr lang="en-ZA" sz="3200" dirty="0">
                <a:solidFill>
                  <a:srgbClr val="290DB3"/>
                </a:solidFill>
              </a:rPr>
              <a:t>and </a:t>
            </a:r>
            <a:r>
              <a:rPr lang="en-ZA" sz="3200" b="1" dirty="0">
                <a:solidFill>
                  <a:srgbClr val="898F0C"/>
                </a:solidFill>
              </a:rPr>
              <a:t>double-check the answers.</a:t>
            </a:r>
          </a:p>
          <a:p>
            <a:pPr>
              <a:lnSpc>
                <a:spcPct val="100000"/>
              </a:lnSpc>
              <a:spcBef>
                <a:spcPts val="0"/>
              </a:spcBef>
            </a:pPr>
            <a:r>
              <a:rPr lang="en-ZA" sz="3200" dirty="0">
                <a:solidFill>
                  <a:srgbClr val="290DB3"/>
                </a:solidFill>
              </a:rPr>
              <a:t>Disregard figures that are obviously incorrect, inflated or misleading.</a:t>
            </a:r>
          </a:p>
          <a:p>
            <a:pPr>
              <a:lnSpc>
                <a:spcPct val="100000"/>
              </a:lnSpc>
              <a:spcBef>
                <a:spcPts val="0"/>
              </a:spcBef>
            </a:pPr>
            <a:r>
              <a:rPr lang="en-ZA" sz="3200" dirty="0">
                <a:solidFill>
                  <a:srgbClr val="290DB3"/>
                </a:solidFill>
              </a:rPr>
              <a:t>Because </a:t>
            </a:r>
            <a:r>
              <a:rPr lang="en-ZA" sz="3200" b="1" dirty="0">
                <a:solidFill>
                  <a:srgbClr val="898F0C"/>
                </a:solidFill>
              </a:rPr>
              <a:t>farmers are sensitive about questions about money, </a:t>
            </a:r>
            <a:r>
              <a:rPr lang="en-ZA" sz="3200" dirty="0">
                <a:solidFill>
                  <a:srgbClr val="290DB3"/>
                </a:solidFill>
              </a:rPr>
              <a:t>explain clearly and in simple terms why you want the information. </a:t>
            </a:r>
            <a:r>
              <a:rPr lang="en-ZA" sz="3200" b="1" dirty="0">
                <a:solidFill>
                  <a:srgbClr val="898F0C"/>
                </a:solidFill>
              </a:rPr>
              <a:t>Make it clear that you are </a:t>
            </a:r>
            <a:r>
              <a:rPr lang="en-ZA" sz="3200" b="1" i="1" dirty="0">
                <a:solidFill>
                  <a:srgbClr val="898F0C"/>
                </a:solidFill>
              </a:rPr>
              <a:t>not</a:t>
            </a:r>
            <a:r>
              <a:rPr lang="en-ZA" sz="3200" b="1" dirty="0">
                <a:solidFill>
                  <a:srgbClr val="898F0C"/>
                </a:solidFill>
              </a:rPr>
              <a:t> a tax official.</a:t>
            </a:r>
          </a:p>
          <a:p>
            <a:pPr>
              <a:lnSpc>
                <a:spcPct val="100000"/>
              </a:lnSpc>
              <a:spcBef>
                <a:spcPts val="0"/>
              </a:spcBef>
            </a:pPr>
            <a:r>
              <a:rPr lang="en-ZA" sz="3200" dirty="0">
                <a:solidFill>
                  <a:srgbClr val="290DB3"/>
                </a:solidFill>
              </a:rPr>
              <a:t>If they are illiterate, ask them to bring along a relative who can help them with the calculations.</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60</a:t>
            </a:fld>
            <a:endParaRPr lang="en-US" dirty="0"/>
          </a:p>
        </p:txBody>
      </p:sp>
      <p:cxnSp>
        <p:nvCxnSpPr>
          <p:cNvPr id="6" name="Straight Connector 5"/>
          <p:cNvCxnSpPr/>
          <p:nvPr/>
        </p:nvCxnSpPr>
        <p:spPr>
          <a:xfrm flipV="1">
            <a:off x="490874" y="136007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75217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161584"/>
            <a:ext cx="9605356" cy="1124712"/>
          </a:xfrm>
        </p:spPr>
        <p:txBody>
          <a:bodyPr/>
          <a:lstStyle/>
          <a:p>
            <a:r>
              <a:rPr lang="en-ZA" sz="3600" dirty="0"/>
              <a:t>Collecting financial information from farmers: Lead farmers’ assistance</a:t>
            </a:r>
          </a:p>
        </p:txBody>
      </p:sp>
      <p:sp>
        <p:nvSpPr>
          <p:cNvPr id="3" name="Content Placeholder 2"/>
          <p:cNvSpPr>
            <a:spLocks noGrp="1"/>
          </p:cNvSpPr>
          <p:nvPr>
            <p:ph idx="1"/>
          </p:nvPr>
        </p:nvSpPr>
        <p:spPr>
          <a:xfrm>
            <a:off x="453044" y="1706430"/>
            <a:ext cx="8999714" cy="5264385"/>
          </a:xfrm>
        </p:spPr>
        <p:txBody>
          <a:bodyPr/>
          <a:lstStyle/>
          <a:p>
            <a:pPr>
              <a:lnSpc>
                <a:spcPct val="100000"/>
              </a:lnSpc>
              <a:spcBef>
                <a:spcPts val="0"/>
              </a:spcBef>
              <a:spcAft>
                <a:spcPts val="600"/>
              </a:spcAft>
            </a:pPr>
            <a:r>
              <a:rPr lang="en-ZA" sz="3200" dirty="0">
                <a:solidFill>
                  <a:srgbClr val="290DB3"/>
                </a:solidFill>
              </a:rPr>
              <a:t>Before interviewing farmers, ask a </a:t>
            </a:r>
            <a:r>
              <a:rPr lang="en-ZA" sz="3200" b="1" dirty="0">
                <a:solidFill>
                  <a:srgbClr val="898F0C"/>
                </a:solidFill>
              </a:rPr>
              <a:t>lead farmer in the area</a:t>
            </a:r>
            <a:r>
              <a:rPr lang="en-ZA" sz="3200" dirty="0">
                <a:solidFill>
                  <a:srgbClr val="290DB3"/>
                </a:solidFill>
              </a:rPr>
              <a:t> to go through the production costs with </a:t>
            </a:r>
            <a:r>
              <a:rPr lang="en-ZA" sz="3200" dirty="0" smtClean="0">
                <a:solidFill>
                  <a:srgbClr val="290DB3"/>
                </a:solidFill>
              </a:rPr>
              <a:t>you.</a:t>
            </a:r>
          </a:p>
          <a:p>
            <a:pPr>
              <a:lnSpc>
                <a:spcPct val="100000"/>
              </a:lnSpc>
              <a:spcBef>
                <a:spcPts val="0"/>
              </a:spcBef>
              <a:spcAft>
                <a:spcPts val="600"/>
              </a:spcAft>
            </a:pPr>
            <a:r>
              <a:rPr lang="en-ZA" sz="3200" dirty="0" smtClean="0">
                <a:solidFill>
                  <a:srgbClr val="290DB3"/>
                </a:solidFill>
              </a:rPr>
              <a:t>Spending </a:t>
            </a:r>
            <a:r>
              <a:rPr lang="en-ZA" sz="3200" dirty="0">
                <a:solidFill>
                  <a:srgbClr val="290DB3"/>
                </a:solidFill>
              </a:rPr>
              <a:t>time with a well-organized commercial farmer can help you learn about all the equipment, best practices and costs.</a:t>
            </a:r>
          </a:p>
          <a:p>
            <a:pPr>
              <a:lnSpc>
                <a:spcPct val="100000"/>
              </a:lnSpc>
              <a:spcBef>
                <a:spcPts val="0"/>
              </a:spcBef>
              <a:spcAft>
                <a:spcPts val="600"/>
              </a:spcAft>
            </a:pPr>
            <a:r>
              <a:rPr lang="en-ZA" sz="3200" dirty="0">
                <a:solidFill>
                  <a:srgbClr val="290DB3"/>
                </a:solidFill>
              </a:rPr>
              <a:t>Keep in mind that the commercial farmer may get better input prices than smaller farmers.</a:t>
            </a:r>
          </a:p>
          <a:p>
            <a:pPr>
              <a:lnSpc>
                <a:spcPct val="100000"/>
              </a:lnSpc>
              <a:spcBef>
                <a:spcPts val="0"/>
              </a:spcBef>
              <a:spcAft>
                <a:spcPts val="600"/>
              </a:spcAft>
            </a:pPr>
            <a:r>
              <a:rPr lang="en-ZA" sz="3200" dirty="0">
                <a:solidFill>
                  <a:srgbClr val="290DB3"/>
                </a:solidFill>
              </a:rPr>
              <a:t>It may also be helpful to visit an agri-dealer in the region and write down the costs of seed, fertilizer, equipment and agrochemicals</a:t>
            </a:r>
            <a:r>
              <a:rPr lang="en-ZA" sz="3200" dirty="0" smtClean="0">
                <a:solidFill>
                  <a:srgbClr val="290DB3"/>
                </a:solidFill>
              </a:rPr>
              <a:t>.</a:t>
            </a:r>
            <a:endParaRPr lang="en-ZA" sz="3200" dirty="0">
              <a:solidFill>
                <a:srgbClr val="290DB3"/>
              </a:solidFill>
            </a:endParaRPr>
          </a:p>
          <a:p>
            <a:pPr marL="0" indent="0">
              <a:lnSpc>
                <a:spcPct val="100000"/>
              </a:lnSpc>
              <a:spcBef>
                <a:spcPts val="0"/>
              </a:spcBef>
              <a:buNone/>
            </a:pPr>
            <a:endParaRPr lang="en-ZA"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61</a:t>
            </a:fld>
            <a:endParaRPr lang="en-US" dirty="0"/>
          </a:p>
        </p:txBody>
      </p:sp>
      <p:cxnSp>
        <p:nvCxnSpPr>
          <p:cNvPr id="6" name="Straight Connector 5"/>
          <p:cNvCxnSpPr/>
          <p:nvPr/>
        </p:nvCxnSpPr>
        <p:spPr>
          <a:xfrm flipV="1">
            <a:off x="453044" y="146441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1601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2465" y="305362"/>
            <a:ext cx="9519969" cy="1124712"/>
          </a:xfrm>
        </p:spPr>
        <p:txBody>
          <a:bodyPr anchor="ctr"/>
          <a:lstStyle/>
          <a:p>
            <a:r>
              <a:rPr lang="en-ZA" sz="3600" dirty="0"/>
              <a:t>Collecting financial information from farmers: Using calculators and computers</a:t>
            </a:r>
          </a:p>
        </p:txBody>
      </p:sp>
      <p:sp>
        <p:nvSpPr>
          <p:cNvPr id="5" name="Content Placeholder 4"/>
          <p:cNvSpPr>
            <a:spLocks noGrp="1"/>
          </p:cNvSpPr>
          <p:nvPr>
            <p:ph sz="half" idx="1"/>
          </p:nvPr>
        </p:nvSpPr>
        <p:spPr>
          <a:xfrm>
            <a:off x="352465" y="1805194"/>
            <a:ext cx="5276439" cy="4928115"/>
          </a:xfrm>
        </p:spPr>
        <p:txBody>
          <a:bodyPr/>
          <a:lstStyle/>
          <a:p>
            <a:pPr marL="0" indent="0">
              <a:lnSpc>
                <a:spcPct val="100000"/>
              </a:lnSpc>
              <a:spcBef>
                <a:spcPts val="0"/>
              </a:spcBef>
              <a:buNone/>
            </a:pPr>
            <a:r>
              <a:rPr lang="en-ZA" sz="3200" b="1" dirty="0" smtClean="0">
                <a:solidFill>
                  <a:srgbClr val="898F0C"/>
                </a:solidFill>
              </a:rPr>
              <a:t>Co</a:t>
            </a:r>
            <a:r>
              <a:rPr lang="en-ZA" sz="3200" b="1" dirty="0" smtClean="0">
                <a:solidFill>
                  <a:srgbClr val="898F0C"/>
                </a:solidFill>
              </a:rPr>
              <a:t>nsider </a:t>
            </a:r>
            <a:r>
              <a:rPr lang="en-ZA" sz="3200" b="1" dirty="0">
                <a:solidFill>
                  <a:srgbClr val="898F0C"/>
                </a:solidFill>
              </a:rPr>
              <a:t>using:</a:t>
            </a:r>
          </a:p>
          <a:p>
            <a:pPr>
              <a:lnSpc>
                <a:spcPct val="100000"/>
              </a:lnSpc>
              <a:spcBef>
                <a:spcPts val="0"/>
              </a:spcBef>
            </a:pPr>
            <a:r>
              <a:rPr lang="en-ZA" sz="3200" dirty="0">
                <a:solidFill>
                  <a:srgbClr val="290DB3"/>
                </a:solidFill>
              </a:rPr>
              <a:t>A spreadsheet program, such as Microsoft Excel</a:t>
            </a:r>
          </a:p>
          <a:p>
            <a:pPr>
              <a:lnSpc>
                <a:spcPct val="100000"/>
              </a:lnSpc>
              <a:spcBef>
                <a:spcPts val="0"/>
              </a:spcBef>
            </a:pPr>
            <a:r>
              <a:rPr lang="en-ZA" sz="3200" dirty="0">
                <a:solidFill>
                  <a:srgbClr val="290DB3"/>
                </a:solidFill>
              </a:rPr>
              <a:t>CRS Farmbook program, which can also help with these calculations.</a:t>
            </a:r>
          </a:p>
          <a:p>
            <a:pPr>
              <a:lnSpc>
                <a:spcPct val="100000"/>
              </a:lnSpc>
              <a:spcBef>
                <a:spcPts val="0"/>
              </a:spcBef>
            </a:pPr>
            <a:r>
              <a:rPr lang="en-ZA" sz="3200" dirty="0">
                <a:solidFill>
                  <a:srgbClr val="290DB3"/>
                </a:solidFill>
              </a:rPr>
              <a:t>More information on Farmbook is available at: </a:t>
            </a:r>
            <a:r>
              <a:rPr lang="en-ZA" sz="3200" dirty="0">
                <a:hlinkClick r:id="rId2"/>
              </a:rPr>
              <a:t>https://farmbookhub.crs.org/</a:t>
            </a:r>
            <a:endParaRPr lang="en-ZA" sz="3200" dirty="0"/>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62</a:t>
            </a:fld>
            <a:endParaRPr lang="en-US" dirty="0"/>
          </a:p>
        </p:txBody>
      </p:sp>
      <p:cxnSp>
        <p:nvCxnSpPr>
          <p:cNvPr id="8" name="Straight Connector 7"/>
          <p:cNvCxnSpPr/>
          <p:nvPr/>
        </p:nvCxnSpPr>
        <p:spPr>
          <a:xfrm flipV="1">
            <a:off x="496213" y="156482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455" y="2375065"/>
            <a:ext cx="3662026" cy="3662026"/>
          </a:xfrm>
          <a:prstGeom prst="rect">
            <a:avLst/>
          </a:prstGeom>
        </p:spPr>
      </p:pic>
    </p:spTree>
    <p:extLst>
      <p:ext uri="{BB962C8B-B14F-4D97-AF65-F5344CB8AC3E}">
        <p14:creationId xmlns:p14="http://schemas.microsoft.com/office/powerpoint/2010/main" val="16496452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9007180" cy="1124712"/>
          </a:xfrm>
        </p:spPr>
        <p:txBody>
          <a:bodyPr anchor="ctr"/>
          <a:lstStyle/>
          <a:p>
            <a:r>
              <a:rPr lang="en-ZA" sz="3600" dirty="0"/>
              <a:t>Using sampled cost data</a:t>
            </a:r>
          </a:p>
        </p:txBody>
      </p:sp>
      <p:sp>
        <p:nvSpPr>
          <p:cNvPr id="3" name="Content Placeholder 2"/>
          <p:cNvSpPr>
            <a:spLocks noGrp="1"/>
          </p:cNvSpPr>
          <p:nvPr>
            <p:ph idx="1"/>
          </p:nvPr>
        </p:nvSpPr>
        <p:spPr>
          <a:xfrm>
            <a:off x="659334" y="1120043"/>
            <a:ext cx="8722172" cy="5646518"/>
          </a:xfrm>
        </p:spPr>
        <p:txBody>
          <a:bodyPr/>
          <a:lstStyle/>
          <a:p>
            <a:pPr marL="0" indent="0" algn="just">
              <a:lnSpc>
                <a:spcPct val="100000"/>
              </a:lnSpc>
              <a:spcBef>
                <a:spcPts val="0"/>
              </a:spcBef>
              <a:buNone/>
            </a:pPr>
            <a:r>
              <a:rPr lang="en-ZA" sz="3200" dirty="0">
                <a:solidFill>
                  <a:srgbClr val="290DB3"/>
                </a:solidFill>
              </a:rPr>
              <a:t>To estimate the costs for many farmers, you can gather information from a number of representative farmers and use this sample to generate the approximate costs for other farmers in a group.</a:t>
            </a:r>
          </a:p>
          <a:p>
            <a:pPr marL="0" indent="0" algn="just">
              <a:lnSpc>
                <a:spcPct val="100000"/>
              </a:lnSpc>
              <a:spcBef>
                <a:spcPts val="600"/>
              </a:spcBef>
              <a:spcAft>
                <a:spcPts val="600"/>
              </a:spcAft>
              <a:buNone/>
            </a:pPr>
            <a:r>
              <a:rPr lang="en-ZA" sz="3200" b="1" dirty="0">
                <a:solidFill>
                  <a:srgbClr val="898F0C"/>
                </a:solidFill>
              </a:rPr>
              <a:t>You must have a specific sampling method to generate an average that you can use to estimate other costs for:</a:t>
            </a:r>
          </a:p>
          <a:p>
            <a:pPr algn="just">
              <a:lnSpc>
                <a:spcPct val="100000"/>
              </a:lnSpc>
              <a:spcBef>
                <a:spcPts val="0"/>
              </a:spcBef>
            </a:pPr>
            <a:r>
              <a:rPr lang="en-ZA" sz="3200" dirty="0">
                <a:solidFill>
                  <a:srgbClr val="290DB3"/>
                </a:solidFill>
              </a:rPr>
              <a:t>Farmers having similar area and using similar production methods</a:t>
            </a:r>
          </a:p>
          <a:p>
            <a:pPr algn="just">
              <a:lnSpc>
                <a:spcPct val="100000"/>
              </a:lnSpc>
              <a:spcBef>
                <a:spcPts val="0"/>
              </a:spcBef>
            </a:pPr>
            <a:r>
              <a:rPr lang="en-ZA" sz="3200" dirty="0">
                <a:solidFill>
                  <a:srgbClr val="290DB3"/>
                </a:solidFill>
              </a:rPr>
              <a:t>Farmers having very different areas or using different production methods</a:t>
            </a:r>
          </a:p>
        </p:txBody>
      </p:sp>
      <p:sp>
        <p:nvSpPr>
          <p:cNvPr id="4" name="Slide Number Placeholder 3"/>
          <p:cNvSpPr>
            <a:spLocks noGrp="1"/>
          </p:cNvSpPr>
          <p:nvPr>
            <p:ph type="sldNum" sz="quarter" idx="4"/>
          </p:nvPr>
        </p:nvSpPr>
        <p:spPr/>
        <p:txBody>
          <a:bodyPr/>
          <a:lstStyle/>
          <a:p>
            <a:fld id="{3AF21FA0-C69A-D549-B93E-AD7DB9D7EB7A}" type="slidenum">
              <a:rPr lang="en-US" smtClean="0"/>
              <a:pPr/>
              <a:t>63</a:t>
            </a:fld>
            <a:endParaRPr lang="en-US" dirty="0"/>
          </a:p>
        </p:txBody>
      </p:sp>
      <p:cxnSp>
        <p:nvCxnSpPr>
          <p:cNvPr id="6" name="Straight Connector 5"/>
          <p:cNvCxnSpPr/>
          <p:nvPr/>
        </p:nvCxnSpPr>
        <p:spPr>
          <a:xfrm flipV="1">
            <a:off x="490874" y="98762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8129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256" y="-4670"/>
            <a:ext cx="9718002" cy="1124712"/>
          </a:xfrm>
        </p:spPr>
        <p:txBody>
          <a:bodyPr anchor="ctr"/>
          <a:lstStyle/>
          <a:p>
            <a:r>
              <a:rPr lang="en-ZA" sz="3600" dirty="0"/>
              <a:t>Using sampled cost data: Similar production methods</a:t>
            </a:r>
          </a:p>
        </p:txBody>
      </p:sp>
      <p:sp>
        <p:nvSpPr>
          <p:cNvPr id="3" name="Content Placeholder 2"/>
          <p:cNvSpPr>
            <a:spLocks noGrp="1"/>
          </p:cNvSpPr>
          <p:nvPr>
            <p:ph idx="1"/>
          </p:nvPr>
        </p:nvSpPr>
        <p:spPr>
          <a:xfrm>
            <a:off x="166257" y="1250672"/>
            <a:ext cx="9452756" cy="5565765"/>
          </a:xfrm>
        </p:spPr>
        <p:txBody>
          <a:bodyPr/>
          <a:lstStyle/>
          <a:p>
            <a:pPr marL="0" indent="0" algn="just">
              <a:lnSpc>
                <a:spcPct val="100000"/>
              </a:lnSpc>
              <a:spcBef>
                <a:spcPts val="0"/>
              </a:spcBef>
              <a:spcAft>
                <a:spcPts val="600"/>
              </a:spcAft>
              <a:buNone/>
            </a:pPr>
            <a:r>
              <a:rPr lang="en-ZA" sz="3200" dirty="0">
                <a:solidFill>
                  <a:srgbClr val="290DB3"/>
                </a:solidFill>
              </a:rPr>
              <a:t>If farmers have similar areas and using similar production methods, you </a:t>
            </a:r>
            <a:r>
              <a:rPr lang="en-ZA" sz="3200" dirty="0" smtClean="0">
                <a:solidFill>
                  <a:srgbClr val="290DB3"/>
                </a:solidFill>
              </a:rPr>
              <a:t>can take a </a:t>
            </a:r>
            <a:r>
              <a:rPr lang="en-ZA" sz="3200" dirty="0">
                <a:solidFill>
                  <a:srgbClr val="290DB3"/>
                </a:solidFill>
              </a:rPr>
              <a:t>sample of three representative farmers and choose the farmers based on their land area. </a:t>
            </a:r>
            <a:r>
              <a:rPr lang="en-ZA" sz="3200" b="1" dirty="0">
                <a:solidFill>
                  <a:srgbClr val="898F0C"/>
                </a:solidFill>
              </a:rPr>
              <a:t>Consider the following ways:</a:t>
            </a:r>
          </a:p>
          <a:p>
            <a:pPr>
              <a:lnSpc>
                <a:spcPct val="100000"/>
              </a:lnSpc>
              <a:spcBef>
                <a:spcPts val="0"/>
              </a:spcBef>
              <a:spcAft>
                <a:spcPts val="600"/>
              </a:spcAft>
            </a:pPr>
            <a:r>
              <a:rPr lang="en-ZA" sz="3200" dirty="0">
                <a:solidFill>
                  <a:srgbClr val="290DB3"/>
                </a:solidFill>
              </a:rPr>
              <a:t>Select the mode and interview three farmers with that farm size.</a:t>
            </a:r>
          </a:p>
          <a:p>
            <a:pPr>
              <a:lnSpc>
                <a:spcPct val="100000"/>
              </a:lnSpc>
              <a:spcBef>
                <a:spcPts val="0"/>
              </a:spcBef>
              <a:spcAft>
                <a:spcPts val="600"/>
              </a:spcAft>
            </a:pPr>
            <a:r>
              <a:rPr lang="en-ZA" sz="3200" dirty="0">
                <a:solidFill>
                  <a:srgbClr val="290DB3"/>
                </a:solidFill>
              </a:rPr>
              <a:t>Calculate the mean size of all the farms, then interview three farmers with that size of farm.</a:t>
            </a:r>
          </a:p>
          <a:p>
            <a:pPr>
              <a:lnSpc>
                <a:spcPct val="100000"/>
              </a:lnSpc>
              <a:spcBef>
                <a:spcPts val="0"/>
              </a:spcBef>
              <a:spcAft>
                <a:spcPts val="600"/>
              </a:spcAft>
            </a:pPr>
            <a:r>
              <a:rPr lang="en-ZA" sz="3200" dirty="0">
                <a:solidFill>
                  <a:srgbClr val="290DB3"/>
                </a:solidFill>
              </a:rPr>
              <a:t>Select the smallest, middle and largest farmers, calculate the average and interview three farmers with that farm size.</a:t>
            </a:r>
          </a:p>
        </p:txBody>
      </p:sp>
      <p:sp>
        <p:nvSpPr>
          <p:cNvPr id="4" name="Slide Number Placeholder 3"/>
          <p:cNvSpPr>
            <a:spLocks noGrp="1"/>
          </p:cNvSpPr>
          <p:nvPr>
            <p:ph type="sldNum" sz="quarter" idx="4"/>
          </p:nvPr>
        </p:nvSpPr>
        <p:spPr/>
        <p:txBody>
          <a:bodyPr/>
          <a:lstStyle/>
          <a:p>
            <a:fld id="{3AF21FA0-C69A-D549-B93E-AD7DB9D7EB7A}" type="slidenum">
              <a:rPr lang="en-US" smtClean="0"/>
              <a:pPr/>
              <a:t>64</a:t>
            </a:fld>
            <a:endParaRPr lang="en-US" dirty="0"/>
          </a:p>
        </p:txBody>
      </p:sp>
      <p:cxnSp>
        <p:nvCxnSpPr>
          <p:cNvPr id="6" name="Straight Connector 5"/>
          <p:cNvCxnSpPr/>
          <p:nvPr/>
        </p:nvCxnSpPr>
        <p:spPr>
          <a:xfrm flipV="1">
            <a:off x="166255" y="101063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60138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8946717" cy="1124712"/>
          </a:xfrm>
        </p:spPr>
        <p:txBody>
          <a:bodyPr anchor="ctr"/>
          <a:lstStyle/>
          <a:p>
            <a:r>
              <a:rPr lang="en-ZA" sz="3600" dirty="0"/>
              <a:t>Using sampled cost data</a:t>
            </a:r>
            <a:r>
              <a:rPr lang="en-ZA" sz="3600" dirty="0" smtClean="0"/>
              <a:t>: Example of a sample based on farm size</a:t>
            </a:r>
            <a:endParaRPr lang="en-ZA" sz="3600" dirty="0"/>
          </a:p>
        </p:txBody>
      </p:sp>
      <p:sp>
        <p:nvSpPr>
          <p:cNvPr id="3" name="Content Placeholder 2"/>
          <p:cNvSpPr>
            <a:spLocks noGrp="1"/>
          </p:cNvSpPr>
          <p:nvPr>
            <p:ph idx="1"/>
          </p:nvPr>
        </p:nvSpPr>
        <p:spPr>
          <a:xfrm>
            <a:off x="322415" y="1211282"/>
            <a:ext cx="9376221" cy="5783283"/>
          </a:xfrm>
        </p:spPr>
        <p:txBody>
          <a:bodyPr/>
          <a:lstStyle/>
          <a:p>
            <a:pPr marL="0" indent="0">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65</a:t>
            </a:fld>
            <a:endParaRPr lang="en-US" dirty="0"/>
          </a:p>
        </p:txBody>
      </p:sp>
      <p:cxnSp>
        <p:nvCxnSpPr>
          <p:cNvPr id="5" name="Straight Connector 4"/>
          <p:cNvCxnSpPr/>
          <p:nvPr/>
        </p:nvCxnSpPr>
        <p:spPr>
          <a:xfrm flipV="1">
            <a:off x="322415" y="113801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874" y="5472657"/>
            <a:ext cx="8890879" cy="125882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450" y="1404642"/>
            <a:ext cx="9320148" cy="176704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027" y="3403386"/>
            <a:ext cx="8705106" cy="1978031"/>
          </a:xfrm>
          <a:prstGeom prst="rect">
            <a:avLst/>
          </a:prstGeom>
        </p:spPr>
      </p:pic>
    </p:spTree>
    <p:extLst>
      <p:ext uri="{BB962C8B-B14F-4D97-AF65-F5344CB8AC3E}">
        <p14:creationId xmlns:p14="http://schemas.microsoft.com/office/powerpoint/2010/main" val="138345005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3" y="410967"/>
            <a:ext cx="8876553" cy="1124712"/>
          </a:xfrm>
        </p:spPr>
        <p:txBody>
          <a:bodyPr/>
          <a:lstStyle/>
          <a:p>
            <a:r>
              <a:rPr lang="en-ZA" sz="3600" dirty="0"/>
              <a:t>Using sampled cost data: Different areas and production methods</a:t>
            </a:r>
          </a:p>
        </p:txBody>
      </p:sp>
      <p:sp>
        <p:nvSpPr>
          <p:cNvPr id="3" name="Content Placeholder 2"/>
          <p:cNvSpPr>
            <a:spLocks noGrp="1"/>
          </p:cNvSpPr>
          <p:nvPr>
            <p:ph idx="1"/>
          </p:nvPr>
        </p:nvSpPr>
        <p:spPr>
          <a:xfrm>
            <a:off x="659334" y="1932061"/>
            <a:ext cx="8769674" cy="5015004"/>
          </a:xfrm>
        </p:spPr>
        <p:txBody>
          <a:bodyPr/>
          <a:lstStyle/>
          <a:p>
            <a:pPr>
              <a:lnSpc>
                <a:spcPct val="100000"/>
              </a:lnSpc>
              <a:spcBef>
                <a:spcPts val="600"/>
              </a:spcBef>
              <a:spcAft>
                <a:spcPts val="600"/>
              </a:spcAft>
            </a:pPr>
            <a:r>
              <a:rPr lang="en-ZA" sz="3200" dirty="0">
                <a:solidFill>
                  <a:srgbClr val="290DB3"/>
                </a:solidFill>
              </a:rPr>
              <a:t>Divide farmers into sub-groups.</a:t>
            </a:r>
          </a:p>
          <a:p>
            <a:pPr>
              <a:lnSpc>
                <a:spcPct val="100000"/>
              </a:lnSpc>
              <a:spcBef>
                <a:spcPts val="600"/>
              </a:spcBef>
              <a:spcAft>
                <a:spcPts val="600"/>
              </a:spcAft>
            </a:pPr>
            <a:r>
              <a:rPr lang="en-ZA" sz="3200" dirty="0">
                <a:solidFill>
                  <a:srgbClr val="290DB3"/>
                </a:solidFill>
              </a:rPr>
              <a:t>Work out the average costs for a sample of farmers in each category.</a:t>
            </a:r>
          </a:p>
          <a:p>
            <a:pPr>
              <a:lnSpc>
                <a:spcPct val="100000"/>
              </a:lnSpc>
              <a:spcBef>
                <a:spcPts val="600"/>
              </a:spcBef>
              <a:spcAft>
                <a:spcPts val="600"/>
              </a:spcAft>
            </a:pPr>
            <a:r>
              <a:rPr lang="en-ZA" sz="3200" dirty="0">
                <a:solidFill>
                  <a:srgbClr val="290DB3"/>
                </a:solidFill>
              </a:rPr>
              <a:t>Use these averages to estimate the costs for the other farmers in the same category.</a:t>
            </a:r>
          </a:p>
          <a:p>
            <a:pPr>
              <a:lnSpc>
                <a:spcPct val="100000"/>
              </a:lnSpc>
              <a:spcBef>
                <a:spcPts val="600"/>
              </a:spcBef>
              <a:spcAft>
                <a:spcPts val="600"/>
              </a:spcAft>
            </a:pPr>
            <a:r>
              <a:rPr lang="en-ZA" sz="3200" dirty="0">
                <a:solidFill>
                  <a:srgbClr val="290DB3"/>
                </a:solidFill>
              </a:rPr>
              <a:t>Instead of using land area, you may divide the farmers into categories based on the production technology they use, e.g. farmers with and without irrigation or farmers with and without fertilizer.</a:t>
            </a:r>
          </a:p>
        </p:txBody>
      </p:sp>
      <p:sp>
        <p:nvSpPr>
          <p:cNvPr id="4" name="Slide Number Placeholder 3"/>
          <p:cNvSpPr>
            <a:spLocks noGrp="1"/>
          </p:cNvSpPr>
          <p:nvPr>
            <p:ph type="sldNum" sz="quarter" idx="4"/>
          </p:nvPr>
        </p:nvSpPr>
        <p:spPr/>
        <p:txBody>
          <a:bodyPr/>
          <a:lstStyle/>
          <a:p>
            <a:fld id="{3AF21FA0-C69A-D549-B93E-AD7DB9D7EB7A}" type="slidenum">
              <a:rPr lang="en-US" smtClean="0"/>
              <a:pPr/>
              <a:t>66</a:t>
            </a:fld>
            <a:endParaRPr lang="en-US" dirty="0"/>
          </a:p>
        </p:txBody>
      </p:sp>
      <p:cxnSp>
        <p:nvCxnSpPr>
          <p:cNvPr id="6" name="Straight Connector 5"/>
          <p:cNvCxnSpPr/>
          <p:nvPr/>
        </p:nvCxnSpPr>
        <p:spPr>
          <a:xfrm flipV="1">
            <a:off x="409498" y="171138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594309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Cost of materials: Consumables</a:t>
            </a:r>
          </a:p>
        </p:txBody>
      </p:sp>
      <p:sp>
        <p:nvSpPr>
          <p:cNvPr id="5" name="Content Placeholder 4"/>
          <p:cNvSpPr>
            <a:spLocks noGrp="1"/>
          </p:cNvSpPr>
          <p:nvPr>
            <p:ph idx="1"/>
          </p:nvPr>
        </p:nvSpPr>
        <p:spPr>
          <a:xfrm>
            <a:off x="322415" y="1120042"/>
            <a:ext cx="5365866" cy="5542015"/>
          </a:xfrm>
        </p:spPr>
        <p:txBody>
          <a:bodyPr/>
          <a:lstStyle/>
          <a:p>
            <a:pPr marL="0" indent="0">
              <a:lnSpc>
                <a:spcPct val="100000"/>
              </a:lnSpc>
              <a:spcBef>
                <a:spcPts val="0"/>
              </a:spcBef>
              <a:spcAft>
                <a:spcPts val="600"/>
              </a:spcAft>
              <a:buNone/>
            </a:pPr>
            <a:r>
              <a:rPr lang="en-ZA" sz="3200" b="1" dirty="0">
                <a:solidFill>
                  <a:srgbClr val="898F0C"/>
                </a:solidFill>
              </a:rPr>
              <a:t>Consumables are items that are  used up in the production cycle, including:</a:t>
            </a:r>
          </a:p>
          <a:p>
            <a:pPr>
              <a:lnSpc>
                <a:spcPct val="100000"/>
              </a:lnSpc>
              <a:spcBef>
                <a:spcPts val="0"/>
              </a:spcBef>
            </a:pPr>
            <a:r>
              <a:rPr lang="en-ZA" sz="3200" dirty="0">
                <a:solidFill>
                  <a:srgbClr val="290DB3"/>
                </a:solidFill>
              </a:rPr>
              <a:t>Costs of renting, land and buildings</a:t>
            </a:r>
          </a:p>
          <a:p>
            <a:pPr>
              <a:lnSpc>
                <a:spcPct val="100000"/>
              </a:lnSpc>
              <a:spcBef>
                <a:spcPts val="0"/>
              </a:spcBef>
            </a:pPr>
            <a:r>
              <a:rPr lang="en-ZA" sz="3200" dirty="0">
                <a:solidFill>
                  <a:srgbClr val="290DB3"/>
                </a:solidFill>
              </a:rPr>
              <a:t>Hiring equipment and using irrigation</a:t>
            </a:r>
          </a:p>
          <a:p>
            <a:pPr>
              <a:lnSpc>
                <a:spcPct val="100000"/>
              </a:lnSpc>
              <a:spcBef>
                <a:spcPts val="0"/>
              </a:spcBef>
            </a:pPr>
            <a:r>
              <a:rPr lang="en-ZA" sz="3200" dirty="0">
                <a:solidFill>
                  <a:srgbClr val="290DB3"/>
                </a:solidFill>
              </a:rPr>
              <a:t>Costs of seeds, fertilizer, agrochemicals</a:t>
            </a:r>
            <a:r>
              <a:rPr lang="en-ZA" sz="3200" dirty="0" smtClean="0">
                <a:solidFill>
                  <a:srgbClr val="290DB3"/>
                </a:solidFill>
              </a:rPr>
              <a:t>, fuel,</a:t>
            </a:r>
          </a:p>
          <a:p>
            <a:pPr marL="261781" lvl="1" indent="0">
              <a:lnSpc>
                <a:spcPct val="100000"/>
              </a:lnSpc>
              <a:spcBef>
                <a:spcPts val="0"/>
              </a:spcBef>
              <a:buNone/>
            </a:pPr>
            <a:r>
              <a:rPr lang="en-ZA" sz="3200" dirty="0" smtClean="0">
                <a:solidFill>
                  <a:srgbClr val="290DB3"/>
                </a:solidFill>
              </a:rPr>
              <a:t>transport </a:t>
            </a:r>
            <a:r>
              <a:rPr lang="en-ZA" sz="3200" dirty="0">
                <a:solidFill>
                  <a:srgbClr val="290DB3"/>
                </a:solidFill>
              </a:rPr>
              <a:t>and packaging </a:t>
            </a:r>
            <a:r>
              <a:rPr lang="en-ZA" sz="3200" dirty="0" smtClean="0">
                <a:solidFill>
                  <a:srgbClr val="290DB3"/>
                </a:solidFill>
              </a:rPr>
              <a:t>materials</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67</a:t>
            </a:fld>
            <a:endParaRPr lang="en-US" dirty="0"/>
          </a:p>
        </p:txBody>
      </p:sp>
      <p:cxnSp>
        <p:nvCxnSpPr>
          <p:cNvPr id="8" name="Straight Connector 7"/>
          <p:cNvCxnSpPr/>
          <p:nvPr/>
        </p:nvCxnSpPr>
        <p:spPr>
          <a:xfrm flipV="1">
            <a:off x="322415" y="91816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312" y="2974011"/>
            <a:ext cx="4415324" cy="2957350"/>
          </a:xfrm>
          <a:prstGeom prst="rect">
            <a:avLst/>
          </a:prstGeom>
        </p:spPr>
      </p:pic>
    </p:spTree>
    <p:extLst>
      <p:ext uri="{BB962C8B-B14F-4D97-AF65-F5344CB8AC3E}">
        <p14:creationId xmlns:p14="http://schemas.microsoft.com/office/powerpoint/2010/main" val="8449243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Cost of materials: Durables</a:t>
            </a:r>
          </a:p>
        </p:txBody>
      </p:sp>
      <p:sp>
        <p:nvSpPr>
          <p:cNvPr id="6" name="Content Placeholder 5"/>
          <p:cNvSpPr>
            <a:spLocks noGrp="1"/>
          </p:cNvSpPr>
          <p:nvPr>
            <p:ph sz="half" idx="1"/>
          </p:nvPr>
        </p:nvSpPr>
        <p:spPr>
          <a:xfrm>
            <a:off x="336550" y="1262547"/>
            <a:ext cx="9362086" cy="5399510"/>
          </a:xfrm>
        </p:spPr>
        <p:txBody>
          <a:bodyPr/>
          <a:lstStyle/>
          <a:p>
            <a:pPr marL="0" indent="0">
              <a:lnSpc>
                <a:spcPct val="100000"/>
              </a:lnSpc>
              <a:spcBef>
                <a:spcPts val="0"/>
              </a:spcBef>
              <a:spcAft>
                <a:spcPts val="600"/>
              </a:spcAft>
              <a:buNone/>
            </a:pPr>
            <a:r>
              <a:rPr lang="en-ZA" sz="3200" b="1" dirty="0">
                <a:solidFill>
                  <a:srgbClr val="898F0C"/>
                </a:solidFill>
              </a:rPr>
              <a:t>Durables are (expensive) items that last a long </a:t>
            </a:r>
            <a:r>
              <a:rPr lang="en-ZA" sz="3200" b="1" dirty="0" smtClean="0">
                <a:solidFill>
                  <a:srgbClr val="898F0C"/>
                </a:solidFill>
              </a:rPr>
              <a:t>time (many years) </a:t>
            </a:r>
            <a:r>
              <a:rPr lang="en-ZA" sz="3200" b="1" dirty="0">
                <a:solidFill>
                  <a:srgbClr val="898F0C"/>
                </a:solidFill>
              </a:rPr>
              <a:t>such as:</a:t>
            </a:r>
          </a:p>
          <a:p>
            <a:pPr>
              <a:lnSpc>
                <a:spcPct val="100000"/>
              </a:lnSpc>
              <a:spcBef>
                <a:spcPts val="0"/>
              </a:spcBef>
              <a:spcAft>
                <a:spcPts val="600"/>
              </a:spcAft>
            </a:pPr>
            <a:r>
              <a:rPr lang="en-ZA" sz="3200" dirty="0" smtClean="0">
                <a:solidFill>
                  <a:srgbClr val="290DB3"/>
                </a:solidFill>
              </a:rPr>
              <a:t>Buildings</a:t>
            </a:r>
          </a:p>
          <a:p>
            <a:pPr>
              <a:lnSpc>
                <a:spcPct val="100000"/>
              </a:lnSpc>
              <a:spcBef>
                <a:spcPts val="0"/>
              </a:spcBef>
              <a:spcAft>
                <a:spcPts val="600"/>
              </a:spcAft>
            </a:pPr>
            <a:r>
              <a:rPr lang="en-ZA" sz="3200" dirty="0" smtClean="0">
                <a:solidFill>
                  <a:srgbClr val="290DB3"/>
                </a:solidFill>
              </a:rPr>
              <a:t>Tree </a:t>
            </a:r>
            <a:r>
              <a:rPr lang="en-ZA" sz="3200" dirty="0">
                <a:solidFill>
                  <a:srgbClr val="290DB3"/>
                </a:solidFill>
              </a:rPr>
              <a:t>seedlings</a:t>
            </a:r>
          </a:p>
          <a:p>
            <a:pPr>
              <a:lnSpc>
                <a:spcPct val="100000"/>
              </a:lnSpc>
              <a:spcBef>
                <a:spcPts val="0"/>
              </a:spcBef>
              <a:spcAft>
                <a:spcPts val="600"/>
              </a:spcAft>
            </a:pPr>
            <a:r>
              <a:rPr lang="en-ZA" sz="3200" dirty="0" smtClean="0">
                <a:solidFill>
                  <a:srgbClr val="290DB3"/>
                </a:solidFill>
              </a:rPr>
              <a:t>Equipment</a:t>
            </a:r>
          </a:p>
          <a:p>
            <a:pPr>
              <a:lnSpc>
                <a:spcPct val="100000"/>
              </a:lnSpc>
              <a:spcBef>
                <a:spcPts val="0"/>
              </a:spcBef>
              <a:spcAft>
                <a:spcPts val="600"/>
              </a:spcAft>
            </a:pPr>
            <a:r>
              <a:rPr lang="en-ZA" sz="3200" dirty="0" smtClean="0">
                <a:solidFill>
                  <a:srgbClr val="290DB3"/>
                </a:solidFill>
              </a:rPr>
              <a:t>Livestock</a:t>
            </a:r>
            <a:endParaRPr lang="en-ZA" sz="3200" dirty="0">
              <a:solidFill>
                <a:srgbClr val="290DB3"/>
              </a:solidFill>
            </a:endParaRPr>
          </a:p>
          <a:p>
            <a:pPr marL="0" indent="0">
              <a:lnSpc>
                <a:spcPct val="100000"/>
              </a:lnSpc>
              <a:spcBef>
                <a:spcPts val="0"/>
              </a:spcBef>
              <a:spcAft>
                <a:spcPts val="600"/>
              </a:spcAft>
              <a:buNone/>
            </a:pPr>
            <a:endParaRPr lang="en-ZA" sz="3200" dirty="0" smtClean="0">
              <a:solidFill>
                <a:srgbClr val="290DB3"/>
              </a:solidFill>
            </a:endParaRPr>
          </a:p>
          <a:p>
            <a:pPr marL="0" indent="0">
              <a:lnSpc>
                <a:spcPct val="100000"/>
              </a:lnSpc>
              <a:spcBef>
                <a:spcPts val="0"/>
              </a:spcBef>
              <a:spcAft>
                <a:spcPts val="600"/>
              </a:spcAft>
              <a:buNone/>
            </a:pPr>
            <a:endParaRPr lang="en-ZA" sz="3200" dirty="0" smtClean="0">
              <a:solidFill>
                <a:srgbClr val="290DB3"/>
              </a:solidFill>
            </a:endParaRPr>
          </a:p>
          <a:p>
            <a:pPr marL="0" indent="0">
              <a:lnSpc>
                <a:spcPct val="100000"/>
              </a:lnSpc>
              <a:spcBef>
                <a:spcPts val="0"/>
              </a:spcBef>
              <a:spcAft>
                <a:spcPts val="600"/>
              </a:spcAft>
              <a:buNone/>
            </a:pPr>
            <a:r>
              <a:rPr lang="en-ZA" sz="3200" dirty="0" smtClean="0">
                <a:solidFill>
                  <a:srgbClr val="290DB3"/>
                </a:solidFill>
              </a:rPr>
              <a:t>You </a:t>
            </a:r>
            <a:r>
              <a:rPr lang="en-ZA" sz="3200" dirty="0">
                <a:solidFill>
                  <a:srgbClr val="290DB3"/>
                </a:solidFill>
              </a:rPr>
              <a:t>need to estimate how many years the item will last and then divide the cost by this number of years.</a:t>
            </a:r>
            <a:endParaRPr lang="en-ZA" dirty="0">
              <a:solidFill>
                <a:srgbClr val="290DB3"/>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68</a:t>
            </a:fld>
            <a:endParaRPr lang="en-US" dirty="0"/>
          </a:p>
        </p:txBody>
      </p:sp>
      <p:cxnSp>
        <p:nvCxnSpPr>
          <p:cNvPr id="8" name="Straight Connector 7"/>
          <p:cNvCxnSpPr/>
          <p:nvPr/>
        </p:nvCxnSpPr>
        <p:spPr>
          <a:xfrm flipV="1">
            <a:off x="322415"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7004" y="1992630"/>
            <a:ext cx="4740117" cy="3418163"/>
          </a:xfrm>
          <a:prstGeom prst="rect">
            <a:avLst/>
          </a:prstGeom>
        </p:spPr>
      </p:pic>
    </p:spTree>
    <p:extLst>
      <p:ext uri="{BB962C8B-B14F-4D97-AF65-F5344CB8AC3E}">
        <p14:creationId xmlns:p14="http://schemas.microsoft.com/office/powerpoint/2010/main" val="40177827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39" y="-4670"/>
            <a:ext cx="7718961" cy="1124712"/>
          </a:xfrm>
        </p:spPr>
        <p:txBody>
          <a:bodyPr anchor="ctr"/>
          <a:lstStyle/>
          <a:p>
            <a:r>
              <a:rPr lang="en-ZA" sz="3600" dirty="0"/>
              <a:t>Total material costs</a:t>
            </a:r>
          </a:p>
        </p:txBody>
      </p:sp>
      <p:sp>
        <p:nvSpPr>
          <p:cNvPr id="3" name="Content Placeholder 2"/>
          <p:cNvSpPr>
            <a:spLocks noGrp="1"/>
          </p:cNvSpPr>
          <p:nvPr>
            <p:ph idx="1"/>
          </p:nvPr>
        </p:nvSpPr>
        <p:spPr>
          <a:xfrm>
            <a:off x="510640" y="1250671"/>
            <a:ext cx="8265226" cy="5646518"/>
          </a:xfrm>
        </p:spPr>
        <p:txBody>
          <a:bodyPr/>
          <a:lstStyle/>
          <a:p>
            <a:pPr marL="0" indent="0" algn="ctr">
              <a:lnSpc>
                <a:spcPct val="100000"/>
              </a:lnSpc>
              <a:spcBef>
                <a:spcPts val="0"/>
              </a:spcBef>
              <a:buNone/>
            </a:pPr>
            <a:r>
              <a:rPr lang="en-ZA" sz="3200" b="1" dirty="0">
                <a:solidFill>
                  <a:srgbClr val="290DB3"/>
                </a:solidFill>
              </a:rPr>
              <a:t>Total material costs =</a:t>
            </a:r>
            <a:r>
              <a:rPr lang="en-ZA" sz="3200" dirty="0">
                <a:solidFill>
                  <a:srgbClr val="290DB3"/>
                </a:solidFill>
              </a:rPr>
              <a:t> Consumable material costs + Durable material costs</a:t>
            </a:r>
          </a:p>
          <a:p>
            <a:pPr marL="0" indent="0">
              <a:lnSpc>
                <a:spcPct val="100000"/>
              </a:lnSpc>
              <a:spcBef>
                <a:spcPts val="0"/>
              </a:spcBef>
              <a:buNone/>
            </a:pPr>
            <a:endParaRPr lang="en-ZA" sz="18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69</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9917" y="2522060"/>
            <a:ext cx="7090317" cy="4054025"/>
          </a:xfrm>
          <a:prstGeom prst="rect">
            <a:avLst/>
          </a:prstGeom>
        </p:spPr>
      </p:pic>
      <p:cxnSp>
        <p:nvCxnSpPr>
          <p:cNvPr id="7" name="Straight Connector 6"/>
          <p:cNvCxnSpPr/>
          <p:nvPr/>
        </p:nvCxnSpPr>
        <p:spPr>
          <a:xfrm flipV="1">
            <a:off x="322415" y="96689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3045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7: Market analysis</a:t>
            </a:r>
          </a:p>
        </p:txBody>
      </p:sp>
      <p:sp>
        <p:nvSpPr>
          <p:cNvPr id="4" name="Slide Number Placeholder 3"/>
          <p:cNvSpPr>
            <a:spLocks noGrp="1"/>
          </p:cNvSpPr>
          <p:nvPr>
            <p:ph type="sldNum" sz="quarter" idx="4"/>
          </p:nvPr>
        </p:nvSpPr>
        <p:spPr/>
        <p:txBody>
          <a:bodyPr/>
          <a:lstStyle/>
          <a:p>
            <a:fld id="{3AF21FA0-C69A-D549-B93E-AD7DB9D7EB7A}" type="slidenum">
              <a:rPr lang="en-US" smtClean="0"/>
              <a:pPr/>
              <a:t>7</a:t>
            </a:fld>
            <a:endParaRPr lang="en-US" dirty="0"/>
          </a:p>
        </p:txBody>
      </p:sp>
    </p:spTree>
    <p:extLst>
      <p:ext uri="{BB962C8B-B14F-4D97-AF65-F5344CB8AC3E}">
        <p14:creationId xmlns:p14="http://schemas.microsoft.com/office/powerpoint/2010/main" val="300117553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Cost of labor</a:t>
            </a:r>
          </a:p>
        </p:txBody>
      </p:sp>
      <p:sp>
        <p:nvSpPr>
          <p:cNvPr id="3" name="Content Placeholder 2"/>
          <p:cNvSpPr>
            <a:spLocks noGrp="1"/>
          </p:cNvSpPr>
          <p:nvPr>
            <p:ph idx="1"/>
          </p:nvPr>
        </p:nvSpPr>
        <p:spPr>
          <a:xfrm>
            <a:off x="322415" y="1120043"/>
            <a:ext cx="9177845" cy="5672644"/>
          </a:xfrm>
        </p:spPr>
        <p:txBody>
          <a:bodyPr/>
          <a:lstStyle/>
          <a:p>
            <a:pPr marL="0" indent="0">
              <a:lnSpc>
                <a:spcPct val="100000"/>
              </a:lnSpc>
              <a:spcBef>
                <a:spcPts val="0"/>
              </a:spcBef>
              <a:spcAft>
                <a:spcPts val="600"/>
              </a:spcAft>
              <a:buNone/>
            </a:pPr>
            <a:r>
              <a:rPr lang="en-ZA" sz="3200" b="1" dirty="0">
                <a:solidFill>
                  <a:srgbClr val="898F0C"/>
                </a:solidFill>
              </a:rPr>
              <a:t>Labor costs include payment for people to do tasks such as:</a:t>
            </a:r>
          </a:p>
          <a:p>
            <a:pPr>
              <a:lnSpc>
                <a:spcPct val="100000"/>
              </a:lnSpc>
              <a:spcBef>
                <a:spcPts val="0"/>
              </a:spcBef>
            </a:pPr>
            <a:r>
              <a:rPr lang="en-ZA" sz="3200" dirty="0">
                <a:solidFill>
                  <a:srgbClr val="290DB3"/>
                </a:solidFill>
              </a:rPr>
              <a:t>Nursery preparation</a:t>
            </a:r>
          </a:p>
          <a:p>
            <a:pPr>
              <a:lnSpc>
                <a:spcPct val="100000"/>
              </a:lnSpc>
              <a:spcBef>
                <a:spcPts val="0"/>
              </a:spcBef>
            </a:pPr>
            <a:r>
              <a:rPr lang="en-ZA" sz="3200" dirty="0">
                <a:solidFill>
                  <a:srgbClr val="290DB3"/>
                </a:solidFill>
              </a:rPr>
              <a:t>Land </a:t>
            </a:r>
            <a:r>
              <a:rPr lang="en-ZA" sz="3200" dirty="0" smtClean="0">
                <a:solidFill>
                  <a:srgbClr val="290DB3"/>
                </a:solidFill>
              </a:rPr>
              <a:t>clearing and plowing</a:t>
            </a:r>
          </a:p>
          <a:p>
            <a:pPr>
              <a:lnSpc>
                <a:spcPct val="100000"/>
              </a:lnSpc>
              <a:spcBef>
                <a:spcPts val="0"/>
              </a:spcBef>
            </a:pPr>
            <a:r>
              <a:rPr lang="en-ZA" sz="3200" dirty="0" smtClean="0">
                <a:solidFill>
                  <a:srgbClr val="290DB3"/>
                </a:solidFill>
              </a:rPr>
              <a:t>Planting and weeding</a:t>
            </a:r>
          </a:p>
          <a:p>
            <a:pPr>
              <a:lnSpc>
                <a:spcPct val="100000"/>
              </a:lnSpc>
              <a:spcBef>
                <a:spcPts val="0"/>
              </a:spcBef>
            </a:pPr>
            <a:r>
              <a:rPr lang="en-ZA" sz="3200" dirty="0" smtClean="0">
                <a:solidFill>
                  <a:srgbClr val="290DB3"/>
                </a:solidFill>
              </a:rPr>
              <a:t>I</a:t>
            </a:r>
            <a:r>
              <a:rPr lang="en-ZA" sz="3200" dirty="0" smtClean="0">
                <a:solidFill>
                  <a:srgbClr val="290DB3"/>
                </a:solidFill>
              </a:rPr>
              <a:t>rrigating</a:t>
            </a:r>
          </a:p>
          <a:p>
            <a:pPr>
              <a:lnSpc>
                <a:spcPct val="100000"/>
              </a:lnSpc>
              <a:spcBef>
                <a:spcPts val="0"/>
              </a:spcBef>
            </a:pPr>
            <a:r>
              <a:rPr lang="en-ZA" sz="3200" dirty="0" smtClean="0">
                <a:solidFill>
                  <a:srgbClr val="290DB3"/>
                </a:solidFill>
              </a:rPr>
              <a:t>A</a:t>
            </a:r>
            <a:r>
              <a:rPr lang="en-ZA" sz="3200" dirty="0" smtClean="0">
                <a:solidFill>
                  <a:srgbClr val="290DB3"/>
                </a:solidFill>
              </a:rPr>
              <a:t>pplying </a:t>
            </a:r>
            <a:r>
              <a:rPr lang="en-ZA" sz="3200" dirty="0">
                <a:solidFill>
                  <a:srgbClr val="290DB3"/>
                </a:solidFill>
              </a:rPr>
              <a:t>fertilizer</a:t>
            </a:r>
          </a:p>
          <a:p>
            <a:pPr>
              <a:lnSpc>
                <a:spcPct val="100000"/>
              </a:lnSpc>
              <a:spcBef>
                <a:spcPts val="0"/>
              </a:spcBef>
            </a:pPr>
            <a:r>
              <a:rPr lang="en-ZA" sz="3200" dirty="0">
                <a:solidFill>
                  <a:srgbClr val="290DB3"/>
                </a:solidFill>
              </a:rPr>
              <a:t>Animal </a:t>
            </a:r>
            <a:r>
              <a:rPr lang="en-ZA" sz="3200" dirty="0" smtClean="0">
                <a:solidFill>
                  <a:srgbClr val="290DB3"/>
                </a:solidFill>
              </a:rPr>
              <a:t>feeding and milking</a:t>
            </a:r>
          </a:p>
          <a:p>
            <a:pPr>
              <a:lnSpc>
                <a:spcPct val="100000"/>
              </a:lnSpc>
              <a:spcBef>
                <a:spcPts val="0"/>
              </a:spcBef>
            </a:pPr>
            <a:r>
              <a:rPr lang="en-ZA" sz="3200" dirty="0" smtClean="0">
                <a:solidFill>
                  <a:srgbClr val="290DB3"/>
                </a:solidFill>
              </a:rPr>
              <a:t>Crop harvesting</a:t>
            </a:r>
            <a:endParaRPr lang="en-ZA" sz="3200" dirty="0">
              <a:solidFill>
                <a:srgbClr val="290DB3"/>
              </a:solidFill>
            </a:endParaRPr>
          </a:p>
          <a:p>
            <a:pPr>
              <a:lnSpc>
                <a:spcPct val="100000"/>
              </a:lnSpc>
              <a:spcBef>
                <a:spcPts val="0"/>
              </a:spcBef>
            </a:pPr>
            <a:r>
              <a:rPr lang="en-ZA" sz="3200" dirty="0">
                <a:solidFill>
                  <a:srgbClr val="290DB3"/>
                </a:solidFill>
              </a:rPr>
              <a:t>Packing and storage handling</a:t>
            </a:r>
          </a:p>
          <a:p>
            <a:pPr>
              <a:lnSpc>
                <a:spcPct val="100000"/>
              </a:lnSpc>
              <a:spcBef>
                <a:spcPts val="0"/>
              </a:spcBef>
            </a:pPr>
            <a:r>
              <a:rPr lang="en-ZA" sz="3200" dirty="0">
                <a:solidFill>
                  <a:srgbClr val="290DB3"/>
                </a:solidFill>
              </a:rPr>
              <a:t>Negotiating with </a:t>
            </a:r>
            <a:r>
              <a:rPr lang="en-ZA" sz="3200" dirty="0" smtClean="0">
                <a:solidFill>
                  <a:srgbClr val="290DB3"/>
                </a:solidFill>
              </a:rPr>
              <a:t>traders</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70</a:t>
            </a:fld>
            <a:endParaRPr lang="en-US" dirty="0"/>
          </a:p>
        </p:txBody>
      </p:sp>
      <p:cxnSp>
        <p:nvCxnSpPr>
          <p:cNvPr id="6" name="Straight Connector 5"/>
          <p:cNvCxnSpPr/>
          <p:nvPr/>
        </p:nvCxnSpPr>
        <p:spPr>
          <a:xfrm flipV="1">
            <a:off x="322415" y="91816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6592" y="2149751"/>
            <a:ext cx="4203667" cy="3304029"/>
          </a:xfrm>
          <a:prstGeom prst="rect">
            <a:avLst/>
          </a:prstGeom>
        </p:spPr>
      </p:pic>
    </p:spTree>
    <p:extLst>
      <p:ext uri="{BB962C8B-B14F-4D97-AF65-F5344CB8AC3E}">
        <p14:creationId xmlns:p14="http://schemas.microsoft.com/office/powerpoint/2010/main" val="11273112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1" y="-4670"/>
            <a:ext cx="7893049" cy="1124712"/>
          </a:xfrm>
        </p:spPr>
        <p:txBody>
          <a:bodyPr anchor="ctr"/>
          <a:lstStyle/>
          <a:p>
            <a:r>
              <a:rPr lang="en-ZA" sz="3600" dirty="0"/>
              <a:t>Cost of labor: Family labor</a:t>
            </a:r>
          </a:p>
        </p:txBody>
      </p:sp>
      <p:sp>
        <p:nvSpPr>
          <p:cNvPr id="3" name="Content Placeholder 2"/>
          <p:cNvSpPr>
            <a:spLocks noGrp="1"/>
          </p:cNvSpPr>
          <p:nvPr>
            <p:ph sz="half" idx="1"/>
          </p:nvPr>
        </p:nvSpPr>
        <p:spPr>
          <a:xfrm>
            <a:off x="336551" y="1120042"/>
            <a:ext cx="5422982" cy="5874523"/>
          </a:xfrm>
        </p:spPr>
        <p:txBody>
          <a:bodyPr/>
          <a:lstStyle/>
          <a:p>
            <a:pPr>
              <a:lnSpc>
                <a:spcPct val="100000"/>
              </a:lnSpc>
              <a:spcBef>
                <a:spcPts val="0"/>
              </a:spcBef>
            </a:pPr>
            <a:r>
              <a:rPr lang="en-ZA" sz="3200" dirty="0">
                <a:solidFill>
                  <a:srgbClr val="290DB3"/>
                </a:solidFill>
              </a:rPr>
              <a:t>The work of family members is a vital part of many farm </a:t>
            </a:r>
            <a:r>
              <a:rPr lang="en-ZA" sz="3200" dirty="0" smtClean="0">
                <a:solidFill>
                  <a:srgbClr val="290DB3"/>
                </a:solidFill>
              </a:rPr>
              <a:t>enterprises.</a:t>
            </a:r>
          </a:p>
          <a:p>
            <a:pPr>
              <a:lnSpc>
                <a:spcPct val="100000"/>
              </a:lnSpc>
              <a:spcBef>
                <a:spcPts val="0"/>
              </a:spcBef>
            </a:pPr>
            <a:r>
              <a:rPr lang="en-ZA" sz="3200" dirty="0" smtClean="0">
                <a:solidFill>
                  <a:srgbClr val="290DB3"/>
                </a:solidFill>
              </a:rPr>
              <a:t>Family </a:t>
            </a:r>
            <a:r>
              <a:rPr lang="en-ZA" sz="3200" dirty="0">
                <a:solidFill>
                  <a:srgbClr val="290DB3"/>
                </a:solidFill>
              </a:rPr>
              <a:t>members often do not get paid in cash. Instead, they are paid in </a:t>
            </a:r>
            <a:r>
              <a:rPr lang="en-ZA" sz="3200" dirty="0" smtClean="0">
                <a:solidFill>
                  <a:srgbClr val="290DB3"/>
                </a:solidFill>
              </a:rPr>
              <a:t>kind, </a:t>
            </a:r>
            <a:r>
              <a:rPr lang="en-ZA" sz="3200" dirty="0">
                <a:solidFill>
                  <a:srgbClr val="290DB3"/>
                </a:solidFill>
              </a:rPr>
              <a:t>in the form of </a:t>
            </a:r>
            <a:r>
              <a:rPr lang="en-ZA" sz="3200" dirty="0" smtClean="0">
                <a:solidFill>
                  <a:srgbClr val="290DB3"/>
                </a:solidFill>
              </a:rPr>
              <a:t>food and </a:t>
            </a:r>
            <a:r>
              <a:rPr lang="en-ZA" sz="3200" dirty="0">
                <a:solidFill>
                  <a:srgbClr val="290DB3"/>
                </a:solidFill>
              </a:rPr>
              <a:t>accommodation.</a:t>
            </a:r>
          </a:p>
          <a:p>
            <a:pPr>
              <a:lnSpc>
                <a:spcPct val="100000"/>
              </a:lnSpc>
              <a:spcBef>
                <a:spcPts val="0"/>
              </a:spcBef>
            </a:pPr>
            <a:r>
              <a:rPr lang="en-ZA" sz="3200" dirty="0">
                <a:solidFill>
                  <a:srgbClr val="290DB3"/>
                </a:solidFill>
              </a:rPr>
              <a:t>Family labor needs to </a:t>
            </a:r>
            <a:r>
              <a:rPr lang="en-ZA" sz="3200" dirty="0" smtClean="0">
                <a:solidFill>
                  <a:srgbClr val="290DB3"/>
                </a:solidFill>
              </a:rPr>
              <a:t>be accounted </a:t>
            </a:r>
            <a:r>
              <a:rPr lang="en-ZA" sz="3200" dirty="0" smtClean="0">
                <a:solidFill>
                  <a:srgbClr val="290DB3"/>
                </a:solidFill>
              </a:rPr>
              <a:t>for and farmers should  estimate </a:t>
            </a:r>
            <a:r>
              <a:rPr lang="en-ZA" sz="3200" dirty="0">
                <a:solidFill>
                  <a:srgbClr val="290DB3"/>
                </a:solidFill>
              </a:rPr>
              <a:t>how much this would cost in money terms.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71</a:t>
            </a:fld>
            <a:endParaRPr lang="en-US" dirty="0"/>
          </a:p>
        </p:txBody>
      </p:sp>
      <p:cxnSp>
        <p:nvCxnSpPr>
          <p:cNvPr id="7" name="Straight Connector 6"/>
          <p:cNvCxnSpPr/>
          <p:nvPr/>
        </p:nvCxnSpPr>
        <p:spPr>
          <a:xfrm flipV="1">
            <a:off x="336551"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533" y="2568491"/>
            <a:ext cx="3953238" cy="2977625"/>
          </a:xfrm>
          <a:prstGeom prst="rect">
            <a:avLst/>
          </a:prstGeom>
        </p:spPr>
      </p:pic>
    </p:spTree>
    <p:extLst>
      <p:ext uri="{BB962C8B-B14F-4D97-AF65-F5344CB8AC3E}">
        <p14:creationId xmlns:p14="http://schemas.microsoft.com/office/powerpoint/2010/main" val="5997226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Total  costs</a:t>
            </a:r>
          </a:p>
        </p:txBody>
      </p:sp>
      <p:sp>
        <p:nvSpPr>
          <p:cNvPr id="5" name="Content Placeholder 4"/>
          <p:cNvSpPr>
            <a:spLocks noGrp="1"/>
          </p:cNvSpPr>
          <p:nvPr>
            <p:ph sz="half" idx="1"/>
          </p:nvPr>
        </p:nvSpPr>
        <p:spPr>
          <a:xfrm>
            <a:off x="336549" y="1120042"/>
            <a:ext cx="9721851" cy="5767646"/>
          </a:xfrm>
        </p:spPr>
        <p:txBody>
          <a:bodyPr/>
          <a:lstStyle/>
          <a:p>
            <a:pPr marL="0" indent="0">
              <a:lnSpc>
                <a:spcPct val="100000"/>
              </a:lnSpc>
              <a:spcBef>
                <a:spcPts val="0"/>
              </a:spcBef>
              <a:buNone/>
            </a:pPr>
            <a:r>
              <a:rPr lang="en-ZA" sz="3200" b="1" dirty="0">
                <a:solidFill>
                  <a:srgbClr val="898F0C"/>
                </a:solidFill>
              </a:rPr>
              <a:t>Total costs =  Total material costs + Labor costs</a:t>
            </a: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buNone/>
            </a:pPr>
            <a:endParaRPr lang="en-ZA" sz="3200" dirty="0">
              <a:solidFill>
                <a:srgbClr val="290DB3"/>
              </a:solidFill>
            </a:endParaRPr>
          </a:p>
          <a:p>
            <a:pPr marL="0" indent="0">
              <a:lnSpc>
                <a:spcPct val="100000"/>
              </a:lnSpc>
              <a:spcBef>
                <a:spcPts val="0"/>
              </a:spcBef>
              <a:spcAft>
                <a:spcPts val="600"/>
              </a:spcAft>
              <a:buNone/>
            </a:pPr>
            <a:r>
              <a:rPr lang="en-ZA" sz="3200" b="1" dirty="0">
                <a:solidFill>
                  <a:srgbClr val="898F0C"/>
                </a:solidFill>
              </a:rPr>
              <a:t>Example:</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042463" y="1917238"/>
            <a:ext cx="4481223" cy="2305053"/>
          </a:xfrm>
        </p:spPr>
      </p:pic>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72</a:t>
            </a:fld>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3364357006"/>
              </p:ext>
            </p:extLst>
          </p:nvPr>
        </p:nvGraphicFramePr>
        <p:xfrm>
          <a:off x="336550" y="4425313"/>
          <a:ext cx="9104333" cy="2225040"/>
        </p:xfrm>
        <a:graphic>
          <a:graphicData uri="http://schemas.openxmlformats.org/drawingml/2006/table">
            <a:tbl>
              <a:tblPr firstRow="1" bandRow="1">
                <a:tableStyleId>{5C22544A-7EE6-4342-B048-85BDC9FD1C3A}</a:tableStyleId>
              </a:tblPr>
              <a:tblGrid>
                <a:gridCol w="6016749">
                  <a:extLst>
                    <a:ext uri="{9D8B030D-6E8A-4147-A177-3AD203B41FA5}">
                      <a16:colId xmlns:a16="http://schemas.microsoft.com/office/drawing/2014/main" xmlns="" val="20000"/>
                    </a:ext>
                  </a:extLst>
                </a:gridCol>
                <a:gridCol w="1401288">
                  <a:extLst>
                    <a:ext uri="{9D8B030D-6E8A-4147-A177-3AD203B41FA5}">
                      <a16:colId xmlns:a16="http://schemas.microsoft.com/office/drawing/2014/main" xmlns="" val="20001"/>
                    </a:ext>
                  </a:extLst>
                </a:gridCol>
                <a:gridCol w="1686296">
                  <a:extLst>
                    <a:ext uri="{9D8B030D-6E8A-4147-A177-3AD203B41FA5}">
                      <a16:colId xmlns:a16="http://schemas.microsoft.com/office/drawing/2014/main" xmlns="" val="20002"/>
                    </a:ext>
                  </a:extLst>
                </a:gridCol>
              </a:tblGrid>
              <a:tr h="370840">
                <a:tc>
                  <a:txBody>
                    <a:bodyPr/>
                    <a:lstStyle/>
                    <a:p>
                      <a:r>
                        <a:rPr lang="en-ZA" sz="3200" b="0" dirty="0">
                          <a:solidFill>
                            <a:srgbClr val="290DB3"/>
                          </a:solidFill>
                        </a:rPr>
                        <a:t>Total</a:t>
                      </a:r>
                      <a:r>
                        <a:rPr lang="en-ZA" sz="3200" b="0" baseline="0" dirty="0">
                          <a:solidFill>
                            <a:srgbClr val="290DB3"/>
                          </a:solidFill>
                        </a:rPr>
                        <a:t> material costs</a:t>
                      </a:r>
                    </a:p>
                    <a:p>
                      <a:r>
                        <a:rPr lang="en-ZA" sz="3200" b="0" baseline="0" dirty="0">
                          <a:solidFill>
                            <a:srgbClr val="290DB3"/>
                          </a:solidFill>
                        </a:rPr>
                        <a:t>(Consumables + Durables)</a:t>
                      </a:r>
                      <a:endParaRPr lang="en-ZA" sz="3200" b="0" dirty="0">
                        <a:solidFill>
                          <a:srgbClr val="290DB3"/>
                        </a:solidFill>
                      </a:endParaRPr>
                    </a:p>
                  </a:txBody>
                  <a:tcPr anchor="ct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200" b="0" dirty="0">
                          <a:solidFill>
                            <a:srgbClr val="290DB3"/>
                          </a:solidFill>
                        </a:rPr>
                        <a:t>A</a:t>
                      </a:r>
                    </a:p>
                  </a:txBody>
                  <a:tcPr anchor="ct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r"/>
                      <a:r>
                        <a:rPr lang="en-ZA" sz="3200" b="0" dirty="0">
                          <a:solidFill>
                            <a:srgbClr val="290DB3"/>
                          </a:solidFill>
                        </a:rPr>
                        <a:t>$130</a:t>
                      </a:r>
                    </a:p>
                  </a:txBody>
                  <a:tcPr anchor="ct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r>
                        <a:rPr lang="en-ZA" sz="3200" dirty="0">
                          <a:solidFill>
                            <a:srgbClr val="290DB3"/>
                          </a:solidFill>
                        </a:rPr>
                        <a:t>Total labor costs</a:t>
                      </a:r>
                    </a:p>
                  </a:txBody>
                  <a:tcPr anchor="ct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200" dirty="0">
                          <a:solidFill>
                            <a:srgbClr val="290DB3"/>
                          </a:solidFill>
                        </a:rPr>
                        <a:t>B</a:t>
                      </a:r>
                    </a:p>
                  </a:txBody>
                  <a:tcPr anchor="ct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r"/>
                      <a:r>
                        <a:rPr lang="en-ZA" sz="3200" dirty="0">
                          <a:solidFill>
                            <a:srgbClr val="290DB3"/>
                          </a:solidFill>
                        </a:rPr>
                        <a:t>$70</a:t>
                      </a:r>
                    </a:p>
                  </a:txBody>
                  <a:tcPr anchor="ct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r>
                        <a:rPr lang="en-ZA" sz="3200" b="1" dirty="0">
                          <a:solidFill>
                            <a:srgbClr val="290DB3"/>
                          </a:solidFill>
                        </a:rPr>
                        <a:t>Total costs</a:t>
                      </a:r>
                    </a:p>
                  </a:txBody>
                  <a:tcPr anchor="ct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200" b="1" dirty="0">
                          <a:solidFill>
                            <a:srgbClr val="290DB3"/>
                          </a:solidFill>
                        </a:rPr>
                        <a:t>A + B</a:t>
                      </a:r>
                    </a:p>
                  </a:txBody>
                  <a:tcPr anchor="ct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r"/>
                      <a:r>
                        <a:rPr lang="en-ZA" sz="3200" b="1" dirty="0">
                          <a:solidFill>
                            <a:srgbClr val="290DB3"/>
                          </a:solidFill>
                        </a:rPr>
                        <a:t>$200</a:t>
                      </a:r>
                    </a:p>
                  </a:txBody>
                  <a:tcPr anchor="ct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a16="http://schemas.microsoft.com/office/drawing/2014/main" xmlns="" val="10002"/>
                  </a:ext>
                </a:extLst>
              </a:tr>
            </a:tbl>
          </a:graphicData>
        </a:graphic>
      </p:graphicFrame>
      <p:cxnSp>
        <p:nvCxnSpPr>
          <p:cNvPr id="10" name="Straight Connector 9"/>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151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Estimating income: Information needed</a:t>
            </a:r>
          </a:p>
        </p:txBody>
      </p:sp>
      <p:sp>
        <p:nvSpPr>
          <p:cNvPr id="5" name="Content Placeholder 4"/>
          <p:cNvSpPr>
            <a:spLocks noGrp="1"/>
          </p:cNvSpPr>
          <p:nvPr>
            <p:ph sz="half" idx="1"/>
          </p:nvPr>
        </p:nvSpPr>
        <p:spPr>
          <a:xfrm>
            <a:off x="336550" y="1238796"/>
            <a:ext cx="4544208" cy="5197630"/>
          </a:xfrm>
        </p:spPr>
        <p:txBody>
          <a:bodyPr/>
          <a:lstStyle/>
          <a:p>
            <a:pPr marL="0" indent="0">
              <a:lnSpc>
                <a:spcPct val="100000"/>
              </a:lnSpc>
              <a:spcBef>
                <a:spcPts val="600"/>
              </a:spcBef>
              <a:spcAft>
                <a:spcPts val="600"/>
              </a:spcAft>
              <a:buNone/>
            </a:pPr>
            <a:r>
              <a:rPr lang="en-ZA" sz="3200" b="1" dirty="0">
                <a:solidFill>
                  <a:srgbClr val="898F0C"/>
                </a:solidFill>
              </a:rPr>
              <a:t>You need the following information to calculate the income that a farmer can earn from a product:</a:t>
            </a:r>
          </a:p>
          <a:p>
            <a:pPr>
              <a:lnSpc>
                <a:spcPct val="100000"/>
              </a:lnSpc>
              <a:spcBef>
                <a:spcPts val="600"/>
              </a:spcBef>
              <a:spcAft>
                <a:spcPts val="600"/>
              </a:spcAft>
            </a:pPr>
            <a:r>
              <a:rPr lang="en-ZA" sz="3200" dirty="0">
                <a:solidFill>
                  <a:srgbClr val="290DB3"/>
                </a:solidFill>
              </a:rPr>
              <a:t>Amount of the product that the farmer expects to produce and sell</a:t>
            </a:r>
          </a:p>
          <a:p>
            <a:pPr>
              <a:lnSpc>
                <a:spcPct val="100000"/>
              </a:lnSpc>
              <a:spcBef>
                <a:spcPts val="600"/>
              </a:spcBef>
              <a:spcAft>
                <a:spcPts val="600"/>
              </a:spcAft>
            </a:pPr>
            <a:r>
              <a:rPr lang="en-ZA" sz="3200" dirty="0">
                <a:solidFill>
                  <a:srgbClr val="290DB3"/>
                </a:solidFill>
              </a:rPr>
              <a:t>The price that the farmer expects to get for selling the product</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73</a:t>
            </a:fld>
            <a:endParaRPr lang="en-US" dirty="0"/>
          </a:p>
        </p:txBody>
      </p:sp>
      <p:cxnSp>
        <p:nvCxnSpPr>
          <p:cNvPr id="8" name="Straight Connector 7"/>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1573" y="2419907"/>
            <a:ext cx="4671816" cy="3933391"/>
          </a:xfrm>
          <a:prstGeom prst="rect">
            <a:avLst/>
          </a:prstGeom>
        </p:spPr>
      </p:pic>
    </p:spTree>
    <p:extLst>
      <p:ext uri="{BB962C8B-B14F-4D97-AF65-F5344CB8AC3E}">
        <p14:creationId xmlns:p14="http://schemas.microsoft.com/office/powerpoint/2010/main" val="165173646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Estimating income: Guidelines</a:t>
            </a:r>
          </a:p>
        </p:txBody>
      </p:sp>
      <p:sp>
        <p:nvSpPr>
          <p:cNvPr id="3" name="Content Placeholder 2"/>
          <p:cNvSpPr>
            <a:spLocks noGrp="1"/>
          </p:cNvSpPr>
          <p:nvPr>
            <p:ph idx="1"/>
          </p:nvPr>
        </p:nvSpPr>
        <p:spPr>
          <a:xfrm>
            <a:off x="659334" y="1120043"/>
            <a:ext cx="8840926" cy="5646518"/>
          </a:xfrm>
        </p:spPr>
        <p:txBody>
          <a:bodyPr/>
          <a:lstStyle/>
          <a:p>
            <a:pPr>
              <a:lnSpc>
                <a:spcPct val="100000"/>
              </a:lnSpc>
              <a:spcBef>
                <a:spcPts val="0"/>
              </a:spcBef>
              <a:spcAft>
                <a:spcPts val="600"/>
              </a:spcAft>
            </a:pPr>
            <a:r>
              <a:rPr lang="en-ZA" sz="3200" dirty="0">
                <a:solidFill>
                  <a:srgbClr val="290DB3"/>
                </a:solidFill>
              </a:rPr>
              <a:t>Make sure that you use realistic estimates of the amount to be sold and the price.</a:t>
            </a:r>
          </a:p>
          <a:p>
            <a:pPr>
              <a:lnSpc>
                <a:spcPct val="100000"/>
              </a:lnSpc>
              <a:spcBef>
                <a:spcPts val="0"/>
              </a:spcBef>
              <a:spcAft>
                <a:spcPts val="600"/>
              </a:spcAft>
            </a:pPr>
            <a:r>
              <a:rPr lang="en-ZA" sz="3200" dirty="0">
                <a:solidFill>
                  <a:srgbClr val="290DB3"/>
                </a:solidFill>
              </a:rPr>
              <a:t>It is better to be conservative about production and prices.</a:t>
            </a:r>
          </a:p>
          <a:p>
            <a:pPr>
              <a:lnSpc>
                <a:spcPct val="100000"/>
              </a:lnSpc>
              <a:spcBef>
                <a:spcPts val="0"/>
              </a:spcBef>
              <a:spcAft>
                <a:spcPts val="600"/>
              </a:spcAft>
            </a:pPr>
            <a:r>
              <a:rPr lang="en-ZA" sz="3200" dirty="0">
                <a:solidFill>
                  <a:srgbClr val="290DB3"/>
                </a:solidFill>
              </a:rPr>
              <a:t>Use information on output and prices of the last few years as a basis for the estimates.</a:t>
            </a:r>
          </a:p>
          <a:p>
            <a:pPr>
              <a:lnSpc>
                <a:spcPct val="100000"/>
              </a:lnSpc>
              <a:spcBef>
                <a:spcPts val="0"/>
              </a:spcBef>
              <a:spcAft>
                <a:spcPts val="600"/>
              </a:spcAft>
            </a:pPr>
            <a:r>
              <a:rPr lang="en-ZA" sz="3200" dirty="0">
                <a:solidFill>
                  <a:srgbClr val="290DB3"/>
                </a:solidFill>
              </a:rPr>
              <a:t>It is best to take the average of previous years’ figures, giving more weight to the most recent years.</a:t>
            </a:r>
          </a:p>
          <a:p>
            <a:pPr>
              <a:lnSpc>
                <a:spcPct val="100000"/>
              </a:lnSpc>
              <a:spcBef>
                <a:spcPts val="0"/>
              </a:spcBef>
              <a:spcAft>
                <a:spcPts val="600"/>
              </a:spcAft>
            </a:pPr>
            <a:r>
              <a:rPr lang="en-ZA" sz="3200" dirty="0">
                <a:solidFill>
                  <a:srgbClr val="290DB3"/>
                </a:solidFill>
              </a:rPr>
              <a:t>Check the farmer’s information against the national and regional average yield.</a:t>
            </a:r>
          </a:p>
        </p:txBody>
      </p:sp>
      <p:sp>
        <p:nvSpPr>
          <p:cNvPr id="4" name="Slide Number Placeholder 3"/>
          <p:cNvSpPr>
            <a:spLocks noGrp="1"/>
          </p:cNvSpPr>
          <p:nvPr>
            <p:ph type="sldNum" sz="quarter" idx="4"/>
          </p:nvPr>
        </p:nvSpPr>
        <p:spPr/>
        <p:txBody>
          <a:bodyPr/>
          <a:lstStyle/>
          <a:p>
            <a:fld id="{3AF21FA0-C69A-D549-B93E-AD7DB9D7EB7A}" type="slidenum">
              <a:rPr lang="en-US" smtClean="0"/>
              <a:pPr/>
              <a:t>74</a:t>
            </a:fld>
            <a:endParaRPr lang="en-US" dirty="0"/>
          </a:p>
        </p:txBody>
      </p:sp>
      <p:cxnSp>
        <p:nvCxnSpPr>
          <p:cNvPr id="6" name="Straight Connector 5"/>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283974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639" y="-4670"/>
            <a:ext cx="7718961" cy="1124712"/>
          </a:xfrm>
        </p:spPr>
        <p:txBody>
          <a:bodyPr anchor="ctr"/>
          <a:lstStyle/>
          <a:p>
            <a:r>
              <a:rPr lang="en-ZA" sz="3600" dirty="0"/>
              <a:t>Estimating profit</a:t>
            </a:r>
          </a:p>
        </p:txBody>
      </p:sp>
      <p:sp>
        <p:nvSpPr>
          <p:cNvPr id="3" name="Content Placeholder 2"/>
          <p:cNvSpPr>
            <a:spLocks noGrp="1"/>
          </p:cNvSpPr>
          <p:nvPr>
            <p:ph idx="1"/>
          </p:nvPr>
        </p:nvSpPr>
        <p:spPr>
          <a:xfrm>
            <a:off x="510639" y="1323957"/>
            <a:ext cx="8906493" cy="5732019"/>
          </a:xfrm>
        </p:spPr>
        <p:txBody>
          <a:bodyPr/>
          <a:lstStyle/>
          <a:p>
            <a:pPr marL="0" indent="0">
              <a:lnSpc>
                <a:spcPct val="100000"/>
              </a:lnSpc>
              <a:spcBef>
                <a:spcPts val="0"/>
              </a:spcBef>
              <a:spcAft>
                <a:spcPts val="1200"/>
              </a:spcAft>
              <a:buNone/>
            </a:pPr>
            <a:r>
              <a:rPr lang="en-ZA" sz="3200" b="1" dirty="0">
                <a:solidFill>
                  <a:srgbClr val="898F0C"/>
                </a:solidFill>
              </a:rPr>
              <a:t>Gross margin (profit)  = Total income - Total cost</a:t>
            </a:r>
          </a:p>
          <a:p>
            <a:pPr marL="0" indent="0">
              <a:lnSpc>
                <a:spcPct val="100000"/>
              </a:lnSpc>
              <a:spcBef>
                <a:spcPts val="0"/>
              </a:spcBef>
              <a:spcAft>
                <a:spcPts val="600"/>
              </a:spcAft>
              <a:buNone/>
            </a:pPr>
            <a:r>
              <a:rPr lang="en-ZA" sz="3200" b="1" dirty="0">
                <a:solidFill>
                  <a:srgbClr val="898F0C"/>
                </a:solidFill>
              </a:rPr>
              <a:t>Example</a:t>
            </a:r>
          </a:p>
          <a:p>
            <a:pPr marL="0" indent="0">
              <a:lnSpc>
                <a:spcPct val="100000"/>
              </a:lnSpc>
              <a:spcBef>
                <a:spcPts val="0"/>
              </a:spcBef>
              <a:spcAft>
                <a:spcPts val="600"/>
              </a:spcAft>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75</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171405527"/>
              </p:ext>
            </p:extLst>
          </p:nvPr>
        </p:nvGraphicFramePr>
        <p:xfrm>
          <a:off x="510639" y="2738734"/>
          <a:ext cx="8906493" cy="2895600"/>
        </p:xfrm>
        <a:graphic>
          <a:graphicData uri="http://schemas.openxmlformats.org/drawingml/2006/table">
            <a:tbl>
              <a:tblPr firstRow="1" bandRow="1">
                <a:tableStyleId>{5C22544A-7EE6-4342-B048-85BDC9FD1C3A}</a:tableStyleId>
              </a:tblPr>
              <a:tblGrid>
                <a:gridCol w="5130141">
                  <a:extLst>
                    <a:ext uri="{9D8B030D-6E8A-4147-A177-3AD203B41FA5}">
                      <a16:colId xmlns:a16="http://schemas.microsoft.com/office/drawing/2014/main" xmlns="" val="20000"/>
                    </a:ext>
                  </a:extLst>
                </a:gridCol>
                <a:gridCol w="2303813">
                  <a:extLst>
                    <a:ext uri="{9D8B030D-6E8A-4147-A177-3AD203B41FA5}">
                      <a16:colId xmlns:a16="http://schemas.microsoft.com/office/drawing/2014/main" xmlns="" val="20001"/>
                    </a:ext>
                  </a:extLst>
                </a:gridCol>
                <a:gridCol w="1472539">
                  <a:extLst>
                    <a:ext uri="{9D8B030D-6E8A-4147-A177-3AD203B41FA5}">
                      <a16:colId xmlns:a16="http://schemas.microsoft.com/office/drawing/2014/main" xmlns="" val="20002"/>
                    </a:ext>
                  </a:extLst>
                </a:gridCol>
              </a:tblGrid>
              <a:tr h="370840">
                <a:tc>
                  <a:txBody>
                    <a:bodyPr/>
                    <a:lstStyle/>
                    <a:p>
                      <a:r>
                        <a:rPr lang="en-ZA" sz="3200" b="0" dirty="0">
                          <a:solidFill>
                            <a:srgbClr val="290DB3"/>
                          </a:solidFill>
                        </a:rPr>
                        <a:t>Total income</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200" b="0" dirty="0">
                          <a:solidFill>
                            <a:srgbClr val="290DB3"/>
                          </a:solidFill>
                        </a:rPr>
                        <a:t>A</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r"/>
                      <a:r>
                        <a:rPr lang="en-ZA" sz="3200" b="0" dirty="0">
                          <a:solidFill>
                            <a:srgbClr val="290DB3"/>
                          </a:solidFill>
                        </a:rPr>
                        <a:t>$420</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a16="http://schemas.microsoft.com/office/drawing/2014/main" xmlns="" val="10000"/>
                  </a:ext>
                </a:extLst>
              </a:tr>
              <a:tr h="370840">
                <a:tc>
                  <a:txBody>
                    <a:bodyPr/>
                    <a:lstStyle/>
                    <a:p>
                      <a:r>
                        <a:rPr lang="en-ZA" sz="3200" b="0" dirty="0">
                          <a:solidFill>
                            <a:srgbClr val="290DB3"/>
                          </a:solidFill>
                        </a:rPr>
                        <a:t>Total material costs</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200" b="0" dirty="0">
                          <a:solidFill>
                            <a:srgbClr val="290DB3"/>
                          </a:solidFill>
                        </a:rPr>
                        <a:t>B</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r"/>
                      <a:r>
                        <a:rPr lang="en-ZA" sz="3200" b="0" dirty="0">
                          <a:solidFill>
                            <a:srgbClr val="290DB3"/>
                          </a:solidFill>
                        </a:rPr>
                        <a:t>$130</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a16="http://schemas.microsoft.com/office/drawing/2014/main" xmlns="" val="10001"/>
                  </a:ext>
                </a:extLst>
              </a:tr>
              <a:tr h="370840">
                <a:tc>
                  <a:txBody>
                    <a:bodyPr/>
                    <a:lstStyle/>
                    <a:p>
                      <a:r>
                        <a:rPr lang="en-ZA" sz="3200" b="0" dirty="0">
                          <a:solidFill>
                            <a:srgbClr val="290DB3"/>
                          </a:solidFill>
                        </a:rPr>
                        <a:t>Total labor</a:t>
                      </a:r>
                      <a:r>
                        <a:rPr lang="en-ZA" sz="3200" b="0" baseline="0" dirty="0">
                          <a:solidFill>
                            <a:srgbClr val="290DB3"/>
                          </a:solidFill>
                        </a:rPr>
                        <a:t> costs</a:t>
                      </a:r>
                      <a:endParaRPr lang="en-ZA" sz="3200" b="0"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200" b="0" dirty="0">
                          <a:solidFill>
                            <a:srgbClr val="290DB3"/>
                          </a:solidFill>
                        </a:rPr>
                        <a:t>C</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r"/>
                      <a:r>
                        <a:rPr lang="en-ZA" sz="3200" b="0" dirty="0">
                          <a:solidFill>
                            <a:srgbClr val="290DB3"/>
                          </a:solidFill>
                        </a:rPr>
                        <a:t>$70</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a16="http://schemas.microsoft.com/office/drawing/2014/main" xmlns="" val="10002"/>
                  </a:ext>
                </a:extLst>
              </a:tr>
              <a:tr h="370840">
                <a:tc>
                  <a:txBody>
                    <a:bodyPr/>
                    <a:lstStyle/>
                    <a:p>
                      <a:r>
                        <a:rPr lang="en-ZA" sz="3200" b="0" dirty="0">
                          <a:solidFill>
                            <a:srgbClr val="290DB3"/>
                          </a:solidFill>
                        </a:rPr>
                        <a:t>Total costs</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200" b="0" dirty="0">
                          <a:solidFill>
                            <a:srgbClr val="290DB3"/>
                          </a:solidFill>
                        </a:rPr>
                        <a:t>D = B +</a:t>
                      </a:r>
                      <a:r>
                        <a:rPr lang="en-ZA" sz="3200" b="0" baseline="0" dirty="0">
                          <a:solidFill>
                            <a:srgbClr val="290DB3"/>
                          </a:solidFill>
                        </a:rPr>
                        <a:t> C</a:t>
                      </a:r>
                      <a:endParaRPr lang="en-ZA" sz="3200" b="0"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r"/>
                      <a:r>
                        <a:rPr lang="en-ZA" sz="3200" b="0" dirty="0">
                          <a:solidFill>
                            <a:srgbClr val="290DB3"/>
                          </a:solidFill>
                        </a:rPr>
                        <a:t>$200</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a16="http://schemas.microsoft.com/office/drawing/2014/main" xmlns="" val="10003"/>
                  </a:ext>
                </a:extLst>
              </a:tr>
              <a:tr h="370840">
                <a:tc>
                  <a:txBody>
                    <a:bodyPr/>
                    <a:lstStyle/>
                    <a:p>
                      <a:r>
                        <a:rPr lang="en-ZA" sz="3200" b="1" dirty="0">
                          <a:solidFill>
                            <a:srgbClr val="290DB3"/>
                          </a:solidFill>
                        </a:rPr>
                        <a:t>Profit per</a:t>
                      </a:r>
                      <a:r>
                        <a:rPr lang="en-ZA" sz="3200" b="1" baseline="0" dirty="0">
                          <a:solidFill>
                            <a:srgbClr val="290DB3"/>
                          </a:solidFill>
                        </a:rPr>
                        <a:t> acre</a:t>
                      </a:r>
                      <a:endParaRPr lang="en-ZA" sz="3200" b="1" dirty="0">
                        <a:solidFill>
                          <a:srgbClr val="290DB3"/>
                        </a:solidFill>
                      </a:endParaRP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ctr"/>
                      <a:r>
                        <a:rPr lang="en-ZA" sz="3200" b="1" dirty="0">
                          <a:solidFill>
                            <a:srgbClr val="290DB3"/>
                          </a:solidFill>
                        </a:rPr>
                        <a:t>A - D</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tc>
                  <a:txBody>
                    <a:bodyPr/>
                    <a:lstStyle/>
                    <a:p>
                      <a:pPr algn="r"/>
                      <a:r>
                        <a:rPr lang="en-ZA" sz="3200" b="1" dirty="0">
                          <a:solidFill>
                            <a:srgbClr val="290DB3"/>
                          </a:solidFill>
                        </a:rPr>
                        <a:t>$220</a:t>
                      </a:r>
                    </a:p>
                  </a:txBody>
                  <a:tcPr>
                    <a:lnL w="12700" cap="flat" cmpd="sng" algn="ctr">
                      <a:solidFill>
                        <a:srgbClr val="290DB3"/>
                      </a:solidFill>
                      <a:prstDash val="sysDot"/>
                      <a:round/>
                      <a:headEnd type="none" w="med" len="med"/>
                      <a:tailEnd type="none" w="med" len="med"/>
                    </a:lnL>
                    <a:lnR w="12700" cap="flat" cmpd="sng" algn="ctr">
                      <a:solidFill>
                        <a:srgbClr val="290DB3"/>
                      </a:solidFill>
                      <a:prstDash val="sysDot"/>
                      <a:round/>
                      <a:headEnd type="none" w="med" len="med"/>
                      <a:tailEnd type="none" w="med" len="med"/>
                    </a:lnR>
                    <a:lnT w="12700" cap="flat" cmpd="sng" algn="ctr">
                      <a:solidFill>
                        <a:srgbClr val="290DB3"/>
                      </a:solidFill>
                      <a:prstDash val="sysDot"/>
                      <a:round/>
                      <a:headEnd type="none" w="med" len="med"/>
                      <a:tailEnd type="none" w="med" len="med"/>
                    </a:lnT>
                    <a:lnB w="12700" cap="flat" cmpd="sng" algn="ctr">
                      <a:solidFill>
                        <a:srgbClr val="290DB3"/>
                      </a:solidFill>
                      <a:prstDash val="sysDot"/>
                      <a:round/>
                      <a:headEnd type="none" w="med" len="med"/>
                      <a:tailEnd type="none" w="med" len="med"/>
                    </a:lnB>
                    <a:noFill/>
                  </a:tcPr>
                </a:tc>
                <a:extLst>
                  <a:ext uri="{0D108BD9-81ED-4DB2-BD59-A6C34878D82A}">
                    <a16:rowId xmlns:a16="http://schemas.microsoft.com/office/drawing/2014/main" xmlns="" val="10004"/>
                  </a:ext>
                </a:extLst>
              </a:tr>
            </a:tbl>
          </a:graphicData>
        </a:graphic>
      </p:graphicFrame>
      <p:cxnSp>
        <p:nvCxnSpPr>
          <p:cNvPr id="7" name="Straight Connector 6"/>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97587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Multiple harvests</a:t>
            </a:r>
          </a:p>
        </p:txBody>
      </p:sp>
      <p:sp>
        <p:nvSpPr>
          <p:cNvPr id="3" name="Content Placeholder 2"/>
          <p:cNvSpPr>
            <a:spLocks noGrp="1"/>
          </p:cNvSpPr>
          <p:nvPr>
            <p:ph idx="1"/>
          </p:nvPr>
        </p:nvSpPr>
        <p:spPr>
          <a:xfrm>
            <a:off x="322415" y="1120042"/>
            <a:ext cx="9367850" cy="5838897"/>
          </a:xfrm>
        </p:spPr>
        <p:txBody>
          <a:bodyPr/>
          <a:lstStyle/>
          <a:p>
            <a:pPr marL="0" indent="0" algn="just">
              <a:lnSpc>
                <a:spcPct val="100000"/>
              </a:lnSpc>
              <a:spcBef>
                <a:spcPts val="600"/>
              </a:spcBef>
              <a:spcAft>
                <a:spcPts val="600"/>
              </a:spcAft>
              <a:buNone/>
            </a:pPr>
            <a:r>
              <a:rPr lang="en-ZA" sz="3200" dirty="0">
                <a:solidFill>
                  <a:srgbClr val="290DB3"/>
                </a:solidFill>
              </a:rPr>
              <a:t>Calculating the costs of </a:t>
            </a:r>
            <a:r>
              <a:rPr lang="en-ZA" sz="3200" dirty="0" smtClean="0">
                <a:solidFill>
                  <a:srgbClr val="290DB3"/>
                </a:solidFill>
              </a:rPr>
              <a:t>some products is more complicated, for example:</a:t>
            </a:r>
            <a:endParaRPr lang="en-ZA" sz="3200" dirty="0">
              <a:solidFill>
                <a:srgbClr val="290DB3"/>
              </a:solidFill>
            </a:endParaRPr>
          </a:p>
          <a:p>
            <a:pPr algn="just">
              <a:lnSpc>
                <a:spcPct val="100000"/>
              </a:lnSpc>
              <a:spcBef>
                <a:spcPts val="600"/>
              </a:spcBef>
              <a:spcAft>
                <a:spcPts val="600"/>
              </a:spcAft>
            </a:pPr>
            <a:r>
              <a:rPr lang="en-ZA" sz="3200" b="1" dirty="0">
                <a:solidFill>
                  <a:srgbClr val="898F0C"/>
                </a:solidFill>
              </a:rPr>
              <a:t>Vegetables</a:t>
            </a:r>
            <a:r>
              <a:rPr lang="en-ZA" sz="3200" b="1" dirty="0">
                <a:solidFill>
                  <a:srgbClr val="290DB3"/>
                </a:solidFill>
              </a:rPr>
              <a:t> </a:t>
            </a:r>
            <a:r>
              <a:rPr lang="en-ZA" sz="3200" dirty="0">
                <a:solidFill>
                  <a:srgbClr val="290DB3"/>
                </a:solidFill>
              </a:rPr>
              <a:t>can be planted and harvested several times in a season with multiple production cycles and sales, but because they are so perishable storing them is much harder. It is important to consider that the product price may change over time: vegetables usually get a higher price out of season.</a:t>
            </a:r>
          </a:p>
          <a:p>
            <a:pPr algn="just">
              <a:lnSpc>
                <a:spcPct val="100000"/>
              </a:lnSpc>
              <a:spcBef>
                <a:spcPts val="600"/>
              </a:spcBef>
              <a:spcAft>
                <a:spcPts val="600"/>
              </a:spcAft>
            </a:pPr>
            <a:r>
              <a:rPr lang="en-ZA" sz="3200" b="1" dirty="0">
                <a:solidFill>
                  <a:srgbClr val="898F0C"/>
                </a:solidFill>
              </a:rPr>
              <a:t>Chickens</a:t>
            </a:r>
            <a:r>
              <a:rPr lang="en-ZA" sz="3200" b="1" dirty="0">
                <a:solidFill>
                  <a:srgbClr val="290DB3"/>
                </a:solidFill>
              </a:rPr>
              <a:t> </a:t>
            </a:r>
            <a:r>
              <a:rPr lang="en-ZA" sz="3200" dirty="0">
                <a:solidFill>
                  <a:srgbClr val="290DB3"/>
                </a:solidFill>
              </a:rPr>
              <a:t>produce more than one </a:t>
            </a:r>
            <a:r>
              <a:rPr lang="en-ZA" sz="3200" dirty="0" smtClean="0">
                <a:solidFill>
                  <a:srgbClr val="290DB3"/>
                </a:solidFill>
              </a:rPr>
              <a:t>product. They </a:t>
            </a:r>
            <a:r>
              <a:rPr lang="en-ZA" sz="3200" dirty="0">
                <a:solidFill>
                  <a:srgbClr val="290DB3"/>
                </a:solidFill>
              </a:rPr>
              <a:t>produce eggs for 2–3 years and then meat at the end of their laying lives.</a:t>
            </a:r>
          </a:p>
        </p:txBody>
      </p:sp>
      <p:sp>
        <p:nvSpPr>
          <p:cNvPr id="4" name="Slide Number Placeholder 3"/>
          <p:cNvSpPr>
            <a:spLocks noGrp="1"/>
          </p:cNvSpPr>
          <p:nvPr>
            <p:ph type="sldNum" sz="quarter" idx="4"/>
          </p:nvPr>
        </p:nvSpPr>
        <p:spPr/>
        <p:txBody>
          <a:bodyPr/>
          <a:lstStyle/>
          <a:p>
            <a:fld id="{3AF21FA0-C69A-D549-B93E-AD7DB9D7EB7A}" type="slidenum">
              <a:rPr lang="en-US" smtClean="0"/>
              <a:pPr/>
              <a:t>76</a:t>
            </a:fld>
            <a:endParaRPr lang="en-US" dirty="0"/>
          </a:p>
        </p:txBody>
      </p:sp>
      <p:cxnSp>
        <p:nvCxnSpPr>
          <p:cNvPr id="6" name="Straight Connector 5"/>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46287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512" y="-4670"/>
            <a:ext cx="7802088" cy="1124712"/>
          </a:xfrm>
        </p:spPr>
        <p:txBody>
          <a:bodyPr anchor="ctr"/>
          <a:lstStyle/>
          <a:p>
            <a:r>
              <a:rPr lang="en-ZA" sz="3600" dirty="0"/>
              <a:t>Storage and slow-maturing products</a:t>
            </a:r>
          </a:p>
        </p:txBody>
      </p:sp>
      <p:sp>
        <p:nvSpPr>
          <p:cNvPr id="3" name="Content Placeholder 2"/>
          <p:cNvSpPr>
            <a:spLocks noGrp="1"/>
          </p:cNvSpPr>
          <p:nvPr>
            <p:ph idx="1"/>
          </p:nvPr>
        </p:nvSpPr>
        <p:spPr>
          <a:xfrm>
            <a:off x="510638" y="1120043"/>
            <a:ext cx="9048997" cy="5646518"/>
          </a:xfrm>
        </p:spPr>
        <p:txBody>
          <a:bodyPr/>
          <a:lstStyle/>
          <a:p>
            <a:pPr marL="0" indent="0">
              <a:lnSpc>
                <a:spcPct val="100000"/>
              </a:lnSpc>
              <a:spcBef>
                <a:spcPts val="0"/>
              </a:spcBef>
              <a:buNone/>
            </a:pPr>
            <a:r>
              <a:rPr lang="en-ZA" sz="3200" b="1" dirty="0">
                <a:solidFill>
                  <a:srgbClr val="898F0C"/>
                </a:solidFill>
              </a:rPr>
              <a:t>Storage</a:t>
            </a:r>
          </a:p>
          <a:p>
            <a:pPr>
              <a:lnSpc>
                <a:spcPct val="100000"/>
              </a:lnSpc>
              <a:spcBef>
                <a:spcPts val="0"/>
              </a:spcBef>
            </a:pPr>
            <a:r>
              <a:rPr lang="en-ZA" sz="3200" dirty="0">
                <a:solidFill>
                  <a:srgbClr val="290DB3"/>
                </a:solidFill>
              </a:rPr>
              <a:t>Some products (especially grain) can be stored for weeks or months until the price rises.</a:t>
            </a:r>
          </a:p>
          <a:p>
            <a:pPr>
              <a:lnSpc>
                <a:spcPct val="100000"/>
              </a:lnSpc>
              <a:spcBef>
                <a:spcPts val="0"/>
              </a:spcBef>
            </a:pPr>
            <a:r>
              <a:rPr lang="en-ZA" sz="3200" dirty="0">
                <a:solidFill>
                  <a:srgbClr val="290DB3"/>
                </a:solidFill>
              </a:rPr>
              <a:t>Make sure you include the costs of storage and the losses due to spoilage.</a:t>
            </a:r>
          </a:p>
          <a:p>
            <a:pPr marL="0" indent="0">
              <a:lnSpc>
                <a:spcPct val="100000"/>
              </a:lnSpc>
              <a:spcBef>
                <a:spcPts val="1200"/>
              </a:spcBef>
              <a:buNone/>
            </a:pPr>
            <a:r>
              <a:rPr lang="en-ZA" sz="3200" b="1" dirty="0">
                <a:solidFill>
                  <a:srgbClr val="898F0C"/>
                </a:solidFill>
              </a:rPr>
              <a:t>Slow-maturing products</a:t>
            </a:r>
          </a:p>
          <a:p>
            <a:pPr>
              <a:lnSpc>
                <a:spcPct val="100000"/>
              </a:lnSpc>
              <a:spcBef>
                <a:spcPts val="0"/>
              </a:spcBef>
            </a:pPr>
            <a:r>
              <a:rPr lang="en-ZA" sz="3200" dirty="0">
                <a:solidFill>
                  <a:srgbClr val="290DB3"/>
                </a:solidFill>
              </a:rPr>
              <a:t>Products such as fruit trees and livestock take more than a single season to start producing, but then continue producing over a number of years.</a:t>
            </a:r>
          </a:p>
          <a:p>
            <a:pPr>
              <a:lnSpc>
                <a:spcPct val="100000"/>
              </a:lnSpc>
              <a:spcBef>
                <a:spcPts val="0"/>
              </a:spcBef>
            </a:pPr>
            <a:r>
              <a:rPr lang="en-ZA" sz="3200" dirty="0">
                <a:solidFill>
                  <a:srgbClr val="290DB3"/>
                </a:solidFill>
              </a:rPr>
              <a:t>The farmer must pay many of the costs up front, and wait for the trees to grow or the cows to mature.</a:t>
            </a:r>
          </a:p>
          <a:p>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77</a:t>
            </a:fld>
            <a:endParaRPr lang="en-US" dirty="0"/>
          </a:p>
        </p:txBody>
      </p:sp>
      <p:cxnSp>
        <p:nvCxnSpPr>
          <p:cNvPr id="6" name="Straight Connector 5"/>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03171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4" y="-4670"/>
            <a:ext cx="7570266" cy="1124712"/>
          </a:xfrm>
        </p:spPr>
        <p:txBody>
          <a:bodyPr anchor="ctr"/>
          <a:lstStyle/>
          <a:p>
            <a:r>
              <a:rPr lang="en-ZA" sz="3600" dirty="0"/>
              <a:t>Growing for food and income</a:t>
            </a:r>
          </a:p>
        </p:txBody>
      </p:sp>
      <p:sp>
        <p:nvSpPr>
          <p:cNvPr id="3" name="Content Placeholder 2"/>
          <p:cNvSpPr>
            <a:spLocks noGrp="1"/>
          </p:cNvSpPr>
          <p:nvPr>
            <p:ph idx="1"/>
          </p:nvPr>
        </p:nvSpPr>
        <p:spPr>
          <a:xfrm>
            <a:off x="659334" y="1120042"/>
            <a:ext cx="8829050" cy="5815147"/>
          </a:xfrm>
        </p:spPr>
        <p:txBody>
          <a:bodyPr/>
          <a:lstStyle/>
          <a:p>
            <a:pPr>
              <a:lnSpc>
                <a:spcPct val="100000"/>
              </a:lnSpc>
              <a:spcBef>
                <a:spcPts val="0"/>
              </a:spcBef>
              <a:spcAft>
                <a:spcPts val="600"/>
              </a:spcAft>
            </a:pPr>
            <a:r>
              <a:rPr lang="en-ZA" sz="3200" dirty="0">
                <a:solidFill>
                  <a:srgbClr val="290DB3"/>
                </a:solidFill>
              </a:rPr>
              <a:t>Many farmers try to grow all the food they need  and then sell any surplus.</a:t>
            </a:r>
          </a:p>
          <a:p>
            <a:pPr>
              <a:lnSpc>
                <a:spcPct val="100000"/>
              </a:lnSpc>
              <a:spcBef>
                <a:spcPts val="0"/>
              </a:spcBef>
              <a:spcAft>
                <a:spcPts val="600"/>
              </a:spcAft>
            </a:pPr>
            <a:r>
              <a:rPr lang="en-ZA" sz="3200" dirty="0">
                <a:solidFill>
                  <a:srgbClr val="290DB3"/>
                </a:solidFill>
              </a:rPr>
              <a:t>For many crops, a part of the production is kept on farm for internal consumption. Think of this as the cost of the fuel (calories, vitamins and minerals) a family needs to work in the farm.</a:t>
            </a:r>
          </a:p>
          <a:p>
            <a:pPr marL="0" indent="0">
              <a:lnSpc>
                <a:spcPct val="100000"/>
              </a:lnSpc>
              <a:spcBef>
                <a:spcPts val="600"/>
              </a:spcBef>
              <a:spcAft>
                <a:spcPts val="600"/>
              </a:spcAft>
              <a:buNone/>
            </a:pPr>
            <a:r>
              <a:rPr lang="en-ZA" sz="3200" b="1" dirty="0">
                <a:solidFill>
                  <a:srgbClr val="898F0C"/>
                </a:solidFill>
              </a:rPr>
              <a:t>Example</a:t>
            </a:r>
          </a:p>
          <a:p>
            <a:pPr marL="0" indent="0" algn="just">
              <a:lnSpc>
                <a:spcPct val="100000"/>
              </a:lnSpc>
              <a:spcBef>
                <a:spcPts val="0"/>
              </a:spcBef>
              <a:buNone/>
            </a:pPr>
            <a:r>
              <a:rPr lang="en-ZA" sz="3200" dirty="0">
                <a:solidFill>
                  <a:srgbClr val="290DB3"/>
                </a:solidFill>
              </a:rPr>
              <a:t>In the major maize growing areas of Africa, a family of six needs to produce about ten 100-kg bags of maize to feed the family before they have surplus to sell.</a:t>
            </a:r>
          </a:p>
        </p:txBody>
      </p:sp>
      <p:sp>
        <p:nvSpPr>
          <p:cNvPr id="4" name="Slide Number Placeholder 3"/>
          <p:cNvSpPr>
            <a:spLocks noGrp="1"/>
          </p:cNvSpPr>
          <p:nvPr>
            <p:ph type="sldNum" sz="quarter" idx="4"/>
          </p:nvPr>
        </p:nvSpPr>
        <p:spPr/>
        <p:txBody>
          <a:bodyPr/>
          <a:lstStyle/>
          <a:p>
            <a:fld id="{3AF21FA0-C69A-D549-B93E-AD7DB9D7EB7A}" type="slidenum">
              <a:rPr lang="en-US" smtClean="0"/>
              <a:pPr/>
              <a:t>78</a:t>
            </a:fld>
            <a:endParaRPr lang="en-US" dirty="0"/>
          </a:p>
        </p:txBody>
      </p:sp>
      <p:cxnSp>
        <p:nvCxnSpPr>
          <p:cNvPr id="6" name="Straight Connector 5"/>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13000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99" y="-4670"/>
            <a:ext cx="8383979" cy="1124712"/>
          </a:xfrm>
        </p:spPr>
        <p:txBody>
          <a:bodyPr anchor="b"/>
          <a:lstStyle/>
          <a:p>
            <a:r>
              <a:rPr lang="en-ZA" sz="3600" dirty="0"/>
              <a:t>Options to balance food and financial security</a:t>
            </a:r>
          </a:p>
        </p:txBody>
      </p:sp>
      <p:sp>
        <p:nvSpPr>
          <p:cNvPr id="3" name="Content Placeholder 2"/>
          <p:cNvSpPr>
            <a:spLocks noGrp="1"/>
          </p:cNvSpPr>
          <p:nvPr>
            <p:ph idx="1"/>
          </p:nvPr>
        </p:nvSpPr>
        <p:spPr>
          <a:xfrm>
            <a:off x="914399" y="1618216"/>
            <a:ext cx="8229600" cy="4417620"/>
          </a:xfrm>
        </p:spPr>
        <p:txBody>
          <a:bodyPr/>
          <a:lstStyle/>
          <a:p>
            <a:pPr marL="0" indent="0">
              <a:lnSpc>
                <a:spcPct val="100000"/>
              </a:lnSpc>
              <a:spcBef>
                <a:spcPts val="0"/>
              </a:spcBef>
              <a:spcAft>
                <a:spcPts val="600"/>
              </a:spcAft>
              <a:buNone/>
            </a:pPr>
            <a:r>
              <a:rPr lang="en-ZA" sz="3200" b="1" dirty="0">
                <a:solidFill>
                  <a:srgbClr val="898F0C"/>
                </a:solidFill>
              </a:rPr>
              <a:t>Farmers have the following options </a:t>
            </a:r>
            <a:r>
              <a:rPr lang="en-ZA" sz="3200" dirty="0">
                <a:solidFill>
                  <a:srgbClr val="898F0C"/>
                </a:solidFill>
              </a:rPr>
              <a:t>to improve the productivity and profitability of their maize enterprise and, thereby their food and financial security:</a:t>
            </a:r>
          </a:p>
          <a:p>
            <a:pPr>
              <a:lnSpc>
                <a:spcPct val="100000"/>
              </a:lnSpc>
              <a:spcBef>
                <a:spcPts val="0"/>
              </a:spcBef>
              <a:spcAft>
                <a:spcPts val="600"/>
              </a:spcAft>
            </a:pPr>
            <a:r>
              <a:rPr lang="en-ZA" sz="3200" dirty="0">
                <a:solidFill>
                  <a:srgbClr val="290DB3"/>
                </a:solidFill>
              </a:rPr>
              <a:t>Extensification</a:t>
            </a:r>
          </a:p>
          <a:p>
            <a:pPr>
              <a:lnSpc>
                <a:spcPct val="100000"/>
              </a:lnSpc>
              <a:spcBef>
                <a:spcPts val="0"/>
              </a:spcBef>
              <a:spcAft>
                <a:spcPts val="600"/>
              </a:spcAft>
            </a:pPr>
            <a:r>
              <a:rPr lang="en-ZA" sz="3200" dirty="0">
                <a:solidFill>
                  <a:srgbClr val="290DB3"/>
                </a:solidFill>
              </a:rPr>
              <a:t>Intensification</a:t>
            </a:r>
          </a:p>
          <a:p>
            <a:pPr>
              <a:lnSpc>
                <a:spcPct val="100000"/>
              </a:lnSpc>
              <a:spcBef>
                <a:spcPts val="0"/>
              </a:spcBef>
              <a:spcAft>
                <a:spcPts val="600"/>
              </a:spcAft>
            </a:pPr>
            <a:r>
              <a:rPr lang="en-ZA" sz="3200" dirty="0">
                <a:solidFill>
                  <a:srgbClr val="290DB3"/>
                </a:solidFill>
              </a:rPr>
              <a:t>Diversification</a:t>
            </a:r>
          </a:p>
          <a:p>
            <a:pPr>
              <a:lnSpc>
                <a:spcPct val="100000"/>
              </a:lnSpc>
              <a:spcBef>
                <a:spcPts val="0"/>
              </a:spcBef>
              <a:spcAft>
                <a:spcPts val="600"/>
              </a:spcAft>
            </a:pPr>
            <a:r>
              <a:rPr lang="en-ZA" sz="3200" dirty="0">
                <a:solidFill>
                  <a:srgbClr val="290DB3"/>
                </a:solidFill>
              </a:rPr>
              <a:t>Reducing production costs</a:t>
            </a:r>
          </a:p>
        </p:txBody>
      </p:sp>
      <p:sp>
        <p:nvSpPr>
          <p:cNvPr id="4" name="Slide Number Placeholder 3"/>
          <p:cNvSpPr>
            <a:spLocks noGrp="1"/>
          </p:cNvSpPr>
          <p:nvPr>
            <p:ph type="sldNum" sz="quarter" idx="4"/>
          </p:nvPr>
        </p:nvSpPr>
        <p:spPr/>
        <p:txBody>
          <a:bodyPr/>
          <a:lstStyle/>
          <a:p>
            <a:fld id="{3AF21FA0-C69A-D549-B93E-AD7DB9D7EB7A}" type="slidenum">
              <a:rPr lang="en-US" smtClean="0"/>
              <a:pPr/>
              <a:t>79</a:t>
            </a:fld>
            <a:endParaRPr lang="en-US" dirty="0"/>
          </a:p>
        </p:txBody>
      </p:sp>
      <p:cxnSp>
        <p:nvCxnSpPr>
          <p:cNvPr id="6" name="Straight Connector 5"/>
          <p:cNvCxnSpPr/>
          <p:nvPr/>
        </p:nvCxnSpPr>
        <p:spPr>
          <a:xfrm flipV="1">
            <a:off x="418277" y="1340706"/>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11063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Outcomes</a:t>
            </a:r>
          </a:p>
        </p:txBody>
      </p:sp>
      <p:sp>
        <p:nvSpPr>
          <p:cNvPr id="3" name="Content Placeholder 2"/>
          <p:cNvSpPr>
            <a:spLocks noGrp="1"/>
          </p:cNvSpPr>
          <p:nvPr>
            <p:ph idx="1"/>
          </p:nvPr>
        </p:nvSpPr>
        <p:spPr>
          <a:xfrm>
            <a:off x="914400" y="1587677"/>
            <a:ext cx="8478982" cy="4254983"/>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a:lnSpc>
                <a:spcPct val="100000"/>
              </a:lnSpc>
              <a:spcBef>
                <a:spcPts val="0"/>
              </a:spcBef>
              <a:spcAft>
                <a:spcPts val="600"/>
              </a:spcAft>
            </a:pPr>
            <a:r>
              <a:rPr lang="en-ZA" sz="3200" dirty="0">
                <a:solidFill>
                  <a:srgbClr val="290DB3"/>
                </a:solidFill>
              </a:rPr>
              <a:t>Decide which units and measures to use.</a:t>
            </a:r>
          </a:p>
          <a:p>
            <a:pPr>
              <a:lnSpc>
                <a:spcPct val="100000"/>
              </a:lnSpc>
              <a:spcBef>
                <a:spcPts val="0"/>
              </a:spcBef>
              <a:spcAft>
                <a:spcPts val="600"/>
              </a:spcAft>
            </a:pPr>
            <a:r>
              <a:rPr lang="en-ZA" sz="3200" dirty="0">
                <a:solidFill>
                  <a:srgbClr val="290DB3"/>
                </a:solidFill>
              </a:rPr>
              <a:t>Guide farmers to prepare a market map for their products.</a:t>
            </a:r>
          </a:p>
          <a:p>
            <a:pPr>
              <a:lnSpc>
                <a:spcPct val="100000"/>
              </a:lnSpc>
              <a:spcBef>
                <a:spcPts val="0"/>
              </a:spcBef>
              <a:spcAft>
                <a:spcPts val="600"/>
              </a:spcAft>
            </a:pPr>
            <a:r>
              <a:rPr lang="en-ZA" sz="3200" dirty="0">
                <a:solidFill>
                  <a:srgbClr val="290DB3"/>
                </a:solidFill>
              </a:rPr>
              <a:t>Guide farmers to conduct a market survey.</a:t>
            </a:r>
          </a:p>
          <a:p>
            <a:pPr>
              <a:lnSpc>
                <a:spcPct val="100000"/>
              </a:lnSpc>
              <a:spcBef>
                <a:spcPts val="0"/>
              </a:spcBef>
              <a:spcAft>
                <a:spcPts val="600"/>
              </a:spcAft>
            </a:pPr>
            <a:r>
              <a:rPr lang="en-ZA" sz="3200" dirty="0">
                <a:solidFill>
                  <a:srgbClr val="290DB3"/>
                </a:solidFill>
              </a:rPr>
              <a:t>Help farmers analyze the information from a market survey.</a:t>
            </a:r>
          </a:p>
        </p:txBody>
      </p:sp>
      <p:sp>
        <p:nvSpPr>
          <p:cNvPr id="4" name="Slide Number Placeholder 3"/>
          <p:cNvSpPr>
            <a:spLocks noGrp="1"/>
          </p:cNvSpPr>
          <p:nvPr>
            <p:ph type="sldNum" sz="quarter" idx="4"/>
          </p:nvPr>
        </p:nvSpPr>
        <p:spPr/>
        <p:txBody>
          <a:bodyPr/>
          <a:lstStyle/>
          <a:p>
            <a:fld id="{3AF21FA0-C69A-D549-B93E-AD7DB9D7EB7A}" type="slidenum">
              <a:rPr lang="en-US" smtClean="0"/>
              <a:pPr/>
              <a:t>8</a:t>
            </a:fld>
            <a:endParaRPr lang="en-US" dirty="0"/>
          </a:p>
        </p:txBody>
      </p:sp>
      <p:cxnSp>
        <p:nvCxnSpPr>
          <p:cNvPr id="6" name="Straight Connector 5"/>
          <p:cNvCxnSpPr/>
          <p:nvPr/>
        </p:nvCxnSpPr>
        <p:spPr>
          <a:xfrm flipV="1">
            <a:off x="168275"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66370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87" y="-4670"/>
            <a:ext cx="7790213" cy="1124712"/>
          </a:xfrm>
        </p:spPr>
        <p:txBody>
          <a:bodyPr anchor="ctr"/>
          <a:lstStyle/>
          <a:p>
            <a:r>
              <a:rPr lang="en-ZA" sz="3600" dirty="0"/>
              <a:t>Extensification</a:t>
            </a:r>
          </a:p>
        </p:txBody>
      </p:sp>
      <p:sp>
        <p:nvSpPr>
          <p:cNvPr id="3" name="Content Placeholder 2"/>
          <p:cNvSpPr>
            <a:spLocks noGrp="1"/>
          </p:cNvSpPr>
          <p:nvPr>
            <p:ph idx="1"/>
          </p:nvPr>
        </p:nvSpPr>
        <p:spPr>
          <a:xfrm>
            <a:off x="439387" y="1120042"/>
            <a:ext cx="9060873" cy="5646519"/>
          </a:xfrm>
        </p:spPr>
        <p:txBody>
          <a:bodyPr/>
          <a:lstStyle/>
          <a:p>
            <a:pPr>
              <a:lnSpc>
                <a:spcPct val="100000"/>
              </a:lnSpc>
              <a:spcBef>
                <a:spcPts val="0"/>
              </a:spcBef>
              <a:spcAft>
                <a:spcPts val="600"/>
              </a:spcAft>
            </a:pPr>
            <a:r>
              <a:rPr lang="en-ZA" sz="3200" dirty="0">
                <a:solidFill>
                  <a:srgbClr val="290DB3"/>
                </a:solidFill>
              </a:rPr>
              <a:t>Farmers with access to underutilized land have the option to increase production is to grow more of that by planting on additional land.</a:t>
            </a:r>
          </a:p>
          <a:p>
            <a:pPr>
              <a:lnSpc>
                <a:spcPct val="100000"/>
              </a:lnSpc>
              <a:spcBef>
                <a:spcPts val="0"/>
              </a:spcBef>
              <a:spcAft>
                <a:spcPts val="600"/>
              </a:spcAft>
            </a:pPr>
            <a:r>
              <a:rPr lang="en-ZA" sz="3200" dirty="0">
                <a:solidFill>
                  <a:srgbClr val="290DB3"/>
                </a:solidFill>
              </a:rPr>
              <a:t>Farmers ability to extend their production of a crop depends on whether they have additional available land.</a:t>
            </a:r>
          </a:p>
          <a:p>
            <a:pPr>
              <a:lnSpc>
                <a:spcPct val="100000"/>
              </a:lnSpc>
              <a:spcBef>
                <a:spcPts val="0"/>
              </a:spcBef>
              <a:spcAft>
                <a:spcPts val="600"/>
              </a:spcAft>
            </a:pPr>
            <a:r>
              <a:rPr lang="en-ZA" sz="3200" dirty="0">
                <a:solidFill>
                  <a:srgbClr val="290DB3"/>
                </a:solidFill>
              </a:rPr>
              <a:t>An alternative is to rent land at a price that would make a larger area profitable.</a:t>
            </a:r>
          </a:p>
          <a:p>
            <a:pPr marL="0" indent="0">
              <a:lnSpc>
                <a:spcPct val="100000"/>
              </a:lnSpc>
              <a:spcBef>
                <a:spcPts val="0"/>
              </a:spcBef>
              <a:spcAft>
                <a:spcPts val="600"/>
              </a:spcAft>
              <a:buNone/>
            </a:pPr>
            <a:r>
              <a:rPr lang="en-ZA" sz="3200" b="1" dirty="0">
                <a:solidFill>
                  <a:srgbClr val="898F0C"/>
                </a:solidFill>
              </a:rPr>
              <a:t>Note</a:t>
            </a:r>
            <a:r>
              <a:rPr lang="en-ZA" sz="3200" dirty="0">
                <a:solidFill>
                  <a:srgbClr val="290DB3"/>
                </a:solidFill>
              </a:rPr>
              <a:t> that the additional land may be more marginal or less fertile and that the additional area will increase the costs of materials, labor and loans.</a:t>
            </a:r>
          </a:p>
        </p:txBody>
      </p:sp>
      <p:sp>
        <p:nvSpPr>
          <p:cNvPr id="4" name="Slide Number Placeholder 3"/>
          <p:cNvSpPr>
            <a:spLocks noGrp="1"/>
          </p:cNvSpPr>
          <p:nvPr>
            <p:ph type="sldNum" sz="quarter" idx="4"/>
          </p:nvPr>
        </p:nvSpPr>
        <p:spPr/>
        <p:txBody>
          <a:bodyPr/>
          <a:lstStyle/>
          <a:p>
            <a:fld id="{3AF21FA0-C69A-D549-B93E-AD7DB9D7EB7A}" type="slidenum">
              <a:rPr lang="en-US" smtClean="0"/>
              <a:pPr/>
              <a:t>80</a:t>
            </a:fld>
            <a:endParaRPr lang="en-US" dirty="0"/>
          </a:p>
        </p:txBody>
      </p:sp>
      <p:cxnSp>
        <p:nvCxnSpPr>
          <p:cNvPr id="6" name="Straight Connector 5"/>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44933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Intensification</a:t>
            </a:r>
          </a:p>
        </p:txBody>
      </p:sp>
      <p:sp>
        <p:nvSpPr>
          <p:cNvPr id="3" name="Content Placeholder 2"/>
          <p:cNvSpPr>
            <a:spLocks noGrp="1"/>
          </p:cNvSpPr>
          <p:nvPr>
            <p:ph idx="1"/>
          </p:nvPr>
        </p:nvSpPr>
        <p:spPr>
          <a:xfrm>
            <a:off x="322415" y="1120043"/>
            <a:ext cx="9296598" cy="5646518"/>
          </a:xfrm>
        </p:spPr>
        <p:txBody>
          <a:bodyPr/>
          <a:lstStyle/>
          <a:p>
            <a:pPr marL="0" indent="0" algn="just">
              <a:lnSpc>
                <a:spcPct val="100000"/>
              </a:lnSpc>
              <a:spcBef>
                <a:spcPts val="0"/>
              </a:spcBef>
              <a:spcAft>
                <a:spcPts val="600"/>
              </a:spcAft>
              <a:buNone/>
            </a:pPr>
            <a:r>
              <a:rPr lang="en-ZA" sz="3200" dirty="0">
                <a:solidFill>
                  <a:srgbClr val="290DB3"/>
                </a:solidFill>
              </a:rPr>
              <a:t>Increasing yields per unit area can be achieved by improving production practices. This generally means a combination of:</a:t>
            </a:r>
          </a:p>
          <a:p>
            <a:pPr>
              <a:lnSpc>
                <a:spcPct val="100000"/>
              </a:lnSpc>
              <a:spcBef>
                <a:spcPts val="0"/>
              </a:spcBef>
              <a:spcAft>
                <a:spcPts val="600"/>
              </a:spcAft>
            </a:pPr>
            <a:r>
              <a:rPr lang="en-ZA" sz="3200" dirty="0">
                <a:solidFill>
                  <a:srgbClr val="290DB3"/>
                </a:solidFill>
              </a:rPr>
              <a:t>Increased use of technology, which requires investing in things like seed, fertilizer, irrigation, or equipment</a:t>
            </a:r>
          </a:p>
          <a:p>
            <a:pPr>
              <a:lnSpc>
                <a:spcPct val="100000"/>
              </a:lnSpc>
              <a:spcBef>
                <a:spcPts val="0"/>
              </a:spcBef>
              <a:spcAft>
                <a:spcPts val="600"/>
              </a:spcAft>
            </a:pPr>
            <a:r>
              <a:rPr lang="en-ZA" sz="3200" dirty="0">
                <a:solidFill>
                  <a:srgbClr val="290DB3"/>
                </a:solidFill>
              </a:rPr>
              <a:t>A more disciplined approach to the farming activities required to grow a crop, including preparing land on time, planting on time, use of recommended rates of seed and fertilizer, weeding on time etc.</a:t>
            </a:r>
          </a:p>
          <a:p>
            <a:pPr marL="0" indent="0">
              <a:lnSpc>
                <a:spcPct val="100000"/>
              </a:lnSpc>
              <a:spcBef>
                <a:spcPts val="0"/>
              </a:spcBef>
              <a:spcAft>
                <a:spcPts val="600"/>
              </a:spcAft>
              <a:buNone/>
            </a:pPr>
            <a:r>
              <a:rPr lang="en-ZA" sz="3200" b="1" dirty="0">
                <a:solidFill>
                  <a:srgbClr val="898F0C"/>
                </a:solidFill>
              </a:rPr>
              <a:t>This approach is both technology and knowledge intensive.</a:t>
            </a:r>
          </a:p>
        </p:txBody>
      </p:sp>
      <p:sp>
        <p:nvSpPr>
          <p:cNvPr id="4" name="Slide Number Placeholder 3"/>
          <p:cNvSpPr>
            <a:spLocks noGrp="1"/>
          </p:cNvSpPr>
          <p:nvPr>
            <p:ph type="sldNum" sz="quarter" idx="4"/>
          </p:nvPr>
        </p:nvSpPr>
        <p:spPr/>
        <p:txBody>
          <a:bodyPr/>
          <a:lstStyle/>
          <a:p>
            <a:fld id="{3AF21FA0-C69A-D549-B93E-AD7DB9D7EB7A}" type="slidenum">
              <a:rPr lang="en-US" smtClean="0"/>
              <a:pPr/>
              <a:t>81</a:t>
            </a:fld>
            <a:endParaRPr lang="en-US" dirty="0"/>
          </a:p>
        </p:txBody>
      </p:sp>
      <p:cxnSp>
        <p:nvCxnSpPr>
          <p:cNvPr id="6" name="Straight Connector 5"/>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80758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87" y="-4670"/>
            <a:ext cx="7790213" cy="1124712"/>
          </a:xfrm>
        </p:spPr>
        <p:txBody>
          <a:bodyPr anchor="ctr"/>
          <a:lstStyle/>
          <a:p>
            <a:r>
              <a:rPr lang="en-ZA" sz="3600" dirty="0"/>
              <a:t>Diversification</a:t>
            </a:r>
          </a:p>
        </p:txBody>
      </p:sp>
      <p:sp>
        <p:nvSpPr>
          <p:cNvPr id="3" name="Content Placeholder 2"/>
          <p:cNvSpPr>
            <a:spLocks noGrp="1"/>
          </p:cNvSpPr>
          <p:nvPr>
            <p:ph idx="1"/>
          </p:nvPr>
        </p:nvSpPr>
        <p:spPr>
          <a:xfrm>
            <a:off x="439387" y="1120043"/>
            <a:ext cx="9215252" cy="5625141"/>
          </a:xfrm>
        </p:spPr>
        <p:txBody>
          <a:bodyPr/>
          <a:lstStyle/>
          <a:p>
            <a:pPr>
              <a:lnSpc>
                <a:spcPct val="100000"/>
              </a:lnSpc>
              <a:spcBef>
                <a:spcPts val="0"/>
              </a:spcBef>
              <a:spcAft>
                <a:spcPts val="600"/>
              </a:spcAft>
            </a:pPr>
            <a:r>
              <a:rPr lang="en-ZA" sz="3200" dirty="0">
                <a:solidFill>
                  <a:srgbClr val="290DB3"/>
                </a:solidFill>
              </a:rPr>
              <a:t>Another alternative is to use a part of the available land to grow higher-value crops or to keep livestock.</a:t>
            </a:r>
          </a:p>
          <a:p>
            <a:pPr>
              <a:lnSpc>
                <a:spcPct val="100000"/>
              </a:lnSpc>
              <a:spcBef>
                <a:spcPts val="0"/>
              </a:spcBef>
              <a:spcAft>
                <a:spcPts val="600"/>
              </a:spcAft>
            </a:pPr>
            <a:r>
              <a:rPr lang="en-ZA" sz="3200" dirty="0">
                <a:solidFill>
                  <a:srgbClr val="290DB3"/>
                </a:solidFill>
              </a:rPr>
              <a:t>Depending on market conditions, products such as horticultural crops can provide a higher return to the land and labor costs, compared with growing more maize.</a:t>
            </a:r>
          </a:p>
          <a:p>
            <a:pPr>
              <a:lnSpc>
                <a:spcPct val="100000"/>
              </a:lnSpc>
              <a:spcBef>
                <a:spcPts val="0"/>
              </a:spcBef>
              <a:spcAft>
                <a:spcPts val="600"/>
              </a:spcAft>
            </a:pPr>
            <a:r>
              <a:rPr lang="en-ZA" sz="3200" dirty="0">
                <a:solidFill>
                  <a:srgbClr val="290DB3"/>
                </a:solidFill>
              </a:rPr>
              <a:t>Helping farmers make choices about diversification options requires field agents to have a sound understanding about profitable options and working with farmers to make sound production and financial decisions.</a:t>
            </a:r>
          </a:p>
        </p:txBody>
      </p:sp>
      <p:sp>
        <p:nvSpPr>
          <p:cNvPr id="4" name="Slide Number Placeholder 3"/>
          <p:cNvSpPr>
            <a:spLocks noGrp="1"/>
          </p:cNvSpPr>
          <p:nvPr>
            <p:ph type="sldNum" sz="quarter" idx="4"/>
          </p:nvPr>
        </p:nvSpPr>
        <p:spPr/>
        <p:txBody>
          <a:bodyPr/>
          <a:lstStyle/>
          <a:p>
            <a:fld id="{3AF21FA0-C69A-D549-B93E-AD7DB9D7EB7A}" type="slidenum">
              <a:rPr lang="en-US" smtClean="0"/>
              <a:pPr/>
              <a:t>82</a:t>
            </a:fld>
            <a:endParaRPr lang="en-US" dirty="0"/>
          </a:p>
        </p:txBody>
      </p:sp>
      <p:cxnSp>
        <p:nvCxnSpPr>
          <p:cNvPr id="6" name="Straight Connector 5"/>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740355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Reducing production costs</a:t>
            </a:r>
          </a:p>
        </p:txBody>
      </p:sp>
      <p:sp>
        <p:nvSpPr>
          <p:cNvPr id="3" name="Content Placeholder 2"/>
          <p:cNvSpPr>
            <a:spLocks noGrp="1"/>
          </p:cNvSpPr>
          <p:nvPr>
            <p:ph idx="1"/>
          </p:nvPr>
        </p:nvSpPr>
        <p:spPr>
          <a:xfrm>
            <a:off x="914400" y="1120042"/>
            <a:ext cx="8134598" cy="5886399"/>
          </a:xfrm>
        </p:spPr>
        <p:txBody>
          <a:bodyPr/>
          <a:lstStyle/>
          <a:p>
            <a:pPr>
              <a:lnSpc>
                <a:spcPct val="100000"/>
              </a:lnSpc>
              <a:spcBef>
                <a:spcPts val="0"/>
              </a:spcBef>
              <a:spcAft>
                <a:spcPts val="600"/>
              </a:spcAft>
            </a:pPr>
            <a:r>
              <a:rPr lang="en-ZA" sz="3200" dirty="0">
                <a:solidFill>
                  <a:srgbClr val="290DB3"/>
                </a:solidFill>
              </a:rPr>
              <a:t>This approach can increase profitability by  lowering costs or making efficiency gains.</a:t>
            </a:r>
          </a:p>
          <a:p>
            <a:pPr>
              <a:lnSpc>
                <a:spcPct val="100000"/>
              </a:lnSpc>
              <a:spcBef>
                <a:spcPts val="0"/>
              </a:spcBef>
              <a:spcAft>
                <a:spcPts val="600"/>
              </a:spcAft>
            </a:pPr>
            <a:r>
              <a:rPr lang="en-ZA" sz="3200" dirty="0">
                <a:solidFill>
                  <a:srgbClr val="290DB3"/>
                </a:solidFill>
              </a:rPr>
              <a:t>Once farmers know their costs of production for a crop, they can explore ways of reducing costs.</a:t>
            </a:r>
          </a:p>
          <a:p>
            <a:pPr marL="0" indent="0">
              <a:lnSpc>
                <a:spcPct val="100000"/>
              </a:lnSpc>
              <a:spcBef>
                <a:spcPts val="600"/>
              </a:spcBef>
              <a:spcAft>
                <a:spcPts val="600"/>
              </a:spcAft>
              <a:buNone/>
            </a:pPr>
            <a:r>
              <a:rPr lang="en-ZA" sz="3200" b="1" dirty="0">
                <a:solidFill>
                  <a:srgbClr val="898F0C"/>
                </a:solidFill>
              </a:rPr>
              <a:t>Examples</a:t>
            </a:r>
          </a:p>
          <a:p>
            <a:pPr>
              <a:lnSpc>
                <a:spcPct val="100000"/>
              </a:lnSpc>
              <a:spcBef>
                <a:spcPts val="0"/>
              </a:spcBef>
              <a:spcAft>
                <a:spcPts val="600"/>
              </a:spcAft>
            </a:pPr>
            <a:r>
              <a:rPr lang="en-ZA" sz="3200" dirty="0">
                <a:solidFill>
                  <a:srgbClr val="290DB3"/>
                </a:solidFill>
              </a:rPr>
              <a:t>Micro-dosing fertilizer</a:t>
            </a:r>
          </a:p>
          <a:p>
            <a:pPr>
              <a:lnSpc>
                <a:spcPct val="100000"/>
              </a:lnSpc>
              <a:spcBef>
                <a:spcPts val="0"/>
              </a:spcBef>
              <a:spcAft>
                <a:spcPts val="600"/>
              </a:spcAft>
            </a:pPr>
            <a:r>
              <a:rPr lang="en-ZA" sz="3200" dirty="0">
                <a:solidFill>
                  <a:srgbClr val="290DB3"/>
                </a:solidFill>
              </a:rPr>
              <a:t>Better use of water to ensure crops do not suffer from drought</a:t>
            </a:r>
          </a:p>
          <a:p>
            <a:pPr>
              <a:lnSpc>
                <a:spcPct val="100000"/>
              </a:lnSpc>
              <a:spcBef>
                <a:spcPts val="0"/>
              </a:spcBef>
              <a:spcAft>
                <a:spcPts val="600"/>
              </a:spcAft>
            </a:pPr>
            <a:r>
              <a:rPr lang="en-ZA" sz="3200" dirty="0">
                <a:solidFill>
                  <a:srgbClr val="290DB3"/>
                </a:solidFill>
              </a:rPr>
              <a:t>Spraying herbicides to cut the labor costs for weeding</a:t>
            </a:r>
          </a:p>
        </p:txBody>
      </p:sp>
      <p:sp>
        <p:nvSpPr>
          <p:cNvPr id="4" name="Slide Number Placeholder 3"/>
          <p:cNvSpPr>
            <a:spLocks noGrp="1"/>
          </p:cNvSpPr>
          <p:nvPr>
            <p:ph type="sldNum" sz="quarter" idx="4"/>
          </p:nvPr>
        </p:nvSpPr>
        <p:spPr/>
        <p:txBody>
          <a:bodyPr/>
          <a:lstStyle/>
          <a:p>
            <a:fld id="{3AF21FA0-C69A-D549-B93E-AD7DB9D7EB7A}" type="slidenum">
              <a:rPr lang="en-US" smtClean="0"/>
              <a:pPr/>
              <a:t>83</a:t>
            </a:fld>
            <a:endParaRPr lang="en-US" dirty="0"/>
          </a:p>
        </p:txBody>
      </p:sp>
      <p:cxnSp>
        <p:nvCxnSpPr>
          <p:cNvPr id="6" name="Straight Connector 5"/>
          <p:cNvCxnSpPr/>
          <p:nvPr/>
        </p:nvCxnSpPr>
        <p:spPr>
          <a:xfrm flipV="1">
            <a:off x="336550" y="93379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968905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2514" y="-4670"/>
            <a:ext cx="7707086" cy="1124712"/>
          </a:xfrm>
        </p:spPr>
        <p:txBody>
          <a:bodyPr anchor="b"/>
          <a:lstStyle/>
          <a:p>
            <a:r>
              <a:rPr lang="en-ZA" sz="3600" dirty="0"/>
              <a:t>Saving</a:t>
            </a:r>
          </a:p>
        </p:txBody>
      </p:sp>
      <p:sp>
        <p:nvSpPr>
          <p:cNvPr id="3" name="Content Placeholder 2"/>
          <p:cNvSpPr>
            <a:spLocks noGrp="1"/>
          </p:cNvSpPr>
          <p:nvPr>
            <p:ph sz="half" idx="1"/>
          </p:nvPr>
        </p:nvSpPr>
        <p:spPr>
          <a:xfrm>
            <a:off x="522514" y="1868188"/>
            <a:ext cx="4785755" cy="4413859"/>
          </a:xfrm>
        </p:spPr>
        <p:txBody>
          <a:bodyPr/>
          <a:lstStyle/>
          <a:p>
            <a:pPr>
              <a:lnSpc>
                <a:spcPct val="100000"/>
              </a:lnSpc>
              <a:spcBef>
                <a:spcPts val="600"/>
              </a:spcBef>
              <a:spcAft>
                <a:spcPts val="600"/>
              </a:spcAft>
            </a:pPr>
            <a:r>
              <a:rPr lang="en-ZA" sz="3200" dirty="0">
                <a:solidFill>
                  <a:srgbClr val="290DB3"/>
                </a:solidFill>
              </a:rPr>
              <a:t>It costs money to borrow money for farming.</a:t>
            </a:r>
          </a:p>
          <a:p>
            <a:pPr>
              <a:lnSpc>
                <a:spcPct val="100000"/>
              </a:lnSpc>
              <a:spcBef>
                <a:spcPts val="600"/>
              </a:spcBef>
              <a:spcAft>
                <a:spcPts val="600"/>
              </a:spcAft>
            </a:pPr>
            <a:r>
              <a:rPr lang="en-ZA" sz="3200" dirty="0">
                <a:solidFill>
                  <a:srgbClr val="290DB3"/>
                </a:solidFill>
              </a:rPr>
              <a:t>Farmers who save more to invest in their farming system can reduce the amount they have to borrow and so reduce on their loan costs.</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84</a:t>
            </a:fld>
            <a:endParaRPr lang="en-US" dirty="0"/>
          </a:p>
        </p:txBody>
      </p:sp>
      <p:cxnSp>
        <p:nvCxnSpPr>
          <p:cNvPr id="8" name="Straight Connector 7"/>
          <p:cNvCxnSpPr/>
          <p:nvPr/>
        </p:nvCxnSpPr>
        <p:spPr>
          <a:xfrm flipV="1">
            <a:off x="336550" y="1288828"/>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568" y="1868188"/>
            <a:ext cx="3962400" cy="3962400"/>
          </a:xfrm>
          <a:prstGeom prst="rect">
            <a:avLst/>
          </a:prstGeom>
        </p:spPr>
      </p:pic>
    </p:spTree>
    <p:extLst>
      <p:ext uri="{BB962C8B-B14F-4D97-AF65-F5344CB8AC3E}">
        <p14:creationId xmlns:p14="http://schemas.microsoft.com/office/powerpoint/2010/main" val="33569936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Off-farm employment</a:t>
            </a:r>
          </a:p>
        </p:txBody>
      </p:sp>
      <p:sp>
        <p:nvSpPr>
          <p:cNvPr id="3" name="Content Placeholder 2"/>
          <p:cNvSpPr>
            <a:spLocks noGrp="1"/>
          </p:cNvSpPr>
          <p:nvPr>
            <p:ph idx="1"/>
          </p:nvPr>
        </p:nvSpPr>
        <p:spPr>
          <a:xfrm>
            <a:off x="322415" y="1120042"/>
            <a:ext cx="9450977" cy="5684519"/>
          </a:xfrm>
        </p:spPr>
        <p:txBody>
          <a:bodyPr/>
          <a:lstStyle/>
          <a:p>
            <a:pPr marL="0" indent="0" algn="just">
              <a:lnSpc>
                <a:spcPct val="100000"/>
              </a:lnSpc>
              <a:spcBef>
                <a:spcPts val="0"/>
              </a:spcBef>
              <a:spcAft>
                <a:spcPts val="600"/>
              </a:spcAft>
              <a:buNone/>
            </a:pPr>
            <a:r>
              <a:rPr lang="en-ZA" sz="3200" dirty="0">
                <a:solidFill>
                  <a:srgbClr val="290DB3"/>
                </a:solidFill>
              </a:rPr>
              <a:t>Increasing populations have resulted in average plot sizes declining. Millions of farmers, particularly those with less than 4 hectares (10 acres) now have insufficient land to farmer grain crops at a commercial scale.</a:t>
            </a:r>
          </a:p>
          <a:p>
            <a:pPr marL="0" indent="0">
              <a:lnSpc>
                <a:spcPct val="100000"/>
              </a:lnSpc>
              <a:spcBef>
                <a:spcPts val="0"/>
              </a:spcBef>
              <a:spcAft>
                <a:spcPts val="600"/>
              </a:spcAft>
              <a:buNone/>
            </a:pPr>
            <a:r>
              <a:rPr lang="en-ZA" sz="3200" dirty="0">
                <a:solidFill>
                  <a:srgbClr val="290DB3"/>
                </a:solidFill>
              </a:rPr>
              <a:t>These farmers must find additional ways to make money outside the farm and </a:t>
            </a:r>
            <a:r>
              <a:rPr lang="en-ZA" sz="3200" b="1" dirty="0">
                <a:solidFill>
                  <a:srgbClr val="898F0C"/>
                </a:solidFill>
              </a:rPr>
              <a:t>their off-farm incomes may include:</a:t>
            </a:r>
          </a:p>
          <a:p>
            <a:pPr>
              <a:lnSpc>
                <a:spcPct val="100000"/>
              </a:lnSpc>
              <a:spcBef>
                <a:spcPts val="0"/>
              </a:spcBef>
              <a:spcAft>
                <a:spcPts val="600"/>
              </a:spcAft>
            </a:pPr>
            <a:r>
              <a:rPr lang="en-ZA" sz="3200" dirty="0">
                <a:solidFill>
                  <a:srgbClr val="290DB3"/>
                </a:solidFill>
              </a:rPr>
              <a:t>Providing labor to neighboring farms</a:t>
            </a:r>
          </a:p>
          <a:p>
            <a:pPr>
              <a:lnSpc>
                <a:spcPct val="100000"/>
              </a:lnSpc>
              <a:spcBef>
                <a:spcPts val="0"/>
              </a:spcBef>
              <a:spcAft>
                <a:spcPts val="600"/>
              </a:spcAft>
            </a:pPr>
            <a:r>
              <a:rPr lang="en-ZA" sz="3200" dirty="0">
                <a:solidFill>
                  <a:srgbClr val="290DB3"/>
                </a:solidFill>
              </a:rPr>
              <a:t>Working in a village shop or on a plantation during harvest season</a:t>
            </a:r>
          </a:p>
          <a:p>
            <a:pPr>
              <a:lnSpc>
                <a:spcPct val="100000"/>
              </a:lnSpc>
              <a:spcBef>
                <a:spcPts val="0"/>
              </a:spcBef>
              <a:spcAft>
                <a:spcPts val="600"/>
              </a:spcAft>
            </a:pPr>
            <a:r>
              <a:rPr lang="en-ZA" sz="3200" dirty="0">
                <a:solidFill>
                  <a:srgbClr val="290DB3"/>
                </a:solidFill>
              </a:rPr>
              <a:t>Working on construction sites or manufacturing firms</a:t>
            </a:r>
          </a:p>
        </p:txBody>
      </p:sp>
      <p:sp>
        <p:nvSpPr>
          <p:cNvPr id="4" name="Slide Number Placeholder 3"/>
          <p:cNvSpPr>
            <a:spLocks noGrp="1"/>
          </p:cNvSpPr>
          <p:nvPr>
            <p:ph type="sldNum" sz="quarter" idx="4"/>
          </p:nvPr>
        </p:nvSpPr>
        <p:spPr/>
        <p:txBody>
          <a:bodyPr/>
          <a:lstStyle/>
          <a:p>
            <a:fld id="{3AF21FA0-C69A-D549-B93E-AD7DB9D7EB7A}" type="slidenum">
              <a:rPr lang="en-US" smtClean="0"/>
              <a:pPr/>
              <a:t>85</a:t>
            </a:fld>
            <a:endParaRPr lang="en-US" dirty="0"/>
          </a:p>
        </p:txBody>
      </p:sp>
      <p:cxnSp>
        <p:nvCxnSpPr>
          <p:cNvPr id="6" name="Straight Connector 5"/>
          <p:cNvCxnSpPr/>
          <p:nvPr/>
        </p:nvCxnSpPr>
        <p:spPr>
          <a:xfrm flipV="1">
            <a:off x="322415" y="916341"/>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391796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5" y="-4670"/>
            <a:ext cx="7813965" cy="1124712"/>
          </a:xfrm>
        </p:spPr>
        <p:txBody>
          <a:bodyPr anchor="ctr"/>
          <a:lstStyle/>
          <a:p>
            <a:r>
              <a:rPr lang="en-ZA" sz="3600" dirty="0"/>
              <a:t>Comparing among farmers</a:t>
            </a:r>
          </a:p>
        </p:txBody>
      </p:sp>
      <p:sp>
        <p:nvSpPr>
          <p:cNvPr id="3" name="Content Placeholder 2"/>
          <p:cNvSpPr>
            <a:spLocks noGrp="1"/>
          </p:cNvSpPr>
          <p:nvPr>
            <p:ph idx="1"/>
          </p:nvPr>
        </p:nvSpPr>
        <p:spPr>
          <a:xfrm>
            <a:off x="415635" y="1211283"/>
            <a:ext cx="8799617" cy="5555277"/>
          </a:xfrm>
        </p:spPr>
        <p:txBody>
          <a:bodyPr/>
          <a:lstStyle/>
          <a:p>
            <a:pPr>
              <a:lnSpc>
                <a:spcPct val="100000"/>
              </a:lnSpc>
              <a:spcBef>
                <a:spcPts val="0"/>
              </a:spcBef>
            </a:pPr>
            <a:r>
              <a:rPr lang="en-ZA" sz="3200" dirty="0">
                <a:solidFill>
                  <a:srgbClr val="290DB3"/>
                </a:solidFill>
              </a:rPr>
              <a:t>Because every farm is different, farmers can learn from one another.</a:t>
            </a:r>
          </a:p>
          <a:p>
            <a:pPr>
              <a:lnSpc>
                <a:spcPct val="100000"/>
              </a:lnSpc>
              <a:spcBef>
                <a:spcPts val="0"/>
              </a:spcBef>
            </a:pPr>
            <a:r>
              <a:rPr lang="en-ZA" sz="3200" dirty="0">
                <a:solidFill>
                  <a:srgbClr val="290DB3"/>
                </a:solidFill>
              </a:rPr>
              <a:t>You can help the best farmers explain to other farmers how they invest in their crops, where they pay more money and where they keep their costs down.</a:t>
            </a:r>
          </a:p>
          <a:p>
            <a:pPr marL="0" indent="0">
              <a:lnSpc>
                <a:spcPct val="100000"/>
              </a:lnSpc>
              <a:spcBef>
                <a:spcPts val="600"/>
              </a:spcBef>
              <a:buNone/>
            </a:pPr>
            <a:r>
              <a:rPr lang="en-ZA" sz="3200" b="1" dirty="0">
                <a:solidFill>
                  <a:srgbClr val="898F0C"/>
                </a:solidFill>
              </a:rPr>
              <a:t>Making comparisons between good farmers and others is often called </a:t>
            </a:r>
            <a:r>
              <a:rPr lang="en-ZA" sz="3200" b="1" i="1" dirty="0">
                <a:solidFill>
                  <a:srgbClr val="898F0C"/>
                </a:solidFill>
              </a:rPr>
              <a:t>benchmarking</a:t>
            </a:r>
            <a:r>
              <a:rPr lang="en-ZA" sz="3200" b="1" dirty="0">
                <a:solidFill>
                  <a:srgbClr val="898F0C"/>
                </a:solidFill>
              </a:rPr>
              <a:t>, because you:</a:t>
            </a:r>
          </a:p>
          <a:p>
            <a:pPr marL="560888" indent="-571500">
              <a:lnSpc>
                <a:spcPct val="100000"/>
              </a:lnSpc>
              <a:spcBef>
                <a:spcPts val="0"/>
              </a:spcBef>
            </a:pPr>
            <a:r>
              <a:rPr lang="en-ZA" sz="3200" dirty="0">
                <a:solidFill>
                  <a:srgbClr val="290DB3"/>
                </a:solidFill>
              </a:rPr>
              <a:t>Collect information on different farmers</a:t>
            </a:r>
          </a:p>
          <a:p>
            <a:pPr marL="560888" indent="-571500">
              <a:lnSpc>
                <a:spcPct val="100000"/>
              </a:lnSpc>
              <a:spcBef>
                <a:spcPts val="0"/>
              </a:spcBef>
            </a:pPr>
            <a:r>
              <a:rPr lang="en-ZA" sz="3200" dirty="0">
                <a:solidFill>
                  <a:srgbClr val="290DB3"/>
                </a:solidFill>
              </a:rPr>
              <a:t>Find good farmers to use as a benchmark</a:t>
            </a:r>
          </a:p>
          <a:p>
            <a:pPr marL="560888" indent="-571500">
              <a:lnSpc>
                <a:spcPct val="100000"/>
              </a:lnSpc>
              <a:spcBef>
                <a:spcPts val="0"/>
              </a:spcBef>
            </a:pPr>
            <a:r>
              <a:rPr lang="en-ZA" sz="3200" dirty="0">
                <a:solidFill>
                  <a:srgbClr val="290DB3"/>
                </a:solidFill>
              </a:rPr>
              <a:t>Use them to help others learn</a:t>
            </a:r>
          </a:p>
        </p:txBody>
      </p:sp>
      <p:sp>
        <p:nvSpPr>
          <p:cNvPr id="4" name="Slide Number Placeholder 3"/>
          <p:cNvSpPr>
            <a:spLocks noGrp="1"/>
          </p:cNvSpPr>
          <p:nvPr>
            <p:ph type="sldNum" sz="quarter" idx="4"/>
          </p:nvPr>
        </p:nvSpPr>
        <p:spPr/>
        <p:txBody>
          <a:bodyPr/>
          <a:lstStyle/>
          <a:p>
            <a:fld id="{3AF21FA0-C69A-D549-B93E-AD7DB9D7EB7A}" type="slidenum">
              <a:rPr lang="en-US" smtClean="0"/>
              <a:pPr/>
              <a:t>86</a:t>
            </a:fld>
            <a:endParaRPr lang="en-US" dirty="0"/>
          </a:p>
        </p:txBody>
      </p:sp>
      <p:cxnSp>
        <p:nvCxnSpPr>
          <p:cNvPr id="6" name="Straight Connector 5"/>
          <p:cNvCxnSpPr/>
          <p:nvPr/>
        </p:nvCxnSpPr>
        <p:spPr>
          <a:xfrm flipV="1">
            <a:off x="336550" y="101328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96179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ZA"/>
          </a:p>
        </p:txBody>
      </p:sp>
      <p:sp>
        <p:nvSpPr>
          <p:cNvPr id="3" name="Title 2"/>
          <p:cNvSpPr>
            <a:spLocks noGrp="1"/>
          </p:cNvSpPr>
          <p:nvPr>
            <p:ph type="ctrTitle"/>
          </p:nvPr>
        </p:nvSpPr>
        <p:spPr/>
        <p:txBody>
          <a:bodyPr/>
          <a:lstStyle/>
          <a:p>
            <a:r>
              <a:rPr lang="en-ZA" dirty="0">
                <a:solidFill>
                  <a:srgbClr val="898F0C"/>
                </a:solidFill>
              </a:rPr>
              <a:t>Lesson 11:</a:t>
            </a:r>
            <a:br>
              <a:rPr lang="en-ZA" dirty="0">
                <a:solidFill>
                  <a:srgbClr val="898F0C"/>
                </a:solidFill>
              </a:rPr>
            </a:br>
            <a:r>
              <a:rPr lang="en-ZA" dirty="0">
                <a:solidFill>
                  <a:srgbClr val="898F0C"/>
                </a:solidFill>
              </a:rPr>
              <a:t>Deciding on credit</a:t>
            </a:r>
          </a:p>
        </p:txBody>
      </p:sp>
      <p:sp>
        <p:nvSpPr>
          <p:cNvPr id="4" name="Slide Number Placeholder 3"/>
          <p:cNvSpPr>
            <a:spLocks noGrp="1"/>
          </p:cNvSpPr>
          <p:nvPr>
            <p:ph type="sldNum" sz="quarter" idx="4"/>
          </p:nvPr>
        </p:nvSpPr>
        <p:spPr/>
        <p:txBody>
          <a:bodyPr/>
          <a:lstStyle/>
          <a:p>
            <a:fld id="{3AF21FA0-C69A-D549-B93E-AD7DB9D7EB7A}" type="slidenum">
              <a:rPr lang="en-US" smtClean="0"/>
              <a:pPr/>
              <a:t>87</a:t>
            </a:fld>
            <a:endParaRPr lang="en-US" dirty="0"/>
          </a:p>
        </p:txBody>
      </p:sp>
    </p:spTree>
    <p:extLst>
      <p:ext uri="{BB962C8B-B14F-4D97-AF65-F5344CB8AC3E}">
        <p14:creationId xmlns:p14="http://schemas.microsoft.com/office/powerpoint/2010/main" val="7496508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Outcomes</a:t>
            </a:r>
          </a:p>
        </p:txBody>
      </p:sp>
      <p:sp>
        <p:nvSpPr>
          <p:cNvPr id="3" name="Content Placeholder 2"/>
          <p:cNvSpPr>
            <a:spLocks noGrp="1"/>
          </p:cNvSpPr>
          <p:nvPr>
            <p:ph idx="1"/>
          </p:nvPr>
        </p:nvSpPr>
        <p:spPr>
          <a:xfrm>
            <a:off x="914400" y="1120043"/>
            <a:ext cx="8229600" cy="5423262"/>
          </a:xfrm>
        </p:spPr>
        <p:txBody>
          <a:bodyPr/>
          <a:lstStyle/>
          <a:p>
            <a:pPr marL="0" indent="0">
              <a:lnSpc>
                <a:spcPct val="100000"/>
              </a:lnSpc>
              <a:spcBef>
                <a:spcPts val="0"/>
              </a:spcBef>
              <a:spcAft>
                <a:spcPts val="600"/>
              </a:spcAft>
              <a:buNone/>
            </a:pPr>
            <a:r>
              <a:rPr lang="en-ZA" sz="3200" b="1" dirty="0">
                <a:solidFill>
                  <a:srgbClr val="898F0C"/>
                </a:solidFill>
              </a:rPr>
              <a:t>After this lesson you will be able to:</a:t>
            </a:r>
          </a:p>
          <a:p>
            <a:pPr>
              <a:lnSpc>
                <a:spcPct val="100000"/>
              </a:lnSpc>
              <a:spcBef>
                <a:spcPts val="0"/>
              </a:spcBef>
              <a:spcAft>
                <a:spcPts val="600"/>
              </a:spcAft>
            </a:pPr>
            <a:r>
              <a:rPr lang="en-ZA" sz="3200" dirty="0">
                <a:solidFill>
                  <a:srgbClr val="290DB3"/>
                </a:solidFill>
              </a:rPr>
              <a:t>List the sources of credit in your area.</a:t>
            </a:r>
          </a:p>
          <a:p>
            <a:pPr>
              <a:lnSpc>
                <a:spcPct val="100000"/>
              </a:lnSpc>
              <a:spcBef>
                <a:spcPts val="0"/>
              </a:spcBef>
              <a:spcAft>
                <a:spcPts val="600"/>
              </a:spcAft>
            </a:pPr>
            <a:r>
              <a:rPr lang="en-ZA" sz="3200" dirty="0">
                <a:solidFill>
                  <a:srgbClr val="290DB3"/>
                </a:solidFill>
              </a:rPr>
              <a:t>Explain what is meant by </a:t>
            </a:r>
            <a:r>
              <a:rPr lang="en-ZA" sz="3200" i="1" dirty="0">
                <a:solidFill>
                  <a:srgbClr val="290DB3"/>
                </a:solidFill>
              </a:rPr>
              <a:t>principal, interest rate, installment, default</a:t>
            </a:r>
            <a:r>
              <a:rPr lang="en-ZA" sz="3200" dirty="0">
                <a:solidFill>
                  <a:srgbClr val="290DB3"/>
                </a:solidFill>
              </a:rPr>
              <a:t> and other terms.</a:t>
            </a:r>
          </a:p>
          <a:p>
            <a:pPr>
              <a:lnSpc>
                <a:spcPct val="100000"/>
              </a:lnSpc>
              <a:spcBef>
                <a:spcPts val="0"/>
              </a:spcBef>
              <a:spcAft>
                <a:spcPts val="600"/>
              </a:spcAft>
            </a:pPr>
            <a:r>
              <a:rPr lang="en-ZA" sz="3200" dirty="0">
                <a:solidFill>
                  <a:srgbClr val="290DB3"/>
                </a:solidFill>
              </a:rPr>
              <a:t>Explain why farmers take loans.</a:t>
            </a:r>
          </a:p>
          <a:p>
            <a:pPr>
              <a:lnSpc>
                <a:spcPct val="100000"/>
              </a:lnSpc>
              <a:spcBef>
                <a:spcPts val="0"/>
              </a:spcBef>
              <a:spcAft>
                <a:spcPts val="600"/>
              </a:spcAft>
            </a:pPr>
            <a:r>
              <a:rPr lang="en-ZA" sz="3200" dirty="0">
                <a:solidFill>
                  <a:srgbClr val="290DB3"/>
                </a:solidFill>
              </a:rPr>
              <a:t>Calculate whether it is profitable for a farmer to take a loan.</a:t>
            </a:r>
          </a:p>
          <a:p>
            <a:pPr>
              <a:lnSpc>
                <a:spcPct val="100000"/>
              </a:lnSpc>
              <a:spcBef>
                <a:spcPts val="0"/>
              </a:spcBef>
              <a:spcAft>
                <a:spcPts val="600"/>
              </a:spcAft>
            </a:pPr>
            <a:r>
              <a:rPr lang="en-ZA" sz="3200" dirty="0">
                <a:solidFill>
                  <a:srgbClr val="290DB3"/>
                </a:solidFill>
              </a:rPr>
              <a:t>List the five things a bank or microfinance institution will consider before approving a loan.</a:t>
            </a:r>
          </a:p>
        </p:txBody>
      </p:sp>
      <p:sp>
        <p:nvSpPr>
          <p:cNvPr id="4" name="Slide Number Placeholder 3"/>
          <p:cNvSpPr>
            <a:spLocks noGrp="1"/>
          </p:cNvSpPr>
          <p:nvPr>
            <p:ph type="sldNum" sz="quarter" idx="4"/>
          </p:nvPr>
        </p:nvSpPr>
        <p:spPr/>
        <p:txBody>
          <a:bodyPr/>
          <a:lstStyle/>
          <a:p>
            <a:fld id="{3AF21FA0-C69A-D549-B93E-AD7DB9D7EB7A}" type="slidenum">
              <a:rPr lang="en-US" smtClean="0"/>
              <a:pPr/>
              <a:t>88</a:t>
            </a:fld>
            <a:endParaRPr lang="en-US" dirty="0"/>
          </a:p>
        </p:txBody>
      </p:sp>
      <p:cxnSp>
        <p:nvCxnSpPr>
          <p:cNvPr id="6" name="Straight Connector 5"/>
          <p:cNvCxnSpPr/>
          <p:nvPr/>
        </p:nvCxnSpPr>
        <p:spPr>
          <a:xfrm flipV="1">
            <a:off x="336550" y="93704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241063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4390" y="-4670"/>
            <a:ext cx="7695210" cy="1124712"/>
          </a:xfrm>
        </p:spPr>
        <p:txBody>
          <a:bodyPr anchor="ctr"/>
          <a:lstStyle/>
          <a:p>
            <a:r>
              <a:rPr lang="en-ZA" sz="3600" dirty="0"/>
              <a:t>Overview</a:t>
            </a:r>
          </a:p>
        </p:txBody>
      </p:sp>
      <p:sp>
        <p:nvSpPr>
          <p:cNvPr id="3" name="Content Placeholder 2"/>
          <p:cNvSpPr>
            <a:spLocks noGrp="1"/>
          </p:cNvSpPr>
          <p:nvPr>
            <p:ph idx="1"/>
          </p:nvPr>
        </p:nvSpPr>
        <p:spPr>
          <a:xfrm>
            <a:off x="427512" y="1274422"/>
            <a:ext cx="5818909" cy="5565766"/>
          </a:xfrm>
        </p:spPr>
        <p:txBody>
          <a:bodyPr/>
          <a:lstStyle/>
          <a:p>
            <a:pPr marL="0" indent="0">
              <a:lnSpc>
                <a:spcPct val="100000"/>
              </a:lnSpc>
              <a:spcBef>
                <a:spcPts val="0"/>
              </a:spcBef>
              <a:spcAft>
                <a:spcPts val="1200"/>
              </a:spcAft>
              <a:buNone/>
            </a:pPr>
            <a:r>
              <a:rPr lang="en-ZA" sz="3200" b="1" dirty="0">
                <a:solidFill>
                  <a:srgbClr val="898F0C"/>
                </a:solidFill>
              </a:rPr>
              <a:t>Lesson 11 covers the following content:</a:t>
            </a:r>
          </a:p>
          <a:p>
            <a:pPr>
              <a:lnSpc>
                <a:spcPct val="100000"/>
              </a:lnSpc>
              <a:spcBef>
                <a:spcPts val="0"/>
              </a:spcBef>
              <a:spcAft>
                <a:spcPts val="600"/>
              </a:spcAft>
            </a:pPr>
            <a:r>
              <a:rPr lang="en-ZA" sz="3200" dirty="0">
                <a:solidFill>
                  <a:srgbClr val="290DB3"/>
                </a:solidFill>
              </a:rPr>
              <a:t>Places to get credit</a:t>
            </a:r>
          </a:p>
          <a:p>
            <a:pPr>
              <a:lnSpc>
                <a:spcPct val="100000"/>
              </a:lnSpc>
              <a:spcBef>
                <a:spcPts val="0"/>
              </a:spcBef>
              <a:spcAft>
                <a:spcPts val="600"/>
              </a:spcAft>
            </a:pPr>
            <a:r>
              <a:rPr lang="en-ZA" sz="3200" dirty="0">
                <a:solidFill>
                  <a:srgbClr val="290DB3"/>
                </a:solidFill>
              </a:rPr>
              <a:t>Credit terminology (words)</a:t>
            </a:r>
          </a:p>
          <a:p>
            <a:pPr>
              <a:lnSpc>
                <a:spcPct val="100000"/>
              </a:lnSpc>
              <a:spcBef>
                <a:spcPts val="0"/>
              </a:spcBef>
              <a:spcAft>
                <a:spcPts val="600"/>
              </a:spcAft>
            </a:pPr>
            <a:r>
              <a:rPr lang="en-ZA" sz="3200" dirty="0">
                <a:solidFill>
                  <a:srgbClr val="290DB3"/>
                </a:solidFill>
              </a:rPr>
              <a:t>Types of loans</a:t>
            </a:r>
          </a:p>
          <a:p>
            <a:pPr>
              <a:lnSpc>
                <a:spcPct val="100000"/>
              </a:lnSpc>
              <a:spcBef>
                <a:spcPts val="0"/>
              </a:spcBef>
              <a:spcAft>
                <a:spcPts val="600"/>
              </a:spcAft>
            </a:pPr>
            <a:r>
              <a:rPr lang="en-ZA" sz="3200" dirty="0">
                <a:solidFill>
                  <a:srgbClr val="290DB3"/>
                </a:solidFill>
              </a:rPr>
              <a:t>Should farmers borrow money?</a:t>
            </a:r>
          </a:p>
          <a:p>
            <a:pPr>
              <a:lnSpc>
                <a:spcPct val="100000"/>
              </a:lnSpc>
              <a:spcBef>
                <a:spcPts val="0"/>
              </a:spcBef>
              <a:spcAft>
                <a:spcPts val="600"/>
              </a:spcAft>
            </a:pPr>
            <a:r>
              <a:rPr lang="en-ZA" sz="3200" dirty="0">
                <a:solidFill>
                  <a:srgbClr val="290DB3"/>
                </a:solidFill>
              </a:rPr>
              <a:t>How much should farmers borrow?</a:t>
            </a:r>
          </a:p>
          <a:p>
            <a:pPr>
              <a:lnSpc>
                <a:spcPct val="100000"/>
              </a:lnSpc>
              <a:spcBef>
                <a:spcPts val="0"/>
              </a:spcBef>
              <a:spcAft>
                <a:spcPts val="600"/>
              </a:spcAft>
            </a:pPr>
            <a:r>
              <a:rPr lang="en-ZA" sz="3200" dirty="0">
                <a:solidFill>
                  <a:srgbClr val="290DB3"/>
                </a:solidFill>
              </a:rPr>
              <a:t>How much will the loan cost?</a:t>
            </a:r>
          </a:p>
          <a:p>
            <a:pPr>
              <a:lnSpc>
                <a:spcPct val="100000"/>
              </a:lnSpc>
              <a:spcBef>
                <a:spcPts val="0"/>
              </a:spcBef>
              <a:spcAft>
                <a:spcPts val="600"/>
              </a:spcAft>
            </a:pPr>
            <a:r>
              <a:rPr lang="en-ZA" sz="3200" dirty="0">
                <a:solidFill>
                  <a:srgbClr val="290DB3"/>
                </a:solidFill>
              </a:rPr>
              <a:t>What does the bank look for?</a:t>
            </a:r>
          </a:p>
        </p:txBody>
      </p:sp>
      <p:sp>
        <p:nvSpPr>
          <p:cNvPr id="4" name="Slide Number Placeholder 3"/>
          <p:cNvSpPr>
            <a:spLocks noGrp="1"/>
          </p:cNvSpPr>
          <p:nvPr>
            <p:ph type="sldNum" sz="quarter" idx="4"/>
          </p:nvPr>
        </p:nvSpPr>
        <p:spPr/>
        <p:txBody>
          <a:bodyPr/>
          <a:lstStyle/>
          <a:p>
            <a:fld id="{3AF21FA0-C69A-D549-B93E-AD7DB9D7EB7A}" type="slidenum">
              <a:rPr lang="en-US" smtClean="0"/>
              <a:pPr/>
              <a:t>89</a:t>
            </a:fld>
            <a:endParaRPr lang="en-US" dirty="0"/>
          </a:p>
        </p:txBody>
      </p:sp>
      <p:cxnSp>
        <p:nvCxnSpPr>
          <p:cNvPr id="6" name="Straight Connector 5"/>
          <p:cNvCxnSpPr/>
          <p:nvPr/>
        </p:nvCxnSpPr>
        <p:spPr>
          <a:xfrm flipV="1">
            <a:off x="427512" y="102537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6929" y="2462859"/>
            <a:ext cx="3583353" cy="3327602"/>
          </a:xfrm>
          <a:prstGeom prst="rect">
            <a:avLst/>
          </a:prstGeom>
        </p:spPr>
      </p:pic>
    </p:spTree>
    <p:extLst>
      <p:ext uri="{BB962C8B-B14F-4D97-AF65-F5344CB8AC3E}">
        <p14:creationId xmlns:p14="http://schemas.microsoft.com/office/powerpoint/2010/main" val="23356606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sz="3600" dirty="0"/>
              <a:t>Overview</a:t>
            </a:r>
          </a:p>
        </p:txBody>
      </p:sp>
      <p:sp>
        <p:nvSpPr>
          <p:cNvPr id="3" name="Content Placeholder 2"/>
          <p:cNvSpPr>
            <a:spLocks noGrp="1"/>
          </p:cNvSpPr>
          <p:nvPr>
            <p:ph idx="1"/>
          </p:nvPr>
        </p:nvSpPr>
        <p:spPr>
          <a:xfrm>
            <a:off x="914400" y="1587677"/>
            <a:ext cx="8229600" cy="3625591"/>
          </a:xfrm>
        </p:spPr>
        <p:txBody>
          <a:bodyPr/>
          <a:lstStyle/>
          <a:p>
            <a:pPr marL="0" indent="0">
              <a:lnSpc>
                <a:spcPct val="100000"/>
              </a:lnSpc>
              <a:spcBef>
                <a:spcPts val="600"/>
              </a:spcBef>
              <a:spcAft>
                <a:spcPts val="600"/>
              </a:spcAft>
              <a:buNone/>
            </a:pPr>
            <a:r>
              <a:rPr lang="en-ZA" sz="3200" b="1" dirty="0">
                <a:solidFill>
                  <a:srgbClr val="898F0C"/>
                </a:solidFill>
              </a:rPr>
              <a:t>Lesson 7 covers the following content:</a:t>
            </a:r>
          </a:p>
          <a:p>
            <a:pPr>
              <a:lnSpc>
                <a:spcPct val="100000"/>
              </a:lnSpc>
              <a:spcBef>
                <a:spcPts val="600"/>
              </a:spcBef>
              <a:spcAft>
                <a:spcPts val="600"/>
              </a:spcAft>
            </a:pPr>
            <a:r>
              <a:rPr lang="en-ZA" sz="3200" dirty="0">
                <a:solidFill>
                  <a:srgbClr val="290DB3"/>
                </a:solidFill>
              </a:rPr>
              <a:t>Units, measures and conversion factors</a:t>
            </a:r>
          </a:p>
          <a:p>
            <a:pPr>
              <a:lnSpc>
                <a:spcPct val="100000"/>
              </a:lnSpc>
              <a:spcBef>
                <a:spcPts val="600"/>
              </a:spcBef>
              <a:spcAft>
                <a:spcPts val="600"/>
              </a:spcAft>
            </a:pPr>
            <a:r>
              <a:rPr lang="en-ZA" sz="3200" dirty="0">
                <a:solidFill>
                  <a:srgbClr val="290DB3"/>
                </a:solidFill>
              </a:rPr>
              <a:t>Market mapping</a:t>
            </a:r>
          </a:p>
          <a:p>
            <a:pPr>
              <a:lnSpc>
                <a:spcPct val="100000"/>
              </a:lnSpc>
              <a:spcBef>
                <a:spcPts val="600"/>
              </a:spcBef>
              <a:spcAft>
                <a:spcPts val="600"/>
              </a:spcAft>
            </a:pPr>
            <a:r>
              <a:rPr lang="en-ZA" sz="3200" dirty="0">
                <a:solidFill>
                  <a:srgbClr val="290DB3"/>
                </a:solidFill>
              </a:rPr>
              <a:t>Market survey</a:t>
            </a:r>
          </a:p>
          <a:p>
            <a:pPr>
              <a:lnSpc>
                <a:spcPct val="100000"/>
              </a:lnSpc>
              <a:spcBef>
                <a:spcPts val="600"/>
              </a:spcBef>
              <a:spcAft>
                <a:spcPts val="600"/>
              </a:spcAft>
            </a:pPr>
            <a:r>
              <a:rPr lang="en-ZA" sz="3200" dirty="0">
                <a:solidFill>
                  <a:srgbClr val="290DB3"/>
                </a:solidFill>
              </a:rPr>
              <a:t>Analyzing and presenting market information</a:t>
            </a:r>
          </a:p>
        </p:txBody>
      </p:sp>
      <p:sp>
        <p:nvSpPr>
          <p:cNvPr id="4" name="Slide Number Placeholder 3"/>
          <p:cNvSpPr>
            <a:spLocks noGrp="1"/>
          </p:cNvSpPr>
          <p:nvPr>
            <p:ph type="sldNum" sz="quarter" idx="4"/>
          </p:nvPr>
        </p:nvSpPr>
        <p:spPr/>
        <p:txBody>
          <a:bodyPr/>
          <a:lstStyle/>
          <a:p>
            <a:fld id="{3AF21FA0-C69A-D549-B93E-AD7DB9D7EB7A}" type="slidenum">
              <a:rPr lang="en-US" smtClean="0"/>
              <a:pPr/>
              <a:t>9</a:t>
            </a:fld>
            <a:endParaRPr lang="en-US" dirty="0"/>
          </a:p>
        </p:txBody>
      </p:sp>
      <p:cxnSp>
        <p:nvCxnSpPr>
          <p:cNvPr id="6" name="Straight Connector 5"/>
          <p:cNvCxnSpPr/>
          <p:nvPr/>
        </p:nvCxnSpPr>
        <p:spPr>
          <a:xfrm flipV="1">
            <a:off x="168275"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08590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ZA" sz="3600" dirty="0"/>
              <a:t>Places to get credit</a:t>
            </a:r>
          </a:p>
        </p:txBody>
      </p:sp>
      <p:sp>
        <p:nvSpPr>
          <p:cNvPr id="3" name="Content Placeholder 2"/>
          <p:cNvSpPr>
            <a:spLocks noGrp="1"/>
          </p:cNvSpPr>
          <p:nvPr>
            <p:ph idx="1"/>
          </p:nvPr>
        </p:nvSpPr>
        <p:spPr>
          <a:xfrm>
            <a:off x="914400" y="1381300"/>
            <a:ext cx="8609610" cy="5114503"/>
          </a:xfrm>
        </p:spPr>
        <p:txBody>
          <a:bodyPr/>
          <a:lstStyle/>
          <a:p>
            <a:pPr marL="0" indent="0">
              <a:lnSpc>
                <a:spcPct val="100000"/>
              </a:lnSpc>
              <a:spcBef>
                <a:spcPts val="0"/>
              </a:spcBef>
              <a:spcAft>
                <a:spcPts val="600"/>
              </a:spcAft>
              <a:buNone/>
            </a:pPr>
            <a:r>
              <a:rPr lang="en-ZA" sz="3200" dirty="0">
                <a:solidFill>
                  <a:srgbClr val="290DB3"/>
                </a:solidFill>
              </a:rPr>
              <a:t>One of the main reasons farmers do not produce more is because they do not have enough money to pay for the inputs they </a:t>
            </a:r>
            <a:r>
              <a:rPr lang="en-ZA" sz="3200" dirty="0" smtClean="0">
                <a:solidFill>
                  <a:srgbClr val="290DB3"/>
                </a:solidFill>
              </a:rPr>
              <a:t>need.</a:t>
            </a:r>
          </a:p>
          <a:p>
            <a:pPr marL="0" indent="0">
              <a:lnSpc>
                <a:spcPct val="100000"/>
              </a:lnSpc>
              <a:spcBef>
                <a:spcPts val="600"/>
              </a:spcBef>
              <a:spcAft>
                <a:spcPts val="600"/>
              </a:spcAft>
              <a:buNone/>
            </a:pPr>
            <a:r>
              <a:rPr lang="en-ZA" sz="3200" b="1" dirty="0" smtClean="0">
                <a:solidFill>
                  <a:srgbClr val="898F0C"/>
                </a:solidFill>
              </a:rPr>
              <a:t>Farmers </a:t>
            </a:r>
            <a:r>
              <a:rPr lang="en-ZA" sz="3200" b="1" dirty="0">
                <a:solidFill>
                  <a:srgbClr val="898F0C"/>
                </a:solidFill>
              </a:rPr>
              <a:t>can consider the following credit options:</a:t>
            </a:r>
          </a:p>
          <a:p>
            <a:pPr>
              <a:lnSpc>
                <a:spcPct val="100000"/>
              </a:lnSpc>
              <a:spcBef>
                <a:spcPts val="0"/>
              </a:spcBef>
              <a:spcAft>
                <a:spcPts val="600"/>
              </a:spcAft>
            </a:pPr>
            <a:r>
              <a:rPr lang="en-ZA" sz="3200" dirty="0">
                <a:solidFill>
                  <a:srgbClr val="290DB3"/>
                </a:solidFill>
              </a:rPr>
              <a:t>Individual savings</a:t>
            </a:r>
          </a:p>
          <a:p>
            <a:pPr>
              <a:lnSpc>
                <a:spcPct val="100000"/>
              </a:lnSpc>
              <a:spcBef>
                <a:spcPts val="0"/>
              </a:spcBef>
              <a:spcAft>
                <a:spcPts val="600"/>
              </a:spcAft>
            </a:pPr>
            <a:r>
              <a:rPr lang="en-ZA" sz="3200" dirty="0">
                <a:solidFill>
                  <a:srgbClr val="290DB3"/>
                </a:solidFill>
              </a:rPr>
              <a:t>Borrowing from family members</a:t>
            </a:r>
          </a:p>
          <a:p>
            <a:pPr>
              <a:lnSpc>
                <a:spcPct val="100000"/>
              </a:lnSpc>
              <a:spcBef>
                <a:spcPts val="0"/>
              </a:spcBef>
              <a:spcAft>
                <a:spcPts val="600"/>
              </a:spcAft>
            </a:pPr>
            <a:r>
              <a:rPr lang="en-ZA" sz="3200" dirty="0">
                <a:solidFill>
                  <a:srgbClr val="290DB3"/>
                </a:solidFill>
              </a:rPr>
              <a:t>Loans from a moneylender</a:t>
            </a:r>
          </a:p>
          <a:p>
            <a:pPr>
              <a:lnSpc>
                <a:spcPct val="100000"/>
              </a:lnSpc>
              <a:spcBef>
                <a:spcPts val="0"/>
              </a:spcBef>
              <a:spcAft>
                <a:spcPts val="600"/>
              </a:spcAft>
            </a:pPr>
            <a:r>
              <a:rPr lang="en-ZA" sz="3200" dirty="0">
                <a:solidFill>
                  <a:srgbClr val="290DB3"/>
                </a:solidFill>
              </a:rPr>
              <a:t>Loans from an input supplier or a customer</a:t>
            </a:r>
          </a:p>
          <a:p>
            <a:pPr>
              <a:lnSpc>
                <a:spcPct val="100000"/>
              </a:lnSpc>
              <a:spcBef>
                <a:spcPts val="0"/>
              </a:spcBef>
              <a:spcAft>
                <a:spcPts val="600"/>
              </a:spcAft>
            </a:pPr>
            <a:r>
              <a:rPr lang="en-ZA" sz="3200" dirty="0">
                <a:solidFill>
                  <a:srgbClr val="290DB3"/>
                </a:solidFill>
              </a:rPr>
              <a:t>Credit from a bank or a microfinance institution</a:t>
            </a:r>
          </a:p>
          <a:p>
            <a:pPr>
              <a:lnSpc>
                <a:spcPct val="100000"/>
              </a:lnSpc>
              <a:spcBef>
                <a:spcPts val="0"/>
              </a:spcBef>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90</a:t>
            </a:fld>
            <a:endParaRPr lang="en-US" dirty="0"/>
          </a:p>
        </p:txBody>
      </p:sp>
      <p:cxnSp>
        <p:nvCxnSpPr>
          <p:cNvPr id="6" name="Straight Connector 5"/>
          <p:cNvCxnSpPr/>
          <p:nvPr/>
        </p:nvCxnSpPr>
        <p:spPr>
          <a:xfrm flipV="1">
            <a:off x="427512" y="1047305"/>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281680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333" y="-4670"/>
            <a:ext cx="7570267" cy="1124712"/>
          </a:xfrm>
        </p:spPr>
        <p:txBody>
          <a:bodyPr anchor="ctr"/>
          <a:lstStyle/>
          <a:p>
            <a:r>
              <a:rPr lang="en-ZA" sz="3600" dirty="0"/>
              <a:t>Credit terminology (words): C–I</a:t>
            </a:r>
          </a:p>
        </p:txBody>
      </p:sp>
      <p:sp>
        <p:nvSpPr>
          <p:cNvPr id="3" name="Content Placeholder 2"/>
          <p:cNvSpPr>
            <a:spLocks noGrp="1"/>
          </p:cNvSpPr>
          <p:nvPr>
            <p:ph idx="1"/>
          </p:nvPr>
        </p:nvSpPr>
        <p:spPr>
          <a:xfrm>
            <a:off x="659334" y="1226921"/>
            <a:ext cx="8722173" cy="5684518"/>
          </a:xfrm>
        </p:spPr>
        <p:txBody>
          <a:bodyPr/>
          <a:lstStyle/>
          <a:p>
            <a:pPr marL="0" indent="0">
              <a:lnSpc>
                <a:spcPct val="100000"/>
              </a:lnSpc>
              <a:spcBef>
                <a:spcPts val="0"/>
              </a:spcBef>
              <a:spcAft>
                <a:spcPts val="600"/>
              </a:spcAft>
              <a:buNone/>
            </a:pPr>
            <a:r>
              <a:rPr lang="en-ZA" sz="3200" b="1" dirty="0">
                <a:solidFill>
                  <a:srgbClr val="898F0C"/>
                </a:solidFill>
              </a:rPr>
              <a:t>Collateral: </a:t>
            </a:r>
            <a:r>
              <a:rPr lang="en-ZA" sz="3200" dirty="0">
                <a:solidFill>
                  <a:srgbClr val="290DB3"/>
                </a:solidFill>
              </a:rPr>
              <a:t>In order to ensure that the borrower repays, the lender may demand collateral, which is an asset (such as land or equipment) that the lender can seize and sell if the borrower does not repay.</a:t>
            </a:r>
          </a:p>
          <a:p>
            <a:pPr marL="0" indent="0">
              <a:lnSpc>
                <a:spcPct val="100000"/>
              </a:lnSpc>
              <a:spcBef>
                <a:spcPts val="0"/>
              </a:spcBef>
              <a:spcAft>
                <a:spcPts val="600"/>
              </a:spcAft>
              <a:buNone/>
            </a:pPr>
            <a:r>
              <a:rPr lang="en-ZA" sz="3200" b="1" dirty="0">
                <a:solidFill>
                  <a:srgbClr val="898F0C"/>
                </a:solidFill>
              </a:rPr>
              <a:t>Default: </a:t>
            </a:r>
            <a:r>
              <a:rPr lang="en-ZA" sz="3200" dirty="0">
                <a:solidFill>
                  <a:srgbClr val="290DB3"/>
                </a:solidFill>
              </a:rPr>
              <a:t>If the borrower does not repay, he/she </a:t>
            </a:r>
            <a:r>
              <a:rPr lang="en-ZA" sz="3200" i="1" dirty="0">
                <a:solidFill>
                  <a:srgbClr val="290DB3"/>
                </a:solidFill>
              </a:rPr>
              <a:t>defaults</a:t>
            </a:r>
            <a:r>
              <a:rPr lang="en-ZA" sz="3200" dirty="0">
                <a:solidFill>
                  <a:srgbClr val="290DB3"/>
                </a:solidFill>
              </a:rPr>
              <a:t> on the loan.</a:t>
            </a:r>
          </a:p>
          <a:p>
            <a:pPr marL="0" indent="0">
              <a:lnSpc>
                <a:spcPct val="100000"/>
              </a:lnSpc>
              <a:spcBef>
                <a:spcPts val="0"/>
              </a:spcBef>
              <a:spcAft>
                <a:spcPts val="600"/>
              </a:spcAft>
              <a:buNone/>
            </a:pPr>
            <a:r>
              <a:rPr lang="en-ZA" sz="3200" b="1" dirty="0">
                <a:solidFill>
                  <a:srgbClr val="898F0C"/>
                </a:solidFill>
              </a:rPr>
              <a:t>Installments</a:t>
            </a:r>
            <a:r>
              <a:rPr lang="en-ZA" sz="3200" dirty="0">
                <a:solidFill>
                  <a:srgbClr val="290DB3"/>
                </a:solidFill>
              </a:rPr>
              <a:t>: These are the amounts of money that a borrower pays to the lender on a regular basis.</a:t>
            </a:r>
          </a:p>
          <a:p>
            <a:pPr marL="0" indent="0">
              <a:lnSpc>
                <a:spcPct val="100000"/>
              </a:lnSpc>
              <a:spcBef>
                <a:spcPts val="0"/>
              </a:spcBef>
              <a:buNone/>
            </a:pPr>
            <a:r>
              <a:rPr lang="en-ZA" sz="3200" dirty="0">
                <a:solidFill>
                  <a:srgbClr val="290DB3"/>
                </a:solidFill>
              </a:rPr>
              <a:t>Interest rate: The fee charged by the lender, which may be calculated per month or over the whole loan period.</a:t>
            </a:r>
          </a:p>
          <a:p>
            <a:pPr marL="0" indent="0">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91</a:t>
            </a:fld>
            <a:endParaRPr lang="en-US" dirty="0"/>
          </a:p>
        </p:txBody>
      </p:sp>
      <p:cxnSp>
        <p:nvCxnSpPr>
          <p:cNvPr id="6" name="Straight Connector 5"/>
          <p:cNvCxnSpPr/>
          <p:nvPr/>
        </p:nvCxnSpPr>
        <p:spPr>
          <a:xfrm flipV="1">
            <a:off x="332309" y="970690"/>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71947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7907185" cy="1124712"/>
          </a:xfrm>
        </p:spPr>
        <p:txBody>
          <a:bodyPr anchor="ctr"/>
          <a:lstStyle/>
          <a:p>
            <a:r>
              <a:rPr lang="en-ZA" sz="3600" dirty="0"/>
              <a:t>Credit terminology (words): L–S</a:t>
            </a:r>
          </a:p>
        </p:txBody>
      </p:sp>
      <p:sp>
        <p:nvSpPr>
          <p:cNvPr id="3" name="Content Placeholder 2"/>
          <p:cNvSpPr>
            <a:spLocks noGrp="1"/>
          </p:cNvSpPr>
          <p:nvPr>
            <p:ph idx="1"/>
          </p:nvPr>
        </p:nvSpPr>
        <p:spPr>
          <a:xfrm>
            <a:off x="322415" y="1250672"/>
            <a:ext cx="9474727" cy="5767645"/>
          </a:xfrm>
        </p:spPr>
        <p:txBody>
          <a:bodyPr/>
          <a:lstStyle/>
          <a:p>
            <a:pPr marL="0" indent="0">
              <a:lnSpc>
                <a:spcPct val="100000"/>
              </a:lnSpc>
              <a:spcBef>
                <a:spcPts val="0"/>
              </a:spcBef>
              <a:spcAft>
                <a:spcPts val="600"/>
              </a:spcAft>
              <a:buNone/>
            </a:pPr>
            <a:r>
              <a:rPr lang="en-ZA" sz="3200" b="1" dirty="0">
                <a:solidFill>
                  <a:srgbClr val="898F0C"/>
                </a:solidFill>
              </a:rPr>
              <a:t>Loan cost: </a:t>
            </a:r>
            <a:r>
              <a:rPr lang="en-ZA" sz="3200" dirty="0">
                <a:solidFill>
                  <a:srgbClr val="290DB3"/>
                </a:solidFill>
              </a:rPr>
              <a:t>The cost of borrowing the principal amount</a:t>
            </a:r>
          </a:p>
          <a:p>
            <a:pPr marL="0" indent="0">
              <a:lnSpc>
                <a:spcPct val="100000"/>
              </a:lnSpc>
              <a:spcBef>
                <a:spcPts val="0"/>
              </a:spcBef>
              <a:spcAft>
                <a:spcPts val="600"/>
              </a:spcAft>
              <a:buNone/>
            </a:pPr>
            <a:r>
              <a:rPr lang="en-ZA" sz="3200" b="1" dirty="0">
                <a:solidFill>
                  <a:srgbClr val="898F0C"/>
                </a:solidFill>
              </a:rPr>
              <a:t>Loan period:  </a:t>
            </a:r>
            <a:r>
              <a:rPr lang="en-ZA" sz="3200" dirty="0">
                <a:solidFill>
                  <a:srgbClr val="290DB3"/>
                </a:solidFill>
              </a:rPr>
              <a:t>The length of time the borrower has before repaying all the money</a:t>
            </a:r>
          </a:p>
          <a:p>
            <a:pPr marL="0" indent="0">
              <a:lnSpc>
                <a:spcPct val="100000"/>
              </a:lnSpc>
              <a:spcBef>
                <a:spcPts val="0"/>
              </a:spcBef>
              <a:spcAft>
                <a:spcPts val="600"/>
              </a:spcAft>
              <a:buNone/>
            </a:pPr>
            <a:r>
              <a:rPr lang="en-ZA" sz="3200" b="1" dirty="0">
                <a:solidFill>
                  <a:srgbClr val="898F0C"/>
                </a:solidFill>
              </a:rPr>
              <a:t>Principal: </a:t>
            </a:r>
            <a:r>
              <a:rPr lang="en-ZA" sz="3200" dirty="0">
                <a:solidFill>
                  <a:srgbClr val="290DB3"/>
                </a:solidFill>
              </a:rPr>
              <a:t>The amount of money the lender lends to the borrower</a:t>
            </a:r>
          </a:p>
          <a:p>
            <a:pPr marL="0" indent="0">
              <a:lnSpc>
                <a:spcPct val="100000"/>
              </a:lnSpc>
              <a:spcBef>
                <a:spcPts val="0"/>
              </a:spcBef>
              <a:spcAft>
                <a:spcPts val="600"/>
              </a:spcAft>
              <a:buNone/>
            </a:pPr>
            <a:r>
              <a:rPr lang="en-ZA" sz="3200" b="1" dirty="0">
                <a:solidFill>
                  <a:srgbClr val="898F0C"/>
                </a:solidFill>
              </a:rPr>
              <a:t>Repayment: </a:t>
            </a:r>
            <a:r>
              <a:rPr lang="en-ZA" sz="3200" dirty="0">
                <a:solidFill>
                  <a:srgbClr val="290DB3"/>
                </a:solidFill>
              </a:rPr>
              <a:t>The amount of money the lender must pay back in regular installments or in a lump sum</a:t>
            </a:r>
          </a:p>
          <a:p>
            <a:pPr marL="0" indent="0">
              <a:lnSpc>
                <a:spcPct val="100000"/>
              </a:lnSpc>
              <a:spcBef>
                <a:spcPts val="0"/>
              </a:spcBef>
              <a:spcAft>
                <a:spcPts val="600"/>
              </a:spcAft>
              <a:buNone/>
            </a:pPr>
            <a:r>
              <a:rPr lang="en-ZA" sz="3200" b="1" dirty="0">
                <a:solidFill>
                  <a:srgbClr val="898F0C"/>
                </a:solidFill>
              </a:rPr>
              <a:t>Social collateral: </a:t>
            </a:r>
            <a:r>
              <a:rPr lang="en-ZA" sz="3200" dirty="0">
                <a:solidFill>
                  <a:srgbClr val="290DB3"/>
                </a:solidFill>
              </a:rPr>
              <a:t>Microfinance institutions often rely on “social collateral, which requires the borrowers to be organized in a group and the group as a whole guarantees that each member will repay their loans.</a:t>
            </a:r>
          </a:p>
          <a:p>
            <a:pPr marL="0" indent="0">
              <a:lnSpc>
                <a:spcPct val="100000"/>
              </a:lnSpc>
              <a:spcBef>
                <a:spcPts val="0"/>
              </a:spcBef>
              <a:buNone/>
            </a:pP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92</a:t>
            </a:fld>
            <a:endParaRPr lang="en-US" dirty="0"/>
          </a:p>
        </p:txBody>
      </p:sp>
      <p:cxnSp>
        <p:nvCxnSpPr>
          <p:cNvPr id="6" name="Straight Connector 5"/>
          <p:cNvCxnSpPr/>
          <p:nvPr/>
        </p:nvCxnSpPr>
        <p:spPr>
          <a:xfrm flipV="1">
            <a:off x="322415" y="998239"/>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9200588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415" y="-4670"/>
            <a:ext cx="8821585" cy="1124712"/>
          </a:xfrm>
        </p:spPr>
        <p:txBody>
          <a:bodyPr anchor="ctr"/>
          <a:lstStyle/>
          <a:p>
            <a:r>
              <a:rPr lang="en-ZA" sz="3600" dirty="0"/>
              <a:t>Example of a complex credit arrangement</a:t>
            </a:r>
          </a:p>
        </p:txBody>
      </p:sp>
      <p:sp>
        <p:nvSpPr>
          <p:cNvPr id="3" name="Content Placeholder 2"/>
          <p:cNvSpPr>
            <a:spLocks noGrp="1"/>
          </p:cNvSpPr>
          <p:nvPr>
            <p:ph idx="1"/>
          </p:nvPr>
        </p:nvSpPr>
        <p:spPr>
          <a:xfrm>
            <a:off x="322415" y="1211283"/>
            <a:ext cx="9296597" cy="5700156"/>
          </a:xfrm>
        </p:spPr>
        <p:txBody>
          <a:bodyPr/>
          <a:lstStyle/>
          <a:p>
            <a:pPr marL="0" indent="0">
              <a:lnSpc>
                <a:spcPct val="100000"/>
              </a:lnSpc>
              <a:spcBef>
                <a:spcPts val="0"/>
              </a:spcBef>
              <a:spcAft>
                <a:spcPts val="600"/>
              </a:spcAft>
              <a:buNone/>
            </a:pPr>
            <a:r>
              <a:rPr lang="en-ZA" sz="3200" b="1" dirty="0">
                <a:solidFill>
                  <a:srgbClr val="898F0C"/>
                </a:solidFill>
              </a:rPr>
              <a:t>Credit arrangements are complex, for example:</a:t>
            </a:r>
          </a:p>
          <a:p>
            <a:pPr algn="just">
              <a:lnSpc>
                <a:spcPct val="100000"/>
              </a:lnSpc>
              <a:spcBef>
                <a:spcPts val="0"/>
              </a:spcBef>
              <a:spcAft>
                <a:spcPts val="600"/>
              </a:spcAft>
            </a:pPr>
            <a:r>
              <a:rPr lang="en-ZA" sz="3200" dirty="0">
                <a:solidFill>
                  <a:srgbClr val="290DB3"/>
                </a:solidFill>
              </a:rPr>
              <a:t>Before a lender will provide a loan, they may require the borrower to have a history of having saved money, to make a deposit up front or pay a one-time fee.</a:t>
            </a:r>
          </a:p>
          <a:p>
            <a:pPr algn="just">
              <a:lnSpc>
                <a:spcPct val="100000"/>
              </a:lnSpc>
              <a:spcBef>
                <a:spcPts val="0"/>
              </a:spcBef>
              <a:spcAft>
                <a:spcPts val="600"/>
              </a:spcAft>
            </a:pPr>
            <a:r>
              <a:rPr lang="en-ZA" sz="3200" dirty="0">
                <a:solidFill>
                  <a:srgbClr val="290DB3"/>
                </a:solidFill>
              </a:rPr>
              <a:t>If the borrower repays in installments, the interest may be charged only on the remaining amount owed, not on the full principal.</a:t>
            </a:r>
          </a:p>
          <a:p>
            <a:pPr algn="just">
              <a:lnSpc>
                <a:spcPct val="100000"/>
              </a:lnSpc>
              <a:spcBef>
                <a:spcPts val="0"/>
              </a:spcBef>
              <a:spcAft>
                <a:spcPts val="600"/>
              </a:spcAft>
            </a:pPr>
            <a:r>
              <a:rPr lang="en-ZA" sz="3200" dirty="0">
                <a:solidFill>
                  <a:srgbClr val="290DB3"/>
                </a:solidFill>
              </a:rPr>
              <a:t>The repayment schedule may be flexible, e.g.</a:t>
            </a:r>
            <a:r>
              <a:rPr lang="en-ZA" sz="3200" b="1" dirty="0">
                <a:solidFill>
                  <a:srgbClr val="898F0C"/>
                </a:solidFill>
              </a:rPr>
              <a:t> </a:t>
            </a:r>
            <a:r>
              <a:rPr lang="en-ZA" sz="3200" dirty="0">
                <a:solidFill>
                  <a:srgbClr val="290DB3"/>
                </a:solidFill>
              </a:rPr>
              <a:t>the borrower may be able to repay part of or the full loan amount as a lump sum rather than in regular installments.</a:t>
            </a:r>
          </a:p>
          <a:p>
            <a:endParaRPr lang="en-ZA"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93</a:t>
            </a:fld>
            <a:endParaRPr lang="en-US" dirty="0"/>
          </a:p>
        </p:txBody>
      </p:sp>
      <p:cxnSp>
        <p:nvCxnSpPr>
          <p:cNvPr id="6" name="Straight Connector 5"/>
          <p:cNvCxnSpPr/>
          <p:nvPr/>
        </p:nvCxnSpPr>
        <p:spPr>
          <a:xfrm flipV="1">
            <a:off x="322415" y="103010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54717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387" y="-4670"/>
            <a:ext cx="7790213" cy="1124712"/>
          </a:xfrm>
        </p:spPr>
        <p:txBody>
          <a:bodyPr anchor="ctr"/>
          <a:lstStyle/>
          <a:p>
            <a:r>
              <a:rPr lang="en-ZA" sz="3600" dirty="0"/>
              <a:t>Types of  loans</a:t>
            </a:r>
          </a:p>
        </p:txBody>
      </p:sp>
      <p:sp>
        <p:nvSpPr>
          <p:cNvPr id="3" name="Content Placeholder 2"/>
          <p:cNvSpPr>
            <a:spLocks noGrp="1"/>
          </p:cNvSpPr>
          <p:nvPr>
            <p:ph idx="1"/>
          </p:nvPr>
        </p:nvSpPr>
        <p:spPr>
          <a:xfrm>
            <a:off x="439387" y="1120042"/>
            <a:ext cx="9274629" cy="5743895"/>
          </a:xfrm>
        </p:spPr>
        <p:txBody>
          <a:bodyPr/>
          <a:lstStyle/>
          <a:p>
            <a:pPr>
              <a:lnSpc>
                <a:spcPct val="100000"/>
              </a:lnSpc>
              <a:spcBef>
                <a:spcPts val="0"/>
              </a:spcBef>
              <a:spcAft>
                <a:spcPts val="600"/>
              </a:spcAft>
            </a:pPr>
            <a:r>
              <a:rPr lang="en-ZA" sz="3200" b="1" dirty="0">
                <a:solidFill>
                  <a:srgbClr val="898F0C"/>
                </a:solidFill>
              </a:rPr>
              <a:t>Seasonal loans for working capital: </a:t>
            </a:r>
            <a:r>
              <a:rPr lang="en-ZA" sz="3200" dirty="0">
                <a:solidFill>
                  <a:srgbClr val="290DB3"/>
                </a:solidFill>
              </a:rPr>
              <a:t>Used to pay for production inputs, e.g. seed and fertilizer</a:t>
            </a:r>
          </a:p>
          <a:p>
            <a:pPr>
              <a:lnSpc>
                <a:spcPct val="100000"/>
              </a:lnSpc>
              <a:spcBef>
                <a:spcPts val="0"/>
              </a:spcBef>
              <a:spcAft>
                <a:spcPts val="600"/>
              </a:spcAft>
            </a:pPr>
            <a:r>
              <a:rPr lang="en-ZA" sz="3200" b="1" dirty="0">
                <a:solidFill>
                  <a:srgbClr val="898F0C"/>
                </a:solidFill>
              </a:rPr>
              <a:t>Harvest loans: </a:t>
            </a:r>
            <a:r>
              <a:rPr lang="en-ZA" sz="3200" dirty="0">
                <a:solidFill>
                  <a:srgbClr val="290DB3"/>
                </a:solidFill>
              </a:rPr>
              <a:t>Short-term loans to hire laborers or equipment at harvest time</a:t>
            </a:r>
          </a:p>
          <a:p>
            <a:pPr>
              <a:lnSpc>
                <a:spcPct val="100000"/>
              </a:lnSpc>
              <a:spcBef>
                <a:spcPts val="0"/>
              </a:spcBef>
              <a:spcAft>
                <a:spcPts val="600"/>
              </a:spcAft>
            </a:pPr>
            <a:r>
              <a:rPr lang="en-ZA" sz="3200" b="1" dirty="0">
                <a:solidFill>
                  <a:srgbClr val="898F0C"/>
                </a:solidFill>
              </a:rPr>
              <a:t>Short-term improvement loans: </a:t>
            </a:r>
            <a:r>
              <a:rPr lang="en-ZA" sz="3200" dirty="0">
                <a:solidFill>
                  <a:srgbClr val="290DB3"/>
                </a:solidFill>
              </a:rPr>
              <a:t>Used to pay for smaller investments, e.g. an irrigation pump</a:t>
            </a:r>
          </a:p>
          <a:p>
            <a:pPr>
              <a:lnSpc>
                <a:spcPct val="100000"/>
              </a:lnSpc>
              <a:spcBef>
                <a:spcPts val="0"/>
              </a:spcBef>
              <a:spcAft>
                <a:spcPts val="600"/>
              </a:spcAft>
            </a:pPr>
            <a:r>
              <a:rPr lang="en-ZA" sz="3200" b="1" dirty="0">
                <a:solidFill>
                  <a:srgbClr val="898F0C"/>
                </a:solidFill>
              </a:rPr>
              <a:t>Long-term investment loans: </a:t>
            </a:r>
            <a:r>
              <a:rPr lang="en-ZA" sz="3200" dirty="0">
                <a:solidFill>
                  <a:srgbClr val="290DB3"/>
                </a:solidFill>
              </a:rPr>
              <a:t>Use to buy land, buildings or equipment for long-term use</a:t>
            </a:r>
          </a:p>
          <a:p>
            <a:pPr>
              <a:lnSpc>
                <a:spcPct val="100000"/>
              </a:lnSpc>
              <a:spcBef>
                <a:spcPts val="0"/>
              </a:spcBef>
              <a:spcAft>
                <a:spcPts val="600"/>
              </a:spcAft>
            </a:pPr>
            <a:r>
              <a:rPr lang="en-ZA" sz="3200" b="1" dirty="0">
                <a:solidFill>
                  <a:srgbClr val="898F0C"/>
                </a:solidFill>
              </a:rPr>
              <a:t>Multi-phase loans: </a:t>
            </a:r>
            <a:r>
              <a:rPr lang="en-ZA" sz="3200" dirty="0">
                <a:solidFill>
                  <a:srgbClr val="290DB3"/>
                </a:solidFill>
              </a:rPr>
              <a:t>Disbursements are made at specific times in the production and marketing season to meet farmers’ needs at the time</a:t>
            </a:r>
          </a:p>
        </p:txBody>
      </p:sp>
      <p:sp>
        <p:nvSpPr>
          <p:cNvPr id="4" name="Slide Number Placeholder 3"/>
          <p:cNvSpPr>
            <a:spLocks noGrp="1"/>
          </p:cNvSpPr>
          <p:nvPr>
            <p:ph type="sldNum" sz="quarter" idx="4"/>
          </p:nvPr>
        </p:nvSpPr>
        <p:spPr/>
        <p:txBody>
          <a:bodyPr/>
          <a:lstStyle/>
          <a:p>
            <a:fld id="{3AF21FA0-C69A-D549-B93E-AD7DB9D7EB7A}" type="slidenum">
              <a:rPr lang="en-US" smtClean="0"/>
              <a:pPr/>
              <a:t>94</a:t>
            </a:fld>
            <a:endParaRPr lang="en-US" dirty="0"/>
          </a:p>
        </p:txBody>
      </p:sp>
      <p:cxnSp>
        <p:nvCxnSpPr>
          <p:cNvPr id="6" name="Straight Connector 5"/>
          <p:cNvCxnSpPr/>
          <p:nvPr/>
        </p:nvCxnSpPr>
        <p:spPr>
          <a:xfrm flipV="1">
            <a:off x="322414" y="88916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92239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550" y="-4670"/>
            <a:ext cx="7893050" cy="1124712"/>
          </a:xfrm>
        </p:spPr>
        <p:txBody>
          <a:bodyPr anchor="ctr"/>
          <a:lstStyle/>
          <a:p>
            <a:r>
              <a:rPr lang="en-ZA" sz="3600" dirty="0"/>
              <a:t>Should farmers borrow?</a:t>
            </a:r>
          </a:p>
        </p:txBody>
      </p:sp>
      <p:sp>
        <p:nvSpPr>
          <p:cNvPr id="3" name="Content Placeholder 2"/>
          <p:cNvSpPr>
            <a:spLocks noGrp="1"/>
          </p:cNvSpPr>
          <p:nvPr>
            <p:ph sz="half" idx="1"/>
          </p:nvPr>
        </p:nvSpPr>
        <p:spPr>
          <a:xfrm>
            <a:off x="629392" y="1365663"/>
            <a:ext cx="4975761" cy="4702628"/>
          </a:xfrm>
        </p:spPr>
        <p:txBody>
          <a:bodyPr/>
          <a:lstStyle/>
          <a:p>
            <a:pPr marL="0" indent="0">
              <a:lnSpc>
                <a:spcPct val="100000"/>
              </a:lnSpc>
              <a:spcBef>
                <a:spcPts val="0"/>
              </a:spcBef>
              <a:spcAft>
                <a:spcPts val="600"/>
              </a:spcAft>
              <a:buNone/>
            </a:pPr>
            <a:r>
              <a:rPr lang="en-ZA" sz="3200" b="1" dirty="0">
                <a:solidFill>
                  <a:srgbClr val="898F0C"/>
                </a:solidFill>
              </a:rPr>
              <a:t>Borrowing is always risky and farmers should only borrow if:</a:t>
            </a:r>
          </a:p>
          <a:p>
            <a:pPr>
              <a:lnSpc>
                <a:spcPct val="100000"/>
              </a:lnSpc>
              <a:spcBef>
                <a:spcPts val="0"/>
              </a:spcBef>
              <a:spcAft>
                <a:spcPts val="600"/>
              </a:spcAft>
            </a:pPr>
            <a:r>
              <a:rPr lang="en-ZA" sz="3200" dirty="0">
                <a:solidFill>
                  <a:srgbClr val="290DB3"/>
                </a:solidFill>
              </a:rPr>
              <a:t>They will be able to use the money to increase their profit</a:t>
            </a:r>
          </a:p>
          <a:p>
            <a:pPr>
              <a:lnSpc>
                <a:spcPct val="100000"/>
              </a:lnSpc>
              <a:spcBef>
                <a:spcPts val="0"/>
              </a:spcBef>
              <a:spcAft>
                <a:spcPts val="600"/>
              </a:spcAft>
            </a:pPr>
            <a:r>
              <a:rPr lang="en-ZA" sz="3200" dirty="0">
                <a:solidFill>
                  <a:srgbClr val="290DB3"/>
                </a:solidFill>
              </a:rPr>
              <a:t>They are reasonably sure they will be able to repay the loan.</a:t>
            </a: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95</a:t>
            </a:fld>
            <a:endParaRPr lang="en-US" dirty="0"/>
          </a:p>
        </p:txBody>
      </p:sp>
      <p:cxnSp>
        <p:nvCxnSpPr>
          <p:cNvPr id="8" name="Straight Connector 7"/>
          <p:cNvCxnSpPr/>
          <p:nvPr/>
        </p:nvCxnSpPr>
        <p:spPr>
          <a:xfrm flipV="1">
            <a:off x="322414" y="107507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386" y="2199784"/>
            <a:ext cx="3700272" cy="3678936"/>
          </a:xfrm>
          <a:prstGeom prst="rect">
            <a:avLst/>
          </a:prstGeom>
        </p:spPr>
      </p:pic>
    </p:spTree>
    <p:extLst>
      <p:ext uri="{BB962C8B-B14F-4D97-AF65-F5344CB8AC3E}">
        <p14:creationId xmlns:p14="http://schemas.microsoft.com/office/powerpoint/2010/main" val="5980527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0016" y="-4670"/>
            <a:ext cx="7659584" cy="1124712"/>
          </a:xfrm>
        </p:spPr>
        <p:txBody>
          <a:bodyPr anchor="ctr"/>
          <a:lstStyle/>
          <a:p>
            <a:r>
              <a:rPr lang="en-ZA" sz="3600" dirty="0"/>
              <a:t>How much should farmers borrow?</a:t>
            </a:r>
          </a:p>
        </p:txBody>
      </p:sp>
      <p:sp>
        <p:nvSpPr>
          <p:cNvPr id="3" name="Content Placeholder 2"/>
          <p:cNvSpPr>
            <a:spLocks noGrp="1"/>
          </p:cNvSpPr>
          <p:nvPr>
            <p:ph idx="1"/>
          </p:nvPr>
        </p:nvSpPr>
        <p:spPr>
          <a:xfrm>
            <a:off x="570016" y="1120042"/>
            <a:ext cx="8942119" cy="5874524"/>
          </a:xfrm>
        </p:spPr>
        <p:txBody>
          <a:bodyPr/>
          <a:lstStyle/>
          <a:p>
            <a:pPr marL="0" indent="0">
              <a:lnSpc>
                <a:spcPct val="100000"/>
              </a:lnSpc>
              <a:spcBef>
                <a:spcPts val="600"/>
              </a:spcBef>
              <a:spcAft>
                <a:spcPts val="600"/>
              </a:spcAft>
              <a:buNone/>
            </a:pPr>
            <a:r>
              <a:rPr lang="en-ZA" sz="3200" b="1" dirty="0">
                <a:solidFill>
                  <a:srgbClr val="898F0C"/>
                </a:solidFill>
              </a:rPr>
              <a:t>Farmers can then decide on the amount of the loan they need. The may borrow:</a:t>
            </a:r>
          </a:p>
          <a:p>
            <a:pPr>
              <a:lnSpc>
                <a:spcPct val="100000"/>
              </a:lnSpc>
              <a:spcBef>
                <a:spcPts val="600"/>
              </a:spcBef>
              <a:spcAft>
                <a:spcPts val="600"/>
              </a:spcAft>
            </a:pPr>
            <a:r>
              <a:rPr lang="en-ZA" sz="3200" dirty="0">
                <a:solidFill>
                  <a:srgbClr val="290DB3"/>
                </a:solidFill>
              </a:rPr>
              <a:t>The same amount as the amount of money needed</a:t>
            </a:r>
          </a:p>
          <a:p>
            <a:pPr>
              <a:lnSpc>
                <a:spcPct val="100000"/>
              </a:lnSpc>
              <a:spcBef>
                <a:spcPts val="600"/>
              </a:spcBef>
              <a:spcAft>
                <a:spcPts val="600"/>
              </a:spcAft>
            </a:pPr>
            <a:r>
              <a:rPr lang="en-ZA" sz="3200" dirty="0">
                <a:solidFill>
                  <a:srgbClr val="290DB3"/>
                </a:solidFill>
              </a:rPr>
              <a:t>More (a higher amount as the amount needed) to cover additional expenses, including any deposit required to get the loan</a:t>
            </a:r>
          </a:p>
          <a:p>
            <a:pPr>
              <a:lnSpc>
                <a:spcPct val="100000"/>
              </a:lnSpc>
              <a:spcBef>
                <a:spcPts val="600"/>
              </a:spcBef>
              <a:spcAft>
                <a:spcPts val="600"/>
              </a:spcAft>
            </a:pPr>
            <a:r>
              <a:rPr lang="en-ZA" sz="3200" dirty="0">
                <a:solidFill>
                  <a:srgbClr val="290DB3"/>
                </a:solidFill>
              </a:rPr>
              <a:t>Less (a lower amount as the amount needed) to include some costs in the loan portion</a:t>
            </a:r>
          </a:p>
          <a:p>
            <a:pPr marL="0" indent="0">
              <a:lnSpc>
                <a:spcPct val="100000"/>
              </a:lnSpc>
              <a:spcBef>
                <a:spcPts val="600"/>
              </a:spcBef>
              <a:spcAft>
                <a:spcPts val="600"/>
              </a:spcAft>
              <a:buNone/>
            </a:pPr>
            <a:r>
              <a:rPr lang="en-ZA" sz="3200" dirty="0">
                <a:solidFill>
                  <a:srgbClr val="290DB3"/>
                </a:solidFill>
              </a:rPr>
              <a:t>The amount borrowed is called the </a:t>
            </a:r>
            <a:r>
              <a:rPr lang="en-ZA" sz="3200" b="1" dirty="0">
                <a:solidFill>
                  <a:srgbClr val="290DB3"/>
                </a:solidFill>
              </a:rPr>
              <a:t>principal.</a:t>
            </a:r>
          </a:p>
          <a:p>
            <a:pPr marL="0" indent="0">
              <a:lnSpc>
                <a:spcPct val="100000"/>
              </a:lnSpc>
              <a:spcBef>
                <a:spcPts val="600"/>
              </a:spcBef>
              <a:spcAft>
                <a:spcPts val="600"/>
              </a:spcAft>
              <a:buNone/>
            </a:pPr>
            <a:r>
              <a:rPr lang="en-ZA" sz="3200" dirty="0">
                <a:solidFill>
                  <a:srgbClr val="290DB3"/>
                </a:solidFill>
              </a:rPr>
              <a:t>The cost of borrowing money is called the </a:t>
            </a:r>
            <a:r>
              <a:rPr lang="en-ZA" sz="3200" b="1" dirty="0">
                <a:solidFill>
                  <a:srgbClr val="290DB3"/>
                </a:solidFill>
              </a:rPr>
              <a:t>loan cost.</a:t>
            </a:r>
          </a:p>
        </p:txBody>
      </p:sp>
      <p:sp>
        <p:nvSpPr>
          <p:cNvPr id="4" name="Slide Number Placeholder 3"/>
          <p:cNvSpPr>
            <a:spLocks noGrp="1"/>
          </p:cNvSpPr>
          <p:nvPr>
            <p:ph type="sldNum" sz="quarter" idx="4"/>
          </p:nvPr>
        </p:nvSpPr>
        <p:spPr/>
        <p:txBody>
          <a:bodyPr/>
          <a:lstStyle/>
          <a:p>
            <a:fld id="{3AF21FA0-C69A-D549-B93E-AD7DB9D7EB7A}" type="slidenum">
              <a:rPr lang="en-US" smtClean="0"/>
              <a:pPr/>
              <a:t>96</a:t>
            </a:fld>
            <a:endParaRPr lang="en-US" dirty="0"/>
          </a:p>
        </p:txBody>
      </p:sp>
      <p:cxnSp>
        <p:nvCxnSpPr>
          <p:cNvPr id="6" name="Straight Connector 5"/>
          <p:cNvCxnSpPr/>
          <p:nvPr/>
        </p:nvCxnSpPr>
        <p:spPr>
          <a:xfrm flipV="1">
            <a:off x="322414" y="92069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790742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spcBef>
                <a:spcPts val="600"/>
              </a:spcBef>
              <a:spcAft>
                <a:spcPts val="600"/>
              </a:spcAft>
            </a:pPr>
            <a:r>
              <a:rPr lang="en-ZA" sz="3600" dirty="0"/>
              <a:t>Calculating the cost of the loan</a:t>
            </a:r>
          </a:p>
        </p:txBody>
      </p:sp>
      <p:sp>
        <p:nvSpPr>
          <p:cNvPr id="3" name="Content Placeholder 2"/>
          <p:cNvSpPr>
            <a:spLocks noGrp="1"/>
          </p:cNvSpPr>
          <p:nvPr>
            <p:ph idx="1"/>
          </p:nvPr>
        </p:nvSpPr>
        <p:spPr>
          <a:xfrm>
            <a:off x="570017" y="1587678"/>
            <a:ext cx="9271984" cy="4492488"/>
          </a:xfrm>
        </p:spPr>
        <p:txBody>
          <a:bodyPr/>
          <a:lstStyle/>
          <a:p>
            <a:pPr marL="0" indent="0">
              <a:lnSpc>
                <a:spcPct val="100000"/>
              </a:lnSpc>
              <a:spcBef>
                <a:spcPts val="600"/>
              </a:spcBef>
              <a:spcAft>
                <a:spcPts val="600"/>
              </a:spcAft>
              <a:buNone/>
            </a:pPr>
            <a:r>
              <a:rPr lang="en-ZA" sz="3200" b="1" dirty="0">
                <a:solidFill>
                  <a:srgbClr val="898F0C"/>
                </a:solidFill>
              </a:rPr>
              <a:t>Farmers can calculate the loan costs from:</a:t>
            </a:r>
          </a:p>
          <a:p>
            <a:pPr>
              <a:lnSpc>
                <a:spcPct val="100000"/>
              </a:lnSpc>
              <a:spcBef>
                <a:spcPts val="600"/>
              </a:spcBef>
              <a:spcAft>
                <a:spcPts val="600"/>
              </a:spcAft>
            </a:pPr>
            <a:r>
              <a:rPr lang="en-ZA" sz="3200" dirty="0">
                <a:solidFill>
                  <a:srgbClr val="290DB3"/>
                </a:solidFill>
              </a:rPr>
              <a:t>Size of the loan</a:t>
            </a:r>
          </a:p>
          <a:p>
            <a:pPr>
              <a:lnSpc>
                <a:spcPct val="100000"/>
              </a:lnSpc>
              <a:spcBef>
                <a:spcPts val="600"/>
              </a:spcBef>
              <a:spcAft>
                <a:spcPts val="600"/>
              </a:spcAft>
            </a:pPr>
            <a:r>
              <a:rPr lang="en-ZA" sz="3200" dirty="0">
                <a:solidFill>
                  <a:srgbClr val="290DB3"/>
                </a:solidFill>
              </a:rPr>
              <a:t>Interest rate per month</a:t>
            </a:r>
          </a:p>
          <a:p>
            <a:pPr>
              <a:lnSpc>
                <a:spcPct val="100000"/>
              </a:lnSpc>
              <a:spcBef>
                <a:spcPts val="600"/>
              </a:spcBef>
              <a:spcAft>
                <a:spcPts val="600"/>
              </a:spcAft>
            </a:pPr>
            <a:r>
              <a:rPr lang="en-ZA" sz="3200" dirty="0">
                <a:solidFill>
                  <a:srgbClr val="290DB3"/>
                </a:solidFill>
              </a:rPr>
              <a:t>Number of months of repayment</a:t>
            </a:r>
          </a:p>
          <a:p>
            <a:pPr marL="0" indent="0">
              <a:lnSpc>
                <a:spcPct val="100000"/>
              </a:lnSpc>
              <a:spcBef>
                <a:spcPts val="600"/>
              </a:spcBef>
              <a:spcAft>
                <a:spcPts val="600"/>
              </a:spcAft>
              <a:buNone/>
            </a:pPr>
            <a:r>
              <a:rPr lang="en-ZA" sz="3200" b="1" dirty="0">
                <a:solidFill>
                  <a:srgbClr val="290DB3"/>
                </a:solidFill>
              </a:rPr>
              <a:t>The amount to be repaid = </a:t>
            </a:r>
            <a:r>
              <a:rPr lang="en-ZA" sz="3200" b="1" dirty="0" smtClean="0">
                <a:solidFill>
                  <a:srgbClr val="898F0C"/>
                </a:solidFill>
              </a:rPr>
              <a:t>Interest</a:t>
            </a:r>
          </a:p>
          <a:p>
            <a:pPr marL="0" indent="0">
              <a:lnSpc>
                <a:spcPct val="100000"/>
              </a:lnSpc>
              <a:spcBef>
                <a:spcPts val="600"/>
              </a:spcBef>
              <a:spcAft>
                <a:spcPts val="600"/>
              </a:spcAft>
              <a:buNone/>
            </a:pPr>
            <a:r>
              <a:rPr lang="en-ZA" sz="3200" b="1" dirty="0" smtClean="0">
                <a:solidFill>
                  <a:srgbClr val="898F0C"/>
                </a:solidFill>
              </a:rPr>
              <a:t>Interest</a:t>
            </a:r>
            <a:r>
              <a:rPr lang="en-ZA" sz="3200" b="1" dirty="0" smtClean="0">
                <a:solidFill>
                  <a:srgbClr val="290DB3"/>
                </a:solidFill>
              </a:rPr>
              <a:t> = </a:t>
            </a:r>
            <a:r>
              <a:rPr lang="en-ZA" sz="3200" dirty="0">
                <a:solidFill>
                  <a:srgbClr val="290DB3"/>
                </a:solidFill>
              </a:rPr>
              <a:t>T</a:t>
            </a:r>
            <a:r>
              <a:rPr lang="en-ZA" sz="3200" dirty="0" smtClean="0">
                <a:solidFill>
                  <a:srgbClr val="290DB3"/>
                </a:solidFill>
              </a:rPr>
              <a:t>he cost of </a:t>
            </a:r>
            <a:r>
              <a:rPr lang="en-ZA" sz="3200" dirty="0">
                <a:solidFill>
                  <a:srgbClr val="290DB3"/>
                </a:solidFill>
              </a:rPr>
              <a:t>the </a:t>
            </a:r>
            <a:r>
              <a:rPr lang="en-ZA" sz="3200" dirty="0" smtClean="0">
                <a:solidFill>
                  <a:srgbClr val="290DB3"/>
                </a:solidFill>
              </a:rPr>
              <a:t>loan </a:t>
            </a:r>
            <a:r>
              <a:rPr lang="en-ZA" sz="3200" dirty="0">
                <a:solidFill>
                  <a:srgbClr val="290DB3"/>
                </a:solidFill>
              </a:rPr>
              <a:t>+ the amount </a:t>
            </a:r>
            <a:r>
              <a:rPr lang="en-ZA" sz="3200" dirty="0" smtClean="0">
                <a:solidFill>
                  <a:srgbClr val="290DB3"/>
                </a:solidFill>
              </a:rPr>
              <a:t>borrowed </a:t>
            </a:r>
            <a:r>
              <a:rPr lang="en-ZA" sz="3200" dirty="0">
                <a:solidFill>
                  <a:srgbClr val="290DB3"/>
                </a:solidFill>
              </a:rPr>
              <a:t>(the principal</a:t>
            </a:r>
            <a:r>
              <a:rPr lang="en-ZA" sz="3200" dirty="0" smtClean="0">
                <a:solidFill>
                  <a:srgbClr val="290DB3"/>
                </a:solidFill>
              </a:rPr>
              <a:t>)</a:t>
            </a:r>
            <a:endParaRPr lang="en-ZA" sz="3200" dirty="0">
              <a:solidFill>
                <a:srgbClr val="290DB3"/>
              </a:solidFill>
            </a:endParaRPr>
          </a:p>
        </p:txBody>
      </p:sp>
      <p:sp>
        <p:nvSpPr>
          <p:cNvPr id="4" name="Slide Number Placeholder 3"/>
          <p:cNvSpPr>
            <a:spLocks noGrp="1"/>
          </p:cNvSpPr>
          <p:nvPr>
            <p:ph type="sldNum" sz="quarter" idx="4"/>
          </p:nvPr>
        </p:nvSpPr>
        <p:spPr/>
        <p:txBody>
          <a:bodyPr/>
          <a:lstStyle/>
          <a:p>
            <a:fld id="{3AF21FA0-C69A-D549-B93E-AD7DB9D7EB7A}" type="slidenum">
              <a:rPr lang="en-US" smtClean="0"/>
              <a:pPr/>
              <a:t>97</a:t>
            </a:fld>
            <a:endParaRPr lang="en-US" dirty="0"/>
          </a:p>
        </p:txBody>
      </p:sp>
      <p:cxnSp>
        <p:nvCxnSpPr>
          <p:cNvPr id="6" name="Straight Connector 5"/>
          <p:cNvCxnSpPr/>
          <p:nvPr/>
        </p:nvCxnSpPr>
        <p:spPr>
          <a:xfrm flipV="1">
            <a:off x="465780" y="1347012"/>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92278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408" y="-4670"/>
            <a:ext cx="7030192" cy="1124712"/>
          </a:xfrm>
        </p:spPr>
        <p:txBody>
          <a:bodyPr anchor="b"/>
          <a:lstStyle/>
          <a:p>
            <a:r>
              <a:rPr lang="en-ZA" sz="3600" dirty="0"/>
              <a:t>What do banks look for?</a:t>
            </a:r>
          </a:p>
        </p:txBody>
      </p:sp>
      <p:sp>
        <p:nvSpPr>
          <p:cNvPr id="3" name="Content Placeholder 2"/>
          <p:cNvSpPr>
            <a:spLocks noGrp="1"/>
          </p:cNvSpPr>
          <p:nvPr>
            <p:ph sz="half" idx="1"/>
          </p:nvPr>
        </p:nvSpPr>
        <p:spPr>
          <a:xfrm>
            <a:off x="1199408" y="1701934"/>
            <a:ext cx="7232073" cy="3641962"/>
          </a:xfrm>
        </p:spPr>
        <p:txBody>
          <a:bodyPr/>
          <a:lstStyle/>
          <a:p>
            <a:pPr>
              <a:lnSpc>
                <a:spcPct val="100000"/>
              </a:lnSpc>
              <a:spcBef>
                <a:spcPts val="600"/>
              </a:spcBef>
              <a:spcAft>
                <a:spcPts val="600"/>
              </a:spcAft>
            </a:pPr>
            <a:r>
              <a:rPr lang="en-ZA" sz="3200" dirty="0">
                <a:solidFill>
                  <a:srgbClr val="290DB3"/>
                </a:solidFill>
              </a:rPr>
              <a:t>When a bank, a microfinance institution or a savings group lends someone money, it wants to be sure that the borrower will pay it </a:t>
            </a:r>
            <a:r>
              <a:rPr lang="en-ZA" sz="3200" dirty="0" smtClean="0">
                <a:solidFill>
                  <a:srgbClr val="290DB3"/>
                </a:solidFill>
              </a:rPr>
              <a:t>back.</a:t>
            </a:r>
          </a:p>
          <a:p>
            <a:pPr>
              <a:lnSpc>
                <a:spcPct val="100000"/>
              </a:lnSpc>
              <a:spcBef>
                <a:spcPts val="600"/>
              </a:spcBef>
              <a:spcAft>
                <a:spcPts val="600"/>
              </a:spcAft>
            </a:pPr>
            <a:r>
              <a:rPr lang="en-ZA" sz="3200" dirty="0" smtClean="0">
                <a:solidFill>
                  <a:srgbClr val="290DB3"/>
                </a:solidFill>
              </a:rPr>
              <a:t>It </a:t>
            </a:r>
            <a:r>
              <a:rPr lang="en-ZA" sz="3200" dirty="0">
                <a:solidFill>
                  <a:srgbClr val="290DB3"/>
                </a:solidFill>
              </a:rPr>
              <a:t>will look at </a:t>
            </a:r>
            <a:r>
              <a:rPr lang="en-ZA" sz="3200" dirty="0" smtClean="0">
                <a:solidFill>
                  <a:srgbClr val="290DB3"/>
                </a:solidFill>
              </a:rPr>
              <a:t>five basic questions</a:t>
            </a:r>
            <a:r>
              <a:rPr lang="en-ZA" sz="3200" dirty="0">
                <a:solidFill>
                  <a:srgbClr val="290DB3"/>
                </a:solidFill>
              </a:rPr>
              <a:t>, </a:t>
            </a:r>
            <a:r>
              <a:rPr lang="en-ZA" sz="3200" dirty="0" smtClean="0">
                <a:solidFill>
                  <a:srgbClr val="290DB3"/>
                </a:solidFill>
              </a:rPr>
              <a:t>which are known </a:t>
            </a:r>
            <a:r>
              <a:rPr lang="en-ZA" sz="3200" dirty="0">
                <a:solidFill>
                  <a:srgbClr val="290DB3"/>
                </a:solidFill>
              </a:rPr>
              <a:t>as </a:t>
            </a:r>
            <a:r>
              <a:rPr lang="en-ZA" sz="3200" dirty="0" smtClean="0">
                <a:solidFill>
                  <a:srgbClr val="290DB3"/>
                </a:solidFill>
              </a:rPr>
              <a:t>the </a:t>
            </a:r>
            <a:r>
              <a:rPr lang="en-ZA" sz="3200" b="1" dirty="0" smtClean="0">
                <a:solidFill>
                  <a:srgbClr val="898F0C"/>
                </a:solidFill>
              </a:rPr>
              <a:t>five Cs</a:t>
            </a:r>
            <a:endParaRPr lang="en-ZA" sz="3200" b="1" dirty="0">
              <a:solidFill>
                <a:srgbClr val="898F0C"/>
              </a:solidFill>
            </a:endParaRPr>
          </a:p>
        </p:txBody>
      </p:sp>
      <p:sp>
        <p:nvSpPr>
          <p:cNvPr id="4" name="Slide Number Placeholder 3"/>
          <p:cNvSpPr>
            <a:spLocks noGrp="1"/>
          </p:cNvSpPr>
          <p:nvPr>
            <p:ph type="sldNum" sz="quarter" idx="4294967295"/>
          </p:nvPr>
        </p:nvSpPr>
        <p:spPr>
          <a:xfrm>
            <a:off x="0" y="7440613"/>
            <a:ext cx="336550" cy="228600"/>
          </a:xfrm>
        </p:spPr>
        <p:txBody>
          <a:bodyPr/>
          <a:lstStyle/>
          <a:p>
            <a:fld id="{3AF21FA0-C69A-D549-B93E-AD7DB9D7EB7A}" type="slidenum">
              <a:rPr lang="en-US" smtClean="0"/>
              <a:pPr/>
              <a:t>98</a:t>
            </a:fld>
            <a:endParaRPr lang="en-US" dirty="0"/>
          </a:p>
        </p:txBody>
      </p:sp>
      <p:cxnSp>
        <p:nvCxnSpPr>
          <p:cNvPr id="8" name="Straight Connector 7"/>
          <p:cNvCxnSpPr/>
          <p:nvPr/>
        </p:nvCxnSpPr>
        <p:spPr>
          <a:xfrm flipV="1">
            <a:off x="451261" y="1343533"/>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410937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71" y="-4670"/>
            <a:ext cx="7445829" cy="1124712"/>
          </a:xfrm>
        </p:spPr>
        <p:txBody>
          <a:bodyPr/>
          <a:lstStyle/>
          <a:p>
            <a:r>
              <a:rPr lang="en-ZA" sz="3600" dirty="0"/>
              <a:t>What do banks look </a:t>
            </a:r>
            <a:r>
              <a:rPr lang="en-ZA" sz="3600" dirty="0" smtClean="0"/>
              <a:t>for: The five Cs</a:t>
            </a:r>
            <a:endParaRPr lang="en-ZA" sz="3600" dirty="0"/>
          </a:p>
        </p:txBody>
      </p:sp>
      <p:sp>
        <p:nvSpPr>
          <p:cNvPr id="3" name="Content Placeholder 2"/>
          <p:cNvSpPr>
            <a:spLocks noGrp="1"/>
          </p:cNvSpPr>
          <p:nvPr>
            <p:ph idx="1"/>
          </p:nvPr>
        </p:nvSpPr>
        <p:spPr>
          <a:xfrm>
            <a:off x="783771" y="1587677"/>
            <a:ext cx="4132613" cy="4694370"/>
          </a:xfrm>
        </p:spPr>
        <p:txBody>
          <a:bodyPr/>
          <a:lstStyle/>
          <a:p>
            <a:pPr marL="0" indent="0">
              <a:lnSpc>
                <a:spcPct val="100000"/>
              </a:lnSpc>
              <a:spcBef>
                <a:spcPts val="600"/>
              </a:spcBef>
              <a:spcAft>
                <a:spcPts val="600"/>
              </a:spcAft>
              <a:buNone/>
            </a:pPr>
            <a:r>
              <a:rPr lang="en-ZA" sz="3200" b="1" dirty="0" smtClean="0">
                <a:solidFill>
                  <a:srgbClr val="898F0C"/>
                </a:solidFill>
              </a:rPr>
              <a:t>The five </a:t>
            </a:r>
            <a:r>
              <a:rPr lang="en-ZA" sz="3200" b="1" dirty="0">
                <a:solidFill>
                  <a:srgbClr val="898F0C"/>
                </a:solidFill>
              </a:rPr>
              <a:t>Cs</a:t>
            </a:r>
            <a:r>
              <a:rPr lang="en-ZA" sz="3200" dirty="0">
                <a:solidFill>
                  <a:srgbClr val="898F0C"/>
                </a:solidFill>
              </a:rPr>
              <a:t>:</a:t>
            </a:r>
          </a:p>
          <a:p>
            <a:pPr>
              <a:lnSpc>
                <a:spcPct val="100000"/>
              </a:lnSpc>
              <a:spcBef>
                <a:spcPts val="600"/>
              </a:spcBef>
              <a:spcAft>
                <a:spcPts val="600"/>
              </a:spcAft>
            </a:pPr>
            <a:r>
              <a:rPr lang="en-ZA" sz="3200" b="1" dirty="0">
                <a:solidFill>
                  <a:srgbClr val="290DB3"/>
                </a:solidFill>
              </a:rPr>
              <a:t>Capacity </a:t>
            </a:r>
            <a:r>
              <a:rPr lang="en-ZA" sz="3200" dirty="0">
                <a:solidFill>
                  <a:srgbClr val="290DB3"/>
                </a:solidFill>
              </a:rPr>
              <a:t>to repay</a:t>
            </a:r>
          </a:p>
          <a:p>
            <a:pPr>
              <a:lnSpc>
                <a:spcPct val="100000"/>
              </a:lnSpc>
              <a:spcBef>
                <a:spcPts val="600"/>
              </a:spcBef>
              <a:spcAft>
                <a:spcPts val="600"/>
              </a:spcAft>
            </a:pPr>
            <a:r>
              <a:rPr lang="en-ZA" sz="3200" b="1" dirty="0">
                <a:solidFill>
                  <a:srgbClr val="290DB3"/>
                </a:solidFill>
              </a:rPr>
              <a:t>Character </a:t>
            </a:r>
            <a:r>
              <a:rPr lang="en-ZA" sz="3200" dirty="0">
                <a:solidFill>
                  <a:srgbClr val="290DB3"/>
                </a:solidFill>
              </a:rPr>
              <a:t>of the borrower</a:t>
            </a:r>
          </a:p>
          <a:p>
            <a:pPr>
              <a:lnSpc>
                <a:spcPct val="100000"/>
              </a:lnSpc>
              <a:spcBef>
                <a:spcPts val="600"/>
              </a:spcBef>
              <a:spcAft>
                <a:spcPts val="600"/>
              </a:spcAft>
            </a:pPr>
            <a:r>
              <a:rPr lang="en-ZA" sz="3200" b="1" dirty="0">
                <a:solidFill>
                  <a:srgbClr val="290DB3"/>
                </a:solidFill>
              </a:rPr>
              <a:t>Capital </a:t>
            </a:r>
            <a:r>
              <a:rPr lang="en-ZA" sz="3200" dirty="0">
                <a:solidFill>
                  <a:srgbClr val="290DB3"/>
                </a:solidFill>
              </a:rPr>
              <a:t>invested in the enterprise</a:t>
            </a:r>
          </a:p>
          <a:p>
            <a:pPr>
              <a:lnSpc>
                <a:spcPct val="100000"/>
              </a:lnSpc>
              <a:spcBef>
                <a:spcPts val="600"/>
              </a:spcBef>
              <a:spcAft>
                <a:spcPts val="600"/>
              </a:spcAft>
            </a:pPr>
            <a:r>
              <a:rPr lang="en-ZA" sz="3200" b="1" dirty="0">
                <a:solidFill>
                  <a:srgbClr val="290DB3"/>
                </a:solidFill>
              </a:rPr>
              <a:t>Collateral</a:t>
            </a:r>
          </a:p>
          <a:p>
            <a:pPr>
              <a:lnSpc>
                <a:spcPct val="100000"/>
              </a:lnSpc>
              <a:spcBef>
                <a:spcPts val="600"/>
              </a:spcBef>
              <a:spcAft>
                <a:spcPts val="600"/>
              </a:spcAft>
            </a:pPr>
            <a:r>
              <a:rPr lang="en-ZA" sz="3200" b="1" dirty="0">
                <a:solidFill>
                  <a:srgbClr val="290DB3"/>
                </a:solidFill>
              </a:rPr>
              <a:t>Conditions</a:t>
            </a:r>
            <a:endParaRPr lang="en-ZA" sz="3200" dirty="0">
              <a:solidFill>
                <a:srgbClr val="290DB3"/>
              </a:solidFill>
            </a:endParaRPr>
          </a:p>
          <a:p>
            <a:pPr marL="0" indent="0">
              <a:buNone/>
            </a:pPr>
            <a:endParaRPr lang="en-ZA" sz="3200" dirty="0"/>
          </a:p>
        </p:txBody>
      </p:sp>
      <p:sp>
        <p:nvSpPr>
          <p:cNvPr id="4" name="Slide Number Placeholder 3"/>
          <p:cNvSpPr>
            <a:spLocks noGrp="1"/>
          </p:cNvSpPr>
          <p:nvPr>
            <p:ph type="sldNum" sz="quarter" idx="4"/>
          </p:nvPr>
        </p:nvSpPr>
        <p:spPr/>
        <p:txBody>
          <a:bodyPr/>
          <a:lstStyle/>
          <a:p>
            <a:fld id="{3AF21FA0-C69A-D549-B93E-AD7DB9D7EB7A}" type="slidenum">
              <a:rPr lang="en-US" smtClean="0"/>
              <a:pPr/>
              <a:t>99</a:t>
            </a:fld>
            <a:endParaRPr lang="en-US" dirty="0"/>
          </a:p>
        </p:txBody>
      </p:sp>
      <p:cxnSp>
        <p:nvCxnSpPr>
          <p:cNvPr id="5" name="Straight Connector 4"/>
          <p:cNvCxnSpPr/>
          <p:nvPr/>
        </p:nvCxnSpPr>
        <p:spPr>
          <a:xfrm flipV="1">
            <a:off x="490874" y="1286404"/>
            <a:ext cx="9376221" cy="44970"/>
          </a:xfrm>
          <a:prstGeom prst="line">
            <a:avLst/>
          </a:prstGeom>
          <a:ln>
            <a:solidFill>
              <a:srgbClr val="290DB3"/>
            </a:solidFill>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47014" y="2130895"/>
            <a:ext cx="4535074" cy="4151152"/>
          </a:xfrm>
          <a:prstGeom prst="rect">
            <a:avLst/>
          </a:prstGeom>
        </p:spPr>
      </p:pic>
    </p:spTree>
    <p:extLst>
      <p:ext uri="{BB962C8B-B14F-4D97-AF65-F5344CB8AC3E}">
        <p14:creationId xmlns:p14="http://schemas.microsoft.com/office/powerpoint/2010/main" val="4124327044"/>
      </p:ext>
    </p:extLst>
  </p:cSld>
  <p:clrMapOvr>
    <a:masterClrMapping/>
  </p:clrMapOvr>
</p:sld>
</file>

<file path=ppt/theme/theme1.xml><?xml version="1.0" encoding="utf-8"?>
<a:theme xmlns:a="http://schemas.openxmlformats.org/drawingml/2006/main" name="Office Theme">
  <a:themeElements>
    <a:clrScheme name="Custom 23">
      <a:dk1>
        <a:sysClr val="windowText" lastClr="000000"/>
      </a:dk1>
      <a:lt1>
        <a:sysClr val="window" lastClr="FFFFFF"/>
      </a:lt1>
      <a:dk2>
        <a:srgbClr val="003087"/>
      </a:dk2>
      <a:lt2>
        <a:srgbClr val="F2F2F2"/>
      </a:lt2>
      <a:accent1>
        <a:srgbClr val="585858"/>
      </a:accent1>
      <a:accent2>
        <a:srgbClr val="B7BF10"/>
      </a:accent2>
      <a:accent3>
        <a:srgbClr val="00B388"/>
      </a:accent3>
      <a:accent4>
        <a:srgbClr val="00B5E2"/>
      </a:accent4>
      <a:accent5>
        <a:srgbClr val="A7A7A7"/>
      </a:accent5>
      <a:accent6>
        <a:srgbClr val="F79646"/>
      </a:accent6>
      <a:hlink>
        <a:srgbClr val="00B5E2"/>
      </a:hlink>
      <a:folHlink>
        <a:srgbClr val="00B5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14170D39CB26E45808F72C1C4D9CE7F" ma:contentTypeVersion="3" ma:contentTypeDescription="Create a new document." ma:contentTypeScope="" ma:versionID="54e93787f9ce371d32b6747ca463a90b">
  <xsd:schema xmlns:xsd="http://www.w3.org/2001/XMLSchema" xmlns:xs="http://www.w3.org/2001/XMLSchema" xmlns:p="http://schemas.microsoft.com/office/2006/metadata/properties" xmlns:ns1="http://schemas.microsoft.com/sharepoint/v3" xmlns:ns2="b4e4be8c-aae4-4fdd-b2d1-ab6d4aae907d" xmlns:ns4="9c2bb3a3-222a-4cff-9775-f3a8807de443" targetNamespace="http://schemas.microsoft.com/office/2006/metadata/properties" ma:root="true" ma:fieldsID="155a8f0275fa0ad5d430fac8d9ebf4e0" ns1:_="" ns2:_="" ns4:_="">
    <xsd:import namespace="http://schemas.microsoft.com/sharepoint/v3"/>
    <xsd:import namespace="b4e4be8c-aae4-4fdd-b2d1-ab6d4aae907d"/>
    <xsd:import namespace="9c2bb3a3-222a-4cff-9775-f3a8807de443"/>
    <xsd:element name="properties">
      <xsd:complexType>
        <xsd:sequence>
          <xsd:element name="documentManagement">
            <xsd:complexType>
              <xsd:all>
                <xsd:element ref="ns2:Description_x0020_Text"/>
                <xsd:element ref="ns2:CRS_x0020_Region" minOccurs="0"/>
                <xsd:element ref="ns2:Geography" minOccurs="0"/>
                <xsd:element ref="ns1:Language" minOccurs="0"/>
                <xsd:element ref="ns2:Topic" minOccurs="0"/>
                <xsd:element ref="ns2:Include_x0020_in_x0020_Site_x0020_Index" minOccurs="0"/>
                <xsd:element ref="ns4:Category"/>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5" nillable="true" ma:displayName="Language" ma:default="English" ma:format="Dropdown" ma:internalName="Language" ma:readOnly="false">
      <xsd:simpleType>
        <xsd:union memberTypes="dms:Text">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union>
      </xsd:simpleType>
    </xsd:element>
    <xsd:element name="PublishingStartDate" ma:index="16" nillable="true" ma:displayName="Scheduling Start Date" ma:internalName="PublishingStartDate">
      <xsd:simpleType>
        <xsd:restriction base="dms:Unknown"/>
      </xsd:simpleType>
    </xsd:element>
    <xsd:element name="PublishingExpirationDate" ma:index="17"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4be8c-aae4-4fdd-b2d1-ab6d4aae907d" elementFormDefault="qualified">
    <xsd:import namespace="http://schemas.microsoft.com/office/2006/documentManagement/types"/>
    <xsd:import namespace="http://schemas.microsoft.com/office/infopath/2007/PartnerControls"/>
    <xsd:element name="Description_x0020_Text" ma:index="2" ma:displayName="Description Text" ma:internalName="Description_x0020_Text" ma:readOnly="false">
      <xsd:simpleType>
        <xsd:restriction base="dms:Note">
          <xsd:maxLength value="255"/>
        </xsd:restriction>
      </xsd:simpleType>
    </xsd:element>
    <xsd:element name="CRS_x0020_Region" ma:index="3" nillable="true" ma:displayName="CRS Region" ma:list="{532a098f-89e0-40d6-9d5f-15c3167b398d}" ma:internalName="CRS_x0020_Region" ma:showField="Column2" ma:web="b4e4be8c-aae4-4fdd-b2d1-ab6d4aae907d">
      <xsd:simpleType>
        <xsd:restriction base="dms:Lookup"/>
      </xsd:simpleType>
    </xsd:element>
    <xsd:element name="Geography" ma:index="4" nillable="true" ma:displayName="Geography" ma:default="None" ma:format="Dropdown" ma:internalName="Geography" ma:readOnly="false">
      <xsd:simpleType>
        <xsd:restriction base="dms:Choice">
          <xsd:enumeration value="None"/>
          <xsd:enumeration value="Afghanistan"/>
          <xsd:enumeration value="Africa"/>
          <xsd:enumeration value="Albania"/>
          <xsd:enumeration value="Angola"/>
          <xsd:enumeration value="Argentina"/>
          <xsd:enumeration value="Armenia"/>
          <xsd:enumeration value="Azerbaijan"/>
          <xsd:enumeration value="Baltimore"/>
          <xsd:enumeration value="Bangladesh"/>
          <xsd:enumeration value="Belize"/>
          <xsd:enumeration value="Benin"/>
          <xsd:enumeration value="Bolivia"/>
          <xsd:enumeration value="Bosnia And Herzegovina"/>
          <xsd:enumeration value="Botswana"/>
          <xsd:enumeration value="Brazil"/>
          <xsd:enumeration value="Bulgaria"/>
          <xsd:enumeration value="Burkina Faso"/>
          <xsd:enumeration value="Burma"/>
          <xsd:enumeration value="Burundi"/>
          <xsd:enumeration value="Cambodia"/>
          <xsd:enumeration value="Cameroon"/>
          <xsd:enumeration value="CARO"/>
          <xsd:enumeration value="Central African Republic"/>
          <xsd:enumeration value="Chad"/>
          <xsd:enumeration value="China"/>
          <xsd:enumeration value="Colombia"/>
          <xsd:enumeration value="Congo"/>
          <xsd:enumeration value="Costa Rica"/>
          <xsd:enumeration value="Croatia"/>
          <xsd:enumeration value="Cuba"/>
          <xsd:enumeration value="CWA"/>
          <xsd:enumeration value="Democratic Republic of Congo"/>
          <xsd:enumeration value="Djibouti"/>
          <xsd:enumeration value="Dominican Republic"/>
          <xsd:enumeration value="DR Congo"/>
          <xsd:enumeration value="EARO"/>
          <xsd:enumeration value="East &amp; South Asia"/>
          <xsd:enumeration value="Ecuador"/>
          <xsd:enumeration value="Egypt"/>
          <xsd:enumeration value="El Salvador"/>
          <xsd:enumeration value="EMECA"/>
          <xsd:enumeration value="Equatorial Guinea"/>
          <xsd:enumeration value="Eritrea"/>
          <xsd:enumeration value="ESA"/>
          <xsd:enumeration value="Ethiopia"/>
          <xsd:enumeration value="France"/>
          <xsd:enumeration value="Gambia"/>
          <xsd:enumeration value="Gaza"/>
          <xsd:enumeration value="Geneva"/>
          <xsd:enumeration value="Georgia"/>
          <xsd:enumeration value="Ghana"/>
          <xsd:enumeration value="Global"/>
          <xsd:enumeration value="Great Britain"/>
          <xsd:enumeration value="Guatemala"/>
          <xsd:enumeration value="Guinea Bissau"/>
          <xsd:enumeration value="Guinea-Conakry"/>
          <xsd:enumeration value="Guyana"/>
          <xsd:enumeration value="Haiti"/>
          <xsd:enumeration value="Headquarters"/>
          <xsd:enumeration value="Honduras"/>
          <xsd:enumeration value="India"/>
          <xsd:enumeration value="Indonesia"/>
          <xsd:enumeration value="Iran"/>
          <xsd:enumeration value="Iraq"/>
          <xsd:enumeration value="Jamaica"/>
          <xsd:enumeration value="Jordan"/>
          <xsd:enumeration value="Jwbg"/>
          <xsd:enumeration value="Kenya"/>
          <xsd:enumeration value="Kinshasa"/>
          <xsd:enumeration value="Kosovo"/>
          <xsd:enumeration value="Kyrgyzstan"/>
          <xsd:enumeration value="LACRO"/>
          <xsd:enumeration value="Lao PDR"/>
          <xsd:enumeration value="Laos"/>
          <xsd:enumeration value="Lebanon"/>
          <xsd:enumeration value="Lesotho"/>
          <xsd:enumeration value="Liberia"/>
          <xsd:enumeration value="Macedonia"/>
          <xsd:enumeration value="Madagascar"/>
          <xsd:enumeration value="Malawi"/>
          <xsd:enumeration value="Mali"/>
          <xsd:enumeration value="Mauritania"/>
          <xsd:enumeration value="Mexico"/>
          <xsd:enumeration value="Moldova"/>
          <xsd:enumeration value="Morocco"/>
          <xsd:enumeration value="Nepal"/>
          <xsd:enumeration value="Nicaragua"/>
          <xsd:enumeration value="Niger"/>
          <xsd:enumeration value="Nigeria"/>
          <xsd:enumeration value="North Korea"/>
          <xsd:enumeration value="Northern Sudan"/>
          <xsd:enumeration value="Pakistan"/>
          <xsd:enumeration value="Papua New Guinea (The Pacific)"/>
          <xsd:enumeration value="Peru"/>
          <xsd:enumeration value="Philippines"/>
          <xsd:enumeration value="Romania"/>
          <xsd:enumeration value="Rwanda"/>
          <xsd:enumeration value="SARO"/>
          <xsd:enumeration value="Senegal"/>
          <xsd:enumeration value="Serbia"/>
          <xsd:enumeration value="Serbia And Montenegro"/>
          <xsd:enumeration value="Sierra Leone"/>
          <xsd:enumeration value="Somalia"/>
          <xsd:enumeration value="Sothern Africa"/>
          <xsd:enumeration value="South Africa"/>
          <xsd:enumeration value="South Sudan"/>
          <xsd:enumeration value="Sri Lanka"/>
          <xsd:enumeration value="Sudan"/>
          <xsd:enumeration value="SWA"/>
          <xsd:enumeration value="Swaziland"/>
          <xsd:enumeration value="Syria"/>
          <xsd:enumeration value="Tanzania"/>
          <xsd:enumeration value="Thailand"/>
          <xsd:enumeration value="The Gambia"/>
          <xsd:enumeration value="Timor-Leste"/>
          <xsd:enumeration value="Togo"/>
          <xsd:enumeration value="Tpc Cambodia"/>
          <xsd:enumeration value="Turkey"/>
          <xsd:enumeration value="Uganda"/>
          <xsd:enumeration value="United Kingdom"/>
          <xsd:enumeration value="United States"/>
          <xsd:enumeration value="Venezuela"/>
          <xsd:enumeration value="Vietnam"/>
          <xsd:enumeration value="Zambia"/>
          <xsd:enumeration value="Zimbabwe"/>
        </xsd:restriction>
      </xsd:simpleType>
    </xsd:element>
    <xsd:element name="Topic" ma:index="6" nillable="true" ma:displayName="Topic" ma:default="None" ma:description="CRS Custom Column" ma:format="Dropdown" ma:internalName="Topic" ma:readOnly="false">
      <xsd:simpleType>
        <xsd:union memberTypes="dms:Text">
          <xsd:simpleType>
            <xsd:restriction base="dms:Choice">
              <xsd:enumeration value="Please Select"/>
              <xsd:enumeration value="Administration"/>
              <xsd:enumeration value="Awareness"/>
              <xsd:enumeration value="Business Development"/>
              <xsd:enumeration value="Committee"/>
              <xsd:enumeration value="Commodities"/>
              <xsd:enumeration value="Communications"/>
              <xsd:enumeration value="Compliance"/>
              <xsd:enumeration value="Emergency"/>
              <xsd:enumeration value="Event"/>
              <xsd:enumeration value="Finance"/>
              <xsd:enumeration value="Fund Raising"/>
              <xsd:enumeration value="Human Resources"/>
              <xsd:enumeration value="Information/Communication Technology"/>
              <xsd:enumeration value="Leadership"/>
              <xsd:enumeration value="Legal"/>
              <xsd:enumeration value="Management Quality"/>
              <xsd:enumeration value="Marketing"/>
              <xsd:enumeration value="Partnership"/>
              <xsd:enumeration value="Procurement"/>
              <xsd:enumeration value="Program Quality"/>
              <xsd:enumeration value="Programming"/>
              <xsd:enumeration value="Publications"/>
              <xsd:enumeration value="Report"/>
              <xsd:enumeration value="Security"/>
              <xsd:enumeration value="Stakeholder Collaboration"/>
              <xsd:enumeration value="Strategy"/>
              <xsd:enumeration value="Training"/>
              <xsd:enumeration value="None"/>
            </xsd:restriction>
          </xsd:simpleType>
        </xsd:union>
      </xsd:simpleType>
    </xsd:element>
    <xsd:element name="Include_x0020_in_x0020_Site_x0020_Index" ma:index="8" nillable="true" ma:displayName="Include in Site Index" ma:default="0" ma:description="CRS Custom Column - By checking the box the item will be included in the site index for CRS Global. Check the box if you want to share this document with CRS staff" ma:internalName="Include_x0020_in_x0020_Site_x0020_Index">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c2bb3a3-222a-4cff-9775-f3a8807de443" elementFormDefault="qualified">
    <xsd:import namespace="http://schemas.microsoft.com/office/2006/documentManagement/types"/>
    <xsd:import namespace="http://schemas.microsoft.com/office/infopath/2007/PartnerControls"/>
    <xsd:element name="Category" ma:index="15" ma:displayName="Category" ma:default="Core Brand Assets" ma:format="Dropdown" ma:internalName="Category" ma:readOnly="false">
      <xsd:simpleType>
        <xsd:restriction base="dms:Choice">
          <xsd:enumeration value="Core Brand Assets"/>
          <xsd:enumeration value="References/Guidelines"/>
          <xsd:enumeration value="Presentation Templates"/>
          <xsd:enumeration value="Embed (System use only)"/>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3" ma:displayName="Content Type"/>
        <xsd:element ref="dc:title" maxOccurs="1" ma:index="1" ma:displayName="Title"/>
        <xsd:element ref="dc:subject" minOccurs="0" maxOccurs="1"/>
        <xsd:element ref="dc:description" minOccurs="0" maxOccurs="1"/>
        <xsd:element name="keywords" minOccurs="0" maxOccurs="1" type="xsd:string" ma:index="7"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anguage xmlns="http://schemas.microsoft.com/sharepoint/v3">English</Language>
    <Category xmlns="9c2bb3a3-222a-4cff-9775-f3a8807de443">Presentation Templates</Category>
    <Include_x0020_in_x0020_Site_x0020_Index xmlns="b4e4be8c-aae4-4fdd-b2d1-ab6d4aae907d">true</Include_x0020_in_x0020_Site_x0020_Index>
    <Description_x0020_Text xmlns="b4e4be8c-aae4-4fdd-b2d1-ab6d4aae907d">English language version of the CRS PowerPoint template in the Fresh palette.</Description_x0020_Text>
    <Geography xmlns="b4e4be8c-aae4-4fdd-b2d1-ab6d4aae907d">None</Geography>
    <Topic xmlns="b4e4be8c-aae4-4fdd-b2d1-ab6d4aae907d">Brand Materials</Topic>
    <CRS_x0020_Region xmlns="b4e4be8c-aae4-4fdd-b2d1-ab6d4aae907d" xsi:nil="true"/>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3D1BB83-2743-4187-8F8D-8FB643794469}">
  <ds:schemaRefs>
    <ds:schemaRef ds:uri="http://schemas.microsoft.com/sharepoint/v3/contenttype/forms"/>
  </ds:schemaRefs>
</ds:datastoreItem>
</file>

<file path=customXml/itemProps2.xml><?xml version="1.0" encoding="utf-8"?>
<ds:datastoreItem xmlns:ds="http://schemas.openxmlformats.org/officeDocument/2006/customXml" ds:itemID="{D7791A98-1501-4D33-8EB9-747BCFC12C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e4be8c-aae4-4fdd-b2d1-ab6d4aae907d"/>
    <ds:schemaRef ds:uri="9c2bb3a3-222a-4cff-9775-f3a8807de4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D65E357-16C2-42AA-BA66-C198FBF08C1D}">
  <ds:schemaRefs>
    <ds:schemaRef ds:uri="http://schemas.openxmlformats.org/package/2006/metadata/core-properties"/>
    <ds:schemaRef ds:uri="http://schemas.microsoft.com/office/2006/documentManagement/types"/>
    <ds:schemaRef ds:uri="http://purl.org/dc/elements/1.1/"/>
    <ds:schemaRef ds:uri="http://purl.org/dc/dcmitype/"/>
    <ds:schemaRef ds:uri="http://schemas.microsoft.com/office/2006/metadata/properties"/>
    <ds:schemaRef ds:uri="http://schemas.microsoft.com/office/infopath/2007/PartnerControls"/>
    <ds:schemaRef ds:uri="http://schemas.microsoft.com/sharepoint/v3"/>
    <ds:schemaRef ds:uri="http://www.w3.org/XML/1998/namespace"/>
    <ds:schemaRef ds:uri="9c2bb3a3-222a-4cff-9775-f3a8807de443"/>
    <ds:schemaRef ds:uri="b4e4be8c-aae4-4fdd-b2d1-ab6d4aae907d"/>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10454</TotalTime>
  <Words>10757</Words>
  <Application>Microsoft Office PowerPoint</Application>
  <PresentationFormat>Custom</PresentationFormat>
  <Paragraphs>1319</Paragraphs>
  <Slides>198</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198</vt:i4>
      </vt:variant>
    </vt:vector>
  </HeadingPairs>
  <TitlesOfParts>
    <vt:vector size="202" baseType="lpstr">
      <vt:lpstr>Arial</vt:lpstr>
      <vt:lpstr>Calibri</vt:lpstr>
      <vt:lpstr>Courier New</vt:lpstr>
      <vt:lpstr>Office Theme</vt:lpstr>
      <vt:lpstr>The seven steps of marketing Booklet 2: Business planning</vt:lpstr>
      <vt:lpstr>Skills for Marketing and Rural Transformation (SMART skills)</vt:lpstr>
      <vt:lpstr>Purpose of the SMART skills series</vt:lpstr>
      <vt:lpstr>The seven steps of marketing : Content</vt:lpstr>
      <vt:lpstr>Booklet 2: Business planning</vt:lpstr>
      <vt:lpstr>Step 3: Collecting information for the business plan</vt:lpstr>
      <vt:lpstr>Lesson 7: Market analysis</vt:lpstr>
      <vt:lpstr>Outcomes</vt:lpstr>
      <vt:lpstr>Overview</vt:lpstr>
      <vt:lpstr>Using standard weights and measures</vt:lpstr>
      <vt:lpstr>Listing products and measuring units</vt:lpstr>
      <vt:lpstr>Listing products and measuring units: Rules</vt:lpstr>
      <vt:lpstr>Market mapping</vt:lpstr>
      <vt:lpstr>Importance of the market map</vt:lpstr>
      <vt:lpstr>Using the market map</vt:lpstr>
      <vt:lpstr>Market survey</vt:lpstr>
      <vt:lpstr>Market survey: Decisions</vt:lpstr>
      <vt:lpstr>Market survey: Preparation</vt:lpstr>
      <vt:lpstr>Market survey: Suggested procedure</vt:lpstr>
      <vt:lpstr>Analyzing and presenting marketing information</vt:lpstr>
      <vt:lpstr>Analyzing and presenting marketing information: Price data</vt:lpstr>
      <vt:lpstr>Prices at different seasons</vt:lpstr>
      <vt:lpstr>Selling at the right time: Supply and pricing</vt:lpstr>
      <vt:lpstr>General financial considerations</vt:lpstr>
      <vt:lpstr>Lesson 8: Analyzing production </vt:lpstr>
      <vt:lpstr>Outcomes and overview</vt:lpstr>
      <vt:lpstr>Improving production and value</vt:lpstr>
      <vt:lpstr>Production and value: Considerations of the field agent</vt:lpstr>
      <vt:lpstr>Improving production and value: Approach</vt:lpstr>
      <vt:lpstr>Strategies for increasing productivity and sales prices: Before planting</vt:lpstr>
      <vt:lpstr>Strategies for increasing productivity and sales prices: After planting</vt:lpstr>
      <vt:lpstr>Strategies for increasing productivity and sales prices: After harvest</vt:lpstr>
      <vt:lpstr>Lesson 9: Surveying and fostering business services</vt:lpstr>
      <vt:lpstr>Outcomes</vt:lpstr>
      <vt:lpstr>Overview</vt:lpstr>
      <vt:lpstr>Surveying business services</vt:lpstr>
      <vt:lpstr>Surveying business services: Role of the field agent</vt:lpstr>
      <vt:lpstr>Surveying business services: Assessment</vt:lpstr>
      <vt:lpstr>Farmers not being able to access essential services</vt:lpstr>
      <vt:lpstr>Fostering business services</vt:lpstr>
      <vt:lpstr>Fostering business services: Seed supply</vt:lpstr>
      <vt:lpstr>Fostering business services: Seed supply (Continued)</vt:lpstr>
      <vt:lpstr>Fostering business services: Livestock inputs</vt:lpstr>
      <vt:lpstr>Fostering business services: Livestock inputs (Continued)</vt:lpstr>
      <vt:lpstr>Fostering business services: Using vouchers</vt:lpstr>
      <vt:lpstr>Fostering business services: Market information</vt:lpstr>
      <vt:lpstr>Fostering business services: Market information</vt:lpstr>
      <vt:lpstr>Financing</vt:lpstr>
      <vt:lpstr>Financing: Savings groups</vt:lpstr>
      <vt:lpstr>Financing: Savings and loans</vt:lpstr>
      <vt:lpstr>Financing: Individual and group loans</vt:lpstr>
      <vt:lpstr>Financing: Group-managed financial services</vt:lpstr>
      <vt:lpstr>Lesson 10: Tools for financial analysis</vt:lpstr>
      <vt:lpstr>Outcomes</vt:lpstr>
      <vt:lpstr>Overview</vt:lpstr>
      <vt:lpstr>Learning about finance</vt:lpstr>
      <vt:lpstr>Using farmer records for financial information</vt:lpstr>
      <vt:lpstr>Researching existing financial information</vt:lpstr>
      <vt:lpstr>Collecting financial information from farmers: Problems</vt:lpstr>
      <vt:lpstr>Collecting financial information from farmers : Guidelines</vt:lpstr>
      <vt:lpstr>Collecting financial information from farmers: Lead farmers’ assistance</vt:lpstr>
      <vt:lpstr>Collecting financial information from farmers: Using calculators and computers</vt:lpstr>
      <vt:lpstr>Using sampled cost data</vt:lpstr>
      <vt:lpstr>Using sampled cost data: Similar production methods</vt:lpstr>
      <vt:lpstr>Using sampled cost data: Example of a sample based on farm size</vt:lpstr>
      <vt:lpstr>Using sampled cost data: Different areas and production methods</vt:lpstr>
      <vt:lpstr>Cost of materials: Consumables</vt:lpstr>
      <vt:lpstr>Cost of materials: Durables</vt:lpstr>
      <vt:lpstr>Total material costs</vt:lpstr>
      <vt:lpstr>Cost of labor</vt:lpstr>
      <vt:lpstr>Cost of labor: Family labor</vt:lpstr>
      <vt:lpstr>Total  costs</vt:lpstr>
      <vt:lpstr>Estimating income: Information needed</vt:lpstr>
      <vt:lpstr>Estimating income: Guidelines</vt:lpstr>
      <vt:lpstr>Estimating profit</vt:lpstr>
      <vt:lpstr>Multiple harvests</vt:lpstr>
      <vt:lpstr>Storage and slow-maturing products</vt:lpstr>
      <vt:lpstr>Growing for food and income</vt:lpstr>
      <vt:lpstr>Options to balance food and financial security</vt:lpstr>
      <vt:lpstr>Extensification</vt:lpstr>
      <vt:lpstr>Intensification</vt:lpstr>
      <vt:lpstr>Diversification</vt:lpstr>
      <vt:lpstr>Reducing production costs</vt:lpstr>
      <vt:lpstr>Saving</vt:lpstr>
      <vt:lpstr>Off-farm employment</vt:lpstr>
      <vt:lpstr>Comparing among farmers</vt:lpstr>
      <vt:lpstr>Lesson 11: Deciding on credit</vt:lpstr>
      <vt:lpstr>Outcomes</vt:lpstr>
      <vt:lpstr>Overview</vt:lpstr>
      <vt:lpstr>Places to get credit</vt:lpstr>
      <vt:lpstr>Credit terminology (words): C–I</vt:lpstr>
      <vt:lpstr>Credit terminology (words): L–S</vt:lpstr>
      <vt:lpstr>Example of a complex credit arrangement</vt:lpstr>
      <vt:lpstr>Types of  loans</vt:lpstr>
      <vt:lpstr>Should farmers borrow?</vt:lpstr>
      <vt:lpstr>How much should farmers borrow?</vt:lpstr>
      <vt:lpstr>Calculating the cost of the loan</vt:lpstr>
      <vt:lpstr>What do banks look for?</vt:lpstr>
      <vt:lpstr>What do banks look for: The five Cs</vt:lpstr>
      <vt:lpstr>Capacity: The ability to repay the loan</vt:lpstr>
      <vt:lpstr>Capacity: The ability to repay the loan (Continued)</vt:lpstr>
      <vt:lpstr>Character: The integrity of the enterprise</vt:lpstr>
      <vt:lpstr>Capital: Money invested in the business</vt:lpstr>
      <vt:lpstr>Collateral: Backup sources of repayment for the loan</vt:lpstr>
      <vt:lpstr>Conditions that may affect the borrower’s ability to repay the loan</vt:lpstr>
      <vt:lpstr>Lesson 12: Choosing an agroenterprise</vt:lpstr>
      <vt:lpstr>Outcomes and overview</vt:lpstr>
      <vt:lpstr>It is crunch time</vt:lpstr>
      <vt:lpstr>The crunch time meeting: The four Ps of marketing</vt:lpstr>
      <vt:lpstr>Fundamental criteria</vt:lpstr>
      <vt:lpstr>Additional criteria</vt:lpstr>
      <vt:lpstr>Market strategies: New product in an existing market</vt:lpstr>
      <vt:lpstr>Market strategies: New product in a new market</vt:lpstr>
      <vt:lpstr>Market strategies: Extending production and harvesting period</vt:lpstr>
      <vt:lpstr>Storage and processing</vt:lpstr>
      <vt:lpstr>Step 4: Building a business plan</vt:lpstr>
      <vt:lpstr>Lesson 13: Tools for business planning</vt:lpstr>
      <vt:lpstr>Outcomes</vt:lpstr>
      <vt:lpstr>Overview</vt:lpstr>
      <vt:lpstr>What is a business plan?</vt:lpstr>
      <vt:lpstr>Why write a business plan?</vt:lpstr>
      <vt:lpstr>Why write a business plan? (Continued)</vt:lpstr>
      <vt:lpstr>Business plan: Part 1</vt:lpstr>
      <vt:lpstr>Business plan: Part 2 and 3</vt:lpstr>
      <vt:lpstr>Market mapping: Existing versus future marketing situation</vt:lpstr>
      <vt:lpstr>Market mapping: Examples</vt:lpstr>
      <vt:lpstr>Visioning</vt:lpstr>
      <vt:lpstr>Steps in visioning session</vt:lpstr>
      <vt:lpstr>Problem analysis</vt:lpstr>
      <vt:lpstr>Setting production targets</vt:lpstr>
      <vt:lpstr>Setting production targets (Continued)</vt:lpstr>
      <vt:lpstr>Taking action to achieve targets</vt:lpstr>
      <vt:lpstr>Pathway analysis</vt:lpstr>
      <vt:lpstr>Pathway analysis (Continued)</vt:lpstr>
      <vt:lpstr>Pathway analysis: Procedure</vt:lpstr>
      <vt:lpstr>Lesson 14: The business model canvas</vt:lpstr>
      <vt:lpstr>Outcomes</vt:lpstr>
      <vt:lpstr>Overview</vt:lpstr>
      <vt:lpstr>Visualizing a business plan</vt:lpstr>
      <vt:lpstr>The business model canvas</vt:lpstr>
      <vt:lpstr>Areas of the business model canvas: Customers</vt:lpstr>
      <vt:lpstr>Areas of the business model canvas: Value proposition</vt:lpstr>
      <vt:lpstr>Areas of the business model canvas: Channels</vt:lpstr>
      <vt:lpstr>Areas of the business model canvas: Customer relationships</vt:lpstr>
      <vt:lpstr>Areas of the business model canvas: Income</vt:lpstr>
      <vt:lpstr>Areas of the business model canvas: Key resources</vt:lpstr>
      <vt:lpstr>Areas of the business model canvas: Key activities</vt:lpstr>
      <vt:lpstr>Areas of the business model canvas: Business services and partners</vt:lpstr>
      <vt:lpstr>Areas of the business model canvas: Costs</vt:lpstr>
      <vt:lpstr>Interpreting the business canvas</vt:lpstr>
      <vt:lpstr>Using the business canvas to plan business options</vt:lpstr>
      <vt:lpstr>Using the business canvas to plan business options (Continued)</vt:lpstr>
      <vt:lpstr>Using the canvas to analyze a current production and marketing system</vt:lpstr>
      <vt:lpstr>Using the canvas to organize information for a business plan</vt:lpstr>
      <vt:lpstr>Using the canvas to build a business plan</vt:lpstr>
      <vt:lpstr>The business canvas and value proposition</vt:lpstr>
      <vt:lpstr>The business canvas and marketing</vt:lpstr>
      <vt:lpstr>The business canvas and production</vt:lpstr>
      <vt:lpstr>The business canvas and costs and income</vt:lpstr>
      <vt:lpstr>Lesson 15: Filling in the business plan</vt:lpstr>
      <vt:lpstr>Outcomes</vt:lpstr>
      <vt:lpstr>Overview</vt:lpstr>
      <vt:lpstr>Part 1: Outline of the business plan</vt:lpstr>
      <vt:lpstr>Part 1: Introduction</vt:lpstr>
      <vt:lpstr>Part 1: Business organization</vt:lpstr>
      <vt:lpstr>Part 1: Product</vt:lpstr>
      <vt:lpstr>Part 1: Marketing strategy. Introduction</vt:lpstr>
      <vt:lpstr>Part 1: Marketing strategy. Customer relations</vt:lpstr>
      <vt:lpstr>Part 1: Marketing strategy. Product</vt:lpstr>
      <vt:lpstr>Part 1: Marketing strategy. Price</vt:lpstr>
      <vt:lpstr>Part 1: Marketing strategy. Place</vt:lpstr>
      <vt:lpstr>Part 1: Marketing strategy. Promotion</vt:lpstr>
      <vt:lpstr>Part 1: Risks</vt:lpstr>
      <vt:lpstr>Part 1: Business operations outline</vt:lpstr>
      <vt:lpstr>Part 2: Profitability analysis</vt:lpstr>
      <vt:lpstr>Part 2: Costs</vt:lpstr>
      <vt:lpstr>Part 2: Income</vt:lpstr>
      <vt:lpstr>Part 2: Profit and loss analysis</vt:lpstr>
      <vt:lpstr>Part 3: Loan analysis</vt:lpstr>
      <vt:lpstr>Part 3: Financial requirements</vt:lpstr>
      <vt:lpstr>Lesson 16: Putting the business plan into effect</vt:lpstr>
      <vt:lpstr>Outcomes</vt:lpstr>
      <vt:lpstr>Overview</vt:lpstr>
      <vt:lpstr>The business plan as a management tool</vt:lpstr>
      <vt:lpstr>Getting the business plan approved</vt:lpstr>
      <vt:lpstr>Developing an implementation plan</vt:lpstr>
      <vt:lpstr>Decide on production and marketing targets</vt:lpstr>
      <vt:lpstr>Using the business plan as a guide for the enterprise</vt:lpstr>
      <vt:lpstr>Using the business plan as a guide for the enterprise (Continued)</vt:lpstr>
      <vt:lpstr>Use the business plan to borrow money</vt:lpstr>
      <vt:lpstr>Use the business plan to borrow money (Continued)</vt:lpstr>
      <vt:lpstr>Use the business plan to get support from business services</vt:lpstr>
      <vt:lpstr>Revising the business plan</vt:lpstr>
      <vt:lpstr>Developing an implementation plan</vt:lpstr>
      <vt:lpstr>The implementation plan: Sections</vt:lpstr>
      <vt:lpstr>Maintaining records of costs</vt:lpstr>
      <vt:lpstr>Maintaining records of costs (Continued)</vt:lpstr>
      <vt:lpstr>Module summary</vt:lpstr>
    </vt:vector>
  </TitlesOfParts>
  <Company>Catholic Relief Services</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CRS PPT Fresh Template Eng MK1471 22Sep14</dc:title>
  <dc:creator>Pause for Thought</dc:creator>
  <cp:lastModifiedBy>Lucia Geyer</cp:lastModifiedBy>
  <cp:revision>231</cp:revision>
  <dcterms:created xsi:type="dcterms:W3CDTF">2014-08-13T11:43:29Z</dcterms:created>
  <dcterms:modified xsi:type="dcterms:W3CDTF">2017-03-26T14:14:23Z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0x010100F14170D39CB26E45808F72C1C4D9CE7F</vt:lpwstr>
  </property>
</Properties>
</file>