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23"/>
  </p:notesMasterIdLst>
  <p:handoutMasterIdLst>
    <p:handoutMasterId r:id="rId124"/>
  </p:handoutMasterIdLst>
  <p:sldIdLst>
    <p:sldId id="262" r:id="rId5"/>
    <p:sldId id="263" r:id="rId6"/>
    <p:sldId id="264" r:id="rId7"/>
    <p:sldId id="257" r:id="rId8"/>
    <p:sldId id="266" r:id="rId9"/>
    <p:sldId id="261" r:id="rId10"/>
    <p:sldId id="283" r:id="rId11"/>
    <p:sldId id="268" r:id="rId12"/>
    <p:sldId id="269" r:id="rId13"/>
    <p:sldId id="284" r:id="rId14"/>
    <p:sldId id="270" r:id="rId15"/>
    <p:sldId id="271" r:id="rId16"/>
    <p:sldId id="272" r:id="rId17"/>
    <p:sldId id="273" r:id="rId18"/>
    <p:sldId id="285" r:id="rId19"/>
    <p:sldId id="275" r:id="rId20"/>
    <p:sldId id="276" r:id="rId21"/>
    <p:sldId id="286" r:id="rId22"/>
    <p:sldId id="277" r:id="rId23"/>
    <p:sldId id="278" r:id="rId24"/>
    <p:sldId id="279" r:id="rId25"/>
    <p:sldId id="280" r:id="rId26"/>
    <p:sldId id="380" r:id="rId27"/>
    <p:sldId id="281" r:id="rId28"/>
    <p:sldId id="282" r:id="rId29"/>
    <p:sldId id="301" r:id="rId30"/>
    <p:sldId id="288" r:id="rId31"/>
    <p:sldId id="289" r:id="rId32"/>
    <p:sldId id="290" r:id="rId33"/>
    <p:sldId id="291" r:id="rId34"/>
    <p:sldId id="292" r:id="rId35"/>
    <p:sldId id="302" r:id="rId36"/>
    <p:sldId id="293" r:id="rId37"/>
    <p:sldId id="294" r:id="rId38"/>
    <p:sldId id="295" r:id="rId39"/>
    <p:sldId id="296" r:id="rId40"/>
    <p:sldId id="381" r:id="rId41"/>
    <p:sldId id="329" r:id="rId42"/>
    <p:sldId id="385" r:id="rId43"/>
    <p:sldId id="328" r:id="rId44"/>
    <p:sldId id="300" r:id="rId45"/>
    <p:sldId id="303" r:id="rId46"/>
    <p:sldId id="304" r:id="rId47"/>
    <p:sldId id="331" r:id="rId48"/>
    <p:sldId id="330" r:id="rId49"/>
    <p:sldId id="332" r:id="rId50"/>
    <p:sldId id="306" r:id="rId51"/>
    <p:sldId id="307" r:id="rId52"/>
    <p:sldId id="308" r:id="rId53"/>
    <p:sldId id="382" r:id="rId54"/>
    <p:sldId id="309" r:id="rId55"/>
    <p:sldId id="310" r:id="rId56"/>
    <p:sldId id="311" r:id="rId57"/>
    <p:sldId id="312" r:id="rId58"/>
    <p:sldId id="313" r:id="rId59"/>
    <p:sldId id="314" r:id="rId60"/>
    <p:sldId id="315" r:id="rId61"/>
    <p:sldId id="333" r:id="rId62"/>
    <p:sldId id="316" r:id="rId63"/>
    <p:sldId id="317" r:id="rId64"/>
    <p:sldId id="318" r:id="rId65"/>
    <p:sldId id="319" r:id="rId66"/>
    <p:sldId id="320" r:id="rId67"/>
    <p:sldId id="321" r:id="rId68"/>
    <p:sldId id="322" r:id="rId69"/>
    <p:sldId id="323" r:id="rId70"/>
    <p:sldId id="324" r:id="rId71"/>
    <p:sldId id="325" r:id="rId72"/>
    <p:sldId id="335" r:id="rId73"/>
    <p:sldId id="336" r:id="rId74"/>
    <p:sldId id="326" r:id="rId75"/>
    <p:sldId id="337" r:id="rId76"/>
    <p:sldId id="338" r:id="rId77"/>
    <p:sldId id="387" r:id="rId78"/>
    <p:sldId id="339" r:id="rId79"/>
    <p:sldId id="340" r:id="rId80"/>
    <p:sldId id="383"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84" r:id="rId94"/>
    <p:sldId id="353" r:id="rId95"/>
    <p:sldId id="354" r:id="rId96"/>
    <p:sldId id="355" r:id="rId97"/>
    <p:sldId id="356" r:id="rId98"/>
    <p:sldId id="365" r:id="rId99"/>
    <p:sldId id="357" r:id="rId100"/>
    <p:sldId id="358" r:id="rId101"/>
    <p:sldId id="359" r:id="rId102"/>
    <p:sldId id="366" r:id="rId103"/>
    <p:sldId id="360" r:id="rId104"/>
    <p:sldId id="386" r:id="rId105"/>
    <p:sldId id="361" r:id="rId106"/>
    <p:sldId id="362" r:id="rId107"/>
    <p:sldId id="363" r:id="rId108"/>
    <p:sldId id="364" r:id="rId109"/>
    <p:sldId id="367" r:id="rId110"/>
    <p:sldId id="378" r:id="rId111"/>
    <p:sldId id="368" r:id="rId112"/>
    <p:sldId id="369" r:id="rId113"/>
    <p:sldId id="370" r:id="rId114"/>
    <p:sldId id="371" r:id="rId115"/>
    <p:sldId id="372" r:id="rId116"/>
    <p:sldId id="373" r:id="rId117"/>
    <p:sldId id="374" r:id="rId118"/>
    <p:sldId id="375" r:id="rId119"/>
    <p:sldId id="376" r:id="rId120"/>
    <p:sldId id="377" r:id="rId121"/>
    <p:sldId id="379" r:id="rId122"/>
  </p:sldIdLst>
  <p:sldSz cx="10058400" cy="7772400"/>
  <p:notesSz cx="6858000" cy="9144000"/>
  <p:defaultText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8">
          <p15:clr>
            <a:srgbClr val="A4A3A4"/>
          </p15:clr>
        </p15:guide>
        <p15:guide id="2" orient="horz" pos="4265">
          <p15:clr>
            <a:srgbClr val="A4A3A4"/>
          </p15:clr>
        </p15:guide>
        <p15:guide id="3" orient="horz" pos="134">
          <p15:clr>
            <a:srgbClr val="A4A3A4"/>
          </p15:clr>
        </p15:guide>
        <p15:guide id="4" orient="horz" pos="4665">
          <p15:clr>
            <a:srgbClr val="A4A3A4"/>
          </p15:clr>
        </p15:guide>
        <p15:guide id="5" orient="horz" pos="580">
          <p15:clr>
            <a:srgbClr val="A4A3A4"/>
          </p15:clr>
        </p15:guide>
        <p15:guide id="6" orient="horz" pos="986">
          <p15:clr>
            <a:srgbClr val="A4A3A4"/>
          </p15:clr>
        </p15:guide>
        <p15:guide id="7" pos="6203">
          <p15:clr>
            <a:srgbClr val="A4A3A4"/>
          </p15:clr>
        </p15:guide>
        <p15:guide id="8" pos="3168">
          <p15:clr>
            <a:srgbClr val="A4A3A4"/>
          </p15:clr>
        </p15:guide>
        <p15:guide id="9" pos="5451">
          <p15:clr>
            <a:srgbClr val="A4A3A4"/>
          </p15:clr>
        </p15:guide>
        <p15:guide id="10" pos="574">
          <p15:clr>
            <a:srgbClr val="A4A3A4"/>
          </p15:clr>
        </p15:guide>
        <p15:guide id="11" pos="2098">
          <p15:clr>
            <a:srgbClr val="A4A3A4"/>
          </p15:clr>
        </p15:guide>
        <p15:guide id="12" pos="1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0DB3"/>
    <a:srgbClr val="003087"/>
    <a:srgbClr val="898F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6" autoAdjust="0"/>
    <p:restoredTop sz="94660"/>
  </p:normalViewPr>
  <p:slideViewPr>
    <p:cSldViewPr snapToGrid="0" snapToObjects="1">
      <p:cViewPr varScale="1">
        <p:scale>
          <a:sx n="50" d="100"/>
          <a:sy n="50" d="100"/>
        </p:scale>
        <p:origin x="1087" y="21"/>
      </p:cViewPr>
      <p:guideLst>
        <p:guide orient="horz" pos="2378"/>
        <p:guide orient="horz" pos="4265"/>
        <p:guide orient="horz" pos="134"/>
        <p:guide orient="horz" pos="4665"/>
        <p:guide orient="horz" pos="580"/>
        <p:guide orient="horz" pos="986"/>
        <p:guide pos="6203"/>
        <p:guide pos="3168"/>
        <p:guide pos="5451"/>
        <p:guide pos="574"/>
        <p:guide pos="2098"/>
        <p:guide pos="144"/>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handoutMaster" Target="handoutMasters/handout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E8377D-C277-4243-890F-7D76210F3C08}" type="datetimeFigureOut">
              <a:rPr lang="en-US" smtClean="0"/>
              <a:t>3/25/2017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B7F2B3-4DAE-CA44-8BCF-1F2B32124916}" type="slidenum">
              <a:rPr lang="en-US" smtClean="0"/>
              <a:t>‹#›</a:t>
            </a:fld>
            <a:endParaRPr lang="en-US"/>
          </a:p>
        </p:txBody>
      </p:sp>
    </p:spTree>
    <p:extLst>
      <p:ext uri="{BB962C8B-B14F-4D97-AF65-F5344CB8AC3E}">
        <p14:creationId xmlns:p14="http://schemas.microsoft.com/office/powerpoint/2010/main" val="16379413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45E5E6-BD34-F249-9CFD-B38C07B14384}" type="datetimeFigureOut">
              <a:rPr lang="en-US" smtClean="0"/>
              <a:t>3/25/2017</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A5B7E7-E587-8349-8679-CA163636E320}" type="slidenum">
              <a:rPr lang="en-US" smtClean="0"/>
              <a:t>‹#›</a:t>
            </a:fld>
            <a:endParaRPr lang="en-US"/>
          </a:p>
        </p:txBody>
      </p:sp>
    </p:spTree>
    <p:extLst>
      <p:ext uri="{BB962C8B-B14F-4D97-AF65-F5344CB8AC3E}">
        <p14:creationId xmlns:p14="http://schemas.microsoft.com/office/powerpoint/2010/main" val="1778913294"/>
      </p:ext>
    </p:extLst>
  </p:cSld>
  <p:clrMap bg1="lt1" tx1="dk1" bg2="lt2" tx2="dk2" accent1="accent1" accent2="accent2" accent3="accent3" accent4="accent4" accent5="accent5" accent6="accent6" hlink="hlink" folHlink="folHlink"/>
  <p:hf hdr="0" ftr="0" dt="0"/>
  <p:notesStyle>
    <a:lvl1pPr marL="0" algn="l" defTabSz="509412" rtl="0" eaLnBrk="1" latinLnBrk="0" hangingPunct="1">
      <a:defRPr sz="1300" kern="1200">
        <a:solidFill>
          <a:schemeClr val="tx1"/>
        </a:solidFill>
        <a:latin typeface="+mn-lt"/>
        <a:ea typeface="+mn-ea"/>
        <a:cs typeface="+mn-cs"/>
      </a:defRPr>
    </a:lvl1pPr>
    <a:lvl2pPr marL="509412" algn="l" defTabSz="509412" rtl="0" eaLnBrk="1" latinLnBrk="0" hangingPunct="1">
      <a:defRPr sz="1300" kern="1200">
        <a:solidFill>
          <a:schemeClr val="tx1"/>
        </a:solidFill>
        <a:latin typeface="+mn-lt"/>
        <a:ea typeface="+mn-ea"/>
        <a:cs typeface="+mn-cs"/>
      </a:defRPr>
    </a:lvl2pPr>
    <a:lvl3pPr marL="1018824" algn="l" defTabSz="509412" rtl="0" eaLnBrk="1" latinLnBrk="0" hangingPunct="1">
      <a:defRPr sz="1300" kern="1200">
        <a:solidFill>
          <a:schemeClr val="tx1"/>
        </a:solidFill>
        <a:latin typeface="+mn-lt"/>
        <a:ea typeface="+mn-ea"/>
        <a:cs typeface="+mn-cs"/>
      </a:defRPr>
    </a:lvl3pPr>
    <a:lvl4pPr marL="1528237" algn="l" defTabSz="509412" rtl="0" eaLnBrk="1" latinLnBrk="0" hangingPunct="1">
      <a:defRPr sz="1300" kern="1200">
        <a:solidFill>
          <a:schemeClr val="tx1"/>
        </a:solidFill>
        <a:latin typeface="+mn-lt"/>
        <a:ea typeface="+mn-ea"/>
        <a:cs typeface="+mn-cs"/>
      </a:defRPr>
    </a:lvl4pPr>
    <a:lvl5pPr marL="2037649" algn="l" defTabSz="509412" rtl="0" eaLnBrk="1" latinLnBrk="0" hangingPunct="1">
      <a:defRPr sz="1300" kern="1200">
        <a:solidFill>
          <a:schemeClr val="tx1"/>
        </a:solidFill>
        <a:latin typeface="+mn-lt"/>
        <a:ea typeface="+mn-ea"/>
        <a:cs typeface="+mn-cs"/>
      </a:defRPr>
    </a:lvl5pPr>
    <a:lvl6pPr marL="2547061" algn="l" defTabSz="509412" rtl="0" eaLnBrk="1" latinLnBrk="0" hangingPunct="1">
      <a:defRPr sz="1300" kern="1200">
        <a:solidFill>
          <a:schemeClr val="tx1"/>
        </a:solidFill>
        <a:latin typeface="+mn-lt"/>
        <a:ea typeface="+mn-ea"/>
        <a:cs typeface="+mn-cs"/>
      </a:defRPr>
    </a:lvl6pPr>
    <a:lvl7pPr marL="3056473" algn="l" defTabSz="509412" rtl="0" eaLnBrk="1" latinLnBrk="0" hangingPunct="1">
      <a:defRPr sz="1300" kern="1200">
        <a:solidFill>
          <a:schemeClr val="tx1"/>
        </a:solidFill>
        <a:latin typeface="+mn-lt"/>
        <a:ea typeface="+mn-ea"/>
        <a:cs typeface="+mn-cs"/>
      </a:defRPr>
    </a:lvl7pPr>
    <a:lvl8pPr marL="3565886" algn="l" defTabSz="509412" rtl="0" eaLnBrk="1" latinLnBrk="0" hangingPunct="1">
      <a:defRPr sz="1300" kern="1200">
        <a:solidFill>
          <a:schemeClr val="tx1"/>
        </a:solidFill>
        <a:latin typeface="+mn-lt"/>
        <a:ea typeface="+mn-ea"/>
        <a:cs typeface="+mn-cs"/>
      </a:defRPr>
    </a:lvl8pPr>
    <a:lvl9pPr marL="4075298" algn="l" defTabSz="509412" rtl="0" eaLnBrk="1" latinLnBrk="0" hangingPunct="1">
      <a:defRPr sz="1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79582" y="2211276"/>
            <a:ext cx="5810250" cy="1554241"/>
          </a:xfrm>
        </p:spPr>
        <p:txBody>
          <a:bodyPr>
            <a:noAutofit/>
          </a:bodyPr>
          <a:lstStyle>
            <a:lvl1pPr>
              <a:defRPr sz="3800">
                <a:solidFill>
                  <a:schemeClr val="tx2"/>
                </a:solidFill>
              </a:defRPr>
            </a:lvl1pPr>
          </a:lstStyle>
          <a:p>
            <a:r>
              <a:rPr lang="en-US" dirty="0"/>
              <a:t>Title goes here</a:t>
            </a:r>
          </a:p>
        </p:txBody>
      </p:sp>
      <p:sp>
        <p:nvSpPr>
          <p:cNvPr id="3" name="Subtitle 2"/>
          <p:cNvSpPr>
            <a:spLocks noGrp="1"/>
          </p:cNvSpPr>
          <p:nvPr>
            <p:ph type="subTitle" idx="1"/>
          </p:nvPr>
        </p:nvSpPr>
        <p:spPr>
          <a:xfrm>
            <a:off x="2679583" y="4360872"/>
            <a:ext cx="5810248" cy="1449834"/>
          </a:xfrm>
        </p:spPr>
        <p:txBody>
          <a:bodyPr/>
          <a:lstStyle>
            <a:lvl1pPr marL="0" indent="0" algn="l">
              <a:buNone/>
              <a:defRPr sz="2200" b="0">
                <a:solidFill>
                  <a:srgbClr val="585858"/>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a:off x="2679583" y="3900562"/>
            <a:ext cx="5794373"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4298" y="5179818"/>
            <a:ext cx="3334512" cy="2602992"/>
          </a:xfrm>
          <a:prstGeom prst="rect">
            <a:avLst/>
          </a:prstGeom>
        </p:spPr>
      </p:pic>
      <p:pic>
        <p:nvPicPr>
          <p:cNvPr id="10" name="Picture 9" descr="CRS_Logo_Pos_Hor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702" y="1009936"/>
            <a:ext cx="6400376" cy="763792"/>
          </a:xfrm>
          <a:prstGeom prst="rect">
            <a:avLst/>
          </a:prstGeom>
        </p:spPr>
      </p:pic>
      <p:pic>
        <p:nvPicPr>
          <p:cNvPr id="5" name="Picture 4" descr="CRS_Tag_Fresh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79582" y="7057368"/>
            <a:ext cx="3115056" cy="268224"/>
          </a:xfrm>
          <a:prstGeom prst="rect">
            <a:avLst/>
          </a:prstGeom>
        </p:spPr>
      </p:pic>
      <p:pic>
        <p:nvPicPr>
          <p:cNvPr id="6" name="Picture 5" descr="fresh_corner_left.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
            <a:ext cx="3299882" cy="3281395"/>
          </a:xfrm>
          <a:prstGeom prst="rect">
            <a:avLst/>
          </a:prstGeom>
        </p:spPr>
      </p:pic>
    </p:spTree>
    <p:extLst>
      <p:ext uri="{BB962C8B-B14F-4D97-AF65-F5344CB8AC3E}">
        <p14:creationId xmlns:p14="http://schemas.microsoft.com/office/powerpoint/2010/main" val="1395277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322415" y="7441142"/>
            <a:ext cx="336919" cy="228600"/>
          </a:xfrm>
          <a:prstGeom prst="rect">
            <a:avLst/>
          </a:prstGeom>
        </p:spPr>
        <p:txBody>
          <a:bodyPr/>
          <a:lstStyle>
            <a:lvl1pPr>
              <a:defRPr sz="1000" b="1">
                <a:solidFill>
                  <a:schemeClr val="bg1"/>
                </a:solidFill>
              </a:defRPr>
            </a:lvl1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99643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txBox="1">
            <a:spLocks/>
          </p:cNvSpPr>
          <p:nvPr userDrawn="1"/>
        </p:nvSpPr>
        <p:spPr>
          <a:xfrm>
            <a:off x="322415" y="7441142"/>
            <a:ext cx="336919" cy="228600"/>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67689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917245" y="1579563"/>
            <a:ext cx="3886200" cy="5169927"/>
          </a:xfrm>
        </p:spPr>
        <p:txBody>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4625" y="1579563"/>
            <a:ext cx="3886200" cy="5169927"/>
          </a:xfrm>
        </p:spPr>
        <p:txBody>
          <a:bodyPr/>
          <a:lstStyle>
            <a:lvl1pPr marL="0" indent="0">
              <a:buNone/>
              <a:defRPr sz="22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endParaRPr lang="en-US" dirty="0"/>
          </a:p>
        </p:txBody>
      </p:sp>
      <p:sp>
        <p:nvSpPr>
          <p:cNvPr id="8" name="Slide Number Placeholder 5"/>
          <p:cNvSpPr txBox="1">
            <a:spLocks/>
          </p:cNvSpPr>
          <p:nvPr userDrawn="1"/>
        </p:nvSpPr>
        <p:spPr>
          <a:xfrm>
            <a:off x="322415" y="7441142"/>
            <a:ext cx="336919" cy="228600"/>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278295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de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7244" y="1579563"/>
            <a:ext cx="4508807" cy="5169927"/>
          </a:xfrm>
        </p:spPr>
        <p:txBody>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322415" y="7441142"/>
            <a:ext cx="336919" cy="228600"/>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734919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ight Green Divider">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3330576" y="2723175"/>
            <a:ext cx="5810250" cy="455406"/>
          </a:xfrm>
        </p:spPr>
        <p:txBody>
          <a:bodyPr anchor="b" anchorCtr="0"/>
          <a:lstStyle>
            <a:lvl1pPr marL="0" indent="0">
              <a:buNone/>
              <a:defRPr sz="1800" b="0">
                <a:solidFill>
                  <a:schemeClr val="accent1"/>
                </a:solidFill>
              </a:defRPr>
            </a:lvl1pPr>
          </a:lstStyle>
          <a:p>
            <a:pPr lvl="0"/>
            <a:r>
              <a:rPr lang="en-US" dirty="0"/>
              <a:t>CLICK TO EDIT MASTER TEXT STYLES</a:t>
            </a:r>
          </a:p>
        </p:txBody>
      </p:sp>
      <p:sp>
        <p:nvSpPr>
          <p:cNvPr id="16" name="Title 1"/>
          <p:cNvSpPr>
            <a:spLocks noGrp="1"/>
          </p:cNvSpPr>
          <p:nvPr>
            <p:ph type="ctrTitle" hasCustomPrompt="1"/>
          </p:nvPr>
        </p:nvSpPr>
        <p:spPr>
          <a:xfrm>
            <a:off x="3330576" y="3275676"/>
            <a:ext cx="5810250" cy="2439961"/>
          </a:xfrm>
        </p:spPr>
        <p:txBody>
          <a:bodyPr anchor="t" anchorCtr="0">
            <a:noAutofit/>
          </a:bodyPr>
          <a:lstStyle>
            <a:lvl1pPr>
              <a:defRPr sz="3800">
                <a:solidFill>
                  <a:schemeClr val="accent2"/>
                </a:solidFill>
              </a:defRPr>
            </a:lvl1pPr>
          </a:lstStyle>
          <a:p>
            <a:r>
              <a:rPr lang="en-US" dirty="0"/>
              <a:t>Title goes here</a:t>
            </a:r>
          </a:p>
        </p:txBody>
      </p:sp>
      <p:pic>
        <p:nvPicPr>
          <p:cNvPr id="10" name="Picture 9"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936" y="0"/>
            <a:ext cx="3334512" cy="2602992"/>
          </a:xfrm>
          <a:prstGeom prst="rect">
            <a:avLst/>
          </a:prstGeom>
        </p:spPr>
      </p:pic>
      <p:sp>
        <p:nvSpPr>
          <p:cNvPr id="5" name="Slide Number Placeholder 5"/>
          <p:cNvSpPr>
            <a:spLocks noGrp="1"/>
          </p:cNvSpPr>
          <p:nvPr>
            <p:ph type="sldNum" sz="quarter" idx="4"/>
          </p:nvPr>
        </p:nvSpPr>
        <p:spPr>
          <a:xfrm>
            <a:off x="322415" y="7441142"/>
            <a:ext cx="336919" cy="228600"/>
          </a:xfrm>
          <a:prstGeom prst="rect">
            <a:avLst/>
          </a:prstGeom>
        </p:spPr>
        <p:txBody>
          <a:bodyPr/>
          <a:lstStyle>
            <a:lvl1pPr>
              <a:defRPr sz="1000" b="1">
                <a:solidFill>
                  <a:schemeClr val="bg1"/>
                </a:solidFill>
              </a:defRPr>
            </a:lvl1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738434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Divider">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330576" y="3275676"/>
            <a:ext cx="5810250" cy="2439961"/>
          </a:xfrm>
        </p:spPr>
        <p:txBody>
          <a:bodyPr anchor="t" anchorCtr="0">
            <a:noAutofit/>
          </a:bodyPr>
          <a:lstStyle>
            <a:lvl1pPr>
              <a:defRPr sz="3800">
                <a:solidFill>
                  <a:schemeClr val="accent3"/>
                </a:solidFill>
              </a:defRPr>
            </a:lvl1pPr>
          </a:lstStyle>
          <a:p>
            <a:r>
              <a:rPr lang="en-US" dirty="0"/>
              <a:t>Title goes here</a:t>
            </a:r>
          </a:p>
        </p:txBody>
      </p:sp>
      <p:sp>
        <p:nvSpPr>
          <p:cNvPr id="19" name="Content Placeholder 2"/>
          <p:cNvSpPr>
            <a:spLocks noGrp="1"/>
          </p:cNvSpPr>
          <p:nvPr>
            <p:ph idx="1" hasCustomPrompt="1"/>
          </p:nvPr>
        </p:nvSpPr>
        <p:spPr>
          <a:xfrm>
            <a:off x="3330576" y="2723175"/>
            <a:ext cx="5810250" cy="455406"/>
          </a:xfrm>
        </p:spPr>
        <p:txBody>
          <a:bodyPr anchor="b" anchorCtr="0"/>
          <a:lstStyle>
            <a:lvl1pPr marL="0" indent="0">
              <a:buNone/>
              <a:defRPr sz="1800" b="0">
                <a:solidFill>
                  <a:schemeClr val="accent1"/>
                </a:solidFill>
              </a:defRPr>
            </a:lvl1pPr>
          </a:lstStyle>
          <a:p>
            <a:pPr lvl="0"/>
            <a:r>
              <a:rPr lang="en-US" dirty="0"/>
              <a:t>CLICK TO EDIT MASTER TEXT STYLES</a:t>
            </a:r>
          </a:p>
        </p:txBody>
      </p:sp>
      <p:pic>
        <p:nvPicPr>
          <p:cNvPr id="9" name="Picture 8"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936" y="0"/>
            <a:ext cx="3334512" cy="2602992"/>
          </a:xfrm>
          <a:prstGeom prst="rect">
            <a:avLst/>
          </a:prstGeom>
        </p:spPr>
      </p:pic>
    </p:spTree>
    <p:extLst>
      <p:ext uri="{BB962C8B-B14F-4D97-AF65-F5344CB8AC3E}">
        <p14:creationId xmlns:p14="http://schemas.microsoft.com/office/powerpoint/2010/main" val="3332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ight Blue Divider">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3330576" y="3275676"/>
            <a:ext cx="5810250" cy="2439961"/>
          </a:xfrm>
        </p:spPr>
        <p:txBody>
          <a:bodyPr anchor="t" anchorCtr="0">
            <a:noAutofit/>
          </a:bodyPr>
          <a:lstStyle>
            <a:lvl1pPr>
              <a:defRPr sz="3800">
                <a:solidFill>
                  <a:schemeClr val="accent4"/>
                </a:solidFill>
              </a:defRPr>
            </a:lvl1pPr>
          </a:lstStyle>
          <a:p>
            <a:r>
              <a:rPr lang="en-US" dirty="0"/>
              <a:t>Title goes here</a:t>
            </a:r>
          </a:p>
        </p:txBody>
      </p:sp>
      <p:sp>
        <p:nvSpPr>
          <p:cNvPr id="21" name="Content Placeholder 2"/>
          <p:cNvSpPr>
            <a:spLocks noGrp="1"/>
          </p:cNvSpPr>
          <p:nvPr>
            <p:ph idx="1" hasCustomPrompt="1"/>
          </p:nvPr>
        </p:nvSpPr>
        <p:spPr>
          <a:xfrm>
            <a:off x="3330576" y="2723175"/>
            <a:ext cx="5810250" cy="455406"/>
          </a:xfrm>
        </p:spPr>
        <p:txBody>
          <a:bodyPr anchor="b" anchorCtr="0"/>
          <a:lstStyle>
            <a:lvl1pPr marL="0" indent="0">
              <a:buNone/>
              <a:defRPr sz="1800" b="0">
                <a:solidFill>
                  <a:schemeClr val="accent1"/>
                </a:solidFill>
              </a:defRPr>
            </a:lvl1pPr>
          </a:lstStyle>
          <a:p>
            <a:pPr lvl="0"/>
            <a:r>
              <a:rPr lang="en-US" dirty="0"/>
              <a:t>CLICK TO EDIT MASTER TEXT STYLES</a:t>
            </a:r>
          </a:p>
        </p:txBody>
      </p:sp>
      <p:pic>
        <p:nvPicPr>
          <p:cNvPr id="9" name="Picture 8"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936" y="0"/>
            <a:ext cx="3334512" cy="2602992"/>
          </a:xfrm>
          <a:prstGeom prst="rect">
            <a:avLst/>
          </a:prstGeom>
        </p:spPr>
      </p:pic>
    </p:spTree>
    <p:extLst>
      <p:ext uri="{BB962C8B-B14F-4D97-AF65-F5344CB8AC3E}">
        <p14:creationId xmlns:p14="http://schemas.microsoft.com/office/powerpoint/2010/main" val="33321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footer_fresh.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7031736"/>
            <a:ext cx="10058400" cy="740664"/>
          </a:xfrm>
          <a:prstGeom prst="rect">
            <a:avLst/>
          </a:prstGeom>
        </p:spPr>
      </p:pic>
      <p:sp>
        <p:nvSpPr>
          <p:cNvPr id="2" name="Title Placeholder 1"/>
          <p:cNvSpPr>
            <a:spLocks noGrp="1"/>
          </p:cNvSpPr>
          <p:nvPr>
            <p:ph type="title"/>
          </p:nvPr>
        </p:nvSpPr>
        <p:spPr>
          <a:xfrm>
            <a:off x="914400" y="-4670"/>
            <a:ext cx="7315200" cy="1124712"/>
          </a:xfrm>
          <a:prstGeom prst="rect">
            <a:avLst/>
          </a:prstGeom>
        </p:spPr>
        <p:txBody>
          <a:bodyPr vert="horz" lIns="0" tIns="0" rIns="101882"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914400" y="1587677"/>
            <a:ext cx="8229600" cy="517888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322415" y="7441142"/>
            <a:ext cx="336919" cy="228600"/>
          </a:xfrm>
          <a:prstGeom prst="rect">
            <a:avLst/>
          </a:prstGeom>
        </p:spPr>
        <p:txBody>
          <a:bodyPr/>
          <a:lstStyle>
            <a:lvl1pPr>
              <a:defRPr sz="1000" b="1">
                <a:solidFill>
                  <a:schemeClr val="bg1"/>
                </a:solidFill>
              </a:defRPr>
            </a:lvl1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354095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2" r:id="rId4"/>
    <p:sldLayoutId id="2147483656" r:id="rId5"/>
    <p:sldLayoutId id="2147483651" r:id="rId6"/>
    <p:sldLayoutId id="2147483654" r:id="rId7"/>
    <p:sldLayoutId id="2147483655" r:id="rId8"/>
  </p:sldLayoutIdLst>
  <p:hf hdr="0" ftr="0" dt="0"/>
  <p:txStyles>
    <p:titleStyle>
      <a:lvl1pPr algn="l" defTabSz="509412" rtl="0" eaLnBrk="1" latinLnBrk="0" hangingPunct="1">
        <a:spcBef>
          <a:spcPct val="0"/>
        </a:spcBef>
        <a:buNone/>
        <a:defRPr sz="3000" b="1" i="0" kern="1200" spc="-111">
          <a:solidFill>
            <a:schemeClr val="tx2"/>
          </a:solidFill>
          <a:latin typeface="Calibri" panose="020F0502020204030204" pitchFamily="34" charset="0"/>
          <a:ea typeface="+mj-ea"/>
          <a:cs typeface="Calibri" panose="020F0502020204030204" pitchFamily="34" charset="0"/>
        </a:defRPr>
      </a:lvl1pPr>
    </p:titleStyle>
    <p:body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9647" y="2211276"/>
            <a:ext cx="8130449" cy="1554241"/>
          </a:xfrm>
        </p:spPr>
        <p:txBody>
          <a:bodyPr/>
          <a:lstStyle/>
          <a:p>
            <a:pPr algn="ctr">
              <a:spcAft>
                <a:spcPts val="1200"/>
              </a:spcAft>
            </a:pPr>
            <a:r>
              <a:rPr lang="en-US" sz="3600" dirty="0">
                <a:latin typeface="Calibri" panose="020F0502020204030204" pitchFamily="34" charset="0"/>
                <a:cs typeface="Calibri" panose="020F0502020204030204" pitchFamily="34" charset="0"/>
              </a:rPr>
              <a:t>The seven steps marketing</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Booklet 1: Organizing groups for marketing</a:t>
            </a:r>
          </a:p>
        </p:txBody>
      </p:sp>
      <p:sp>
        <p:nvSpPr>
          <p:cNvPr id="3" name="Subtitle 2"/>
          <p:cNvSpPr>
            <a:spLocks noGrp="1"/>
          </p:cNvSpPr>
          <p:nvPr>
            <p:ph type="subTitle" idx="1"/>
          </p:nvPr>
        </p:nvSpPr>
        <p:spPr/>
        <p:txBody>
          <a:bodyPr/>
          <a:lstStyle/>
          <a:p>
            <a:pPr algn="ctr"/>
            <a:r>
              <a:rPr lang="en-US" sz="2400" b="1" dirty="0">
                <a:solidFill>
                  <a:srgbClr val="290DB3"/>
                </a:solidFill>
              </a:rPr>
              <a:t>A SMART Skills Manual</a:t>
            </a:r>
          </a:p>
        </p:txBody>
      </p:sp>
    </p:spTree>
    <p:extLst>
      <p:ext uri="{BB962C8B-B14F-4D97-AF65-F5344CB8AC3E}">
        <p14:creationId xmlns:p14="http://schemas.microsoft.com/office/powerpoint/2010/main" val="19708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8941866" cy="1124712"/>
          </a:xfrm>
        </p:spPr>
        <p:txBody>
          <a:bodyPr anchor="ctr"/>
          <a:lstStyle/>
          <a:p>
            <a:r>
              <a:rPr lang="en-ZA" sz="3600" dirty="0"/>
              <a:t>Seven steps in agroenterprise development</a:t>
            </a:r>
            <a:endParaRPr lang="en-ZA" sz="3200" dirty="0"/>
          </a:p>
        </p:txBody>
      </p:sp>
      <p:sp>
        <p:nvSpPr>
          <p:cNvPr id="3" name="Content Placeholder 2"/>
          <p:cNvSpPr>
            <a:spLocks noGrp="1"/>
          </p:cNvSpPr>
          <p:nvPr>
            <p:ph idx="1"/>
          </p:nvPr>
        </p:nvSpPr>
        <p:spPr>
          <a:xfrm>
            <a:off x="659334" y="1120042"/>
            <a:ext cx="9097314" cy="5134453"/>
          </a:xfrm>
        </p:spPr>
        <p:txBody>
          <a:bodyPr/>
          <a:lstStyle/>
          <a:p>
            <a:pPr marL="0" indent="0">
              <a:lnSpc>
                <a:spcPct val="100000"/>
              </a:lnSpc>
              <a:spcBef>
                <a:spcPts val="0"/>
              </a:spcBef>
              <a:spcAft>
                <a:spcPts val="600"/>
              </a:spcAft>
              <a:buNone/>
            </a:pPr>
            <a:r>
              <a:rPr lang="en-ZA" sz="3200" b="1" dirty="0">
                <a:solidFill>
                  <a:srgbClr val="898F0C"/>
                </a:solidFill>
              </a:rPr>
              <a:t>The agroenterprise development process has the following seven steps:</a:t>
            </a:r>
          </a:p>
          <a:p>
            <a:r>
              <a:rPr lang="en-US" sz="3200" b="1" dirty="0">
                <a:solidFill>
                  <a:srgbClr val="898F0C"/>
                </a:solidFill>
              </a:rPr>
              <a:t>Step 1:</a:t>
            </a:r>
            <a:r>
              <a:rPr lang="en-US" sz="3200" dirty="0">
                <a:solidFill>
                  <a:srgbClr val="290DB3"/>
                </a:solidFill>
              </a:rPr>
              <a:t> Getting organized</a:t>
            </a:r>
          </a:p>
          <a:p>
            <a:pPr>
              <a:lnSpc>
                <a:spcPct val="100000"/>
              </a:lnSpc>
              <a:spcBef>
                <a:spcPts val="0"/>
              </a:spcBef>
              <a:spcAft>
                <a:spcPts val="600"/>
              </a:spcAft>
            </a:pPr>
            <a:r>
              <a:rPr lang="en-US" sz="3200" b="1" dirty="0">
                <a:solidFill>
                  <a:srgbClr val="898F0C"/>
                </a:solidFill>
              </a:rPr>
              <a:t>Step 2:</a:t>
            </a:r>
            <a:r>
              <a:rPr lang="en-US" sz="3200" dirty="0">
                <a:solidFill>
                  <a:srgbClr val="290DB3"/>
                </a:solidFill>
              </a:rPr>
              <a:t> Identifying products and organizing groups</a:t>
            </a:r>
          </a:p>
          <a:p>
            <a:pPr>
              <a:lnSpc>
                <a:spcPct val="100000"/>
              </a:lnSpc>
              <a:spcBef>
                <a:spcPts val="0"/>
              </a:spcBef>
              <a:spcAft>
                <a:spcPts val="600"/>
              </a:spcAft>
            </a:pPr>
            <a:r>
              <a:rPr lang="en-US" sz="3200" b="1" dirty="0">
                <a:solidFill>
                  <a:srgbClr val="898F0C"/>
                </a:solidFill>
              </a:rPr>
              <a:t>Step 3:</a:t>
            </a:r>
            <a:r>
              <a:rPr lang="en-US" sz="3200" dirty="0">
                <a:solidFill>
                  <a:srgbClr val="290DB3"/>
                </a:solidFill>
              </a:rPr>
              <a:t> Collecting information for the business plan</a:t>
            </a:r>
          </a:p>
          <a:p>
            <a:pPr>
              <a:lnSpc>
                <a:spcPct val="100000"/>
              </a:lnSpc>
              <a:spcBef>
                <a:spcPts val="0"/>
              </a:spcBef>
              <a:spcAft>
                <a:spcPts val="600"/>
              </a:spcAft>
            </a:pPr>
            <a:r>
              <a:rPr lang="en-US" sz="3200" b="1" dirty="0">
                <a:solidFill>
                  <a:srgbClr val="898F0C"/>
                </a:solidFill>
              </a:rPr>
              <a:t>Step 4:</a:t>
            </a:r>
            <a:r>
              <a:rPr lang="en-US" sz="3200" dirty="0">
                <a:solidFill>
                  <a:srgbClr val="290DB3"/>
                </a:solidFill>
              </a:rPr>
              <a:t> Building a business plan</a:t>
            </a:r>
          </a:p>
          <a:p>
            <a:pPr>
              <a:lnSpc>
                <a:spcPct val="100000"/>
              </a:lnSpc>
              <a:spcBef>
                <a:spcPts val="0"/>
              </a:spcBef>
              <a:spcAft>
                <a:spcPts val="600"/>
              </a:spcAft>
            </a:pPr>
            <a:r>
              <a:rPr lang="en-US" sz="3200" b="1" dirty="0">
                <a:solidFill>
                  <a:srgbClr val="898F0C"/>
                </a:solidFill>
              </a:rPr>
              <a:t>Step 5:</a:t>
            </a:r>
            <a:r>
              <a:rPr lang="en-US" sz="3200" dirty="0">
                <a:solidFill>
                  <a:srgbClr val="290DB3"/>
                </a:solidFill>
              </a:rPr>
              <a:t> Marketing as a group</a:t>
            </a:r>
          </a:p>
          <a:p>
            <a:pPr>
              <a:lnSpc>
                <a:spcPct val="100000"/>
              </a:lnSpc>
              <a:spcBef>
                <a:spcPts val="0"/>
              </a:spcBef>
              <a:spcAft>
                <a:spcPts val="600"/>
              </a:spcAft>
            </a:pPr>
            <a:r>
              <a:rPr lang="en-US" sz="3200" b="1" dirty="0">
                <a:solidFill>
                  <a:srgbClr val="898F0C"/>
                </a:solidFill>
              </a:rPr>
              <a:t>Step 6:</a:t>
            </a:r>
            <a:r>
              <a:rPr lang="en-US" sz="3200" dirty="0">
                <a:solidFill>
                  <a:srgbClr val="290DB3"/>
                </a:solidFill>
              </a:rPr>
              <a:t> Reviewing agroenterprise performance</a:t>
            </a:r>
          </a:p>
          <a:p>
            <a:pPr>
              <a:lnSpc>
                <a:spcPct val="100000"/>
              </a:lnSpc>
              <a:spcBef>
                <a:spcPts val="0"/>
              </a:spcBef>
              <a:spcAft>
                <a:spcPts val="600"/>
              </a:spcAft>
            </a:pPr>
            <a:r>
              <a:rPr lang="en-US" sz="3200" b="1" dirty="0">
                <a:solidFill>
                  <a:srgbClr val="898F0C"/>
                </a:solidFill>
              </a:rPr>
              <a:t>Step 7:</a:t>
            </a:r>
            <a:r>
              <a:rPr lang="en-US" sz="3200" dirty="0">
                <a:solidFill>
                  <a:srgbClr val="290DB3"/>
                </a:solidFill>
              </a:rPr>
              <a:t> Scaling up</a:t>
            </a:r>
          </a:p>
        </p:txBody>
      </p:sp>
      <p:sp>
        <p:nvSpPr>
          <p:cNvPr id="4" name="Slide Number Placeholder 3"/>
          <p:cNvSpPr>
            <a:spLocks noGrp="1"/>
          </p:cNvSpPr>
          <p:nvPr>
            <p:ph type="sldNum" sz="quarter" idx="4"/>
          </p:nvPr>
        </p:nvSpPr>
        <p:spPr/>
        <p:txBody>
          <a:bodyPr/>
          <a:lstStyle/>
          <a:p>
            <a:fld id="{3AF21FA0-C69A-D549-B93E-AD7DB9D7EB7A}" type="slidenum">
              <a:rPr lang="en-US" smtClean="0"/>
              <a:pPr/>
              <a:t>10</a:t>
            </a:fld>
            <a:endParaRPr lang="en-US" dirty="0"/>
          </a:p>
        </p:txBody>
      </p:sp>
      <p:cxnSp>
        <p:nvCxnSpPr>
          <p:cNvPr id="6" name="Straight Connector 5"/>
          <p:cNvCxnSpPr/>
          <p:nvPr/>
        </p:nvCxnSpPr>
        <p:spPr>
          <a:xfrm flipV="1">
            <a:off x="168275" y="94133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9447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70"/>
            <a:ext cx="8686800" cy="1124712"/>
          </a:xfrm>
        </p:spPr>
        <p:txBody>
          <a:bodyPr anchor="ctr"/>
          <a:lstStyle/>
          <a:p>
            <a:r>
              <a:rPr lang="en-ZA" sz="3600" dirty="0"/>
              <a:t>Requirements for a marketing group: Size</a:t>
            </a:r>
          </a:p>
        </p:txBody>
      </p:sp>
      <p:sp>
        <p:nvSpPr>
          <p:cNvPr id="3" name="Content Placeholder 2"/>
          <p:cNvSpPr>
            <a:spLocks noGrp="1"/>
          </p:cNvSpPr>
          <p:nvPr>
            <p:ph idx="1"/>
          </p:nvPr>
        </p:nvSpPr>
        <p:spPr>
          <a:xfrm>
            <a:off x="457200" y="1328057"/>
            <a:ext cx="9217152" cy="5438503"/>
          </a:xfrm>
        </p:spPr>
        <p:txBody>
          <a:bodyPr/>
          <a:lstStyle/>
          <a:p>
            <a:pPr marL="0" indent="0">
              <a:lnSpc>
                <a:spcPct val="100000"/>
              </a:lnSpc>
              <a:spcBef>
                <a:spcPts val="0"/>
              </a:spcBef>
              <a:spcAft>
                <a:spcPts val="600"/>
              </a:spcAft>
              <a:buNone/>
            </a:pPr>
            <a:r>
              <a:rPr lang="en-ZA" sz="3200" dirty="0">
                <a:solidFill>
                  <a:srgbClr val="290DB3"/>
                </a:solidFill>
              </a:rPr>
              <a:t>A group should have </a:t>
            </a:r>
            <a:r>
              <a:rPr lang="en-ZA" sz="3200" b="1" dirty="0">
                <a:solidFill>
                  <a:srgbClr val="898F0C"/>
                </a:solidFill>
              </a:rPr>
              <a:t>between 15 and 30 members </a:t>
            </a:r>
            <a:r>
              <a:rPr lang="en-ZA" sz="3200" dirty="0">
                <a:solidFill>
                  <a:srgbClr val="290DB3"/>
                </a:solidFill>
              </a:rPr>
              <a:t>– and never fewer than 10 members. </a:t>
            </a:r>
            <a:r>
              <a:rPr lang="en-ZA" sz="3200" dirty="0" smtClean="0">
                <a:solidFill>
                  <a:srgbClr val="290DB3"/>
                </a:solidFill>
              </a:rPr>
              <a:t>This </a:t>
            </a:r>
            <a:r>
              <a:rPr lang="en-ZA" sz="3200" dirty="0">
                <a:solidFill>
                  <a:srgbClr val="290DB3"/>
                </a:solidFill>
              </a:rPr>
              <a:t>number is </a:t>
            </a:r>
            <a:r>
              <a:rPr lang="en-ZA" sz="3200" b="1" dirty="0">
                <a:solidFill>
                  <a:srgbClr val="898F0C"/>
                </a:solidFill>
              </a:rPr>
              <a:t>manageable, </a:t>
            </a:r>
            <a:r>
              <a:rPr lang="en-ZA" sz="3200" dirty="0">
                <a:solidFill>
                  <a:srgbClr val="290DB3"/>
                </a:solidFill>
              </a:rPr>
              <a:t>group members know one another and there is trust among members</a:t>
            </a:r>
            <a:r>
              <a:rPr lang="en-ZA" sz="3200" dirty="0" smtClean="0">
                <a:solidFill>
                  <a:srgbClr val="290DB3"/>
                </a:solidFill>
              </a:rPr>
              <a:t>.</a:t>
            </a:r>
          </a:p>
          <a:p>
            <a:pPr marL="0" indent="0">
              <a:lnSpc>
                <a:spcPct val="100000"/>
              </a:lnSpc>
              <a:spcBef>
                <a:spcPts val="0"/>
              </a:spcBef>
              <a:spcAft>
                <a:spcPts val="600"/>
              </a:spcAft>
              <a:buNone/>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100</a:t>
            </a:fld>
            <a:endParaRPr lang="en-US" dirty="0"/>
          </a:p>
        </p:txBody>
      </p:sp>
      <p:cxnSp>
        <p:nvCxnSpPr>
          <p:cNvPr id="6" name="Straight Connector 5"/>
          <p:cNvCxnSpPr/>
          <p:nvPr/>
        </p:nvCxnSpPr>
        <p:spPr>
          <a:xfrm flipV="1">
            <a:off x="298131" y="91309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986" y="3396343"/>
            <a:ext cx="6496419" cy="3461657"/>
          </a:xfrm>
          <a:prstGeom prst="rect">
            <a:avLst/>
          </a:prstGeom>
        </p:spPr>
      </p:pic>
    </p:spTree>
    <p:extLst>
      <p:ext uri="{BB962C8B-B14F-4D97-AF65-F5344CB8AC3E}">
        <p14:creationId xmlns:p14="http://schemas.microsoft.com/office/powerpoint/2010/main" val="26137886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9605355" cy="1124712"/>
          </a:xfrm>
        </p:spPr>
        <p:txBody>
          <a:bodyPr anchor="b"/>
          <a:lstStyle/>
          <a:p>
            <a:r>
              <a:rPr lang="en-ZA" sz="3600" dirty="0"/>
              <a:t>Requirements for a marketing group: </a:t>
            </a:r>
            <a:r>
              <a:rPr lang="en-ZA" sz="3600" dirty="0" smtClean="0"/>
              <a:t>Size (Continued)</a:t>
            </a:r>
            <a:endParaRPr lang="en-ZA" sz="3600" dirty="0"/>
          </a:p>
        </p:txBody>
      </p:sp>
      <p:sp>
        <p:nvSpPr>
          <p:cNvPr id="3" name="Content Placeholder 2"/>
          <p:cNvSpPr>
            <a:spLocks noGrp="1"/>
          </p:cNvSpPr>
          <p:nvPr>
            <p:ph idx="1"/>
          </p:nvPr>
        </p:nvSpPr>
        <p:spPr>
          <a:xfrm>
            <a:off x="322416" y="1719943"/>
            <a:ext cx="4913614" cy="4833257"/>
          </a:xfrm>
        </p:spPr>
        <p:txBody>
          <a:bodyPr/>
          <a:lstStyle/>
          <a:p>
            <a:pPr>
              <a:lnSpc>
                <a:spcPct val="100000"/>
              </a:lnSpc>
              <a:spcBef>
                <a:spcPts val="600"/>
              </a:spcBef>
              <a:spcAft>
                <a:spcPts val="600"/>
              </a:spcAft>
            </a:pPr>
            <a:r>
              <a:rPr lang="en-ZA" sz="3200" dirty="0" smtClean="0">
                <a:solidFill>
                  <a:srgbClr val="290DB3"/>
                </a:solidFill>
              </a:rPr>
              <a:t>If more </a:t>
            </a:r>
            <a:r>
              <a:rPr lang="en-ZA" sz="3200" dirty="0">
                <a:solidFill>
                  <a:srgbClr val="290DB3"/>
                </a:solidFill>
              </a:rPr>
              <a:t>farmers </a:t>
            </a:r>
            <a:r>
              <a:rPr lang="en-ZA" sz="3200" dirty="0" smtClean="0">
                <a:solidFill>
                  <a:srgbClr val="290DB3"/>
                </a:solidFill>
              </a:rPr>
              <a:t>want </a:t>
            </a:r>
            <a:r>
              <a:rPr lang="en-ZA" sz="3200" dirty="0">
                <a:solidFill>
                  <a:srgbClr val="290DB3"/>
                </a:solidFill>
              </a:rPr>
              <a:t>to </a:t>
            </a:r>
            <a:r>
              <a:rPr lang="en-ZA" sz="3200" dirty="0" smtClean="0">
                <a:solidFill>
                  <a:srgbClr val="290DB3"/>
                </a:solidFill>
              </a:rPr>
              <a:t>join, then </a:t>
            </a:r>
            <a:r>
              <a:rPr lang="en-ZA" sz="3200" dirty="0">
                <a:solidFill>
                  <a:srgbClr val="290DB3"/>
                </a:solidFill>
              </a:rPr>
              <a:t>larger production may be needed to fulfill larger market requirements.</a:t>
            </a:r>
          </a:p>
          <a:p>
            <a:pPr>
              <a:lnSpc>
                <a:spcPct val="100000"/>
              </a:lnSpc>
              <a:spcBef>
                <a:spcPts val="600"/>
              </a:spcBef>
              <a:spcAft>
                <a:spcPts val="600"/>
              </a:spcAft>
            </a:pPr>
            <a:r>
              <a:rPr lang="en-ZA" sz="3200" dirty="0">
                <a:solidFill>
                  <a:srgbClr val="290DB3"/>
                </a:solidFill>
              </a:rPr>
              <a:t>If the group grows to more than 30 members, it should be split into two or more smaller groups, each with 15–30 members.</a:t>
            </a:r>
          </a:p>
          <a:p>
            <a:pPr marL="0" indent="0">
              <a:buNone/>
            </a:pPr>
            <a:endParaRPr lang="en-ZA" sz="3200"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101</a:t>
            </a:fld>
            <a:endParaRPr lang="en-US" dirty="0"/>
          </a:p>
        </p:txBody>
      </p:sp>
      <p:cxnSp>
        <p:nvCxnSpPr>
          <p:cNvPr id="5" name="Straight Connector 4"/>
          <p:cNvCxnSpPr/>
          <p:nvPr/>
        </p:nvCxnSpPr>
        <p:spPr>
          <a:xfrm flipV="1">
            <a:off x="436981" y="131235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4887" y="1891905"/>
            <a:ext cx="4365170" cy="2905021"/>
          </a:xfrm>
          <a:prstGeom prst="rect">
            <a:avLst/>
          </a:prstGeom>
        </p:spPr>
      </p:pic>
    </p:spTree>
    <p:extLst>
      <p:ext uri="{BB962C8B-B14F-4D97-AF65-F5344CB8AC3E}">
        <p14:creationId xmlns:p14="http://schemas.microsoft.com/office/powerpoint/2010/main" val="42917302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888" y="-4670"/>
            <a:ext cx="9528048" cy="1124712"/>
          </a:xfrm>
        </p:spPr>
        <p:txBody>
          <a:bodyPr anchor="ctr"/>
          <a:lstStyle/>
          <a:p>
            <a:r>
              <a:rPr lang="en-ZA" sz="3200" dirty="0"/>
              <a:t>Requirements for a marketing group: Selection of members</a:t>
            </a:r>
            <a:endParaRPr lang="en-ZA" dirty="0"/>
          </a:p>
        </p:txBody>
      </p:sp>
      <p:sp>
        <p:nvSpPr>
          <p:cNvPr id="3" name="Content Placeholder 2"/>
          <p:cNvSpPr>
            <a:spLocks noGrp="1"/>
          </p:cNvSpPr>
          <p:nvPr>
            <p:ph idx="1"/>
          </p:nvPr>
        </p:nvSpPr>
        <p:spPr>
          <a:xfrm>
            <a:off x="322415" y="1120043"/>
            <a:ext cx="8282089" cy="4841845"/>
          </a:xfrm>
        </p:spPr>
        <p:txBody>
          <a:bodyPr/>
          <a:lstStyle/>
          <a:p>
            <a:pPr>
              <a:lnSpc>
                <a:spcPct val="100000"/>
              </a:lnSpc>
              <a:spcBef>
                <a:spcPts val="0"/>
              </a:spcBef>
              <a:spcAft>
                <a:spcPts val="600"/>
              </a:spcAft>
            </a:pPr>
            <a:r>
              <a:rPr lang="en-ZA" sz="3200" dirty="0">
                <a:solidFill>
                  <a:srgbClr val="290DB3"/>
                </a:solidFill>
              </a:rPr>
              <a:t>The process of forming a group should be </a:t>
            </a:r>
            <a:r>
              <a:rPr lang="en-ZA" sz="3200" b="1" dirty="0">
                <a:solidFill>
                  <a:srgbClr val="898F0C"/>
                </a:solidFill>
              </a:rPr>
              <a:t>transparent </a:t>
            </a:r>
            <a:r>
              <a:rPr lang="en-ZA" sz="3200" dirty="0">
                <a:solidFill>
                  <a:srgbClr val="290DB3"/>
                </a:solidFill>
              </a:rPr>
              <a:t>and</a:t>
            </a:r>
            <a:r>
              <a:rPr lang="en-ZA" sz="3200" b="1" dirty="0">
                <a:solidFill>
                  <a:srgbClr val="898F0C"/>
                </a:solidFill>
              </a:rPr>
              <a:t> open </a:t>
            </a:r>
            <a:r>
              <a:rPr lang="en-ZA" sz="3200" dirty="0">
                <a:solidFill>
                  <a:srgbClr val="290DB3"/>
                </a:solidFill>
              </a:rPr>
              <a:t>to all community members.</a:t>
            </a:r>
          </a:p>
          <a:p>
            <a:pPr>
              <a:lnSpc>
                <a:spcPct val="100000"/>
              </a:lnSpc>
              <a:spcBef>
                <a:spcPts val="0"/>
              </a:spcBef>
              <a:spcAft>
                <a:spcPts val="600"/>
              </a:spcAft>
            </a:pPr>
            <a:r>
              <a:rPr lang="en-ZA" sz="3200" dirty="0">
                <a:solidFill>
                  <a:srgbClr val="290DB3"/>
                </a:solidFill>
              </a:rPr>
              <a:t>The </a:t>
            </a:r>
            <a:r>
              <a:rPr lang="en-ZA" sz="3200" b="1" dirty="0">
                <a:solidFill>
                  <a:srgbClr val="898F0C"/>
                </a:solidFill>
              </a:rPr>
              <a:t>members should select themselves: </a:t>
            </a:r>
            <a:r>
              <a:rPr lang="en-ZA" sz="3200" dirty="0">
                <a:solidFill>
                  <a:srgbClr val="290DB3"/>
                </a:solidFill>
              </a:rPr>
              <a:t>they should not be appointed or forced to join.</a:t>
            </a:r>
          </a:p>
          <a:p>
            <a:pPr>
              <a:lnSpc>
                <a:spcPct val="100000"/>
              </a:lnSpc>
              <a:spcBef>
                <a:spcPts val="0"/>
              </a:spcBef>
              <a:spcAft>
                <a:spcPts val="600"/>
              </a:spcAft>
            </a:pPr>
            <a:r>
              <a:rPr lang="en-ZA" sz="3200" dirty="0">
                <a:solidFill>
                  <a:srgbClr val="290DB3"/>
                </a:solidFill>
              </a:rPr>
              <a:t>All group members should have a </a:t>
            </a:r>
            <a:r>
              <a:rPr lang="en-ZA" sz="3200" b="1" dirty="0">
                <a:solidFill>
                  <a:srgbClr val="898F0C"/>
                </a:solidFill>
              </a:rPr>
              <a:t>similar culture </a:t>
            </a:r>
            <a:r>
              <a:rPr lang="en-ZA" sz="3200" dirty="0">
                <a:solidFill>
                  <a:srgbClr val="290DB3"/>
                </a:solidFill>
              </a:rPr>
              <a:t>and </a:t>
            </a:r>
            <a:r>
              <a:rPr lang="en-ZA" sz="3200" b="1" dirty="0">
                <a:solidFill>
                  <a:srgbClr val="898F0C"/>
                </a:solidFill>
              </a:rPr>
              <a:t>economic status.</a:t>
            </a:r>
          </a:p>
          <a:p>
            <a:pPr>
              <a:lnSpc>
                <a:spcPct val="100000"/>
              </a:lnSpc>
              <a:spcBef>
                <a:spcPts val="0"/>
              </a:spcBef>
              <a:spcAft>
                <a:spcPts val="600"/>
              </a:spcAft>
            </a:pPr>
            <a:r>
              <a:rPr lang="en-ZA" sz="3200" dirty="0">
                <a:solidFill>
                  <a:srgbClr val="290DB3"/>
                </a:solidFill>
              </a:rPr>
              <a:t>In some cultures, it may be important to have separate groups for men and women.</a:t>
            </a:r>
          </a:p>
        </p:txBody>
      </p:sp>
      <p:sp>
        <p:nvSpPr>
          <p:cNvPr id="4" name="Slide Number Placeholder 3"/>
          <p:cNvSpPr>
            <a:spLocks noGrp="1"/>
          </p:cNvSpPr>
          <p:nvPr>
            <p:ph type="sldNum" sz="quarter" idx="4"/>
          </p:nvPr>
        </p:nvSpPr>
        <p:spPr/>
        <p:txBody>
          <a:bodyPr/>
          <a:lstStyle/>
          <a:p>
            <a:fld id="{3AF21FA0-C69A-D549-B93E-AD7DB9D7EB7A}" type="slidenum">
              <a:rPr lang="en-US" smtClean="0"/>
              <a:pPr/>
              <a:t>102</a:t>
            </a:fld>
            <a:endParaRPr lang="en-US" dirty="0"/>
          </a:p>
        </p:txBody>
      </p:sp>
      <p:cxnSp>
        <p:nvCxnSpPr>
          <p:cNvPr id="6" name="Straight Connector 5"/>
          <p:cNvCxnSpPr/>
          <p:nvPr/>
        </p:nvCxnSpPr>
        <p:spPr>
          <a:xfrm flipV="1">
            <a:off x="246888" y="104473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84106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8594394" cy="1124712"/>
          </a:xfrm>
        </p:spPr>
        <p:txBody>
          <a:bodyPr anchor="ctr"/>
          <a:lstStyle/>
          <a:p>
            <a:r>
              <a:rPr lang="en-ZA" sz="3600" dirty="0"/>
              <a:t>Requirements for a marketing group: Vision</a:t>
            </a:r>
          </a:p>
        </p:txBody>
      </p:sp>
      <p:sp>
        <p:nvSpPr>
          <p:cNvPr id="3" name="Content Placeholder 2"/>
          <p:cNvSpPr>
            <a:spLocks noGrp="1"/>
          </p:cNvSpPr>
          <p:nvPr>
            <p:ph idx="1"/>
          </p:nvPr>
        </p:nvSpPr>
        <p:spPr>
          <a:xfrm>
            <a:off x="659334" y="1120042"/>
            <a:ext cx="9097314" cy="5902549"/>
          </a:xfrm>
        </p:spPr>
        <p:txBody>
          <a:bodyPr/>
          <a:lstStyle/>
          <a:p>
            <a:pPr>
              <a:lnSpc>
                <a:spcPct val="100000"/>
              </a:lnSpc>
              <a:spcBef>
                <a:spcPts val="0"/>
              </a:spcBef>
            </a:pPr>
            <a:r>
              <a:rPr lang="en-ZA" sz="3200" b="1" dirty="0">
                <a:solidFill>
                  <a:schemeClr val="accent2">
                    <a:lumMod val="75000"/>
                  </a:schemeClr>
                </a:solidFill>
              </a:rPr>
              <a:t>Group members should establish a clear, shared idea about:</a:t>
            </a:r>
          </a:p>
          <a:p>
            <a:pPr lvl="1">
              <a:lnSpc>
                <a:spcPct val="100000"/>
              </a:lnSpc>
              <a:spcBef>
                <a:spcPts val="0"/>
              </a:spcBef>
              <a:buFont typeface="Courier New" panose="02070309020205020404" pitchFamily="49" charset="0"/>
              <a:buChar char="o"/>
            </a:pPr>
            <a:r>
              <a:rPr lang="en-ZA" sz="3200" dirty="0">
                <a:solidFill>
                  <a:srgbClr val="290DB3"/>
                </a:solidFill>
              </a:rPr>
              <a:t>The purpose of the group</a:t>
            </a:r>
          </a:p>
          <a:p>
            <a:pPr lvl="1">
              <a:lnSpc>
                <a:spcPct val="100000"/>
              </a:lnSpc>
              <a:spcBef>
                <a:spcPts val="0"/>
              </a:spcBef>
              <a:buFont typeface="Courier New" panose="02070309020205020404" pitchFamily="49" charset="0"/>
              <a:buChar char="o"/>
            </a:pPr>
            <a:r>
              <a:rPr lang="en-ZA" sz="3200" dirty="0">
                <a:solidFill>
                  <a:srgbClr val="290DB3"/>
                </a:solidFill>
              </a:rPr>
              <a:t>What they expect to gain from it</a:t>
            </a:r>
          </a:p>
          <a:p>
            <a:pPr lvl="1">
              <a:lnSpc>
                <a:spcPct val="100000"/>
              </a:lnSpc>
              <a:spcBef>
                <a:spcPts val="0"/>
              </a:spcBef>
              <a:buFont typeface="Courier New" panose="02070309020205020404" pitchFamily="49" charset="0"/>
              <a:buChar char="o"/>
            </a:pPr>
            <a:r>
              <a:rPr lang="en-ZA" sz="3200" dirty="0">
                <a:solidFill>
                  <a:srgbClr val="290DB3"/>
                </a:solidFill>
              </a:rPr>
              <a:t>What they want to achieve within a certain timeframe, e.g. one, three or five  years.</a:t>
            </a:r>
          </a:p>
          <a:p>
            <a:pPr>
              <a:lnSpc>
                <a:spcPct val="100000"/>
              </a:lnSpc>
              <a:spcBef>
                <a:spcPts val="0"/>
              </a:spcBef>
            </a:pPr>
            <a:r>
              <a:rPr lang="en-ZA" sz="3200" dirty="0">
                <a:solidFill>
                  <a:srgbClr val="290DB3"/>
                </a:solidFill>
              </a:rPr>
              <a:t>These goals may be social or business-related.</a:t>
            </a:r>
          </a:p>
          <a:p>
            <a:pPr>
              <a:lnSpc>
                <a:spcPct val="100000"/>
              </a:lnSpc>
              <a:spcBef>
                <a:spcPts val="0"/>
              </a:spcBef>
            </a:pPr>
            <a:r>
              <a:rPr lang="en-ZA" sz="3200" dirty="0">
                <a:solidFill>
                  <a:srgbClr val="290DB3"/>
                </a:solidFill>
              </a:rPr>
              <a:t>Group members must be clear that they own the group and that strong groups rely on the principles of purpose, unity and self-reliance. </a:t>
            </a:r>
          </a:p>
          <a:p>
            <a:pPr>
              <a:lnSpc>
                <a:spcPct val="100000"/>
              </a:lnSpc>
              <a:spcBef>
                <a:spcPts val="0"/>
              </a:spcBef>
            </a:pPr>
            <a:r>
              <a:rPr lang="en-ZA" sz="3200" dirty="0">
                <a:solidFill>
                  <a:srgbClr val="290DB3"/>
                </a:solidFill>
              </a:rPr>
              <a:t>Groups that are not clearly owned by their members are likely to fail.</a:t>
            </a:r>
          </a:p>
        </p:txBody>
      </p:sp>
      <p:sp>
        <p:nvSpPr>
          <p:cNvPr id="4" name="Slide Number Placeholder 3"/>
          <p:cNvSpPr>
            <a:spLocks noGrp="1"/>
          </p:cNvSpPr>
          <p:nvPr>
            <p:ph type="sldNum" sz="quarter" idx="4"/>
          </p:nvPr>
        </p:nvSpPr>
        <p:spPr/>
        <p:txBody>
          <a:bodyPr/>
          <a:lstStyle/>
          <a:p>
            <a:fld id="{3AF21FA0-C69A-D549-B93E-AD7DB9D7EB7A}" type="slidenum">
              <a:rPr lang="en-US" smtClean="0"/>
              <a:pPr/>
              <a:t>103</a:t>
            </a:fld>
            <a:endParaRPr lang="en-US" dirty="0"/>
          </a:p>
        </p:txBody>
      </p:sp>
      <p:cxnSp>
        <p:nvCxnSpPr>
          <p:cNvPr id="6" name="Straight Connector 5"/>
          <p:cNvCxnSpPr/>
          <p:nvPr/>
        </p:nvCxnSpPr>
        <p:spPr>
          <a:xfrm flipV="1">
            <a:off x="322415" y="89012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42359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8850426" cy="1124712"/>
          </a:xfrm>
        </p:spPr>
        <p:txBody>
          <a:bodyPr anchor="b"/>
          <a:lstStyle/>
          <a:p>
            <a:r>
              <a:rPr lang="en-ZA" sz="3600" dirty="0"/>
              <a:t>Requirements for a marketing group: Leadership</a:t>
            </a:r>
          </a:p>
        </p:txBody>
      </p:sp>
      <p:sp>
        <p:nvSpPr>
          <p:cNvPr id="3" name="Content Placeholder 2"/>
          <p:cNvSpPr>
            <a:spLocks noGrp="1"/>
          </p:cNvSpPr>
          <p:nvPr>
            <p:ph idx="1"/>
          </p:nvPr>
        </p:nvSpPr>
        <p:spPr>
          <a:xfrm>
            <a:off x="659334" y="1587678"/>
            <a:ext cx="8637066" cy="5161466"/>
          </a:xfrm>
        </p:spPr>
        <p:txBody>
          <a:bodyPr/>
          <a:lstStyle/>
          <a:p>
            <a:pPr marL="0" indent="0">
              <a:lnSpc>
                <a:spcPct val="100000"/>
              </a:lnSpc>
              <a:spcBef>
                <a:spcPts val="0"/>
              </a:spcBef>
              <a:spcAft>
                <a:spcPts val="600"/>
              </a:spcAft>
              <a:buNone/>
            </a:pPr>
            <a:r>
              <a:rPr lang="en-ZA" sz="3200" b="1" dirty="0">
                <a:solidFill>
                  <a:srgbClr val="898F0C"/>
                </a:solidFill>
              </a:rPr>
              <a:t>A group of 25 farmers should have some or all of the following officers:</a:t>
            </a:r>
          </a:p>
          <a:p>
            <a:pPr>
              <a:lnSpc>
                <a:spcPct val="100000"/>
              </a:lnSpc>
              <a:spcBef>
                <a:spcPts val="0"/>
              </a:spcBef>
            </a:pPr>
            <a:r>
              <a:rPr lang="en-ZA" sz="3200" dirty="0">
                <a:solidFill>
                  <a:srgbClr val="290DB3"/>
                </a:solidFill>
              </a:rPr>
              <a:t>Chairperson</a:t>
            </a:r>
          </a:p>
          <a:p>
            <a:pPr>
              <a:lnSpc>
                <a:spcPct val="100000"/>
              </a:lnSpc>
              <a:spcBef>
                <a:spcPts val="0"/>
              </a:spcBef>
            </a:pPr>
            <a:r>
              <a:rPr lang="en-ZA" sz="3200" dirty="0">
                <a:solidFill>
                  <a:srgbClr val="290DB3"/>
                </a:solidFill>
              </a:rPr>
              <a:t>Treasurer</a:t>
            </a:r>
          </a:p>
          <a:p>
            <a:pPr>
              <a:lnSpc>
                <a:spcPct val="100000"/>
              </a:lnSpc>
              <a:spcBef>
                <a:spcPts val="0"/>
              </a:spcBef>
            </a:pPr>
            <a:r>
              <a:rPr lang="en-ZA" sz="3200" dirty="0">
                <a:solidFill>
                  <a:srgbClr val="290DB3"/>
                </a:solidFill>
              </a:rPr>
              <a:t>Secretary</a:t>
            </a:r>
          </a:p>
          <a:p>
            <a:pPr>
              <a:lnSpc>
                <a:spcPct val="100000"/>
              </a:lnSpc>
              <a:spcBef>
                <a:spcPts val="0"/>
              </a:spcBef>
            </a:pPr>
            <a:r>
              <a:rPr lang="en-ZA" sz="3200" dirty="0">
                <a:solidFill>
                  <a:srgbClr val="290DB3"/>
                </a:solidFill>
              </a:rPr>
              <a:t>Production coordinator (Lead farmer)</a:t>
            </a:r>
          </a:p>
          <a:p>
            <a:pPr>
              <a:lnSpc>
                <a:spcPct val="100000"/>
              </a:lnSpc>
              <a:spcBef>
                <a:spcPts val="0"/>
              </a:spcBef>
            </a:pPr>
            <a:r>
              <a:rPr lang="en-ZA" sz="3200" dirty="0">
                <a:solidFill>
                  <a:srgbClr val="290DB3"/>
                </a:solidFill>
              </a:rPr>
              <a:t>Marketing </a:t>
            </a:r>
            <a:r>
              <a:rPr lang="en-ZA" sz="3200" dirty="0" smtClean="0">
                <a:solidFill>
                  <a:srgbClr val="290DB3"/>
                </a:solidFill>
              </a:rPr>
              <a:t>coordinator</a:t>
            </a:r>
          </a:p>
          <a:p>
            <a:pPr marL="0" indent="0">
              <a:lnSpc>
                <a:spcPct val="100000"/>
              </a:lnSpc>
              <a:spcBef>
                <a:spcPts val="600"/>
              </a:spcBef>
              <a:buNone/>
            </a:pPr>
            <a:r>
              <a:rPr lang="en-ZA" sz="3200" dirty="0">
                <a:solidFill>
                  <a:srgbClr val="290DB3"/>
                </a:solidFill>
              </a:rPr>
              <a:t>The roles and responsibilities of each officer should be clear</a:t>
            </a:r>
            <a:r>
              <a:rPr lang="en-ZA" sz="3200" dirty="0" smtClean="0">
                <a:solidFill>
                  <a:srgbClr val="290DB3"/>
                </a:solidFill>
              </a:rPr>
              <a:t>. The </a:t>
            </a:r>
            <a:r>
              <a:rPr lang="en-ZA" sz="3200" dirty="0">
                <a:solidFill>
                  <a:srgbClr val="290DB3"/>
                </a:solidFill>
              </a:rPr>
              <a:t>members should audit the officers’ performance at the end of each year.</a:t>
            </a:r>
          </a:p>
          <a:p>
            <a:pPr>
              <a:lnSpc>
                <a:spcPct val="100000"/>
              </a:lnSpc>
              <a:spcBef>
                <a:spcPts val="600"/>
              </a:spcBef>
              <a:spcAft>
                <a:spcPts val="600"/>
              </a:spcAft>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104</a:t>
            </a:fld>
            <a:endParaRPr lang="en-US" dirty="0"/>
          </a:p>
        </p:txBody>
      </p:sp>
      <p:cxnSp>
        <p:nvCxnSpPr>
          <p:cNvPr id="6" name="Straight Connector 5"/>
          <p:cNvCxnSpPr/>
          <p:nvPr/>
        </p:nvCxnSpPr>
        <p:spPr>
          <a:xfrm flipV="1">
            <a:off x="322415" y="143441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85112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9" y="-4670"/>
            <a:ext cx="9259294" cy="1124712"/>
          </a:xfrm>
        </p:spPr>
        <p:txBody>
          <a:bodyPr anchor="ctr"/>
          <a:lstStyle/>
          <a:p>
            <a:r>
              <a:rPr lang="en-ZA" sz="3200" dirty="0"/>
              <a:t>Marketing group leadership: Nomination and election</a:t>
            </a:r>
            <a:endParaRPr lang="en-ZA" dirty="0"/>
          </a:p>
        </p:txBody>
      </p:sp>
      <p:sp>
        <p:nvSpPr>
          <p:cNvPr id="3" name="Content Placeholder 2"/>
          <p:cNvSpPr>
            <a:spLocks noGrp="1"/>
          </p:cNvSpPr>
          <p:nvPr>
            <p:ph sz="half" idx="1"/>
          </p:nvPr>
        </p:nvSpPr>
        <p:spPr>
          <a:xfrm>
            <a:off x="429768" y="1120042"/>
            <a:ext cx="9268868" cy="5847685"/>
          </a:xfrm>
        </p:spPr>
        <p:txBody>
          <a:bodyPr/>
          <a:lstStyle/>
          <a:p>
            <a:pPr marL="0" indent="0">
              <a:lnSpc>
                <a:spcPct val="100000"/>
              </a:lnSpc>
              <a:spcBef>
                <a:spcPts val="0"/>
              </a:spcBef>
              <a:buNone/>
            </a:pPr>
            <a:r>
              <a:rPr lang="en-ZA" sz="3200" dirty="0">
                <a:solidFill>
                  <a:srgbClr val="290DB3"/>
                </a:solidFill>
              </a:rPr>
              <a:t>Officers should be nominated and democratically elected by the group members</a:t>
            </a:r>
            <a:r>
              <a:rPr lang="en-ZA" sz="3200" dirty="0" smtClean="0">
                <a:solidFill>
                  <a:srgbClr val="290DB3"/>
                </a:solidFill>
              </a:rPr>
              <a:t>. Each </a:t>
            </a:r>
            <a:r>
              <a:rPr lang="en-ZA" sz="3200" dirty="0">
                <a:solidFill>
                  <a:srgbClr val="290DB3"/>
                </a:solidFill>
              </a:rPr>
              <a:t>of the officers should be re-elected on an annual basis</a:t>
            </a:r>
            <a:r>
              <a:rPr lang="en-ZA" sz="3200" dirty="0" smtClean="0">
                <a:solidFill>
                  <a:srgbClr val="290DB3"/>
                </a:solidFill>
              </a:rPr>
              <a:t>.</a:t>
            </a:r>
            <a:endParaRPr lang="en-ZA" sz="3200" dirty="0">
              <a:solidFill>
                <a:srgbClr val="290DB3"/>
              </a:solidFill>
            </a:endParaRP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105</a:t>
            </a:fld>
            <a:endParaRPr lang="en-US" dirty="0"/>
          </a:p>
        </p:txBody>
      </p:sp>
      <p:cxnSp>
        <p:nvCxnSpPr>
          <p:cNvPr id="8" name="Straight Connector 7"/>
          <p:cNvCxnSpPr/>
          <p:nvPr/>
        </p:nvCxnSpPr>
        <p:spPr>
          <a:xfrm flipV="1">
            <a:off x="322415" y="89012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389" y="2830421"/>
            <a:ext cx="6500782" cy="3907835"/>
          </a:xfrm>
          <a:prstGeom prst="rect">
            <a:avLst/>
          </a:prstGeom>
        </p:spPr>
      </p:pic>
    </p:spTree>
    <p:extLst>
      <p:ext uri="{BB962C8B-B14F-4D97-AF65-F5344CB8AC3E}">
        <p14:creationId xmlns:p14="http://schemas.microsoft.com/office/powerpoint/2010/main" val="1037013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8082330" cy="1124712"/>
          </a:xfrm>
        </p:spPr>
        <p:txBody>
          <a:bodyPr anchor="ctr"/>
          <a:lstStyle/>
          <a:p>
            <a:r>
              <a:rPr lang="en-ZA" sz="3600" dirty="0"/>
              <a:t>Requirements for a marketing group: Meetings and records</a:t>
            </a:r>
          </a:p>
        </p:txBody>
      </p:sp>
      <p:sp>
        <p:nvSpPr>
          <p:cNvPr id="3" name="Content Placeholder 2"/>
          <p:cNvSpPr>
            <a:spLocks noGrp="1"/>
          </p:cNvSpPr>
          <p:nvPr>
            <p:ph idx="1"/>
          </p:nvPr>
        </p:nvSpPr>
        <p:spPr>
          <a:xfrm>
            <a:off x="478971" y="1444752"/>
            <a:ext cx="9034411" cy="5532119"/>
          </a:xfrm>
        </p:spPr>
        <p:txBody>
          <a:bodyPr/>
          <a:lstStyle/>
          <a:p>
            <a:pPr marL="0" indent="0">
              <a:lnSpc>
                <a:spcPct val="100000"/>
              </a:lnSpc>
              <a:spcBef>
                <a:spcPts val="0"/>
              </a:spcBef>
              <a:spcAft>
                <a:spcPts val="600"/>
              </a:spcAft>
              <a:buNone/>
            </a:pPr>
            <a:r>
              <a:rPr lang="en-ZA" sz="3200" b="1" dirty="0" smtClean="0">
                <a:solidFill>
                  <a:srgbClr val="898F0C"/>
                </a:solidFill>
              </a:rPr>
              <a:t>The </a:t>
            </a:r>
            <a:r>
              <a:rPr lang="en-ZA" sz="3200" b="1" dirty="0">
                <a:solidFill>
                  <a:srgbClr val="898F0C"/>
                </a:solidFill>
              </a:rPr>
              <a:t>responsibility for record keeping can be divided as follows:</a:t>
            </a:r>
          </a:p>
          <a:p>
            <a:pPr>
              <a:lnSpc>
                <a:spcPct val="100000"/>
              </a:lnSpc>
              <a:spcBef>
                <a:spcPts val="0"/>
              </a:spcBef>
              <a:spcAft>
                <a:spcPts val="300"/>
              </a:spcAft>
            </a:pPr>
            <a:r>
              <a:rPr lang="en-ZA" sz="3200" b="1" dirty="0">
                <a:solidFill>
                  <a:srgbClr val="290DB3"/>
                </a:solidFill>
              </a:rPr>
              <a:t>Chairperson:</a:t>
            </a:r>
            <a:r>
              <a:rPr lang="en-ZA" sz="3200" dirty="0">
                <a:solidFill>
                  <a:srgbClr val="290DB3"/>
                </a:solidFill>
              </a:rPr>
              <a:t> Overall coordination</a:t>
            </a:r>
          </a:p>
          <a:p>
            <a:pPr>
              <a:lnSpc>
                <a:spcPct val="100000"/>
              </a:lnSpc>
              <a:spcBef>
                <a:spcPts val="0"/>
              </a:spcBef>
              <a:spcAft>
                <a:spcPts val="300"/>
              </a:spcAft>
            </a:pPr>
            <a:r>
              <a:rPr lang="en-ZA" sz="3200" b="1" dirty="0">
                <a:solidFill>
                  <a:srgbClr val="290DB3"/>
                </a:solidFill>
              </a:rPr>
              <a:t>Treasurer:</a:t>
            </a:r>
            <a:r>
              <a:rPr lang="en-ZA" sz="3200" dirty="0">
                <a:solidFill>
                  <a:srgbClr val="290DB3"/>
                </a:solidFill>
              </a:rPr>
              <a:t> Financial records, loans, sales and payments</a:t>
            </a:r>
          </a:p>
          <a:p>
            <a:pPr>
              <a:lnSpc>
                <a:spcPct val="100000"/>
              </a:lnSpc>
              <a:spcBef>
                <a:spcPts val="0"/>
              </a:spcBef>
              <a:spcAft>
                <a:spcPts val="300"/>
              </a:spcAft>
            </a:pPr>
            <a:r>
              <a:rPr lang="en-ZA" sz="3200" b="1" dirty="0">
                <a:solidFill>
                  <a:srgbClr val="290DB3"/>
                </a:solidFill>
              </a:rPr>
              <a:t>Secretary. </a:t>
            </a:r>
            <a:r>
              <a:rPr lang="en-ZA" sz="3200" dirty="0">
                <a:solidFill>
                  <a:srgbClr val="290DB3"/>
                </a:solidFill>
              </a:rPr>
              <a:t>Records of meetings, business plan, lists of members, constitution, bylaws</a:t>
            </a:r>
          </a:p>
          <a:p>
            <a:pPr>
              <a:lnSpc>
                <a:spcPct val="100000"/>
              </a:lnSpc>
              <a:spcBef>
                <a:spcPts val="0"/>
              </a:spcBef>
              <a:spcAft>
                <a:spcPts val="300"/>
              </a:spcAft>
            </a:pPr>
            <a:r>
              <a:rPr lang="en-ZA" sz="3200" b="1" dirty="0">
                <a:solidFill>
                  <a:srgbClr val="290DB3"/>
                </a:solidFill>
              </a:rPr>
              <a:t>Production coordinator: </a:t>
            </a:r>
            <a:r>
              <a:rPr lang="en-ZA" sz="3200" dirty="0">
                <a:solidFill>
                  <a:srgbClr val="290DB3"/>
                </a:solidFill>
              </a:rPr>
              <a:t>Production targets and actual production figures</a:t>
            </a:r>
          </a:p>
          <a:p>
            <a:pPr>
              <a:lnSpc>
                <a:spcPct val="100000"/>
              </a:lnSpc>
              <a:spcBef>
                <a:spcPts val="0"/>
              </a:spcBef>
              <a:spcAft>
                <a:spcPts val="300"/>
              </a:spcAft>
            </a:pPr>
            <a:r>
              <a:rPr lang="en-ZA" sz="3200" b="1" dirty="0">
                <a:solidFill>
                  <a:srgbClr val="290DB3"/>
                </a:solidFill>
              </a:rPr>
              <a:t>Marketing coordinator: </a:t>
            </a:r>
            <a:r>
              <a:rPr lang="en-ZA" sz="3200" dirty="0">
                <a:solidFill>
                  <a:srgbClr val="290DB3"/>
                </a:solidFill>
              </a:rPr>
              <a:t>Marketing targets and profits</a:t>
            </a:r>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106</a:t>
            </a:fld>
            <a:endParaRPr lang="en-US" dirty="0"/>
          </a:p>
        </p:txBody>
      </p:sp>
      <p:cxnSp>
        <p:nvCxnSpPr>
          <p:cNvPr id="6" name="Straight Connector 5"/>
          <p:cNvCxnSpPr/>
          <p:nvPr/>
        </p:nvCxnSpPr>
        <p:spPr>
          <a:xfrm flipV="1">
            <a:off x="137161" y="114516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0304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44" y="-4670"/>
            <a:ext cx="9427464" cy="1124712"/>
          </a:xfrm>
        </p:spPr>
        <p:txBody>
          <a:bodyPr anchor="ctr"/>
          <a:lstStyle/>
          <a:p>
            <a:r>
              <a:rPr lang="en-ZA" sz="3600" dirty="0"/>
              <a:t>Requirements for a marketing group: Bylaws</a:t>
            </a:r>
          </a:p>
        </p:txBody>
      </p:sp>
      <p:sp>
        <p:nvSpPr>
          <p:cNvPr id="5" name="Content Placeholder 4"/>
          <p:cNvSpPr>
            <a:spLocks noGrp="1"/>
          </p:cNvSpPr>
          <p:nvPr>
            <p:ph sz="half" idx="1"/>
          </p:nvPr>
        </p:nvSpPr>
        <p:spPr>
          <a:xfrm>
            <a:off x="237744" y="1120042"/>
            <a:ext cx="6217485" cy="5939125"/>
          </a:xfrm>
        </p:spPr>
        <p:txBody>
          <a:bodyPr/>
          <a:lstStyle/>
          <a:p>
            <a:pPr marL="0" indent="0" algn="just">
              <a:lnSpc>
                <a:spcPct val="100000"/>
              </a:lnSpc>
              <a:spcBef>
                <a:spcPts val="0"/>
              </a:spcBef>
              <a:buNone/>
            </a:pPr>
            <a:r>
              <a:rPr lang="en-ZA" sz="3200" b="1" dirty="0">
                <a:solidFill>
                  <a:srgbClr val="898F0C"/>
                </a:solidFill>
              </a:rPr>
              <a:t>The group should decide </a:t>
            </a:r>
            <a:r>
              <a:rPr lang="en-ZA" sz="3200" b="1" dirty="0" smtClean="0">
                <a:solidFill>
                  <a:srgbClr val="898F0C"/>
                </a:solidFill>
              </a:rPr>
              <a:t>on </a:t>
            </a:r>
            <a:r>
              <a:rPr lang="en-ZA" sz="3200" b="1" dirty="0">
                <a:solidFill>
                  <a:srgbClr val="898F0C"/>
                </a:solidFill>
              </a:rPr>
              <a:t>its </a:t>
            </a:r>
            <a:r>
              <a:rPr lang="en-ZA" sz="3200" b="1" dirty="0" smtClean="0">
                <a:solidFill>
                  <a:srgbClr val="898F0C"/>
                </a:solidFill>
              </a:rPr>
              <a:t>bylaws </a:t>
            </a:r>
            <a:r>
              <a:rPr lang="en-ZA" sz="3200" b="1" dirty="0">
                <a:solidFill>
                  <a:srgbClr val="898F0C"/>
                </a:solidFill>
              </a:rPr>
              <a:t>that should </a:t>
            </a:r>
            <a:r>
              <a:rPr lang="en-ZA" sz="3200" b="1" dirty="0" smtClean="0">
                <a:solidFill>
                  <a:srgbClr val="898F0C"/>
                </a:solidFill>
              </a:rPr>
              <a:t>cover:</a:t>
            </a:r>
            <a:endParaRPr lang="en-ZA" sz="3200" b="1" dirty="0">
              <a:solidFill>
                <a:srgbClr val="898F0C"/>
              </a:solidFill>
            </a:endParaRPr>
          </a:p>
          <a:p>
            <a:pPr>
              <a:lnSpc>
                <a:spcPct val="100000"/>
              </a:lnSpc>
              <a:spcBef>
                <a:spcPts val="0"/>
              </a:spcBef>
            </a:pPr>
            <a:r>
              <a:rPr lang="en-ZA" sz="3200" dirty="0">
                <a:solidFill>
                  <a:srgbClr val="290DB3"/>
                </a:solidFill>
              </a:rPr>
              <a:t>Number of members allowed</a:t>
            </a:r>
          </a:p>
          <a:p>
            <a:pPr>
              <a:lnSpc>
                <a:spcPct val="100000"/>
              </a:lnSpc>
              <a:spcBef>
                <a:spcPts val="0"/>
              </a:spcBef>
            </a:pPr>
            <a:r>
              <a:rPr lang="en-ZA" sz="3200" dirty="0">
                <a:solidFill>
                  <a:srgbClr val="290DB3"/>
                </a:solidFill>
              </a:rPr>
              <a:t>Level of membership fees</a:t>
            </a:r>
          </a:p>
          <a:p>
            <a:pPr>
              <a:lnSpc>
                <a:spcPct val="100000"/>
              </a:lnSpc>
              <a:spcBef>
                <a:spcPts val="0"/>
              </a:spcBef>
            </a:pPr>
            <a:r>
              <a:rPr lang="en-ZA" sz="3200" dirty="0">
                <a:solidFill>
                  <a:srgbClr val="290DB3"/>
                </a:solidFill>
              </a:rPr>
              <a:t>Frequency of meetings</a:t>
            </a:r>
          </a:p>
          <a:p>
            <a:pPr>
              <a:lnSpc>
                <a:spcPct val="100000"/>
              </a:lnSpc>
              <a:spcBef>
                <a:spcPts val="0"/>
              </a:spcBef>
            </a:pPr>
            <a:r>
              <a:rPr lang="en-ZA" sz="3200" dirty="0">
                <a:solidFill>
                  <a:srgbClr val="290DB3"/>
                </a:solidFill>
              </a:rPr>
              <a:t>Election of officers and duration of posts</a:t>
            </a:r>
          </a:p>
          <a:p>
            <a:pPr>
              <a:lnSpc>
                <a:spcPct val="100000"/>
              </a:lnSpc>
              <a:spcBef>
                <a:spcPts val="0"/>
              </a:spcBef>
            </a:pPr>
            <a:r>
              <a:rPr lang="en-ZA" sz="3200" dirty="0">
                <a:solidFill>
                  <a:srgbClr val="290DB3"/>
                </a:solidFill>
              </a:rPr>
              <a:t>How to share costs</a:t>
            </a:r>
          </a:p>
          <a:p>
            <a:pPr>
              <a:lnSpc>
                <a:spcPct val="100000"/>
              </a:lnSpc>
              <a:spcBef>
                <a:spcPts val="0"/>
              </a:spcBef>
            </a:pPr>
            <a:r>
              <a:rPr lang="en-ZA" sz="3200" dirty="0">
                <a:solidFill>
                  <a:srgbClr val="290DB3"/>
                </a:solidFill>
              </a:rPr>
              <a:t>Record keeping methods</a:t>
            </a:r>
          </a:p>
          <a:p>
            <a:pPr>
              <a:lnSpc>
                <a:spcPct val="100000"/>
              </a:lnSpc>
              <a:spcBef>
                <a:spcPts val="0"/>
              </a:spcBef>
            </a:pPr>
            <a:r>
              <a:rPr lang="en-ZA" sz="3200" dirty="0">
                <a:solidFill>
                  <a:srgbClr val="290DB3"/>
                </a:solidFill>
              </a:rPr>
              <a:t>Actions to be taken when a member does not comply with one of these rules, e.g. penalties</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107</a:t>
            </a:fld>
            <a:endParaRPr lang="en-US" dirty="0"/>
          </a:p>
        </p:txBody>
      </p:sp>
      <p:cxnSp>
        <p:nvCxnSpPr>
          <p:cNvPr id="8" name="Straight Connector 7"/>
          <p:cNvCxnSpPr/>
          <p:nvPr/>
        </p:nvCxnSpPr>
        <p:spPr>
          <a:xfrm flipV="1">
            <a:off x="288987" y="92741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5229" y="2219141"/>
            <a:ext cx="3437317" cy="3437317"/>
          </a:xfrm>
          <a:prstGeom prst="rect">
            <a:avLst/>
          </a:prstGeom>
        </p:spPr>
      </p:pic>
    </p:spTree>
    <p:extLst>
      <p:ext uri="{BB962C8B-B14F-4D97-AF65-F5344CB8AC3E}">
        <p14:creationId xmlns:p14="http://schemas.microsoft.com/office/powerpoint/2010/main" val="948393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150778"/>
            <a:ext cx="9255506" cy="1124712"/>
          </a:xfrm>
        </p:spPr>
        <p:txBody>
          <a:bodyPr anchor="ctr"/>
          <a:lstStyle/>
          <a:p>
            <a:r>
              <a:rPr lang="en-ZA" sz="3600" dirty="0"/>
              <a:t>Requirements for a marketing group: Constitution</a:t>
            </a:r>
            <a:endParaRPr lang="en-ZA" sz="3200" dirty="0"/>
          </a:p>
        </p:txBody>
      </p:sp>
      <p:sp>
        <p:nvSpPr>
          <p:cNvPr id="5" name="Content Placeholder 4"/>
          <p:cNvSpPr>
            <a:spLocks noGrp="1"/>
          </p:cNvSpPr>
          <p:nvPr>
            <p:ph sz="half" idx="1"/>
          </p:nvPr>
        </p:nvSpPr>
        <p:spPr>
          <a:xfrm>
            <a:off x="336551" y="1197430"/>
            <a:ext cx="6065992" cy="5802084"/>
          </a:xfrm>
        </p:spPr>
        <p:txBody>
          <a:bodyPr/>
          <a:lstStyle/>
          <a:p>
            <a:pPr marL="0" indent="0">
              <a:lnSpc>
                <a:spcPct val="100000"/>
              </a:lnSpc>
              <a:spcBef>
                <a:spcPts val="0"/>
              </a:spcBef>
              <a:buNone/>
            </a:pPr>
            <a:r>
              <a:rPr lang="en-ZA" sz="3200" b="1" dirty="0">
                <a:solidFill>
                  <a:srgbClr val="898F0C"/>
                </a:solidFill>
              </a:rPr>
              <a:t>The </a:t>
            </a:r>
            <a:r>
              <a:rPr lang="en-ZA" sz="3200" b="1" dirty="0" smtClean="0">
                <a:solidFill>
                  <a:srgbClr val="898F0C"/>
                </a:solidFill>
              </a:rPr>
              <a:t>constitution </a:t>
            </a:r>
            <a:r>
              <a:rPr lang="en-ZA" sz="3200" b="1" dirty="0">
                <a:solidFill>
                  <a:srgbClr val="898F0C"/>
                </a:solidFill>
              </a:rPr>
              <a:t>that should cover:</a:t>
            </a:r>
          </a:p>
          <a:p>
            <a:pPr>
              <a:lnSpc>
                <a:spcPct val="100000"/>
              </a:lnSpc>
              <a:spcBef>
                <a:spcPts val="0"/>
              </a:spcBef>
            </a:pPr>
            <a:r>
              <a:rPr lang="en-ZA" sz="3200" dirty="0">
                <a:solidFill>
                  <a:srgbClr val="290DB3"/>
                </a:solidFill>
              </a:rPr>
              <a:t>The group name and list of members</a:t>
            </a:r>
          </a:p>
          <a:p>
            <a:pPr>
              <a:lnSpc>
                <a:spcPct val="100000"/>
              </a:lnSpc>
              <a:spcBef>
                <a:spcPts val="0"/>
              </a:spcBef>
            </a:pPr>
            <a:r>
              <a:rPr lang="en-ZA" sz="3200" dirty="0">
                <a:solidFill>
                  <a:srgbClr val="290DB3"/>
                </a:solidFill>
              </a:rPr>
              <a:t>Purpose and vision of the group</a:t>
            </a:r>
          </a:p>
          <a:p>
            <a:pPr>
              <a:lnSpc>
                <a:spcPct val="100000"/>
              </a:lnSpc>
              <a:spcBef>
                <a:spcPts val="0"/>
              </a:spcBef>
            </a:pPr>
            <a:r>
              <a:rPr lang="en-ZA" sz="3200" dirty="0">
                <a:solidFill>
                  <a:srgbClr val="290DB3"/>
                </a:solidFill>
              </a:rPr>
              <a:t>Bylaws</a:t>
            </a:r>
          </a:p>
          <a:p>
            <a:pPr>
              <a:lnSpc>
                <a:spcPct val="100000"/>
              </a:lnSpc>
              <a:spcBef>
                <a:spcPts val="0"/>
              </a:spcBef>
            </a:pPr>
            <a:r>
              <a:rPr lang="en-ZA" sz="3200" dirty="0">
                <a:solidFill>
                  <a:srgbClr val="290DB3"/>
                </a:solidFill>
              </a:rPr>
              <a:t>Membership </a:t>
            </a:r>
            <a:r>
              <a:rPr lang="en-ZA" sz="3200" dirty="0" smtClean="0">
                <a:solidFill>
                  <a:srgbClr val="290DB3"/>
                </a:solidFill>
              </a:rPr>
              <a:t>fees</a:t>
            </a:r>
            <a:endParaRPr lang="en-ZA" sz="3200" dirty="0">
              <a:solidFill>
                <a:srgbClr val="290DB3"/>
              </a:solidFill>
            </a:endParaRPr>
          </a:p>
          <a:p>
            <a:pPr>
              <a:lnSpc>
                <a:spcPct val="100000"/>
              </a:lnSpc>
              <a:spcBef>
                <a:spcPts val="0"/>
              </a:spcBef>
            </a:pPr>
            <a:r>
              <a:rPr lang="en-ZA" sz="3200" dirty="0">
                <a:solidFill>
                  <a:srgbClr val="290DB3"/>
                </a:solidFill>
              </a:rPr>
              <a:t>Rules on </a:t>
            </a:r>
            <a:r>
              <a:rPr lang="en-ZA" sz="3200" dirty="0" smtClean="0">
                <a:solidFill>
                  <a:srgbClr val="290DB3"/>
                </a:solidFill>
              </a:rPr>
              <a:t>meetings</a:t>
            </a:r>
            <a:endParaRPr lang="en-ZA" sz="3200" dirty="0">
              <a:solidFill>
                <a:srgbClr val="290DB3"/>
              </a:solidFill>
            </a:endParaRPr>
          </a:p>
          <a:p>
            <a:pPr>
              <a:lnSpc>
                <a:spcPct val="100000"/>
              </a:lnSpc>
              <a:spcBef>
                <a:spcPts val="0"/>
              </a:spcBef>
            </a:pPr>
            <a:r>
              <a:rPr lang="en-ZA" sz="3200" dirty="0" smtClean="0">
                <a:solidFill>
                  <a:srgbClr val="290DB3"/>
                </a:solidFill>
              </a:rPr>
              <a:t>Record-keeping</a:t>
            </a:r>
          </a:p>
          <a:p>
            <a:pPr>
              <a:lnSpc>
                <a:spcPct val="100000"/>
              </a:lnSpc>
              <a:spcBef>
                <a:spcPts val="0"/>
              </a:spcBef>
            </a:pPr>
            <a:r>
              <a:rPr lang="en-ZA" sz="3200" dirty="0" smtClean="0">
                <a:solidFill>
                  <a:srgbClr val="290DB3"/>
                </a:solidFill>
              </a:rPr>
              <a:t>Financial </a:t>
            </a:r>
            <a:r>
              <a:rPr lang="en-ZA" sz="3200" dirty="0">
                <a:solidFill>
                  <a:srgbClr val="290DB3"/>
                </a:solidFill>
              </a:rPr>
              <a:t>procedures</a:t>
            </a:r>
          </a:p>
          <a:p>
            <a:pPr>
              <a:lnSpc>
                <a:spcPct val="100000"/>
              </a:lnSpc>
              <a:spcBef>
                <a:spcPts val="0"/>
              </a:spcBef>
            </a:pPr>
            <a:r>
              <a:rPr lang="en-ZA" sz="3200" dirty="0">
                <a:solidFill>
                  <a:srgbClr val="290DB3"/>
                </a:solidFill>
              </a:rPr>
              <a:t>Banking details</a:t>
            </a:r>
          </a:p>
          <a:p>
            <a:pPr>
              <a:lnSpc>
                <a:spcPct val="100000"/>
              </a:lnSpc>
              <a:spcBef>
                <a:spcPts val="0"/>
              </a:spcBef>
            </a:pPr>
            <a:r>
              <a:rPr lang="en-ZA" sz="3200" dirty="0">
                <a:solidFill>
                  <a:srgbClr val="290DB3"/>
                </a:solidFill>
              </a:rPr>
              <a:t>Monitoring performance</a:t>
            </a:r>
          </a:p>
          <a:p>
            <a:pPr>
              <a:lnSpc>
                <a:spcPct val="100000"/>
              </a:lnSpc>
              <a:spcBef>
                <a:spcPts val="0"/>
              </a:spcBef>
            </a:pPr>
            <a:r>
              <a:rPr lang="en-ZA" sz="3200" dirty="0">
                <a:solidFill>
                  <a:srgbClr val="290DB3"/>
                </a:solidFill>
              </a:rPr>
              <a:t>Penalties</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108</a:t>
            </a:fld>
            <a:endParaRPr lang="en-US" dirty="0"/>
          </a:p>
        </p:txBody>
      </p:sp>
      <p:cxnSp>
        <p:nvCxnSpPr>
          <p:cNvPr id="8" name="Straight Connector 7"/>
          <p:cNvCxnSpPr/>
          <p:nvPr/>
        </p:nvCxnSpPr>
        <p:spPr>
          <a:xfrm flipV="1">
            <a:off x="336550" y="100575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4629" y="3309953"/>
            <a:ext cx="3559628" cy="3559628"/>
          </a:xfrm>
          <a:prstGeom prst="rect">
            <a:avLst/>
          </a:prstGeom>
        </p:spPr>
      </p:pic>
    </p:spTree>
    <p:extLst>
      <p:ext uri="{BB962C8B-B14F-4D97-AF65-F5344CB8AC3E}">
        <p14:creationId xmlns:p14="http://schemas.microsoft.com/office/powerpoint/2010/main" val="39704543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5" y="-4670"/>
            <a:ext cx="9607168" cy="1124712"/>
          </a:xfrm>
        </p:spPr>
        <p:txBody>
          <a:bodyPr anchor="ctr"/>
          <a:lstStyle/>
          <a:p>
            <a:r>
              <a:rPr lang="en-ZA" sz="3600" dirty="0"/>
              <a:t>Requirements for a marketing group: Business plan</a:t>
            </a:r>
          </a:p>
        </p:txBody>
      </p:sp>
      <p:sp>
        <p:nvSpPr>
          <p:cNvPr id="5" name="Content Placeholder 4"/>
          <p:cNvSpPr>
            <a:spLocks noGrp="1"/>
          </p:cNvSpPr>
          <p:nvPr>
            <p:ph sz="half" idx="1"/>
          </p:nvPr>
        </p:nvSpPr>
        <p:spPr>
          <a:xfrm>
            <a:off x="420625" y="1359529"/>
            <a:ext cx="5816890" cy="5436205"/>
          </a:xfrm>
        </p:spPr>
        <p:txBody>
          <a:bodyPr/>
          <a:lstStyle/>
          <a:p>
            <a:pPr marL="0" indent="0">
              <a:lnSpc>
                <a:spcPct val="100000"/>
              </a:lnSpc>
              <a:spcBef>
                <a:spcPts val="0"/>
              </a:spcBef>
              <a:spcAft>
                <a:spcPts val="600"/>
              </a:spcAft>
              <a:buNone/>
            </a:pPr>
            <a:r>
              <a:rPr lang="en-ZA" sz="3200" b="1" dirty="0">
                <a:solidFill>
                  <a:srgbClr val="898F0C"/>
                </a:solidFill>
              </a:rPr>
              <a:t>The group’s business plan has to cover:</a:t>
            </a:r>
          </a:p>
          <a:p>
            <a:pPr>
              <a:lnSpc>
                <a:spcPct val="100000"/>
              </a:lnSpc>
              <a:spcBef>
                <a:spcPts val="0"/>
              </a:spcBef>
              <a:spcAft>
                <a:spcPts val="600"/>
              </a:spcAft>
            </a:pPr>
            <a:r>
              <a:rPr lang="en-ZA" sz="3200" dirty="0">
                <a:solidFill>
                  <a:srgbClr val="290DB3"/>
                </a:solidFill>
              </a:rPr>
              <a:t>Product type and production plan</a:t>
            </a:r>
          </a:p>
          <a:p>
            <a:pPr>
              <a:lnSpc>
                <a:spcPct val="100000"/>
              </a:lnSpc>
              <a:spcBef>
                <a:spcPts val="0"/>
              </a:spcBef>
              <a:spcAft>
                <a:spcPts val="600"/>
              </a:spcAft>
            </a:pPr>
            <a:r>
              <a:rPr lang="en-ZA" sz="3200" dirty="0">
                <a:solidFill>
                  <a:srgbClr val="290DB3"/>
                </a:solidFill>
              </a:rPr>
              <a:t>Production volume and quality</a:t>
            </a:r>
          </a:p>
          <a:p>
            <a:pPr>
              <a:lnSpc>
                <a:spcPct val="100000"/>
              </a:lnSpc>
              <a:spcBef>
                <a:spcPts val="0"/>
              </a:spcBef>
              <a:spcAft>
                <a:spcPts val="600"/>
              </a:spcAft>
            </a:pPr>
            <a:r>
              <a:rPr lang="en-ZA" sz="3200" dirty="0">
                <a:solidFill>
                  <a:srgbClr val="290DB3"/>
                </a:solidFill>
              </a:rPr>
              <a:t>Target buyers and sales price</a:t>
            </a:r>
          </a:p>
          <a:p>
            <a:pPr>
              <a:lnSpc>
                <a:spcPct val="100000"/>
              </a:lnSpc>
              <a:spcBef>
                <a:spcPts val="0"/>
              </a:spcBef>
              <a:spcAft>
                <a:spcPts val="600"/>
              </a:spcAft>
            </a:pPr>
            <a:r>
              <a:rPr lang="en-ZA" sz="3200" dirty="0">
                <a:solidFill>
                  <a:srgbClr val="290DB3"/>
                </a:solidFill>
              </a:rPr>
              <a:t>Financial investments and costs</a:t>
            </a:r>
          </a:p>
          <a:p>
            <a:pPr>
              <a:lnSpc>
                <a:spcPct val="100000"/>
              </a:lnSpc>
              <a:spcBef>
                <a:spcPts val="0"/>
              </a:spcBef>
            </a:pPr>
            <a:r>
              <a:rPr lang="en-ZA" sz="3200" dirty="0">
                <a:solidFill>
                  <a:srgbClr val="290DB3"/>
                </a:solidFill>
              </a:rPr>
              <a:t>Information on pre-production, production, post-harvest, marketing, monitoring and evaluation</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109</a:t>
            </a:fld>
            <a:endParaRPr lang="en-US" dirty="0"/>
          </a:p>
        </p:txBody>
      </p:sp>
      <p:cxnSp>
        <p:nvCxnSpPr>
          <p:cNvPr id="8" name="Straight Connector 7"/>
          <p:cNvCxnSpPr/>
          <p:nvPr/>
        </p:nvCxnSpPr>
        <p:spPr>
          <a:xfrm flipV="1">
            <a:off x="336550" y="100575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2707" y="2955253"/>
            <a:ext cx="3560064" cy="3560064"/>
          </a:xfrm>
          <a:prstGeom prst="rect">
            <a:avLst/>
          </a:prstGeom>
        </p:spPr>
      </p:pic>
    </p:spTree>
    <p:extLst>
      <p:ext uri="{BB962C8B-B14F-4D97-AF65-F5344CB8AC3E}">
        <p14:creationId xmlns:p14="http://schemas.microsoft.com/office/powerpoint/2010/main" val="867801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The project team</a:t>
            </a:r>
          </a:p>
        </p:txBody>
      </p:sp>
      <p:sp>
        <p:nvSpPr>
          <p:cNvPr id="3" name="Content Placeholder 2"/>
          <p:cNvSpPr>
            <a:spLocks noGrp="1"/>
          </p:cNvSpPr>
          <p:nvPr>
            <p:ph idx="1"/>
          </p:nvPr>
        </p:nvSpPr>
        <p:spPr>
          <a:xfrm>
            <a:off x="322415" y="1120043"/>
            <a:ext cx="9498241" cy="5646518"/>
          </a:xfrm>
        </p:spPr>
        <p:txBody>
          <a:bodyPr/>
          <a:lstStyle/>
          <a:p>
            <a:pPr marL="0" indent="0">
              <a:lnSpc>
                <a:spcPct val="100000"/>
              </a:lnSpc>
              <a:spcBef>
                <a:spcPts val="0"/>
              </a:spcBef>
              <a:buNone/>
            </a:pPr>
            <a:r>
              <a:rPr lang="en-ZA" sz="3200" dirty="0">
                <a:solidFill>
                  <a:srgbClr val="290DB3"/>
                </a:solidFill>
              </a:rPr>
              <a:t>Many agroenterprise projects are managed by a small team of people from a lead organization. This </a:t>
            </a:r>
            <a:r>
              <a:rPr lang="en-ZA" sz="3200" b="1" dirty="0">
                <a:solidFill>
                  <a:schemeClr val="accent2">
                    <a:lumMod val="75000"/>
                  </a:schemeClr>
                </a:solidFill>
              </a:rPr>
              <a:t>project management team</a:t>
            </a:r>
            <a:r>
              <a:rPr lang="en-ZA" sz="3200" b="1" dirty="0">
                <a:solidFill>
                  <a:srgbClr val="290DB3"/>
                </a:solidFill>
              </a:rPr>
              <a:t> </a:t>
            </a:r>
            <a:r>
              <a:rPr lang="en-ZA" sz="3200" dirty="0">
                <a:solidFill>
                  <a:srgbClr val="290DB3"/>
                </a:solidFill>
              </a:rPr>
              <a:t>works with many other people: district supervisors and field agents, traders,</a:t>
            </a:r>
          </a:p>
          <a:p>
            <a:pPr marL="0" indent="0">
              <a:lnSpc>
                <a:spcPct val="100000"/>
              </a:lnSpc>
              <a:spcBef>
                <a:spcPts val="0"/>
              </a:spcBef>
              <a:buNone/>
            </a:pPr>
            <a:r>
              <a:rPr lang="en-ZA" sz="3200" dirty="0">
                <a:solidFill>
                  <a:srgbClr val="290DB3"/>
                </a:solidFill>
              </a:rPr>
              <a:t>processors and retailers, business and financial services</a:t>
            </a:r>
          </a:p>
          <a:p>
            <a:pPr marL="0" indent="0">
              <a:lnSpc>
                <a:spcPct val="100000"/>
              </a:lnSpc>
              <a:spcBef>
                <a:spcPts val="0"/>
              </a:spcBef>
              <a:buNone/>
            </a:pPr>
            <a:r>
              <a:rPr lang="en-ZA" sz="3200" dirty="0">
                <a:solidFill>
                  <a:srgbClr val="290DB3"/>
                </a:solidFill>
              </a:rPr>
              <a:t>and farmers and community leaders</a:t>
            </a:r>
            <a:r>
              <a:rPr lang="en-ZA" sz="3200" dirty="0" smtClean="0">
                <a:solidFill>
                  <a:srgbClr val="290DB3"/>
                </a:solidFill>
              </a:rPr>
              <a:t>.</a:t>
            </a:r>
          </a:p>
          <a:p>
            <a:pPr marL="0" indent="0">
              <a:lnSpc>
                <a:spcPct val="100000"/>
              </a:lnSpc>
              <a:spcBef>
                <a:spcPts val="0"/>
              </a:spcBef>
              <a:buNone/>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11</a:t>
            </a:fld>
            <a:endParaRPr lang="en-US" dirty="0"/>
          </a:p>
        </p:txBody>
      </p:sp>
      <p:cxnSp>
        <p:nvCxnSpPr>
          <p:cNvPr id="7" name="Straight Connector 6"/>
          <p:cNvCxnSpPr/>
          <p:nvPr/>
        </p:nvCxnSpPr>
        <p:spPr>
          <a:xfrm flipV="1">
            <a:off x="168275" y="91390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34" y="4498849"/>
            <a:ext cx="9083062" cy="2267712"/>
          </a:xfrm>
          <a:prstGeom prst="rect">
            <a:avLst/>
          </a:prstGeom>
        </p:spPr>
      </p:pic>
    </p:spTree>
    <p:extLst>
      <p:ext uri="{BB962C8B-B14F-4D97-AF65-F5344CB8AC3E}">
        <p14:creationId xmlns:p14="http://schemas.microsoft.com/office/powerpoint/2010/main" val="28076241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Requirements for a marketing group: Internal savings and lending</a:t>
            </a:r>
          </a:p>
        </p:txBody>
      </p:sp>
      <p:sp>
        <p:nvSpPr>
          <p:cNvPr id="5" name="Content Placeholder 4"/>
          <p:cNvSpPr>
            <a:spLocks noGrp="1"/>
          </p:cNvSpPr>
          <p:nvPr>
            <p:ph sz="half" idx="1"/>
          </p:nvPr>
        </p:nvSpPr>
        <p:spPr>
          <a:xfrm>
            <a:off x="336551" y="1417321"/>
            <a:ext cx="5792106" cy="5505993"/>
          </a:xfrm>
        </p:spPr>
        <p:txBody>
          <a:bodyPr/>
          <a:lstStyle/>
          <a:p>
            <a:pPr marL="0" indent="0" algn="just">
              <a:lnSpc>
                <a:spcPct val="100000"/>
              </a:lnSpc>
              <a:spcBef>
                <a:spcPts val="0"/>
              </a:spcBef>
              <a:spcAft>
                <a:spcPts val="300"/>
              </a:spcAft>
              <a:buNone/>
            </a:pPr>
            <a:r>
              <a:rPr lang="en-ZA" sz="3200" dirty="0">
                <a:solidFill>
                  <a:srgbClr val="290DB3"/>
                </a:solidFill>
              </a:rPr>
              <a:t>Access to a system that allows group members to save money in a common pool and to lend money at interest enables the group to:</a:t>
            </a:r>
          </a:p>
          <a:p>
            <a:pPr>
              <a:lnSpc>
                <a:spcPct val="100000"/>
              </a:lnSpc>
              <a:spcBef>
                <a:spcPts val="0"/>
              </a:spcBef>
              <a:spcAft>
                <a:spcPts val="300"/>
              </a:spcAft>
            </a:pPr>
            <a:r>
              <a:rPr lang="en-ZA" sz="3200" dirty="0">
                <a:solidFill>
                  <a:srgbClr val="290DB3"/>
                </a:solidFill>
              </a:rPr>
              <a:t>Generate capital</a:t>
            </a:r>
          </a:p>
          <a:p>
            <a:pPr>
              <a:lnSpc>
                <a:spcPct val="100000"/>
              </a:lnSpc>
              <a:spcBef>
                <a:spcPts val="0"/>
              </a:spcBef>
              <a:spcAft>
                <a:spcPts val="300"/>
              </a:spcAft>
            </a:pPr>
            <a:r>
              <a:rPr lang="en-ZA" sz="3200" dirty="0">
                <a:solidFill>
                  <a:srgbClr val="290DB3"/>
                </a:solidFill>
              </a:rPr>
              <a:t>Reduce members’ vulnerability</a:t>
            </a:r>
          </a:p>
          <a:p>
            <a:pPr>
              <a:lnSpc>
                <a:spcPct val="100000"/>
              </a:lnSpc>
              <a:spcBef>
                <a:spcPts val="0"/>
              </a:spcBef>
              <a:spcAft>
                <a:spcPts val="300"/>
              </a:spcAft>
            </a:pPr>
            <a:r>
              <a:rPr lang="en-ZA" sz="3200" dirty="0">
                <a:solidFill>
                  <a:srgbClr val="290DB3"/>
                </a:solidFill>
              </a:rPr>
              <a:t>Strengthen the group’s capabilities</a:t>
            </a:r>
          </a:p>
          <a:p>
            <a:pPr>
              <a:lnSpc>
                <a:spcPct val="100000"/>
              </a:lnSpc>
              <a:spcBef>
                <a:spcPts val="0"/>
              </a:spcBef>
              <a:spcAft>
                <a:spcPts val="300"/>
              </a:spcAft>
            </a:pPr>
            <a:r>
              <a:rPr lang="en-ZA" sz="3200" dirty="0">
                <a:solidFill>
                  <a:srgbClr val="290DB3"/>
                </a:solidFill>
              </a:rPr>
              <a:t>Enable members to learn financial responsibility and financial management skills</a:t>
            </a:r>
          </a:p>
        </p:txBody>
      </p:sp>
      <p:pic>
        <p:nvPicPr>
          <p:cNvPr id="7" name="Content Placeholder 6"/>
          <p:cNvPicPr>
            <a:picLocks noGrp="1" noChangeAspect="1"/>
          </p:cNvPicPr>
          <p:nvPr>
            <p:ph sz="half" idx="2"/>
          </p:nvPr>
        </p:nvPicPr>
        <p:blipFill>
          <a:blip r:embed="rId2"/>
          <a:stretch>
            <a:fillRect/>
          </a:stretch>
        </p:blipFill>
        <p:spPr>
          <a:xfrm>
            <a:off x="6196686" y="3350445"/>
            <a:ext cx="3516086" cy="3474398"/>
          </a:xfrm>
          <a:prstGeom prst="rect">
            <a:avLst/>
          </a:prstGeom>
        </p:spPr>
      </p:pic>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110</a:t>
            </a:fld>
            <a:endParaRPr lang="en-US" dirty="0"/>
          </a:p>
        </p:txBody>
      </p:sp>
      <p:cxnSp>
        <p:nvCxnSpPr>
          <p:cNvPr id="8" name="Straight Connector 7"/>
          <p:cNvCxnSpPr/>
          <p:nvPr/>
        </p:nvCxnSpPr>
        <p:spPr>
          <a:xfrm flipV="1">
            <a:off x="336551" y="12237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24295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Requirements for a marketing group: Relationship with the support agency</a:t>
            </a:r>
          </a:p>
        </p:txBody>
      </p:sp>
      <p:sp>
        <p:nvSpPr>
          <p:cNvPr id="3" name="Content Placeholder 2"/>
          <p:cNvSpPr>
            <a:spLocks noGrp="1"/>
          </p:cNvSpPr>
          <p:nvPr>
            <p:ph idx="1"/>
          </p:nvPr>
        </p:nvSpPr>
        <p:spPr>
          <a:xfrm>
            <a:off x="1051560" y="1575154"/>
            <a:ext cx="7040880" cy="4776547"/>
          </a:xfrm>
        </p:spPr>
        <p:txBody>
          <a:bodyPr/>
          <a:lstStyle/>
          <a:p>
            <a:pPr>
              <a:lnSpc>
                <a:spcPct val="100000"/>
              </a:lnSpc>
              <a:spcBef>
                <a:spcPts val="600"/>
              </a:spcBef>
              <a:spcAft>
                <a:spcPts val="600"/>
              </a:spcAft>
            </a:pPr>
            <a:r>
              <a:rPr lang="en-ZA" sz="3200" dirty="0">
                <a:solidFill>
                  <a:srgbClr val="290DB3"/>
                </a:solidFill>
              </a:rPr>
              <a:t>Before facilitation begins, the group and the support agency should be </a:t>
            </a:r>
            <a:r>
              <a:rPr lang="en-ZA" sz="3200" b="1" dirty="0">
                <a:solidFill>
                  <a:srgbClr val="898F0C"/>
                </a:solidFill>
              </a:rPr>
              <a:t>clear </a:t>
            </a:r>
            <a:r>
              <a:rPr lang="en-ZA" sz="3200" b="1" dirty="0">
                <a:solidFill>
                  <a:schemeClr val="accent2">
                    <a:lumMod val="75000"/>
                  </a:schemeClr>
                </a:solidFill>
              </a:rPr>
              <a:t>about their </a:t>
            </a:r>
            <a:r>
              <a:rPr lang="en-ZA" sz="3200" b="1" dirty="0">
                <a:solidFill>
                  <a:srgbClr val="898F0C"/>
                </a:solidFill>
              </a:rPr>
              <a:t>roles, responsibilities and aims.</a:t>
            </a:r>
          </a:p>
          <a:p>
            <a:pPr>
              <a:lnSpc>
                <a:spcPct val="100000"/>
              </a:lnSpc>
              <a:spcBef>
                <a:spcPts val="600"/>
              </a:spcBef>
              <a:spcAft>
                <a:spcPts val="600"/>
              </a:spcAft>
            </a:pPr>
            <a:r>
              <a:rPr lang="en-ZA" sz="3200" dirty="0">
                <a:solidFill>
                  <a:srgbClr val="290DB3"/>
                </a:solidFill>
              </a:rPr>
              <a:t>Group members should realize that the support agency will not provide handouts, but will help them improve their ability to produce and market their products.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111</a:t>
            </a:fld>
            <a:endParaRPr lang="en-US" dirty="0"/>
          </a:p>
        </p:txBody>
      </p:sp>
      <p:cxnSp>
        <p:nvCxnSpPr>
          <p:cNvPr id="6" name="Straight Connector 5"/>
          <p:cNvCxnSpPr/>
          <p:nvPr/>
        </p:nvCxnSpPr>
        <p:spPr>
          <a:xfrm flipV="1">
            <a:off x="336551" y="12237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80332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Requirements for a marketing group: Registering the farmers’ group</a:t>
            </a:r>
          </a:p>
        </p:txBody>
      </p:sp>
      <p:sp>
        <p:nvSpPr>
          <p:cNvPr id="3" name="Content Placeholder 2"/>
          <p:cNvSpPr>
            <a:spLocks noGrp="1"/>
          </p:cNvSpPr>
          <p:nvPr>
            <p:ph idx="1"/>
          </p:nvPr>
        </p:nvSpPr>
        <p:spPr>
          <a:xfrm>
            <a:off x="914400" y="1587677"/>
            <a:ext cx="8229600" cy="4712539"/>
          </a:xfrm>
        </p:spPr>
        <p:txBody>
          <a:bodyPr/>
          <a:lstStyle/>
          <a:p>
            <a:pPr marL="0" indent="0" algn="just">
              <a:lnSpc>
                <a:spcPct val="100000"/>
              </a:lnSpc>
              <a:spcBef>
                <a:spcPts val="600"/>
              </a:spcBef>
              <a:spcAft>
                <a:spcPts val="600"/>
              </a:spcAft>
              <a:buNone/>
            </a:pPr>
            <a:r>
              <a:rPr lang="en-ZA" sz="3200" dirty="0">
                <a:solidFill>
                  <a:srgbClr val="290DB3"/>
                </a:solidFill>
              </a:rPr>
              <a:t>Once the group has been formed it must be registered with the project, so that the project can:</a:t>
            </a:r>
          </a:p>
          <a:p>
            <a:pPr algn="just">
              <a:lnSpc>
                <a:spcPct val="100000"/>
              </a:lnSpc>
              <a:spcBef>
                <a:spcPts val="600"/>
              </a:spcBef>
              <a:spcAft>
                <a:spcPts val="600"/>
              </a:spcAft>
            </a:pPr>
            <a:r>
              <a:rPr lang="en-ZA" sz="3200" dirty="0">
                <a:solidFill>
                  <a:srgbClr val="290DB3"/>
                </a:solidFill>
              </a:rPr>
              <a:t>Provide services to the group</a:t>
            </a:r>
          </a:p>
          <a:p>
            <a:pPr algn="just">
              <a:lnSpc>
                <a:spcPct val="100000"/>
              </a:lnSpc>
              <a:spcBef>
                <a:spcPts val="600"/>
              </a:spcBef>
              <a:spcAft>
                <a:spcPts val="600"/>
              </a:spcAft>
            </a:pPr>
            <a:r>
              <a:rPr lang="en-ZA" sz="3200" dirty="0">
                <a:solidFill>
                  <a:srgbClr val="290DB3"/>
                </a:solidFill>
              </a:rPr>
              <a:t>Monitor progress</a:t>
            </a:r>
          </a:p>
          <a:p>
            <a:pPr marL="0" indent="0">
              <a:lnSpc>
                <a:spcPct val="100000"/>
              </a:lnSpc>
              <a:spcBef>
                <a:spcPts val="600"/>
              </a:spcBef>
              <a:spcAft>
                <a:spcPts val="600"/>
              </a:spcAft>
              <a:buNone/>
            </a:pPr>
            <a:r>
              <a:rPr lang="en-ZA" sz="3200" dirty="0">
                <a:solidFill>
                  <a:srgbClr val="290DB3"/>
                </a:solidFill>
              </a:rPr>
              <a:t>You may also have to advise the group how to register with the government so it is officially recognized and can open a bank account.</a:t>
            </a:r>
          </a:p>
        </p:txBody>
      </p:sp>
      <p:sp>
        <p:nvSpPr>
          <p:cNvPr id="4" name="Slide Number Placeholder 3"/>
          <p:cNvSpPr>
            <a:spLocks noGrp="1"/>
          </p:cNvSpPr>
          <p:nvPr>
            <p:ph type="sldNum" sz="quarter" idx="4"/>
          </p:nvPr>
        </p:nvSpPr>
        <p:spPr/>
        <p:txBody>
          <a:bodyPr/>
          <a:lstStyle/>
          <a:p>
            <a:fld id="{3AF21FA0-C69A-D549-B93E-AD7DB9D7EB7A}" type="slidenum">
              <a:rPr lang="en-US" smtClean="0"/>
              <a:pPr/>
              <a:t>112</a:t>
            </a:fld>
            <a:endParaRPr lang="en-US" dirty="0"/>
          </a:p>
        </p:txBody>
      </p:sp>
      <p:cxnSp>
        <p:nvCxnSpPr>
          <p:cNvPr id="6" name="Straight Connector 5"/>
          <p:cNvCxnSpPr/>
          <p:nvPr/>
        </p:nvCxnSpPr>
        <p:spPr>
          <a:xfrm flipV="1">
            <a:off x="336551" y="12237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10140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9150769" cy="1124712"/>
          </a:xfrm>
        </p:spPr>
        <p:txBody>
          <a:bodyPr anchor="ctr"/>
          <a:lstStyle/>
          <a:p>
            <a:r>
              <a:rPr lang="en-ZA" sz="3600" dirty="0"/>
              <a:t>Planning your work with the group: Short project</a:t>
            </a:r>
          </a:p>
        </p:txBody>
      </p:sp>
      <p:sp>
        <p:nvSpPr>
          <p:cNvPr id="3" name="Content Placeholder 2"/>
          <p:cNvSpPr>
            <a:spLocks noGrp="1"/>
          </p:cNvSpPr>
          <p:nvPr>
            <p:ph idx="1"/>
          </p:nvPr>
        </p:nvSpPr>
        <p:spPr>
          <a:xfrm>
            <a:off x="336551" y="1120043"/>
            <a:ext cx="8597137" cy="4540093"/>
          </a:xfrm>
        </p:spPr>
        <p:txBody>
          <a:bodyPr/>
          <a:lstStyle/>
          <a:p>
            <a:pPr marL="0" indent="0" algn="just">
              <a:lnSpc>
                <a:spcPct val="100000"/>
              </a:lnSpc>
              <a:spcBef>
                <a:spcPts val="600"/>
              </a:spcBef>
              <a:spcAft>
                <a:spcPts val="600"/>
              </a:spcAft>
              <a:buNone/>
            </a:pPr>
            <a:r>
              <a:rPr lang="en-ZA" sz="3200" b="1" dirty="0">
                <a:solidFill>
                  <a:srgbClr val="898F0C"/>
                </a:solidFill>
              </a:rPr>
              <a:t>Your work with the farmers’ group will consist of several types of activities:</a:t>
            </a:r>
          </a:p>
          <a:p>
            <a:pPr>
              <a:lnSpc>
                <a:spcPct val="100000"/>
              </a:lnSpc>
              <a:spcBef>
                <a:spcPts val="600"/>
              </a:spcBef>
              <a:spcAft>
                <a:spcPts val="600"/>
              </a:spcAft>
            </a:pPr>
            <a:r>
              <a:rPr lang="en-ZA" sz="3200" dirty="0">
                <a:solidFill>
                  <a:srgbClr val="290DB3"/>
                </a:solidFill>
              </a:rPr>
              <a:t>Training and coaching</a:t>
            </a:r>
          </a:p>
          <a:p>
            <a:pPr>
              <a:lnSpc>
                <a:spcPct val="100000"/>
              </a:lnSpc>
              <a:spcBef>
                <a:spcPts val="600"/>
              </a:spcBef>
              <a:spcAft>
                <a:spcPts val="600"/>
              </a:spcAft>
            </a:pPr>
            <a:r>
              <a:rPr lang="en-ZA" sz="3200" dirty="0">
                <a:solidFill>
                  <a:srgbClr val="290DB3"/>
                </a:solidFill>
              </a:rPr>
              <a:t>Facilitating activities</a:t>
            </a:r>
          </a:p>
          <a:p>
            <a:pPr>
              <a:lnSpc>
                <a:spcPct val="100000"/>
              </a:lnSpc>
              <a:spcBef>
                <a:spcPts val="600"/>
              </a:spcBef>
              <a:spcAft>
                <a:spcPts val="600"/>
              </a:spcAft>
            </a:pPr>
            <a:r>
              <a:rPr lang="en-ZA" sz="3200" dirty="0">
                <a:solidFill>
                  <a:srgbClr val="290DB3"/>
                </a:solidFill>
              </a:rPr>
              <a:t>Monitoring and information gathering</a:t>
            </a:r>
          </a:p>
          <a:p>
            <a:pPr marL="0" indent="0">
              <a:lnSpc>
                <a:spcPct val="100000"/>
              </a:lnSpc>
              <a:spcBef>
                <a:spcPts val="1200"/>
              </a:spcBef>
              <a:buNone/>
            </a:pPr>
            <a:r>
              <a:rPr lang="en-ZA" sz="3200" dirty="0">
                <a:solidFill>
                  <a:srgbClr val="290DB3"/>
                </a:solidFill>
              </a:rPr>
              <a:t>In a </a:t>
            </a:r>
            <a:r>
              <a:rPr lang="en-ZA" sz="3200" b="1" dirty="0">
                <a:solidFill>
                  <a:srgbClr val="898F0C"/>
                </a:solidFill>
              </a:rPr>
              <a:t>short (two-year) project, </a:t>
            </a:r>
            <a:r>
              <a:rPr lang="en-ZA" sz="3200" dirty="0">
                <a:solidFill>
                  <a:srgbClr val="290DB3"/>
                </a:solidFill>
              </a:rPr>
              <a:t>you should provide support to the farmers regularly throughout.</a:t>
            </a:r>
          </a:p>
        </p:txBody>
      </p:sp>
      <p:sp>
        <p:nvSpPr>
          <p:cNvPr id="4" name="Slide Number Placeholder 3"/>
          <p:cNvSpPr>
            <a:spLocks noGrp="1"/>
          </p:cNvSpPr>
          <p:nvPr>
            <p:ph type="sldNum" sz="quarter" idx="4"/>
          </p:nvPr>
        </p:nvSpPr>
        <p:spPr/>
        <p:txBody>
          <a:bodyPr/>
          <a:lstStyle/>
          <a:p>
            <a:fld id="{3AF21FA0-C69A-D549-B93E-AD7DB9D7EB7A}" type="slidenum">
              <a:rPr lang="en-US" smtClean="0"/>
              <a:pPr/>
              <a:t>113</a:t>
            </a:fld>
            <a:endParaRPr lang="en-US" dirty="0"/>
          </a:p>
        </p:txBody>
      </p:sp>
      <p:cxnSp>
        <p:nvCxnSpPr>
          <p:cNvPr id="6" name="Straight Connector 5"/>
          <p:cNvCxnSpPr/>
          <p:nvPr/>
        </p:nvCxnSpPr>
        <p:spPr>
          <a:xfrm flipV="1">
            <a:off x="336551" y="90802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95509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4670"/>
            <a:ext cx="9500616" cy="1124712"/>
          </a:xfrm>
        </p:spPr>
        <p:txBody>
          <a:bodyPr anchor="ctr"/>
          <a:lstStyle/>
          <a:p>
            <a:r>
              <a:rPr lang="en-ZA" sz="3600" dirty="0"/>
              <a:t>Planning your work with the group: Longer project</a:t>
            </a:r>
          </a:p>
        </p:txBody>
      </p:sp>
      <p:sp>
        <p:nvSpPr>
          <p:cNvPr id="3" name="Content Placeholder 2"/>
          <p:cNvSpPr>
            <a:spLocks noGrp="1"/>
          </p:cNvSpPr>
          <p:nvPr>
            <p:ph idx="1"/>
          </p:nvPr>
        </p:nvSpPr>
        <p:spPr>
          <a:xfrm>
            <a:off x="411480" y="1120042"/>
            <a:ext cx="9208008" cy="5820253"/>
          </a:xfrm>
        </p:spPr>
        <p:txBody>
          <a:bodyPr/>
          <a:lstStyle/>
          <a:p>
            <a:pPr marL="0" indent="0">
              <a:lnSpc>
                <a:spcPct val="100000"/>
              </a:lnSpc>
              <a:spcBef>
                <a:spcPts val="0"/>
              </a:spcBef>
              <a:spcAft>
                <a:spcPts val="600"/>
              </a:spcAft>
              <a:buNone/>
            </a:pPr>
            <a:r>
              <a:rPr lang="en-ZA" sz="3200" b="1" dirty="0">
                <a:solidFill>
                  <a:srgbClr val="290DB3"/>
                </a:solidFill>
              </a:rPr>
              <a:t>In a longer project (three years or more), you can organize your support in three phases:</a:t>
            </a:r>
          </a:p>
          <a:p>
            <a:pPr>
              <a:lnSpc>
                <a:spcPct val="100000"/>
              </a:lnSpc>
              <a:spcBef>
                <a:spcPts val="0"/>
              </a:spcBef>
              <a:spcAft>
                <a:spcPts val="600"/>
              </a:spcAft>
            </a:pPr>
            <a:r>
              <a:rPr lang="en-ZA" sz="3200" dirty="0">
                <a:solidFill>
                  <a:srgbClr val="290DB3"/>
                </a:solidFill>
              </a:rPr>
              <a:t>An </a:t>
            </a:r>
            <a:r>
              <a:rPr lang="en-ZA" sz="3200" b="1" dirty="0">
                <a:solidFill>
                  <a:srgbClr val="898F0C"/>
                </a:solidFill>
              </a:rPr>
              <a:t>intensive start-up training period </a:t>
            </a:r>
            <a:r>
              <a:rPr lang="en-ZA" sz="3200" dirty="0">
                <a:solidFill>
                  <a:srgbClr val="290DB3"/>
                </a:solidFill>
              </a:rPr>
              <a:t>(First production cycle)</a:t>
            </a:r>
          </a:p>
          <a:p>
            <a:pPr>
              <a:lnSpc>
                <a:spcPct val="100000"/>
              </a:lnSpc>
              <a:spcBef>
                <a:spcPts val="0"/>
              </a:spcBef>
              <a:spcAft>
                <a:spcPts val="600"/>
              </a:spcAft>
            </a:pPr>
            <a:r>
              <a:rPr lang="en-ZA" sz="3200" dirty="0">
                <a:solidFill>
                  <a:srgbClr val="290DB3"/>
                </a:solidFill>
              </a:rPr>
              <a:t>A </a:t>
            </a:r>
            <a:r>
              <a:rPr lang="en-ZA" sz="3200" b="1" dirty="0">
                <a:solidFill>
                  <a:srgbClr val="898F0C"/>
                </a:solidFill>
              </a:rPr>
              <a:t>coaching period </a:t>
            </a:r>
            <a:r>
              <a:rPr lang="en-ZA" sz="3200" dirty="0">
                <a:solidFill>
                  <a:srgbClr val="290DB3"/>
                </a:solidFill>
              </a:rPr>
              <a:t>(Second production cycle)</a:t>
            </a:r>
          </a:p>
          <a:p>
            <a:pPr>
              <a:lnSpc>
                <a:spcPct val="100000"/>
              </a:lnSpc>
              <a:spcBef>
                <a:spcPts val="0"/>
              </a:spcBef>
              <a:spcAft>
                <a:spcPts val="600"/>
              </a:spcAft>
            </a:pPr>
            <a:r>
              <a:rPr lang="en-ZA" sz="3200" dirty="0">
                <a:solidFill>
                  <a:srgbClr val="290DB3"/>
                </a:solidFill>
              </a:rPr>
              <a:t>A </a:t>
            </a:r>
            <a:r>
              <a:rPr lang="en-ZA" sz="3200" b="1" dirty="0">
                <a:solidFill>
                  <a:srgbClr val="898F0C"/>
                </a:solidFill>
              </a:rPr>
              <a:t>consolidation period </a:t>
            </a:r>
            <a:r>
              <a:rPr lang="en-ZA" sz="3200" dirty="0">
                <a:solidFill>
                  <a:srgbClr val="290DB3"/>
                </a:solidFill>
              </a:rPr>
              <a:t>when you provide training intermittently or on request (Third and subsequent production cycles)</a:t>
            </a:r>
          </a:p>
          <a:p>
            <a:pPr marL="0" indent="0">
              <a:lnSpc>
                <a:spcPct val="100000"/>
              </a:lnSpc>
              <a:spcBef>
                <a:spcPts val="600"/>
              </a:spcBef>
              <a:buNone/>
            </a:pPr>
            <a:r>
              <a:rPr lang="en-ZA" sz="3200" dirty="0">
                <a:solidFill>
                  <a:srgbClr val="290DB3"/>
                </a:solidFill>
              </a:rPr>
              <a:t>This training plan pattern enables you to transfer your attention to other farmers’ groups after the startup period.</a:t>
            </a:r>
          </a:p>
        </p:txBody>
      </p:sp>
      <p:sp>
        <p:nvSpPr>
          <p:cNvPr id="4" name="Slide Number Placeholder 3"/>
          <p:cNvSpPr>
            <a:spLocks noGrp="1"/>
          </p:cNvSpPr>
          <p:nvPr>
            <p:ph type="sldNum" sz="quarter" idx="4"/>
          </p:nvPr>
        </p:nvSpPr>
        <p:spPr/>
        <p:txBody>
          <a:bodyPr/>
          <a:lstStyle/>
          <a:p>
            <a:fld id="{3AF21FA0-C69A-D549-B93E-AD7DB9D7EB7A}" type="slidenum">
              <a:rPr lang="en-US" smtClean="0"/>
              <a:pPr/>
              <a:t>114</a:t>
            </a:fld>
            <a:endParaRPr lang="en-US" dirty="0"/>
          </a:p>
        </p:txBody>
      </p:sp>
      <p:cxnSp>
        <p:nvCxnSpPr>
          <p:cNvPr id="6" name="Straight Connector 5"/>
          <p:cNvCxnSpPr/>
          <p:nvPr/>
        </p:nvCxnSpPr>
        <p:spPr>
          <a:xfrm flipV="1">
            <a:off x="411480" y="94068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09750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4670"/>
            <a:ext cx="7635240" cy="1124712"/>
          </a:xfrm>
        </p:spPr>
        <p:txBody>
          <a:bodyPr anchor="ctr"/>
          <a:lstStyle/>
          <a:p>
            <a:r>
              <a:rPr lang="en-ZA" sz="3600" dirty="0"/>
              <a:t>Designing a curriculum</a:t>
            </a:r>
          </a:p>
        </p:txBody>
      </p:sp>
      <p:sp>
        <p:nvSpPr>
          <p:cNvPr id="3" name="Content Placeholder 2"/>
          <p:cNvSpPr>
            <a:spLocks noGrp="1"/>
          </p:cNvSpPr>
          <p:nvPr>
            <p:ph idx="1"/>
          </p:nvPr>
        </p:nvSpPr>
        <p:spPr>
          <a:xfrm>
            <a:off x="594360" y="1120043"/>
            <a:ext cx="8494776" cy="5427061"/>
          </a:xfrm>
        </p:spPr>
        <p:txBody>
          <a:bodyPr/>
          <a:lstStyle/>
          <a:p>
            <a:pPr marL="0" indent="0" algn="just">
              <a:lnSpc>
                <a:spcPct val="100000"/>
              </a:lnSpc>
              <a:spcBef>
                <a:spcPts val="0"/>
              </a:spcBef>
              <a:spcAft>
                <a:spcPts val="1200"/>
              </a:spcAft>
              <a:buNone/>
            </a:pPr>
            <a:r>
              <a:rPr lang="en-ZA" sz="3200" dirty="0">
                <a:solidFill>
                  <a:srgbClr val="290DB3"/>
                </a:solidFill>
              </a:rPr>
              <a:t>For each farmer group you will need to develop a </a:t>
            </a:r>
            <a:r>
              <a:rPr lang="en-ZA" sz="3200" b="1" dirty="0">
                <a:solidFill>
                  <a:srgbClr val="898F0C"/>
                </a:solidFill>
              </a:rPr>
              <a:t>training timetable </a:t>
            </a:r>
            <a:r>
              <a:rPr lang="en-ZA" sz="3200" dirty="0">
                <a:solidFill>
                  <a:srgbClr val="290DB3"/>
                </a:solidFill>
              </a:rPr>
              <a:t>or curriculum. The topics to cover in the training should be aligned to the different </a:t>
            </a:r>
            <a:r>
              <a:rPr lang="en-ZA" sz="3200" b="1" dirty="0">
                <a:solidFill>
                  <a:srgbClr val="898F0C"/>
                </a:solidFill>
              </a:rPr>
              <a:t>stages in the production and marketing cycle:</a:t>
            </a:r>
          </a:p>
          <a:p>
            <a:pPr>
              <a:lnSpc>
                <a:spcPct val="100000"/>
              </a:lnSpc>
              <a:spcBef>
                <a:spcPts val="0"/>
              </a:spcBef>
              <a:spcAft>
                <a:spcPts val="600"/>
              </a:spcAft>
            </a:pPr>
            <a:r>
              <a:rPr lang="en-ZA" sz="3200" dirty="0">
                <a:solidFill>
                  <a:srgbClr val="290DB3"/>
                </a:solidFill>
              </a:rPr>
              <a:t>Pre-production (Market and crop)</a:t>
            </a:r>
          </a:p>
          <a:p>
            <a:pPr>
              <a:lnSpc>
                <a:spcPct val="100000"/>
              </a:lnSpc>
              <a:spcBef>
                <a:spcPts val="0"/>
              </a:spcBef>
              <a:spcAft>
                <a:spcPts val="600"/>
              </a:spcAft>
            </a:pPr>
            <a:r>
              <a:rPr lang="en-ZA" sz="3200" dirty="0">
                <a:solidFill>
                  <a:srgbClr val="290DB3"/>
                </a:solidFill>
              </a:rPr>
              <a:t>During production (Crop performance review)</a:t>
            </a:r>
          </a:p>
          <a:p>
            <a:pPr>
              <a:lnSpc>
                <a:spcPct val="100000"/>
              </a:lnSpc>
              <a:spcBef>
                <a:spcPts val="0"/>
              </a:spcBef>
              <a:spcAft>
                <a:spcPts val="600"/>
              </a:spcAft>
            </a:pPr>
            <a:r>
              <a:rPr lang="en-ZA" sz="3200" dirty="0">
                <a:solidFill>
                  <a:srgbClr val="290DB3"/>
                </a:solidFill>
              </a:rPr>
              <a:t>During and after harvest</a:t>
            </a:r>
          </a:p>
          <a:p>
            <a:pPr>
              <a:lnSpc>
                <a:spcPct val="100000"/>
              </a:lnSpc>
              <a:spcBef>
                <a:spcPts val="0"/>
              </a:spcBef>
              <a:spcAft>
                <a:spcPts val="600"/>
              </a:spcAft>
            </a:pPr>
            <a:r>
              <a:rPr lang="en-ZA" sz="3200" dirty="0">
                <a:solidFill>
                  <a:srgbClr val="290DB3"/>
                </a:solidFill>
              </a:rPr>
              <a:t>Marketing</a:t>
            </a:r>
          </a:p>
          <a:p>
            <a:pPr>
              <a:lnSpc>
                <a:spcPct val="100000"/>
              </a:lnSpc>
              <a:spcBef>
                <a:spcPts val="0"/>
              </a:spcBef>
              <a:spcAft>
                <a:spcPts val="600"/>
              </a:spcAft>
            </a:pPr>
            <a:r>
              <a:rPr lang="en-ZA" sz="3200" dirty="0">
                <a:solidFill>
                  <a:srgbClr val="290DB3"/>
                </a:solidFill>
              </a:rPr>
              <a:t>After marketing</a:t>
            </a:r>
            <a:br>
              <a:rPr lang="en-ZA" sz="3200" dirty="0">
                <a:solidFill>
                  <a:srgbClr val="290DB3"/>
                </a:solidFill>
              </a:rPr>
            </a:br>
            <a:endParaRPr lang="en-ZA" sz="3200" dirty="0">
              <a:solidFill>
                <a:srgbClr val="290DB3"/>
              </a:solidFill>
            </a:endParaRPr>
          </a:p>
          <a:p>
            <a:pPr>
              <a:lnSpc>
                <a:spcPct val="100000"/>
              </a:lnSpc>
              <a:spcBef>
                <a:spcPts val="0"/>
              </a:spcBef>
            </a:pPr>
            <a:endParaRPr lang="en-ZA" sz="3200" dirty="0">
              <a:solidFill>
                <a:srgbClr val="290DB3"/>
              </a:solidFill>
            </a:endParaRP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115</a:t>
            </a:fld>
            <a:endParaRPr lang="en-US" dirty="0"/>
          </a:p>
        </p:txBody>
      </p:sp>
      <p:cxnSp>
        <p:nvCxnSpPr>
          <p:cNvPr id="6" name="Straight Connector 5"/>
          <p:cNvCxnSpPr/>
          <p:nvPr/>
        </p:nvCxnSpPr>
        <p:spPr>
          <a:xfrm flipV="1">
            <a:off x="322415" y="94068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68474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70"/>
            <a:ext cx="8577072" cy="1124712"/>
          </a:xfrm>
        </p:spPr>
        <p:txBody>
          <a:bodyPr anchor="ctr"/>
          <a:lstStyle/>
          <a:p>
            <a:r>
              <a:rPr lang="en-ZA" sz="3600" dirty="0"/>
              <a:t>Dealing with stronger groups: Sharing time</a:t>
            </a:r>
          </a:p>
        </p:txBody>
      </p:sp>
      <p:sp>
        <p:nvSpPr>
          <p:cNvPr id="3" name="Content Placeholder 2"/>
          <p:cNvSpPr>
            <a:spLocks noGrp="1"/>
          </p:cNvSpPr>
          <p:nvPr>
            <p:ph idx="1"/>
          </p:nvPr>
        </p:nvSpPr>
        <p:spPr>
          <a:xfrm>
            <a:off x="457200" y="1120043"/>
            <a:ext cx="9299448" cy="5646518"/>
          </a:xfrm>
        </p:spPr>
        <p:txBody>
          <a:bodyPr/>
          <a:lstStyle/>
          <a:p>
            <a:pPr marL="0" indent="0">
              <a:lnSpc>
                <a:spcPct val="100000"/>
              </a:lnSpc>
              <a:spcBef>
                <a:spcPts val="0"/>
              </a:spcBef>
              <a:buNone/>
            </a:pPr>
            <a:r>
              <a:rPr lang="en-ZA" sz="3200" dirty="0">
                <a:solidFill>
                  <a:srgbClr val="290DB3"/>
                </a:solidFill>
              </a:rPr>
              <a:t>It is better to focus your attention on those groups who are motivated and interested in investing their time and money in the developing their agroenterprise.</a:t>
            </a:r>
          </a:p>
          <a:p>
            <a:pPr marL="0" indent="0">
              <a:lnSpc>
                <a:spcPct val="100000"/>
              </a:lnSpc>
              <a:spcBef>
                <a:spcPts val="600"/>
              </a:spcBef>
              <a:buNone/>
            </a:pPr>
            <a:r>
              <a:rPr lang="en-ZA" sz="3200" b="1" dirty="0">
                <a:solidFill>
                  <a:srgbClr val="898F0C"/>
                </a:solidFill>
              </a:rPr>
              <a:t>Some support agencies have clear rules on providing free market training:</a:t>
            </a:r>
          </a:p>
          <a:p>
            <a:pPr>
              <a:lnSpc>
                <a:spcPct val="100000"/>
              </a:lnSpc>
              <a:spcBef>
                <a:spcPts val="0"/>
              </a:spcBef>
            </a:pPr>
            <a:r>
              <a:rPr lang="en-ZA" sz="3200" dirty="0">
                <a:solidFill>
                  <a:srgbClr val="290DB3"/>
                </a:solidFill>
              </a:rPr>
              <a:t>If members do not turn up to the meeting, they pay a fine.</a:t>
            </a:r>
          </a:p>
          <a:p>
            <a:pPr>
              <a:lnSpc>
                <a:spcPct val="100000"/>
              </a:lnSpc>
              <a:spcBef>
                <a:spcPts val="0"/>
              </a:spcBef>
            </a:pPr>
            <a:r>
              <a:rPr lang="en-ZA" sz="3200" dirty="0">
                <a:solidFill>
                  <a:srgbClr val="290DB3"/>
                </a:solidFill>
              </a:rPr>
              <a:t>If the group does not make an effort to achieve its targets, the group is dropped.</a:t>
            </a:r>
          </a:p>
          <a:p>
            <a:pPr marL="0" indent="0">
              <a:lnSpc>
                <a:spcPct val="100000"/>
              </a:lnSpc>
              <a:spcBef>
                <a:spcPts val="600"/>
              </a:spcBef>
              <a:buNone/>
            </a:pPr>
            <a:r>
              <a:rPr lang="en-ZA" sz="3200" dirty="0">
                <a:solidFill>
                  <a:srgbClr val="290DB3"/>
                </a:solidFill>
              </a:rPr>
              <a:t>This approach puts responsibility onto the group to focus on the goals.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116</a:t>
            </a:fld>
            <a:endParaRPr lang="en-US" dirty="0"/>
          </a:p>
        </p:txBody>
      </p:sp>
      <p:cxnSp>
        <p:nvCxnSpPr>
          <p:cNvPr id="6" name="Straight Connector 5"/>
          <p:cNvCxnSpPr/>
          <p:nvPr/>
        </p:nvCxnSpPr>
        <p:spPr>
          <a:xfrm flipV="1">
            <a:off x="336551" y="90018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69213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670"/>
            <a:ext cx="7467600" cy="1124712"/>
          </a:xfrm>
        </p:spPr>
        <p:txBody>
          <a:bodyPr anchor="ctr"/>
          <a:lstStyle/>
          <a:p>
            <a:r>
              <a:rPr lang="en-ZA" sz="3600" dirty="0"/>
              <a:t>Challenges with farmer groups</a:t>
            </a:r>
          </a:p>
        </p:txBody>
      </p:sp>
      <p:sp>
        <p:nvSpPr>
          <p:cNvPr id="5" name="Content Placeholder 4"/>
          <p:cNvSpPr>
            <a:spLocks noGrp="1"/>
          </p:cNvSpPr>
          <p:nvPr>
            <p:ph sz="half" idx="1"/>
          </p:nvPr>
        </p:nvSpPr>
        <p:spPr>
          <a:xfrm>
            <a:off x="762000" y="1120042"/>
            <a:ext cx="7609114" cy="5313415"/>
          </a:xfrm>
        </p:spPr>
        <p:txBody>
          <a:bodyPr/>
          <a:lstStyle/>
          <a:p>
            <a:pPr marL="0" indent="0">
              <a:lnSpc>
                <a:spcPct val="100000"/>
              </a:lnSpc>
              <a:spcBef>
                <a:spcPts val="0"/>
              </a:spcBef>
              <a:spcAft>
                <a:spcPts val="600"/>
              </a:spcAft>
              <a:buNone/>
            </a:pPr>
            <a:r>
              <a:rPr lang="en-ZA" sz="3200" b="1" dirty="0">
                <a:solidFill>
                  <a:srgbClr val="898F0C"/>
                </a:solidFill>
              </a:rPr>
              <a:t>Groups may fail for the following reasons:</a:t>
            </a:r>
          </a:p>
          <a:p>
            <a:pPr>
              <a:lnSpc>
                <a:spcPct val="100000"/>
              </a:lnSpc>
              <a:spcBef>
                <a:spcPts val="0"/>
              </a:spcBef>
              <a:spcAft>
                <a:spcPts val="600"/>
              </a:spcAft>
            </a:pPr>
            <a:r>
              <a:rPr lang="en-ZA" sz="3200" dirty="0">
                <a:solidFill>
                  <a:srgbClr val="290DB3"/>
                </a:solidFill>
              </a:rPr>
              <a:t>Highly dispersed population: People cannot meet to share ideas and plan</a:t>
            </a:r>
          </a:p>
          <a:p>
            <a:pPr>
              <a:lnSpc>
                <a:spcPct val="100000"/>
              </a:lnSpc>
              <a:spcBef>
                <a:spcPts val="0"/>
              </a:spcBef>
              <a:spcAft>
                <a:spcPts val="600"/>
              </a:spcAft>
            </a:pPr>
            <a:r>
              <a:rPr lang="en-ZA" sz="3200" dirty="0">
                <a:solidFill>
                  <a:srgbClr val="290DB3"/>
                </a:solidFill>
              </a:rPr>
              <a:t>Poor governance: Weak rules, poor leadership, mismanagement of funds</a:t>
            </a:r>
          </a:p>
          <a:p>
            <a:pPr>
              <a:lnSpc>
                <a:spcPct val="100000"/>
              </a:lnSpc>
              <a:spcBef>
                <a:spcPts val="0"/>
              </a:spcBef>
              <a:spcAft>
                <a:spcPts val="600"/>
              </a:spcAft>
            </a:pPr>
            <a:r>
              <a:rPr lang="en-ZA" sz="3200" dirty="0">
                <a:solidFill>
                  <a:srgbClr val="290DB3"/>
                </a:solidFill>
              </a:rPr>
              <a:t>Dominance by the rich and powerful</a:t>
            </a:r>
          </a:p>
          <a:p>
            <a:pPr>
              <a:lnSpc>
                <a:spcPct val="100000"/>
              </a:lnSpc>
              <a:spcBef>
                <a:spcPts val="0"/>
              </a:spcBef>
              <a:spcAft>
                <a:spcPts val="600"/>
              </a:spcAft>
            </a:pPr>
            <a:r>
              <a:rPr lang="en-ZA" sz="3200" dirty="0">
                <a:solidFill>
                  <a:srgbClr val="290DB3"/>
                </a:solidFill>
              </a:rPr>
              <a:t>High market access: Farmers do not need to bulk their products</a:t>
            </a:r>
          </a:p>
          <a:p>
            <a:pPr>
              <a:lnSpc>
                <a:spcPct val="100000"/>
              </a:lnSpc>
              <a:spcBef>
                <a:spcPts val="0"/>
              </a:spcBef>
              <a:spcAft>
                <a:spcPts val="600"/>
              </a:spcAft>
            </a:pPr>
            <a:r>
              <a:rPr lang="en-ZA" sz="3200" dirty="0">
                <a:solidFill>
                  <a:srgbClr val="290DB3"/>
                </a:solidFill>
              </a:rPr>
              <a:t>Low barriers to entry within a specific market</a:t>
            </a:r>
          </a:p>
          <a:p>
            <a:endParaRPr lang="en-ZA" sz="3200" dirty="0">
              <a:solidFill>
                <a:srgbClr val="290DB3"/>
              </a:solidFill>
            </a:endParaRP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117</a:t>
            </a:fld>
            <a:endParaRPr lang="en-US" dirty="0"/>
          </a:p>
        </p:txBody>
      </p:sp>
      <p:cxnSp>
        <p:nvCxnSpPr>
          <p:cNvPr id="8" name="Straight Connector 7"/>
          <p:cNvCxnSpPr/>
          <p:nvPr/>
        </p:nvCxnSpPr>
        <p:spPr>
          <a:xfrm flipV="1">
            <a:off x="336551" y="91869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56096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nchor="ctr"/>
          <a:lstStyle/>
          <a:p>
            <a:r>
              <a:rPr lang="en-ZA" sz="3600" dirty="0"/>
              <a:t>Module summary</a:t>
            </a:r>
          </a:p>
        </p:txBody>
      </p:sp>
      <p:sp>
        <p:nvSpPr>
          <p:cNvPr id="3" name="Content Placeholder 2"/>
          <p:cNvSpPr>
            <a:spLocks noGrp="1"/>
          </p:cNvSpPr>
          <p:nvPr>
            <p:ph idx="1"/>
          </p:nvPr>
        </p:nvSpPr>
        <p:spPr>
          <a:xfrm>
            <a:off x="659334" y="1305100"/>
            <a:ext cx="8822994" cy="4616728"/>
          </a:xfrm>
        </p:spPr>
        <p:txBody>
          <a:bodyPr/>
          <a:lstStyle/>
          <a:p>
            <a:pPr marL="0" indent="0" algn="just">
              <a:lnSpc>
                <a:spcPct val="100000"/>
              </a:lnSpc>
              <a:spcBef>
                <a:spcPts val="600"/>
              </a:spcBef>
              <a:spcAft>
                <a:spcPts val="1200"/>
              </a:spcAft>
              <a:buNone/>
            </a:pPr>
            <a:r>
              <a:rPr lang="en-ZA" sz="3200" dirty="0">
                <a:solidFill>
                  <a:srgbClr val="290DB3"/>
                </a:solidFill>
              </a:rPr>
              <a:t>This was the first booklet in the </a:t>
            </a:r>
            <a:r>
              <a:rPr lang="en-ZA" sz="3200" i="1" dirty="0">
                <a:solidFill>
                  <a:srgbClr val="290DB3"/>
                </a:solidFill>
              </a:rPr>
              <a:t>Seven steps of marketing</a:t>
            </a:r>
            <a:r>
              <a:rPr lang="en-ZA" sz="3200" dirty="0">
                <a:solidFill>
                  <a:srgbClr val="290DB3"/>
                </a:solidFill>
              </a:rPr>
              <a:t> series.</a:t>
            </a:r>
          </a:p>
          <a:p>
            <a:pPr marL="0" indent="0" algn="just">
              <a:lnSpc>
                <a:spcPct val="100000"/>
              </a:lnSpc>
              <a:spcBef>
                <a:spcPts val="600"/>
              </a:spcBef>
              <a:spcAft>
                <a:spcPts val="1200"/>
              </a:spcAft>
              <a:buNone/>
            </a:pPr>
            <a:r>
              <a:rPr lang="en-ZA" sz="3200" dirty="0">
                <a:solidFill>
                  <a:srgbClr val="290DB3"/>
                </a:solidFill>
              </a:rPr>
              <a:t>In this booklet (module), you have learned the first two steps</a:t>
            </a:r>
            <a:r>
              <a:rPr lang="en-ZA" sz="3200" b="1" dirty="0">
                <a:solidFill>
                  <a:srgbClr val="898F0C"/>
                </a:solidFill>
              </a:rPr>
              <a:t> </a:t>
            </a:r>
            <a:r>
              <a:rPr lang="en-ZA" sz="3200" dirty="0">
                <a:solidFill>
                  <a:srgbClr val="290DB3"/>
                </a:solidFill>
              </a:rPr>
              <a:t>involved in linking farmers to markets and helping them to develop their agroenterprises:</a:t>
            </a:r>
          </a:p>
          <a:p>
            <a:pPr marL="0" indent="0">
              <a:lnSpc>
                <a:spcPct val="100000"/>
              </a:lnSpc>
              <a:spcBef>
                <a:spcPts val="600"/>
              </a:spcBef>
              <a:spcAft>
                <a:spcPts val="1200"/>
              </a:spcAft>
              <a:buNone/>
            </a:pPr>
            <a:r>
              <a:rPr lang="en-ZA" sz="3200" b="1" dirty="0">
                <a:solidFill>
                  <a:srgbClr val="898F0C"/>
                </a:solidFill>
              </a:rPr>
              <a:t>Step 1: </a:t>
            </a:r>
            <a:r>
              <a:rPr lang="en-ZA" sz="3200" dirty="0">
                <a:solidFill>
                  <a:srgbClr val="290DB3"/>
                </a:solidFill>
              </a:rPr>
              <a:t>Getting organized</a:t>
            </a:r>
          </a:p>
          <a:p>
            <a:pPr marL="0" indent="0">
              <a:lnSpc>
                <a:spcPct val="100000"/>
              </a:lnSpc>
              <a:spcBef>
                <a:spcPts val="600"/>
              </a:spcBef>
              <a:spcAft>
                <a:spcPts val="1200"/>
              </a:spcAft>
              <a:buNone/>
            </a:pPr>
            <a:r>
              <a:rPr lang="en-ZA" sz="3200" b="1" dirty="0">
                <a:solidFill>
                  <a:srgbClr val="898F0C"/>
                </a:solidFill>
              </a:rPr>
              <a:t>Step 2: </a:t>
            </a:r>
            <a:r>
              <a:rPr lang="en-ZA" sz="3200" dirty="0">
                <a:solidFill>
                  <a:srgbClr val="290DB3"/>
                </a:solidFill>
              </a:rPr>
              <a:t>Identifying products and organizing groups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118</a:t>
            </a:fld>
            <a:endParaRPr lang="en-US" dirty="0"/>
          </a:p>
        </p:txBody>
      </p:sp>
      <p:cxnSp>
        <p:nvCxnSpPr>
          <p:cNvPr id="6" name="Straight Connector 5"/>
          <p:cNvCxnSpPr/>
          <p:nvPr/>
        </p:nvCxnSpPr>
        <p:spPr>
          <a:xfrm flipV="1">
            <a:off x="382720" y="96366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6037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77108"/>
            <a:ext cx="7836408" cy="1124712"/>
          </a:xfrm>
        </p:spPr>
        <p:txBody>
          <a:bodyPr anchor="ctr"/>
          <a:lstStyle/>
          <a:p>
            <a:r>
              <a:rPr lang="en-ZA" sz="3600" dirty="0"/>
              <a:t>Project team members</a:t>
            </a:r>
          </a:p>
        </p:txBody>
      </p:sp>
      <p:sp>
        <p:nvSpPr>
          <p:cNvPr id="3" name="Content Placeholder 2"/>
          <p:cNvSpPr>
            <a:spLocks noGrp="1"/>
          </p:cNvSpPr>
          <p:nvPr>
            <p:ph idx="1"/>
          </p:nvPr>
        </p:nvSpPr>
        <p:spPr>
          <a:xfrm>
            <a:off x="393192" y="1266347"/>
            <a:ext cx="9326880" cy="5646518"/>
          </a:xfrm>
        </p:spPr>
        <p:txBody>
          <a:bodyPr/>
          <a:lstStyle/>
          <a:p>
            <a:pPr marL="0" indent="0">
              <a:lnSpc>
                <a:spcPct val="100000"/>
              </a:lnSpc>
              <a:spcBef>
                <a:spcPts val="0"/>
              </a:spcBef>
              <a:spcAft>
                <a:spcPts val="1200"/>
              </a:spcAft>
              <a:buNone/>
            </a:pPr>
            <a:r>
              <a:rPr lang="en-ZA" sz="3200" b="1" dirty="0">
                <a:solidFill>
                  <a:srgbClr val="898F0C"/>
                </a:solidFill>
              </a:rPr>
              <a:t>The project team includes:</a:t>
            </a:r>
          </a:p>
          <a:p>
            <a:pPr>
              <a:lnSpc>
                <a:spcPct val="100000"/>
              </a:lnSpc>
              <a:spcBef>
                <a:spcPts val="0"/>
              </a:spcBef>
            </a:pPr>
            <a:r>
              <a:rPr lang="en-ZA" sz="3200" b="1" dirty="0">
                <a:solidFill>
                  <a:srgbClr val="290DB3"/>
                </a:solidFill>
              </a:rPr>
              <a:t>Theme </a:t>
            </a:r>
            <a:r>
              <a:rPr lang="en-ZA" sz="3200" dirty="0">
                <a:solidFill>
                  <a:srgbClr val="290DB3"/>
                </a:solidFill>
              </a:rPr>
              <a:t>or </a:t>
            </a:r>
            <a:r>
              <a:rPr lang="en-ZA" sz="3200" b="1" dirty="0">
                <a:solidFill>
                  <a:srgbClr val="290DB3"/>
                </a:solidFill>
              </a:rPr>
              <a:t>task leaders, </a:t>
            </a:r>
            <a:r>
              <a:rPr lang="en-ZA" sz="3200" dirty="0">
                <a:solidFill>
                  <a:srgbClr val="290DB3"/>
                </a:solidFill>
              </a:rPr>
              <a:t>who coordinate activities and provide training in different subjects, e.g. working with groups, inputs and business services, production, finance and marketing.</a:t>
            </a:r>
          </a:p>
          <a:p>
            <a:pPr>
              <a:lnSpc>
                <a:spcPct val="100000"/>
              </a:lnSpc>
              <a:spcBef>
                <a:spcPts val="0"/>
              </a:spcBef>
            </a:pPr>
            <a:r>
              <a:rPr lang="en-ZA" sz="3200" dirty="0">
                <a:solidFill>
                  <a:srgbClr val="290DB3"/>
                </a:solidFill>
              </a:rPr>
              <a:t>The theme leaders train and coordinate </a:t>
            </a:r>
            <a:r>
              <a:rPr lang="en-ZA" sz="3200" b="1" dirty="0">
                <a:solidFill>
                  <a:srgbClr val="290DB3"/>
                </a:solidFill>
              </a:rPr>
              <a:t>field staff </a:t>
            </a:r>
            <a:r>
              <a:rPr lang="en-ZA" sz="3200" dirty="0">
                <a:solidFill>
                  <a:srgbClr val="290DB3"/>
                </a:solidFill>
              </a:rPr>
              <a:t>from the lead agency.</a:t>
            </a:r>
          </a:p>
          <a:p>
            <a:pPr>
              <a:lnSpc>
                <a:spcPct val="100000"/>
              </a:lnSpc>
              <a:spcBef>
                <a:spcPts val="0"/>
              </a:spcBef>
            </a:pPr>
            <a:r>
              <a:rPr lang="en-ZA" sz="3200" dirty="0">
                <a:solidFill>
                  <a:srgbClr val="290DB3"/>
                </a:solidFill>
              </a:rPr>
              <a:t>The field staff, in turn, coordinate </a:t>
            </a:r>
            <a:r>
              <a:rPr lang="en-ZA" sz="3200" b="1" dirty="0">
                <a:solidFill>
                  <a:srgbClr val="290DB3"/>
                </a:solidFill>
              </a:rPr>
              <a:t>staff of local partner organizations</a:t>
            </a:r>
            <a:r>
              <a:rPr lang="en-ZA" sz="3200" dirty="0">
                <a:solidFill>
                  <a:srgbClr val="290DB3"/>
                </a:solidFill>
              </a:rPr>
              <a:t>.</a:t>
            </a:r>
          </a:p>
          <a:p>
            <a:pPr>
              <a:lnSpc>
                <a:spcPct val="100000"/>
              </a:lnSpc>
              <a:spcBef>
                <a:spcPts val="0"/>
              </a:spcBef>
            </a:pPr>
            <a:r>
              <a:rPr lang="en-ZA" sz="3200" b="1" dirty="0">
                <a:solidFill>
                  <a:srgbClr val="290DB3"/>
                </a:solidFill>
              </a:rPr>
              <a:t>Field agents </a:t>
            </a:r>
            <a:r>
              <a:rPr lang="en-ZA" sz="3200" dirty="0">
                <a:solidFill>
                  <a:srgbClr val="290DB3"/>
                </a:solidFill>
              </a:rPr>
              <a:t>from these local organizations work directly with </a:t>
            </a:r>
            <a:r>
              <a:rPr lang="en-ZA" sz="3200" b="1" dirty="0">
                <a:solidFill>
                  <a:srgbClr val="290DB3"/>
                </a:solidFill>
              </a:rPr>
              <a:t>groups of farmers</a:t>
            </a:r>
            <a:r>
              <a:rPr lang="en-ZA" sz="3200" dirty="0">
                <a:solidFill>
                  <a:srgbClr val="290DB3"/>
                </a:solidFill>
              </a:rPr>
              <a:t>.</a:t>
            </a:r>
          </a:p>
        </p:txBody>
      </p:sp>
      <p:sp>
        <p:nvSpPr>
          <p:cNvPr id="4" name="Slide Number Placeholder 3"/>
          <p:cNvSpPr>
            <a:spLocks noGrp="1"/>
          </p:cNvSpPr>
          <p:nvPr>
            <p:ph type="sldNum" sz="quarter" idx="4"/>
          </p:nvPr>
        </p:nvSpPr>
        <p:spPr/>
        <p:txBody>
          <a:bodyPr/>
          <a:lstStyle/>
          <a:p>
            <a:fld id="{3AF21FA0-C69A-D549-B93E-AD7DB9D7EB7A}" type="slidenum">
              <a:rPr lang="en-US" smtClean="0"/>
              <a:pPr/>
              <a:t>12</a:t>
            </a:fld>
            <a:endParaRPr lang="en-US" dirty="0"/>
          </a:p>
        </p:txBody>
      </p:sp>
      <p:cxnSp>
        <p:nvCxnSpPr>
          <p:cNvPr id="6" name="Straight Connector 5"/>
          <p:cNvCxnSpPr/>
          <p:nvPr/>
        </p:nvCxnSpPr>
        <p:spPr>
          <a:xfrm flipV="1">
            <a:off x="168275" y="97972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3714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4670"/>
            <a:ext cx="9363456" cy="1124712"/>
          </a:xfrm>
        </p:spPr>
        <p:txBody>
          <a:bodyPr anchor="ctr"/>
          <a:lstStyle/>
          <a:p>
            <a:r>
              <a:rPr lang="en-ZA" sz="3600" dirty="0"/>
              <a:t>Evaluating the project team’s entrepreneurial skills</a:t>
            </a:r>
          </a:p>
        </p:txBody>
      </p:sp>
      <p:sp>
        <p:nvSpPr>
          <p:cNvPr id="3" name="Content Placeholder 2"/>
          <p:cNvSpPr>
            <a:spLocks noGrp="1"/>
          </p:cNvSpPr>
          <p:nvPr>
            <p:ph idx="1"/>
          </p:nvPr>
        </p:nvSpPr>
        <p:spPr>
          <a:xfrm>
            <a:off x="659334" y="1371601"/>
            <a:ext cx="5393994" cy="3810052"/>
          </a:xfrm>
        </p:spPr>
        <p:txBody>
          <a:bodyPr/>
          <a:lstStyle/>
          <a:p>
            <a:pPr marL="0" indent="0">
              <a:lnSpc>
                <a:spcPct val="100000"/>
              </a:lnSpc>
              <a:spcBef>
                <a:spcPts val="0"/>
              </a:spcBef>
              <a:spcAft>
                <a:spcPts val="600"/>
              </a:spcAft>
              <a:buNone/>
            </a:pPr>
            <a:r>
              <a:rPr lang="en-ZA" sz="3200" b="1" dirty="0" smtClean="0">
                <a:solidFill>
                  <a:srgbClr val="898F0C"/>
                </a:solidFill>
              </a:rPr>
              <a:t>Evaluating/assessing the project team’s entrepreneurial skills will:</a:t>
            </a:r>
            <a:endParaRPr lang="en-ZA" sz="3200" b="1" dirty="0">
              <a:solidFill>
                <a:srgbClr val="898F0C"/>
              </a:solidFill>
            </a:endParaRPr>
          </a:p>
          <a:p>
            <a:pPr>
              <a:lnSpc>
                <a:spcPct val="100000"/>
              </a:lnSpc>
              <a:spcBef>
                <a:spcPts val="0"/>
              </a:spcBef>
              <a:spcAft>
                <a:spcPts val="600"/>
              </a:spcAft>
            </a:pPr>
            <a:r>
              <a:rPr lang="en-ZA" sz="3200" dirty="0">
                <a:solidFill>
                  <a:srgbClr val="290DB3"/>
                </a:solidFill>
              </a:rPr>
              <a:t>Help managers to decide on the type of marketing </a:t>
            </a:r>
            <a:r>
              <a:rPr lang="en-ZA" sz="3200" dirty="0" smtClean="0">
                <a:solidFill>
                  <a:srgbClr val="290DB3"/>
                </a:solidFill>
              </a:rPr>
              <a:t>in which the </a:t>
            </a:r>
            <a:r>
              <a:rPr lang="en-ZA" sz="3200" dirty="0">
                <a:solidFill>
                  <a:srgbClr val="290DB3"/>
                </a:solidFill>
              </a:rPr>
              <a:t>team should </a:t>
            </a:r>
            <a:r>
              <a:rPr lang="en-ZA" sz="3200" dirty="0" smtClean="0">
                <a:solidFill>
                  <a:srgbClr val="290DB3"/>
                </a:solidFill>
              </a:rPr>
              <a:t>engage</a:t>
            </a:r>
            <a:endParaRPr lang="en-ZA" sz="3200" dirty="0">
              <a:solidFill>
                <a:srgbClr val="290DB3"/>
              </a:solidFill>
            </a:endParaRPr>
          </a:p>
          <a:p>
            <a:pPr>
              <a:lnSpc>
                <a:spcPct val="100000"/>
              </a:lnSpc>
              <a:spcBef>
                <a:spcPts val="0"/>
              </a:spcBef>
              <a:spcAft>
                <a:spcPts val="600"/>
              </a:spcAft>
            </a:pPr>
            <a:r>
              <a:rPr lang="en-ZA" sz="3200" dirty="0">
                <a:solidFill>
                  <a:srgbClr val="290DB3"/>
                </a:solidFill>
              </a:rPr>
              <a:t>Indicate any training </a:t>
            </a:r>
            <a:r>
              <a:rPr lang="en-ZA" sz="3200" dirty="0" smtClean="0">
                <a:solidFill>
                  <a:srgbClr val="290DB3"/>
                </a:solidFill>
              </a:rPr>
              <a:t>needs</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13</a:t>
            </a:fld>
            <a:endParaRPr lang="en-US" dirty="0"/>
          </a:p>
        </p:txBody>
      </p:sp>
      <p:cxnSp>
        <p:nvCxnSpPr>
          <p:cNvPr id="6" name="Straight Connector 5"/>
          <p:cNvCxnSpPr/>
          <p:nvPr/>
        </p:nvCxnSpPr>
        <p:spPr>
          <a:xfrm flipV="1">
            <a:off x="168275" y="107507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3328" y="2361574"/>
            <a:ext cx="3593592" cy="2489960"/>
          </a:xfrm>
          <a:prstGeom prst="rect">
            <a:avLst/>
          </a:prstGeom>
        </p:spPr>
      </p:pic>
    </p:spTree>
    <p:extLst>
      <p:ext uri="{BB962C8B-B14F-4D97-AF65-F5344CB8AC3E}">
        <p14:creationId xmlns:p14="http://schemas.microsoft.com/office/powerpoint/2010/main" val="3538414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76" y="-4670"/>
            <a:ext cx="8476488" cy="1124712"/>
          </a:xfrm>
        </p:spPr>
        <p:txBody>
          <a:bodyPr anchor="ctr"/>
          <a:lstStyle/>
          <a:p>
            <a:r>
              <a:rPr lang="en-ZA" sz="3600" dirty="0"/>
              <a:t>Evaluating entrepreneurial skills: Questions</a:t>
            </a:r>
            <a:endParaRPr lang="en-ZA" sz="3200" dirty="0"/>
          </a:p>
        </p:txBody>
      </p:sp>
      <p:sp>
        <p:nvSpPr>
          <p:cNvPr id="5" name="Content Placeholder 4"/>
          <p:cNvSpPr>
            <a:spLocks noGrp="1"/>
          </p:cNvSpPr>
          <p:nvPr>
            <p:ph sz="half" idx="1"/>
          </p:nvPr>
        </p:nvSpPr>
        <p:spPr>
          <a:xfrm>
            <a:off x="722376" y="1120042"/>
            <a:ext cx="7735824" cy="5344765"/>
          </a:xfrm>
        </p:spPr>
        <p:txBody>
          <a:bodyPr/>
          <a:lstStyle/>
          <a:p>
            <a:pPr>
              <a:lnSpc>
                <a:spcPct val="100000"/>
              </a:lnSpc>
              <a:spcBef>
                <a:spcPts val="0"/>
              </a:spcBef>
              <a:spcAft>
                <a:spcPts val="600"/>
              </a:spcAft>
            </a:pPr>
            <a:r>
              <a:rPr lang="en-ZA" sz="3200" dirty="0">
                <a:solidFill>
                  <a:srgbClr val="290DB3"/>
                </a:solidFill>
              </a:rPr>
              <a:t>What </a:t>
            </a:r>
            <a:r>
              <a:rPr lang="en-ZA" sz="3200" b="1" dirty="0">
                <a:solidFill>
                  <a:srgbClr val="290DB3"/>
                </a:solidFill>
              </a:rPr>
              <a:t>experience</a:t>
            </a:r>
            <a:r>
              <a:rPr lang="en-ZA" sz="3200" dirty="0">
                <a:solidFill>
                  <a:srgbClr val="290DB3"/>
                </a:solidFill>
              </a:rPr>
              <a:t> do you have in marketing?</a:t>
            </a:r>
          </a:p>
          <a:p>
            <a:pPr>
              <a:lnSpc>
                <a:spcPct val="100000"/>
              </a:lnSpc>
              <a:spcBef>
                <a:spcPts val="0"/>
              </a:spcBef>
              <a:spcAft>
                <a:spcPts val="600"/>
              </a:spcAft>
            </a:pPr>
            <a:r>
              <a:rPr lang="en-ZA" sz="3200" dirty="0">
                <a:solidFill>
                  <a:srgbClr val="290DB3"/>
                </a:solidFill>
              </a:rPr>
              <a:t>Is </a:t>
            </a:r>
            <a:r>
              <a:rPr lang="en-ZA" sz="3200" b="1" dirty="0">
                <a:solidFill>
                  <a:srgbClr val="290DB3"/>
                </a:solidFill>
              </a:rPr>
              <a:t>working with markets </a:t>
            </a:r>
            <a:r>
              <a:rPr lang="en-ZA" sz="3200" dirty="0">
                <a:solidFill>
                  <a:srgbClr val="290DB3"/>
                </a:solidFill>
              </a:rPr>
              <a:t>a new area for your team?</a:t>
            </a:r>
          </a:p>
          <a:p>
            <a:pPr>
              <a:lnSpc>
                <a:spcPct val="100000"/>
              </a:lnSpc>
              <a:spcBef>
                <a:spcPts val="0"/>
              </a:spcBef>
              <a:spcAft>
                <a:spcPts val="600"/>
              </a:spcAft>
            </a:pPr>
            <a:r>
              <a:rPr lang="en-ZA" sz="3200" dirty="0">
                <a:solidFill>
                  <a:srgbClr val="290DB3"/>
                </a:solidFill>
              </a:rPr>
              <a:t>Are your </a:t>
            </a:r>
            <a:r>
              <a:rPr lang="en-ZA" sz="3200" b="1" dirty="0">
                <a:solidFill>
                  <a:srgbClr val="290DB3"/>
                </a:solidFill>
              </a:rPr>
              <a:t>partners</a:t>
            </a:r>
            <a:r>
              <a:rPr lang="en-ZA" sz="3200" dirty="0">
                <a:solidFill>
                  <a:srgbClr val="290DB3"/>
                </a:solidFill>
              </a:rPr>
              <a:t> experienced in marketing and agroenterprise?</a:t>
            </a:r>
          </a:p>
          <a:p>
            <a:pPr>
              <a:lnSpc>
                <a:spcPct val="100000"/>
              </a:lnSpc>
              <a:spcBef>
                <a:spcPts val="0"/>
              </a:spcBef>
              <a:spcAft>
                <a:spcPts val="600"/>
              </a:spcAft>
            </a:pPr>
            <a:r>
              <a:rPr lang="en-ZA" sz="3200" dirty="0">
                <a:solidFill>
                  <a:srgbClr val="290DB3"/>
                </a:solidFill>
              </a:rPr>
              <a:t>Does your </a:t>
            </a:r>
            <a:r>
              <a:rPr lang="en-ZA" sz="3200" b="1" dirty="0">
                <a:solidFill>
                  <a:srgbClr val="290DB3"/>
                </a:solidFill>
              </a:rPr>
              <a:t>capacity</a:t>
            </a:r>
            <a:r>
              <a:rPr lang="en-ZA" sz="3200" dirty="0">
                <a:solidFill>
                  <a:srgbClr val="290DB3"/>
                </a:solidFill>
              </a:rPr>
              <a:t> affect what you want to do with farmers?</a:t>
            </a:r>
          </a:p>
          <a:p>
            <a:pPr>
              <a:lnSpc>
                <a:spcPct val="100000"/>
              </a:lnSpc>
              <a:spcBef>
                <a:spcPts val="0"/>
              </a:spcBef>
              <a:spcAft>
                <a:spcPts val="600"/>
              </a:spcAft>
            </a:pPr>
            <a:r>
              <a:rPr lang="en-ZA" sz="3200" dirty="0">
                <a:solidFill>
                  <a:srgbClr val="290DB3"/>
                </a:solidFill>
              </a:rPr>
              <a:t>What </a:t>
            </a:r>
            <a:r>
              <a:rPr lang="en-ZA" sz="3200" b="1" dirty="0">
                <a:solidFill>
                  <a:srgbClr val="290DB3"/>
                </a:solidFill>
              </a:rPr>
              <a:t>additional skills </a:t>
            </a:r>
            <a:r>
              <a:rPr lang="en-ZA" sz="3200" dirty="0">
                <a:solidFill>
                  <a:srgbClr val="290DB3"/>
                </a:solidFill>
              </a:rPr>
              <a:t>and experience does your team need?</a:t>
            </a:r>
          </a:p>
          <a:p>
            <a:pPr>
              <a:lnSpc>
                <a:spcPct val="100000"/>
              </a:lnSpc>
              <a:spcBef>
                <a:spcPts val="0"/>
              </a:spcBef>
              <a:spcAft>
                <a:spcPts val="600"/>
              </a:spcAft>
            </a:pPr>
            <a:r>
              <a:rPr lang="en-ZA" sz="3200" dirty="0">
                <a:solidFill>
                  <a:srgbClr val="290DB3"/>
                </a:solidFill>
              </a:rPr>
              <a:t>How can you get these skills?</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14</a:t>
            </a:fld>
            <a:endParaRPr lang="en-US" dirty="0"/>
          </a:p>
        </p:txBody>
      </p:sp>
      <p:cxnSp>
        <p:nvCxnSpPr>
          <p:cNvPr id="8" name="Straight Connector 7"/>
          <p:cNvCxnSpPr/>
          <p:nvPr/>
        </p:nvCxnSpPr>
        <p:spPr>
          <a:xfrm flipV="1">
            <a:off x="168275" y="97972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5962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952" y="-4670"/>
            <a:ext cx="7470648" cy="1124712"/>
          </a:xfrm>
        </p:spPr>
        <p:txBody>
          <a:bodyPr/>
          <a:lstStyle/>
          <a:p>
            <a:r>
              <a:rPr lang="en-ZA" sz="3600" dirty="0"/>
              <a:t>Training project staff</a:t>
            </a:r>
          </a:p>
        </p:txBody>
      </p:sp>
      <p:sp>
        <p:nvSpPr>
          <p:cNvPr id="3" name="Content Placeholder 2"/>
          <p:cNvSpPr>
            <a:spLocks noGrp="1"/>
          </p:cNvSpPr>
          <p:nvPr>
            <p:ph sz="half" idx="1"/>
          </p:nvPr>
        </p:nvSpPr>
        <p:spPr>
          <a:xfrm>
            <a:off x="758953" y="1579563"/>
            <a:ext cx="5074920" cy="5196141"/>
          </a:xfrm>
        </p:spPr>
        <p:txBody>
          <a:bodyPr/>
          <a:lstStyle/>
          <a:p>
            <a:pPr>
              <a:lnSpc>
                <a:spcPct val="100000"/>
              </a:lnSpc>
              <a:spcBef>
                <a:spcPts val="0"/>
              </a:spcBef>
              <a:spcAft>
                <a:spcPts val="600"/>
              </a:spcAft>
            </a:pPr>
            <a:r>
              <a:rPr lang="en-ZA" sz="3200" dirty="0">
                <a:solidFill>
                  <a:srgbClr val="290DB3"/>
                </a:solidFill>
              </a:rPr>
              <a:t>Marketing requires many skills.</a:t>
            </a:r>
          </a:p>
          <a:p>
            <a:pPr>
              <a:lnSpc>
                <a:spcPct val="100000"/>
              </a:lnSpc>
              <a:spcBef>
                <a:spcPts val="0"/>
              </a:spcBef>
              <a:spcAft>
                <a:spcPts val="600"/>
              </a:spcAft>
            </a:pPr>
            <a:r>
              <a:rPr lang="en-ZA" sz="3200" dirty="0">
                <a:solidFill>
                  <a:srgbClr val="290DB3"/>
                </a:solidFill>
              </a:rPr>
              <a:t>Supervisors and field agents need to learn first; then apply.</a:t>
            </a:r>
          </a:p>
          <a:p>
            <a:pPr>
              <a:lnSpc>
                <a:spcPct val="100000"/>
              </a:lnSpc>
              <a:spcBef>
                <a:spcPts val="0"/>
              </a:spcBef>
              <a:spcAft>
                <a:spcPts val="600"/>
              </a:spcAft>
            </a:pPr>
            <a:r>
              <a:rPr lang="en-ZA" sz="3200" dirty="0">
                <a:solidFill>
                  <a:srgbClr val="290DB3"/>
                </a:solidFill>
              </a:rPr>
              <a:t>Once you have determined the team’s level of marketing skills, you can design training to give them the skills they need.</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15</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0652" y="2560320"/>
            <a:ext cx="3323844" cy="3323844"/>
          </a:xfrm>
          <a:prstGeom prst="rect">
            <a:avLst/>
          </a:prstGeom>
        </p:spPr>
      </p:pic>
      <p:cxnSp>
        <p:nvCxnSpPr>
          <p:cNvPr id="9" name="Straight Connector 8"/>
          <p:cNvCxnSpPr/>
          <p:nvPr/>
        </p:nvCxnSpPr>
        <p:spPr>
          <a:xfrm flipV="1">
            <a:off x="168275" y="126537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8809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24" y="-4670"/>
            <a:ext cx="8037576" cy="1124712"/>
          </a:xfrm>
        </p:spPr>
        <p:txBody>
          <a:bodyPr anchor="ctr"/>
          <a:lstStyle/>
          <a:p>
            <a:r>
              <a:rPr lang="en-ZA" sz="3600" dirty="0"/>
              <a:t>Training project staff: Methods</a:t>
            </a:r>
          </a:p>
        </p:txBody>
      </p:sp>
      <p:sp>
        <p:nvSpPr>
          <p:cNvPr id="3" name="Content Placeholder 2"/>
          <p:cNvSpPr>
            <a:spLocks noGrp="1"/>
          </p:cNvSpPr>
          <p:nvPr>
            <p:ph idx="1"/>
          </p:nvPr>
        </p:nvSpPr>
        <p:spPr>
          <a:xfrm>
            <a:off x="192024" y="1120043"/>
            <a:ext cx="9518904" cy="5781500"/>
          </a:xfrm>
        </p:spPr>
        <p:txBody>
          <a:bodyPr/>
          <a:lstStyle/>
          <a:p>
            <a:pPr marL="0" indent="0">
              <a:lnSpc>
                <a:spcPct val="100000"/>
              </a:lnSpc>
              <a:spcBef>
                <a:spcPts val="0"/>
              </a:spcBef>
              <a:spcAft>
                <a:spcPts val="600"/>
              </a:spcAft>
              <a:buNone/>
            </a:pPr>
            <a:r>
              <a:rPr lang="en-ZA" sz="3200" b="1" dirty="0">
                <a:solidFill>
                  <a:srgbClr val="898F0C"/>
                </a:solidFill>
              </a:rPr>
              <a:t>You can help your team improve their skills in the following ways:</a:t>
            </a:r>
          </a:p>
          <a:p>
            <a:pPr>
              <a:lnSpc>
                <a:spcPct val="100000"/>
              </a:lnSpc>
              <a:spcBef>
                <a:spcPts val="0"/>
              </a:spcBef>
              <a:spcAft>
                <a:spcPts val="300"/>
              </a:spcAft>
            </a:pPr>
            <a:r>
              <a:rPr lang="en-ZA" sz="3200" dirty="0">
                <a:solidFill>
                  <a:srgbClr val="290DB3"/>
                </a:solidFill>
              </a:rPr>
              <a:t>Get them to read through the </a:t>
            </a:r>
            <a:r>
              <a:rPr lang="en-ZA" sz="3200" i="1" dirty="0">
                <a:solidFill>
                  <a:srgbClr val="290DB3"/>
                </a:solidFill>
              </a:rPr>
              <a:t>Marketing basics </a:t>
            </a:r>
            <a:r>
              <a:rPr lang="en-ZA" sz="3200" dirty="0">
                <a:solidFill>
                  <a:srgbClr val="290DB3"/>
                </a:solidFill>
              </a:rPr>
              <a:t>course and </a:t>
            </a:r>
            <a:r>
              <a:rPr lang="en-ZA" sz="3200" b="1" dirty="0">
                <a:solidFill>
                  <a:srgbClr val="290DB3"/>
                </a:solidFill>
              </a:rPr>
              <a:t>this course</a:t>
            </a:r>
            <a:r>
              <a:rPr lang="en-ZA" sz="3200" dirty="0">
                <a:solidFill>
                  <a:srgbClr val="290DB3"/>
                </a:solidFill>
              </a:rPr>
              <a:t>.</a:t>
            </a:r>
          </a:p>
          <a:p>
            <a:pPr>
              <a:lnSpc>
                <a:spcPct val="100000"/>
              </a:lnSpc>
              <a:spcBef>
                <a:spcPts val="0"/>
              </a:spcBef>
              <a:spcAft>
                <a:spcPts val="300"/>
              </a:spcAft>
            </a:pPr>
            <a:r>
              <a:rPr lang="en-ZA" sz="3200" dirty="0">
                <a:solidFill>
                  <a:srgbClr val="290DB3"/>
                </a:solidFill>
              </a:rPr>
              <a:t>Arrange a </a:t>
            </a:r>
            <a:r>
              <a:rPr lang="en-ZA" sz="3200" b="1" dirty="0">
                <a:solidFill>
                  <a:srgbClr val="290DB3"/>
                </a:solidFill>
              </a:rPr>
              <a:t>face-to-face or online training course.</a:t>
            </a:r>
          </a:p>
          <a:p>
            <a:pPr>
              <a:lnSpc>
                <a:spcPct val="100000"/>
              </a:lnSpc>
              <a:spcBef>
                <a:spcPts val="0"/>
              </a:spcBef>
              <a:spcAft>
                <a:spcPts val="300"/>
              </a:spcAft>
            </a:pPr>
            <a:r>
              <a:rPr lang="en-ZA" sz="3200" dirty="0">
                <a:solidFill>
                  <a:srgbClr val="290DB3"/>
                </a:solidFill>
              </a:rPr>
              <a:t>Enable staff to </a:t>
            </a:r>
            <a:r>
              <a:rPr lang="en-ZA" sz="3200" b="1" dirty="0">
                <a:solidFill>
                  <a:srgbClr val="290DB3"/>
                </a:solidFill>
              </a:rPr>
              <a:t>learn on the job, </a:t>
            </a:r>
            <a:r>
              <a:rPr lang="en-ZA" sz="3200" dirty="0">
                <a:solidFill>
                  <a:srgbClr val="290DB3"/>
                </a:solidFill>
              </a:rPr>
              <a:t>e.g.</a:t>
            </a:r>
            <a:r>
              <a:rPr lang="en-ZA" sz="3200" b="1" dirty="0">
                <a:solidFill>
                  <a:srgbClr val="290DB3"/>
                </a:solidFill>
              </a:rPr>
              <a:t> </a:t>
            </a:r>
            <a:r>
              <a:rPr lang="en-ZA" sz="3200" dirty="0">
                <a:solidFill>
                  <a:srgbClr val="290DB3"/>
                </a:solidFill>
              </a:rPr>
              <a:t>by being coached by a more experienced staff member.</a:t>
            </a:r>
          </a:p>
          <a:p>
            <a:pPr>
              <a:lnSpc>
                <a:spcPct val="100000"/>
              </a:lnSpc>
              <a:spcBef>
                <a:spcPts val="0"/>
              </a:spcBef>
              <a:spcAft>
                <a:spcPts val="300"/>
              </a:spcAft>
            </a:pPr>
            <a:r>
              <a:rPr lang="en-ZA" sz="3200" dirty="0">
                <a:solidFill>
                  <a:srgbClr val="290DB3"/>
                </a:solidFill>
              </a:rPr>
              <a:t>Hire </a:t>
            </a:r>
            <a:r>
              <a:rPr lang="en-ZA" sz="3200" b="1" dirty="0">
                <a:solidFill>
                  <a:srgbClr val="290DB3"/>
                </a:solidFill>
              </a:rPr>
              <a:t>new staff </a:t>
            </a:r>
            <a:r>
              <a:rPr lang="en-ZA" sz="3200" dirty="0">
                <a:solidFill>
                  <a:srgbClr val="290DB3"/>
                </a:solidFill>
              </a:rPr>
              <a:t>with the missing skills.</a:t>
            </a:r>
          </a:p>
          <a:p>
            <a:pPr>
              <a:lnSpc>
                <a:spcPct val="100000"/>
              </a:lnSpc>
              <a:spcBef>
                <a:spcPts val="0"/>
              </a:spcBef>
              <a:spcAft>
                <a:spcPts val="300"/>
              </a:spcAft>
            </a:pPr>
            <a:r>
              <a:rPr lang="en-ZA" sz="3200" b="1" dirty="0">
                <a:solidFill>
                  <a:srgbClr val="290DB3"/>
                </a:solidFill>
              </a:rPr>
              <a:t>Work with partners </a:t>
            </a:r>
            <a:r>
              <a:rPr lang="en-ZA" sz="3200" dirty="0">
                <a:solidFill>
                  <a:srgbClr val="290DB3"/>
                </a:solidFill>
              </a:rPr>
              <a:t>who have marketing skills and include </a:t>
            </a:r>
            <a:r>
              <a:rPr lang="en-ZA" sz="3200" b="1" dirty="0">
                <a:solidFill>
                  <a:srgbClr val="290DB3"/>
                </a:solidFill>
              </a:rPr>
              <a:t>private sector partners.</a:t>
            </a:r>
          </a:p>
          <a:p>
            <a:pPr>
              <a:lnSpc>
                <a:spcPct val="100000"/>
              </a:lnSpc>
              <a:spcBef>
                <a:spcPts val="0"/>
              </a:spcBef>
              <a:spcAft>
                <a:spcPts val="300"/>
              </a:spcAft>
            </a:pPr>
            <a:r>
              <a:rPr lang="en-ZA" sz="3200" dirty="0">
                <a:solidFill>
                  <a:srgbClr val="290DB3"/>
                </a:solidFill>
              </a:rPr>
              <a:t>Ask </a:t>
            </a:r>
            <a:r>
              <a:rPr lang="en-ZA" sz="3200" b="1" dirty="0">
                <a:solidFill>
                  <a:srgbClr val="290DB3"/>
                </a:solidFill>
              </a:rPr>
              <a:t>local business people </a:t>
            </a:r>
            <a:r>
              <a:rPr lang="en-ZA" sz="3200" dirty="0">
                <a:solidFill>
                  <a:srgbClr val="290DB3"/>
                </a:solidFill>
              </a:rPr>
              <a:t>for help.</a:t>
            </a:r>
          </a:p>
        </p:txBody>
      </p:sp>
      <p:sp>
        <p:nvSpPr>
          <p:cNvPr id="4" name="Slide Number Placeholder 3"/>
          <p:cNvSpPr>
            <a:spLocks noGrp="1"/>
          </p:cNvSpPr>
          <p:nvPr>
            <p:ph type="sldNum" sz="quarter" idx="4"/>
          </p:nvPr>
        </p:nvSpPr>
        <p:spPr/>
        <p:txBody>
          <a:bodyPr/>
          <a:lstStyle/>
          <a:p>
            <a:fld id="{3AF21FA0-C69A-D549-B93E-AD7DB9D7EB7A}" type="slidenum">
              <a:rPr lang="en-US" smtClean="0"/>
              <a:pPr/>
              <a:t>16</a:t>
            </a:fld>
            <a:endParaRPr lang="en-US" dirty="0"/>
          </a:p>
        </p:txBody>
      </p:sp>
      <p:cxnSp>
        <p:nvCxnSpPr>
          <p:cNvPr id="6" name="Straight Connector 5"/>
          <p:cNvCxnSpPr/>
          <p:nvPr/>
        </p:nvCxnSpPr>
        <p:spPr>
          <a:xfrm flipV="1">
            <a:off x="168275" y="92791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7190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4670"/>
            <a:ext cx="9390888" cy="1124712"/>
          </a:xfrm>
        </p:spPr>
        <p:txBody>
          <a:bodyPr anchor="ctr"/>
          <a:lstStyle/>
          <a:p>
            <a:r>
              <a:rPr lang="en-ZA" sz="3600" dirty="0"/>
              <a:t>Developing a new mindset: Production strategy</a:t>
            </a:r>
          </a:p>
        </p:txBody>
      </p:sp>
      <p:sp>
        <p:nvSpPr>
          <p:cNvPr id="3" name="Content Placeholder 2"/>
          <p:cNvSpPr>
            <a:spLocks noGrp="1"/>
          </p:cNvSpPr>
          <p:nvPr>
            <p:ph idx="1"/>
          </p:nvPr>
        </p:nvSpPr>
        <p:spPr>
          <a:xfrm>
            <a:off x="420624" y="1120043"/>
            <a:ext cx="9390888" cy="5646518"/>
          </a:xfrm>
        </p:spPr>
        <p:txBody>
          <a:bodyPr/>
          <a:lstStyle/>
          <a:p>
            <a:pPr marL="0" indent="0" algn="just">
              <a:lnSpc>
                <a:spcPct val="100000"/>
              </a:lnSpc>
              <a:spcBef>
                <a:spcPts val="0"/>
              </a:spcBef>
              <a:buNone/>
            </a:pPr>
            <a:r>
              <a:rPr lang="en-ZA" sz="3200" dirty="0">
                <a:solidFill>
                  <a:srgbClr val="290DB3"/>
                </a:solidFill>
              </a:rPr>
              <a:t>Many development projects focus on </a:t>
            </a:r>
            <a:r>
              <a:rPr lang="en-ZA" sz="3200" b="1" dirty="0">
                <a:solidFill>
                  <a:srgbClr val="290DB3"/>
                </a:solidFill>
              </a:rPr>
              <a:t>increasing agricultural production.</a:t>
            </a:r>
            <a:r>
              <a:rPr lang="en-ZA" sz="3200" dirty="0">
                <a:solidFill>
                  <a:srgbClr val="290DB3"/>
                </a:solidFill>
              </a:rPr>
              <a:t> They promote </a:t>
            </a:r>
            <a:r>
              <a:rPr lang="en-ZA" sz="3200" b="1" dirty="0">
                <a:solidFill>
                  <a:srgbClr val="290DB3"/>
                </a:solidFill>
              </a:rPr>
              <a:t>new farming technology</a:t>
            </a:r>
            <a:r>
              <a:rPr lang="en-ZA" sz="3200" dirty="0">
                <a:solidFill>
                  <a:srgbClr val="290DB3"/>
                </a:solidFill>
              </a:rPr>
              <a:t> and methods that help farmers grow more produce</a:t>
            </a:r>
            <a:r>
              <a:rPr lang="en-ZA" sz="3200" dirty="0" smtClean="0">
                <a:solidFill>
                  <a:srgbClr val="290DB3"/>
                </a:solidFill>
              </a:rPr>
              <a:t>.</a:t>
            </a:r>
          </a:p>
          <a:p>
            <a:pPr marL="0" indent="0" algn="just">
              <a:lnSpc>
                <a:spcPct val="100000"/>
              </a:lnSpc>
              <a:spcBef>
                <a:spcPts val="0"/>
              </a:spcBef>
              <a:buNone/>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17</a:t>
            </a:fld>
            <a:endParaRPr lang="en-US" dirty="0"/>
          </a:p>
        </p:txBody>
      </p:sp>
      <p:cxnSp>
        <p:nvCxnSpPr>
          <p:cNvPr id="7" name="Straight Connector 6"/>
          <p:cNvCxnSpPr/>
          <p:nvPr/>
        </p:nvCxnSpPr>
        <p:spPr>
          <a:xfrm flipV="1">
            <a:off x="168275" y="95408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219" y="2927764"/>
            <a:ext cx="5114980" cy="3695323"/>
          </a:xfrm>
          <a:prstGeom prst="rect">
            <a:avLst/>
          </a:prstGeom>
        </p:spPr>
      </p:pic>
    </p:spTree>
    <p:extLst>
      <p:ext uri="{BB962C8B-B14F-4D97-AF65-F5344CB8AC3E}">
        <p14:creationId xmlns:p14="http://schemas.microsoft.com/office/powerpoint/2010/main" val="3698853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54" y="-4670"/>
            <a:ext cx="8013046" cy="1124712"/>
          </a:xfrm>
        </p:spPr>
        <p:txBody>
          <a:bodyPr anchor="ctr"/>
          <a:lstStyle/>
          <a:p>
            <a:r>
              <a:rPr lang="en-ZA" sz="3600" dirty="0"/>
              <a:t>Production-based strategy: Focus areas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23777252"/>
              </p:ext>
            </p:extLst>
          </p:nvPr>
        </p:nvGraphicFramePr>
        <p:xfrm>
          <a:off x="216554" y="1120042"/>
          <a:ext cx="9656445" cy="5669280"/>
        </p:xfrm>
        <a:graphic>
          <a:graphicData uri="http://schemas.openxmlformats.org/drawingml/2006/table">
            <a:tbl>
              <a:tblPr firstRow="1" bandRow="1">
                <a:tableStyleId>{5C22544A-7EE6-4342-B048-85BDC9FD1C3A}</a:tableStyleId>
              </a:tblPr>
              <a:tblGrid>
                <a:gridCol w="2736958">
                  <a:extLst>
                    <a:ext uri="{9D8B030D-6E8A-4147-A177-3AD203B41FA5}">
                      <a16:colId xmlns="" xmlns:a16="http://schemas.microsoft.com/office/drawing/2014/main" val="20000"/>
                    </a:ext>
                  </a:extLst>
                </a:gridCol>
                <a:gridCol w="6919487">
                  <a:extLst>
                    <a:ext uri="{9D8B030D-6E8A-4147-A177-3AD203B41FA5}">
                      <a16:colId xmlns="" xmlns:a16="http://schemas.microsoft.com/office/drawing/2014/main" val="20001"/>
                    </a:ext>
                  </a:extLst>
                </a:gridCol>
              </a:tblGrid>
              <a:tr h="370840">
                <a:tc>
                  <a:txBody>
                    <a:bodyPr/>
                    <a:lstStyle/>
                    <a:p>
                      <a:r>
                        <a:rPr lang="en-ZA" sz="2800" dirty="0"/>
                        <a:t>Primary focus</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290DB3"/>
                    </a:solidFill>
                  </a:tcPr>
                </a:tc>
                <a:tc>
                  <a:txBody>
                    <a:bodyPr/>
                    <a:lstStyle/>
                    <a:p>
                      <a:r>
                        <a:rPr lang="en-ZA" sz="3000" b="0" i="0" u="none" strike="noStrike" kern="1200" baseline="0" dirty="0">
                          <a:solidFill>
                            <a:srgbClr val="290DB3"/>
                          </a:solidFill>
                          <a:latin typeface="+mn-lt"/>
                          <a:ea typeface="+mn-ea"/>
                          <a:cs typeface="+mn-cs"/>
                        </a:rPr>
                        <a:t>Increase production to meet household</a:t>
                      </a:r>
                    </a:p>
                    <a:p>
                      <a:r>
                        <a:rPr lang="en-ZA" sz="3000" b="0" i="0" u="none" strike="noStrike" kern="1200" baseline="0" dirty="0">
                          <a:solidFill>
                            <a:srgbClr val="290DB3"/>
                          </a:solidFill>
                          <a:latin typeface="+mn-lt"/>
                          <a:ea typeface="+mn-ea"/>
                          <a:cs typeface="+mn-cs"/>
                        </a:rPr>
                        <a:t>food needs</a:t>
                      </a:r>
                      <a:endParaRPr lang="en-ZA" sz="3000" baseline="0" dirty="0">
                        <a:solidFill>
                          <a:srgbClr val="290DB3"/>
                        </a:solidFill>
                      </a:endParaRPr>
                    </a:p>
                  </a:txBody>
                  <a:tcPr>
                    <a:lnL w="12700" cap="flat" cmpd="sng" algn="ctr">
                      <a:no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70840">
                <a:tc>
                  <a:txBody>
                    <a:bodyPr/>
                    <a:lstStyle/>
                    <a:p>
                      <a:r>
                        <a:rPr lang="en-ZA" sz="2800" b="1" dirty="0">
                          <a:solidFill>
                            <a:schemeClr val="bg1"/>
                          </a:solidFill>
                        </a:rPr>
                        <a:t>Business outlook</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290DB3"/>
                    </a:solidFill>
                  </a:tcPr>
                </a:tc>
                <a:tc>
                  <a:txBody>
                    <a:bodyPr/>
                    <a:lstStyle/>
                    <a:p>
                      <a:r>
                        <a:rPr lang="en-ZA" sz="3000" b="0" i="0" u="none" strike="noStrike" kern="1200" baseline="0" dirty="0">
                          <a:solidFill>
                            <a:srgbClr val="290DB3"/>
                          </a:solidFill>
                          <a:latin typeface="+mn-lt"/>
                          <a:ea typeface="+mn-ea"/>
                          <a:cs typeface="+mn-cs"/>
                        </a:rPr>
                        <a:t>Sell surplus production to opportunistic</a:t>
                      </a:r>
                    </a:p>
                    <a:p>
                      <a:r>
                        <a:rPr lang="en-ZA" sz="3000" b="0" i="0" u="none" strike="noStrike" kern="1200" baseline="0" dirty="0">
                          <a:solidFill>
                            <a:srgbClr val="290DB3"/>
                          </a:solidFill>
                          <a:latin typeface="+mn-lt"/>
                          <a:ea typeface="+mn-ea"/>
                          <a:cs typeface="+mn-cs"/>
                        </a:rPr>
                        <a:t>buyers</a:t>
                      </a:r>
                      <a:endParaRPr lang="en-ZA" sz="3000" baseline="0" dirty="0">
                        <a:solidFill>
                          <a:srgbClr val="290DB3"/>
                        </a:solidFill>
                      </a:endParaRPr>
                    </a:p>
                  </a:txBody>
                  <a:tcPr>
                    <a:lnL w="12700" cap="flat" cmpd="sng" algn="ctr">
                      <a:no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70840">
                <a:tc>
                  <a:txBody>
                    <a:bodyPr/>
                    <a:lstStyle/>
                    <a:p>
                      <a:r>
                        <a:rPr lang="en-ZA" sz="2800" b="1" dirty="0">
                          <a:solidFill>
                            <a:schemeClr val="bg1"/>
                          </a:solidFill>
                        </a:rPr>
                        <a:t>Group</a:t>
                      </a:r>
                      <a:r>
                        <a:rPr lang="en-ZA" sz="2800" b="1" baseline="0" dirty="0">
                          <a:solidFill>
                            <a:schemeClr val="bg1"/>
                          </a:solidFill>
                        </a:rPr>
                        <a:t> formation</a:t>
                      </a:r>
                      <a:endParaRPr lang="en-ZA" sz="2800" b="1" dirty="0">
                        <a:solidFill>
                          <a:schemeClr val="bg1"/>
                        </a:solidFill>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290DB3"/>
                    </a:solidFill>
                  </a:tcPr>
                </a:tc>
                <a:tc>
                  <a:txBody>
                    <a:bodyPr/>
                    <a:lstStyle/>
                    <a:p>
                      <a:r>
                        <a:rPr lang="en-ZA" sz="3000" b="0" i="0" u="none" strike="noStrike" kern="1200" baseline="0" dirty="0">
                          <a:solidFill>
                            <a:srgbClr val="290DB3"/>
                          </a:solidFill>
                          <a:latin typeface="+mn-lt"/>
                          <a:ea typeface="+mn-ea"/>
                          <a:cs typeface="+mn-cs"/>
                        </a:rPr>
                        <a:t>Farmers form group to learn new technologies</a:t>
                      </a:r>
                      <a:endParaRPr lang="en-ZA" sz="3000" baseline="0" dirty="0">
                        <a:solidFill>
                          <a:srgbClr val="290DB3"/>
                        </a:solidFill>
                      </a:endParaRPr>
                    </a:p>
                  </a:txBody>
                  <a:tcPr>
                    <a:lnL w="12700" cap="flat" cmpd="sng" algn="ctr">
                      <a:no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70840">
                <a:tc>
                  <a:txBody>
                    <a:bodyPr/>
                    <a:lstStyle/>
                    <a:p>
                      <a:r>
                        <a:rPr lang="en-ZA" sz="2800" b="1" dirty="0">
                          <a:solidFill>
                            <a:schemeClr val="bg1"/>
                          </a:solidFill>
                        </a:rPr>
                        <a:t>Targets</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290DB3"/>
                    </a:solidFill>
                  </a:tcPr>
                </a:tc>
                <a:tc>
                  <a:txBody>
                    <a:bodyPr/>
                    <a:lstStyle/>
                    <a:p>
                      <a:r>
                        <a:rPr lang="en-ZA" sz="3000" b="0" i="0" u="none" strike="noStrike" kern="1200" baseline="0" dirty="0">
                          <a:solidFill>
                            <a:srgbClr val="290DB3"/>
                          </a:solidFill>
                          <a:latin typeface="+mn-lt"/>
                          <a:ea typeface="+mn-ea"/>
                          <a:cs typeface="+mn-cs"/>
                        </a:rPr>
                        <a:t>Production levels based on new technology</a:t>
                      </a:r>
                      <a:endParaRPr lang="en-ZA" sz="3000" baseline="0" dirty="0">
                        <a:solidFill>
                          <a:srgbClr val="290DB3"/>
                        </a:solidFill>
                      </a:endParaRPr>
                    </a:p>
                  </a:txBody>
                  <a:tcPr>
                    <a:lnL w="12700" cap="flat" cmpd="sng" algn="ctr">
                      <a:no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70840">
                <a:tc>
                  <a:txBody>
                    <a:bodyPr/>
                    <a:lstStyle/>
                    <a:p>
                      <a:r>
                        <a:rPr lang="en-ZA" sz="2800" b="1" dirty="0">
                          <a:solidFill>
                            <a:schemeClr val="bg1"/>
                          </a:solidFill>
                        </a:rPr>
                        <a:t>Collective action</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290DB3"/>
                    </a:solidFill>
                  </a:tcPr>
                </a:tc>
                <a:tc>
                  <a:txBody>
                    <a:bodyPr/>
                    <a:lstStyle/>
                    <a:p>
                      <a:r>
                        <a:rPr lang="en-ZA" sz="3000" b="0" i="0" u="none" strike="noStrike" kern="1200" baseline="0" dirty="0">
                          <a:solidFill>
                            <a:srgbClr val="290DB3"/>
                          </a:solidFill>
                          <a:latin typeface="+mn-lt"/>
                          <a:ea typeface="+mn-ea"/>
                          <a:cs typeface="+mn-cs"/>
                        </a:rPr>
                        <a:t>Evaluation of new technologies</a:t>
                      </a:r>
                      <a:endParaRPr lang="en-ZA" sz="3000" baseline="0" dirty="0">
                        <a:solidFill>
                          <a:srgbClr val="290DB3"/>
                        </a:solidFill>
                      </a:endParaRPr>
                    </a:p>
                  </a:txBody>
                  <a:tcPr>
                    <a:lnL w="12700" cap="flat" cmpd="sng" algn="ctr">
                      <a:no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70840">
                <a:tc>
                  <a:txBody>
                    <a:bodyPr/>
                    <a:lstStyle/>
                    <a:p>
                      <a:r>
                        <a:rPr lang="en-ZA" sz="2800" b="1" dirty="0">
                          <a:solidFill>
                            <a:schemeClr val="bg1"/>
                          </a:solidFill>
                        </a:rPr>
                        <a:t>Technologies</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290DB3"/>
                    </a:solidFill>
                  </a:tcPr>
                </a:tc>
                <a:tc>
                  <a:txBody>
                    <a:bodyPr/>
                    <a:lstStyle/>
                    <a:p>
                      <a:r>
                        <a:rPr lang="en-ZA" sz="3000" b="0" i="0" u="none" strike="noStrike" kern="1200" baseline="0" dirty="0">
                          <a:solidFill>
                            <a:srgbClr val="290DB3"/>
                          </a:solidFill>
                          <a:latin typeface="+mn-lt"/>
                          <a:ea typeface="+mn-ea"/>
                          <a:cs typeface="+mn-cs"/>
                        </a:rPr>
                        <a:t>Provided free to farmers to boost production</a:t>
                      </a:r>
                      <a:endParaRPr lang="en-ZA" sz="3000" baseline="0" dirty="0">
                        <a:solidFill>
                          <a:srgbClr val="290DB3"/>
                        </a:solidFill>
                      </a:endParaRPr>
                    </a:p>
                  </a:txBody>
                  <a:tcPr>
                    <a:lnL w="12700" cap="flat" cmpd="sng" algn="ctr">
                      <a:no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70840">
                <a:tc>
                  <a:txBody>
                    <a:bodyPr/>
                    <a:lstStyle/>
                    <a:p>
                      <a:r>
                        <a:rPr lang="en-ZA" sz="2800" b="1" dirty="0">
                          <a:solidFill>
                            <a:schemeClr val="bg1"/>
                          </a:solidFill>
                        </a:rPr>
                        <a:t>Monitoring</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290DB3"/>
                    </a:solidFill>
                  </a:tcPr>
                </a:tc>
                <a:tc>
                  <a:txBody>
                    <a:bodyPr/>
                    <a:lstStyle/>
                    <a:p>
                      <a:r>
                        <a:rPr lang="en-ZA" sz="3000" b="0" i="0" u="none" strike="noStrike" kern="1200" baseline="0" dirty="0">
                          <a:solidFill>
                            <a:srgbClr val="290DB3"/>
                          </a:solidFill>
                          <a:latin typeface="+mn-lt"/>
                          <a:ea typeface="+mn-ea"/>
                          <a:cs typeface="+mn-cs"/>
                        </a:rPr>
                        <a:t>Focus on training and production gains</a:t>
                      </a:r>
                      <a:endParaRPr lang="en-ZA" sz="3000" baseline="0" dirty="0">
                        <a:solidFill>
                          <a:srgbClr val="290DB3"/>
                        </a:solidFill>
                      </a:endParaRPr>
                    </a:p>
                  </a:txBody>
                  <a:tcPr>
                    <a:lnL w="12700" cap="flat" cmpd="sng" algn="ctr">
                      <a:no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bl>
          </a:graphicData>
        </a:graphic>
      </p:graphicFrame>
      <p:sp>
        <p:nvSpPr>
          <p:cNvPr id="4" name="Slide Number Placeholder 3"/>
          <p:cNvSpPr>
            <a:spLocks noGrp="1"/>
          </p:cNvSpPr>
          <p:nvPr>
            <p:ph type="sldNum" sz="quarter" idx="4"/>
          </p:nvPr>
        </p:nvSpPr>
        <p:spPr/>
        <p:txBody>
          <a:bodyPr/>
          <a:lstStyle/>
          <a:p>
            <a:fld id="{3AF21FA0-C69A-D549-B93E-AD7DB9D7EB7A}" type="slidenum">
              <a:rPr lang="en-US" smtClean="0"/>
              <a:pPr/>
              <a:t>18</a:t>
            </a:fld>
            <a:endParaRPr lang="en-US" dirty="0"/>
          </a:p>
        </p:txBody>
      </p:sp>
      <p:cxnSp>
        <p:nvCxnSpPr>
          <p:cNvPr id="6" name="Straight Connector 5"/>
          <p:cNvCxnSpPr/>
          <p:nvPr/>
        </p:nvCxnSpPr>
        <p:spPr>
          <a:xfrm flipV="1">
            <a:off x="168275" y="90668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660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9315361" cy="1124712"/>
          </a:xfrm>
        </p:spPr>
        <p:txBody>
          <a:bodyPr anchor="ctr"/>
          <a:lstStyle/>
          <a:p>
            <a:r>
              <a:rPr lang="en-ZA" sz="3600" dirty="0"/>
              <a:t>Developing a new mindset: Market-based strategy</a:t>
            </a:r>
            <a:endParaRPr lang="en-ZA" sz="3200" dirty="0"/>
          </a:p>
        </p:txBody>
      </p:sp>
      <p:sp>
        <p:nvSpPr>
          <p:cNvPr id="3" name="Content Placeholder 2"/>
          <p:cNvSpPr>
            <a:spLocks noGrp="1"/>
          </p:cNvSpPr>
          <p:nvPr>
            <p:ph idx="1"/>
          </p:nvPr>
        </p:nvSpPr>
        <p:spPr>
          <a:xfrm>
            <a:off x="322415" y="1120042"/>
            <a:ext cx="9222081" cy="5879472"/>
          </a:xfrm>
        </p:spPr>
        <p:txBody>
          <a:bodyPr/>
          <a:lstStyle/>
          <a:p>
            <a:pPr marL="0" indent="0" algn="just">
              <a:lnSpc>
                <a:spcPct val="100000"/>
              </a:lnSpc>
              <a:spcBef>
                <a:spcPts val="0"/>
              </a:spcBef>
              <a:buNone/>
            </a:pPr>
            <a:r>
              <a:rPr lang="en-ZA" sz="3200" dirty="0">
                <a:solidFill>
                  <a:srgbClr val="290DB3"/>
                </a:solidFill>
              </a:rPr>
              <a:t>Marketing projects aim to help farmers </a:t>
            </a:r>
            <a:r>
              <a:rPr lang="en-ZA" sz="3200" b="1" dirty="0">
                <a:solidFill>
                  <a:srgbClr val="290DB3"/>
                </a:solidFill>
              </a:rPr>
              <a:t>increase</a:t>
            </a:r>
            <a:r>
              <a:rPr lang="en-ZA" sz="3200" dirty="0">
                <a:solidFill>
                  <a:srgbClr val="290DB3"/>
                </a:solidFill>
              </a:rPr>
              <a:t> their </a:t>
            </a:r>
            <a:r>
              <a:rPr lang="en-ZA" sz="3200" b="1" dirty="0">
                <a:solidFill>
                  <a:srgbClr val="290DB3"/>
                </a:solidFill>
              </a:rPr>
              <a:t>income </a:t>
            </a:r>
            <a:r>
              <a:rPr lang="en-ZA" sz="3200" dirty="0">
                <a:solidFill>
                  <a:srgbClr val="290DB3"/>
                </a:solidFill>
              </a:rPr>
              <a:t>and</a:t>
            </a:r>
            <a:r>
              <a:rPr lang="en-ZA" sz="3200" b="1" dirty="0">
                <a:solidFill>
                  <a:srgbClr val="290DB3"/>
                </a:solidFill>
              </a:rPr>
              <a:t> profit </a:t>
            </a:r>
            <a:r>
              <a:rPr lang="en-ZA" sz="3200" dirty="0">
                <a:solidFill>
                  <a:srgbClr val="290DB3"/>
                </a:solidFill>
              </a:rPr>
              <a:t>in </a:t>
            </a:r>
            <a:r>
              <a:rPr lang="en-ZA" sz="3200" b="1" dirty="0">
                <a:solidFill>
                  <a:srgbClr val="290DB3"/>
                </a:solidFill>
              </a:rPr>
              <a:t>sustainable ways</a:t>
            </a:r>
            <a:r>
              <a:rPr lang="en-ZA" sz="3200" dirty="0">
                <a:solidFill>
                  <a:srgbClr val="290DB3"/>
                </a:solidFill>
              </a:rPr>
              <a:t>. Therefore, marketing projects need another </a:t>
            </a:r>
            <a:r>
              <a:rPr lang="en-ZA" sz="3200" b="1" dirty="0">
                <a:solidFill>
                  <a:srgbClr val="290DB3"/>
                </a:solidFill>
              </a:rPr>
              <a:t>mindset</a:t>
            </a:r>
            <a:r>
              <a:rPr lang="en-ZA" sz="3200" dirty="0">
                <a:solidFill>
                  <a:srgbClr val="290DB3"/>
                </a:solidFill>
              </a:rPr>
              <a:t> and additional set of skills</a:t>
            </a:r>
            <a:r>
              <a:rPr lang="en-ZA" sz="3200" dirty="0" smtClean="0">
                <a:solidFill>
                  <a:srgbClr val="290DB3"/>
                </a:solidFill>
              </a:rPr>
              <a:t>.</a:t>
            </a:r>
          </a:p>
          <a:p>
            <a:pPr marL="0" indent="0" algn="just">
              <a:lnSpc>
                <a:spcPct val="100000"/>
              </a:lnSpc>
              <a:spcBef>
                <a:spcPts val="0"/>
              </a:spcBef>
              <a:buNone/>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19</a:t>
            </a:fld>
            <a:endParaRPr lang="en-US" dirty="0"/>
          </a:p>
        </p:txBody>
      </p:sp>
      <p:cxnSp>
        <p:nvCxnSpPr>
          <p:cNvPr id="7" name="Straight Connector 6"/>
          <p:cNvCxnSpPr/>
          <p:nvPr/>
        </p:nvCxnSpPr>
        <p:spPr>
          <a:xfrm flipV="1">
            <a:off x="168275" y="95408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408" y="3093163"/>
            <a:ext cx="7196328" cy="3674643"/>
          </a:xfrm>
          <a:prstGeom prst="rect">
            <a:avLst/>
          </a:prstGeom>
        </p:spPr>
      </p:pic>
    </p:spTree>
    <p:extLst>
      <p:ext uri="{BB962C8B-B14F-4D97-AF65-F5344CB8AC3E}">
        <p14:creationId xmlns:p14="http://schemas.microsoft.com/office/powerpoint/2010/main" val="893001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275" y="453448"/>
            <a:ext cx="9487789" cy="691701"/>
          </a:xfrm>
        </p:spPr>
        <p:txBody>
          <a:bodyPr/>
          <a:lstStyle/>
          <a:p>
            <a:r>
              <a:rPr lang="en-ZA" sz="3200" dirty="0">
                <a:latin typeface="Calibri" panose="020F0502020204030204" pitchFamily="34" charset="0"/>
                <a:cs typeface="Calibri" panose="020F0502020204030204" pitchFamily="34" charset="0"/>
              </a:rPr>
              <a:t>Skills for Marketing and Rural Transformation </a:t>
            </a:r>
            <a:r>
              <a:rPr lang="en-ZA" sz="3200" dirty="0">
                <a:solidFill>
                  <a:srgbClr val="290DB3"/>
                </a:solidFill>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SMART skills</a:t>
            </a:r>
            <a:r>
              <a:rPr lang="en-ZA" sz="3200" dirty="0">
                <a:solidFill>
                  <a:srgbClr val="290DB3"/>
                </a:solidFill>
                <a:latin typeface="Calibri" panose="020F0502020204030204" pitchFamily="34" charset="0"/>
                <a:cs typeface="Calibri" panose="020F0502020204030204" pitchFamily="34" charset="0"/>
              </a:rPr>
              <a:t>)</a:t>
            </a:r>
            <a:endParaRPr lang="en-US" sz="3200" dirty="0">
              <a:solidFill>
                <a:srgbClr val="290DB3"/>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87829" y="1682327"/>
            <a:ext cx="9215845" cy="5178883"/>
          </a:xfrm>
        </p:spPr>
        <p:txBody>
          <a:bodyPr/>
          <a:lstStyle/>
          <a:p>
            <a:pPr marL="0" indent="0">
              <a:lnSpc>
                <a:spcPct val="100000"/>
              </a:lnSpc>
              <a:spcBef>
                <a:spcPts val="600"/>
              </a:spcBef>
              <a:spcAft>
                <a:spcPts val="600"/>
              </a:spcAft>
              <a:buNone/>
            </a:pPr>
            <a:r>
              <a:rPr lang="en-ZA" sz="3200" b="1" dirty="0">
                <a:solidFill>
                  <a:srgbClr val="290DB3"/>
                </a:solidFill>
                <a:latin typeface="Calibri" panose="020F0502020204030204" pitchFamily="34" charset="0"/>
                <a:cs typeface="Calibri" panose="020F0502020204030204" pitchFamily="34" charset="0"/>
              </a:rPr>
              <a:t>SMART Skills manuals:</a:t>
            </a:r>
            <a:endParaRPr lang="en-ZA" sz="3200" dirty="0">
              <a:solidFill>
                <a:srgbClr val="290DB3"/>
              </a:solidFill>
              <a:latin typeface="Calibri" panose="020F0502020204030204" pitchFamily="34" charset="0"/>
              <a:cs typeface="Calibri" panose="020F0502020204030204" pitchFamily="34" charset="0"/>
            </a:endParaRPr>
          </a:p>
          <a:p>
            <a:pPr marL="685800" indent="-685800">
              <a:lnSpc>
                <a:spcPct val="100000"/>
              </a:lnSpc>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Introduction to SMART skills for rural development</a:t>
            </a:r>
          </a:p>
          <a:p>
            <a:pPr marL="685800" indent="-685800">
              <a:lnSpc>
                <a:spcPct val="100000"/>
              </a:lnSpc>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Organizing and managing farmer groups</a:t>
            </a:r>
          </a:p>
          <a:p>
            <a:pPr marL="685800" indent="-685800">
              <a:lnSpc>
                <a:spcPct val="100000"/>
              </a:lnSpc>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Understanding natural resources</a:t>
            </a:r>
          </a:p>
          <a:p>
            <a:pPr marL="685800" indent="-685800">
              <a:lnSpc>
                <a:spcPct val="100000"/>
              </a:lnSpc>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Managing natural resources</a:t>
            </a:r>
          </a:p>
          <a:p>
            <a:pPr marL="685800" indent="-685800">
              <a:lnSpc>
                <a:spcPct val="100000"/>
              </a:lnSpc>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Marketing basics</a:t>
            </a:r>
          </a:p>
          <a:p>
            <a:pPr marL="685800" indent="-685800">
              <a:lnSpc>
                <a:spcPct val="100000"/>
              </a:lnSpc>
              <a:spcBef>
                <a:spcPts val="600"/>
              </a:spcBef>
              <a:spcAft>
                <a:spcPts val="600"/>
              </a:spcAft>
              <a:buFont typeface="Arial" panose="020B0604020202020204" pitchFamily="34" charset="0"/>
              <a:buChar char="•"/>
            </a:pPr>
            <a:r>
              <a:rPr lang="en-ZA" sz="3200" dirty="0">
                <a:solidFill>
                  <a:srgbClr val="898F0C"/>
                </a:solidFill>
                <a:latin typeface="Calibri" panose="020F0502020204030204" pitchFamily="34" charset="0"/>
                <a:cs typeface="Calibri" panose="020F0502020204030204" pitchFamily="34" charset="0"/>
              </a:rPr>
              <a:t>Seven steps of marketing</a:t>
            </a:r>
          </a:p>
          <a:p>
            <a:pPr marL="685800" indent="-685800">
              <a:lnSpc>
                <a:spcPct val="100000"/>
              </a:lnSpc>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Promoting innovation</a:t>
            </a:r>
          </a:p>
          <a:p>
            <a:endParaRPr lang="en-US"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2</a:t>
            </a:fld>
            <a:endParaRPr lang="en-US" dirty="0"/>
          </a:p>
        </p:txBody>
      </p:sp>
      <p:cxnSp>
        <p:nvCxnSpPr>
          <p:cNvPr id="6" name="Straight Connector 5"/>
          <p:cNvCxnSpPr/>
          <p:nvPr/>
        </p:nvCxnSpPr>
        <p:spPr>
          <a:xfrm flipV="1">
            <a:off x="168275" y="143511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329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nchor="ctr"/>
          <a:lstStyle/>
          <a:p>
            <a:r>
              <a:rPr lang="en-ZA" sz="3600" dirty="0"/>
              <a:t>Market-based strategy</a:t>
            </a:r>
          </a:p>
        </p:txBody>
      </p:sp>
      <p:sp>
        <p:nvSpPr>
          <p:cNvPr id="3" name="Content Placeholder 2"/>
          <p:cNvSpPr>
            <a:spLocks noGrp="1"/>
          </p:cNvSpPr>
          <p:nvPr>
            <p:ph idx="1"/>
          </p:nvPr>
        </p:nvSpPr>
        <p:spPr>
          <a:xfrm>
            <a:off x="659334" y="1120043"/>
            <a:ext cx="9042450" cy="5646518"/>
          </a:xfrm>
        </p:spPr>
        <p:txBody>
          <a:bodyPr/>
          <a:lstStyle/>
          <a:p>
            <a:pPr marL="0" indent="0">
              <a:lnSpc>
                <a:spcPct val="100000"/>
              </a:lnSpc>
              <a:spcBef>
                <a:spcPts val="0"/>
              </a:spcBef>
              <a:spcAft>
                <a:spcPts val="1200"/>
              </a:spcAft>
              <a:buNone/>
            </a:pPr>
            <a:r>
              <a:rPr lang="en-ZA" sz="3200" b="1" dirty="0">
                <a:solidFill>
                  <a:srgbClr val="898F0C"/>
                </a:solidFill>
              </a:rPr>
              <a:t>Market-based strategy requires the project team to:</a:t>
            </a:r>
          </a:p>
          <a:p>
            <a:pPr>
              <a:lnSpc>
                <a:spcPct val="100000"/>
              </a:lnSpc>
              <a:spcBef>
                <a:spcPts val="0"/>
              </a:spcBef>
            </a:pPr>
            <a:r>
              <a:rPr lang="en-ZA" sz="3200" dirty="0">
                <a:solidFill>
                  <a:srgbClr val="290DB3"/>
                </a:solidFill>
              </a:rPr>
              <a:t>Focus on costs, income and profit – not only on yields</a:t>
            </a:r>
          </a:p>
          <a:p>
            <a:pPr>
              <a:lnSpc>
                <a:spcPct val="100000"/>
              </a:lnSpc>
              <a:spcBef>
                <a:spcPts val="0"/>
              </a:spcBef>
            </a:pPr>
            <a:r>
              <a:rPr lang="en-ZA" sz="3200" dirty="0">
                <a:solidFill>
                  <a:srgbClr val="290DB3"/>
                </a:solidFill>
              </a:rPr>
              <a:t>Understand the agroenterprise process and improving farmers’ market performance</a:t>
            </a:r>
          </a:p>
          <a:p>
            <a:pPr>
              <a:lnSpc>
                <a:spcPct val="100000"/>
              </a:lnSpc>
              <a:spcBef>
                <a:spcPts val="0"/>
              </a:spcBef>
            </a:pPr>
            <a:r>
              <a:rPr lang="en-ZA" sz="3200" dirty="0">
                <a:solidFill>
                  <a:srgbClr val="290DB3"/>
                </a:solidFill>
              </a:rPr>
              <a:t>See farming as a business – not a way of life for poor people</a:t>
            </a:r>
          </a:p>
          <a:p>
            <a:pPr>
              <a:lnSpc>
                <a:spcPct val="100000"/>
              </a:lnSpc>
              <a:spcBef>
                <a:spcPts val="0"/>
              </a:spcBef>
            </a:pPr>
            <a:r>
              <a:rPr lang="en-ZA" sz="3200" dirty="0">
                <a:solidFill>
                  <a:srgbClr val="290DB3"/>
                </a:solidFill>
              </a:rPr>
              <a:t>Collect, organize and analyze information build and act on a business plan</a:t>
            </a:r>
          </a:p>
          <a:p>
            <a:pPr>
              <a:lnSpc>
                <a:spcPct val="100000"/>
              </a:lnSpc>
              <a:spcBef>
                <a:spcPts val="0"/>
              </a:spcBef>
            </a:pPr>
            <a:r>
              <a:rPr lang="en-ZA" sz="3200" dirty="0">
                <a:solidFill>
                  <a:srgbClr val="290DB3"/>
                </a:solidFill>
              </a:rPr>
              <a:t>Invest the time, energy and money to achieve their targets</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20</a:t>
            </a:fld>
            <a:endParaRPr lang="en-US" dirty="0"/>
          </a:p>
        </p:txBody>
      </p:sp>
      <p:cxnSp>
        <p:nvCxnSpPr>
          <p:cNvPr id="6" name="Straight Connector 5"/>
          <p:cNvCxnSpPr/>
          <p:nvPr/>
        </p:nvCxnSpPr>
        <p:spPr>
          <a:xfrm flipV="1">
            <a:off x="168275" y="95408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5635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t"/>
          <a:lstStyle/>
          <a:p>
            <a:r>
              <a:rPr lang="en-ZA" sz="3600" dirty="0"/>
              <a:t>Market-based strategy: Focus </a:t>
            </a:r>
            <a:r>
              <a:rPr lang="en-ZA" sz="3600" dirty="0" smtClean="0"/>
              <a:t>areas</a:t>
            </a:r>
            <a:br>
              <a:rPr lang="en-ZA" sz="3600" dirty="0" smtClean="0"/>
            </a:br>
            <a:endParaRPr lang="en-ZA"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7515375"/>
              </p:ext>
            </p:extLst>
          </p:nvPr>
        </p:nvGraphicFramePr>
        <p:xfrm>
          <a:off x="173736" y="713234"/>
          <a:ext cx="9710928" cy="6190486"/>
        </p:xfrm>
        <a:graphic>
          <a:graphicData uri="http://schemas.openxmlformats.org/drawingml/2006/table">
            <a:tbl>
              <a:tblPr firstRow="1" bandRow="1">
                <a:tableStyleId>{5C22544A-7EE6-4342-B048-85BDC9FD1C3A}</a:tableStyleId>
              </a:tblPr>
              <a:tblGrid>
                <a:gridCol w="2874898">
                  <a:extLst>
                    <a:ext uri="{9D8B030D-6E8A-4147-A177-3AD203B41FA5}">
                      <a16:colId xmlns="" xmlns:a16="http://schemas.microsoft.com/office/drawing/2014/main" val="20000"/>
                    </a:ext>
                  </a:extLst>
                </a:gridCol>
                <a:gridCol w="6836030">
                  <a:extLst>
                    <a:ext uri="{9D8B030D-6E8A-4147-A177-3AD203B41FA5}">
                      <a16:colId xmlns="" xmlns:a16="http://schemas.microsoft.com/office/drawing/2014/main" val="20001"/>
                    </a:ext>
                  </a:extLst>
                </a:gridCol>
              </a:tblGrid>
              <a:tr h="863789">
                <a:tc>
                  <a:txBody>
                    <a:bodyPr/>
                    <a:lstStyle/>
                    <a:p>
                      <a:r>
                        <a:rPr lang="en-ZA" sz="2800" b="1" dirty="0">
                          <a:solidFill>
                            <a:schemeClr val="bg1"/>
                          </a:solidFill>
                        </a:rPr>
                        <a:t>Primary focus</a:t>
                      </a:r>
                    </a:p>
                  </a:txBody>
                  <a:tcPr anchor="ctr">
                    <a:lnR w="12700" cap="flat" cmpd="sng" algn="ctr">
                      <a:solidFill>
                        <a:srgbClr val="290DB3"/>
                      </a:solidFill>
                      <a:prstDash val="sysDot"/>
                      <a:round/>
                      <a:headEnd type="none" w="med" len="med"/>
                      <a:tailEnd type="none" w="med" len="med"/>
                    </a:lnR>
                    <a:solidFill>
                      <a:srgbClr val="290DB3"/>
                    </a:solidFill>
                  </a:tcPr>
                </a:tc>
                <a:tc>
                  <a:txBody>
                    <a:bodyPr/>
                    <a:lstStyle/>
                    <a:p>
                      <a:r>
                        <a:rPr lang="en-ZA" sz="2400" b="0" i="0" u="none" strike="noStrike" kern="1200" baseline="0" dirty="0">
                          <a:solidFill>
                            <a:srgbClr val="290DB3"/>
                          </a:solidFill>
                          <a:latin typeface="+mn-lt"/>
                          <a:ea typeface="+mn-ea"/>
                          <a:cs typeface="+mn-cs"/>
                        </a:rPr>
                        <a:t>Grow and sell products with an identified market demand</a:t>
                      </a:r>
                      <a:endParaRPr lang="en-ZA" sz="2400"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 xmlns:a16="http://schemas.microsoft.com/office/drawing/2014/main" val="10000"/>
                  </a:ext>
                </a:extLst>
              </a:tr>
              <a:tr h="863789">
                <a:tc>
                  <a:txBody>
                    <a:bodyPr/>
                    <a:lstStyle/>
                    <a:p>
                      <a:r>
                        <a:rPr lang="en-ZA" sz="2800" b="1" dirty="0">
                          <a:solidFill>
                            <a:schemeClr val="bg1"/>
                          </a:solidFill>
                        </a:rPr>
                        <a:t>Business outlook</a:t>
                      </a:r>
                    </a:p>
                  </a:txBody>
                  <a:tcPr anchor="ctr">
                    <a:lnR w="12700" cap="flat" cmpd="sng" algn="ctr">
                      <a:solidFill>
                        <a:srgbClr val="290DB3"/>
                      </a:solidFill>
                      <a:prstDash val="sysDot"/>
                      <a:round/>
                      <a:headEnd type="none" w="med" len="med"/>
                      <a:tailEnd type="none" w="med" len="med"/>
                    </a:lnR>
                    <a:solidFill>
                      <a:srgbClr val="290DB3"/>
                    </a:solidFill>
                  </a:tcPr>
                </a:tc>
                <a:tc>
                  <a:txBody>
                    <a:bodyPr/>
                    <a:lstStyle/>
                    <a:p>
                      <a:r>
                        <a:rPr lang="en-ZA" sz="2400" b="0" i="0" u="none" strike="noStrike" kern="1200" baseline="0" dirty="0">
                          <a:solidFill>
                            <a:srgbClr val="290DB3"/>
                          </a:solidFill>
                          <a:latin typeface="+mn-lt"/>
                          <a:ea typeface="+mn-ea"/>
                          <a:cs typeface="+mn-cs"/>
                        </a:rPr>
                        <a:t>Farmers produce to supply identified buyers at a profit</a:t>
                      </a:r>
                      <a:endParaRPr lang="en-ZA" sz="2400"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 xmlns:a16="http://schemas.microsoft.com/office/drawing/2014/main" val="10001"/>
                  </a:ext>
                </a:extLst>
              </a:tr>
              <a:tr h="950166">
                <a:tc>
                  <a:txBody>
                    <a:bodyPr/>
                    <a:lstStyle/>
                    <a:p>
                      <a:r>
                        <a:rPr lang="en-ZA" sz="2800" b="1" dirty="0">
                          <a:solidFill>
                            <a:schemeClr val="bg1"/>
                          </a:solidFill>
                        </a:rPr>
                        <a:t>Group formation</a:t>
                      </a:r>
                    </a:p>
                  </a:txBody>
                  <a:tcPr anchor="ctr">
                    <a:lnR w="12700" cap="flat" cmpd="sng" algn="ctr">
                      <a:solidFill>
                        <a:srgbClr val="290DB3"/>
                      </a:solidFill>
                      <a:prstDash val="sysDot"/>
                      <a:round/>
                      <a:headEnd type="none" w="med" len="med"/>
                      <a:tailEnd type="none" w="med" len="med"/>
                    </a:lnR>
                    <a:solidFill>
                      <a:srgbClr val="290DB3"/>
                    </a:solidFill>
                  </a:tcPr>
                </a:tc>
                <a:tc>
                  <a:txBody>
                    <a:bodyPr/>
                    <a:lstStyle/>
                    <a:p>
                      <a:r>
                        <a:rPr lang="en-ZA" sz="2400" b="0" i="0" u="none" strike="noStrike" kern="1200" baseline="0" dirty="0">
                          <a:solidFill>
                            <a:srgbClr val="290DB3"/>
                          </a:solidFill>
                          <a:latin typeface="+mn-lt"/>
                          <a:ea typeface="+mn-ea"/>
                          <a:cs typeface="+mn-cs"/>
                        </a:rPr>
                        <a:t>Farmers’ group sets targets for production, sales, productivity, collective marketing and profit</a:t>
                      </a:r>
                      <a:endParaRPr lang="en-ZA" sz="2400"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 xmlns:a16="http://schemas.microsoft.com/office/drawing/2014/main" val="10002"/>
                  </a:ext>
                </a:extLst>
              </a:tr>
              <a:tr h="555373">
                <a:tc>
                  <a:txBody>
                    <a:bodyPr/>
                    <a:lstStyle/>
                    <a:p>
                      <a:r>
                        <a:rPr lang="en-ZA" sz="2800" b="1" dirty="0">
                          <a:solidFill>
                            <a:schemeClr val="bg1"/>
                          </a:solidFill>
                        </a:rPr>
                        <a:t>Targets</a:t>
                      </a:r>
                    </a:p>
                  </a:txBody>
                  <a:tcPr anchor="ctr">
                    <a:lnR w="12700" cap="flat" cmpd="sng" algn="ctr">
                      <a:solidFill>
                        <a:srgbClr val="290DB3"/>
                      </a:solidFill>
                      <a:prstDash val="sysDot"/>
                      <a:round/>
                      <a:headEnd type="none" w="med" len="med"/>
                      <a:tailEnd type="none" w="med" len="med"/>
                    </a:lnR>
                    <a:solidFill>
                      <a:srgbClr val="290DB3"/>
                    </a:solidFill>
                  </a:tcPr>
                </a:tc>
                <a:tc>
                  <a:txBody>
                    <a:bodyPr/>
                    <a:lstStyle/>
                    <a:p>
                      <a:r>
                        <a:rPr lang="en-ZA" sz="2400" b="0" i="0" u="none" strike="noStrike" kern="1200" baseline="0" dirty="0">
                          <a:solidFill>
                            <a:srgbClr val="290DB3"/>
                          </a:solidFill>
                          <a:latin typeface="+mn-lt"/>
                          <a:ea typeface="+mn-ea"/>
                          <a:cs typeface="+mn-cs"/>
                        </a:rPr>
                        <a:t>Production, sales and profit targets</a:t>
                      </a:r>
                      <a:endParaRPr lang="en-ZA" sz="2400"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 xmlns:a16="http://schemas.microsoft.com/office/drawing/2014/main" val="10003"/>
                  </a:ext>
                </a:extLst>
              </a:tr>
              <a:tr h="555373">
                <a:tc>
                  <a:txBody>
                    <a:bodyPr/>
                    <a:lstStyle/>
                    <a:p>
                      <a:r>
                        <a:rPr lang="en-ZA" sz="2800" b="1" dirty="0">
                          <a:solidFill>
                            <a:schemeClr val="bg1"/>
                          </a:solidFill>
                        </a:rPr>
                        <a:t>Collective action</a:t>
                      </a:r>
                    </a:p>
                  </a:txBody>
                  <a:tcPr anchor="ctr">
                    <a:lnR w="12700" cap="flat" cmpd="sng" algn="ctr">
                      <a:solidFill>
                        <a:srgbClr val="290DB3"/>
                      </a:solidFill>
                      <a:prstDash val="sysDot"/>
                      <a:round/>
                      <a:headEnd type="none" w="med" len="med"/>
                      <a:tailEnd type="none" w="med" len="med"/>
                    </a:lnR>
                    <a:solidFill>
                      <a:srgbClr val="290DB3"/>
                    </a:solidFill>
                  </a:tcPr>
                </a:tc>
                <a:tc>
                  <a:txBody>
                    <a:bodyPr/>
                    <a:lstStyle/>
                    <a:p>
                      <a:r>
                        <a:rPr lang="en-ZA" sz="2400" b="0" i="0" u="none" strike="noStrike" kern="1200" baseline="0" dirty="0">
                          <a:solidFill>
                            <a:srgbClr val="290DB3"/>
                          </a:solidFill>
                          <a:latin typeface="+mn-lt"/>
                          <a:ea typeface="+mn-ea"/>
                          <a:cs typeface="+mn-cs"/>
                        </a:rPr>
                        <a:t>Focus on collective marketing</a:t>
                      </a:r>
                      <a:endParaRPr lang="en-ZA" sz="2400"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 xmlns:a16="http://schemas.microsoft.com/office/drawing/2014/main" val="10004"/>
                  </a:ext>
                </a:extLst>
              </a:tr>
              <a:tr h="674418">
                <a:tc>
                  <a:txBody>
                    <a:bodyPr/>
                    <a:lstStyle/>
                    <a:p>
                      <a:r>
                        <a:rPr lang="en-ZA" sz="2800" b="1" dirty="0">
                          <a:solidFill>
                            <a:schemeClr val="bg1"/>
                          </a:solidFill>
                        </a:rPr>
                        <a:t>Technologies</a:t>
                      </a:r>
                    </a:p>
                  </a:txBody>
                  <a:tcPr anchor="ctr">
                    <a:lnR w="12700" cap="flat" cmpd="sng" algn="ctr">
                      <a:solidFill>
                        <a:srgbClr val="290DB3"/>
                      </a:solidFill>
                      <a:prstDash val="sysDot"/>
                      <a:round/>
                      <a:headEnd type="none" w="med" len="med"/>
                      <a:tailEnd type="none" w="med" len="med"/>
                    </a:lnR>
                    <a:solidFill>
                      <a:srgbClr val="290DB3"/>
                    </a:solidFill>
                  </a:tcPr>
                </a:tc>
                <a:tc>
                  <a:txBody>
                    <a:bodyPr/>
                    <a:lstStyle/>
                    <a:p>
                      <a:r>
                        <a:rPr lang="en-ZA" sz="2400" b="0" i="0" u="none" strike="noStrike" kern="1200" baseline="0" dirty="0">
                          <a:solidFill>
                            <a:srgbClr val="290DB3"/>
                          </a:solidFill>
                          <a:latin typeface="+mn-lt"/>
                          <a:ea typeface="+mn-ea"/>
                          <a:cs typeface="+mn-cs"/>
                        </a:rPr>
                        <a:t>All transfers come with a plan; inputs paid by farmers</a:t>
                      </a:r>
                      <a:endParaRPr lang="en-ZA" sz="2400" dirty="0">
                        <a:solidFill>
                          <a:srgbClr val="290DB3"/>
                        </a:solidFill>
                      </a:endParaRPr>
                    </a:p>
                  </a:txBody>
                  <a:tcPr anchor="ct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 xmlns:a16="http://schemas.microsoft.com/office/drawing/2014/main" val="10005"/>
                  </a:ext>
                </a:extLst>
              </a:tr>
              <a:tr h="863789">
                <a:tc>
                  <a:txBody>
                    <a:bodyPr/>
                    <a:lstStyle/>
                    <a:p>
                      <a:r>
                        <a:rPr lang="en-ZA" sz="2800" b="1" dirty="0">
                          <a:solidFill>
                            <a:schemeClr val="bg1"/>
                          </a:solidFill>
                        </a:rPr>
                        <a:t>Microfinance</a:t>
                      </a:r>
                    </a:p>
                  </a:txBody>
                  <a:tcPr anchor="ctr">
                    <a:lnR w="12700" cap="flat" cmpd="sng" algn="ctr">
                      <a:solidFill>
                        <a:srgbClr val="290DB3"/>
                      </a:solidFill>
                      <a:prstDash val="sysDot"/>
                      <a:round/>
                      <a:headEnd type="none" w="med" len="med"/>
                      <a:tailEnd type="none" w="med" len="med"/>
                    </a:lnR>
                    <a:solidFill>
                      <a:srgbClr val="290DB3"/>
                    </a:solidFill>
                  </a:tcPr>
                </a:tc>
                <a:tc>
                  <a:txBody>
                    <a:bodyPr/>
                    <a:lstStyle/>
                    <a:p>
                      <a:r>
                        <a:rPr lang="en-ZA" sz="2400" b="0" i="0" u="none" strike="noStrike" kern="1200" baseline="0" dirty="0">
                          <a:solidFill>
                            <a:srgbClr val="290DB3"/>
                          </a:solidFill>
                          <a:latin typeface="+mn-lt"/>
                          <a:ea typeface="+mn-ea"/>
                          <a:cs typeface="+mn-cs"/>
                        </a:rPr>
                        <a:t>Use of savings and of loans from group or financial institutions</a:t>
                      </a:r>
                      <a:endParaRPr lang="en-ZA" sz="2400"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 xmlns:a16="http://schemas.microsoft.com/office/drawing/2014/main" val="10006"/>
                  </a:ext>
                </a:extLst>
              </a:tr>
              <a:tr h="863789">
                <a:tc>
                  <a:txBody>
                    <a:bodyPr/>
                    <a:lstStyle/>
                    <a:p>
                      <a:r>
                        <a:rPr lang="en-ZA" sz="2800" b="1" dirty="0">
                          <a:solidFill>
                            <a:schemeClr val="bg1"/>
                          </a:solidFill>
                        </a:rPr>
                        <a:t>Monitoring</a:t>
                      </a:r>
                    </a:p>
                  </a:txBody>
                  <a:tcPr anchor="ctr">
                    <a:lnR w="12700" cap="flat" cmpd="sng" algn="ctr">
                      <a:solidFill>
                        <a:srgbClr val="290DB3"/>
                      </a:solidFill>
                      <a:prstDash val="sysDot"/>
                      <a:round/>
                      <a:headEnd type="none" w="med" len="med"/>
                      <a:tailEnd type="none" w="med" len="med"/>
                    </a:lnR>
                    <a:solidFill>
                      <a:srgbClr val="290DB3"/>
                    </a:solidFill>
                  </a:tcPr>
                </a:tc>
                <a:tc>
                  <a:txBody>
                    <a:bodyPr/>
                    <a:lstStyle/>
                    <a:p>
                      <a:r>
                        <a:rPr lang="en-ZA" sz="2400" b="0" i="0" u="none" strike="noStrike" kern="1200" baseline="0" dirty="0">
                          <a:solidFill>
                            <a:srgbClr val="290DB3"/>
                          </a:solidFill>
                          <a:latin typeface="+mn-lt"/>
                          <a:ea typeface="+mn-ea"/>
                          <a:cs typeface="+mn-cs"/>
                        </a:rPr>
                        <a:t>Focus on impacts, volume of sales, profits, collective</a:t>
                      </a:r>
                    </a:p>
                    <a:p>
                      <a:r>
                        <a:rPr lang="en-ZA" sz="2400" b="0" i="0" u="none" strike="noStrike" kern="1200" baseline="0" dirty="0">
                          <a:solidFill>
                            <a:srgbClr val="290DB3"/>
                          </a:solidFill>
                          <a:latin typeface="+mn-lt"/>
                          <a:ea typeface="+mn-ea"/>
                          <a:cs typeface="+mn-cs"/>
                        </a:rPr>
                        <a:t>marketing, use of business services</a:t>
                      </a:r>
                      <a:endParaRPr lang="en-ZA" sz="2400"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 xmlns:a16="http://schemas.microsoft.com/office/drawing/2014/main" val="10007"/>
                  </a:ext>
                </a:extLst>
              </a:tr>
            </a:tbl>
          </a:graphicData>
        </a:graphic>
      </p:graphicFrame>
      <p:sp>
        <p:nvSpPr>
          <p:cNvPr id="4" name="Slide Number Placeholder 3"/>
          <p:cNvSpPr>
            <a:spLocks noGrp="1"/>
          </p:cNvSpPr>
          <p:nvPr>
            <p:ph type="sldNum" sz="quarter" idx="4"/>
          </p:nvPr>
        </p:nvSpPr>
        <p:spPr/>
        <p:txBody>
          <a:bodyPr/>
          <a:lstStyle/>
          <a:p>
            <a:fld id="{3AF21FA0-C69A-D549-B93E-AD7DB9D7EB7A}" type="slidenum">
              <a:rPr lang="en-US" smtClean="0"/>
              <a:pPr/>
              <a:t>21</a:t>
            </a:fld>
            <a:endParaRPr lang="en-US" dirty="0"/>
          </a:p>
        </p:txBody>
      </p:sp>
      <p:cxnSp>
        <p:nvCxnSpPr>
          <p:cNvPr id="6" name="Straight Connector 5"/>
          <p:cNvCxnSpPr/>
          <p:nvPr/>
        </p:nvCxnSpPr>
        <p:spPr>
          <a:xfrm flipV="1">
            <a:off x="92075" y="49939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1323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9502394" cy="1124712"/>
          </a:xfrm>
        </p:spPr>
        <p:txBody>
          <a:bodyPr anchor="ctr"/>
          <a:lstStyle/>
          <a:p>
            <a:r>
              <a:rPr lang="en-ZA" sz="3600" dirty="0"/>
              <a:t>Collecting initial information on the target area</a:t>
            </a:r>
          </a:p>
        </p:txBody>
      </p:sp>
      <p:sp>
        <p:nvSpPr>
          <p:cNvPr id="5" name="Content Placeholder 4"/>
          <p:cNvSpPr>
            <a:spLocks noGrp="1"/>
          </p:cNvSpPr>
          <p:nvPr>
            <p:ph sz="half" idx="1"/>
          </p:nvPr>
        </p:nvSpPr>
        <p:spPr>
          <a:xfrm>
            <a:off x="511629" y="1120042"/>
            <a:ext cx="4985658" cy="5865974"/>
          </a:xfrm>
        </p:spPr>
        <p:txBody>
          <a:bodyPr/>
          <a:lstStyle/>
          <a:p>
            <a:pPr>
              <a:lnSpc>
                <a:spcPct val="100000"/>
              </a:lnSpc>
              <a:spcBef>
                <a:spcPts val="0"/>
              </a:spcBef>
              <a:spcAft>
                <a:spcPts val="600"/>
              </a:spcAft>
            </a:pPr>
            <a:r>
              <a:rPr lang="en-ZA" sz="3200" b="1" dirty="0">
                <a:solidFill>
                  <a:srgbClr val="898F0C"/>
                </a:solidFill>
              </a:rPr>
              <a:t>Social context</a:t>
            </a:r>
            <a:r>
              <a:rPr lang="en-ZA" sz="3200" b="1" dirty="0" smtClean="0">
                <a:solidFill>
                  <a:srgbClr val="898F0C"/>
                </a:solidFill>
              </a:rPr>
              <a:t>:</a:t>
            </a:r>
          </a:p>
          <a:p>
            <a:pPr marL="261781" lvl="1" indent="0">
              <a:lnSpc>
                <a:spcPct val="100000"/>
              </a:lnSpc>
              <a:spcBef>
                <a:spcPts val="0"/>
              </a:spcBef>
              <a:spcAft>
                <a:spcPts val="600"/>
              </a:spcAft>
              <a:buNone/>
            </a:pPr>
            <a:r>
              <a:rPr lang="en-ZA" sz="3200" dirty="0" smtClean="0">
                <a:solidFill>
                  <a:srgbClr val="290DB3"/>
                </a:solidFill>
              </a:rPr>
              <a:t>General </a:t>
            </a:r>
            <a:r>
              <a:rPr lang="en-ZA" sz="3200" dirty="0">
                <a:solidFill>
                  <a:srgbClr val="290DB3"/>
                </a:solidFill>
              </a:rPr>
              <a:t>information on the local area</a:t>
            </a:r>
          </a:p>
          <a:p>
            <a:pPr>
              <a:lnSpc>
                <a:spcPct val="100000"/>
              </a:lnSpc>
              <a:spcBef>
                <a:spcPts val="0"/>
              </a:spcBef>
              <a:spcAft>
                <a:spcPts val="600"/>
              </a:spcAft>
            </a:pPr>
            <a:r>
              <a:rPr lang="en-ZA" sz="3200" b="1" dirty="0">
                <a:solidFill>
                  <a:srgbClr val="898F0C"/>
                </a:solidFill>
              </a:rPr>
              <a:t>Natural resources</a:t>
            </a:r>
            <a:r>
              <a:rPr lang="en-ZA" sz="3200" b="1" dirty="0" smtClean="0">
                <a:solidFill>
                  <a:srgbClr val="898F0C"/>
                </a:solidFill>
              </a:rPr>
              <a:t>:</a:t>
            </a:r>
          </a:p>
          <a:p>
            <a:pPr marL="261781" lvl="1" indent="0">
              <a:lnSpc>
                <a:spcPct val="100000"/>
              </a:lnSpc>
              <a:spcBef>
                <a:spcPts val="0"/>
              </a:spcBef>
              <a:spcAft>
                <a:spcPts val="600"/>
              </a:spcAft>
              <a:buNone/>
            </a:pPr>
            <a:r>
              <a:rPr lang="en-ZA" sz="3200" dirty="0" smtClean="0">
                <a:solidFill>
                  <a:srgbClr val="290DB3"/>
                </a:solidFill>
              </a:rPr>
              <a:t>Information </a:t>
            </a:r>
            <a:r>
              <a:rPr lang="en-ZA" sz="3200" dirty="0">
                <a:solidFill>
                  <a:srgbClr val="290DB3"/>
                </a:solidFill>
              </a:rPr>
              <a:t>on soils, water, crops, livestock, etc.</a:t>
            </a:r>
          </a:p>
          <a:p>
            <a:pPr>
              <a:lnSpc>
                <a:spcPct val="100000"/>
              </a:lnSpc>
              <a:spcBef>
                <a:spcPts val="0"/>
              </a:spcBef>
              <a:spcAft>
                <a:spcPts val="600"/>
              </a:spcAft>
            </a:pPr>
            <a:r>
              <a:rPr lang="en-ZA" sz="3200" b="1" dirty="0">
                <a:solidFill>
                  <a:srgbClr val="898F0C"/>
                </a:solidFill>
              </a:rPr>
              <a:t>Production resources</a:t>
            </a:r>
            <a:r>
              <a:rPr lang="en-ZA" sz="3200" b="1" dirty="0" smtClean="0">
                <a:solidFill>
                  <a:srgbClr val="898F0C"/>
                </a:solidFill>
              </a:rPr>
              <a:t>:</a:t>
            </a:r>
          </a:p>
          <a:p>
            <a:pPr marL="261781" lvl="1" indent="0">
              <a:lnSpc>
                <a:spcPct val="100000"/>
              </a:lnSpc>
              <a:spcBef>
                <a:spcPts val="0"/>
              </a:spcBef>
              <a:spcAft>
                <a:spcPts val="600"/>
              </a:spcAft>
              <a:buNone/>
            </a:pPr>
            <a:r>
              <a:rPr lang="en-ZA" sz="3200" dirty="0" smtClean="0">
                <a:solidFill>
                  <a:srgbClr val="290DB3"/>
                </a:solidFill>
              </a:rPr>
              <a:t>Data </a:t>
            </a:r>
            <a:r>
              <a:rPr lang="en-ZA" sz="3200" dirty="0">
                <a:solidFill>
                  <a:srgbClr val="290DB3"/>
                </a:solidFill>
              </a:rPr>
              <a:t>on farm sizes, growing seasons, typical farming practices, market </a:t>
            </a:r>
            <a:r>
              <a:rPr lang="en-ZA" sz="3200" dirty="0" smtClean="0">
                <a:solidFill>
                  <a:srgbClr val="290DB3"/>
                </a:solidFill>
              </a:rPr>
              <a:t>infrastructure</a:t>
            </a:r>
            <a:endParaRPr lang="en-ZA" sz="3200" dirty="0">
              <a:solidFill>
                <a:srgbClr val="290DB3"/>
              </a:solidFill>
            </a:endParaRP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22</a:t>
            </a:fld>
            <a:endParaRPr lang="en-US" dirty="0"/>
          </a:p>
        </p:txBody>
      </p:sp>
      <p:cxnSp>
        <p:nvCxnSpPr>
          <p:cNvPr id="8" name="Straight Connector 7"/>
          <p:cNvCxnSpPr/>
          <p:nvPr/>
        </p:nvCxnSpPr>
        <p:spPr>
          <a:xfrm flipV="1">
            <a:off x="168275" y="95408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6376" y="1957808"/>
            <a:ext cx="4008120" cy="4008120"/>
          </a:xfrm>
          <a:prstGeom prst="rect">
            <a:avLst/>
          </a:prstGeom>
        </p:spPr>
      </p:pic>
    </p:spTree>
    <p:extLst>
      <p:ext uri="{BB962C8B-B14F-4D97-AF65-F5344CB8AC3E}">
        <p14:creationId xmlns:p14="http://schemas.microsoft.com/office/powerpoint/2010/main" val="2785081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528" y="230188"/>
            <a:ext cx="7315200" cy="1124712"/>
          </a:xfrm>
        </p:spPr>
        <p:txBody>
          <a:bodyPr anchor="ctr"/>
          <a:lstStyle/>
          <a:p>
            <a:r>
              <a:rPr lang="en-ZA" sz="3600" dirty="0"/>
              <a:t>Collecting initial information on the target </a:t>
            </a:r>
            <a:r>
              <a:rPr lang="en-ZA" sz="3600" dirty="0" smtClean="0"/>
              <a:t>area (Continued)</a:t>
            </a:r>
            <a:endParaRPr lang="en-ZA" sz="3200" dirty="0"/>
          </a:p>
        </p:txBody>
      </p:sp>
      <p:sp>
        <p:nvSpPr>
          <p:cNvPr id="3" name="Content Placeholder 2"/>
          <p:cNvSpPr>
            <a:spLocks noGrp="1"/>
          </p:cNvSpPr>
          <p:nvPr>
            <p:ph idx="1"/>
          </p:nvPr>
        </p:nvSpPr>
        <p:spPr>
          <a:xfrm>
            <a:off x="659334" y="1750963"/>
            <a:ext cx="5012123" cy="4606294"/>
          </a:xfrm>
        </p:spPr>
        <p:txBody>
          <a:bodyPr/>
          <a:lstStyle/>
          <a:p>
            <a:pPr marL="0" indent="0">
              <a:lnSpc>
                <a:spcPct val="100000"/>
              </a:lnSpc>
              <a:spcBef>
                <a:spcPts val="0"/>
              </a:spcBef>
              <a:spcAft>
                <a:spcPts val="600"/>
              </a:spcAft>
              <a:buNone/>
            </a:pPr>
            <a:r>
              <a:rPr lang="en-ZA" sz="3200" b="1" dirty="0">
                <a:solidFill>
                  <a:schemeClr val="accent2">
                    <a:lumMod val="75000"/>
                  </a:schemeClr>
                </a:solidFill>
              </a:rPr>
              <a:t>Business and market organization</a:t>
            </a:r>
            <a:r>
              <a:rPr lang="en-ZA" sz="3200" b="1" dirty="0" smtClean="0">
                <a:solidFill>
                  <a:schemeClr val="accent2">
                    <a:lumMod val="75000"/>
                  </a:schemeClr>
                </a:solidFill>
              </a:rPr>
              <a:t>:</a:t>
            </a:r>
          </a:p>
          <a:p>
            <a:pPr>
              <a:lnSpc>
                <a:spcPct val="100000"/>
              </a:lnSpc>
              <a:spcBef>
                <a:spcPts val="0"/>
              </a:spcBef>
              <a:spcAft>
                <a:spcPts val="600"/>
              </a:spcAft>
            </a:pPr>
            <a:r>
              <a:rPr lang="en-ZA" sz="3200" dirty="0" smtClean="0">
                <a:solidFill>
                  <a:srgbClr val="290DB3"/>
                </a:solidFill>
              </a:rPr>
              <a:t>Detailed </a:t>
            </a:r>
            <a:r>
              <a:rPr lang="en-ZA" sz="3200" dirty="0">
                <a:solidFill>
                  <a:srgbClr val="290DB3"/>
                </a:solidFill>
              </a:rPr>
              <a:t>information on </a:t>
            </a:r>
            <a:r>
              <a:rPr lang="en-ZA" sz="3200" dirty="0" smtClean="0">
                <a:solidFill>
                  <a:srgbClr val="290DB3"/>
                </a:solidFill>
              </a:rPr>
              <a:t>the:</a:t>
            </a:r>
          </a:p>
          <a:p>
            <a:pPr>
              <a:lnSpc>
                <a:spcPct val="100000"/>
              </a:lnSpc>
              <a:spcBef>
                <a:spcPts val="0"/>
              </a:spcBef>
              <a:spcAft>
                <a:spcPts val="600"/>
              </a:spcAft>
            </a:pPr>
            <a:r>
              <a:rPr lang="en-ZA" sz="3200" dirty="0" smtClean="0">
                <a:solidFill>
                  <a:srgbClr val="290DB3"/>
                </a:solidFill>
              </a:rPr>
              <a:t>Marketing system</a:t>
            </a:r>
          </a:p>
          <a:p>
            <a:pPr>
              <a:lnSpc>
                <a:spcPct val="100000"/>
              </a:lnSpc>
              <a:spcBef>
                <a:spcPts val="0"/>
              </a:spcBef>
              <a:spcAft>
                <a:spcPts val="600"/>
              </a:spcAft>
            </a:pPr>
            <a:r>
              <a:rPr lang="en-ZA" sz="3200" dirty="0" smtClean="0">
                <a:solidFill>
                  <a:srgbClr val="290DB3"/>
                </a:solidFill>
              </a:rPr>
              <a:t>Major </a:t>
            </a:r>
            <a:r>
              <a:rPr lang="en-ZA" sz="3200" dirty="0">
                <a:solidFill>
                  <a:srgbClr val="290DB3"/>
                </a:solidFill>
              </a:rPr>
              <a:t>products and </a:t>
            </a:r>
            <a:r>
              <a:rPr lang="en-ZA" sz="3200" dirty="0" smtClean="0">
                <a:solidFill>
                  <a:srgbClr val="290DB3"/>
                </a:solidFill>
              </a:rPr>
              <a:t>services</a:t>
            </a:r>
          </a:p>
          <a:p>
            <a:pPr>
              <a:lnSpc>
                <a:spcPct val="100000"/>
              </a:lnSpc>
              <a:spcBef>
                <a:spcPts val="0"/>
              </a:spcBef>
              <a:spcAft>
                <a:spcPts val="600"/>
              </a:spcAft>
            </a:pPr>
            <a:r>
              <a:rPr lang="en-ZA" sz="3200" dirty="0" smtClean="0">
                <a:solidFill>
                  <a:srgbClr val="290DB3"/>
                </a:solidFill>
              </a:rPr>
              <a:t>Input supplies</a:t>
            </a:r>
          </a:p>
          <a:p>
            <a:pPr>
              <a:lnSpc>
                <a:spcPct val="100000"/>
              </a:lnSpc>
              <a:spcBef>
                <a:spcPts val="0"/>
              </a:spcBef>
              <a:spcAft>
                <a:spcPts val="600"/>
              </a:spcAft>
            </a:pPr>
            <a:r>
              <a:rPr lang="en-ZA" sz="3200" dirty="0" smtClean="0">
                <a:solidFill>
                  <a:srgbClr val="290DB3"/>
                </a:solidFill>
              </a:rPr>
              <a:t>Business challenges</a:t>
            </a:r>
          </a:p>
          <a:p>
            <a:pPr>
              <a:lnSpc>
                <a:spcPct val="100000"/>
              </a:lnSpc>
              <a:spcBef>
                <a:spcPts val="0"/>
              </a:spcBef>
              <a:spcAft>
                <a:spcPts val="600"/>
              </a:spcAft>
            </a:pPr>
            <a:r>
              <a:rPr lang="en-ZA" sz="3200" dirty="0" smtClean="0">
                <a:solidFill>
                  <a:srgbClr val="290DB3"/>
                </a:solidFill>
              </a:rPr>
              <a:t>Business </a:t>
            </a:r>
            <a:r>
              <a:rPr lang="en-ZA" sz="3200" dirty="0">
                <a:solidFill>
                  <a:srgbClr val="290DB3"/>
                </a:solidFill>
              </a:rPr>
              <a:t>opportunities</a:t>
            </a:r>
            <a:endParaRPr lang="en-ZA" sz="3200" dirty="0"/>
          </a:p>
          <a:p>
            <a:endParaRPr lang="en-ZA" sz="3200"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23</a:t>
            </a:fld>
            <a:endParaRPr lang="en-US" dirty="0"/>
          </a:p>
        </p:txBody>
      </p:sp>
      <p:cxnSp>
        <p:nvCxnSpPr>
          <p:cNvPr id="5" name="Straight Connector 4"/>
          <p:cNvCxnSpPr/>
          <p:nvPr/>
        </p:nvCxnSpPr>
        <p:spPr>
          <a:xfrm flipV="1">
            <a:off x="168275" y="151123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754" y="2808515"/>
            <a:ext cx="3548742" cy="3548742"/>
          </a:xfrm>
          <a:prstGeom prst="rect">
            <a:avLst/>
          </a:prstGeom>
        </p:spPr>
      </p:pic>
    </p:spTree>
    <p:extLst>
      <p:ext uri="{BB962C8B-B14F-4D97-AF65-F5344CB8AC3E}">
        <p14:creationId xmlns:p14="http://schemas.microsoft.com/office/powerpoint/2010/main" val="1597096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9191498" cy="1124712"/>
          </a:xfrm>
        </p:spPr>
        <p:txBody>
          <a:bodyPr anchor="ctr"/>
          <a:lstStyle/>
          <a:p>
            <a:r>
              <a:rPr lang="en-ZA" sz="3600" dirty="0"/>
              <a:t>Initial meeting with staff and communities</a:t>
            </a:r>
          </a:p>
        </p:txBody>
      </p:sp>
      <p:sp>
        <p:nvSpPr>
          <p:cNvPr id="5" name="Content Placeholder 4"/>
          <p:cNvSpPr>
            <a:spLocks noGrp="1"/>
          </p:cNvSpPr>
          <p:nvPr>
            <p:ph sz="half" idx="1"/>
          </p:nvPr>
        </p:nvSpPr>
        <p:spPr>
          <a:xfrm>
            <a:off x="336550" y="1353399"/>
            <a:ext cx="5247821" cy="5286887"/>
          </a:xfrm>
        </p:spPr>
        <p:txBody>
          <a:bodyPr/>
          <a:lstStyle/>
          <a:p>
            <a:pPr marL="0" indent="0">
              <a:lnSpc>
                <a:spcPct val="100000"/>
              </a:lnSpc>
              <a:spcBef>
                <a:spcPts val="0"/>
              </a:spcBef>
              <a:spcAft>
                <a:spcPts val="600"/>
              </a:spcAft>
              <a:buNone/>
            </a:pPr>
            <a:r>
              <a:rPr lang="en-ZA" sz="3200" b="1" dirty="0" smtClean="0">
                <a:solidFill>
                  <a:schemeClr val="accent2">
                    <a:lumMod val="75000"/>
                  </a:schemeClr>
                </a:solidFill>
              </a:rPr>
              <a:t>Hold </a:t>
            </a:r>
            <a:r>
              <a:rPr lang="en-ZA" sz="3200" b="1" dirty="0">
                <a:solidFill>
                  <a:schemeClr val="accent2">
                    <a:lumMod val="75000"/>
                  </a:schemeClr>
                </a:solidFill>
              </a:rPr>
              <a:t>initial meetings with:</a:t>
            </a:r>
          </a:p>
          <a:p>
            <a:pPr>
              <a:lnSpc>
                <a:spcPct val="100000"/>
              </a:lnSpc>
              <a:spcBef>
                <a:spcPts val="0"/>
              </a:spcBef>
              <a:spcAft>
                <a:spcPts val="600"/>
              </a:spcAft>
            </a:pPr>
            <a:r>
              <a:rPr lang="en-ZA" sz="3200" dirty="0">
                <a:solidFill>
                  <a:srgbClr val="290DB3"/>
                </a:solidFill>
              </a:rPr>
              <a:t>Other members of the project team</a:t>
            </a:r>
          </a:p>
          <a:p>
            <a:pPr>
              <a:lnSpc>
                <a:spcPct val="100000"/>
              </a:lnSpc>
              <a:spcBef>
                <a:spcPts val="0"/>
              </a:spcBef>
              <a:spcAft>
                <a:spcPts val="600"/>
              </a:spcAft>
            </a:pPr>
            <a:r>
              <a:rPr lang="en-ZA" sz="3200" dirty="0">
                <a:solidFill>
                  <a:srgbClr val="290DB3"/>
                </a:solidFill>
              </a:rPr>
              <a:t>Public and private sector partners</a:t>
            </a:r>
          </a:p>
          <a:p>
            <a:pPr>
              <a:lnSpc>
                <a:spcPct val="100000"/>
              </a:lnSpc>
              <a:spcBef>
                <a:spcPts val="0"/>
              </a:spcBef>
              <a:spcAft>
                <a:spcPts val="600"/>
              </a:spcAft>
            </a:pPr>
            <a:r>
              <a:rPr lang="en-ZA" sz="3200" dirty="0">
                <a:solidFill>
                  <a:srgbClr val="290DB3"/>
                </a:solidFill>
              </a:rPr>
              <a:t>The community</a:t>
            </a:r>
          </a:p>
          <a:p>
            <a:pPr marL="0" indent="0">
              <a:lnSpc>
                <a:spcPct val="100000"/>
              </a:lnSpc>
              <a:spcBef>
                <a:spcPts val="0"/>
              </a:spcBef>
              <a:spcAft>
                <a:spcPts val="600"/>
              </a:spcAft>
              <a:buNone/>
            </a:pPr>
            <a:r>
              <a:rPr lang="en-ZA" sz="3200" dirty="0">
                <a:solidFill>
                  <a:srgbClr val="290DB3"/>
                </a:solidFill>
              </a:rPr>
              <a:t>These meetings give the team a chance to learn about the farmers’ resources, assets, skills and business ambitions.</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24</a:t>
            </a:fld>
            <a:endParaRPr lang="en-US" dirty="0"/>
          </a:p>
        </p:txBody>
      </p:sp>
      <p:cxnSp>
        <p:nvCxnSpPr>
          <p:cNvPr id="8" name="Straight Connector 7"/>
          <p:cNvCxnSpPr/>
          <p:nvPr/>
        </p:nvCxnSpPr>
        <p:spPr>
          <a:xfrm flipV="1">
            <a:off x="336550" y="103972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371" y="2329543"/>
            <a:ext cx="4206518" cy="2764971"/>
          </a:xfrm>
          <a:prstGeom prst="rect">
            <a:avLst/>
          </a:prstGeom>
        </p:spPr>
      </p:pic>
    </p:spTree>
    <p:extLst>
      <p:ext uri="{BB962C8B-B14F-4D97-AF65-F5344CB8AC3E}">
        <p14:creationId xmlns:p14="http://schemas.microsoft.com/office/powerpoint/2010/main" val="1644666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4670"/>
            <a:ext cx="7571232" cy="1124712"/>
          </a:xfrm>
        </p:spPr>
        <p:txBody>
          <a:bodyPr anchor="ctr"/>
          <a:lstStyle/>
          <a:p>
            <a:r>
              <a:rPr lang="en-ZA" sz="3600" dirty="0"/>
              <a:t>Working with partner organizations</a:t>
            </a:r>
          </a:p>
        </p:txBody>
      </p:sp>
      <p:sp>
        <p:nvSpPr>
          <p:cNvPr id="5" name="Content Placeholder 4"/>
          <p:cNvSpPr>
            <a:spLocks noGrp="1"/>
          </p:cNvSpPr>
          <p:nvPr>
            <p:ph sz="half" idx="1"/>
          </p:nvPr>
        </p:nvSpPr>
        <p:spPr>
          <a:xfrm>
            <a:off x="658368" y="1579563"/>
            <a:ext cx="4663439" cy="4601781"/>
          </a:xfrm>
        </p:spPr>
        <p:txBody>
          <a:bodyPr/>
          <a:lstStyle/>
          <a:p>
            <a:pPr marL="0" indent="0">
              <a:lnSpc>
                <a:spcPct val="100000"/>
              </a:lnSpc>
              <a:spcBef>
                <a:spcPts val="0"/>
              </a:spcBef>
              <a:spcAft>
                <a:spcPts val="600"/>
              </a:spcAft>
              <a:buNone/>
            </a:pPr>
            <a:r>
              <a:rPr lang="en-ZA" sz="3200" b="1" dirty="0">
                <a:solidFill>
                  <a:srgbClr val="898F0C"/>
                </a:solidFill>
              </a:rPr>
              <a:t>Partners may include</a:t>
            </a:r>
          </a:p>
          <a:p>
            <a:pPr>
              <a:lnSpc>
                <a:spcPct val="100000"/>
              </a:lnSpc>
              <a:spcBef>
                <a:spcPts val="0"/>
              </a:spcBef>
              <a:spcAft>
                <a:spcPts val="600"/>
              </a:spcAft>
            </a:pPr>
            <a:r>
              <a:rPr lang="en-ZA" sz="3200" dirty="0">
                <a:solidFill>
                  <a:srgbClr val="290DB3"/>
                </a:solidFill>
              </a:rPr>
              <a:t>Local communities</a:t>
            </a:r>
          </a:p>
          <a:p>
            <a:pPr>
              <a:lnSpc>
                <a:spcPct val="100000"/>
              </a:lnSpc>
              <a:spcBef>
                <a:spcPts val="0"/>
              </a:spcBef>
              <a:spcAft>
                <a:spcPts val="600"/>
              </a:spcAft>
            </a:pPr>
            <a:r>
              <a:rPr lang="en-ZA" sz="3200" dirty="0">
                <a:solidFill>
                  <a:srgbClr val="290DB3"/>
                </a:solidFill>
              </a:rPr>
              <a:t>NGOs</a:t>
            </a:r>
          </a:p>
          <a:p>
            <a:pPr>
              <a:lnSpc>
                <a:spcPct val="100000"/>
              </a:lnSpc>
              <a:spcBef>
                <a:spcPts val="0"/>
              </a:spcBef>
              <a:spcAft>
                <a:spcPts val="600"/>
              </a:spcAft>
            </a:pPr>
            <a:r>
              <a:rPr lang="en-ZA" sz="3200" dirty="0">
                <a:solidFill>
                  <a:srgbClr val="290DB3"/>
                </a:solidFill>
              </a:rPr>
              <a:t>Church organizations</a:t>
            </a:r>
          </a:p>
          <a:p>
            <a:pPr>
              <a:lnSpc>
                <a:spcPct val="100000"/>
              </a:lnSpc>
              <a:spcBef>
                <a:spcPts val="0"/>
              </a:spcBef>
              <a:spcAft>
                <a:spcPts val="600"/>
              </a:spcAft>
            </a:pPr>
            <a:r>
              <a:rPr lang="en-ZA" sz="3200" dirty="0">
                <a:solidFill>
                  <a:srgbClr val="290DB3"/>
                </a:solidFill>
              </a:rPr>
              <a:t>Government agencies</a:t>
            </a:r>
          </a:p>
          <a:p>
            <a:pPr>
              <a:lnSpc>
                <a:spcPct val="100000"/>
              </a:lnSpc>
              <a:spcBef>
                <a:spcPts val="0"/>
              </a:spcBef>
              <a:spcAft>
                <a:spcPts val="600"/>
              </a:spcAft>
            </a:pPr>
            <a:r>
              <a:rPr lang="en-ZA" sz="3200" dirty="0">
                <a:solidFill>
                  <a:srgbClr val="290DB3"/>
                </a:solidFill>
              </a:rPr>
              <a:t>Research institutions</a:t>
            </a:r>
          </a:p>
          <a:p>
            <a:pPr>
              <a:lnSpc>
                <a:spcPct val="100000"/>
              </a:lnSpc>
              <a:spcBef>
                <a:spcPts val="0"/>
              </a:spcBef>
              <a:spcAft>
                <a:spcPts val="600"/>
              </a:spcAft>
            </a:pPr>
            <a:r>
              <a:rPr lang="en-ZA" sz="3200" dirty="0">
                <a:solidFill>
                  <a:srgbClr val="290DB3"/>
                </a:solidFill>
              </a:rPr>
              <a:t>Private companies</a:t>
            </a:r>
          </a:p>
          <a:p>
            <a:pPr>
              <a:lnSpc>
                <a:spcPct val="100000"/>
              </a:lnSpc>
              <a:spcBef>
                <a:spcPts val="0"/>
              </a:spcBef>
              <a:spcAft>
                <a:spcPts val="600"/>
              </a:spcAft>
            </a:pPr>
            <a:r>
              <a:rPr lang="en-ZA" sz="3200" dirty="0">
                <a:solidFill>
                  <a:srgbClr val="290DB3"/>
                </a:solidFill>
              </a:rPr>
              <a:t>Local entrepreneurs</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25</a:t>
            </a:fld>
            <a:endParaRPr lang="en-US" dirty="0"/>
          </a:p>
        </p:txBody>
      </p:sp>
      <p:cxnSp>
        <p:nvCxnSpPr>
          <p:cNvPr id="8" name="Straight Connector 7"/>
          <p:cNvCxnSpPr/>
          <p:nvPr/>
        </p:nvCxnSpPr>
        <p:spPr>
          <a:xfrm flipV="1">
            <a:off x="336550" y="103972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1715" y="2199535"/>
            <a:ext cx="4017213" cy="3859943"/>
          </a:xfrm>
          <a:prstGeom prst="rect">
            <a:avLst/>
          </a:prstGeom>
        </p:spPr>
      </p:pic>
    </p:spTree>
    <p:extLst>
      <p:ext uri="{BB962C8B-B14F-4D97-AF65-F5344CB8AC3E}">
        <p14:creationId xmlns:p14="http://schemas.microsoft.com/office/powerpoint/2010/main" val="2032974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670"/>
            <a:ext cx="8933688" cy="1124712"/>
          </a:xfrm>
        </p:spPr>
        <p:txBody>
          <a:bodyPr anchor="ctr"/>
          <a:lstStyle/>
          <a:p>
            <a:r>
              <a:rPr lang="en-ZA" sz="3600" dirty="0"/>
              <a:t>Working with partner organizations:</a:t>
            </a:r>
            <a:br>
              <a:rPr lang="en-ZA" sz="3600" dirty="0"/>
            </a:br>
            <a:r>
              <a:rPr lang="en-ZA" sz="3600" dirty="0"/>
              <a:t>Points of discussion</a:t>
            </a:r>
          </a:p>
        </p:txBody>
      </p:sp>
      <p:sp>
        <p:nvSpPr>
          <p:cNvPr id="3" name="Content Placeholder 2"/>
          <p:cNvSpPr>
            <a:spLocks noGrp="1"/>
          </p:cNvSpPr>
          <p:nvPr>
            <p:ph idx="1"/>
          </p:nvPr>
        </p:nvSpPr>
        <p:spPr>
          <a:xfrm>
            <a:off x="322415" y="1444752"/>
            <a:ext cx="9159913" cy="5477255"/>
          </a:xfrm>
        </p:spPr>
        <p:txBody>
          <a:bodyPr/>
          <a:lstStyle/>
          <a:p>
            <a:pPr marL="0" indent="0">
              <a:lnSpc>
                <a:spcPct val="100000"/>
              </a:lnSpc>
              <a:spcBef>
                <a:spcPts val="0"/>
              </a:spcBef>
              <a:spcAft>
                <a:spcPts val="600"/>
              </a:spcAft>
              <a:buNone/>
            </a:pPr>
            <a:r>
              <a:rPr lang="en-ZA" sz="3200" b="1" dirty="0">
                <a:solidFill>
                  <a:schemeClr val="accent2">
                    <a:lumMod val="75000"/>
                  </a:schemeClr>
                </a:solidFill>
              </a:rPr>
              <a:t>Points to discuss with potential partner organizations:</a:t>
            </a:r>
          </a:p>
          <a:p>
            <a:pPr>
              <a:lnSpc>
                <a:spcPct val="100000"/>
              </a:lnSpc>
              <a:spcBef>
                <a:spcPts val="0"/>
              </a:spcBef>
            </a:pPr>
            <a:r>
              <a:rPr lang="en-ZA" sz="3200" b="1" dirty="0">
                <a:solidFill>
                  <a:srgbClr val="290DB3"/>
                </a:solidFill>
              </a:rPr>
              <a:t>Skills: </a:t>
            </a:r>
            <a:r>
              <a:rPr lang="en-ZA" sz="3200" dirty="0">
                <a:solidFill>
                  <a:srgbClr val="290DB3"/>
                </a:solidFill>
              </a:rPr>
              <a:t>What skills does the partner offer the project?</a:t>
            </a:r>
          </a:p>
          <a:p>
            <a:pPr>
              <a:lnSpc>
                <a:spcPct val="100000"/>
              </a:lnSpc>
              <a:spcBef>
                <a:spcPts val="0"/>
              </a:spcBef>
            </a:pPr>
            <a:r>
              <a:rPr lang="en-ZA" sz="3200" b="1" dirty="0">
                <a:solidFill>
                  <a:srgbClr val="290DB3"/>
                </a:solidFill>
              </a:rPr>
              <a:t>Commitment: </a:t>
            </a:r>
            <a:r>
              <a:rPr lang="en-ZA" sz="3200" dirty="0">
                <a:solidFill>
                  <a:srgbClr val="290DB3"/>
                </a:solidFill>
              </a:rPr>
              <a:t>Is the partner’s management committed to support the project for 24–36 months?</a:t>
            </a:r>
          </a:p>
          <a:p>
            <a:pPr>
              <a:lnSpc>
                <a:spcPct val="100000"/>
              </a:lnSpc>
              <a:spcBef>
                <a:spcPts val="0"/>
              </a:spcBef>
            </a:pPr>
            <a:r>
              <a:rPr lang="en-ZA" sz="3200" b="1" dirty="0">
                <a:solidFill>
                  <a:srgbClr val="290DB3"/>
                </a:solidFill>
              </a:rPr>
              <a:t>Location: </a:t>
            </a:r>
            <a:r>
              <a:rPr lang="en-ZA" sz="3200" dirty="0">
                <a:solidFill>
                  <a:srgbClr val="290DB3"/>
                </a:solidFill>
              </a:rPr>
              <a:t>Does the partner work in the same geographical area?</a:t>
            </a:r>
          </a:p>
          <a:p>
            <a:pPr>
              <a:lnSpc>
                <a:spcPct val="100000"/>
              </a:lnSpc>
              <a:spcBef>
                <a:spcPts val="0"/>
              </a:spcBef>
            </a:pPr>
            <a:r>
              <a:rPr lang="en-ZA" sz="3200" b="1" dirty="0">
                <a:solidFill>
                  <a:srgbClr val="290DB3"/>
                </a:solidFill>
              </a:rPr>
              <a:t>Resources: </a:t>
            </a:r>
            <a:r>
              <a:rPr lang="en-ZA" sz="3200" dirty="0">
                <a:solidFill>
                  <a:srgbClr val="290DB3"/>
                </a:solidFill>
              </a:rPr>
              <a:t>Does the partner have the resources to engage in the project, or is funding required?</a:t>
            </a:r>
          </a:p>
          <a:p>
            <a:pPr>
              <a:lnSpc>
                <a:spcPct val="100000"/>
              </a:lnSpc>
              <a:spcBef>
                <a:spcPts val="0"/>
              </a:spcBef>
            </a:pPr>
            <a:r>
              <a:rPr lang="en-ZA" sz="3200" b="1" dirty="0">
                <a:solidFill>
                  <a:srgbClr val="290DB3"/>
                </a:solidFill>
              </a:rPr>
              <a:t>Information: </a:t>
            </a:r>
            <a:r>
              <a:rPr lang="en-ZA" sz="3200" dirty="0">
                <a:solidFill>
                  <a:srgbClr val="290DB3"/>
                </a:solidFill>
              </a:rPr>
              <a:t>Does the partner agree to link field data and financial reporting into a single routine reporting process?</a:t>
            </a:r>
          </a:p>
        </p:txBody>
      </p:sp>
      <p:sp>
        <p:nvSpPr>
          <p:cNvPr id="4" name="Slide Number Placeholder 3"/>
          <p:cNvSpPr>
            <a:spLocks noGrp="1"/>
          </p:cNvSpPr>
          <p:nvPr>
            <p:ph type="sldNum" sz="quarter" idx="4"/>
          </p:nvPr>
        </p:nvSpPr>
        <p:spPr/>
        <p:txBody>
          <a:bodyPr/>
          <a:lstStyle/>
          <a:p>
            <a:fld id="{3AF21FA0-C69A-D549-B93E-AD7DB9D7EB7A}" type="slidenum">
              <a:rPr lang="en-US" smtClean="0"/>
              <a:pPr/>
              <a:t>26</a:t>
            </a:fld>
            <a:endParaRPr lang="en-US" dirty="0"/>
          </a:p>
        </p:txBody>
      </p:sp>
      <p:cxnSp>
        <p:nvCxnSpPr>
          <p:cNvPr id="6" name="Straight Connector 5"/>
          <p:cNvCxnSpPr/>
          <p:nvPr/>
        </p:nvCxnSpPr>
        <p:spPr>
          <a:xfrm flipV="1">
            <a:off x="336550" y="120963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6467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Conditions of collaboration</a:t>
            </a:r>
          </a:p>
        </p:txBody>
      </p:sp>
      <p:sp>
        <p:nvSpPr>
          <p:cNvPr id="3" name="Content Placeholder 2"/>
          <p:cNvSpPr>
            <a:spLocks noGrp="1"/>
          </p:cNvSpPr>
          <p:nvPr>
            <p:ph idx="1"/>
          </p:nvPr>
        </p:nvSpPr>
        <p:spPr>
          <a:xfrm>
            <a:off x="914400" y="1120043"/>
            <a:ext cx="8229600" cy="5646518"/>
          </a:xfrm>
        </p:spPr>
        <p:txBody>
          <a:bodyPr/>
          <a:lstStyle/>
          <a:p>
            <a:pPr>
              <a:lnSpc>
                <a:spcPct val="100000"/>
              </a:lnSpc>
              <a:spcBef>
                <a:spcPts val="600"/>
              </a:spcBef>
              <a:spcAft>
                <a:spcPts val="600"/>
              </a:spcAft>
            </a:pPr>
            <a:r>
              <a:rPr lang="en-ZA" sz="3200" dirty="0">
                <a:solidFill>
                  <a:srgbClr val="290DB3"/>
                </a:solidFill>
              </a:rPr>
              <a:t>Partners should discuss conditions for their collaboration.</a:t>
            </a:r>
          </a:p>
          <a:p>
            <a:pPr>
              <a:lnSpc>
                <a:spcPct val="100000"/>
              </a:lnSpc>
              <a:spcBef>
                <a:spcPts val="600"/>
              </a:spcBef>
              <a:spcAft>
                <a:spcPts val="600"/>
              </a:spcAft>
            </a:pPr>
            <a:r>
              <a:rPr lang="en-ZA" sz="3200" dirty="0">
                <a:solidFill>
                  <a:srgbClr val="290DB3"/>
                </a:solidFill>
              </a:rPr>
              <a:t>Based on the discussions, they should prepare a </a:t>
            </a:r>
            <a:r>
              <a:rPr lang="en-ZA" sz="3200" b="1" dirty="0">
                <a:solidFill>
                  <a:srgbClr val="898F0C"/>
                </a:solidFill>
              </a:rPr>
              <a:t>formal memorandum of understanding </a:t>
            </a:r>
            <a:r>
              <a:rPr lang="en-ZA" sz="3200" dirty="0">
                <a:solidFill>
                  <a:srgbClr val="290DB3"/>
                </a:solidFill>
              </a:rPr>
              <a:t>that outlines their </a:t>
            </a:r>
            <a:r>
              <a:rPr lang="en-ZA" sz="3200" b="1" dirty="0">
                <a:solidFill>
                  <a:srgbClr val="898F0C"/>
                </a:solidFill>
              </a:rPr>
              <a:t>roles, responsibilities </a:t>
            </a:r>
            <a:r>
              <a:rPr lang="en-ZA" sz="3200" dirty="0">
                <a:solidFill>
                  <a:srgbClr val="290DB3"/>
                </a:solidFill>
              </a:rPr>
              <a:t>and any </a:t>
            </a:r>
            <a:r>
              <a:rPr lang="en-ZA" sz="3200" b="1" dirty="0">
                <a:solidFill>
                  <a:srgbClr val="898F0C"/>
                </a:solidFill>
              </a:rPr>
              <a:t>financial arrangements.</a:t>
            </a:r>
          </a:p>
          <a:p>
            <a:pPr>
              <a:lnSpc>
                <a:spcPct val="100000"/>
              </a:lnSpc>
              <a:spcBef>
                <a:spcPts val="600"/>
              </a:spcBef>
              <a:spcAft>
                <a:spcPts val="600"/>
              </a:spcAft>
            </a:pPr>
            <a:r>
              <a:rPr lang="en-ZA" sz="3200" dirty="0">
                <a:solidFill>
                  <a:srgbClr val="290DB3"/>
                </a:solidFill>
              </a:rPr>
              <a:t>It is important to engage </a:t>
            </a:r>
            <a:r>
              <a:rPr lang="en-ZA" sz="3200" b="1" dirty="0">
                <a:solidFill>
                  <a:srgbClr val="898F0C"/>
                </a:solidFill>
              </a:rPr>
              <a:t>farmers</a:t>
            </a:r>
            <a:r>
              <a:rPr lang="en-ZA" sz="3200" dirty="0">
                <a:solidFill>
                  <a:srgbClr val="290DB3"/>
                </a:solidFill>
              </a:rPr>
              <a:t> in the evaluations of project activities.</a:t>
            </a:r>
          </a:p>
          <a:p>
            <a:pPr>
              <a:lnSpc>
                <a:spcPct val="100000"/>
              </a:lnSpc>
              <a:spcBef>
                <a:spcPts val="600"/>
              </a:spcBef>
              <a:spcAft>
                <a:spcPts val="600"/>
              </a:spcAft>
            </a:pPr>
            <a:r>
              <a:rPr lang="en-ZA" sz="3200" dirty="0">
                <a:solidFill>
                  <a:srgbClr val="290DB3"/>
                </a:solidFill>
              </a:rPr>
              <a:t>To support women in agroenterprise work, partners should include </a:t>
            </a:r>
            <a:r>
              <a:rPr lang="en-ZA" sz="3200" b="1" dirty="0">
                <a:solidFill>
                  <a:srgbClr val="898F0C"/>
                </a:solidFill>
              </a:rPr>
              <a:t>women field agents.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27</a:t>
            </a:fld>
            <a:endParaRPr lang="en-US" dirty="0"/>
          </a:p>
        </p:txBody>
      </p:sp>
      <p:cxnSp>
        <p:nvCxnSpPr>
          <p:cNvPr id="6" name="Straight Connector 5"/>
          <p:cNvCxnSpPr/>
          <p:nvPr/>
        </p:nvCxnSpPr>
        <p:spPr>
          <a:xfrm flipV="1">
            <a:off x="341089" y="99475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9242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9489097" cy="1124712"/>
          </a:xfrm>
        </p:spPr>
        <p:txBody>
          <a:bodyPr anchor="ctr"/>
          <a:lstStyle/>
          <a:p>
            <a:r>
              <a:rPr lang="en-ZA" sz="3600" dirty="0"/>
              <a:t>Conditions of collaboration: Selection of field agents</a:t>
            </a:r>
            <a:endParaRPr lang="en-ZA" sz="3200" dirty="0"/>
          </a:p>
        </p:txBody>
      </p:sp>
      <p:sp>
        <p:nvSpPr>
          <p:cNvPr id="3" name="Content Placeholder 2"/>
          <p:cNvSpPr>
            <a:spLocks noGrp="1"/>
          </p:cNvSpPr>
          <p:nvPr>
            <p:ph idx="1"/>
          </p:nvPr>
        </p:nvSpPr>
        <p:spPr>
          <a:xfrm>
            <a:off x="457201" y="1501043"/>
            <a:ext cx="8575330" cy="5015581"/>
          </a:xfrm>
        </p:spPr>
        <p:txBody>
          <a:bodyPr anchor="t"/>
          <a:lstStyle/>
          <a:p>
            <a:pPr marL="0" indent="0">
              <a:lnSpc>
                <a:spcPct val="100000"/>
              </a:lnSpc>
              <a:spcBef>
                <a:spcPts val="600"/>
              </a:spcBef>
              <a:spcAft>
                <a:spcPts val="600"/>
              </a:spcAft>
              <a:buNone/>
            </a:pPr>
            <a:r>
              <a:rPr lang="en-ZA" sz="3200" dirty="0">
                <a:solidFill>
                  <a:srgbClr val="290DB3"/>
                </a:solidFill>
              </a:rPr>
              <a:t>If partners provide field agents, they should be selected carefully. </a:t>
            </a:r>
            <a:r>
              <a:rPr lang="en-ZA" sz="3200" b="1" dirty="0">
                <a:solidFill>
                  <a:srgbClr val="898F0C"/>
                </a:solidFill>
              </a:rPr>
              <a:t>Field agents should:</a:t>
            </a:r>
          </a:p>
          <a:p>
            <a:pPr>
              <a:lnSpc>
                <a:spcPct val="100000"/>
              </a:lnSpc>
              <a:spcBef>
                <a:spcPts val="600"/>
              </a:spcBef>
              <a:spcAft>
                <a:spcPts val="600"/>
              </a:spcAft>
            </a:pPr>
            <a:r>
              <a:rPr lang="en-ZA" sz="3200" dirty="0">
                <a:solidFill>
                  <a:srgbClr val="290DB3"/>
                </a:solidFill>
              </a:rPr>
              <a:t>Be dynamic</a:t>
            </a:r>
          </a:p>
          <a:p>
            <a:pPr>
              <a:lnSpc>
                <a:spcPct val="100000"/>
              </a:lnSpc>
              <a:spcBef>
                <a:spcPts val="600"/>
              </a:spcBef>
              <a:spcAft>
                <a:spcPts val="600"/>
              </a:spcAft>
            </a:pPr>
            <a:r>
              <a:rPr lang="en-ZA" sz="3200" dirty="0">
                <a:solidFill>
                  <a:srgbClr val="290DB3"/>
                </a:solidFill>
              </a:rPr>
              <a:t>Interested in their new role</a:t>
            </a:r>
          </a:p>
          <a:p>
            <a:pPr>
              <a:lnSpc>
                <a:spcPct val="100000"/>
              </a:lnSpc>
              <a:spcBef>
                <a:spcPts val="600"/>
              </a:spcBef>
              <a:spcAft>
                <a:spcPts val="600"/>
              </a:spcAft>
            </a:pPr>
            <a:r>
              <a:rPr lang="en-ZA" sz="3200" dirty="0">
                <a:solidFill>
                  <a:srgbClr val="290DB3"/>
                </a:solidFill>
              </a:rPr>
              <a:t>Have strong participatory skills</a:t>
            </a:r>
          </a:p>
          <a:p>
            <a:pPr>
              <a:lnSpc>
                <a:spcPct val="100000"/>
              </a:lnSpc>
              <a:spcBef>
                <a:spcPts val="600"/>
              </a:spcBef>
              <a:spcAft>
                <a:spcPts val="600"/>
              </a:spcAft>
            </a:pPr>
            <a:r>
              <a:rPr lang="en-ZA" sz="3200" dirty="0">
                <a:solidFill>
                  <a:srgbClr val="290DB3"/>
                </a:solidFill>
              </a:rPr>
              <a:t>Have some business background (if possible)</a:t>
            </a:r>
          </a:p>
          <a:p>
            <a:pPr marL="0" indent="0">
              <a:lnSpc>
                <a:spcPct val="100000"/>
              </a:lnSpc>
              <a:spcBef>
                <a:spcPts val="600"/>
              </a:spcBef>
              <a:spcAft>
                <a:spcPts val="600"/>
              </a:spcAft>
              <a:buNone/>
            </a:pPr>
            <a:r>
              <a:rPr lang="en-ZA" sz="3200" dirty="0">
                <a:solidFill>
                  <a:srgbClr val="290DB3"/>
                </a:solidFill>
              </a:rPr>
              <a:t>It may be necessary to hire new staff with these attributes.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28</a:t>
            </a:fld>
            <a:endParaRPr lang="en-US" dirty="0"/>
          </a:p>
        </p:txBody>
      </p:sp>
      <p:cxnSp>
        <p:nvCxnSpPr>
          <p:cNvPr id="6" name="Straight Connector 5"/>
          <p:cNvCxnSpPr/>
          <p:nvPr/>
        </p:nvCxnSpPr>
        <p:spPr>
          <a:xfrm flipV="1">
            <a:off x="336550" y="103972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846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4" y="-4670"/>
            <a:ext cx="7685315" cy="1124712"/>
          </a:xfrm>
        </p:spPr>
        <p:txBody>
          <a:bodyPr anchor="ctr"/>
          <a:lstStyle/>
          <a:p>
            <a:r>
              <a:rPr lang="en-ZA" sz="3600" dirty="0"/>
              <a:t>Conditions of collaboration: Reporting</a:t>
            </a:r>
          </a:p>
        </p:txBody>
      </p:sp>
      <p:sp>
        <p:nvSpPr>
          <p:cNvPr id="5" name="Content Placeholder 4"/>
          <p:cNvSpPr>
            <a:spLocks noGrp="1"/>
          </p:cNvSpPr>
          <p:nvPr>
            <p:ph sz="half" idx="1"/>
          </p:nvPr>
        </p:nvSpPr>
        <p:spPr>
          <a:xfrm>
            <a:off x="544285" y="1120042"/>
            <a:ext cx="5257801" cy="5400501"/>
          </a:xfrm>
        </p:spPr>
        <p:txBody>
          <a:bodyPr/>
          <a:lstStyle/>
          <a:p>
            <a:pPr marL="0" indent="0">
              <a:lnSpc>
                <a:spcPct val="100000"/>
              </a:lnSpc>
              <a:spcBef>
                <a:spcPts val="0"/>
              </a:spcBef>
              <a:spcAft>
                <a:spcPts val="600"/>
              </a:spcAft>
              <a:buNone/>
            </a:pPr>
            <a:r>
              <a:rPr lang="en-ZA" sz="3200" b="1" dirty="0">
                <a:solidFill>
                  <a:srgbClr val="898F0C"/>
                </a:solidFill>
              </a:rPr>
              <a:t>Financial support requires:</a:t>
            </a:r>
          </a:p>
          <a:p>
            <a:pPr>
              <a:lnSpc>
                <a:spcPct val="100000"/>
              </a:lnSpc>
              <a:spcBef>
                <a:spcPts val="0"/>
              </a:spcBef>
              <a:spcAft>
                <a:spcPts val="600"/>
              </a:spcAft>
            </a:pPr>
            <a:r>
              <a:rPr lang="en-ZA" sz="3200" dirty="0">
                <a:solidFill>
                  <a:srgbClr val="290DB3"/>
                </a:solidFill>
              </a:rPr>
              <a:t>Clear rules of </a:t>
            </a:r>
            <a:r>
              <a:rPr lang="en-ZA" sz="3200" b="1" dirty="0">
                <a:solidFill>
                  <a:srgbClr val="290DB3"/>
                </a:solidFill>
              </a:rPr>
              <a:t>financial accountability</a:t>
            </a:r>
          </a:p>
          <a:p>
            <a:pPr>
              <a:lnSpc>
                <a:spcPct val="100000"/>
              </a:lnSpc>
              <a:spcBef>
                <a:spcPts val="0"/>
              </a:spcBef>
              <a:spcAft>
                <a:spcPts val="600"/>
              </a:spcAft>
            </a:pPr>
            <a:r>
              <a:rPr lang="en-ZA" sz="3200" dirty="0">
                <a:solidFill>
                  <a:srgbClr val="290DB3"/>
                </a:solidFill>
              </a:rPr>
              <a:t>Reliable </a:t>
            </a:r>
            <a:r>
              <a:rPr lang="en-ZA" sz="3200" b="1" dirty="0">
                <a:solidFill>
                  <a:srgbClr val="290DB3"/>
                </a:solidFill>
              </a:rPr>
              <a:t>financial records</a:t>
            </a:r>
          </a:p>
          <a:p>
            <a:pPr>
              <a:lnSpc>
                <a:spcPct val="100000"/>
              </a:lnSpc>
              <a:spcBef>
                <a:spcPts val="0"/>
              </a:spcBef>
              <a:spcAft>
                <a:spcPts val="600"/>
              </a:spcAft>
            </a:pPr>
            <a:r>
              <a:rPr lang="en-ZA" sz="3200" b="1" dirty="0">
                <a:solidFill>
                  <a:srgbClr val="290DB3"/>
                </a:solidFill>
              </a:rPr>
              <a:t>Technical and financial reports </a:t>
            </a:r>
            <a:r>
              <a:rPr lang="en-ZA" sz="3200" dirty="0">
                <a:solidFill>
                  <a:srgbClr val="290DB3"/>
                </a:solidFill>
              </a:rPr>
              <a:t>based on agreed formats</a:t>
            </a:r>
          </a:p>
          <a:p>
            <a:pPr>
              <a:lnSpc>
                <a:spcPct val="100000"/>
              </a:lnSpc>
              <a:spcBef>
                <a:spcPts val="0"/>
              </a:spcBef>
              <a:spcAft>
                <a:spcPts val="600"/>
              </a:spcAft>
            </a:pPr>
            <a:r>
              <a:rPr lang="en-ZA" sz="3200" dirty="0">
                <a:solidFill>
                  <a:srgbClr val="290DB3"/>
                </a:solidFill>
              </a:rPr>
              <a:t>Information and reports on farmer groups’ </a:t>
            </a:r>
            <a:r>
              <a:rPr lang="en-ZA" sz="3200" b="1" dirty="0">
                <a:solidFill>
                  <a:srgbClr val="290DB3"/>
                </a:solidFill>
              </a:rPr>
              <a:t>market </a:t>
            </a:r>
            <a:r>
              <a:rPr lang="en-ZA" sz="3200" b="1" dirty="0" smtClean="0">
                <a:solidFill>
                  <a:srgbClr val="290DB3"/>
                </a:solidFill>
              </a:rPr>
              <a:t>performance</a:t>
            </a:r>
            <a:endParaRPr lang="en-ZA" sz="3200" dirty="0"/>
          </a:p>
          <a:p>
            <a:pPr>
              <a:lnSpc>
                <a:spcPct val="100000"/>
              </a:lnSpc>
              <a:spcBef>
                <a:spcPts val="0"/>
              </a:spcBef>
            </a:pPr>
            <a:endParaRPr lang="en-ZA" sz="3200" dirty="0"/>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29</a:t>
            </a:fld>
            <a:endParaRPr lang="en-US" dirty="0"/>
          </a:p>
        </p:txBody>
      </p:sp>
      <p:cxnSp>
        <p:nvCxnSpPr>
          <p:cNvPr id="8" name="Straight Connector 7"/>
          <p:cNvCxnSpPr/>
          <p:nvPr/>
        </p:nvCxnSpPr>
        <p:spPr>
          <a:xfrm flipV="1">
            <a:off x="336550" y="97179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9651" y="2096505"/>
            <a:ext cx="3925606" cy="3925606"/>
          </a:xfrm>
          <a:prstGeom prst="rect">
            <a:avLst/>
          </a:prstGeom>
        </p:spPr>
      </p:pic>
    </p:spTree>
    <p:extLst>
      <p:ext uri="{BB962C8B-B14F-4D97-AF65-F5344CB8AC3E}">
        <p14:creationId xmlns:p14="http://schemas.microsoft.com/office/powerpoint/2010/main" val="3422703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417" y="126913"/>
            <a:ext cx="7810958" cy="1124712"/>
          </a:xfrm>
        </p:spPr>
        <p:txBody>
          <a:bodyPr anchor="ctr"/>
          <a:lstStyle/>
          <a:p>
            <a:r>
              <a:rPr lang="en-US" sz="3600" dirty="0">
                <a:latin typeface="Calibri" panose="020F0502020204030204" pitchFamily="34" charset="0"/>
                <a:cs typeface="Calibri" panose="020F0502020204030204" pitchFamily="34" charset="0"/>
              </a:rPr>
              <a:t>Purpose of the SMART skills series</a:t>
            </a:r>
          </a:p>
        </p:txBody>
      </p:sp>
      <p:sp>
        <p:nvSpPr>
          <p:cNvPr id="3" name="Content Placeholder 2"/>
          <p:cNvSpPr>
            <a:spLocks noGrp="1"/>
          </p:cNvSpPr>
          <p:nvPr>
            <p:ph sz="half" idx="1"/>
          </p:nvPr>
        </p:nvSpPr>
        <p:spPr>
          <a:xfrm>
            <a:off x="336550" y="1579563"/>
            <a:ext cx="4676125" cy="5169927"/>
          </a:xfrm>
        </p:spPr>
        <p:txBody>
          <a:bodyPr/>
          <a:lstStyle/>
          <a:p>
            <a:pPr marL="0" indent="0">
              <a:lnSpc>
                <a:spcPct val="100000"/>
              </a:lnSpc>
              <a:spcBef>
                <a:spcPts val="0"/>
              </a:spcBef>
              <a:buNone/>
            </a:pPr>
            <a:endParaRPr lang="en-ZA" sz="2800" b="1" dirty="0">
              <a:solidFill>
                <a:srgbClr val="290DB3"/>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3</a:t>
            </a:fld>
            <a:endParaRPr lang="en-US" dirty="0"/>
          </a:p>
        </p:txBody>
      </p:sp>
      <p:pic>
        <p:nvPicPr>
          <p:cNvPr id="6" name="Picture 6" descr="https://photos-3.dropbox.com/t/2/AADLEO05HQ1Hfd47LQ6O1ChOIUMosNls9kKG7M_hNuwyVQ/12/486598854/jpeg/32x32/3/1484092800/0/2/INTRO.%20DIBUJO%20075%20COLOR.jpg/EKCa48AEGPIRIAIoAg/o6DVkcj1yuCj9P3KTiBmrvptmT21SXtw3MT8C_RCvWc?size_mode=3&amp;dl=0&amp;size=800x60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28063" y="2564851"/>
            <a:ext cx="3886200" cy="39444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68417" y="1811165"/>
            <a:ext cx="9345846" cy="3816429"/>
          </a:xfrm>
          <a:prstGeom prst="rect">
            <a:avLst/>
          </a:prstGeom>
        </p:spPr>
        <p:txBody>
          <a:bodyPr wrap="square">
            <a:spAutoFit/>
          </a:bodyPr>
          <a:lstStyle/>
          <a:p>
            <a:pPr>
              <a:spcBef>
                <a:spcPts val="600"/>
              </a:spcBef>
              <a:spcAft>
                <a:spcPts val="600"/>
              </a:spcAft>
            </a:pPr>
            <a:r>
              <a:rPr lang="en-ZA" sz="3200" b="1" dirty="0">
                <a:solidFill>
                  <a:schemeClr val="accent2">
                    <a:lumMod val="75000"/>
                  </a:schemeClr>
                </a:solidFill>
                <a:latin typeface="Calibri" panose="020F0502020204030204" pitchFamily="34" charset="0"/>
                <a:cs typeface="Calibri" panose="020F0502020204030204" pitchFamily="34" charset="0"/>
              </a:rPr>
              <a:t>To introduce you to the following five skill areas:</a:t>
            </a:r>
            <a:endParaRPr lang="en-ZA" sz="3200" b="1" i="1" dirty="0">
              <a:solidFill>
                <a:schemeClr val="accent2">
                  <a:lumMod val="75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Group organization</a:t>
            </a: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Natural resources management</a:t>
            </a: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Finance</a:t>
            </a: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Marketing</a:t>
            </a: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Innovation</a:t>
            </a:r>
            <a:endParaRPr lang="en-ZA" sz="2200" dirty="0">
              <a:solidFill>
                <a:srgbClr val="290DB3"/>
              </a:solidFill>
              <a:latin typeface="Calibri" panose="020F0502020204030204" pitchFamily="34" charset="0"/>
              <a:cs typeface="Calibri" panose="020F0502020204030204" pitchFamily="34" charset="0"/>
            </a:endParaRPr>
          </a:p>
        </p:txBody>
      </p:sp>
      <p:cxnSp>
        <p:nvCxnSpPr>
          <p:cNvPr id="10" name="Straight Connector 9"/>
          <p:cNvCxnSpPr/>
          <p:nvPr/>
        </p:nvCxnSpPr>
        <p:spPr>
          <a:xfrm flipV="1">
            <a:off x="168275" y="131624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201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342" y="-4670"/>
            <a:ext cx="8496954" cy="1124712"/>
          </a:xfrm>
        </p:spPr>
        <p:txBody>
          <a:bodyPr anchor="ctr"/>
          <a:lstStyle/>
          <a:p>
            <a:r>
              <a:rPr lang="en-ZA" sz="3600" dirty="0"/>
              <a:t>Deciding on effective marketing approach</a:t>
            </a:r>
          </a:p>
        </p:txBody>
      </p:sp>
      <p:sp>
        <p:nvSpPr>
          <p:cNvPr id="5" name="Content Placeholder 4"/>
          <p:cNvSpPr>
            <a:spLocks noGrp="1"/>
          </p:cNvSpPr>
          <p:nvPr>
            <p:ph sz="half" idx="1"/>
          </p:nvPr>
        </p:nvSpPr>
        <p:spPr>
          <a:xfrm>
            <a:off x="729342" y="1446614"/>
            <a:ext cx="5296553" cy="4841845"/>
          </a:xfrm>
        </p:spPr>
        <p:txBody>
          <a:bodyPr/>
          <a:lstStyle/>
          <a:p>
            <a:pPr marL="0" indent="0">
              <a:lnSpc>
                <a:spcPct val="100000"/>
              </a:lnSpc>
              <a:spcBef>
                <a:spcPts val="0"/>
              </a:spcBef>
              <a:spcAft>
                <a:spcPts val="600"/>
              </a:spcAft>
              <a:buNone/>
            </a:pPr>
            <a:r>
              <a:rPr lang="en-ZA" sz="3200" b="1" dirty="0">
                <a:solidFill>
                  <a:srgbClr val="898F0C"/>
                </a:solidFill>
              </a:rPr>
              <a:t>An effective marketing approach has to:</a:t>
            </a:r>
          </a:p>
          <a:p>
            <a:pPr>
              <a:lnSpc>
                <a:spcPct val="100000"/>
              </a:lnSpc>
              <a:spcBef>
                <a:spcPts val="0"/>
              </a:spcBef>
              <a:spcAft>
                <a:spcPts val="600"/>
              </a:spcAft>
            </a:pPr>
            <a:r>
              <a:rPr lang="en-ZA" sz="3200" dirty="0">
                <a:solidFill>
                  <a:srgbClr val="290DB3"/>
                </a:solidFill>
              </a:rPr>
              <a:t>Be based on local market conditions</a:t>
            </a:r>
          </a:p>
          <a:p>
            <a:pPr>
              <a:lnSpc>
                <a:spcPct val="100000"/>
              </a:lnSpc>
              <a:spcBef>
                <a:spcPts val="0"/>
              </a:spcBef>
              <a:spcAft>
                <a:spcPts val="600"/>
              </a:spcAft>
            </a:pPr>
            <a:r>
              <a:rPr lang="en-ZA" sz="3200" dirty="0">
                <a:solidFill>
                  <a:srgbClr val="290DB3"/>
                </a:solidFill>
              </a:rPr>
              <a:t>Suit the team’s skills and capacity</a:t>
            </a:r>
          </a:p>
          <a:p>
            <a:pPr>
              <a:lnSpc>
                <a:spcPct val="100000"/>
              </a:lnSpc>
              <a:spcBef>
                <a:spcPts val="0"/>
              </a:spcBef>
              <a:spcAft>
                <a:spcPts val="600"/>
              </a:spcAft>
            </a:pPr>
            <a:r>
              <a:rPr lang="en-ZA" sz="3200" dirty="0">
                <a:solidFill>
                  <a:srgbClr val="290DB3"/>
                </a:solidFill>
              </a:rPr>
              <a:t>Match the needs and abilities of the local farming community.</a:t>
            </a:r>
          </a:p>
          <a:p>
            <a:endParaRPr lang="en-ZA" dirty="0"/>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30</a:t>
            </a:fld>
            <a:endParaRPr lang="en-US" dirty="0"/>
          </a:p>
        </p:txBody>
      </p:sp>
      <p:cxnSp>
        <p:nvCxnSpPr>
          <p:cNvPr id="7" name="Straight Connector 6"/>
          <p:cNvCxnSpPr/>
          <p:nvPr/>
        </p:nvCxnSpPr>
        <p:spPr>
          <a:xfrm flipV="1">
            <a:off x="289708" y="109755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5895" y="1446613"/>
            <a:ext cx="3640034" cy="3411890"/>
          </a:xfrm>
          <a:prstGeom prst="rect">
            <a:avLst/>
          </a:prstGeom>
        </p:spPr>
      </p:pic>
    </p:spTree>
    <p:extLst>
      <p:ext uri="{BB962C8B-B14F-4D97-AF65-F5344CB8AC3E}">
        <p14:creationId xmlns:p14="http://schemas.microsoft.com/office/powerpoint/2010/main" val="4029935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9768" y="-4670"/>
            <a:ext cx="9473184" cy="1124712"/>
          </a:xfrm>
        </p:spPr>
        <p:txBody>
          <a:bodyPr anchor="ctr"/>
          <a:lstStyle/>
          <a:p>
            <a:r>
              <a:rPr lang="en-ZA" sz="3200" dirty="0"/>
              <a:t>Deciding on effective marketing approach: Discussion points</a:t>
            </a:r>
            <a:endParaRPr lang="en-ZA" dirty="0"/>
          </a:p>
        </p:txBody>
      </p:sp>
      <p:sp>
        <p:nvSpPr>
          <p:cNvPr id="6" name="Content Placeholder 5"/>
          <p:cNvSpPr>
            <a:spLocks noGrp="1"/>
          </p:cNvSpPr>
          <p:nvPr>
            <p:ph sz="half" idx="1"/>
          </p:nvPr>
        </p:nvSpPr>
        <p:spPr>
          <a:xfrm>
            <a:off x="429768" y="1120043"/>
            <a:ext cx="7671816" cy="5573366"/>
          </a:xfrm>
        </p:spPr>
        <p:txBody>
          <a:bodyPr/>
          <a:lstStyle/>
          <a:p>
            <a:pPr marL="0" indent="0">
              <a:lnSpc>
                <a:spcPct val="100000"/>
              </a:lnSpc>
              <a:spcBef>
                <a:spcPts val="0"/>
              </a:spcBef>
              <a:spcAft>
                <a:spcPts val="600"/>
              </a:spcAft>
              <a:buNone/>
            </a:pPr>
            <a:r>
              <a:rPr lang="en-ZA" sz="3200" b="1" dirty="0">
                <a:solidFill>
                  <a:srgbClr val="898F0C"/>
                </a:solidFill>
              </a:rPr>
              <a:t>Issues to discuss with the partners and team members :</a:t>
            </a:r>
          </a:p>
          <a:p>
            <a:pPr>
              <a:lnSpc>
                <a:spcPct val="100000"/>
              </a:lnSpc>
              <a:spcBef>
                <a:spcPts val="0"/>
              </a:spcBef>
              <a:spcAft>
                <a:spcPts val="600"/>
              </a:spcAft>
            </a:pPr>
            <a:r>
              <a:rPr lang="en-ZA" sz="3200" dirty="0">
                <a:solidFill>
                  <a:srgbClr val="290DB3"/>
                </a:solidFill>
              </a:rPr>
              <a:t>Team’s marketing experience</a:t>
            </a:r>
          </a:p>
          <a:p>
            <a:pPr>
              <a:lnSpc>
                <a:spcPct val="100000"/>
              </a:lnSpc>
              <a:spcBef>
                <a:spcPts val="0"/>
              </a:spcBef>
              <a:spcAft>
                <a:spcPts val="600"/>
              </a:spcAft>
            </a:pPr>
            <a:r>
              <a:rPr lang="en-ZA" sz="3200" dirty="0">
                <a:solidFill>
                  <a:srgbClr val="290DB3"/>
                </a:solidFill>
              </a:rPr>
              <a:t>Project time frame and scope of investments</a:t>
            </a:r>
          </a:p>
          <a:p>
            <a:pPr>
              <a:lnSpc>
                <a:spcPct val="100000"/>
              </a:lnSpc>
              <a:spcBef>
                <a:spcPts val="0"/>
              </a:spcBef>
              <a:spcAft>
                <a:spcPts val="600"/>
              </a:spcAft>
            </a:pPr>
            <a:r>
              <a:rPr lang="en-ZA" sz="3200" dirty="0">
                <a:solidFill>
                  <a:srgbClr val="290DB3"/>
                </a:solidFill>
              </a:rPr>
              <a:t>Technology packages that the project aims to supply</a:t>
            </a:r>
          </a:p>
          <a:p>
            <a:pPr>
              <a:lnSpc>
                <a:spcPct val="100000"/>
              </a:lnSpc>
              <a:spcBef>
                <a:spcPts val="0"/>
              </a:spcBef>
              <a:spcAft>
                <a:spcPts val="600"/>
              </a:spcAft>
            </a:pPr>
            <a:r>
              <a:rPr lang="en-ZA" sz="3200" dirty="0">
                <a:solidFill>
                  <a:srgbClr val="290DB3"/>
                </a:solidFill>
              </a:rPr>
              <a:t>Skills of partner organizations</a:t>
            </a:r>
          </a:p>
          <a:p>
            <a:pPr>
              <a:lnSpc>
                <a:spcPct val="100000"/>
              </a:lnSpc>
              <a:spcBef>
                <a:spcPts val="0"/>
              </a:spcBef>
              <a:spcAft>
                <a:spcPts val="600"/>
              </a:spcAft>
            </a:pPr>
            <a:r>
              <a:rPr lang="en-ZA" sz="3200" dirty="0">
                <a:solidFill>
                  <a:srgbClr val="290DB3"/>
                </a:solidFill>
              </a:rPr>
              <a:t>Farmers’ marketing experience and organization</a:t>
            </a:r>
          </a:p>
          <a:p>
            <a:pPr>
              <a:lnSpc>
                <a:spcPct val="100000"/>
              </a:lnSpc>
              <a:spcBef>
                <a:spcPts val="0"/>
              </a:spcBef>
              <a:spcAft>
                <a:spcPts val="600"/>
              </a:spcAft>
            </a:pPr>
            <a:r>
              <a:rPr lang="en-ZA" sz="3200" dirty="0">
                <a:solidFill>
                  <a:srgbClr val="290DB3"/>
                </a:solidFill>
              </a:rPr>
              <a:t>Maturity of the local private sector</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31</a:t>
            </a:fld>
            <a:endParaRPr lang="en-US" dirty="0"/>
          </a:p>
        </p:txBody>
      </p:sp>
      <p:cxnSp>
        <p:nvCxnSpPr>
          <p:cNvPr id="8" name="Straight Connector 7"/>
          <p:cNvCxnSpPr/>
          <p:nvPr/>
        </p:nvCxnSpPr>
        <p:spPr>
          <a:xfrm flipV="1">
            <a:off x="289708" y="91249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2058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2:</a:t>
            </a:r>
            <a:br>
              <a:rPr lang="en-ZA" dirty="0">
                <a:solidFill>
                  <a:srgbClr val="898F0C"/>
                </a:solidFill>
              </a:rPr>
            </a:br>
            <a:r>
              <a:rPr lang="en-ZA" dirty="0">
                <a:solidFill>
                  <a:srgbClr val="898F0C"/>
                </a:solidFill>
              </a:rPr>
              <a:t>Working with the community</a:t>
            </a:r>
          </a:p>
        </p:txBody>
      </p:sp>
      <p:sp>
        <p:nvSpPr>
          <p:cNvPr id="4" name="Slide Number Placeholder 3"/>
          <p:cNvSpPr>
            <a:spLocks noGrp="1"/>
          </p:cNvSpPr>
          <p:nvPr>
            <p:ph type="sldNum" sz="quarter" idx="4"/>
          </p:nvPr>
        </p:nvSpPr>
        <p:spPr/>
        <p:txBody>
          <a:bodyPr/>
          <a:lstStyle/>
          <a:p>
            <a:fld id="{3AF21FA0-C69A-D549-B93E-AD7DB9D7EB7A}" type="slidenum">
              <a:rPr lang="en-US" smtClean="0"/>
              <a:pPr/>
              <a:t>32</a:t>
            </a:fld>
            <a:endParaRPr lang="en-US" dirty="0"/>
          </a:p>
        </p:txBody>
      </p:sp>
    </p:spTree>
    <p:extLst>
      <p:ext uri="{BB962C8B-B14F-4D97-AF65-F5344CB8AC3E}">
        <p14:creationId xmlns:p14="http://schemas.microsoft.com/office/powerpoint/2010/main" val="1201590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Outcomes</a:t>
            </a:r>
          </a:p>
        </p:txBody>
      </p:sp>
      <p:sp>
        <p:nvSpPr>
          <p:cNvPr id="3" name="Content Placeholder 2"/>
          <p:cNvSpPr>
            <a:spLocks noGrp="1"/>
          </p:cNvSpPr>
          <p:nvPr>
            <p:ph idx="1"/>
          </p:nvPr>
        </p:nvSpPr>
        <p:spPr>
          <a:xfrm>
            <a:off x="914400" y="1587677"/>
            <a:ext cx="7927848" cy="4090747"/>
          </a:xfrm>
        </p:spPr>
        <p:txBody>
          <a:bodyPr/>
          <a:lstStyle/>
          <a:p>
            <a:pPr marL="0" indent="0">
              <a:lnSpc>
                <a:spcPct val="100000"/>
              </a:lnSpc>
              <a:spcBef>
                <a:spcPts val="600"/>
              </a:spcBef>
              <a:spcAft>
                <a:spcPts val="600"/>
              </a:spcAft>
              <a:buNone/>
            </a:pPr>
            <a:r>
              <a:rPr lang="en-ZA" sz="3200" b="1" dirty="0">
                <a:solidFill>
                  <a:srgbClr val="898F0C"/>
                </a:solidFill>
              </a:rPr>
              <a:t>After this lesson you will be able to:</a:t>
            </a:r>
          </a:p>
          <a:p>
            <a:pPr>
              <a:lnSpc>
                <a:spcPct val="100000"/>
              </a:lnSpc>
              <a:spcBef>
                <a:spcPts val="600"/>
              </a:spcBef>
              <a:spcAft>
                <a:spcPts val="600"/>
              </a:spcAft>
            </a:pPr>
            <a:r>
              <a:rPr lang="en-ZA" sz="3200" dirty="0">
                <a:solidFill>
                  <a:srgbClr val="290DB3"/>
                </a:solidFill>
              </a:rPr>
              <a:t>Explain the marketing approach to local people.</a:t>
            </a:r>
          </a:p>
          <a:p>
            <a:pPr>
              <a:lnSpc>
                <a:spcPct val="100000"/>
              </a:lnSpc>
              <a:spcBef>
                <a:spcPts val="600"/>
              </a:spcBef>
              <a:spcAft>
                <a:spcPts val="600"/>
              </a:spcAft>
            </a:pPr>
            <a:r>
              <a:rPr lang="en-ZA" sz="3200" dirty="0">
                <a:solidFill>
                  <a:srgbClr val="290DB3"/>
                </a:solidFill>
              </a:rPr>
              <a:t>Describe several tools used to familiarize local people with marketing ideas.</a:t>
            </a:r>
          </a:p>
          <a:p>
            <a:pPr>
              <a:lnSpc>
                <a:spcPct val="100000"/>
              </a:lnSpc>
              <a:spcBef>
                <a:spcPts val="600"/>
              </a:spcBef>
              <a:spcAft>
                <a:spcPts val="600"/>
              </a:spcAft>
            </a:pPr>
            <a:r>
              <a:rPr lang="en-ZA" sz="3200" dirty="0">
                <a:solidFill>
                  <a:srgbClr val="290DB3"/>
                </a:solidFill>
              </a:rPr>
              <a:t>Conduct a visioning session with villagers.</a:t>
            </a:r>
          </a:p>
        </p:txBody>
      </p:sp>
      <p:sp>
        <p:nvSpPr>
          <p:cNvPr id="4" name="Slide Number Placeholder 3"/>
          <p:cNvSpPr>
            <a:spLocks noGrp="1"/>
          </p:cNvSpPr>
          <p:nvPr>
            <p:ph type="sldNum" sz="quarter" idx="4"/>
          </p:nvPr>
        </p:nvSpPr>
        <p:spPr/>
        <p:txBody>
          <a:bodyPr/>
          <a:lstStyle/>
          <a:p>
            <a:fld id="{3AF21FA0-C69A-D549-B93E-AD7DB9D7EB7A}" type="slidenum">
              <a:rPr lang="en-US" smtClean="0"/>
              <a:pPr/>
              <a:t>33</a:t>
            </a:fld>
            <a:endParaRPr lang="en-US" dirty="0"/>
          </a:p>
        </p:txBody>
      </p:sp>
      <p:cxnSp>
        <p:nvCxnSpPr>
          <p:cNvPr id="6" name="Straight Connector 5"/>
          <p:cNvCxnSpPr/>
          <p:nvPr/>
        </p:nvCxnSpPr>
        <p:spPr>
          <a:xfrm flipV="1">
            <a:off x="322415" y="130888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8301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680" y="-4670"/>
            <a:ext cx="7360920" cy="1124712"/>
          </a:xfrm>
        </p:spPr>
        <p:txBody>
          <a:bodyPr anchor="ctr"/>
          <a:lstStyle/>
          <a:p>
            <a:r>
              <a:rPr lang="en-ZA" sz="3600" dirty="0"/>
              <a:t>Overview</a:t>
            </a:r>
          </a:p>
        </p:txBody>
      </p:sp>
      <p:sp>
        <p:nvSpPr>
          <p:cNvPr id="3" name="Content Placeholder 2"/>
          <p:cNvSpPr>
            <a:spLocks noGrp="1"/>
          </p:cNvSpPr>
          <p:nvPr>
            <p:ph idx="1"/>
          </p:nvPr>
        </p:nvSpPr>
        <p:spPr>
          <a:xfrm>
            <a:off x="533400" y="1467775"/>
            <a:ext cx="5192486" cy="5107196"/>
          </a:xfrm>
        </p:spPr>
        <p:txBody>
          <a:bodyPr/>
          <a:lstStyle/>
          <a:p>
            <a:pPr marL="0" indent="0">
              <a:lnSpc>
                <a:spcPct val="100000"/>
              </a:lnSpc>
              <a:spcBef>
                <a:spcPts val="0"/>
              </a:spcBef>
              <a:spcAft>
                <a:spcPts val="600"/>
              </a:spcAft>
              <a:buNone/>
            </a:pPr>
            <a:r>
              <a:rPr lang="en-ZA" sz="3200" b="1" dirty="0">
                <a:solidFill>
                  <a:srgbClr val="898F0C"/>
                </a:solidFill>
              </a:rPr>
              <a:t>Lesson 2 covers the following content:</a:t>
            </a:r>
          </a:p>
          <a:p>
            <a:pPr>
              <a:lnSpc>
                <a:spcPct val="100000"/>
              </a:lnSpc>
              <a:spcBef>
                <a:spcPts val="0"/>
              </a:spcBef>
              <a:spcAft>
                <a:spcPts val="600"/>
              </a:spcAft>
            </a:pPr>
            <a:r>
              <a:rPr lang="en-ZA" sz="3200" dirty="0">
                <a:solidFill>
                  <a:srgbClr val="290DB3"/>
                </a:solidFill>
              </a:rPr>
              <a:t>Introducing the ideas of marketing, self-reliance and visioning</a:t>
            </a:r>
          </a:p>
          <a:p>
            <a:pPr>
              <a:lnSpc>
                <a:spcPct val="100000"/>
              </a:lnSpc>
              <a:spcBef>
                <a:spcPts val="0"/>
              </a:spcBef>
              <a:spcAft>
                <a:spcPts val="600"/>
              </a:spcAft>
            </a:pPr>
            <a:r>
              <a:rPr lang="en-ZA" sz="3200" dirty="0">
                <a:solidFill>
                  <a:srgbClr val="290DB3"/>
                </a:solidFill>
              </a:rPr>
              <a:t>Familiarizing people with marketing</a:t>
            </a:r>
          </a:p>
          <a:p>
            <a:pPr>
              <a:lnSpc>
                <a:spcPct val="100000"/>
              </a:lnSpc>
              <a:spcBef>
                <a:spcPts val="0"/>
              </a:spcBef>
              <a:spcAft>
                <a:spcPts val="600"/>
              </a:spcAft>
            </a:pPr>
            <a:r>
              <a:rPr lang="en-ZA" sz="3200" dirty="0">
                <a:solidFill>
                  <a:srgbClr val="290DB3"/>
                </a:solidFill>
              </a:rPr>
              <a:t>Participatory tools for introducing marketing</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34</a:t>
            </a:fld>
            <a:endParaRPr lang="en-US" dirty="0"/>
          </a:p>
        </p:txBody>
      </p:sp>
      <p:pic>
        <p:nvPicPr>
          <p:cNvPr id="6" name="Picture 5"/>
          <p:cNvPicPr>
            <a:picLocks noChangeAspect="1"/>
          </p:cNvPicPr>
          <p:nvPr/>
        </p:nvPicPr>
        <p:blipFill>
          <a:blip r:embed="rId2"/>
          <a:stretch>
            <a:fillRect/>
          </a:stretch>
        </p:blipFill>
        <p:spPr>
          <a:xfrm>
            <a:off x="5725886" y="1120042"/>
            <a:ext cx="3775135" cy="5662702"/>
          </a:xfrm>
          <a:prstGeom prst="rect">
            <a:avLst/>
          </a:prstGeom>
        </p:spPr>
      </p:pic>
      <p:cxnSp>
        <p:nvCxnSpPr>
          <p:cNvPr id="7" name="Straight Connector 6"/>
          <p:cNvCxnSpPr/>
          <p:nvPr/>
        </p:nvCxnSpPr>
        <p:spPr>
          <a:xfrm flipV="1">
            <a:off x="322415" y="84481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0848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034" y="214273"/>
            <a:ext cx="8807450" cy="1124712"/>
          </a:xfrm>
        </p:spPr>
        <p:txBody>
          <a:bodyPr anchor="b"/>
          <a:lstStyle/>
          <a:p>
            <a:r>
              <a:rPr lang="en-ZA" sz="3600" dirty="0"/>
              <a:t>Introducing the ideas of marketing, self-reliance and visioning</a:t>
            </a:r>
          </a:p>
        </p:txBody>
      </p:sp>
      <p:sp>
        <p:nvSpPr>
          <p:cNvPr id="3" name="Content Placeholder 2"/>
          <p:cNvSpPr>
            <a:spLocks noGrp="1"/>
          </p:cNvSpPr>
          <p:nvPr>
            <p:ph sz="half" idx="1"/>
          </p:nvPr>
        </p:nvSpPr>
        <p:spPr>
          <a:xfrm>
            <a:off x="285035" y="1798506"/>
            <a:ext cx="5223002" cy="5169927"/>
          </a:xfrm>
        </p:spPr>
        <p:txBody>
          <a:bodyPr/>
          <a:lstStyle/>
          <a:p>
            <a:pPr marL="0" indent="0">
              <a:lnSpc>
                <a:spcPct val="100000"/>
              </a:lnSpc>
              <a:spcBef>
                <a:spcPts val="0"/>
              </a:spcBef>
              <a:spcAft>
                <a:spcPts val="1200"/>
              </a:spcAft>
              <a:buNone/>
            </a:pPr>
            <a:r>
              <a:rPr lang="en-ZA" sz="3200" b="1" dirty="0">
                <a:solidFill>
                  <a:srgbClr val="898F0C"/>
                </a:solidFill>
              </a:rPr>
              <a:t>If you are working in a new location, you need to:</a:t>
            </a:r>
          </a:p>
          <a:p>
            <a:pPr>
              <a:lnSpc>
                <a:spcPct val="100000"/>
              </a:lnSpc>
              <a:spcBef>
                <a:spcPts val="0"/>
              </a:spcBef>
              <a:spcAft>
                <a:spcPts val="600"/>
              </a:spcAft>
            </a:pPr>
            <a:r>
              <a:rPr lang="en-ZA" sz="3200" dirty="0">
                <a:solidFill>
                  <a:srgbClr val="290DB3"/>
                </a:solidFill>
              </a:rPr>
              <a:t>Introduce yourself</a:t>
            </a:r>
          </a:p>
          <a:p>
            <a:pPr>
              <a:lnSpc>
                <a:spcPct val="100000"/>
              </a:lnSpc>
              <a:spcBef>
                <a:spcPts val="0"/>
              </a:spcBef>
              <a:spcAft>
                <a:spcPts val="600"/>
              </a:spcAft>
            </a:pPr>
            <a:r>
              <a:rPr lang="en-ZA" sz="3200" dirty="0">
                <a:solidFill>
                  <a:srgbClr val="290DB3"/>
                </a:solidFill>
              </a:rPr>
              <a:t>Get to know the local community</a:t>
            </a:r>
          </a:p>
          <a:p>
            <a:pPr>
              <a:lnSpc>
                <a:spcPct val="100000"/>
              </a:lnSpc>
              <a:spcBef>
                <a:spcPts val="0"/>
              </a:spcBef>
              <a:spcAft>
                <a:spcPts val="600"/>
              </a:spcAft>
            </a:pPr>
            <a:r>
              <a:rPr lang="en-ZA" sz="3200" dirty="0">
                <a:solidFill>
                  <a:srgbClr val="290DB3"/>
                </a:solidFill>
              </a:rPr>
              <a:t>Gain their trust</a:t>
            </a:r>
          </a:p>
          <a:p>
            <a:pPr>
              <a:lnSpc>
                <a:spcPct val="100000"/>
              </a:lnSpc>
              <a:spcBef>
                <a:spcPts val="0"/>
              </a:spcBef>
              <a:spcAft>
                <a:spcPts val="600"/>
              </a:spcAft>
            </a:pPr>
            <a:r>
              <a:rPr lang="en-ZA" sz="3200" dirty="0">
                <a:solidFill>
                  <a:srgbClr val="290DB3"/>
                </a:solidFill>
              </a:rPr>
              <a:t>Get the support of both formal and traditional local leaders</a:t>
            </a:r>
          </a:p>
        </p:txBody>
      </p:sp>
      <p:sp>
        <p:nvSpPr>
          <p:cNvPr id="4" name="Slide Number Placeholder 3"/>
          <p:cNvSpPr>
            <a:spLocks noGrp="1"/>
          </p:cNvSpPr>
          <p:nvPr>
            <p:ph type="sldNum" sz="quarter" idx="4294967295"/>
          </p:nvPr>
        </p:nvSpPr>
        <p:spPr>
          <a:xfrm>
            <a:off x="-51516" y="7659556"/>
            <a:ext cx="336550" cy="228600"/>
          </a:xfrm>
        </p:spPr>
        <p:txBody>
          <a:bodyPr/>
          <a:lstStyle/>
          <a:p>
            <a:fld id="{3AF21FA0-C69A-D549-B93E-AD7DB9D7EB7A}" type="slidenum">
              <a:rPr lang="en-US" smtClean="0"/>
              <a:pPr/>
              <a:t>35</a:t>
            </a:fld>
            <a:endParaRPr lang="en-US" dirty="0"/>
          </a:p>
        </p:txBody>
      </p:sp>
      <p:cxnSp>
        <p:nvCxnSpPr>
          <p:cNvPr id="9" name="Straight Connector 8"/>
          <p:cNvCxnSpPr/>
          <p:nvPr/>
        </p:nvCxnSpPr>
        <p:spPr>
          <a:xfrm flipV="1">
            <a:off x="285034" y="143046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3797" y="2481942"/>
            <a:ext cx="4666145" cy="2951085"/>
          </a:xfrm>
          <a:prstGeom prst="rect">
            <a:avLst/>
          </a:prstGeom>
        </p:spPr>
      </p:pic>
    </p:spTree>
    <p:extLst>
      <p:ext uri="{BB962C8B-B14F-4D97-AF65-F5344CB8AC3E}">
        <p14:creationId xmlns:p14="http://schemas.microsoft.com/office/powerpoint/2010/main" val="544901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815" y="-4670"/>
            <a:ext cx="7754785" cy="1124712"/>
          </a:xfrm>
        </p:spPr>
        <p:txBody>
          <a:bodyPr anchor="ctr"/>
          <a:lstStyle/>
          <a:p>
            <a:r>
              <a:rPr lang="en-ZA" sz="3600" dirty="0"/>
              <a:t>Introducing marketing</a:t>
            </a:r>
          </a:p>
        </p:txBody>
      </p:sp>
      <p:sp>
        <p:nvSpPr>
          <p:cNvPr id="3" name="Content Placeholder 2"/>
          <p:cNvSpPr>
            <a:spLocks noGrp="1"/>
          </p:cNvSpPr>
          <p:nvPr>
            <p:ph idx="1"/>
          </p:nvPr>
        </p:nvSpPr>
        <p:spPr>
          <a:xfrm>
            <a:off x="474815" y="1283329"/>
            <a:ext cx="4782985" cy="5476700"/>
          </a:xfrm>
        </p:spPr>
        <p:txBody>
          <a:bodyPr/>
          <a:lstStyle/>
          <a:p>
            <a:pPr>
              <a:lnSpc>
                <a:spcPct val="100000"/>
              </a:lnSpc>
              <a:spcBef>
                <a:spcPts val="0"/>
              </a:spcBef>
            </a:pPr>
            <a:r>
              <a:rPr lang="en-ZA" sz="3200" dirty="0" smtClean="0">
                <a:solidFill>
                  <a:srgbClr val="290DB3"/>
                </a:solidFill>
              </a:rPr>
              <a:t>Describe the </a:t>
            </a:r>
            <a:r>
              <a:rPr lang="en-ZA" sz="3200" b="1" dirty="0" smtClean="0">
                <a:solidFill>
                  <a:srgbClr val="898F0C"/>
                </a:solidFill>
              </a:rPr>
              <a:t>market approach </a:t>
            </a:r>
            <a:r>
              <a:rPr lang="en-ZA" sz="3200" dirty="0" smtClean="0">
                <a:solidFill>
                  <a:srgbClr val="290DB3"/>
                </a:solidFill>
              </a:rPr>
              <a:t>and explain how it differs from a production project.</a:t>
            </a:r>
          </a:p>
          <a:p>
            <a:pPr>
              <a:lnSpc>
                <a:spcPct val="100000"/>
              </a:lnSpc>
              <a:spcBef>
                <a:spcPts val="0"/>
              </a:spcBef>
            </a:pPr>
            <a:r>
              <a:rPr lang="en-ZA" sz="3200" dirty="0" smtClean="0">
                <a:solidFill>
                  <a:srgbClr val="290DB3"/>
                </a:solidFill>
              </a:rPr>
              <a:t>Explain that the project will </a:t>
            </a:r>
            <a:r>
              <a:rPr lang="en-ZA" sz="3200" b="1" dirty="0" smtClean="0">
                <a:solidFill>
                  <a:srgbClr val="898F0C"/>
                </a:solidFill>
              </a:rPr>
              <a:t>work with local people </a:t>
            </a:r>
            <a:r>
              <a:rPr lang="en-ZA" sz="3200" dirty="0" smtClean="0">
                <a:solidFill>
                  <a:srgbClr val="290DB3"/>
                </a:solidFill>
              </a:rPr>
              <a:t>and that it will target specific types of farmers.</a:t>
            </a:r>
          </a:p>
          <a:p>
            <a:pPr>
              <a:lnSpc>
                <a:spcPct val="100000"/>
              </a:lnSpc>
              <a:spcBef>
                <a:spcPts val="0"/>
              </a:spcBef>
            </a:pPr>
            <a:r>
              <a:rPr lang="en-ZA" sz="3200" dirty="0" smtClean="0">
                <a:solidFill>
                  <a:srgbClr val="290DB3"/>
                </a:solidFill>
              </a:rPr>
              <a:t>Explain the </a:t>
            </a:r>
            <a:r>
              <a:rPr lang="en-ZA" sz="3200" b="1" dirty="0" smtClean="0">
                <a:solidFill>
                  <a:srgbClr val="898F0C"/>
                </a:solidFill>
              </a:rPr>
              <a:t>types of target clients </a:t>
            </a:r>
            <a:r>
              <a:rPr lang="en-ZA" sz="3200" dirty="0" smtClean="0">
                <a:solidFill>
                  <a:srgbClr val="290DB3"/>
                </a:solidFill>
              </a:rPr>
              <a:t>to be involved in the project.</a:t>
            </a:r>
          </a:p>
        </p:txBody>
      </p:sp>
      <p:sp>
        <p:nvSpPr>
          <p:cNvPr id="4" name="Slide Number Placeholder 3"/>
          <p:cNvSpPr>
            <a:spLocks noGrp="1"/>
          </p:cNvSpPr>
          <p:nvPr>
            <p:ph type="sldNum" sz="quarter" idx="4"/>
          </p:nvPr>
        </p:nvSpPr>
        <p:spPr/>
        <p:txBody>
          <a:bodyPr/>
          <a:lstStyle/>
          <a:p>
            <a:fld id="{3AF21FA0-C69A-D549-B93E-AD7DB9D7EB7A}" type="slidenum">
              <a:rPr lang="en-US" smtClean="0"/>
              <a:pPr/>
              <a:t>36</a:t>
            </a:fld>
            <a:endParaRPr lang="en-US" dirty="0"/>
          </a:p>
        </p:txBody>
      </p:sp>
      <p:cxnSp>
        <p:nvCxnSpPr>
          <p:cNvPr id="6" name="Straight Connector 5"/>
          <p:cNvCxnSpPr/>
          <p:nvPr/>
        </p:nvCxnSpPr>
        <p:spPr>
          <a:xfrm flipV="1">
            <a:off x="197948" y="94060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0829" y="2183036"/>
            <a:ext cx="4033340" cy="3676050"/>
          </a:xfrm>
          <a:prstGeom prst="rect">
            <a:avLst/>
          </a:prstGeom>
        </p:spPr>
      </p:pic>
    </p:spTree>
    <p:extLst>
      <p:ext uri="{BB962C8B-B14F-4D97-AF65-F5344CB8AC3E}">
        <p14:creationId xmlns:p14="http://schemas.microsoft.com/office/powerpoint/2010/main" val="2335015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28" y="-4670"/>
            <a:ext cx="7184572" cy="1124712"/>
          </a:xfrm>
        </p:spPr>
        <p:txBody>
          <a:bodyPr anchor="ctr"/>
          <a:lstStyle/>
          <a:p>
            <a:r>
              <a:rPr lang="en-ZA" sz="3600" dirty="0"/>
              <a:t>Introducing </a:t>
            </a:r>
            <a:r>
              <a:rPr lang="en-ZA" sz="3600" dirty="0" smtClean="0"/>
              <a:t>marketing (Continued)</a:t>
            </a:r>
            <a:endParaRPr lang="en-ZA" sz="3600" dirty="0"/>
          </a:p>
        </p:txBody>
      </p:sp>
      <p:sp>
        <p:nvSpPr>
          <p:cNvPr id="3" name="Content Placeholder 2"/>
          <p:cNvSpPr>
            <a:spLocks noGrp="1"/>
          </p:cNvSpPr>
          <p:nvPr>
            <p:ph idx="1"/>
          </p:nvPr>
        </p:nvSpPr>
        <p:spPr>
          <a:xfrm>
            <a:off x="1045029" y="1413507"/>
            <a:ext cx="7794172" cy="4900208"/>
          </a:xfrm>
        </p:spPr>
        <p:txBody>
          <a:bodyPr/>
          <a:lstStyle/>
          <a:p>
            <a:pPr marL="0" indent="0">
              <a:lnSpc>
                <a:spcPct val="100000"/>
              </a:lnSpc>
              <a:spcBef>
                <a:spcPts val="600"/>
              </a:spcBef>
              <a:spcAft>
                <a:spcPts val="600"/>
              </a:spcAft>
              <a:buNone/>
            </a:pPr>
            <a:r>
              <a:rPr lang="en-ZA" sz="3200" dirty="0">
                <a:solidFill>
                  <a:srgbClr val="290DB3"/>
                </a:solidFill>
              </a:rPr>
              <a:t>The </a:t>
            </a:r>
            <a:r>
              <a:rPr lang="en-ZA" sz="3200" b="1" dirty="0">
                <a:solidFill>
                  <a:srgbClr val="898F0C"/>
                </a:solidFill>
              </a:rPr>
              <a:t>selection of target farmers </a:t>
            </a:r>
            <a:r>
              <a:rPr lang="en-ZA" sz="3200" dirty="0" smtClean="0">
                <a:solidFill>
                  <a:srgbClr val="290DB3"/>
                </a:solidFill>
              </a:rPr>
              <a:t>needs the </a:t>
            </a:r>
            <a:r>
              <a:rPr lang="en-ZA" sz="3200" b="1" dirty="0" smtClean="0">
                <a:solidFill>
                  <a:srgbClr val="898F0C"/>
                </a:solidFill>
              </a:rPr>
              <a:t>community’s support </a:t>
            </a:r>
            <a:r>
              <a:rPr lang="en-ZA" sz="3200" dirty="0" smtClean="0">
                <a:solidFill>
                  <a:srgbClr val="290DB3"/>
                </a:solidFill>
              </a:rPr>
              <a:t>and should </a:t>
            </a:r>
            <a:r>
              <a:rPr lang="en-ZA" sz="3200" dirty="0">
                <a:solidFill>
                  <a:srgbClr val="290DB3"/>
                </a:solidFill>
              </a:rPr>
              <a:t>be based </a:t>
            </a:r>
            <a:r>
              <a:rPr lang="en-ZA" sz="3200" dirty="0" smtClean="0">
                <a:solidFill>
                  <a:srgbClr val="290DB3"/>
                </a:solidFill>
              </a:rPr>
              <a:t>on:</a:t>
            </a:r>
          </a:p>
          <a:p>
            <a:pPr>
              <a:lnSpc>
                <a:spcPct val="100000"/>
              </a:lnSpc>
              <a:spcBef>
                <a:spcPts val="600"/>
              </a:spcBef>
              <a:spcAft>
                <a:spcPts val="600"/>
              </a:spcAft>
            </a:pPr>
            <a:r>
              <a:rPr lang="en-ZA" sz="3200" dirty="0" smtClean="0">
                <a:solidFill>
                  <a:srgbClr val="290DB3"/>
                </a:solidFill>
              </a:rPr>
              <a:t>Land area</a:t>
            </a:r>
          </a:p>
          <a:p>
            <a:pPr>
              <a:lnSpc>
                <a:spcPct val="100000"/>
              </a:lnSpc>
              <a:spcBef>
                <a:spcPts val="600"/>
              </a:spcBef>
              <a:spcAft>
                <a:spcPts val="600"/>
              </a:spcAft>
            </a:pPr>
            <a:r>
              <a:rPr lang="en-ZA" sz="3200" dirty="0" smtClean="0">
                <a:solidFill>
                  <a:srgbClr val="290DB3"/>
                </a:solidFill>
              </a:rPr>
              <a:t>Education levels</a:t>
            </a:r>
          </a:p>
          <a:p>
            <a:pPr>
              <a:lnSpc>
                <a:spcPct val="100000"/>
              </a:lnSpc>
              <a:spcBef>
                <a:spcPts val="600"/>
              </a:spcBef>
              <a:spcAft>
                <a:spcPts val="600"/>
              </a:spcAft>
            </a:pPr>
            <a:r>
              <a:rPr lang="en-ZA" sz="3200" dirty="0" smtClean="0">
                <a:solidFill>
                  <a:srgbClr val="290DB3"/>
                </a:solidFill>
              </a:rPr>
              <a:t>Asset levels</a:t>
            </a:r>
          </a:p>
          <a:p>
            <a:pPr>
              <a:lnSpc>
                <a:spcPct val="100000"/>
              </a:lnSpc>
              <a:spcBef>
                <a:spcPts val="600"/>
              </a:spcBef>
              <a:spcAft>
                <a:spcPts val="600"/>
              </a:spcAft>
            </a:pPr>
            <a:r>
              <a:rPr lang="en-ZA" sz="3200" dirty="0" smtClean="0">
                <a:solidFill>
                  <a:srgbClr val="290DB3"/>
                </a:solidFill>
              </a:rPr>
              <a:t>Wealth ranking</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37</a:t>
            </a:fld>
            <a:endParaRPr lang="en-US" dirty="0"/>
          </a:p>
        </p:txBody>
      </p:sp>
      <p:cxnSp>
        <p:nvCxnSpPr>
          <p:cNvPr id="5" name="Straight Connector 4"/>
          <p:cNvCxnSpPr/>
          <p:nvPr/>
        </p:nvCxnSpPr>
        <p:spPr>
          <a:xfrm flipV="1">
            <a:off x="322415" y="97326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6592" y="2536370"/>
            <a:ext cx="3395037" cy="3540200"/>
          </a:xfrm>
          <a:prstGeom prst="rect">
            <a:avLst/>
          </a:prstGeom>
        </p:spPr>
      </p:pic>
    </p:spTree>
    <p:extLst>
      <p:ext uri="{BB962C8B-B14F-4D97-AF65-F5344CB8AC3E}">
        <p14:creationId xmlns:p14="http://schemas.microsoft.com/office/powerpoint/2010/main" val="2117318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9071956" cy="1124712"/>
          </a:xfrm>
        </p:spPr>
        <p:txBody>
          <a:bodyPr anchor="b"/>
          <a:lstStyle/>
          <a:p>
            <a:r>
              <a:rPr lang="en-ZA" sz="3600" dirty="0" smtClean="0">
                <a:solidFill>
                  <a:srgbClr val="003087"/>
                </a:solidFill>
              </a:rPr>
              <a:t>Introducing marketing with participatory </a:t>
            </a:r>
            <a:r>
              <a:rPr lang="en-ZA" sz="3600" dirty="0">
                <a:solidFill>
                  <a:srgbClr val="003087"/>
                </a:solidFill>
              </a:rPr>
              <a:t>tools</a:t>
            </a:r>
          </a:p>
        </p:txBody>
      </p:sp>
      <p:sp>
        <p:nvSpPr>
          <p:cNvPr id="5" name="Content Placeholder 4"/>
          <p:cNvSpPr>
            <a:spLocks noGrp="1"/>
          </p:cNvSpPr>
          <p:nvPr>
            <p:ph idx="1"/>
          </p:nvPr>
        </p:nvSpPr>
        <p:spPr>
          <a:xfrm>
            <a:off x="1153886" y="1838258"/>
            <a:ext cx="7336971" cy="3211285"/>
          </a:xfrm>
        </p:spPr>
        <p:txBody>
          <a:bodyPr/>
          <a:lstStyle/>
          <a:p>
            <a:pPr marL="0" indent="0">
              <a:lnSpc>
                <a:spcPct val="100000"/>
              </a:lnSpc>
              <a:spcBef>
                <a:spcPts val="600"/>
              </a:spcBef>
              <a:spcAft>
                <a:spcPts val="600"/>
              </a:spcAft>
              <a:buNone/>
            </a:pPr>
            <a:r>
              <a:rPr lang="en-ZA" sz="3200" b="1" dirty="0" smtClean="0">
                <a:solidFill>
                  <a:schemeClr val="accent2">
                    <a:lumMod val="75000"/>
                  </a:schemeClr>
                </a:solidFill>
              </a:rPr>
              <a:t>You can use different participatory </a:t>
            </a:r>
            <a:r>
              <a:rPr lang="en-ZA" sz="3200" b="1" dirty="0">
                <a:solidFill>
                  <a:schemeClr val="accent2">
                    <a:lumMod val="75000"/>
                  </a:schemeClr>
                </a:solidFill>
              </a:rPr>
              <a:t>tools </a:t>
            </a:r>
            <a:r>
              <a:rPr lang="en-ZA" sz="3200" b="1" dirty="0" smtClean="0">
                <a:solidFill>
                  <a:schemeClr val="accent2">
                    <a:lumMod val="75000"/>
                  </a:schemeClr>
                </a:solidFill>
              </a:rPr>
              <a:t>to:</a:t>
            </a:r>
          </a:p>
          <a:p>
            <a:pPr>
              <a:lnSpc>
                <a:spcPct val="100000"/>
              </a:lnSpc>
              <a:spcBef>
                <a:spcPts val="600"/>
              </a:spcBef>
              <a:spcAft>
                <a:spcPts val="600"/>
              </a:spcAft>
            </a:pPr>
            <a:r>
              <a:rPr lang="en-ZA" sz="3200" dirty="0" smtClean="0">
                <a:solidFill>
                  <a:srgbClr val="290DB3"/>
                </a:solidFill>
              </a:rPr>
              <a:t>Set </a:t>
            </a:r>
            <a:r>
              <a:rPr lang="en-ZA" sz="3200" dirty="0">
                <a:solidFill>
                  <a:srgbClr val="290DB3"/>
                </a:solidFill>
              </a:rPr>
              <a:t>up </a:t>
            </a:r>
            <a:r>
              <a:rPr lang="en-ZA" sz="3200" dirty="0" smtClean="0">
                <a:solidFill>
                  <a:srgbClr val="290DB3"/>
                </a:solidFill>
              </a:rPr>
              <a:t>introductions</a:t>
            </a:r>
          </a:p>
          <a:p>
            <a:pPr>
              <a:lnSpc>
                <a:spcPct val="100000"/>
              </a:lnSpc>
              <a:spcBef>
                <a:spcPts val="600"/>
              </a:spcBef>
              <a:spcAft>
                <a:spcPts val="600"/>
              </a:spcAft>
            </a:pPr>
            <a:r>
              <a:rPr lang="en-ZA" sz="3200" dirty="0" smtClean="0">
                <a:solidFill>
                  <a:srgbClr val="290DB3"/>
                </a:solidFill>
              </a:rPr>
              <a:t>Organize </a:t>
            </a:r>
            <a:r>
              <a:rPr lang="en-ZA" sz="3200" dirty="0">
                <a:solidFill>
                  <a:srgbClr val="290DB3"/>
                </a:solidFill>
              </a:rPr>
              <a:t>local </a:t>
            </a:r>
            <a:r>
              <a:rPr lang="en-ZA" sz="3200" dirty="0" smtClean="0">
                <a:solidFill>
                  <a:srgbClr val="290DB3"/>
                </a:solidFill>
              </a:rPr>
              <a:t>people</a:t>
            </a:r>
          </a:p>
          <a:p>
            <a:pPr>
              <a:lnSpc>
                <a:spcPct val="100000"/>
              </a:lnSpc>
              <a:spcBef>
                <a:spcPts val="600"/>
              </a:spcBef>
              <a:spcAft>
                <a:spcPts val="600"/>
              </a:spcAft>
            </a:pPr>
            <a:r>
              <a:rPr lang="en-ZA" sz="3200" dirty="0" smtClean="0">
                <a:solidFill>
                  <a:srgbClr val="290DB3"/>
                </a:solidFill>
              </a:rPr>
              <a:t>Teach them about </a:t>
            </a:r>
            <a:r>
              <a:rPr lang="en-ZA" sz="3200" dirty="0">
                <a:solidFill>
                  <a:srgbClr val="290DB3"/>
                </a:solidFill>
              </a:rPr>
              <a:t>the </a:t>
            </a:r>
            <a:r>
              <a:rPr lang="en-ZA" sz="3200" dirty="0" smtClean="0">
                <a:solidFill>
                  <a:srgbClr val="290DB3"/>
                </a:solidFill>
              </a:rPr>
              <a:t>market</a:t>
            </a:r>
          </a:p>
        </p:txBody>
      </p:sp>
      <p:sp>
        <p:nvSpPr>
          <p:cNvPr id="4" name="Slide Number Placeholder 3"/>
          <p:cNvSpPr>
            <a:spLocks noGrp="1"/>
          </p:cNvSpPr>
          <p:nvPr>
            <p:ph type="sldNum" sz="quarter" idx="4"/>
          </p:nvPr>
        </p:nvSpPr>
        <p:spPr/>
        <p:txBody>
          <a:bodyPr/>
          <a:lstStyle/>
          <a:p>
            <a:fld id="{3AF21FA0-C69A-D549-B93E-AD7DB9D7EB7A}" type="slidenum">
              <a:rPr lang="en-US" smtClean="0"/>
              <a:pPr/>
              <a:t>38</a:t>
            </a:fld>
            <a:endParaRPr lang="en-US" dirty="0"/>
          </a:p>
        </p:txBody>
      </p:sp>
      <p:cxnSp>
        <p:nvCxnSpPr>
          <p:cNvPr id="7" name="Straight Connector 6"/>
          <p:cNvCxnSpPr/>
          <p:nvPr/>
        </p:nvCxnSpPr>
        <p:spPr>
          <a:xfrm flipV="1">
            <a:off x="322415" y="145666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4894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nchor="ctr"/>
          <a:lstStyle/>
          <a:p>
            <a:r>
              <a:rPr lang="en-ZA" sz="3600" dirty="0" smtClean="0"/>
              <a:t>Types of participatory tools</a:t>
            </a:r>
            <a:endParaRPr lang="en-ZA" sz="3600" dirty="0"/>
          </a:p>
        </p:txBody>
      </p:sp>
      <p:sp>
        <p:nvSpPr>
          <p:cNvPr id="3" name="Content Placeholder 2"/>
          <p:cNvSpPr>
            <a:spLocks noGrp="1"/>
          </p:cNvSpPr>
          <p:nvPr>
            <p:ph idx="1"/>
          </p:nvPr>
        </p:nvSpPr>
        <p:spPr>
          <a:xfrm>
            <a:off x="659334" y="1478820"/>
            <a:ext cx="9039302" cy="5178883"/>
          </a:xfrm>
        </p:spPr>
        <p:txBody>
          <a:bodyPr/>
          <a:lstStyle/>
          <a:p>
            <a:pPr marL="0" indent="0">
              <a:lnSpc>
                <a:spcPct val="100000"/>
              </a:lnSpc>
              <a:spcBef>
                <a:spcPts val="600"/>
              </a:spcBef>
              <a:spcAft>
                <a:spcPts val="600"/>
              </a:spcAft>
              <a:buNone/>
            </a:pPr>
            <a:r>
              <a:rPr lang="en-ZA" sz="3200" b="1" dirty="0" smtClean="0">
                <a:solidFill>
                  <a:schemeClr val="accent2">
                    <a:lumMod val="75000"/>
                  </a:schemeClr>
                </a:solidFill>
              </a:rPr>
              <a:t>You can use the following types of participatory tools to introduce marketing:</a:t>
            </a:r>
          </a:p>
          <a:p>
            <a:pPr>
              <a:lnSpc>
                <a:spcPct val="100000"/>
              </a:lnSpc>
              <a:spcBef>
                <a:spcPts val="600"/>
              </a:spcBef>
              <a:spcAft>
                <a:spcPts val="600"/>
              </a:spcAft>
            </a:pPr>
            <a:r>
              <a:rPr lang="en-ZA" sz="3200" dirty="0" smtClean="0">
                <a:solidFill>
                  <a:srgbClr val="290DB3"/>
                </a:solidFill>
              </a:rPr>
              <a:t>Role </a:t>
            </a:r>
            <a:r>
              <a:rPr lang="en-ZA" sz="3200" dirty="0">
                <a:solidFill>
                  <a:srgbClr val="290DB3"/>
                </a:solidFill>
              </a:rPr>
              <a:t>plays</a:t>
            </a:r>
          </a:p>
          <a:p>
            <a:pPr>
              <a:lnSpc>
                <a:spcPct val="100000"/>
              </a:lnSpc>
              <a:spcBef>
                <a:spcPts val="600"/>
              </a:spcBef>
              <a:spcAft>
                <a:spcPts val="600"/>
              </a:spcAft>
            </a:pPr>
            <a:r>
              <a:rPr lang="en-ZA" sz="3200" dirty="0">
                <a:solidFill>
                  <a:srgbClr val="290DB3"/>
                </a:solidFill>
              </a:rPr>
              <a:t>Games</a:t>
            </a:r>
          </a:p>
          <a:p>
            <a:pPr>
              <a:lnSpc>
                <a:spcPct val="100000"/>
              </a:lnSpc>
              <a:spcBef>
                <a:spcPts val="600"/>
              </a:spcBef>
              <a:spcAft>
                <a:spcPts val="600"/>
              </a:spcAft>
            </a:pPr>
            <a:r>
              <a:rPr lang="en-ZA" sz="3200" dirty="0">
                <a:solidFill>
                  <a:srgbClr val="290DB3"/>
                </a:solidFill>
              </a:rPr>
              <a:t>Focus groups</a:t>
            </a:r>
          </a:p>
          <a:p>
            <a:pPr>
              <a:lnSpc>
                <a:spcPct val="100000"/>
              </a:lnSpc>
              <a:spcBef>
                <a:spcPts val="600"/>
              </a:spcBef>
              <a:spcAft>
                <a:spcPts val="600"/>
              </a:spcAft>
            </a:pPr>
            <a:r>
              <a:rPr lang="en-ZA" sz="3200" dirty="0">
                <a:solidFill>
                  <a:srgbClr val="290DB3"/>
                </a:solidFill>
              </a:rPr>
              <a:t>Visioning</a:t>
            </a:r>
          </a:p>
          <a:p>
            <a:endParaRPr lang="en-ZA" sz="3200"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39</a:t>
            </a:fld>
            <a:endParaRPr lang="en-US" dirty="0"/>
          </a:p>
        </p:txBody>
      </p:sp>
      <p:cxnSp>
        <p:nvCxnSpPr>
          <p:cNvPr id="5" name="Straight Connector 4"/>
          <p:cNvCxnSpPr/>
          <p:nvPr/>
        </p:nvCxnSpPr>
        <p:spPr>
          <a:xfrm flipV="1">
            <a:off x="322415" y="96687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651" y="2590986"/>
            <a:ext cx="4898291" cy="3265527"/>
          </a:xfrm>
          <a:prstGeom prst="rect">
            <a:avLst/>
          </a:prstGeom>
        </p:spPr>
      </p:pic>
    </p:spTree>
    <p:extLst>
      <p:ext uri="{BB962C8B-B14F-4D97-AF65-F5344CB8AC3E}">
        <p14:creationId xmlns:p14="http://schemas.microsoft.com/office/powerpoint/2010/main" val="1091623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89" y="264210"/>
            <a:ext cx="7798211" cy="1124712"/>
          </a:xfrm>
        </p:spPr>
        <p:txBody>
          <a:bodyPr anchor="ctr"/>
          <a:lstStyle/>
          <a:p>
            <a:r>
              <a:rPr lang="en-US" sz="3600" dirty="0">
                <a:solidFill>
                  <a:srgbClr val="003087"/>
                </a:solidFill>
                <a:latin typeface="Calibri" panose="020F0502020204030204" pitchFamily="34" charset="0"/>
                <a:cs typeface="Calibri" panose="020F0502020204030204" pitchFamily="34" charset="0"/>
              </a:rPr>
              <a:t>The seven steps of marketing : Content</a:t>
            </a:r>
            <a:endParaRPr lang="en-US" sz="3200" dirty="0"/>
          </a:p>
        </p:txBody>
      </p:sp>
      <p:sp>
        <p:nvSpPr>
          <p:cNvPr id="3" name="Content Placeholder 2"/>
          <p:cNvSpPr>
            <a:spLocks noGrp="1"/>
          </p:cNvSpPr>
          <p:nvPr>
            <p:ph idx="1"/>
          </p:nvPr>
        </p:nvSpPr>
        <p:spPr>
          <a:xfrm>
            <a:off x="322415" y="1587677"/>
            <a:ext cx="9213471" cy="4670619"/>
          </a:xfrm>
        </p:spPr>
        <p:txBody>
          <a:bodyPr/>
          <a:lstStyle/>
          <a:p>
            <a:pPr>
              <a:lnSpc>
                <a:spcPct val="100000"/>
              </a:lnSpc>
              <a:spcBef>
                <a:spcPts val="600"/>
              </a:spcBef>
              <a:spcAft>
                <a:spcPts val="600"/>
              </a:spcAft>
            </a:pPr>
            <a:r>
              <a:rPr lang="en-US" sz="3200" dirty="0">
                <a:solidFill>
                  <a:srgbClr val="898F0C"/>
                </a:solidFill>
              </a:rPr>
              <a:t>Step 1: Getting organized</a:t>
            </a:r>
          </a:p>
          <a:p>
            <a:pPr>
              <a:lnSpc>
                <a:spcPct val="100000"/>
              </a:lnSpc>
              <a:spcBef>
                <a:spcPts val="600"/>
              </a:spcBef>
              <a:spcAft>
                <a:spcPts val="600"/>
              </a:spcAft>
            </a:pPr>
            <a:r>
              <a:rPr lang="en-US" sz="3200" dirty="0">
                <a:solidFill>
                  <a:srgbClr val="898F0C"/>
                </a:solidFill>
              </a:rPr>
              <a:t>Step 2: Identifying products and organizing groups</a:t>
            </a:r>
          </a:p>
          <a:p>
            <a:pPr>
              <a:lnSpc>
                <a:spcPct val="100000"/>
              </a:lnSpc>
              <a:spcBef>
                <a:spcPts val="600"/>
              </a:spcBef>
              <a:spcAft>
                <a:spcPts val="600"/>
              </a:spcAft>
            </a:pPr>
            <a:r>
              <a:rPr lang="en-US" sz="3200" dirty="0">
                <a:solidFill>
                  <a:srgbClr val="290DB3"/>
                </a:solidFill>
              </a:rPr>
              <a:t>Step 3: Collecting information for the business plan</a:t>
            </a:r>
          </a:p>
          <a:p>
            <a:pPr>
              <a:lnSpc>
                <a:spcPct val="100000"/>
              </a:lnSpc>
              <a:spcBef>
                <a:spcPts val="600"/>
              </a:spcBef>
              <a:spcAft>
                <a:spcPts val="600"/>
              </a:spcAft>
            </a:pPr>
            <a:r>
              <a:rPr lang="en-US" sz="3200" dirty="0">
                <a:solidFill>
                  <a:srgbClr val="290DB3"/>
                </a:solidFill>
              </a:rPr>
              <a:t>Step 4: Building a business plan</a:t>
            </a:r>
          </a:p>
          <a:p>
            <a:pPr>
              <a:lnSpc>
                <a:spcPct val="100000"/>
              </a:lnSpc>
              <a:spcBef>
                <a:spcPts val="600"/>
              </a:spcBef>
              <a:spcAft>
                <a:spcPts val="600"/>
              </a:spcAft>
            </a:pPr>
            <a:r>
              <a:rPr lang="en-US" sz="3200" dirty="0">
                <a:solidFill>
                  <a:srgbClr val="290DB3"/>
                </a:solidFill>
              </a:rPr>
              <a:t>Step 5: Marketing as a group</a:t>
            </a:r>
          </a:p>
          <a:p>
            <a:pPr>
              <a:lnSpc>
                <a:spcPct val="100000"/>
              </a:lnSpc>
              <a:spcBef>
                <a:spcPts val="600"/>
              </a:spcBef>
              <a:spcAft>
                <a:spcPts val="600"/>
              </a:spcAft>
            </a:pPr>
            <a:r>
              <a:rPr lang="en-US" sz="3200" dirty="0">
                <a:solidFill>
                  <a:srgbClr val="290DB3"/>
                </a:solidFill>
              </a:rPr>
              <a:t>Step 6: Reviewing agroenterprise performance</a:t>
            </a:r>
          </a:p>
          <a:p>
            <a:pPr>
              <a:lnSpc>
                <a:spcPct val="100000"/>
              </a:lnSpc>
              <a:spcBef>
                <a:spcPts val="600"/>
              </a:spcBef>
              <a:spcAft>
                <a:spcPts val="600"/>
              </a:spcAft>
            </a:pPr>
            <a:r>
              <a:rPr lang="en-US" sz="3200" dirty="0">
                <a:solidFill>
                  <a:srgbClr val="290DB3"/>
                </a:solidFill>
              </a:rPr>
              <a:t>Step 7: Scaling up</a:t>
            </a:r>
          </a:p>
        </p:txBody>
      </p:sp>
      <p:sp>
        <p:nvSpPr>
          <p:cNvPr id="4" name="Slide Number Placeholder 3"/>
          <p:cNvSpPr>
            <a:spLocks noGrp="1"/>
          </p:cNvSpPr>
          <p:nvPr>
            <p:ph type="sldNum" sz="quarter" idx="4"/>
          </p:nvPr>
        </p:nvSpPr>
        <p:spPr/>
        <p:txBody>
          <a:bodyPr/>
          <a:lstStyle/>
          <a:p>
            <a:fld id="{3AF21FA0-C69A-D549-B93E-AD7DB9D7EB7A}" type="slidenum">
              <a:rPr lang="en-US" smtClean="0"/>
              <a:pPr/>
              <a:t>4</a:t>
            </a:fld>
            <a:endParaRPr lang="en-US" dirty="0"/>
          </a:p>
        </p:txBody>
      </p:sp>
      <p:cxnSp>
        <p:nvCxnSpPr>
          <p:cNvPr id="6" name="Straight Connector 5"/>
          <p:cNvCxnSpPr/>
          <p:nvPr/>
        </p:nvCxnSpPr>
        <p:spPr>
          <a:xfrm flipV="1">
            <a:off x="168275" y="131624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3834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112" y="-4670"/>
            <a:ext cx="7478487" cy="1124712"/>
          </a:xfrm>
        </p:spPr>
        <p:txBody>
          <a:bodyPr anchor="b"/>
          <a:lstStyle/>
          <a:p>
            <a:r>
              <a:rPr lang="en-ZA" sz="3600" dirty="0"/>
              <a:t>Participatory techniques: Role plays</a:t>
            </a:r>
          </a:p>
        </p:txBody>
      </p:sp>
      <p:sp>
        <p:nvSpPr>
          <p:cNvPr id="3" name="Content Placeholder 2"/>
          <p:cNvSpPr>
            <a:spLocks noGrp="1"/>
          </p:cNvSpPr>
          <p:nvPr>
            <p:ph sz="half" idx="1"/>
          </p:nvPr>
        </p:nvSpPr>
        <p:spPr>
          <a:xfrm>
            <a:off x="751113" y="1895250"/>
            <a:ext cx="4582887" cy="3852408"/>
          </a:xfrm>
        </p:spPr>
        <p:txBody>
          <a:bodyPr anchor="t"/>
          <a:lstStyle/>
          <a:p>
            <a:pPr marL="0" indent="0">
              <a:lnSpc>
                <a:spcPct val="100000"/>
              </a:lnSpc>
              <a:spcBef>
                <a:spcPts val="600"/>
              </a:spcBef>
              <a:spcAft>
                <a:spcPts val="600"/>
              </a:spcAft>
              <a:buNone/>
            </a:pPr>
            <a:r>
              <a:rPr lang="en-ZA" sz="3200" b="1" dirty="0">
                <a:solidFill>
                  <a:srgbClr val="898F0C"/>
                </a:solidFill>
              </a:rPr>
              <a:t>Role plays help community members to:</a:t>
            </a:r>
          </a:p>
          <a:p>
            <a:pPr>
              <a:lnSpc>
                <a:spcPct val="100000"/>
              </a:lnSpc>
              <a:spcBef>
                <a:spcPts val="600"/>
              </a:spcBef>
              <a:spcAft>
                <a:spcPts val="600"/>
              </a:spcAft>
            </a:pPr>
            <a:r>
              <a:rPr lang="en-ZA" sz="3200" dirty="0">
                <a:solidFill>
                  <a:srgbClr val="290DB3"/>
                </a:solidFill>
              </a:rPr>
              <a:t>Present a new idea</a:t>
            </a:r>
          </a:p>
          <a:p>
            <a:pPr>
              <a:lnSpc>
                <a:spcPct val="100000"/>
              </a:lnSpc>
              <a:spcBef>
                <a:spcPts val="600"/>
              </a:spcBef>
              <a:spcAft>
                <a:spcPts val="600"/>
              </a:spcAft>
            </a:pPr>
            <a:r>
              <a:rPr lang="en-ZA" sz="3200" dirty="0">
                <a:solidFill>
                  <a:srgbClr val="290DB3"/>
                </a:solidFill>
              </a:rPr>
              <a:t>Act out a new idea</a:t>
            </a:r>
          </a:p>
          <a:p>
            <a:pPr>
              <a:lnSpc>
                <a:spcPct val="100000"/>
              </a:lnSpc>
              <a:spcBef>
                <a:spcPts val="600"/>
              </a:spcBef>
              <a:spcAft>
                <a:spcPts val="600"/>
              </a:spcAft>
            </a:pPr>
            <a:r>
              <a:rPr lang="en-ZA" sz="3200" dirty="0">
                <a:solidFill>
                  <a:srgbClr val="290DB3"/>
                </a:solidFill>
              </a:rPr>
              <a:t>Discuss a new idea among themselves</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40</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3215" y="1972037"/>
            <a:ext cx="3960916" cy="3723261"/>
          </a:xfrm>
          <a:prstGeom prst="rect">
            <a:avLst/>
          </a:prstGeom>
        </p:spPr>
      </p:pic>
      <p:cxnSp>
        <p:nvCxnSpPr>
          <p:cNvPr id="10" name="Straight Connector 9"/>
          <p:cNvCxnSpPr/>
          <p:nvPr/>
        </p:nvCxnSpPr>
        <p:spPr>
          <a:xfrm flipV="1">
            <a:off x="322415" y="140179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19218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4670"/>
            <a:ext cx="7808976" cy="1124712"/>
          </a:xfrm>
        </p:spPr>
        <p:txBody>
          <a:bodyPr anchor="ctr"/>
          <a:lstStyle/>
          <a:p>
            <a:r>
              <a:rPr lang="en-ZA" sz="3600" dirty="0"/>
              <a:t>Participatory techniques: Games</a:t>
            </a:r>
            <a:endParaRPr lang="en-ZA" sz="3200" dirty="0"/>
          </a:p>
        </p:txBody>
      </p:sp>
      <p:sp>
        <p:nvSpPr>
          <p:cNvPr id="3" name="Content Placeholder 2"/>
          <p:cNvSpPr>
            <a:spLocks noGrp="1"/>
          </p:cNvSpPr>
          <p:nvPr>
            <p:ph idx="1"/>
          </p:nvPr>
        </p:nvSpPr>
        <p:spPr>
          <a:xfrm>
            <a:off x="420624" y="1577242"/>
            <a:ext cx="4347319" cy="4518758"/>
          </a:xfrm>
        </p:spPr>
        <p:txBody>
          <a:bodyPr/>
          <a:lstStyle/>
          <a:p>
            <a:pPr marL="0" indent="0">
              <a:lnSpc>
                <a:spcPct val="100000"/>
              </a:lnSpc>
              <a:spcBef>
                <a:spcPts val="0"/>
              </a:spcBef>
              <a:buNone/>
            </a:pPr>
            <a:r>
              <a:rPr lang="en-ZA" sz="3200" b="1" dirty="0" smtClean="0">
                <a:solidFill>
                  <a:srgbClr val="290DB3"/>
                </a:solidFill>
              </a:rPr>
              <a:t>Games </a:t>
            </a:r>
            <a:r>
              <a:rPr lang="en-ZA" sz="3200" dirty="0">
                <a:solidFill>
                  <a:srgbClr val="290DB3"/>
                </a:solidFill>
              </a:rPr>
              <a:t>are a fun way to start taking about marketing and business. Use games to get people thinking about entrepreneurship and marketing and to help them learn the marketing words.</a:t>
            </a:r>
          </a:p>
        </p:txBody>
      </p:sp>
      <p:sp>
        <p:nvSpPr>
          <p:cNvPr id="4" name="Slide Number Placeholder 3"/>
          <p:cNvSpPr>
            <a:spLocks noGrp="1"/>
          </p:cNvSpPr>
          <p:nvPr>
            <p:ph type="sldNum" sz="quarter" idx="4"/>
          </p:nvPr>
        </p:nvSpPr>
        <p:spPr/>
        <p:txBody>
          <a:bodyPr/>
          <a:lstStyle/>
          <a:p>
            <a:fld id="{3AF21FA0-C69A-D549-B93E-AD7DB9D7EB7A}" type="slidenum">
              <a:rPr lang="en-US" smtClean="0"/>
              <a:pPr/>
              <a:t>41</a:t>
            </a:fld>
            <a:endParaRPr lang="en-US" dirty="0"/>
          </a:p>
        </p:txBody>
      </p:sp>
      <p:cxnSp>
        <p:nvCxnSpPr>
          <p:cNvPr id="7" name="Straight Connector 6"/>
          <p:cNvCxnSpPr/>
          <p:nvPr/>
        </p:nvCxnSpPr>
        <p:spPr>
          <a:xfrm flipV="1">
            <a:off x="322415" y="100043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7943" y="1687285"/>
            <a:ext cx="4932845" cy="3243944"/>
          </a:xfrm>
          <a:prstGeom prst="rect">
            <a:avLst/>
          </a:prstGeom>
        </p:spPr>
      </p:pic>
    </p:spTree>
    <p:extLst>
      <p:ext uri="{BB962C8B-B14F-4D97-AF65-F5344CB8AC3E}">
        <p14:creationId xmlns:p14="http://schemas.microsoft.com/office/powerpoint/2010/main" val="238936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Participatory techniques: Focus groups</a:t>
            </a:r>
          </a:p>
        </p:txBody>
      </p:sp>
      <p:sp>
        <p:nvSpPr>
          <p:cNvPr id="6" name="Content Placeholder 5"/>
          <p:cNvSpPr>
            <a:spLocks noGrp="1"/>
          </p:cNvSpPr>
          <p:nvPr>
            <p:ph sz="half" idx="1"/>
          </p:nvPr>
        </p:nvSpPr>
        <p:spPr>
          <a:xfrm>
            <a:off x="336550" y="1403072"/>
            <a:ext cx="4701794" cy="4475214"/>
          </a:xfrm>
        </p:spPr>
        <p:txBody>
          <a:bodyPr/>
          <a:lstStyle/>
          <a:p>
            <a:pPr marL="0" indent="0">
              <a:lnSpc>
                <a:spcPct val="100000"/>
              </a:lnSpc>
              <a:spcBef>
                <a:spcPts val="0"/>
              </a:spcBef>
              <a:spcAft>
                <a:spcPts val="600"/>
              </a:spcAft>
              <a:buNone/>
            </a:pPr>
            <a:r>
              <a:rPr lang="en-ZA" sz="3200" b="1" dirty="0">
                <a:solidFill>
                  <a:srgbClr val="898F0C"/>
                </a:solidFill>
              </a:rPr>
              <a:t>Focus </a:t>
            </a:r>
            <a:r>
              <a:rPr lang="en-ZA" sz="3200" b="1" dirty="0" smtClean="0">
                <a:solidFill>
                  <a:srgbClr val="898F0C"/>
                </a:solidFill>
              </a:rPr>
              <a:t>groups are </a:t>
            </a:r>
            <a:r>
              <a:rPr lang="en-ZA" sz="3200" b="1" dirty="0">
                <a:solidFill>
                  <a:srgbClr val="898F0C"/>
                </a:solidFill>
              </a:rPr>
              <a:t>a good way to:</a:t>
            </a:r>
          </a:p>
          <a:p>
            <a:pPr>
              <a:lnSpc>
                <a:spcPct val="100000"/>
              </a:lnSpc>
              <a:spcBef>
                <a:spcPts val="0"/>
              </a:spcBef>
              <a:spcAft>
                <a:spcPts val="600"/>
              </a:spcAft>
            </a:pPr>
            <a:r>
              <a:rPr lang="en-ZA" sz="3200" dirty="0">
                <a:solidFill>
                  <a:srgbClr val="290DB3"/>
                </a:solidFill>
              </a:rPr>
              <a:t>Gather information on a particular subject</a:t>
            </a:r>
          </a:p>
          <a:p>
            <a:pPr>
              <a:lnSpc>
                <a:spcPct val="100000"/>
              </a:lnSpc>
              <a:spcBef>
                <a:spcPts val="0"/>
              </a:spcBef>
              <a:spcAft>
                <a:spcPts val="600"/>
              </a:spcAft>
            </a:pPr>
            <a:r>
              <a:rPr lang="en-ZA" sz="3200" dirty="0">
                <a:solidFill>
                  <a:srgbClr val="290DB3"/>
                </a:solidFill>
              </a:rPr>
              <a:t>Identify challenges and opportunities</a:t>
            </a:r>
          </a:p>
          <a:p>
            <a:pPr>
              <a:lnSpc>
                <a:spcPct val="100000"/>
              </a:lnSpc>
              <a:spcBef>
                <a:spcPts val="0"/>
              </a:spcBef>
              <a:spcAft>
                <a:spcPts val="600"/>
              </a:spcAft>
            </a:pPr>
            <a:r>
              <a:rPr lang="en-ZA" sz="3200" dirty="0">
                <a:solidFill>
                  <a:srgbClr val="290DB3"/>
                </a:solidFill>
              </a:rPr>
              <a:t>Explore interest in possible solutions</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10553" y="2331179"/>
            <a:ext cx="5311126" cy="2618999"/>
          </a:xfrm>
        </p:spPr>
      </p:pic>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42</a:t>
            </a:fld>
            <a:endParaRPr lang="en-US" dirty="0"/>
          </a:p>
        </p:txBody>
      </p:sp>
      <p:cxnSp>
        <p:nvCxnSpPr>
          <p:cNvPr id="9" name="Straight Connector 8"/>
          <p:cNvCxnSpPr/>
          <p:nvPr/>
        </p:nvCxnSpPr>
        <p:spPr>
          <a:xfrm flipV="1">
            <a:off x="336550" y="106936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7236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Participatory techniques: Visioning</a:t>
            </a:r>
            <a:endParaRPr lang="en-ZA" sz="3200" dirty="0"/>
          </a:p>
        </p:txBody>
      </p:sp>
      <p:sp>
        <p:nvSpPr>
          <p:cNvPr id="3" name="Content Placeholder 2"/>
          <p:cNvSpPr>
            <a:spLocks noGrp="1"/>
          </p:cNvSpPr>
          <p:nvPr>
            <p:ph idx="1"/>
          </p:nvPr>
        </p:nvSpPr>
        <p:spPr>
          <a:xfrm>
            <a:off x="322415" y="1120042"/>
            <a:ext cx="9278785" cy="5811109"/>
          </a:xfrm>
        </p:spPr>
        <p:txBody>
          <a:bodyPr/>
          <a:lstStyle/>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sz="2000" dirty="0"/>
          </a:p>
          <a:p>
            <a:pPr marL="0" indent="0">
              <a:buNone/>
            </a:pPr>
            <a:endParaRPr lang="en-ZA" sz="2000" dirty="0"/>
          </a:p>
          <a:p>
            <a:pPr marL="0" indent="0" algn="just">
              <a:lnSpc>
                <a:spcPct val="100000"/>
              </a:lnSpc>
              <a:spcBef>
                <a:spcPts val="0"/>
              </a:spcBef>
              <a:buNone/>
            </a:pPr>
            <a:r>
              <a:rPr lang="en-ZA" sz="3200" b="1" dirty="0">
                <a:solidFill>
                  <a:srgbClr val="290DB3"/>
                </a:solidFill>
              </a:rPr>
              <a:t>Visioning</a:t>
            </a:r>
            <a:r>
              <a:rPr lang="en-ZA" sz="3200" dirty="0">
                <a:solidFill>
                  <a:srgbClr val="290DB3"/>
                </a:solidFill>
              </a:rPr>
              <a:t> is a technique that can be used to help a group or a community think about what their ambitions are, what they want to achieve in the future and the steps they need to take to reach their goals.</a:t>
            </a:r>
          </a:p>
        </p:txBody>
      </p:sp>
      <p:sp>
        <p:nvSpPr>
          <p:cNvPr id="4" name="Slide Number Placeholder 3"/>
          <p:cNvSpPr>
            <a:spLocks noGrp="1"/>
          </p:cNvSpPr>
          <p:nvPr>
            <p:ph type="sldNum" sz="quarter" idx="4"/>
          </p:nvPr>
        </p:nvSpPr>
        <p:spPr/>
        <p:txBody>
          <a:bodyPr/>
          <a:lstStyle/>
          <a:p>
            <a:fld id="{3AF21FA0-C69A-D549-B93E-AD7DB9D7EB7A}" type="slidenum">
              <a:rPr lang="en-US" smtClean="0"/>
              <a:pPr/>
              <a:t>43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033" y="1289304"/>
            <a:ext cx="7251253" cy="3474720"/>
          </a:xfrm>
          <a:prstGeom prst="rect">
            <a:avLst/>
          </a:prstGeom>
        </p:spPr>
      </p:pic>
      <p:cxnSp>
        <p:nvCxnSpPr>
          <p:cNvPr id="6" name="Straight Connector 5"/>
          <p:cNvCxnSpPr/>
          <p:nvPr/>
        </p:nvCxnSpPr>
        <p:spPr>
          <a:xfrm flipV="1">
            <a:off x="336550" y="106936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02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70"/>
            <a:ext cx="7772400" cy="1124712"/>
          </a:xfrm>
        </p:spPr>
        <p:txBody>
          <a:bodyPr anchor="ctr"/>
          <a:lstStyle/>
          <a:p>
            <a:r>
              <a:rPr lang="en-ZA" sz="3600" dirty="0"/>
              <a:t>Visioning: Steps</a:t>
            </a:r>
          </a:p>
        </p:txBody>
      </p:sp>
      <p:sp>
        <p:nvSpPr>
          <p:cNvPr id="3" name="Content Placeholder 2"/>
          <p:cNvSpPr>
            <a:spLocks noGrp="1"/>
          </p:cNvSpPr>
          <p:nvPr>
            <p:ph idx="1"/>
          </p:nvPr>
        </p:nvSpPr>
        <p:spPr>
          <a:xfrm>
            <a:off x="457200" y="1120042"/>
            <a:ext cx="9171432" cy="5646519"/>
          </a:xfrm>
        </p:spPr>
        <p:txBody>
          <a:bodyPr/>
          <a:lstStyle/>
          <a:p>
            <a:pPr marL="0" indent="0">
              <a:lnSpc>
                <a:spcPct val="100000"/>
              </a:lnSpc>
              <a:spcBef>
                <a:spcPts val="0"/>
              </a:spcBef>
              <a:spcAft>
                <a:spcPts val="1200"/>
              </a:spcAft>
              <a:buNone/>
            </a:pPr>
            <a:r>
              <a:rPr lang="en-ZA" sz="3200" b="1" dirty="0">
                <a:solidFill>
                  <a:srgbClr val="898F0C"/>
                </a:solidFill>
              </a:rPr>
              <a:t>Ask the farmers:</a:t>
            </a:r>
          </a:p>
          <a:p>
            <a:pPr>
              <a:lnSpc>
                <a:spcPct val="100000"/>
              </a:lnSpc>
              <a:spcBef>
                <a:spcPts val="0"/>
              </a:spcBef>
            </a:pPr>
            <a:r>
              <a:rPr lang="en-ZA" sz="3200" dirty="0">
                <a:solidFill>
                  <a:srgbClr val="290DB3"/>
                </a:solidFill>
              </a:rPr>
              <a:t>About their </a:t>
            </a:r>
            <a:r>
              <a:rPr lang="en-ZA" sz="3200" b="1" dirty="0">
                <a:solidFill>
                  <a:srgbClr val="290DB3"/>
                </a:solidFill>
              </a:rPr>
              <a:t>long-term vision</a:t>
            </a:r>
          </a:p>
          <a:p>
            <a:pPr>
              <a:lnSpc>
                <a:spcPct val="100000"/>
              </a:lnSpc>
              <a:spcBef>
                <a:spcPts val="0"/>
              </a:spcBef>
            </a:pPr>
            <a:r>
              <a:rPr lang="en-ZA" sz="3200" dirty="0">
                <a:solidFill>
                  <a:srgbClr val="290DB3"/>
                </a:solidFill>
              </a:rPr>
              <a:t>To imagine what they would like their production and marketing to be like in five or ten years, for example</a:t>
            </a:r>
          </a:p>
          <a:p>
            <a:pPr>
              <a:lnSpc>
                <a:spcPct val="100000"/>
              </a:lnSpc>
              <a:spcBef>
                <a:spcPts val="0"/>
              </a:spcBef>
            </a:pPr>
            <a:r>
              <a:rPr lang="en-ZA" sz="3200" dirty="0">
                <a:solidFill>
                  <a:srgbClr val="290DB3"/>
                </a:solidFill>
              </a:rPr>
              <a:t>To think of what the situation will be like in a </a:t>
            </a:r>
            <a:r>
              <a:rPr lang="en-ZA" sz="3200" b="1" dirty="0">
                <a:solidFill>
                  <a:srgbClr val="290DB3"/>
                </a:solidFill>
              </a:rPr>
              <a:t>shorter time frame, </a:t>
            </a:r>
            <a:r>
              <a:rPr lang="en-ZA" sz="3200" dirty="0">
                <a:solidFill>
                  <a:srgbClr val="290DB3"/>
                </a:solidFill>
              </a:rPr>
              <a:t>e.g. three years</a:t>
            </a:r>
          </a:p>
          <a:p>
            <a:pPr>
              <a:lnSpc>
                <a:spcPct val="100000"/>
              </a:lnSpc>
              <a:spcBef>
                <a:spcPts val="0"/>
              </a:spcBef>
            </a:pPr>
            <a:r>
              <a:rPr lang="en-ZA" sz="3200" dirty="0">
                <a:solidFill>
                  <a:srgbClr val="290DB3"/>
                </a:solidFill>
              </a:rPr>
              <a:t>What they need to do to put the </a:t>
            </a:r>
            <a:r>
              <a:rPr lang="en-ZA" sz="3200" b="1" dirty="0">
                <a:solidFill>
                  <a:srgbClr val="290DB3"/>
                </a:solidFill>
              </a:rPr>
              <a:t>changes into effect: </a:t>
            </a:r>
            <a:r>
              <a:rPr lang="en-ZA" sz="3200" dirty="0">
                <a:solidFill>
                  <a:srgbClr val="290DB3"/>
                </a:solidFill>
              </a:rPr>
              <a:t>this forces them to be realistic and to prioritize activities</a:t>
            </a:r>
          </a:p>
          <a:p>
            <a:pPr>
              <a:lnSpc>
                <a:spcPct val="100000"/>
              </a:lnSpc>
              <a:spcBef>
                <a:spcPts val="0"/>
              </a:spcBef>
            </a:pPr>
            <a:r>
              <a:rPr lang="en-ZA" sz="3200" dirty="0">
                <a:solidFill>
                  <a:srgbClr val="290DB3"/>
                </a:solidFill>
              </a:rPr>
              <a:t>About their </a:t>
            </a:r>
            <a:r>
              <a:rPr lang="en-ZA" sz="3200" b="1" dirty="0">
                <a:solidFill>
                  <a:srgbClr val="290DB3"/>
                </a:solidFill>
              </a:rPr>
              <a:t>short-term time frame </a:t>
            </a:r>
            <a:r>
              <a:rPr lang="en-ZA" sz="3200" dirty="0">
                <a:solidFill>
                  <a:srgbClr val="290DB3"/>
                </a:solidFill>
              </a:rPr>
              <a:t>again, e.g. what will things be like in </a:t>
            </a:r>
            <a:r>
              <a:rPr lang="en-ZA" sz="3200" b="1" dirty="0">
                <a:solidFill>
                  <a:srgbClr val="290DB3"/>
                </a:solidFill>
              </a:rPr>
              <a:t>one year</a:t>
            </a:r>
          </a:p>
        </p:txBody>
      </p:sp>
      <p:sp>
        <p:nvSpPr>
          <p:cNvPr id="4" name="Slide Number Placeholder 3"/>
          <p:cNvSpPr>
            <a:spLocks noGrp="1"/>
          </p:cNvSpPr>
          <p:nvPr>
            <p:ph type="sldNum" sz="quarter" idx="4"/>
          </p:nvPr>
        </p:nvSpPr>
        <p:spPr/>
        <p:txBody>
          <a:bodyPr/>
          <a:lstStyle/>
          <a:p>
            <a:fld id="{3AF21FA0-C69A-D549-B93E-AD7DB9D7EB7A}" type="slidenum">
              <a:rPr lang="en-US" smtClean="0"/>
              <a:pPr/>
              <a:t>44</a:t>
            </a:fld>
            <a:endParaRPr lang="en-US" dirty="0"/>
          </a:p>
        </p:txBody>
      </p:sp>
      <p:cxnSp>
        <p:nvCxnSpPr>
          <p:cNvPr id="6" name="Straight Connector 5"/>
          <p:cNvCxnSpPr/>
          <p:nvPr/>
        </p:nvCxnSpPr>
        <p:spPr>
          <a:xfrm flipV="1">
            <a:off x="354805" y="97966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0545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Explaining the agroenterprise process</a:t>
            </a:r>
          </a:p>
        </p:txBody>
      </p:sp>
      <p:sp>
        <p:nvSpPr>
          <p:cNvPr id="4" name="Slide Number Placeholder 3"/>
          <p:cNvSpPr>
            <a:spLocks noGrp="1"/>
          </p:cNvSpPr>
          <p:nvPr>
            <p:ph type="sldNum" sz="quarter" idx="4"/>
          </p:nvPr>
        </p:nvSpPr>
        <p:spPr/>
        <p:txBody>
          <a:bodyPr/>
          <a:lstStyle/>
          <a:p>
            <a:fld id="{3AF21FA0-C69A-D549-B93E-AD7DB9D7EB7A}" type="slidenum">
              <a:rPr lang="en-US" smtClean="0"/>
              <a:pPr/>
              <a:t>45</a:t>
            </a:fld>
            <a:endParaRPr lang="en-US" dirty="0"/>
          </a:p>
        </p:txBody>
      </p:sp>
      <p:sp>
        <p:nvSpPr>
          <p:cNvPr id="8" name="Content Placeholder 7"/>
          <p:cNvSpPr>
            <a:spLocks noGrp="1"/>
          </p:cNvSpPr>
          <p:nvPr>
            <p:ph idx="1"/>
          </p:nvPr>
        </p:nvSpPr>
        <p:spPr>
          <a:xfrm>
            <a:off x="322415" y="1120042"/>
            <a:ext cx="8821585" cy="5847685"/>
          </a:xfrm>
        </p:spPr>
        <p:txBody>
          <a:bodyPr/>
          <a:lstStyle/>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endParaRPr lang="en-ZA" sz="3200" dirty="0">
              <a:solidFill>
                <a:srgbClr val="290DB3"/>
              </a:solidFill>
            </a:endParaRPr>
          </a:p>
          <a:p>
            <a:pPr marL="0" indent="0" algn="just">
              <a:lnSpc>
                <a:spcPct val="100000"/>
              </a:lnSpc>
              <a:spcBef>
                <a:spcPts val="0"/>
              </a:spcBef>
              <a:buNone/>
            </a:pPr>
            <a:r>
              <a:rPr lang="en-ZA" sz="3200" dirty="0">
                <a:solidFill>
                  <a:srgbClr val="290DB3"/>
                </a:solidFill>
              </a:rPr>
              <a:t>It is important that the community members are clear about the process they are embarking on and that it consist of multiple steps.</a:t>
            </a:r>
          </a:p>
        </p:txBody>
      </p:sp>
      <p:cxnSp>
        <p:nvCxnSpPr>
          <p:cNvPr id="6" name="Straight Connector 5"/>
          <p:cNvCxnSpPr/>
          <p:nvPr/>
        </p:nvCxnSpPr>
        <p:spPr>
          <a:xfrm flipV="1">
            <a:off x="336550" y="90414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530" y="1319501"/>
            <a:ext cx="8187353" cy="3923289"/>
          </a:xfrm>
          <a:prstGeom prst="rect">
            <a:avLst/>
          </a:prstGeom>
        </p:spPr>
      </p:pic>
    </p:spTree>
    <p:extLst>
      <p:ext uri="{BB962C8B-B14F-4D97-AF65-F5344CB8AC3E}">
        <p14:creationId xmlns:p14="http://schemas.microsoft.com/office/powerpoint/2010/main" val="4068667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3:</a:t>
            </a:r>
            <a:br>
              <a:rPr lang="en-ZA" dirty="0">
                <a:solidFill>
                  <a:srgbClr val="898F0C"/>
                </a:solidFill>
              </a:rPr>
            </a:br>
            <a:r>
              <a:rPr lang="en-ZA" dirty="0">
                <a:solidFill>
                  <a:srgbClr val="898F0C"/>
                </a:solidFill>
              </a:rPr>
              <a:t>Asset transfers and sustainability</a:t>
            </a:r>
          </a:p>
        </p:txBody>
      </p:sp>
      <p:sp>
        <p:nvSpPr>
          <p:cNvPr id="4" name="Slide Number Placeholder 3"/>
          <p:cNvSpPr>
            <a:spLocks noGrp="1"/>
          </p:cNvSpPr>
          <p:nvPr>
            <p:ph type="sldNum" sz="quarter" idx="4"/>
          </p:nvPr>
        </p:nvSpPr>
        <p:spPr/>
        <p:txBody>
          <a:bodyPr/>
          <a:lstStyle/>
          <a:p>
            <a:fld id="{3AF21FA0-C69A-D549-B93E-AD7DB9D7EB7A}" type="slidenum">
              <a:rPr lang="en-US" smtClean="0"/>
              <a:pPr/>
              <a:t>46</a:t>
            </a:fld>
            <a:endParaRPr lang="en-US" dirty="0"/>
          </a:p>
        </p:txBody>
      </p:sp>
    </p:spTree>
    <p:extLst>
      <p:ext uri="{BB962C8B-B14F-4D97-AF65-F5344CB8AC3E}">
        <p14:creationId xmlns:p14="http://schemas.microsoft.com/office/powerpoint/2010/main" val="2636836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Outcomes</a:t>
            </a:r>
          </a:p>
        </p:txBody>
      </p:sp>
      <p:sp>
        <p:nvSpPr>
          <p:cNvPr id="3" name="Content Placeholder 2"/>
          <p:cNvSpPr>
            <a:spLocks noGrp="1"/>
          </p:cNvSpPr>
          <p:nvPr>
            <p:ph idx="1"/>
          </p:nvPr>
        </p:nvSpPr>
        <p:spPr/>
        <p:txBody>
          <a:bodyPr/>
          <a:lstStyle/>
          <a:p>
            <a:pPr marL="0" indent="0">
              <a:lnSpc>
                <a:spcPct val="100000"/>
              </a:lnSpc>
              <a:spcBef>
                <a:spcPts val="600"/>
              </a:spcBef>
              <a:spcAft>
                <a:spcPts val="1200"/>
              </a:spcAft>
              <a:buNone/>
            </a:pPr>
            <a:r>
              <a:rPr lang="en-ZA" sz="3200" b="1" dirty="0">
                <a:solidFill>
                  <a:srgbClr val="898F0C"/>
                </a:solidFill>
              </a:rPr>
              <a:t>After this lesson you will be able to:</a:t>
            </a:r>
          </a:p>
          <a:p>
            <a:pPr>
              <a:lnSpc>
                <a:spcPct val="100000"/>
              </a:lnSpc>
              <a:spcBef>
                <a:spcPts val="600"/>
              </a:spcBef>
              <a:spcAft>
                <a:spcPts val="600"/>
              </a:spcAft>
            </a:pPr>
            <a:r>
              <a:rPr lang="en-ZA" sz="3200" dirty="0">
                <a:solidFill>
                  <a:srgbClr val="290DB3"/>
                </a:solidFill>
              </a:rPr>
              <a:t>Explain why giving free handouts is generally a bad idea.</a:t>
            </a:r>
          </a:p>
          <a:p>
            <a:pPr>
              <a:lnSpc>
                <a:spcPct val="100000"/>
              </a:lnSpc>
              <a:spcBef>
                <a:spcPts val="600"/>
              </a:spcBef>
              <a:spcAft>
                <a:spcPts val="600"/>
              </a:spcAft>
            </a:pPr>
            <a:r>
              <a:rPr lang="en-ZA" sz="3200" dirty="0">
                <a:solidFill>
                  <a:srgbClr val="290DB3"/>
                </a:solidFill>
              </a:rPr>
              <a:t>List some alternative ways to ensure farmers get the assets they need to improve their agroenterprise.</a:t>
            </a:r>
          </a:p>
        </p:txBody>
      </p:sp>
      <p:sp>
        <p:nvSpPr>
          <p:cNvPr id="4" name="Slide Number Placeholder 3"/>
          <p:cNvSpPr>
            <a:spLocks noGrp="1"/>
          </p:cNvSpPr>
          <p:nvPr>
            <p:ph type="sldNum" sz="quarter" idx="4"/>
          </p:nvPr>
        </p:nvSpPr>
        <p:spPr/>
        <p:txBody>
          <a:bodyPr/>
          <a:lstStyle/>
          <a:p>
            <a:fld id="{3AF21FA0-C69A-D549-B93E-AD7DB9D7EB7A}" type="slidenum">
              <a:rPr lang="en-US" smtClean="0"/>
              <a:pPr/>
              <a:t>47</a:t>
            </a:fld>
            <a:endParaRPr lang="en-US" dirty="0"/>
          </a:p>
        </p:txBody>
      </p:sp>
      <p:cxnSp>
        <p:nvCxnSpPr>
          <p:cNvPr id="6" name="Straight Connector 5"/>
          <p:cNvCxnSpPr/>
          <p:nvPr/>
        </p:nvCxnSpPr>
        <p:spPr>
          <a:xfrm flipV="1">
            <a:off x="336550" y="128640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6180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Overview</a:t>
            </a:r>
          </a:p>
        </p:txBody>
      </p:sp>
      <p:sp>
        <p:nvSpPr>
          <p:cNvPr id="3" name="Content Placeholder 2"/>
          <p:cNvSpPr>
            <a:spLocks noGrp="1"/>
          </p:cNvSpPr>
          <p:nvPr>
            <p:ph idx="1"/>
          </p:nvPr>
        </p:nvSpPr>
        <p:spPr/>
        <p:txBody>
          <a:bodyPr/>
          <a:lstStyle/>
          <a:p>
            <a:pPr marL="0" indent="0">
              <a:lnSpc>
                <a:spcPct val="100000"/>
              </a:lnSpc>
              <a:spcBef>
                <a:spcPts val="600"/>
              </a:spcBef>
              <a:spcAft>
                <a:spcPts val="600"/>
              </a:spcAft>
              <a:buNone/>
            </a:pPr>
            <a:r>
              <a:rPr lang="en-ZA" sz="3200" b="1" dirty="0">
                <a:solidFill>
                  <a:srgbClr val="898F0C"/>
                </a:solidFill>
              </a:rPr>
              <a:t>Lesson 3 covers the following content:</a:t>
            </a:r>
          </a:p>
          <a:p>
            <a:pPr>
              <a:lnSpc>
                <a:spcPct val="100000"/>
              </a:lnSpc>
              <a:spcBef>
                <a:spcPts val="600"/>
              </a:spcBef>
              <a:spcAft>
                <a:spcPts val="600"/>
              </a:spcAft>
            </a:pPr>
            <a:r>
              <a:rPr lang="en-ZA" sz="3200" dirty="0">
                <a:solidFill>
                  <a:srgbClr val="290DB3"/>
                </a:solidFill>
              </a:rPr>
              <a:t>Thinking about sustainability</a:t>
            </a:r>
          </a:p>
          <a:p>
            <a:pPr>
              <a:lnSpc>
                <a:spcPct val="100000"/>
              </a:lnSpc>
              <a:spcBef>
                <a:spcPts val="600"/>
              </a:spcBef>
              <a:spcAft>
                <a:spcPts val="600"/>
              </a:spcAft>
            </a:pPr>
            <a:r>
              <a:rPr lang="en-ZA" sz="3200" dirty="0">
                <a:solidFill>
                  <a:srgbClr val="290DB3"/>
                </a:solidFill>
              </a:rPr>
              <a:t>Free handouts</a:t>
            </a:r>
          </a:p>
          <a:p>
            <a:pPr>
              <a:lnSpc>
                <a:spcPct val="100000"/>
              </a:lnSpc>
              <a:spcBef>
                <a:spcPts val="600"/>
              </a:spcBef>
              <a:spcAft>
                <a:spcPts val="600"/>
              </a:spcAft>
            </a:pPr>
            <a:r>
              <a:rPr lang="en-ZA" sz="3200" dirty="0">
                <a:solidFill>
                  <a:srgbClr val="290DB3"/>
                </a:solidFill>
              </a:rPr>
              <a:t>Using vouchers</a:t>
            </a:r>
          </a:p>
          <a:p>
            <a:pPr>
              <a:lnSpc>
                <a:spcPct val="100000"/>
              </a:lnSpc>
              <a:spcBef>
                <a:spcPts val="600"/>
              </a:spcBef>
              <a:spcAft>
                <a:spcPts val="600"/>
              </a:spcAft>
            </a:pPr>
            <a:r>
              <a:rPr lang="en-ZA" sz="3200" dirty="0">
                <a:solidFill>
                  <a:srgbClr val="290DB3"/>
                </a:solidFill>
              </a:rPr>
              <a:t>Co-investment</a:t>
            </a:r>
          </a:p>
          <a:p>
            <a:pPr>
              <a:lnSpc>
                <a:spcPct val="100000"/>
              </a:lnSpc>
              <a:spcBef>
                <a:spcPts val="600"/>
              </a:spcBef>
              <a:spcAft>
                <a:spcPts val="600"/>
              </a:spcAft>
            </a:pPr>
            <a:r>
              <a:rPr lang="en-ZA" sz="3200" dirty="0">
                <a:solidFill>
                  <a:srgbClr val="290DB3"/>
                </a:solidFill>
              </a:rPr>
              <a:t>Physical assets</a:t>
            </a:r>
          </a:p>
          <a:p>
            <a:pPr>
              <a:lnSpc>
                <a:spcPct val="100000"/>
              </a:lnSpc>
              <a:spcBef>
                <a:spcPts val="600"/>
              </a:spcBef>
              <a:spcAft>
                <a:spcPts val="600"/>
              </a:spcAft>
            </a:pPr>
            <a:r>
              <a:rPr lang="en-ZA" sz="3200" dirty="0">
                <a:solidFill>
                  <a:srgbClr val="290DB3"/>
                </a:solidFill>
              </a:rPr>
              <a:t>After a disaster</a:t>
            </a:r>
          </a:p>
          <a:p>
            <a:pPr>
              <a:lnSpc>
                <a:spcPct val="100000"/>
              </a:lnSpc>
              <a:spcBef>
                <a:spcPts val="600"/>
              </a:spcBef>
              <a:spcAft>
                <a:spcPts val="600"/>
              </a:spcAft>
            </a:pPr>
            <a:r>
              <a:rPr lang="en-ZA" sz="3200" dirty="0">
                <a:solidFill>
                  <a:srgbClr val="290DB3"/>
                </a:solidFill>
              </a:rPr>
              <a:t>Should training be free?</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48</a:t>
            </a:fld>
            <a:endParaRPr lang="en-US" dirty="0"/>
          </a:p>
        </p:txBody>
      </p:sp>
      <p:cxnSp>
        <p:nvCxnSpPr>
          <p:cNvPr id="6" name="Straight Connector 5"/>
          <p:cNvCxnSpPr/>
          <p:nvPr/>
        </p:nvCxnSpPr>
        <p:spPr>
          <a:xfrm flipV="1">
            <a:off x="322415" y="133137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6913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4514" y="-4670"/>
            <a:ext cx="6945086" cy="1124712"/>
          </a:xfrm>
        </p:spPr>
        <p:txBody>
          <a:bodyPr anchor="ctr"/>
          <a:lstStyle/>
          <a:p>
            <a:r>
              <a:rPr lang="en-ZA" sz="3600" dirty="0"/>
              <a:t>Thinking about </a:t>
            </a:r>
            <a:r>
              <a:rPr lang="en-ZA" sz="3600" dirty="0" smtClean="0"/>
              <a:t>sustainability: Rules</a:t>
            </a:r>
            <a:endParaRPr lang="en-ZA" sz="3600" dirty="0"/>
          </a:p>
        </p:txBody>
      </p:sp>
      <p:sp>
        <p:nvSpPr>
          <p:cNvPr id="3" name="Content Placeholder 2"/>
          <p:cNvSpPr>
            <a:spLocks noGrp="1"/>
          </p:cNvSpPr>
          <p:nvPr>
            <p:ph idx="1"/>
          </p:nvPr>
        </p:nvSpPr>
        <p:spPr>
          <a:xfrm>
            <a:off x="1284514" y="1338943"/>
            <a:ext cx="6651171" cy="4180114"/>
          </a:xfrm>
        </p:spPr>
        <p:txBody>
          <a:bodyPr/>
          <a:lstStyle/>
          <a:p>
            <a:pPr marL="0" indent="0">
              <a:lnSpc>
                <a:spcPct val="100000"/>
              </a:lnSpc>
              <a:spcBef>
                <a:spcPts val="600"/>
              </a:spcBef>
              <a:spcAft>
                <a:spcPts val="600"/>
              </a:spcAft>
              <a:buNone/>
            </a:pPr>
            <a:r>
              <a:rPr lang="en-ZA" sz="3200" dirty="0" smtClean="0">
                <a:solidFill>
                  <a:srgbClr val="290DB3"/>
                </a:solidFill>
              </a:rPr>
              <a:t>Considering </a:t>
            </a:r>
            <a:r>
              <a:rPr lang="en-ZA" sz="3200" dirty="0">
                <a:solidFill>
                  <a:srgbClr val="290DB3"/>
                </a:solidFill>
              </a:rPr>
              <a:t>the sustainability of the </a:t>
            </a:r>
            <a:r>
              <a:rPr lang="en-ZA" sz="3200" dirty="0" smtClean="0">
                <a:solidFill>
                  <a:srgbClr val="290DB3"/>
                </a:solidFill>
              </a:rPr>
              <a:t>project means </a:t>
            </a:r>
            <a:r>
              <a:rPr lang="en-ZA" sz="3200" dirty="0">
                <a:solidFill>
                  <a:srgbClr val="290DB3"/>
                </a:solidFill>
              </a:rPr>
              <a:t>the project team needs </a:t>
            </a:r>
            <a:r>
              <a:rPr lang="en-ZA" sz="3200" dirty="0" smtClean="0">
                <a:solidFill>
                  <a:srgbClr val="290DB3"/>
                </a:solidFill>
              </a:rPr>
              <a:t>to have </a:t>
            </a:r>
            <a:r>
              <a:rPr lang="en-ZA" sz="3200" b="1" dirty="0">
                <a:solidFill>
                  <a:schemeClr val="accent2">
                    <a:lumMod val="75000"/>
                  </a:schemeClr>
                </a:solidFill>
              </a:rPr>
              <a:t>clear rules </a:t>
            </a:r>
            <a:r>
              <a:rPr lang="en-ZA" sz="3200" b="1" dirty="0" smtClean="0">
                <a:solidFill>
                  <a:schemeClr val="accent2">
                    <a:lumMod val="75000"/>
                  </a:schemeClr>
                </a:solidFill>
              </a:rPr>
              <a:t>about:</a:t>
            </a:r>
          </a:p>
          <a:p>
            <a:pPr>
              <a:lnSpc>
                <a:spcPct val="100000"/>
              </a:lnSpc>
              <a:spcBef>
                <a:spcPts val="600"/>
              </a:spcBef>
              <a:spcAft>
                <a:spcPts val="600"/>
              </a:spcAft>
            </a:pPr>
            <a:r>
              <a:rPr lang="en-ZA" sz="3200" dirty="0" smtClean="0">
                <a:solidFill>
                  <a:srgbClr val="290DB3"/>
                </a:solidFill>
              </a:rPr>
              <a:t>The </a:t>
            </a:r>
            <a:r>
              <a:rPr lang="en-ZA" sz="3200" dirty="0">
                <a:solidFill>
                  <a:srgbClr val="290DB3"/>
                </a:solidFill>
              </a:rPr>
              <a:t>delivery of training and </a:t>
            </a:r>
            <a:r>
              <a:rPr lang="en-ZA" sz="3200" dirty="0" smtClean="0">
                <a:solidFill>
                  <a:srgbClr val="290DB3"/>
                </a:solidFill>
              </a:rPr>
              <a:t>assets</a:t>
            </a:r>
          </a:p>
          <a:p>
            <a:pPr>
              <a:lnSpc>
                <a:spcPct val="100000"/>
              </a:lnSpc>
              <a:spcBef>
                <a:spcPts val="600"/>
              </a:spcBef>
              <a:spcAft>
                <a:spcPts val="600"/>
              </a:spcAft>
            </a:pPr>
            <a:r>
              <a:rPr lang="en-ZA" sz="3200" dirty="0" smtClean="0">
                <a:solidFill>
                  <a:srgbClr val="290DB3"/>
                </a:solidFill>
              </a:rPr>
              <a:t>Limiting </a:t>
            </a:r>
            <a:r>
              <a:rPr lang="en-ZA" sz="3200" dirty="0">
                <a:solidFill>
                  <a:srgbClr val="290DB3"/>
                </a:solidFill>
              </a:rPr>
              <a:t>free </a:t>
            </a:r>
            <a:r>
              <a:rPr lang="en-ZA" sz="3200" dirty="0" smtClean="0">
                <a:solidFill>
                  <a:srgbClr val="290DB3"/>
                </a:solidFill>
              </a:rPr>
              <a:t>handouts</a:t>
            </a:r>
          </a:p>
          <a:p>
            <a:pPr>
              <a:lnSpc>
                <a:spcPct val="100000"/>
              </a:lnSpc>
              <a:spcBef>
                <a:spcPts val="600"/>
              </a:spcBef>
              <a:spcAft>
                <a:spcPts val="600"/>
              </a:spcAft>
            </a:pPr>
            <a:r>
              <a:rPr lang="en-ZA" sz="3200" dirty="0" smtClean="0">
                <a:solidFill>
                  <a:srgbClr val="290DB3"/>
                </a:solidFill>
              </a:rPr>
              <a:t>Keeping </a:t>
            </a:r>
            <a:r>
              <a:rPr lang="en-ZA" sz="3200" dirty="0">
                <a:solidFill>
                  <a:srgbClr val="290DB3"/>
                </a:solidFill>
              </a:rPr>
              <a:t>asset transfer as small as </a:t>
            </a:r>
            <a:r>
              <a:rPr lang="en-ZA" sz="3200" dirty="0" smtClean="0">
                <a:solidFill>
                  <a:srgbClr val="290DB3"/>
                </a:solidFill>
              </a:rPr>
              <a:t>possible</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49</a:t>
            </a:fld>
            <a:endParaRPr lang="en-US" dirty="0"/>
          </a:p>
        </p:txBody>
      </p:sp>
      <p:cxnSp>
        <p:nvCxnSpPr>
          <p:cNvPr id="6" name="Straight Connector 5"/>
          <p:cNvCxnSpPr/>
          <p:nvPr/>
        </p:nvCxnSpPr>
        <p:spPr>
          <a:xfrm flipV="1">
            <a:off x="347472" y="103358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5816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702" y="319424"/>
            <a:ext cx="9857232" cy="1132826"/>
          </a:xfrm>
        </p:spPr>
        <p:txBody>
          <a:bodyPr anchor="ctr"/>
          <a:lstStyle/>
          <a:p>
            <a:r>
              <a:rPr lang="en-US" sz="3600" dirty="0">
                <a:solidFill>
                  <a:srgbClr val="003087"/>
                </a:solidFill>
                <a:latin typeface="Calibri" panose="020F0502020204030204" pitchFamily="34" charset="0"/>
                <a:cs typeface="Calibri" panose="020F0502020204030204" pitchFamily="34" charset="0"/>
              </a:rPr>
              <a:t>Booklet 1: Organizing groups for marketing: Content</a:t>
            </a:r>
            <a:endParaRPr lang="en-ZA" sz="3200" dirty="0"/>
          </a:p>
        </p:txBody>
      </p:sp>
      <p:sp>
        <p:nvSpPr>
          <p:cNvPr id="3" name="Content Placeholder 2"/>
          <p:cNvSpPr>
            <a:spLocks noGrp="1"/>
          </p:cNvSpPr>
          <p:nvPr>
            <p:ph idx="1"/>
          </p:nvPr>
        </p:nvSpPr>
        <p:spPr>
          <a:xfrm>
            <a:off x="431389" y="1377538"/>
            <a:ext cx="9401380" cy="5389023"/>
          </a:xfrm>
        </p:spPr>
        <p:txBody>
          <a:bodyPr/>
          <a:lstStyle/>
          <a:p>
            <a:pPr marL="0" indent="0">
              <a:spcBef>
                <a:spcPts val="0"/>
              </a:spcBef>
              <a:buNone/>
            </a:pPr>
            <a:r>
              <a:rPr lang="en-ZA" sz="3200" b="1" dirty="0">
                <a:solidFill>
                  <a:srgbClr val="898F0C"/>
                </a:solidFill>
              </a:rPr>
              <a:t>Step 1: Getting organized</a:t>
            </a:r>
          </a:p>
          <a:p>
            <a:pPr>
              <a:spcBef>
                <a:spcPts val="0"/>
              </a:spcBef>
            </a:pPr>
            <a:r>
              <a:rPr lang="en-ZA" sz="3200" dirty="0">
                <a:solidFill>
                  <a:srgbClr val="290DB3"/>
                </a:solidFill>
              </a:rPr>
              <a:t>Lesson 1: Organizing the project team and working with the community and project partners for the first time</a:t>
            </a:r>
          </a:p>
          <a:p>
            <a:pPr>
              <a:spcBef>
                <a:spcPts val="0"/>
              </a:spcBef>
            </a:pPr>
            <a:r>
              <a:rPr lang="en-ZA" sz="3200" dirty="0">
                <a:solidFill>
                  <a:srgbClr val="290DB3"/>
                </a:solidFill>
              </a:rPr>
              <a:t>Lesson 2: Working with the community</a:t>
            </a:r>
          </a:p>
          <a:p>
            <a:pPr>
              <a:spcBef>
                <a:spcPts val="0"/>
              </a:spcBef>
            </a:pPr>
            <a:r>
              <a:rPr lang="en-ZA" sz="3200" dirty="0">
                <a:solidFill>
                  <a:srgbClr val="290DB3"/>
                </a:solidFill>
              </a:rPr>
              <a:t>Lesson 3: Asset transfer and sustainability</a:t>
            </a:r>
          </a:p>
          <a:p>
            <a:pPr>
              <a:spcBef>
                <a:spcPts val="0"/>
              </a:spcBef>
            </a:pPr>
            <a:r>
              <a:rPr lang="en-ZA" sz="3200" dirty="0">
                <a:solidFill>
                  <a:srgbClr val="290DB3"/>
                </a:solidFill>
              </a:rPr>
              <a:t>Lesson 4: Deciding where to start the project</a:t>
            </a:r>
          </a:p>
          <a:p>
            <a:pPr marL="0" indent="0">
              <a:spcBef>
                <a:spcPts val="0"/>
              </a:spcBef>
              <a:buNone/>
            </a:pPr>
            <a:r>
              <a:rPr lang="en-ZA" sz="3200" b="1" dirty="0">
                <a:solidFill>
                  <a:srgbClr val="898F0C"/>
                </a:solidFill>
              </a:rPr>
              <a:t>Step 2: Identifying products and organizing groups</a:t>
            </a:r>
          </a:p>
          <a:p>
            <a:pPr marL="0" indent="0">
              <a:spcBef>
                <a:spcPts val="0"/>
              </a:spcBef>
              <a:buNone/>
            </a:pPr>
            <a:r>
              <a:rPr lang="en-ZA" sz="3200" dirty="0">
                <a:solidFill>
                  <a:srgbClr val="290DB3"/>
                </a:solidFill>
              </a:rPr>
              <a:t>Lesson 5: Choosing products and markets</a:t>
            </a:r>
          </a:p>
          <a:p>
            <a:pPr marL="0" indent="0">
              <a:spcBef>
                <a:spcPts val="0"/>
              </a:spcBef>
              <a:buNone/>
            </a:pPr>
            <a:r>
              <a:rPr lang="en-ZA" sz="3200" dirty="0">
                <a:solidFill>
                  <a:srgbClr val="290DB3"/>
                </a:solidFill>
              </a:rPr>
              <a:t>Lesson 6: Working with farmers’ groups</a:t>
            </a:r>
          </a:p>
          <a:p>
            <a:pPr>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5</a:t>
            </a:fld>
            <a:endParaRPr lang="en-US" dirty="0"/>
          </a:p>
        </p:txBody>
      </p:sp>
      <p:cxnSp>
        <p:nvCxnSpPr>
          <p:cNvPr id="6" name="Straight Connector 5"/>
          <p:cNvCxnSpPr/>
          <p:nvPr/>
        </p:nvCxnSpPr>
        <p:spPr>
          <a:xfrm flipV="1">
            <a:off x="168275" y="131624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98173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43" y="429121"/>
            <a:ext cx="8616791" cy="1124712"/>
          </a:xfrm>
        </p:spPr>
        <p:txBody>
          <a:bodyPr anchor="b"/>
          <a:lstStyle/>
          <a:p>
            <a:r>
              <a:rPr lang="en-ZA" sz="3600" dirty="0"/>
              <a:t>Thinking about </a:t>
            </a:r>
            <a:r>
              <a:rPr lang="en-ZA" sz="3600" dirty="0" smtClean="0"/>
              <a:t>sustainability: Assets and inputs</a:t>
            </a:r>
            <a:br>
              <a:rPr lang="en-ZA" sz="3600" dirty="0" smtClean="0"/>
            </a:br>
            <a:r>
              <a:rPr lang="en-ZA" sz="3600" dirty="0" smtClean="0"/>
              <a:t> </a:t>
            </a:r>
            <a:endParaRPr lang="en-ZA" sz="3600" dirty="0"/>
          </a:p>
        </p:txBody>
      </p:sp>
      <p:sp>
        <p:nvSpPr>
          <p:cNvPr id="3" name="Content Placeholder 2"/>
          <p:cNvSpPr>
            <a:spLocks noGrp="1"/>
          </p:cNvSpPr>
          <p:nvPr>
            <p:ph idx="1"/>
          </p:nvPr>
        </p:nvSpPr>
        <p:spPr>
          <a:xfrm>
            <a:off x="659334" y="1587677"/>
            <a:ext cx="5382237" cy="5335637"/>
          </a:xfrm>
        </p:spPr>
        <p:txBody>
          <a:bodyPr/>
          <a:lstStyle/>
          <a:p>
            <a:pPr marL="0" indent="0">
              <a:spcBef>
                <a:spcPts val="0"/>
              </a:spcBef>
              <a:spcAft>
                <a:spcPts val="600"/>
              </a:spcAft>
              <a:buNone/>
            </a:pPr>
            <a:r>
              <a:rPr lang="en-ZA" sz="3200" dirty="0">
                <a:solidFill>
                  <a:srgbClr val="290DB3"/>
                </a:solidFill>
              </a:rPr>
              <a:t>Considering the sustainability of the project means the project team needs </a:t>
            </a:r>
            <a:r>
              <a:rPr lang="en-ZA" sz="3200" dirty="0" smtClean="0">
                <a:solidFill>
                  <a:srgbClr val="290DB3"/>
                </a:solidFill>
              </a:rPr>
              <a:t>to review:</a:t>
            </a:r>
          </a:p>
          <a:p>
            <a:pPr>
              <a:lnSpc>
                <a:spcPct val="100000"/>
              </a:lnSpc>
              <a:spcBef>
                <a:spcPts val="0"/>
              </a:spcBef>
              <a:spcAft>
                <a:spcPts val="600"/>
              </a:spcAft>
            </a:pPr>
            <a:r>
              <a:rPr lang="en-ZA" sz="3200" b="1" dirty="0" smtClean="0">
                <a:solidFill>
                  <a:srgbClr val="898F0C"/>
                </a:solidFill>
              </a:rPr>
              <a:t>Types </a:t>
            </a:r>
            <a:r>
              <a:rPr lang="en-ZA" sz="3200" b="1" dirty="0">
                <a:solidFill>
                  <a:srgbClr val="898F0C"/>
                </a:solidFill>
              </a:rPr>
              <a:t>of assets </a:t>
            </a:r>
            <a:r>
              <a:rPr lang="en-ZA" sz="3200" dirty="0">
                <a:solidFill>
                  <a:srgbClr val="290DB3"/>
                </a:solidFill>
              </a:rPr>
              <a:t>that can be used in the project and the way they will be transferred to communities</a:t>
            </a:r>
          </a:p>
          <a:p>
            <a:pPr>
              <a:lnSpc>
                <a:spcPct val="100000"/>
              </a:lnSpc>
              <a:spcBef>
                <a:spcPts val="0"/>
              </a:spcBef>
              <a:spcAft>
                <a:spcPts val="600"/>
              </a:spcAft>
            </a:pPr>
            <a:r>
              <a:rPr lang="en-ZA" sz="3200" b="1" dirty="0">
                <a:solidFill>
                  <a:srgbClr val="898F0C"/>
                </a:solidFill>
              </a:rPr>
              <a:t>Types of inputs </a:t>
            </a:r>
            <a:r>
              <a:rPr lang="en-ZA" sz="3200" dirty="0">
                <a:solidFill>
                  <a:srgbClr val="290DB3"/>
                </a:solidFill>
              </a:rPr>
              <a:t>used in projects, e.g. seeds, fertilizer, etc.</a:t>
            </a:r>
          </a:p>
          <a:p>
            <a:pPr marL="0" indent="0">
              <a:buNone/>
            </a:pPr>
            <a:endParaRPr lang="en-ZA" sz="3200" dirty="0">
              <a:solidFill>
                <a:srgbClr val="290DB3"/>
              </a:solidFill>
            </a:endParaRPr>
          </a:p>
          <a:p>
            <a:pPr marL="0" indent="0">
              <a:buNone/>
            </a:pPr>
            <a:endParaRPr lang="en-ZA" sz="3200"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50</a:t>
            </a:fld>
            <a:endParaRPr lang="en-US" dirty="0"/>
          </a:p>
        </p:txBody>
      </p:sp>
      <p:cxnSp>
        <p:nvCxnSpPr>
          <p:cNvPr id="5" name="Straight Connector 4"/>
          <p:cNvCxnSpPr/>
          <p:nvPr/>
        </p:nvCxnSpPr>
        <p:spPr>
          <a:xfrm flipV="1">
            <a:off x="347472" y="127307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268" y="2531782"/>
            <a:ext cx="3447425" cy="3447425"/>
          </a:xfrm>
          <a:prstGeom prst="rect">
            <a:avLst/>
          </a:prstGeom>
        </p:spPr>
      </p:pic>
    </p:spTree>
    <p:extLst>
      <p:ext uri="{BB962C8B-B14F-4D97-AF65-F5344CB8AC3E}">
        <p14:creationId xmlns:p14="http://schemas.microsoft.com/office/powerpoint/2010/main" val="37248088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9207042" cy="1124712"/>
          </a:xfrm>
        </p:spPr>
        <p:txBody>
          <a:bodyPr anchor="ctr"/>
          <a:lstStyle/>
          <a:p>
            <a:r>
              <a:rPr lang="en-ZA" sz="3600" dirty="0"/>
              <a:t>Thinking about sustainability: Points to remember</a:t>
            </a:r>
          </a:p>
        </p:txBody>
      </p:sp>
      <p:sp>
        <p:nvSpPr>
          <p:cNvPr id="3" name="Content Placeholder 2"/>
          <p:cNvSpPr>
            <a:spLocks noGrp="1"/>
          </p:cNvSpPr>
          <p:nvPr>
            <p:ph idx="1"/>
          </p:nvPr>
        </p:nvSpPr>
        <p:spPr>
          <a:xfrm>
            <a:off x="659334" y="1120042"/>
            <a:ext cx="8694978" cy="5748843"/>
          </a:xfrm>
        </p:spPr>
        <p:txBody>
          <a:bodyPr/>
          <a:lstStyle/>
          <a:p>
            <a:pPr>
              <a:lnSpc>
                <a:spcPct val="100000"/>
              </a:lnSpc>
              <a:spcBef>
                <a:spcPts val="0"/>
              </a:spcBef>
              <a:spcAft>
                <a:spcPts val="600"/>
              </a:spcAft>
            </a:pPr>
            <a:r>
              <a:rPr lang="en-ZA" sz="3200" dirty="0">
                <a:solidFill>
                  <a:srgbClr val="290DB3"/>
                </a:solidFill>
              </a:rPr>
              <a:t>The community has to pay for all goods and services themselves at the end of the project.</a:t>
            </a:r>
          </a:p>
          <a:p>
            <a:pPr>
              <a:lnSpc>
                <a:spcPct val="100000"/>
              </a:lnSpc>
              <a:spcBef>
                <a:spcPts val="0"/>
              </a:spcBef>
              <a:spcAft>
                <a:spcPts val="600"/>
              </a:spcAft>
            </a:pPr>
            <a:r>
              <a:rPr lang="en-ZA" sz="3200" dirty="0">
                <a:solidFill>
                  <a:srgbClr val="290DB3"/>
                </a:solidFill>
              </a:rPr>
              <a:t>If you try to change the existing by giving away free inputs, the project will be less sustainable in future.</a:t>
            </a:r>
          </a:p>
          <a:p>
            <a:pPr>
              <a:lnSpc>
                <a:spcPct val="100000"/>
              </a:lnSpc>
              <a:spcBef>
                <a:spcPts val="0"/>
              </a:spcBef>
              <a:spcAft>
                <a:spcPts val="600"/>
              </a:spcAft>
            </a:pPr>
            <a:r>
              <a:rPr lang="en-ZA" sz="3200" dirty="0">
                <a:solidFill>
                  <a:srgbClr val="290DB3"/>
                </a:solidFill>
              </a:rPr>
              <a:t>Do not give things to farmers if local businesses sell the same products in the area.</a:t>
            </a:r>
          </a:p>
          <a:p>
            <a:pPr>
              <a:lnSpc>
                <a:spcPct val="100000"/>
              </a:lnSpc>
              <a:spcBef>
                <a:spcPts val="0"/>
              </a:spcBef>
              <a:spcAft>
                <a:spcPts val="600"/>
              </a:spcAft>
            </a:pPr>
            <a:r>
              <a:rPr lang="en-ZA" sz="3200" dirty="0">
                <a:solidFill>
                  <a:srgbClr val="290DB3"/>
                </a:solidFill>
              </a:rPr>
              <a:t>The sustainability of a project declines as the level of free handouts increase.</a:t>
            </a:r>
          </a:p>
          <a:p>
            <a:pPr>
              <a:lnSpc>
                <a:spcPct val="100000"/>
              </a:lnSpc>
              <a:spcBef>
                <a:spcPts val="0"/>
              </a:spcBef>
              <a:spcAft>
                <a:spcPts val="600"/>
              </a:spcAft>
            </a:pPr>
            <a:r>
              <a:rPr lang="en-ZA" sz="3200" b="1" dirty="0">
                <a:solidFill>
                  <a:srgbClr val="898F0C"/>
                </a:solidFill>
              </a:rPr>
              <a:t>Follow the rule of </a:t>
            </a:r>
            <a:r>
              <a:rPr lang="en-ZA" sz="3200" b="1" i="1" dirty="0">
                <a:solidFill>
                  <a:srgbClr val="898F0C"/>
                </a:solidFill>
              </a:rPr>
              <a:t>No free handouts </a:t>
            </a:r>
            <a:r>
              <a:rPr lang="en-ZA" sz="3200" b="1" dirty="0">
                <a:solidFill>
                  <a:srgbClr val="898F0C"/>
                </a:solidFill>
              </a:rPr>
              <a:t>as far as possible.</a:t>
            </a:r>
          </a:p>
          <a:p>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51</a:t>
            </a:fld>
            <a:endParaRPr lang="en-US" dirty="0"/>
          </a:p>
        </p:txBody>
      </p:sp>
      <p:cxnSp>
        <p:nvCxnSpPr>
          <p:cNvPr id="6" name="Straight Connector 5"/>
          <p:cNvCxnSpPr/>
          <p:nvPr/>
        </p:nvCxnSpPr>
        <p:spPr>
          <a:xfrm flipV="1">
            <a:off x="318712" y="103026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08398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88" y="-4670"/>
            <a:ext cx="7754112" cy="1124712"/>
          </a:xfrm>
        </p:spPr>
        <p:txBody>
          <a:bodyPr anchor="ctr"/>
          <a:lstStyle/>
          <a:p>
            <a:r>
              <a:rPr lang="en-ZA" sz="3600" dirty="0"/>
              <a:t>Free handouts</a:t>
            </a:r>
          </a:p>
        </p:txBody>
      </p:sp>
      <p:sp>
        <p:nvSpPr>
          <p:cNvPr id="5" name="Content Placeholder 4"/>
          <p:cNvSpPr>
            <a:spLocks noGrp="1"/>
          </p:cNvSpPr>
          <p:nvPr>
            <p:ph sz="half" idx="1"/>
          </p:nvPr>
        </p:nvSpPr>
        <p:spPr>
          <a:xfrm>
            <a:off x="475488" y="1120042"/>
            <a:ext cx="5705855" cy="5701381"/>
          </a:xfrm>
        </p:spPr>
        <p:txBody>
          <a:bodyPr/>
          <a:lstStyle/>
          <a:p>
            <a:pPr>
              <a:lnSpc>
                <a:spcPct val="100000"/>
              </a:lnSpc>
              <a:spcBef>
                <a:spcPts val="0"/>
              </a:spcBef>
              <a:spcAft>
                <a:spcPts val="600"/>
              </a:spcAft>
            </a:pPr>
            <a:r>
              <a:rPr lang="en-ZA" sz="3200" dirty="0">
                <a:solidFill>
                  <a:srgbClr val="290DB3"/>
                </a:solidFill>
              </a:rPr>
              <a:t>Providing assets for free should be a last resort</a:t>
            </a:r>
            <a:r>
              <a:rPr lang="en-ZA" sz="3200" dirty="0" smtClean="0">
                <a:solidFill>
                  <a:srgbClr val="290DB3"/>
                </a:solidFill>
              </a:rPr>
              <a:t>.</a:t>
            </a:r>
          </a:p>
          <a:p>
            <a:pPr>
              <a:lnSpc>
                <a:spcPct val="100000"/>
              </a:lnSpc>
              <a:spcBef>
                <a:spcPts val="0"/>
              </a:spcBef>
              <a:spcAft>
                <a:spcPts val="600"/>
              </a:spcAft>
            </a:pPr>
            <a:r>
              <a:rPr lang="en-ZA" sz="3200" dirty="0">
                <a:solidFill>
                  <a:srgbClr val="290DB3"/>
                </a:solidFill>
              </a:rPr>
              <a:t>Everyone likes being given free things, but it does not work in a business approach.</a:t>
            </a:r>
          </a:p>
          <a:p>
            <a:pPr>
              <a:lnSpc>
                <a:spcPct val="100000"/>
              </a:lnSpc>
              <a:spcBef>
                <a:spcPts val="0"/>
              </a:spcBef>
              <a:spcAft>
                <a:spcPts val="600"/>
              </a:spcAft>
            </a:pPr>
            <a:r>
              <a:rPr lang="en-ZA" sz="3200" b="1" dirty="0">
                <a:solidFill>
                  <a:srgbClr val="898F0C"/>
                </a:solidFill>
              </a:rPr>
              <a:t>Avoid being Father Christmas</a:t>
            </a:r>
            <a:r>
              <a:rPr lang="en-ZA" sz="3200" b="1" dirty="0" smtClean="0">
                <a:solidFill>
                  <a:srgbClr val="898F0C"/>
                </a:solidFill>
              </a:rPr>
              <a:t>.</a:t>
            </a:r>
            <a:endParaRPr lang="en-ZA" sz="3200" dirty="0">
              <a:solidFill>
                <a:srgbClr val="290DB3"/>
              </a:solidFill>
            </a:endParaRPr>
          </a:p>
          <a:p>
            <a:pPr>
              <a:lnSpc>
                <a:spcPct val="100000"/>
              </a:lnSpc>
              <a:spcBef>
                <a:spcPts val="0"/>
              </a:spcBef>
              <a:spcAft>
                <a:spcPts val="600"/>
              </a:spcAft>
            </a:pPr>
            <a:r>
              <a:rPr lang="en-ZA" sz="3200" dirty="0">
                <a:solidFill>
                  <a:srgbClr val="290DB3"/>
                </a:solidFill>
              </a:rPr>
              <a:t>Instead, try to find alternative approaches to managing assets, or make sure the farmers or the community pay for them over time</a:t>
            </a:r>
            <a:r>
              <a:rPr lang="en-ZA" sz="3200" dirty="0" smtClean="0">
                <a:solidFill>
                  <a:srgbClr val="290DB3"/>
                </a:solidFill>
              </a:rPr>
              <a:t>.</a:t>
            </a:r>
            <a:endParaRPr lang="en-ZA" sz="3200" dirty="0">
              <a:solidFill>
                <a:srgbClr val="290DB3"/>
              </a:solidFill>
            </a:endParaRP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52</a:t>
            </a:fld>
            <a:endParaRPr lang="en-US" dirty="0"/>
          </a:p>
        </p:txBody>
      </p:sp>
      <p:cxnSp>
        <p:nvCxnSpPr>
          <p:cNvPr id="8" name="Straight Connector 7"/>
          <p:cNvCxnSpPr/>
          <p:nvPr/>
        </p:nvCxnSpPr>
        <p:spPr>
          <a:xfrm flipV="1">
            <a:off x="336550" y="92560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1343" y="2339170"/>
            <a:ext cx="3542350" cy="3329733"/>
          </a:xfrm>
          <a:prstGeom prst="rect">
            <a:avLst/>
          </a:prstGeom>
        </p:spPr>
      </p:pic>
    </p:spTree>
    <p:extLst>
      <p:ext uri="{BB962C8B-B14F-4D97-AF65-F5344CB8AC3E}">
        <p14:creationId xmlns:p14="http://schemas.microsoft.com/office/powerpoint/2010/main" val="2376765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Using </a:t>
            </a:r>
            <a:r>
              <a:rPr lang="en-ZA" sz="3600" dirty="0" smtClean="0"/>
              <a:t>vouchers to jump-start activities</a:t>
            </a:r>
            <a:endParaRPr lang="en-ZA" sz="3600" dirty="0"/>
          </a:p>
        </p:txBody>
      </p:sp>
      <p:sp>
        <p:nvSpPr>
          <p:cNvPr id="5" name="Content Placeholder 4"/>
          <p:cNvSpPr>
            <a:spLocks noGrp="1"/>
          </p:cNvSpPr>
          <p:nvPr>
            <p:ph sz="half" idx="1"/>
          </p:nvPr>
        </p:nvSpPr>
        <p:spPr>
          <a:xfrm>
            <a:off x="336550" y="1120043"/>
            <a:ext cx="5857421" cy="5629448"/>
          </a:xfrm>
        </p:spPr>
        <p:txBody>
          <a:bodyPr/>
          <a:lstStyle/>
          <a:p>
            <a:pPr>
              <a:lnSpc>
                <a:spcPct val="100000"/>
              </a:lnSpc>
              <a:spcBef>
                <a:spcPts val="0"/>
              </a:spcBef>
              <a:spcAft>
                <a:spcPts val="600"/>
              </a:spcAft>
            </a:pPr>
            <a:r>
              <a:rPr lang="en-ZA" sz="3200" dirty="0" smtClean="0">
                <a:solidFill>
                  <a:srgbClr val="290DB3"/>
                </a:solidFill>
              </a:rPr>
              <a:t>Vouchers </a:t>
            </a:r>
            <a:r>
              <a:rPr lang="en-ZA" sz="3200" dirty="0">
                <a:solidFill>
                  <a:srgbClr val="290DB3"/>
                </a:solidFill>
              </a:rPr>
              <a:t>are </a:t>
            </a:r>
            <a:r>
              <a:rPr lang="en-ZA" sz="3200" b="1" dirty="0">
                <a:solidFill>
                  <a:srgbClr val="898F0C"/>
                </a:solidFill>
              </a:rPr>
              <a:t>a more accountable form of exchange than cash, </a:t>
            </a:r>
            <a:r>
              <a:rPr lang="en-ZA" sz="3200" dirty="0">
                <a:solidFill>
                  <a:srgbClr val="290DB3"/>
                </a:solidFill>
              </a:rPr>
              <a:t>as someone can redeem them only with certain vendors or for particular types of goods.</a:t>
            </a:r>
          </a:p>
          <a:p>
            <a:pPr>
              <a:lnSpc>
                <a:spcPct val="100000"/>
              </a:lnSpc>
              <a:spcBef>
                <a:spcPts val="0"/>
              </a:spcBef>
              <a:spcAft>
                <a:spcPts val="600"/>
              </a:spcAft>
            </a:pPr>
            <a:r>
              <a:rPr lang="en-ZA" sz="3200" dirty="0">
                <a:solidFill>
                  <a:srgbClr val="290DB3"/>
                </a:solidFill>
              </a:rPr>
              <a:t>Vouchers can either be </a:t>
            </a:r>
            <a:r>
              <a:rPr lang="en-ZA" sz="3200" b="1" dirty="0">
                <a:solidFill>
                  <a:srgbClr val="898F0C"/>
                </a:solidFill>
              </a:rPr>
              <a:t>full payment or partial payment.</a:t>
            </a:r>
          </a:p>
          <a:p>
            <a:pPr>
              <a:lnSpc>
                <a:spcPct val="100000"/>
              </a:lnSpc>
              <a:spcBef>
                <a:spcPts val="0"/>
              </a:spcBef>
              <a:spcAft>
                <a:spcPts val="600"/>
              </a:spcAft>
            </a:pPr>
            <a:r>
              <a:rPr lang="en-ZA" sz="3200" dirty="0">
                <a:solidFill>
                  <a:srgbClr val="290DB3"/>
                </a:solidFill>
              </a:rPr>
              <a:t>Linking farmers with input dealers through vouchers helps to build relationships between them.</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53</a:t>
            </a:fld>
            <a:endParaRPr lang="en-US" dirty="0"/>
          </a:p>
        </p:txBody>
      </p:sp>
      <p:cxnSp>
        <p:nvCxnSpPr>
          <p:cNvPr id="8" name="Straight Connector 7"/>
          <p:cNvCxnSpPr/>
          <p:nvPr/>
        </p:nvCxnSpPr>
        <p:spPr>
          <a:xfrm flipV="1">
            <a:off x="336550" y="92560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971" y="2242880"/>
            <a:ext cx="3518800" cy="3383773"/>
          </a:xfrm>
          <a:prstGeom prst="rect">
            <a:avLst/>
          </a:prstGeom>
        </p:spPr>
      </p:pic>
    </p:spTree>
    <p:extLst>
      <p:ext uri="{BB962C8B-B14F-4D97-AF65-F5344CB8AC3E}">
        <p14:creationId xmlns:p14="http://schemas.microsoft.com/office/powerpoint/2010/main" val="33973406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670"/>
            <a:ext cx="7696200" cy="1124712"/>
          </a:xfrm>
        </p:spPr>
        <p:txBody>
          <a:bodyPr anchor="ctr"/>
          <a:lstStyle/>
          <a:p>
            <a:r>
              <a:rPr lang="en-ZA" sz="3600" dirty="0"/>
              <a:t>Co-investment</a:t>
            </a:r>
          </a:p>
        </p:txBody>
      </p:sp>
      <p:sp>
        <p:nvSpPr>
          <p:cNvPr id="5" name="Content Placeholder 4"/>
          <p:cNvSpPr>
            <a:spLocks noGrp="1"/>
          </p:cNvSpPr>
          <p:nvPr>
            <p:ph sz="half" idx="1"/>
          </p:nvPr>
        </p:nvSpPr>
        <p:spPr>
          <a:xfrm>
            <a:off x="533401" y="1446613"/>
            <a:ext cx="4887686" cy="4692929"/>
          </a:xfrm>
        </p:spPr>
        <p:txBody>
          <a:bodyPr/>
          <a:lstStyle/>
          <a:p>
            <a:pPr marL="0" indent="0">
              <a:lnSpc>
                <a:spcPct val="100000"/>
              </a:lnSpc>
              <a:spcBef>
                <a:spcPts val="0"/>
              </a:spcBef>
              <a:buNone/>
            </a:pPr>
            <a:r>
              <a:rPr lang="en-ZA" sz="3200" dirty="0">
                <a:solidFill>
                  <a:srgbClr val="290DB3"/>
                </a:solidFill>
              </a:rPr>
              <a:t>If you are working with the community to </a:t>
            </a:r>
            <a:r>
              <a:rPr lang="en-ZA" sz="3200" b="1" dirty="0">
                <a:solidFill>
                  <a:srgbClr val="898F0C"/>
                </a:solidFill>
              </a:rPr>
              <a:t>build specific assets </a:t>
            </a:r>
            <a:r>
              <a:rPr lang="en-ZA" sz="3200" b="1" dirty="0" smtClean="0">
                <a:solidFill>
                  <a:srgbClr val="898F0C"/>
                </a:solidFill>
              </a:rPr>
              <a:t>–</a:t>
            </a:r>
            <a:r>
              <a:rPr lang="en-ZA" sz="3200" dirty="0" smtClean="0">
                <a:solidFill>
                  <a:srgbClr val="290DB3"/>
                </a:solidFill>
              </a:rPr>
              <a:t>(e.g. irrigation channels) that </a:t>
            </a:r>
            <a:r>
              <a:rPr lang="en-ZA" sz="3200" dirty="0">
                <a:solidFill>
                  <a:srgbClr val="290DB3"/>
                </a:solidFill>
              </a:rPr>
              <a:t>require significant labor, discuss ways in which </a:t>
            </a:r>
            <a:r>
              <a:rPr lang="en-ZA" sz="3200" b="1" dirty="0">
                <a:solidFill>
                  <a:srgbClr val="898F0C"/>
                </a:solidFill>
              </a:rPr>
              <a:t>the community can </a:t>
            </a:r>
            <a:r>
              <a:rPr lang="en-ZA" sz="3200" b="1" dirty="0" smtClean="0">
                <a:solidFill>
                  <a:srgbClr val="898F0C"/>
                </a:solidFill>
              </a:rPr>
              <a:t>co-invest </a:t>
            </a:r>
            <a:r>
              <a:rPr lang="en-ZA" sz="3200" dirty="0" smtClean="0">
                <a:solidFill>
                  <a:srgbClr val="290DB3"/>
                </a:solidFill>
              </a:rPr>
              <a:t>in the project, e.g. by providing free labor for the construction.</a:t>
            </a:r>
            <a:endParaRPr lang="en-ZA" sz="3200" dirty="0">
              <a:solidFill>
                <a:srgbClr val="290DB3"/>
              </a:solidFill>
            </a:endParaRP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54</a:t>
            </a:fld>
            <a:endParaRPr lang="en-US" dirty="0"/>
          </a:p>
        </p:txBody>
      </p:sp>
      <p:cxnSp>
        <p:nvCxnSpPr>
          <p:cNvPr id="8" name="Straight Connector 7"/>
          <p:cNvCxnSpPr/>
          <p:nvPr/>
        </p:nvCxnSpPr>
        <p:spPr>
          <a:xfrm flipV="1">
            <a:off x="336550" y="105536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0201" y="2470462"/>
            <a:ext cx="4202570" cy="2645229"/>
          </a:xfrm>
          <a:prstGeom prst="rect">
            <a:avLst/>
          </a:prstGeom>
        </p:spPr>
      </p:pic>
    </p:spTree>
    <p:extLst>
      <p:ext uri="{BB962C8B-B14F-4D97-AF65-F5344CB8AC3E}">
        <p14:creationId xmlns:p14="http://schemas.microsoft.com/office/powerpoint/2010/main" val="3105251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Physical assets</a:t>
            </a:r>
          </a:p>
        </p:txBody>
      </p:sp>
      <p:sp>
        <p:nvSpPr>
          <p:cNvPr id="5" name="Content Placeholder 4"/>
          <p:cNvSpPr>
            <a:spLocks noGrp="1"/>
          </p:cNvSpPr>
          <p:nvPr>
            <p:ph sz="half" idx="1"/>
          </p:nvPr>
        </p:nvSpPr>
        <p:spPr>
          <a:xfrm>
            <a:off x="336551" y="1051560"/>
            <a:ext cx="5465536" cy="5971032"/>
          </a:xfrm>
        </p:spPr>
        <p:txBody>
          <a:bodyPr/>
          <a:lstStyle/>
          <a:p>
            <a:pPr>
              <a:lnSpc>
                <a:spcPct val="100000"/>
              </a:lnSpc>
              <a:spcBef>
                <a:spcPts val="0"/>
              </a:spcBef>
              <a:spcAft>
                <a:spcPts val="600"/>
              </a:spcAft>
            </a:pPr>
            <a:r>
              <a:rPr lang="en-ZA" sz="3200" b="1" dirty="0">
                <a:solidFill>
                  <a:srgbClr val="898F0C"/>
                </a:solidFill>
              </a:rPr>
              <a:t>Avoid giving farmers large physical assets </a:t>
            </a:r>
            <a:r>
              <a:rPr lang="en-ZA" sz="3200" dirty="0" smtClean="0">
                <a:solidFill>
                  <a:srgbClr val="290DB3"/>
                </a:solidFill>
              </a:rPr>
              <a:t>for </a:t>
            </a:r>
            <a:r>
              <a:rPr lang="en-ZA" sz="3200" dirty="0">
                <a:solidFill>
                  <a:srgbClr val="290DB3"/>
                </a:solidFill>
              </a:rPr>
              <a:t>free – unless this is essential to progress.</a:t>
            </a:r>
          </a:p>
          <a:p>
            <a:pPr>
              <a:lnSpc>
                <a:spcPct val="100000"/>
              </a:lnSpc>
              <a:spcBef>
                <a:spcPts val="0"/>
              </a:spcBef>
              <a:spcAft>
                <a:spcPts val="600"/>
              </a:spcAft>
            </a:pPr>
            <a:r>
              <a:rPr lang="en-ZA" sz="3200" dirty="0">
                <a:solidFill>
                  <a:srgbClr val="290DB3"/>
                </a:solidFill>
              </a:rPr>
              <a:t>If you do make a </a:t>
            </a:r>
            <a:r>
              <a:rPr lang="en-ZA" sz="3200" b="1" dirty="0">
                <a:solidFill>
                  <a:srgbClr val="898F0C"/>
                </a:solidFill>
              </a:rPr>
              <a:t>major asset transfer, </a:t>
            </a:r>
            <a:r>
              <a:rPr lang="en-ZA" sz="3200" b="1" dirty="0">
                <a:solidFill>
                  <a:schemeClr val="accent2">
                    <a:lumMod val="75000"/>
                  </a:schemeClr>
                </a:solidFill>
              </a:rPr>
              <a:t>do so with </a:t>
            </a:r>
            <a:r>
              <a:rPr lang="en-ZA" sz="3200" b="1" dirty="0">
                <a:solidFill>
                  <a:srgbClr val="898F0C"/>
                </a:solidFill>
              </a:rPr>
              <a:t>a clear business plan </a:t>
            </a:r>
            <a:r>
              <a:rPr lang="en-ZA" sz="3200" dirty="0">
                <a:solidFill>
                  <a:srgbClr val="290DB3"/>
                </a:solidFill>
              </a:rPr>
              <a:t>on how the asset will be managed over time.</a:t>
            </a:r>
          </a:p>
          <a:p>
            <a:pPr marL="0" indent="0">
              <a:lnSpc>
                <a:spcPct val="100000"/>
              </a:lnSpc>
              <a:spcBef>
                <a:spcPts val="0"/>
              </a:spcBef>
              <a:spcAft>
                <a:spcPts val="600"/>
              </a:spcAft>
              <a:buNone/>
            </a:pPr>
            <a:r>
              <a:rPr lang="en-ZA" sz="3200" dirty="0">
                <a:solidFill>
                  <a:srgbClr val="290DB3"/>
                </a:solidFill>
              </a:rPr>
              <a:t>These are important enterprise principles to avoid mismanagement, under-use or capture by a local elite.</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55</a:t>
            </a:fld>
            <a:endParaRPr lang="en-US" dirty="0"/>
          </a:p>
        </p:txBody>
      </p:sp>
      <p:cxnSp>
        <p:nvCxnSpPr>
          <p:cNvPr id="8" name="Straight Connector 7"/>
          <p:cNvCxnSpPr/>
          <p:nvPr/>
        </p:nvCxnSpPr>
        <p:spPr>
          <a:xfrm flipV="1">
            <a:off x="336551" y="91552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9481" y="2735337"/>
            <a:ext cx="3683290" cy="2603477"/>
          </a:xfrm>
          <a:prstGeom prst="rect">
            <a:avLst/>
          </a:prstGeom>
        </p:spPr>
      </p:pic>
    </p:spTree>
    <p:extLst>
      <p:ext uri="{BB962C8B-B14F-4D97-AF65-F5344CB8AC3E}">
        <p14:creationId xmlns:p14="http://schemas.microsoft.com/office/powerpoint/2010/main" val="2257499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After a disaster</a:t>
            </a:r>
          </a:p>
        </p:txBody>
      </p:sp>
      <p:sp>
        <p:nvSpPr>
          <p:cNvPr id="5" name="Content Placeholder 4"/>
          <p:cNvSpPr>
            <a:spLocks noGrp="1"/>
          </p:cNvSpPr>
          <p:nvPr>
            <p:ph sz="half" idx="1"/>
          </p:nvPr>
        </p:nvSpPr>
        <p:spPr>
          <a:xfrm>
            <a:off x="336551" y="1120043"/>
            <a:ext cx="5857420" cy="5933900"/>
          </a:xfrm>
        </p:spPr>
        <p:txBody>
          <a:bodyPr/>
          <a:lstStyle/>
          <a:p>
            <a:pPr>
              <a:lnSpc>
                <a:spcPct val="100000"/>
              </a:lnSpc>
              <a:spcBef>
                <a:spcPts val="0"/>
              </a:spcBef>
            </a:pPr>
            <a:r>
              <a:rPr lang="en-ZA" sz="3200" dirty="0">
                <a:solidFill>
                  <a:srgbClr val="290DB3"/>
                </a:solidFill>
              </a:rPr>
              <a:t>If farmers have lost all their assets, it may be necessary to provide startup seeds, fertilizer and </a:t>
            </a:r>
            <a:r>
              <a:rPr lang="en-ZA" sz="3200" dirty="0" smtClean="0">
                <a:solidFill>
                  <a:srgbClr val="290DB3"/>
                </a:solidFill>
              </a:rPr>
              <a:t>tools</a:t>
            </a:r>
            <a:r>
              <a:rPr lang="en-ZA" sz="3200" dirty="0">
                <a:solidFill>
                  <a:srgbClr val="290DB3"/>
                </a:solidFill>
              </a:rPr>
              <a:t>.</a:t>
            </a:r>
          </a:p>
          <a:p>
            <a:pPr>
              <a:lnSpc>
                <a:spcPct val="100000"/>
              </a:lnSpc>
              <a:spcBef>
                <a:spcPts val="0"/>
              </a:spcBef>
            </a:pPr>
            <a:r>
              <a:rPr lang="en-ZA" sz="3200" dirty="0">
                <a:solidFill>
                  <a:srgbClr val="290DB3"/>
                </a:solidFill>
              </a:rPr>
              <a:t>Identify asset transfer as a </a:t>
            </a:r>
            <a:r>
              <a:rPr lang="en-ZA" sz="3200" dirty="0" smtClean="0">
                <a:solidFill>
                  <a:srgbClr val="290DB3"/>
                </a:solidFill>
              </a:rPr>
              <a:t>startup </a:t>
            </a:r>
            <a:r>
              <a:rPr lang="en-ZA" sz="3200" dirty="0">
                <a:solidFill>
                  <a:srgbClr val="290DB3"/>
                </a:solidFill>
              </a:rPr>
              <a:t>investment and not a regular annual handout.</a:t>
            </a:r>
          </a:p>
          <a:p>
            <a:pPr>
              <a:lnSpc>
                <a:spcPct val="100000"/>
              </a:lnSpc>
              <a:spcBef>
                <a:spcPts val="0"/>
              </a:spcBef>
            </a:pPr>
            <a:r>
              <a:rPr lang="en-ZA" sz="3200" dirty="0">
                <a:solidFill>
                  <a:srgbClr val="290DB3"/>
                </a:solidFill>
              </a:rPr>
              <a:t>Give farmers small amounts of improved seed and help them to multiply and manage it carefully.</a:t>
            </a:r>
          </a:p>
          <a:p>
            <a:pPr>
              <a:lnSpc>
                <a:spcPct val="100000"/>
              </a:lnSpc>
              <a:spcBef>
                <a:spcPts val="0"/>
              </a:spcBef>
            </a:pPr>
            <a:r>
              <a:rPr lang="en-ZA" sz="3200" dirty="0">
                <a:solidFill>
                  <a:srgbClr val="290DB3"/>
                </a:solidFill>
              </a:rPr>
              <a:t>Avoid giving handouts to enterprise groups.</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56</a:t>
            </a:fld>
            <a:endParaRPr lang="en-US" dirty="0"/>
          </a:p>
        </p:txBody>
      </p:sp>
      <p:cxnSp>
        <p:nvCxnSpPr>
          <p:cNvPr id="8" name="Straight Connector 7"/>
          <p:cNvCxnSpPr/>
          <p:nvPr/>
        </p:nvCxnSpPr>
        <p:spPr>
          <a:xfrm flipV="1">
            <a:off x="336550" y="93801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6194" y="2206930"/>
            <a:ext cx="3884665" cy="2756955"/>
          </a:xfrm>
          <a:prstGeom prst="rect">
            <a:avLst/>
          </a:prstGeom>
        </p:spPr>
      </p:pic>
    </p:spTree>
    <p:extLst>
      <p:ext uri="{BB962C8B-B14F-4D97-AF65-F5344CB8AC3E}">
        <p14:creationId xmlns:p14="http://schemas.microsoft.com/office/powerpoint/2010/main" val="37906785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Should training be free?</a:t>
            </a:r>
          </a:p>
        </p:txBody>
      </p:sp>
      <p:sp>
        <p:nvSpPr>
          <p:cNvPr id="5" name="Content Placeholder 4"/>
          <p:cNvSpPr>
            <a:spLocks noGrp="1"/>
          </p:cNvSpPr>
          <p:nvPr>
            <p:ph sz="half" idx="1"/>
          </p:nvPr>
        </p:nvSpPr>
        <p:spPr>
          <a:xfrm>
            <a:off x="336551" y="1306286"/>
            <a:ext cx="6053364" cy="5719049"/>
          </a:xfrm>
        </p:spPr>
        <p:txBody>
          <a:bodyPr/>
          <a:lstStyle/>
          <a:p>
            <a:pPr>
              <a:lnSpc>
                <a:spcPct val="100000"/>
              </a:lnSpc>
              <a:spcBef>
                <a:spcPts val="0"/>
              </a:spcBef>
              <a:spcAft>
                <a:spcPts val="600"/>
              </a:spcAft>
            </a:pPr>
            <a:r>
              <a:rPr lang="en-ZA" sz="3200" dirty="0">
                <a:solidFill>
                  <a:srgbClr val="290DB3"/>
                </a:solidFill>
              </a:rPr>
              <a:t>Future development project services will use the approach of training local community workers, who charge for their training after an initial grace period. This process builds in more sustainability and increases employment options.</a:t>
            </a:r>
          </a:p>
          <a:p>
            <a:pPr>
              <a:lnSpc>
                <a:spcPct val="100000"/>
              </a:lnSpc>
              <a:spcBef>
                <a:spcPts val="0"/>
              </a:spcBef>
              <a:spcAft>
                <a:spcPts val="600"/>
              </a:spcAft>
            </a:pPr>
            <a:r>
              <a:rPr lang="en-ZA" sz="3200" dirty="0">
                <a:solidFill>
                  <a:srgbClr val="290DB3"/>
                </a:solidFill>
              </a:rPr>
              <a:t>Skills set training may be introduced to the community on a no-cost basis at first, but in the future farmers will have to pay.</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57</a:t>
            </a:fld>
            <a:endParaRPr lang="en-US" dirty="0"/>
          </a:p>
        </p:txBody>
      </p:sp>
      <p:cxnSp>
        <p:nvCxnSpPr>
          <p:cNvPr id="8" name="Straight Connector 7"/>
          <p:cNvCxnSpPr/>
          <p:nvPr/>
        </p:nvCxnSpPr>
        <p:spPr>
          <a:xfrm flipV="1">
            <a:off x="336550" y="93801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9917" y="1395887"/>
            <a:ext cx="3242854" cy="3242854"/>
          </a:xfrm>
          <a:prstGeom prst="rect">
            <a:avLst/>
          </a:prstGeom>
        </p:spPr>
      </p:pic>
    </p:spTree>
    <p:extLst>
      <p:ext uri="{BB962C8B-B14F-4D97-AF65-F5344CB8AC3E}">
        <p14:creationId xmlns:p14="http://schemas.microsoft.com/office/powerpoint/2010/main" val="14727851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4:</a:t>
            </a:r>
            <a:br>
              <a:rPr lang="en-ZA" dirty="0">
                <a:solidFill>
                  <a:srgbClr val="898F0C"/>
                </a:solidFill>
              </a:rPr>
            </a:br>
            <a:r>
              <a:rPr lang="en-ZA" dirty="0">
                <a:solidFill>
                  <a:srgbClr val="898F0C"/>
                </a:solidFill>
              </a:rPr>
              <a:t>Deciding where to start the project</a:t>
            </a:r>
          </a:p>
        </p:txBody>
      </p:sp>
      <p:sp>
        <p:nvSpPr>
          <p:cNvPr id="4" name="Slide Number Placeholder 3"/>
          <p:cNvSpPr>
            <a:spLocks noGrp="1"/>
          </p:cNvSpPr>
          <p:nvPr>
            <p:ph type="sldNum" sz="quarter" idx="4"/>
          </p:nvPr>
        </p:nvSpPr>
        <p:spPr/>
        <p:txBody>
          <a:bodyPr/>
          <a:lstStyle/>
          <a:p>
            <a:fld id="{3AF21FA0-C69A-D549-B93E-AD7DB9D7EB7A}" type="slidenum">
              <a:rPr lang="en-US" smtClean="0"/>
              <a:pPr/>
              <a:t>58</a:t>
            </a:fld>
            <a:endParaRPr lang="en-US" dirty="0"/>
          </a:p>
        </p:txBody>
      </p:sp>
    </p:spTree>
    <p:extLst>
      <p:ext uri="{BB962C8B-B14F-4D97-AF65-F5344CB8AC3E}">
        <p14:creationId xmlns:p14="http://schemas.microsoft.com/office/powerpoint/2010/main" val="4358952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Outcomes</a:t>
            </a:r>
          </a:p>
        </p:txBody>
      </p:sp>
      <p:sp>
        <p:nvSpPr>
          <p:cNvPr id="3" name="Content Placeholder 2"/>
          <p:cNvSpPr>
            <a:spLocks noGrp="1"/>
          </p:cNvSpPr>
          <p:nvPr>
            <p:ph idx="1"/>
          </p:nvPr>
        </p:nvSpPr>
        <p:spPr>
          <a:xfrm>
            <a:off x="914400" y="1587677"/>
            <a:ext cx="7050024" cy="3295219"/>
          </a:xfrm>
        </p:spPr>
        <p:txBody>
          <a:bodyPr/>
          <a:lstStyle/>
          <a:p>
            <a:pPr marL="0" indent="0">
              <a:lnSpc>
                <a:spcPct val="100000"/>
              </a:lnSpc>
              <a:spcBef>
                <a:spcPts val="0"/>
              </a:spcBef>
              <a:spcAft>
                <a:spcPts val="1200"/>
              </a:spcAft>
              <a:buNone/>
            </a:pPr>
            <a:r>
              <a:rPr lang="en-ZA" sz="3200" b="1" dirty="0">
                <a:solidFill>
                  <a:srgbClr val="898F0C"/>
                </a:solidFill>
              </a:rPr>
              <a:t>After this lesson you will be able to:</a:t>
            </a:r>
          </a:p>
          <a:p>
            <a:pPr>
              <a:lnSpc>
                <a:spcPct val="100000"/>
              </a:lnSpc>
              <a:spcBef>
                <a:spcPts val="600"/>
              </a:spcBef>
              <a:spcAft>
                <a:spcPts val="600"/>
              </a:spcAft>
            </a:pPr>
            <a:r>
              <a:rPr lang="en-ZA" sz="3200" dirty="0">
                <a:solidFill>
                  <a:srgbClr val="290DB3"/>
                </a:solidFill>
              </a:rPr>
              <a:t>Describe possible entry points for an agroenterprise project</a:t>
            </a:r>
          </a:p>
          <a:p>
            <a:pPr>
              <a:lnSpc>
                <a:spcPct val="100000"/>
              </a:lnSpc>
              <a:spcBef>
                <a:spcPts val="600"/>
              </a:spcBef>
              <a:spcAft>
                <a:spcPts val="600"/>
              </a:spcAft>
            </a:pPr>
            <a:r>
              <a:rPr lang="en-ZA" sz="3200" dirty="0">
                <a:solidFill>
                  <a:srgbClr val="290DB3"/>
                </a:solidFill>
              </a:rPr>
              <a:t>Help local people decide on the entry point.</a:t>
            </a:r>
          </a:p>
        </p:txBody>
      </p:sp>
      <p:sp>
        <p:nvSpPr>
          <p:cNvPr id="4" name="Slide Number Placeholder 3"/>
          <p:cNvSpPr>
            <a:spLocks noGrp="1"/>
          </p:cNvSpPr>
          <p:nvPr>
            <p:ph type="sldNum" sz="quarter" idx="4"/>
          </p:nvPr>
        </p:nvSpPr>
        <p:spPr/>
        <p:txBody>
          <a:bodyPr/>
          <a:lstStyle/>
          <a:p>
            <a:fld id="{3AF21FA0-C69A-D549-B93E-AD7DB9D7EB7A}" type="slidenum">
              <a:rPr lang="en-US" smtClean="0"/>
              <a:pPr/>
              <a:t>59</a:t>
            </a:fld>
            <a:endParaRPr lang="en-US" dirty="0"/>
          </a:p>
        </p:txBody>
      </p:sp>
      <p:cxnSp>
        <p:nvCxnSpPr>
          <p:cNvPr id="6" name="Straight Connector 5"/>
          <p:cNvCxnSpPr/>
          <p:nvPr/>
        </p:nvCxnSpPr>
        <p:spPr>
          <a:xfrm flipV="1">
            <a:off x="336550" y="127735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526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US" dirty="0">
                <a:solidFill>
                  <a:srgbClr val="898F0C"/>
                </a:solidFill>
                <a:latin typeface="+mj-lt"/>
              </a:rPr>
              <a:t>Step 1:</a:t>
            </a:r>
            <a:br>
              <a:rPr lang="en-US" dirty="0">
                <a:solidFill>
                  <a:srgbClr val="898F0C"/>
                </a:solidFill>
                <a:latin typeface="+mj-lt"/>
              </a:rPr>
            </a:br>
            <a:r>
              <a:rPr lang="en-US" dirty="0">
                <a:solidFill>
                  <a:srgbClr val="898F0C"/>
                </a:solidFill>
                <a:latin typeface="+mj-lt"/>
              </a:rPr>
              <a:t>Getting organized</a:t>
            </a:r>
          </a:p>
        </p:txBody>
      </p:sp>
      <p:sp>
        <p:nvSpPr>
          <p:cNvPr id="4" name="Slide Number Placeholder 3"/>
          <p:cNvSpPr>
            <a:spLocks noGrp="1"/>
          </p:cNvSpPr>
          <p:nvPr>
            <p:ph type="sldNum" sz="quarter" idx="4"/>
          </p:nvPr>
        </p:nvSpPr>
        <p:spPr/>
        <p:txBody>
          <a:bodyPr/>
          <a:lstStyle/>
          <a:p>
            <a:fld id="{3AF21FA0-C69A-D549-B93E-AD7DB9D7EB7A}" type="slidenum">
              <a:rPr lang="en-US" smtClean="0"/>
              <a:pPr/>
              <a:t>6</a:t>
            </a:fld>
            <a:endParaRPr lang="en-US" dirty="0"/>
          </a:p>
        </p:txBody>
      </p:sp>
    </p:spTree>
    <p:extLst>
      <p:ext uri="{BB962C8B-B14F-4D97-AF65-F5344CB8AC3E}">
        <p14:creationId xmlns:p14="http://schemas.microsoft.com/office/powerpoint/2010/main" val="42719362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Overview</a:t>
            </a:r>
          </a:p>
        </p:txBody>
      </p:sp>
      <p:sp>
        <p:nvSpPr>
          <p:cNvPr id="3" name="Content Placeholder 2"/>
          <p:cNvSpPr>
            <a:spLocks noGrp="1"/>
          </p:cNvSpPr>
          <p:nvPr>
            <p:ph idx="1"/>
          </p:nvPr>
        </p:nvSpPr>
        <p:spPr>
          <a:xfrm>
            <a:off x="914400" y="1120043"/>
            <a:ext cx="8878824" cy="5646518"/>
          </a:xfrm>
        </p:spPr>
        <p:txBody>
          <a:bodyPr/>
          <a:lstStyle/>
          <a:p>
            <a:pPr marL="0" indent="0">
              <a:lnSpc>
                <a:spcPct val="100000"/>
              </a:lnSpc>
              <a:spcBef>
                <a:spcPts val="0"/>
              </a:spcBef>
              <a:spcAft>
                <a:spcPts val="1200"/>
              </a:spcAft>
              <a:buNone/>
            </a:pPr>
            <a:r>
              <a:rPr lang="en-ZA" sz="3200" b="1" dirty="0">
                <a:solidFill>
                  <a:srgbClr val="898F0C"/>
                </a:solidFill>
              </a:rPr>
              <a:t>Lesson 4 covers the following content:</a:t>
            </a:r>
          </a:p>
          <a:p>
            <a:pPr>
              <a:lnSpc>
                <a:spcPct val="100000"/>
              </a:lnSpc>
              <a:spcBef>
                <a:spcPts val="0"/>
              </a:spcBef>
              <a:spcAft>
                <a:spcPts val="600"/>
              </a:spcAft>
            </a:pPr>
            <a:r>
              <a:rPr lang="en-ZA" sz="3200" dirty="0">
                <a:solidFill>
                  <a:srgbClr val="290DB3"/>
                </a:solidFill>
              </a:rPr>
              <a:t>Choosing an entry point</a:t>
            </a:r>
          </a:p>
          <a:p>
            <a:pPr>
              <a:lnSpc>
                <a:spcPct val="100000"/>
              </a:lnSpc>
              <a:spcBef>
                <a:spcPts val="0"/>
              </a:spcBef>
              <a:spcAft>
                <a:spcPts val="600"/>
              </a:spcAft>
            </a:pPr>
            <a:r>
              <a:rPr lang="en-ZA" sz="3200" dirty="0">
                <a:solidFill>
                  <a:srgbClr val="290DB3"/>
                </a:solidFill>
              </a:rPr>
              <a:t>Entry point 1: Production and natural resource management</a:t>
            </a:r>
          </a:p>
          <a:p>
            <a:pPr>
              <a:lnSpc>
                <a:spcPct val="100000"/>
              </a:lnSpc>
              <a:spcBef>
                <a:spcPts val="0"/>
              </a:spcBef>
              <a:spcAft>
                <a:spcPts val="600"/>
              </a:spcAft>
            </a:pPr>
            <a:r>
              <a:rPr lang="en-ZA" sz="3200" dirty="0">
                <a:solidFill>
                  <a:srgbClr val="290DB3"/>
                </a:solidFill>
              </a:rPr>
              <a:t>Entry point 2: Starting with savings and loans</a:t>
            </a:r>
          </a:p>
          <a:p>
            <a:pPr>
              <a:lnSpc>
                <a:spcPct val="100000"/>
              </a:lnSpc>
              <a:spcBef>
                <a:spcPts val="0"/>
              </a:spcBef>
              <a:spcAft>
                <a:spcPts val="600"/>
              </a:spcAft>
            </a:pPr>
            <a:r>
              <a:rPr lang="en-ZA" sz="3200" dirty="0">
                <a:solidFill>
                  <a:srgbClr val="290DB3"/>
                </a:solidFill>
              </a:rPr>
              <a:t>Entry point 3: Pre-selected commodity</a:t>
            </a:r>
          </a:p>
          <a:p>
            <a:pPr>
              <a:lnSpc>
                <a:spcPct val="100000"/>
              </a:lnSpc>
              <a:spcBef>
                <a:spcPts val="0"/>
              </a:spcBef>
              <a:spcAft>
                <a:spcPts val="600"/>
              </a:spcAft>
            </a:pPr>
            <a:r>
              <a:rPr lang="en-ZA" sz="3200" dirty="0">
                <a:solidFill>
                  <a:srgbClr val="290DB3"/>
                </a:solidFill>
              </a:rPr>
              <a:t>Entry point 4: Pilot testing</a:t>
            </a:r>
          </a:p>
          <a:p>
            <a:pPr>
              <a:lnSpc>
                <a:spcPct val="100000"/>
              </a:lnSpc>
              <a:spcBef>
                <a:spcPts val="0"/>
              </a:spcBef>
              <a:spcAft>
                <a:spcPts val="600"/>
              </a:spcAft>
            </a:pPr>
            <a:r>
              <a:rPr lang="en-ZA" sz="3200" dirty="0">
                <a:solidFill>
                  <a:srgbClr val="290DB3"/>
                </a:solidFill>
              </a:rPr>
              <a:t>Entry point 5: Supporting farmers already in groups</a:t>
            </a:r>
          </a:p>
          <a:p>
            <a:pPr>
              <a:lnSpc>
                <a:spcPct val="100000"/>
              </a:lnSpc>
              <a:spcBef>
                <a:spcPts val="0"/>
              </a:spcBef>
              <a:spcAft>
                <a:spcPts val="600"/>
              </a:spcAft>
            </a:pPr>
            <a:r>
              <a:rPr lang="en-ZA" sz="3200" dirty="0">
                <a:solidFill>
                  <a:srgbClr val="290DB3"/>
                </a:solidFill>
              </a:rPr>
              <a:t>Entry point 6: Existing buyer or contract farming</a:t>
            </a:r>
          </a:p>
          <a:p>
            <a:pPr>
              <a:lnSpc>
                <a:spcPct val="100000"/>
              </a:lnSpc>
              <a:spcBef>
                <a:spcPts val="0"/>
              </a:spcBef>
              <a:spcAft>
                <a:spcPts val="600"/>
              </a:spcAft>
            </a:pPr>
            <a:r>
              <a:rPr lang="en-ZA" sz="3200" dirty="0">
                <a:solidFill>
                  <a:srgbClr val="290DB3"/>
                </a:solidFill>
              </a:rPr>
              <a:t>Entry point 7: Supporting business services</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60</a:t>
            </a:fld>
            <a:endParaRPr lang="en-US" dirty="0"/>
          </a:p>
        </p:txBody>
      </p:sp>
      <p:cxnSp>
        <p:nvCxnSpPr>
          <p:cNvPr id="6" name="Straight Connector 5"/>
          <p:cNvCxnSpPr/>
          <p:nvPr/>
        </p:nvCxnSpPr>
        <p:spPr>
          <a:xfrm flipV="1">
            <a:off x="336550" y="93801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032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Choosing an entry point</a:t>
            </a:r>
          </a:p>
        </p:txBody>
      </p:sp>
      <p:sp>
        <p:nvSpPr>
          <p:cNvPr id="3" name="Content Placeholder 2"/>
          <p:cNvSpPr>
            <a:spLocks noGrp="1"/>
          </p:cNvSpPr>
          <p:nvPr>
            <p:ph sz="half" idx="1"/>
          </p:nvPr>
        </p:nvSpPr>
        <p:spPr>
          <a:xfrm>
            <a:off x="336550" y="1120043"/>
            <a:ext cx="4729226" cy="5313414"/>
          </a:xfrm>
        </p:spPr>
        <p:txBody>
          <a:bodyPr/>
          <a:lstStyle/>
          <a:p>
            <a:pPr marL="0" indent="0">
              <a:lnSpc>
                <a:spcPct val="100000"/>
              </a:lnSpc>
              <a:spcBef>
                <a:spcPts val="0"/>
              </a:spcBef>
              <a:spcAft>
                <a:spcPts val="600"/>
              </a:spcAft>
              <a:buNone/>
            </a:pPr>
            <a:r>
              <a:rPr lang="en-ZA" sz="3200" dirty="0">
                <a:solidFill>
                  <a:srgbClr val="290DB3"/>
                </a:solidFill>
              </a:rPr>
              <a:t>Projects rarely start from zero: farmers already grow crops and raise livestock.</a:t>
            </a:r>
          </a:p>
          <a:p>
            <a:pPr marL="0" indent="0">
              <a:lnSpc>
                <a:spcPct val="100000"/>
              </a:lnSpc>
              <a:spcBef>
                <a:spcPts val="0"/>
              </a:spcBef>
              <a:spcAft>
                <a:spcPts val="600"/>
              </a:spcAft>
              <a:buNone/>
            </a:pPr>
            <a:r>
              <a:rPr lang="en-ZA" sz="3200" b="1" dirty="0">
                <a:solidFill>
                  <a:schemeClr val="accent2">
                    <a:lumMod val="75000"/>
                  </a:schemeClr>
                </a:solidFill>
              </a:rPr>
              <a:t>Starting the agroenterprise process depends on a number of factors, </a:t>
            </a:r>
            <a:r>
              <a:rPr lang="en-ZA" sz="3200" b="1" dirty="0" smtClean="0">
                <a:solidFill>
                  <a:schemeClr val="accent2">
                    <a:lumMod val="75000"/>
                  </a:schemeClr>
                </a:solidFill>
              </a:rPr>
              <a:t>including:</a:t>
            </a:r>
          </a:p>
          <a:p>
            <a:pPr>
              <a:lnSpc>
                <a:spcPct val="100000"/>
              </a:lnSpc>
              <a:spcBef>
                <a:spcPts val="0"/>
              </a:spcBef>
              <a:spcAft>
                <a:spcPts val="600"/>
              </a:spcAft>
            </a:pPr>
            <a:r>
              <a:rPr lang="en-ZA" sz="3200" dirty="0" smtClean="0">
                <a:solidFill>
                  <a:srgbClr val="290DB3"/>
                </a:solidFill>
              </a:rPr>
              <a:t>The project document</a:t>
            </a:r>
          </a:p>
          <a:p>
            <a:pPr>
              <a:lnSpc>
                <a:spcPct val="100000"/>
              </a:lnSpc>
              <a:spcBef>
                <a:spcPts val="0"/>
              </a:spcBef>
              <a:spcAft>
                <a:spcPts val="600"/>
              </a:spcAft>
            </a:pPr>
            <a:r>
              <a:rPr lang="en-ZA" sz="3200" dirty="0" smtClean="0">
                <a:solidFill>
                  <a:srgbClr val="290DB3"/>
                </a:solidFill>
              </a:rPr>
              <a:t>In-house assessments</a:t>
            </a:r>
          </a:p>
          <a:p>
            <a:pPr>
              <a:lnSpc>
                <a:spcPct val="100000"/>
              </a:lnSpc>
              <a:spcBef>
                <a:spcPts val="0"/>
              </a:spcBef>
              <a:spcAft>
                <a:spcPts val="600"/>
              </a:spcAft>
            </a:pPr>
            <a:r>
              <a:rPr lang="en-ZA" sz="3200" dirty="0" smtClean="0">
                <a:solidFill>
                  <a:srgbClr val="290DB3"/>
                </a:solidFill>
              </a:rPr>
              <a:t>Site </a:t>
            </a:r>
            <a:r>
              <a:rPr lang="en-ZA" sz="3200" dirty="0">
                <a:solidFill>
                  <a:srgbClr val="290DB3"/>
                </a:solidFill>
              </a:rPr>
              <a:t>of </a:t>
            </a:r>
            <a:r>
              <a:rPr lang="en-ZA" sz="3200" dirty="0" smtClean="0">
                <a:solidFill>
                  <a:srgbClr val="290DB3"/>
                </a:solidFill>
              </a:rPr>
              <a:t>assessment</a:t>
            </a:r>
            <a:endParaRPr lang="en-ZA" sz="3200" dirty="0">
              <a:solidFill>
                <a:srgbClr val="290DB3"/>
              </a:solidFill>
            </a:endParaRP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61</a:t>
            </a:fld>
            <a:endParaRPr lang="en-US" dirty="0"/>
          </a:p>
        </p:txBody>
      </p:sp>
      <p:cxnSp>
        <p:nvCxnSpPr>
          <p:cNvPr id="8" name="Straight Connector 7"/>
          <p:cNvCxnSpPr/>
          <p:nvPr/>
        </p:nvCxnSpPr>
        <p:spPr>
          <a:xfrm flipV="1">
            <a:off x="336550" y="93801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5412" y="3156857"/>
            <a:ext cx="4597747" cy="3276600"/>
          </a:xfrm>
          <a:prstGeom prst="rect">
            <a:avLst/>
          </a:prstGeom>
        </p:spPr>
      </p:pic>
    </p:spTree>
    <p:extLst>
      <p:ext uri="{BB962C8B-B14F-4D97-AF65-F5344CB8AC3E}">
        <p14:creationId xmlns:p14="http://schemas.microsoft.com/office/powerpoint/2010/main" val="11044075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Entry point 1: Production and natural resource management</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62</a:t>
            </a:fld>
            <a:endParaRPr lang="en-US" dirty="0"/>
          </a:p>
        </p:txBody>
      </p:sp>
      <p:sp>
        <p:nvSpPr>
          <p:cNvPr id="5" name="Content Placeholder 4"/>
          <p:cNvSpPr>
            <a:spLocks noGrp="1"/>
          </p:cNvSpPr>
          <p:nvPr>
            <p:ph sz="half" idx="1"/>
          </p:nvPr>
        </p:nvSpPr>
        <p:spPr>
          <a:xfrm>
            <a:off x="336551" y="1386378"/>
            <a:ext cx="6140450" cy="5482508"/>
          </a:xfrm>
        </p:spPr>
        <p:txBody>
          <a:bodyPr/>
          <a:lstStyle/>
          <a:p>
            <a:pPr marL="0" indent="0">
              <a:lnSpc>
                <a:spcPct val="100000"/>
              </a:lnSpc>
              <a:spcBef>
                <a:spcPts val="0"/>
              </a:spcBef>
              <a:spcAft>
                <a:spcPts val="600"/>
              </a:spcAft>
              <a:buNone/>
            </a:pPr>
            <a:r>
              <a:rPr lang="en-ZA" sz="3200" dirty="0">
                <a:solidFill>
                  <a:srgbClr val="290DB3"/>
                </a:solidFill>
              </a:rPr>
              <a:t>It may be necessary to deal with </a:t>
            </a:r>
            <a:r>
              <a:rPr lang="en-ZA" sz="3200" b="1" dirty="0">
                <a:solidFill>
                  <a:srgbClr val="898F0C"/>
                </a:solidFill>
              </a:rPr>
              <a:t>critical production or natural resource issues </a:t>
            </a:r>
            <a:r>
              <a:rPr lang="en-ZA" sz="3200" dirty="0">
                <a:solidFill>
                  <a:srgbClr val="290DB3"/>
                </a:solidFill>
              </a:rPr>
              <a:t>before an agroenterprise project can </a:t>
            </a:r>
            <a:r>
              <a:rPr lang="en-ZA" sz="3200" dirty="0" smtClean="0">
                <a:solidFill>
                  <a:srgbClr val="290DB3"/>
                </a:solidFill>
              </a:rPr>
              <a:t>begin, e.g. it </a:t>
            </a:r>
            <a:r>
              <a:rPr lang="en-ZA" sz="3200" dirty="0">
                <a:solidFill>
                  <a:srgbClr val="290DB3"/>
                </a:solidFill>
              </a:rPr>
              <a:t>may be necessary to control erosion or manage water before starting commercial production.</a:t>
            </a:r>
          </a:p>
          <a:p>
            <a:pPr marL="0" indent="0">
              <a:lnSpc>
                <a:spcPct val="100000"/>
              </a:lnSpc>
              <a:spcBef>
                <a:spcPts val="0"/>
              </a:spcBef>
              <a:spcAft>
                <a:spcPts val="600"/>
              </a:spcAft>
              <a:buNone/>
            </a:pPr>
            <a:r>
              <a:rPr lang="en-ZA" sz="3200" b="1" dirty="0">
                <a:solidFill>
                  <a:srgbClr val="898F0C"/>
                </a:solidFill>
              </a:rPr>
              <a:t>Protecting and maintaining soil and water resources </a:t>
            </a:r>
            <a:r>
              <a:rPr lang="en-ZA" sz="3200" dirty="0">
                <a:solidFill>
                  <a:srgbClr val="290DB3"/>
                </a:solidFill>
              </a:rPr>
              <a:t>is a vital part of sustainable agroenterprise development.</a:t>
            </a:r>
          </a:p>
        </p:txBody>
      </p:sp>
      <p:cxnSp>
        <p:nvCxnSpPr>
          <p:cNvPr id="8" name="Straight Connector 7"/>
          <p:cNvCxnSpPr/>
          <p:nvPr/>
        </p:nvCxnSpPr>
        <p:spPr>
          <a:xfrm flipV="1">
            <a:off x="336550" y="116724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1763387"/>
            <a:ext cx="3494314" cy="3263413"/>
          </a:xfrm>
          <a:prstGeom prst="rect">
            <a:avLst/>
          </a:prstGeom>
        </p:spPr>
      </p:pic>
    </p:spTree>
    <p:extLst>
      <p:ext uri="{BB962C8B-B14F-4D97-AF65-F5344CB8AC3E}">
        <p14:creationId xmlns:p14="http://schemas.microsoft.com/office/powerpoint/2010/main" val="26265114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9095905" cy="1124712"/>
          </a:xfrm>
        </p:spPr>
        <p:txBody>
          <a:bodyPr anchor="ctr"/>
          <a:lstStyle/>
          <a:p>
            <a:r>
              <a:rPr lang="en-ZA" sz="3600" dirty="0"/>
              <a:t>Entry point 2: Starting with savings and loans</a:t>
            </a:r>
          </a:p>
        </p:txBody>
      </p:sp>
      <p:sp>
        <p:nvSpPr>
          <p:cNvPr id="5" name="Content Placeholder 4"/>
          <p:cNvSpPr>
            <a:spLocks noGrp="1"/>
          </p:cNvSpPr>
          <p:nvPr>
            <p:ph idx="1"/>
          </p:nvPr>
        </p:nvSpPr>
        <p:spPr>
          <a:xfrm>
            <a:off x="322415" y="1120042"/>
            <a:ext cx="9379369" cy="5747101"/>
          </a:xfrm>
        </p:spPr>
        <p:txBody>
          <a:bodyPr/>
          <a:lstStyle/>
          <a:p>
            <a:pPr marL="0" indent="0">
              <a:lnSpc>
                <a:spcPct val="100000"/>
              </a:lnSpc>
              <a:spcBef>
                <a:spcPts val="0"/>
              </a:spcBef>
              <a:spcAft>
                <a:spcPts val="600"/>
              </a:spcAft>
              <a:buNone/>
            </a:pPr>
            <a:r>
              <a:rPr lang="en-ZA" sz="3200" b="1" dirty="0">
                <a:solidFill>
                  <a:srgbClr val="898F0C"/>
                </a:solidFill>
              </a:rPr>
              <a:t>Organizing farmers by means of savings groups has the following advantages:</a:t>
            </a:r>
          </a:p>
          <a:p>
            <a:pPr>
              <a:lnSpc>
                <a:spcPct val="100000"/>
              </a:lnSpc>
              <a:spcBef>
                <a:spcPts val="0"/>
              </a:spcBef>
              <a:spcAft>
                <a:spcPts val="600"/>
              </a:spcAft>
            </a:pPr>
            <a:r>
              <a:rPr lang="en-ZA" sz="3200" dirty="0">
                <a:solidFill>
                  <a:srgbClr val="290DB3"/>
                </a:solidFill>
              </a:rPr>
              <a:t>Farmers choose who they want to learn and save with</a:t>
            </a:r>
          </a:p>
          <a:p>
            <a:pPr>
              <a:lnSpc>
                <a:spcPct val="100000"/>
              </a:lnSpc>
              <a:spcBef>
                <a:spcPts val="0"/>
              </a:spcBef>
              <a:spcAft>
                <a:spcPts val="600"/>
              </a:spcAft>
            </a:pPr>
            <a:r>
              <a:rPr lang="en-ZA" sz="3200" dirty="0">
                <a:solidFill>
                  <a:srgbClr val="290DB3"/>
                </a:solidFill>
              </a:rPr>
              <a:t>Regular meetings build trust and help farmers learn basic financial literacy skills</a:t>
            </a:r>
          </a:p>
          <a:p>
            <a:pPr>
              <a:lnSpc>
                <a:spcPct val="100000"/>
              </a:lnSpc>
              <a:spcBef>
                <a:spcPts val="0"/>
              </a:spcBef>
              <a:spcAft>
                <a:spcPts val="600"/>
              </a:spcAft>
            </a:pPr>
            <a:r>
              <a:rPr lang="en-ZA" sz="3200" dirty="0">
                <a:solidFill>
                  <a:srgbClr val="290DB3"/>
                </a:solidFill>
              </a:rPr>
              <a:t>The approach is particularly helpful when working with poor farmers and women, because they lack savings for basic investments</a:t>
            </a:r>
          </a:p>
          <a:p>
            <a:pPr>
              <a:lnSpc>
                <a:spcPct val="100000"/>
              </a:lnSpc>
              <a:spcBef>
                <a:spcPts val="0"/>
              </a:spcBef>
              <a:spcAft>
                <a:spcPts val="600"/>
              </a:spcAft>
            </a:pPr>
            <a:r>
              <a:rPr lang="en-ZA" sz="3200" dirty="0">
                <a:solidFill>
                  <a:srgbClr val="290DB3"/>
                </a:solidFill>
              </a:rPr>
              <a:t>It may improve the group sustainability and increase their prospects of working together in a business environment</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63</a:t>
            </a:fld>
            <a:endParaRPr lang="en-US" dirty="0"/>
          </a:p>
        </p:txBody>
      </p:sp>
      <p:cxnSp>
        <p:nvCxnSpPr>
          <p:cNvPr id="7" name="Straight Connector 6"/>
          <p:cNvCxnSpPr/>
          <p:nvPr/>
        </p:nvCxnSpPr>
        <p:spPr>
          <a:xfrm flipV="1">
            <a:off x="322415" y="92776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98937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Entry point 3: Pre-selected commodity</a:t>
            </a:r>
          </a:p>
        </p:txBody>
      </p:sp>
      <p:sp>
        <p:nvSpPr>
          <p:cNvPr id="3" name="Content Placeholder 2"/>
          <p:cNvSpPr>
            <a:spLocks noGrp="1"/>
          </p:cNvSpPr>
          <p:nvPr>
            <p:ph idx="1"/>
          </p:nvPr>
        </p:nvSpPr>
        <p:spPr>
          <a:xfrm>
            <a:off x="322415" y="1120042"/>
            <a:ext cx="9571393" cy="5728813"/>
          </a:xfrm>
        </p:spPr>
        <p:txBody>
          <a:bodyPr/>
          <a:lstStyle/>
          <a:p>
            <a:pPr>
              <a:lnSpc>
                <a:spcPct val="100000"/>
              </a:lnSpc>
              <a:spcBef>
                <a:spcPts val="0"/>
              </a:spcBef>
              <a:spcAft>
                <a:spcPts val="600"/>
              </a:spcAft>
            </a:pPr>
            <a:r>
              <a:rPr lang="en-ZA" sz="3200" b="1" dirty="0">
                <a:solidFill>
                  <a:srgbClr val="898F0C"/>
                </a:solidFill>
              </a:rPr>
              <a:t>Many development projects are based on a previous market study</a:t>
            </a:r>
            <a:r>
              <a:rPr lang="en-ZA" sz="3200" dirty="0">
                <a:solidFill>
                  <a:srgbClr val="290DB3"/>
                </a:solidFill>
              </a:rPr>
              <a:t> that has already targeted a particular commodity or product.</a:t>
            </a:r>
          </a:p>
          <a:p>
            <a:pPr>
              <a:lnSpc>
                <a:spcPct val="100000"/>
              </a:lnSpc>
              <a:spcBef>
                <a:spcPts val="0"/>
              </a:spcBef>
              <a:spcAft>
                <a:spcPts val="600"/>
              </a:spcAft>
            </a:pPr>
            <a:r>
              <a:rPr lang="en-ZA" sz="3200" dirty="0">
                <a:solidFill>
                  <a:srgbClr val="290DB3"/>
                </a:solidFill>
              </a:rPr>
              <a:t>This means that the agroenterprise process can start immediately and business plans can be developed for the selected product.</a:t>
            </a:r>
          </a:p>
          <a:p>
            <a:pPr>
              <a:lnSpc>
                <a:spcPct val="100000"/>
              </a:lnSpc>
              <a:spcBef>
                <a:spcPts val="0"/>
              </a:spcBef>
              <a:spcAft>
                <a:spcPts val="600"/>
              </a:spcAft>
            </a:pPr>
            <a:r>
              <a:rPr lang="en-ZA" sz="3200" dirty="0">
                <a:solidFill>
                  <a:srgbClr val="290DB3"/>
                </a:solidFill>
              </a:rPr>
              <a:t>This </a:t>
            </a:r>
            <a:r>
              <a:rPr lang="en-ZA" sz="3200" b="1" dirty="0">
                <a:solidFill>
                  <a:srgbClr val="898F0C"/>
                </a:solidFill>
              </a:rPr>
              <a:t>fast startup approach </a:t>
            </a:r>
            <a:r>
              <a:rPr lang="en-ZA" sz="3200" dirty="0">
                <a:solidFill>
                  <a:srgbClr val="290DB3"/>
                </a:solidFill>
              </a:rPr>
              <a:t>enables the agroenterprise team and farmers’ group to get to the investment and production stage more quickly.</a:t>
            </a:r>
          </a:p>
          <a:p>
            <a:pPr>
              <a:lnSpc>
                <a:spcPct val="100000"/>
              </a:lnSpc>
              <a:spcBef>
                <a:spcPts val="0"/>
              </a:spcBef>
              <a:spcAft>
                <a:spcPts val="600"/>
              </a:spcAft>
            </a:pPr>
            <a:r>
              <a:rPr lang="en-ZA" sz="3200" dirty="0">
                <a:solidFill>
                  <a:srgbClr val="290DB3"/>
                </a:solidFill>
              </a:rPr>
              <a:t>The focus of this option as an entry point is to increase sales of the selected product.</a:t>
            </a:r>
          </a:p>
        </p:txBody>
      </p:sp>
      <p:sp>
        <p:nvSpPr>
          <p:cNvPr id="4" name="Slide Number Placeholder 3"/>
          <p:cNvSpPr>
            <a:spLocks noGrp="1"/>
          </p:cNvSpPr>
          <p:nvPr>
            <p:ph type="sldNum" sz="quarter" idx="4"/>
          </p:nvPr>
        </p:nvSpPr>
        <p:spPr/>
        <p:txBody>
          <a:bodyPr/>
          <a:lstStyle/>
          <a:p>
            <a:fld id="{3AF21FA0-C69A-D549-B93E-AD7DB9D7EB7A}" type="slidenum">
              <a:rPr lang="en-US" smtClean="0"/>
              <a:pPr/>
              <a:t>64</a:t>
            </a:fld>
            <a:endParaRPr lang="en-US" dirty="0"/>
          </a:p>
        </p:txBody>
      </p:sp>
      <p:cxnSp>
        <p:nvCxnSpPr>
          <p:cNvPr id="6" name="Straight Connector 5"/>
          <p:cNvCxnSpPr/>
          <p:nvPr/>
        </p:nvCxnSpPr>
        <p:spPr>
          <a:xfrm flipV="1">
            <a:off x="322415" y="90599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00100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Entry point 4: Pilot testing</a:t>
            </a:r>
          </a:p>
        </p:txBody>
      </p:sp>
      <p:sp>
        <p:nvSpPr>
          <p:cNvPr id="3" name="Content Placeholder 2"/>
          <p:cNvSpPr>
            <a:spLocks noGrp="1"/>
          </p:cNvSpPr>
          <p:nvPr>
            <p:ph sz="half" idx="1"/>
          </p:nvPr>
        </p:nvSpPr>
        <p:spPr>
          <a:xfrm>
            <a:off x="336550" y="1120043"/>
            <a:ext cx="5944507" cy="5542014"/>
          </a:xfrm>
        </p:spPr>
        <p:txBody>
          <a:bodyPr/>
          <a:lstStyle/>
          <a:p>
            <a:pPr>
              <a:lnSpc>
                <a:spcPct val="100000"/>
              </a:lnSpc>
              <a:spcBef>
                <a:spcPts val="0"/>
              </a:spcBef>
            </a:pPr>
            <a:r>
              <a:rPr lang="en-ZA" sz="3200" dirty="0">
                <a:solidFill>
                  <a:srgbClr val="290DB3"/>
                </a:solidFill>
              </a:rPr>
              <a:t>Farmers want to evaluate a new crop or variety before they plant it on a commercial scale</a:t>
            </a:r>
            <a:r>
              <a:rPr lang="en-ZA" sz="3200" dirty="0" smtClean="0">
                <a:solidFill>
                  <a:srgbClr val="290DB3"/>
                </a:solidFill>
              </a:rPr>
              <a:t>. Consider </a:t>
            </a:r>
            <a:r>
              <a:rPr lang="en-ZA" sz="3200" dirty="0">
                <a:solidFill>
                  <a:srgbClr val="290DB3"/>
                </a:solidFill>
              </a:rPr>
              <a:t>starting a </a:t>
            </a:r>
            <a:r>
              <a:rPr lang="en-ZA" sz="3200" b="1" dirty="0">
                <a:solidFill>
                  <a:srgbClr val="898F0C"/>
                </a:solidFill>
              </a:rPr>
              <a:t>demonstration pilot project, </a:t>
            </a:r>
            <a:r>
              <a:rPr lang="en-ZA" sz="3200" dirty="0">
                <a:solidFill>
                  <a:srgbClr val="290DB3"/>
                </a:solidFill>
              </a:rPr>
              <a:t>so that the farmers can see and understand the approach.</a:t>
            </a:r>
          </a:p>
          <a:p>
            <a:pPr>
              <a:lnSpc>
                <a:spcPct val="100000"/>
              </a:lnSpc>
              <a:spcBef>
                <a:spcPts val="0"/>
              </a:spcBef>
            </a:pPr>
            <a:r>
              <a:rPr lang="en-ZA" sz="3200" dirty="0">
                <a:solidFill>
                  <a:srgbClr val="290DB3"/>
                </a:solidFill>
              </a:rPr>
              <a:t>A successful pilot will allow both the agroenterprise team and farmers’ groups to learn about the production and marketing issues of a product before going to scale.</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65</a:t>
            </a:fld>
            <a:endParaRPr lang="en-US" dirty="0"/>
          </a:p>
        </p:txBody>
      </p:sp>
      <p:cxnSp>
        <p:nvCxnSpPr>
          <p:cNvPr id="8" name="Straight Connector 7"/>
          <p:cNvCxnSpPr/>
          <p:nvPr/>
        </p:nvCxnSpPr>
        <p:spPr>
          <a:xfrm flipV="1">
            <a:off x="322415" y="90599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057" y="2077869"/>
            <a:ext cx="3507813" cy="3636996"/>
          </a:xfrm>
          <a:prstGeom prst="rect">
            <a:avLst/>
          </a:prstGeom>
        </p:spPr>
      </p:pic>
    </p:spTree>
    <p:extLst>
      <p:ext uri="{BB962C8B-B14F-4D97-AF65-F5344CB8AC3E}">
        <p14:creationId xmlns:p14="http://schemas.microsoft.com/office/powerpoint/2010/main" val="42059411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9653689" cy="1124712"/>
          </a:xfrm>
        </p:spPr>
        <p:txBody>
          <a:bodyPr anchor="ctr"/>
          <a:lstStyle/>
          <a:p>
            <a:r>
              <a:rPr lang="en-ZA" sz="3600" dirty="0"/>
              <a:t>Entry point 5: Supporting farmers already in groups</a:t>
            </a:r>
          </a:p>
        </p:txBody>
      </p:sp>
      <p:sp>
        <p:nvSpPr>
          <p:cNvPr id="3" name="Content Placeholder 2"/>
          <p:cNvSpPr>
            <a:spLocks noGrp="1"/>
          </p:cNvSpPr>
          <p:nvPr>
            <p:ph idx="1"/>
          </p:nvPr>
        </p:nvSpPr>
        <p:spPr>
          <a:xfrm>
            <a:off x="476625" y="1228899"/>
            <a:ext cx="9067800" cy="5618215"/>
          </a:xfrm>
        </p:spPr>
        <p:txBody>
          <a:bodyPr/>
          <a:lstStyle/>
          <a:p>
            <a:pPr marL="0" indent="0">
              <a:lnSpc>
                <a:spcPct val="100000"/>
              </a:lnSpc>
              <a:spcBef>
                <a:spcPts val="0"/>
              </a:spcBef>
              <a:spcAft>
                <a:spcPts val="600"/>
              </a:spcAft>
              <a:buNone/>
            </a:pPr>
            <a:r>
              <a:rPr lang="en-ZA" sz="3200" b="1" dirty="0" smtClean="0">
                <a:solidFill>
                  <a:srgbClr val="898F0C"/>
                </a:solidFill>
              </a:rPr>
              <a:t>Build </a:t>
            </a:r>
            <a:r>
              <a:rPr lang="en-ZA" sz="3200" b="1" dirty="0">
                <a:solidFill>
                  <a:srgbClr val="898F0C"/>
                </a:solidFill>
              </a:rPr>
              <a:t>on </a:t>
            </a:r>
            <a:r>
              <a:rPr lang="en-ZA" sz="3200" b="1" dirty="0" smtClean="0">
                <a:solidFill>
                  <a:srgbClr val="898F0C"/>
                </a:solidFill>
              </a:rPr>
              <a:t>existing groups </a:t>
            </a:r>
            <a:r>
              <a:rPr lang="en-ZA" sz="3200" dirty="0" smtClean="0">
                <a:solidFill>
                  <a:srgbClr val="290DB3"/>
                </a:solidFill>
              </a:rPr>
              <a:t>by </a:t>
            </a:r>
            <a:r>
              <a:rPr lang="en-ZA" sz="3200" dirty="0">
                <a:solidFill>
                  <a:srgbClr val="290DB3"/>
                </a:solidFill>
              </a:rPr>
              <a:t>assessing the group’s skills, markets and access to </a:t>
            </a:r>
            <a:r>
              <a:rPr lang="en-ZA" sz="3200" dirty="0" smtClean="0">
                <a:solidFill>
                  <a:srgbClr val="290DB3"/>
                </a:solidFill>
              </a:rPr>
              <a:t>services and helping farmers to:</a:t>
            </a:r>
          </a:p>
          <a:p>
            <a:pPr>
              <a:lnSpc>
                <a:spcPct val="100000"/>
              </a:lnSpc>
              <a:spcBef>
                <a:spcPts val="0"/>
              </a:spcBef>
            </a:pPr>
            <a:r>
              <a:rPr lang="en-ZA" sz="3200" dirty="0" smtClean="0">
                <a:solidFill>
                  <a:srgbClr val="290DB3"/>
                </a:solidFill>
              </a:rPr>
              <a:t>Upgrade </a:t>
            </a:r>
            <a:r>
              <a:rPr lang="en-ZA" sz="3200" dirty="0">
                <a:solidFill>
                  <a:srgbClr val="290DB3"/>
                </a:solidFill>
              </a:rPr>
              <a:t>their business linkages</a:t>
            </a:r>
          </a:p>
          <a:p>
            <a:pPr>
              <a:lnSpc>
                <a:spcPct val="100000"/>
              </a:lnSpc>
              <a:spcBef>
                <a:spcPts val="0"/>
              </a:spcBef>
            </a:pPr>
            <a:r>
              <a:rPr lang="en-ZA" sz="3200" dirty="0">
                <a:solidFill>
                  <a:srgbClr val="290DB3"/>
                </a:solidFill>
              </a:rPr>
              <a:t>Bulk goods to sell collectively</a:t>
            </a:r>
          </a:p>
          <a:p>
            <a:pPr>
              <a:lnSpc>
                <a:spcPct val="100000"/>
              </a:lnSpc>
              <a:spcBef>
                <a:spcPts val="0"/>
              </a:spcBef>
            </a:pPr>
            <a:r>
              <a:rPr lang="en-ZA" sz="3200" dirty="0">
                <a:solidFill>
                  <a:srgbClr val="290DB3"/>
                </a:solidFill>
              </a:rPr>
              <a:t>Strengthen the services they need</a:t>
            </a:r>
          </a:p>
          <a:p>
            <a:pPr marL="0" indent="0">
              <a:lnSpc>
                <a:spcPct val="100000"/>
              </a:lnSpc>
              <a:spcBef>
                <a:spcPts val="600"/>
              </a:spcBef>
              <a:spcAft>
                <a:spcPts val="600"/>
              </a:spcAft>
              <a:buNone/>
            </a:pPr>
            <a:r>
              <a:rPr lang="en-ZA" sz="3200" b="1" dirty="0">
                <a:solidFill>
                  <a:srgbClr val="898F0C"/>
                </a:solidFill>
              </a:rPr>
              <a:t>The focus should be on:</a:t>
            </a:r>
          </a:p>
          <a:p>
            <a:pPr>
              <a:lnSpc>
                <a:spcPct val="100000"/>
              </a:lnSpc>
              <a:spcBef>
                <a:spcPts val="0"/>
              </a:spcBef>
            </a:pPr>
            <a:r>
              <a:rPr lang="en-ZA" sz="3200" dirty="0">
                <a:solidFill>
                  <a:srgbClr val="290DB3"/>
                </a:solidFill>
              </a:rPr>
              <a:t>Building key skills</a:t>
            </a:r>
          </a:p>
          <a:p>
            <a:pPr>
              <a:lnSpc>
                <a:spcPct val="100000"/>
              </a:lnSpc>
              <a:spcBef>
                <a:spcPts val="0"/>
              </a:spcBef>
            </a:pPr>
            <a:r>
              <a:rPr lang="en-ZA" sz="3200" dirty="0">
                <a:solidFill>
                  <a:srgbClr val="290DB3"/>
                </a:solidFill>
              </a:rPr>
              <a:t>Optimizing links to existing markets</a:t>
            </a:r>
          </a:p>
          <a:p>
            <a:pPr>
              <a:lnSpc>
                <a:spcPct val="100000"/>
              </a:lnSpc>
              <a:spcBef>
                <a:spcPts val="0"/>
              </a:spcBef>
            </a:pPr>
            <a:r>
              <a:rPr lang="en-ZA" sz="3200" dirty="0">
                <a:solidFill>
                  <a:srgbClr val="290DB3"/>
                </a:solidFill>
              </a:rPr>
              <a:t>Researching new and higher value options</a:t>
            </a:r>
          </a:p>
          <a:p>
            <a:pPr>
              <a:lnSpc>
                <a:spcPct val="100000"/>
              </a:lnSpc>
              <a:spcBef>
                <a:spcPts val="0"/>
              </a:spcBef>
            </a:pPr>
            <a:r>
              <a:rPr lang="en-ZA" sz="3200" dirty="0">
                <a:solidFill>
                  <a:srgbClr val="290DB3"/>
                </a:solidFill>
              </a:rPr>
              <a:t>Improving links to financial, marketing and business services</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66</a:t>
            </a:fld>
            <a:endParaRPr lang="en-US" dirty="0"/>
          </a:p>
        </p:txBody>
      </p:sp>
      <p:cxnSp>
        <p:nvCxnSpPr>
          <p:cNvPr id="6" name="Straight Connector 5"/>
          <p:cNvCxnSpPr/>
          <p:nvPr/>
        </p:nvCxnSpPr>
        <p:spPr>
          <a:xfrm flipV="1">
            <a:off x="322415" y="90599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40049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9456674" cy="1124712"/>
          </a:xfrm>
        </p:spPr>
        <p:txBody>
          <a:bodyPr anchor="ctr"/>
          <a:lstStyle/>
          <a:p>
            <a:r>
              <a:rPr lang="en-ZA" sz="3600" dirty="0"/>
              <a:t>Entry point 6: Existing buyer or contract farming</a:t>
            </a:r>
          </a:p>
        </p:txBody>
      </p:sp>
      <p:sp>
        <p:nvSpPr>
          <p:cNvPr id="3" name="Content Placeholder 2"/>
          <p:cNvSpPr>
            <a:spLocks noGrp="1"/>
          </p:cNvSpPr>
          <p:nvPr>
            <p:ph sz="half" idx="1"/>
          </p:nvPr>
        </p:nvSpPr>
        <p:spPr>
          <a:xfrm>
            <a:off x="336551" y="1239786"/>
            <a:ext cx="5748564" cy="5792385"/>
          </a:xfrm>
        </p:spPr>
        <p:txBody>
          <a:bodyPr/>
          <a:lstStyle/>
          <a:p>
            <a:pPr marL="0" indent="0">
              <a:lnSpc>
                <a:spcPct val="100000"/>
              </a:lnSpc>
              <a:spcBef>
                <a:spcPts val="0"/>
              </a:spcBef>
              <a:spcAft>
                <a:spcPts val="300"/>
              </a:spcAft>
              <a:buNone/>
            </a:pPr>
            <a:r>
              <a:rPr lang="en-ZA" sz="3200" b="1" dirty="0">
                <a:solidFill>
                  <a:schemeClr val="accent2">
                    <a:lumMod val="75000"/>
                  </a:schemeClr>
                </a:solidFill>
              </a:rPr>
              <a:t>If </a:t>
            </a:r>
            <a:r>
              <a:rPr lang="en-ZA" sz="3200" b="1" dirty="0" smtClean="0">
                <a:solidFill>
                  <a:schemeClr val="accent2">
                    <a:lumMod val="75000"/>
                  </a:schemeClr>
                </a:solidFill>
              </a:rPr>
              <a:t>you need to provide assistance </a:t>
            </a:r>
            <a:r>
              <a:rPr lang="en-ZA" sz="3200" b="1" dirty="0">
                <a:solidFill>
                  <a:schemeClr val="accent2">
                    <a:lumMod val="75000"/>
                  </a:schemeClr>
                </a:solidFill>
              </a:rPr>
              <a:t>in supplying a product, you can:</a:t>
            </a:r>
          </a:p>
          <a:p>
            <a:pPr>
              <a:lnSpc>
                <a:spcPct val="100000"/>
              </a:lnSpc>
              <a:spcBef>
                <a:spcPts val="0"/>
              </a:spcBef>
              <a:spcAft>
                <a:spcPts val="300"/>
              </a:spcAft>
            </a:pPr>
            <a:r>
              <a:rPr lang="en-ZA" sz="3200" b="1" dirty="0">
                <a:solidFill>
                  <a:srgbClr val="898F0C"/>
                </a:solidFill>
              </a:rPr>
              <a:t>Work with the buyer </a:t>
            </a:r>
            <a:r>
              <a:rPr lang="en-ZA" sz="3200" dirty="0">
                <a:solidFill>
                  <a:srgbClr val="290DB3"/>
                </a:solidFill>
              </a:rPr>
              <a:t>to determine their delivery needs (price, quality, volume)</a:t>
            </a:r>
          </a:p>
          <a:p>
            <a:pPr>
              <a:lnSpc>
                <a:spcPct val="100000"/>
              </a:lnSpc>
              <a:spcBef>
                <a:spcPts val="0"/>
              </a:spcBef>
              <a:spcAft>
                <a:spcPts val="300"/>
              </a:spcAft>
            </a:pPr>
            <a:r>
              <a:rPr lang="en-ZA" sz="3200" dirty="0">
                <a:solidFill>
                  <a:srgbClr val="290DB3"/>
                </a:solidFill>
              </a:rPr>
              <a:t>Help the farmers’ group to</a:t>
            </a:r>
            <a:r>
              <a:rPr lang="en-ZA" sz="3200" b="1" dirty="0">
                <a:solidFill>
                  <a:srgbClr val="290DB3"/>
                </a:solidFill>
              </a:rPr>
              <a:t> </a:t>
            </a:r>
            <a:r>
              <a:rPr lang="en-ZA" sz="3200" b="1" dirty="0">
                <a:solidFill>
                  <a:srgbClr val="898F0C"/>
                </a:solidFill>
              </a:rPr>
              <a:t>increase </a:t>
            </a:r>
            <a:r>
              <a:rPr lang="en-ZA" sz="3200" dirty="0">
                <a:solidFill>
                  <a:srgbClr val="290DB3"/>
                </a:solidFill>
              </a:rPr>
              <a:t>the </a:t>
            </a:r>
            <a:r>
              <a:rPr lang="en-ZA" sz="3200" b="1" dirty="0">
                <a:solidFill>
                  <a:srgbClr val="898F0C"/>
                </a:solidFill>
              </a:rPr>
              <a:t>quality and competitiveness </a:t>
            </a:r>
            <a:r>
              <a:rPr lang="en-ZA" sz="3200" b="1" dirty="0">
                <a:solidFill>
                  <a:schemeClr val="accent2">
                    <a:lumMod val="75000"/>
                  </a:schemeClr>
                </a:solidFill>
              </a:rPr>
              <a:t>of their </a:t>
            </a:r>
            <a:r>
              <a:rPr lang="en-ZA" sz="3200" b="1" dirty="0">
                <a:solidFill>
                  <a:srgbClr val="898F0C"/>
                </a:solidFill>
              </a:rPr>
              <a:t>output</a:t>
            </a:r>
          </a:p>
          <a:p>
            <a:pPr>
              <a:lnSpc>
                <a:spcPct val="100000"/>
              </a:lnSpc>
              <a:spcBef>
                <a:spcPts val="0"/>
              </a:spcBef>
              <a:spcAft>
                <a:spcPts val="300"/>
              </a:spcAft>
            </a:pPr>
            <a:r>
              <a:rPr lang="en-ZA" sz="3200" dirty="0">
                <a:solidFill>
                  <a:srgbClr val="290DB3"/>
                </a:solidFill>
              </a:rPr>
              <a:t>Support the farmers to </a:t>
            </a:r>
            <a:r>
              <a:rPr lang="en-ZA" sz="3200" b="1" dirty="0">
                <a:solidFill>
                  <a:srgbClr val="898F0C"/>
                </a:solidFill>
              </a:rPr>
              <a:t>negotiate a fair </a:t>
            </a:r>
            <a:r>
              <a:rPr lang="en-ZA" sz="3200" dirty="0">
                <a:solidFill>
                  <a:srgbClr val="290DB3"/>
                </a:solidFill>
              </a:rPr>
              <a:t>and</a:t>
            </a:r>
            <a:r>
              <a:rPr lang="en-ZA" sz="3200" b="1" dirty="0">
                <a:solidFill>
                  <a:srgbClr val="898F0C"/>
                </a:solidFill>
              </a:rPr>
              <a:t> sustainable deal</a:t>
            </a:r>
            <a:r>
              <a:rPr lang="en-ZA" sz="3200" dirty="0">
                <a:solidFill>
                  <a:srgbClr val="290DB3"/>
                </a:solidFill>
              </a:rPr>
              <a:t> that meet commercial specifications</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67</a:t>
            </a:fld>
            <a:endParaRPr lang="en-US" dirty="0"/>
          </a:p>
        </p:txBody>
      </p:sp>
      <p:cxnSp>
        <p:nvCxnSpPr>
          <p:cNvPr id="8" name="Straight Connector 7"/>
          <p:cNvCxnSpPr/>
          <p:nvPr/>
        </p:nvCxnSpPr>
        <p:spPr>
          <a:xfrm flipV="1">
            <a:off x="322415" y="90599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4278" y="1548727"/>
            <a:ext cx="3281608" cy="3543819"/>
          </a:xfrm>
          <a:prstGeom prst="rect">
            <a:avLst/>
          </a:prstGeom>
        </p:spPr>
      </p:pic>
    </p:spTree>
    <p:extLst>
      <p:ext uri="{BB962C8B-B14F-4D97-AF65-F5344CB8AC3E}">
        <p14:creationId xmlns:p14="http://schemas.microsoft.com/office/powerpoint/2010/main" val="821656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670"/>
            <a:ext cx="8001000" cy="1124712"/>
          </a:xfrm>
        </p:spPr>
        <p:txBody>
          <a:bodyPr anchor="ctr"/>
          <a:lstStyle/>
          <a:p>
            <a:r>
              <a:rPr lang="en-ZA" sz="3600" dirty="0"/>
              <a:t>Entry point 7: Supporting business services</a:t>
            </a:r>
          </a:p>
        </p:txBody>
      </p:sp>
      <p:sp>
        <p:nvSpPr>
          <p:cNvPr id="3" name="Content Placeholder 2"/>
          <p:cNvSpPr>
            <a:spLocks noGrp="1"/>
          </p:cNvSpPr>
          <p:nvPr>
            <p:ph idx="1"/>
          </p:nvPr>
        </p:nvSpPr>
        <p:spPr>
          <a:xfrm>
            <a:off x="1055914" y="1120043"/>
            <a:ext cx="7859486" cy="5367843"/>
          </a:xfrm>
        </p:spPr>
        <p:txBody>
          <a:bodyPr/>
          <a:lstStyle/>
          <a:p>
            <a:pPr>
              <a:lnSpc>
                <a:spcPct val="100000"/>
              </a:lnSpc>
              <a:spcBef>
                <a:spcPts val="600"/>
              </a:spcBef>
              <a:spcAft>
                <a:spcPts val="600"/>
              </a:spcAft>
            </a:pPr>
            <a:r>
              <a:rPr lang="en-ZA" sz="3200" b="1" dirty="0">
                <a:solidFill>
                  <a:srgbClr val="898F0C"/>
                </a:solidFill>
              </a:rPr>
              <a:t>Access to a business service </a:t>
            </a:r>
            <a:r>
              <a:rPr lang="en-ZA" sz="3200" dirty="0">
                <a:solidFill>
                  <a:srgbClr val="290DB3"/>
                </a:solidFill>
              </a:rPr>
              <a:t>(inputs, logistics, storage, process and packaging) may a the most important </a:t>
            </a:r>
            <a:r>
              <a:rPr lang="en-ZA" sz="3200" b="1" dirty="0">
                <a:solidFill>
                  <a:srgbClr val="898F0C"/>
                </a:solidFill>
              </a:rPr>
              <a:t>constraint on improving the marketing chain.</a:t>
            </a:r>
          </a:p>
          <a:p>
            <a:pPr>
              <a:lnSpc>
                <a:spcPct val="100000"/>
              </a:lnSpc>
              <a:spcBef>
                <a:spcPts val="600"/>
              </a:spcBef>
              <a:spcAft>
                <a:spcPts val="600"/>
              </a:spcAft>
            </a:pPr>
            <a:r>
              <a:rPr lang="en-ZA" sz="3200" dirty="0">
                <a:solidFill>
                  <a:srgbClr val="290DB3"/>
                </a:solidFill>
              </a:rPr>
              <a:t>Help the farmers to develop a </a:t>
            </a:r>
            <a:r>
              <a:rPr lang="en-ZA" sz="3200" b="1" dirty="0">
                <a:solidFill>
                  <a:srgbClr val="898F0C"/>
                </a:solidFill>
              </a:rPr>
              <a:t>business plan </a:t>
            </a:r>
            <a:r>
              <a:rPr lang="en-ZA" sz="3200" dirty="0">
                <a:solidFill>
                  <a:srgbClr val="290DB3"/>
                </a:solidFill>
              </a:rPr>
              <a:t>that addresses the barriers preventing them from accessing these business services.</a:t>
            </a:r>
          </a:p>
          <a:p>
            <a:pPr>
              <a:lnSpc>
                <a:spcPct val="100000"/>
              </a:lnSpc>
              <a:spcBef>
                <a:spcPts val="600"/>
              </a:spcBef>
              <a:spcAft>
                <a:spcPts val="600"/>
              </a:spcAft>
            </a:pPr>
            <a:r>
              <a:rPr lang="en-ZA" sz="3200" dirty="0">
                <a:solidFill>
                  <a:srgbClr val="290DB3"/>
                </a:solidFill>
              </a:rPr>
              <a:t>Consider </a:t>
            </a:r>
            <a:r>
              <a:rPr lang="en-ZA" sz="3200" b="1" dirty="0">
                <a:solidFill>
                  <a:srgbClr val="898F0C"/>
                </a:solidFill>
              </a:rPr>
              <a:t>strengthening local business service </a:t>
            </a:r>
            <a:r>
              <a:rPr lang="en-ZA" sz="3200" dirty="0">
                <a:solidFill>
                  <a:srgbClr val="290DB3"/>
                </a:solidFill>
              </a:rPr>
              <a:t>firms or </a:t>
            </a:r>
            <a:r>
              <a:rPr lang="en-ZA" sz="3200" b="1" dirty="0">
                <a:solidFill>
                  <a:srgbClr val="898F0C"/>
                </a:solidFill>
              </a:rPr>
              <a:t>introducing service providers to the project area.</a:t>
            </a:r>
          </a:p>
        </p:txBody>
      </p:sp>
      <p:sp>
        <p:nvSpPr>
          <p:cNvPr id="4" name="Slide Number Placeholder 3"/>
          <p:cNvSpPr>
            <a:spLocks noGrp="1"/>
          </p:cNvSpPr>
          <p:nvPr>
            <p:ph type="sldNum" sz="quarter" idx="4"/>
          </p:nvPr>
        </p:nvSpPr>
        <p:spPr/>
        <p:txBody>
          <a:bodyPr/>
          <a:lstStyle/>
          <a:p>
            <a:fld id="{3AF21FA0-C69A-D549-B93E-AD7DB9D7EB7A}" type="slidenum">
              <a:rPr lang="en-US" smtClean="0"/>
              <a:pPr/>
              <a:t>68</a:t>
            </a:fld>
            <a:endParaRPr lang="en-US" dirty="0"/>
          </a:p>
        </p:txBody>
      </p:sp>
      <p:cxnSp>
        <p:nvCxnSpPr>
          <p:cNvPr id="6" name="Straight Connector 5"/>
          <p:cNvCxnSpPr/>
          <p:nvPr/>
        </p:nvCxnSpPr>
        <p:spPr>
          <a:xfrm flipV="1">
            <a:off x="322415" y="90599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49211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Step 2:</a:t>
            </a:r>
            <a:br>
              <a:rPr lang="en-ZA" dirty="0">
                <a:solidFill>
                  <a:srgbClr val="898F0C"/>
                </a:solidFill>
              </a:rPr>
            </a:br>
            <a:r>
              <a:rPr lang="en-ZA" dirty="0">
                <a:solidFill>
                  <a:srgbClr val="898F0C"/>
                </a:solidFill>
              </a:rPr>
              <a:t>Identifying products and organizing groups</a:t>
            </a:r>
          </a:p>
        </p:txBody>
      </p:sp>
      <p:sp>
        <p:nvSpPr>
          <p:cNvPr id="4" name="Slide Number Placeholder 3"/>
          <p:cNvSpPr>
            <a:spLocks noGrp="1"/>
          </p:cNvSpPr>
          <p:nvPr>
            <p:ph type="sldNum" sz="quarter" idx="4"/>
          </p:nvPr>
        </p:nvSpPr>
        <p:spPr/>
        <p:txBody>
          <a:bodyPr/>
          <a:lstStyle/>
          <a:p>
            <a:fld id="{3AF21FA0-C69A-D549-B93E-AD7DB9D7EB7A}" type="slidenum">
              <a:rPr lang="en-US" smtClean="0"/>
              <a:pPr/>
              <a:t>69</a:t>
            </a:fld>
            <a:endParaRPr lang="en-US" dirty="0"/>
          </a:p>
        </p:txBody>
      </p:sp>
    </p:spTree>
    <p:extLst>
      <p:ext uri="{BB962C8B-B14F-4D97-AF65-F5344CB8AC3E}">
        <p14:creationId xmlns:p14="http://schemas.microsoft.com/office/powerpoint/2010/main" val="3727099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ZA"/>
          </a:p>
        </p:txBody>
      </p:sp>
      <p:sp>
        <p:nvSpPr>
          <p:cNvPr id="3" name="Title 2"/>
          <p:cNvSpPr>
            <a:spLocks noGrp="1"/>
          </p:cNvSpPr>
          <p:nvPr>
            <p:ph type="ctrTitle"/>
          </p:nvPr>
        </p:nvSpPr>
        <p:spPr>
          <a:xfrm>
            <a:off x="3330575" y="3275676"/>
            <a:ext cx="6359689" cy="2911368"/>
          </a:xfrm>
        </p:spPr>
        <p:txBody>
          <a:bodyPr/>
          <a:lstStyle/>
          <a:p>
            <a:r>
              <a:rPr lang="en-US" dirty="0">
                <a:solidFill>
                  <a:srgbClr val="898F0C"/>
                </a:solidFill>
                <a:latin typeface="+mj-lt"/>
              </a:rPr>
              <a:t>Lesson 1:</a:t>
            </a:r>
            <a:br>
              <a:rPr lang="en-US" dirty="0">
                <a:solidFill>
                  <a:srgbClr val="898F0C"/>
                </a:solidFill>
                <a:latin typeface="+mj-lt"/>
              </a:rPr>
            </a:br>
            <a:r>
              <a:rPr lang="en-US" dirty="0">
                <a:solidFill>
                  <a:srgbClr val="898F0C"/>
                </a:solidFill>
                <a:latin typeface="+mj-lt"/>
              </a:rPr>
              <a:t>Organizing the project team and working with the community and project managers for the first time</a:t>
            </a:r>
          </a:p>
        </p:txBody>
      </p:sp>
      <p:sp>
        <p:nvSpPr>
          <p:cNvPr id="4" name="Slide Number Placeholder 3"/>
          <p:cNvSpPr>
            <a:spLocks noGrp="1"/>
          </p:cNvSpPr>
          <p:nvPr>
            <p:ph type="sldNum" sz="quarter" idx="4"/>
          </p:nvPr>
        </p:nvSpPr>
        <p:spPr/>
        <p:txBody>
          <a:bodyPr/>
          <a:lstStyle/>
          <a:p>
            <a:fld id="{3AF21FA0-C69A-D549-B93E-AD7DB9D7EB7A}" type="slidenum">
              <a:rPr lang="en-US" smtClean="0"/>
              <a:pPr/>
              <a:t>7</a:t>
            </a:fld>
            <a:endParaRPr lang="en-US" dirty="0"/>
          </a:p>
        </p:txBody>
      </p:sp>
    </p:spTree>
    <p:extLst>
      <p:ext uri="{BB962C8B-B14F-4D97-AF65-F5344CB8AC3E}">
        <p14:creationId xmlns:p14="http://schemas.microsoft.com/office/powerpoint/2010/main" val="40809876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5: Choosing products and markets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70</a:t>
            </a:fld>
            <a:endParaRPr lang="en-US" dirty="0"/>
          </a:p>
        </p:txBody>
      </p:sp>
    </p:spTree>
    <p:extLst>
      <p:ext uri="{BB962C8B-B14F-4D97-AF65-F5344CB8AC3E}">
        <p14:creationId xmlns:p14="http://schemas.microsoft.com/office/powerpoint/2010/main" val="23043306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670"/>
            <a:ext cx="7315200" cy="1124712"/>
          </a:xfrm>
        </p:spPr>
        <p:txBody>
          <a:bodyPr/>
          <a:lstStyle/>
          <a:p>
            <a:r>
              <a:rPr lang="en-ZA" sz="3600" dirty="0"/>
              <a:t>Outcomes</a:t>
            </a:r>
          </a:p>
        </p:txBody>
      </p:sp>
      <p:sp>
        <p:nvSpPr>
          <p:cNvPr id="3" name="Content Placeholder 2"/>
          <p:cNvSpPr>
            <a:spLocks noGrp="1"/>
          </p:cNvSpPr>
          <p:nvPr>
            <p:ph idx="1"/>
          </p:nvPr>
        </p:nvSpPr>
        <p:spPr/>
        <p:txBody>
          <a:bodyPr/>
          <a:lstStyle/>
          <a:p>
            <a:pPr marL="0" indent="0">
              <a:lnSpc>
                <a:spcPct val="100000"/>
              </a:lnSpc>
              <a:spcBef>
                <a:spcPts val="600"/>
              </a:spcBef>
              <a:spcAft>
                <a:spcPts val="600"/>
              </a:spcAft>
              <a:buNone/>
            </a:pPr>
            <a:r>
              <a:rPr lang="en-ZA" sz="3200" b="1" dirty="0">
                <a:solidFill>
                  <a:srgbClr val="898F0C"/>
                </a:solidFill>
              </a:rPr>
              <a:t>After this lesson you will be able to:</a:t>
            </a:r>
          </a:p>
          <a:p>
            <a:pPr>
              <a:lnSpc>
                <a:spcPct val="100000"/>
              </a:lnSpc>
              <a:spcBef>
                <a:spcPts val="600"/>
              </a:spcBef>
              <a:spcAft>
                <a:spcPts val="600"/>
              </a:spcAft>
            </a:pPr>
            <a:r>
              <a:rPr lang="en-ZA" sz="3200" dirty="0">
                <a:solidFill>
                  <a:srgbClr val="290DB3"/>
                </a:solidFill>
              </a:rPr>
              <a:t>Guide farmers in listing the products they grow for food and for sale.</a:t>
            </a:r>
          </a:p>
          <a:p>
            <a:pPr>
              <a:lnSpc>
                <a:spcPct val="100000"/>
              </a:lnSpc>
              <a:spcBef>
                <a:spcPts val="600"/>
              </a:spcBef>
              <a:spcAft>
                <a:spcPts val="600"/>
              </a:spcAft>
            </a:pPr>
            <a:r>
              <a:rPr lang="en-ZA" sz="3200" dirty="0">
                <a:solidFill>
                  <a:srgbClr val="290DB3"/>
                </a:solidFill>
              </a:rPr>
              <a:t>Help farmers consider new products for sale and alternative market options.</a:t>
            </a:r>
          </a:p>
          <a:p>
            <a:pPr>
              <a:lnSpc>
                <a:spcPct val="100000"/>
              </a:lnSpc>
              <a:spcBef>
                <a:spcPts val="600"/>
              </a:spcBef>
              <a:spcAft>
                <a:spcPts val="600"/>
              </a:spcAft>
            </a:pPr>
            <a:r>
              <a:rPr lang="en-ZA" sz="3200" dirty="0">
                <a:solidFill>
                  <a:srgbClr val="290DB3"/>
                </a:solidFill>
              </a:rPr>
              <a:t>Assist farmers in assessing the risks of various product and market options.</a:t>
            </a:r>
          </a:p>
          <a:p>
            <a:pPr>
              <a:lnSpc>
                <a:spcPct val="100000"/>
              </a:lnSpc>
              <a:spcBef>
                <a:spcPts val="600"/>
              </a:spcBef>
              <a:spcAft>
                <a:spcPts val="600"/>
              </a:spcAft>
            </a:pPr>
            <a:r>
              <a:rPr lang="en-ZA" sz="3200" dirty="0">
                <a:solidFill>
                  <a:srgbClr val="290DB3"/>
                </a:solidFill>
              </a:rPr>
              <a:t>Describe how to ensure that women can be involved in choosing products and markets.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71</a:t>
            </a:fld>
            <a:endParaRPr lang="en-US" dirty="0"/>
          </a:p>
        </p:txBody>
      </p:sp>
      <p:cxnSp>
        <p:nvCxnSpPr>
          <p:cNvPr id="6" name="Straight Connector 5"/>
          <p:cNvCxnSpPr/>
          <p:nvPr/>
        </p:nvCxnSpPr>
        <p:spPr>
          <a:xfrm flipV="1">
            <a:off x="322415" y="130888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28817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08" y="-4670"/>
            <a:ext cx="7708392" cy="1124712"/>
          </a:xfrm>
        </p:spPr>
        <p:txBody>
          <a:bodyPr anchor="ctr"/>
          <a:lstStyle/>
          <a:p>
            <a:r>
              <a:rPr lang="en-ZA" sz="3600" dirty="0"/>
              <a:t>Overview</a:t>
            </a:r>
          </a:p>
        </p:txBody>
      </p:sp>
      <p:sp>
        <p:nvSpPr>
          <p:cNvPr id="3" name="Content Placeholder 2"/>
          <p:cNvSpPr>
            <a:spLocks noGrp="1"/>
          </p:cNvSpPr>
          <p:nvPr>
            <p:ph idx="1"/>
          </p:nvPr>
        </p:nvSpPr>
        <p:spPr>
          <a:xfrm>
            <a:off x="521208" y="1120043"/>
            <a:ext cx="9144000" cy="5646518"/>
          </a:xfrm>
        </p:spPr>
        <p:txBody>
          <a:bodyPr/>
          <a:lstStyle/>
          <a:p>
            <a:pPr marL="0" indent="0">
              <a:lnSpc>
                <a:spcPct val="100000"/>
              </a:lnSpc>
              <a:spcBef>
                <a:spcPts val="600"/>
              </a:spcBef>
              <a:spcAft>
                <a:spcPts val="600"/>
              </a:spcAft>
              <a:buNone/>
            </a:pPr>
            <a:r>
              <a:rPr lang="en-ZA" sz="3200" b="1" dirty="0">
                <a:solidFill>
                  <a:srgbClr val="898F0C"/>
                </a:solidFill>
              </a:rPr>
              <a:t>Lesson 5 covers the following content:</a:t>
            </a:r>
          </a:p>
          <a:p>
            <a:pPr>
              <a:lnSpc>
                <a:spcPct val="100000"/>
              </a:lnSpc>
              <a:spcBef>
                <a:spcPts val="600"/>
              </a:spcBef>
              <a:spcAft>
                <a:spcPts val="600"/>
              </a:spcAft>
            </a:pPr>
            <a:r>
              <a:rPr lang="en-ZA" sz="3200" dirty="0">
                <a:solidFill>
                  <a:srgbClr val="290DB3"/>
                </a:solidFill>
              </a:rPr>
              <a:t>Choosing a product</a:t>
            </a:r>
          </a:p>
          <a:p>
            <a:pPr>
              <a:lnSpc>
                <a:spcPct val="100000"/>
              </a:lnSpc>
              <a:spcBef>
                <a:spcPts val="600"/>
              </a:spcBef>
              <a:spcAft>
                <a:spcPts val="600"/>
              </a:spcAft>
            </a:pPr>
            <a:r>
              <a:rPr lang="en-ZA" sz="3200" dirty="0">
                <a:solidFill>
                  <a:srgbClr val="290DB3"/>
                </a:solidFill>
              </a:rPr>
              <a:t>Participatory tools for assessing product and marketing options</a:t>
            </a:r>
          </a:p>
          <a:p>
            <a:pPr>
              <a:lnSpc>
                <a:spcPct val="100000"/>
              </a:lnSpc>
              <a:spcBef>
                <a:spcPts val="600"/>
              </a:spcBef>
              <a:spcAft>
                <a:spcPts val="600"/>
              </a:spcAft>
            </a:pPr>
            <a:r>
              <a:rPr lang="en-ZA" sz="3200" dirty="0">
                <a:solidFill>
                  <a:srgbClr val="290DB3"/>
                </a:solidFill>
              </a:rPr>
              <a:t>Discussing product options with farmers and traders</a:t>
            </a:r>
          </a:p>
          <a:p>
            <a:pPr>
              <a:lnSpc>
                <a:spcPct val="100000"/>
              </a:lnSpc>
              <a:spcBef>
                <a:spcPts val="600"/>
              </a:spcBef>
              <a:spcAft>
                <a:spcPts val="600"/>
              </a:spcAft>
            </a:pPr>
            <a:r>
              <a:rPr lang="en-ZA" sz="3200" dirty="0">
                <a:solidFill>
                  <a:srgbClr val="290DB3"/>
                </a:solidFill>
              </a:rPr>
              <a:t>Identifying market opportunities for products</a:t>
            </a:r>
          </a:p>
          <a:p>
            <a:pPr>
              <a:lnSpc>
                <a:spcPct val="100000"/>
              </a:lnSpc>
              <a:spcBef>
                <a:spcPts val="600"/>
              </a:spcBef>
              <a:spcAft>
                <a:spcPts val="600"/>
              </a:spcAft>
            </a:pPr>
            <a:r>
              <a:rPr lang="en-ZA" sz="3200" dirty="0">
                <a:solidFill>
                  <a:srgbClr val="290DB3"/>
                </a:solidFill>
              </a:rPr>
              <a:t>Products and marketing opportunities for women</a:t>
            </a:r>
          </a:p>
          <a:p>
            <a:pPr>
              <a:lnSpc>
                <a:spcPct val="100000"/>
              </a:lnSpc>
              <a:spcBef>
                <a:spcPts val="600"/>
              </a:spcBef>
              <a:spcAft>
                <a:spcPts val="600"/>
              </a:spcAft>
            </a:pPr>
            <a:r>
              <a:rPr lang="en-ZA" sz="3200" dirty="0">
                <a:solidFill>
                  <a:srgbClr val="290DB3"/>
                </a:solidFill>
              </a:rPr>
              <a:t>Including women in agroenterprise development</a:t>
            </a:r>
          </a:p>
          <a:p>
            <a:pPr>
              <a:lnSpc>
                <a:spcPct val="100000"/>
              </a:lnSpc>
              <a:spcBef>
                <a:spcPts val="600"/>
              </a:spcBef>
              <a:spcAft>
                <a:spcPts val="600"/>
              </a:spcAft>
            </a:pPr>
            <a:r>
              <a:rPr lang="en-ZA" sz="3200" dirty="0">
                <a:solidFill>
                  <a:srgbClr val="290DB3"/>
                </a:solidFill>
              </a:rPr>
              <a:t>Assessing risks of product and marketing options</a:t>
            </a:r>
          </a:p>
          <a:p>
            <a:pPr>
              <a:lnSpc>
                <a:spcPct val="100000"/>
              </a:lnSpc>
              <a:spcBef>
                <a:spcPts val="0"/>
              </a:spcBef>
            </a:pPr>
            <a:endParaRPr lang="en-ZA" sz="3200" dirty="0">
              <a:solidFill>
                <a:srgbClr val="290DB3"/>
              </a:solidFill>
            </a:endParaRPr>
          </a:p>
          <a:p>
            <a:pPr>
              <a:lnSpc>
                <a:spcPct val="100000"/>
              </a:lnSpc>
              <a:spcBef>
                <a:spcPts val="0"/>
              </a:spcBef>
            </a:pPr>
            <a:endParaRPr lang="en-ZA" sz="3200" dirty="0">
              <a:solidFill>
                <a:srgbClr val="290DB3"/>
              </a:solidFill>
            </a:endParaRPr>
          </a:p>
          <a:p>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72</a:t>
            </a:fld>
            <a:endParaRPr lang="en-US" dirty="0"/>
          </a:p>
        </p:txBody>
      </p:sp>
      <p:cxnSp>
        <p:nvCxnSpPr>
          <p:cNvPr id="6" name="Straight Connector 5"/>
          <p:cNvCxnSpPr/>
          <p:nvPr/>
        </p:nvCxnSpPr>
        <p:spPr>
          <a:xfrm flipV="1">
            <a:off x="322415" y="90599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14828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44" y="-4670"/>
            <a:ext cx="7652656" cy="1124712"/>
          </a:xfrm>
        </p:spPr>
        <p:txBody>
          <a:bodyPr anchor="ctr"/>
          <a:lstStyle/>
          <a:p>
            <a:r>
              <a:rPr lang="en-ZA" sz="3600" dirty="0"/>
              <a:t>Choosing a product</a:t>
            </a:r>
          </a:p>
        </p:txBody>
      </p:sp>
      <p:sp>
        <p:nvSpPr>
          <p:cNvPr id="5" name="Content Placeholder 4"/>
          <p:cNvSpPr>
            <a:spLocks noGrp="1"/>
          </p:cNvSpPr>
          <p:nvPr>
            <p:ph sz="half" idx="1"/>
          </p:nvPr>
        </p:nvSpPr>
        <p:spPr>
          <a:xfrm>
            <a:off x="576943" y="1393372"/>
            <a:ext cx="4953000" cy="5170714"/>
          </a:xfrm>
        </p:spPr>
        <p:txBody>
          <a:bodyPr/>
          <a:lstStyle/>
          <a:p>
            <a:pPr>
              <a:lnSpc>
                <a:spcPct val="100000"/>
              </a:lnSpc>
              <a:spcBef>
                <a:spcPts val="600"/>
              </a:spcBef>
              <a:spcAft>
                <a:spcPts val="600"/>
              </a:spcAft>
            </a:pPr>
            <a:r>
              <a:rPr lang="en-ZA" sz="3200" dirty="0">
                <a:solidFill>
                  <a:srgbClr val="290DB3"/>
                </a:solidFill>
              </a:rPr>
              <a:t>There are </a:t>
            </a:r>
            <a:r>
              <a:rPr lang="en-ZA" sz="3200" b="1" dirty="0">
                <a:solidFill>
                  <a:srgbClr val="290DB3"/>
                </a:solidFill>
              </a:rPr>
              <a:t>no strict rules </a:t>
            </a:r>
            <a:r>
              <a:rPr lang="en-ZA" sz="3200" dirty="0">
                <a:solidFill>
                  <a:srgbClr val="290DB3"/>
                </a:solidFill>
              </a:rPr>
              <a:t>on whether it is better to choose a product beforehand or after the project has started.</a:t>
            </a:r>
          </a:p>
          <a:p>
            <a:pPr>
              <a:lnSpc>
                <a:spcPct val="100000"/>
              </a:lnSpc>
              <a:spcBef>
                <a:spcPts val="600"/>
              </a:spcBef>
              <a:spcAft>
                <a:spcPts val="600"/>
              </a:spcAft>
            </a:pPr>
            <a:r>
              <a:rPr lang="en-ZA" sz="3200" dirty="0">
                <a:solidFill>
                  <a:srgbClr val="290DB3"/>
                </a:solidFill>
              </a:rPr>
              <a:t>Some donors prefer to have products selected in the project design; others prefer the products to be chosen during the project.</a:t>
            </a:r>
          </a:p>
          <a:p>
            <a:endParaRPr lang="en-ZA" dirty="0"/>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73</a:t>
            </a:fld>
            <a:endParaRPr lang="en-US" dirty="0"/>
          </a:p>
        </p:txBody>
      </p:sp>
      <p:cxnSp>
        <p:nvCxnSpPr>
          <p:cNvPr id="8" name="Straight Connector 7"/>
          <p:cNvCxnSpPr/>
          <p:nvPr/>
        </p:nvCxnSpPr>
        <p:spPr>
          <a:xfrm flipV="1">
            <a:off x="322415" y="90599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0944" y="1523999"/>
            <a:ext cx="3787692" cy="3451008"/>
          </a:xfrm>
          <a:prstGeom prst="rect">
            <a:avLst/>
          </a:prstGeom>
        </p:spPr>
      </p:pic>
    </p:spTree>
    <p:extLst>
      <p:ext uri="{BB962C8B-B14F-4D97-AF65-F5344CB8AC3E}">
        <p14:creationId xmlns:p14="http://schemas.microsoft.com/office/powerpoint/2010/main" val="11428927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2393"/>
            <a:ext cx="7772400" cy="1124712"/>
          </a:xfrm>
        </p:spPr>
        <p:txBody>
          <a:bodyPr anchor="ctr"/>
          <a:lstStyle/>
          <a:p>
            <a:r>
              <a:rPr lang="en-ZA" sz="3600" dirty="0"/>
              <a:t>Choosing a </a:t>
            </a:r>
            <a:r>
              <a:rPr lang="en-ZA" sz="3600" dirty="0" smtClean="0"/>
              <a:t>product (Continued)</a:t>
            </a:r>
            <a:endParaRPr lang="en-ZA" sz="3600" dirty="0"/>
          </a:p>
        </p:txBody>
      </p:sp>
      <p:sp>
        <p:nvSpPr>
          <p:cNvPr id="3" name="Content Placeholder 2"/>
          <p:cNvSpPr>
            <a:spLocks noGrp="1"/>
          </p:cNvSpPr>
          <p:nvPr>
            <p:ph idx="1"/>
          </p:nvPr>
        </p:nvSpPr>
        <p:spPr>
          <a:xfrm>
            <a:off x="457200" y="1905000"/>
            <a:ext cx="3820886" cy="3679372"/>
          </a:xfrm>
        </p:spPr>
        <p:txBody>
          <a:bodyPr/>
          <a:lstStyle/>
          <a:p>
            <a:pPr marL="0" indent="0">
              <a:buNone/>
            </a:pPr>
            <a:r>
              <a:rPr lang="en-ZA" sz="3200" dirty="0">
                <a:solidFill>
                  <a:srgbClr val="290DB3"/>
                </a:solidFill>
              </a:rPr>
              <a:t>If the product has not been chosen, you need to help farmers form groups and learn how to identify market opportunities.</a:t>
            </a:r>
          </a:p>
          <a:p>
            <a:pPr marL="0" indent="0">
              <a:buNone/>
            </a:pPr>
            <a:endParaRPr lang="en-ZA" sz="3200"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74</a:t>
            </a:fld>
            <a:endParaRPr lang="en-US" dirty="0"/>
          </a:p>
        </p:txBody>
      </p:sp>
      <p:cxnSp>
        <p:nvCxnSpPr>
          <p:cNvPr id="5" name="Straight Connector 4"/>
          <p:cNvCxnSpPr/>
          <p:nvPr/>
        </p:nvCxnSpPr>
        <p:spPr>
          <a:xfrm flipV="1">
            <a:off x="322415" y="139123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4030" y="1854200"/>
            <a:ext cx="5334000" cy="3556000"/>
          </a:xfrm>
          <a:prstGeom prst="rect">
            <a:avLst/>
          </a:prstGeom>
        </p:spPr>
      </p:pic>
    </p:spTree>
    <p:extLst>
      <p:ext uri="{BB962C8B-B14F-4D97-AF65-F5344CB8AC3E}">
        <p14:creationId xmlns:p14="http://schemas.microsoft.com/office/powerpoint/2010/main" val="31958156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272" y="73737"/>
            <a:ext cx="9025128" cy="1266542"/>
          </a:xfrm>
        </p:spPr>
        <p:txBody>
          <a:bodyPr anchor="b"/>
          <a:lstStyle/>
          <a:p>
            <a:r>
              <a:rPr lang="en-ZA" sz="3600" dirty="0"/>
              <a:t>Participatory tools used to assess product and marketing options</a:t>
            </a:r>
          </a:p>
        </p:txBody>
      </p:sp>
      <p:sp>
        <p:nvSpPr>
          <p:cNvPr id="3" name="Content Placeholder 2"/>
          <p:cNvSpPr>
            <a:spLocks noGrp="1"/>
          </p:cNvSpPr>
          <p:nvPr>
            <p:ph idx="1"/>
          </p:nvPr>
        </p:nvSpPr>
        <p:spPr>
          <a:xfrm>
            <a:off x="1033272" y="1795271"/>
            <a:ext cx="7626096" cy="4690873"/>
          </a:xfrm>
        </p:spPr>
        <p:txBody>
          <a:bodyPr/>
          <a:lstStyle/>
          <a:p>
            <a:pPr>
              <a:lnSpc>
                <a:spcPct val="100000"/>
              </a:lnSpc>
              <a:spcBef>
                <a:spcPts val="0"/>
              </a:spcBef>
              <a:spcAft>
                <a:spcPts val="600"/>
              </a:spcAft>
            </a:pPr>
            <a:r>
              <a:rPr lang="en-ZA" sz="3200" dirty="0">
                <a:solidFill>
                  <a:srgbClr val="290DB3"/>
                </a:solidFill>
              </a:rPr>
              <a:t>Community resource and asset map</a:t>
            </a:r>
          </a:p>
          <a:p>
            <a:pPr>
              <a:lnSpc>
                <a:spcPct val="100000"/>
              </a:lnSpc>
              <a:spcBef>
                <a:spcPts val="0"/>
              </a:spcBef>
              <a:spcAft>
                <a:spcPts val="600"/>
              </a:spcAft>
            </a:pPr>
            <a:r>
              <a:rPr lang="en-ZA" sz="3200" dirty="0">
                <a:solidFill>
                  <a:srgbClr val="290DB3"/>
                </a:solidFill>
              </a:rPr>
              <a:t>Farmer segmentation</a:t>
            </a:r>
          </a:p>
          <a:p>
            <a:pPr>
              <a:lnSpc>
                <a:spcPct val="100000"/>
              </a:lnSpc>
              <a:spcBef>
                <a:spcPts val="0"/>
              </a:spcBef>
              <a:spcAft>
                <a:spcPts val="600"/>
              </a:spcAft>
            </a:pPr>
            <a:r>
              <a:rPr lang="en-ZA" sz="3200" dirty="0">
                <a:solidFill>
                  <a:srgbClr val="290DB3"/>
                </a:solidFill>
              </a:rPr>
              <a:t>Crop calendars</a:t>
            </a:r>
          </a:p>
          <a:p>
            <a:pPr>
              <a:lnSpc>
                <a:spcPct val="100000"/>
              </a:lnSpc>
              <a:spcBef>
                <a:spcPts val="0"/>
              </a:spcBef>
              <a:spcAft>
                <a:spcPts val="600"/>
              </a:spcAft>
            </a:pPr>
            <a:r>
              <a:rPr lang="en-ZA" sz="3200" dirty="0">
                <a:solidFill>
                  <a:srgbClr val="290DB3"/>
                </a:solidFill>
              </a:rPr>
              <a:t>Product selection criteria</a:t>
            </a:r>
          </a:p>
          <a:p>
            <a:pPr>
              <a:lnSpc>
                <a:spcPct val="100000"/>
              </a:lnSpc>
              <a:spcBef>
                <a:spcPts val="0"/>
              </a:spcBef>
              <a:spcAft>
                <a:spcPts val="600"/>
              </a:spcAft>
            </a:pPr>
            <a:r>
              <a:rPr lang="en-ZA" sz="3200" dirty="0">
                <a:solidFill>
                  <a:srgbClr val="290DB3"/>
                </a:solidFill>
              </a:rPr>
              <a:t>Product ranking exercise</a:t>
            </a:r>
          </a:p>
          <a:p>
            <a:pPr>
              <a:lnSpc>
                <a:spcPct val="100000"/>
              </a:lnSpc>
              <a:spcBef>
                <a:spcPts val="0"/>
              </a:spcBef>
              <a:spcAft>
                <a:spcPts val="600"/>
              </a:spcAft>
            </a:pPr>
            <a:r>
              <a:rPr lang="en-ZA" sz="3200" dirty="0">
                <a:solidFill>
                  <a:srgbClr val="290DB3"/>
                </a:solidFill>
              </a:rPr>
              <a:t>Assessing market risk for products</a:t>
            </a:r>
          </a:p>
          <a:p>
            <a:pPr>
              <a:lnSpc>
                <a:spcPct val="100000"/>
              </a:lnSpc>
              <a:spcBef>
                <a:spcPts val="0"/>
              </a:spcBef>
              <a:spcAft>
                <a:spcPts val="600"/>
              </a:spcAft>
            </a:pPr>
            <a:r>
              <a:rPr lang="en-ZA" sz="3200" dirty="0">
                <a:solidFill>
                  <a:srgbClr val="290DB3"/>
                </a:solidFill>
              </a:rPr>
              <a:t>Market visits</a:t>
            </a:r>
          </a:p>
          <a:p>
            <a:pPr>
              <a:lnSpc>
                <a:spcPct val="100000"/>
              </a:lnSpc>
              <a:spcBef>
                <a:spcPts val="0"/>
              </a:spcBef>
              <a:spcAft>
                <a:spcPts val="600"/>
              </a:spcAft>
            </a:pPr>
            <a:r>
              <a:rPr lang="en-ZA" sz="3200" dirty="0">
                <a:solidFill>
                  <a:srgbClr val="290DB3"/>
                </a:solidFill>
              </a:rPr>
              <a:t>New product evaluation</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75</a:t>
            </a:fld>
            <a:endParaRPr lang="en-US" dirty="0"/>
          </a:p>
        </p:txBody>
      </p:sp>
      <p:cxnSp>
        <p:nvCxnSpPr>
          <p:cNvPr id="6" name="Straight Connector 5"/>
          <p:cNvCxnSpPr/>
          <p:nvPr/>
        </p:nvCxnSpPr>
        <p:spPr>
          <a:xfrm flipV="1">
            <a:off x="191787" y="154529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60283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8" y="-4670"/>
            <a:ext cx="7799832" cy="1124712"/>
          </a:xfrm>
        </p:spPr>
        <p:txBody>
          <a:bodyPr anchor="ctr"/>
          <a:lstStyle/>
          <a:p>
            <a:r>
              <a:rPr lang="en-ZA" sz="3600" dirty="0"/>
              <a:t>Community resource and asset map</a:t>
            </a:r>
          </a:p>
        </p:txBody>
      </p:sp>
      <p:sp>
        <p:nvSpPr>
          <p:cNvPr id="3" name="Content Placeholder 2"/>
          <p:cNvSpPr>
            <a:spLocks noGrp="1"/>
          </p:cNvSpPr>
          <p:nvPr>
            <p:ph idx="1"/>
          </p:nvPr>
        </p:nvSpPr>
        <p:spPr>
          <a:xfrm>
            <a:off x="659335" y="1120042"/>
            <a:ext cx="8626180" cy="5531129"/>
          </a:xfrm>
        </p:spPr>
        <p:txBody>
          <a:bodyPr/>
          <a:lstStyle/>
          <a:p>
            <a:pPr marL="0" indent="0">
              <a:lnSpc>
                <a:spcPct val="100000"/>
              </a:lnSpc>
              <a:spcBef>
                <a:spcPts val="0"/>
              </a:spcBef>
              <a:buNone/>
            </a:pPr>
            <a:r>
              <a:rPr lang="en-ZA" sz="3200" b="1" dirty="0">
                <a:solidFill>
                  <a:srgbClr val="898F0C"/>
                </a:solidFill>
              </a:rPr>
              <a:t>Steps</a:t>
            </a:r>
          </a:p>
          <a:p>
            <a:pPr>
              <a:lnSpc>
                <a:spcPct val="100000"/>
              </a:lnSpc>
              <a:spcBef>
                <a:spcPts val="0"/>
              </a:spcBef>
            </a:pPr>
            <a:r>
              <a:rPr lang="en-ZA" sz="3200" dirty="0">
                <a:solidFill>
                  <a:srgbClr val="290DB3"/>
                </a:solidFill>
              </a:rPr>
              <a:t>Get to know you clients and their </a:t>
            </a:r>
            <a:r>
              <a:rPr lang="en-ZA" sz="3200" dirty="0" smtClean="0">
                <a:solidFill>
                  <a:srgbClr val="290DB3"/>
                </a:solidFill>
              </a:rPr>
              <a:t>assets.</a:t>
            </a:r>
            <a:endParaRPr lang="en-ZA" sz="3200" dirty="0">
              <a:solidFill>
                <a:srgbClr val="290DB3"/>
              </a:solidFill>
            </a:endParaRPr>
          </a:p>
          <a:p>
            <a:pPr>
              <a:lnSpc>
                <a:spcPct val="100000"/>
              </a:lnSpc>
              <a:spcBef>
                <a:spcPts val="0"/>
              </a:spcBef>
            </a:pPr>
            <a:r>
              <a:rPr lang="en-ZA" sz="3200" dirty="0">
                <a:solidFill>
                  <a:srgbClr val="290DB3"/>
                </a:solidFill>
              </a:rPr>
              <a:t>Collect information on the village resources, assets and local markets.</a:t>
            </a:r>
          </a:p>
          <a:p>
            <a:pPr marL="0" indent="0">
              <a:lnSpc>
                <a:spcPct val="100000"/>
              </a:lnSpc>
              <a:spcBef>
                <a:spcPts val="600"/>
              </a:spcBef>
              <a:buNone/>
            </a:pPr>
            <a:r>
              <a:rPr lang="en-ZA" sz="3200" b="1" dirty="0">
                <a:solidFill>
                  <a:schemeClr val="accent2">
                    <a:lumMod val="75000"/>
                  </a:schemeClr>
                </a:solidFill>
              </a:rPr>
              <a:t>Outcome</a:t>
            </a:r>
          </a:p>
          <a:p>
            <a:pPr marL="0" indent="0">
              <a:lnSpc>
                <a:spcPct val="100000"/>
              </a:lnSpc>
              <a:spcBef>
                <a:spcPts val="0"/>
              </a:spcBef>
              <a:buNone/>
            </a:pPr>
            <a:r>
              <a:rPr lang="en-ZA" sz="3200" dirty="0">
                <a:solidFill>
                  <a:srgbClr val="290DB3"/>
                </a:solidFill>
              </a:rPr>
              <a:t>Information on:</a:t>
            </a:r>
          </a:p>
          <a:p>
            <a:pPr>
              <a:lnSpc>
                <a:spcPct val="100000"/>
              </a:lnSpc>
              <a:spcBef>
                <a:spcPts val="0"/>
              </a:spcBef>
            </a:pPr>
            <a:r>
              <a:rPr lang="en-ZA" sz="3200" dirty="0">
                <a:solidFill>
                  <a:srgbClr val="290DB3"/>
                </a:solidFill>
              </a:rPr>
              <a:t>What is produced and when, where and why it is produced</a:t>
            </a:r>
          </a:p>
          <a:p>
            <a:pPr>
              <a:lnSpc>
                <a:spcPct val="100000"/>
              </a:lnSpc>
              <a:spcBef>
                <a:spcPts val="0"/>
              </a:spcBef>
            </a:pPr>
            <a:r>
              <a:rPr lang="en-ZA" sz="3200" dirty="0">
                <a:solidFill>
                  <a:srgbClr val="290DB3"/>
                </a:solidFill>
              </a:rPr>
              <a:t>Availability of productive land for expansion</a:t>
            </a:r>
          </a:p>
          <a:p>
            <a:pPr marL="0" indent="0">
              <a:lnSpc>
                <a:spcPct val="100000"/>
              </a:lnSpc>
              <a:spcBef>
                <a:spcPts val="0"/>
              </a:spcBef>
              <a:buNone/>
            </a:pPr>
            <a:r>
              <a:rPr lang="en-ZA" sz="3200" b="1" dirty="0">
                <a:solidFill>
                  <a:schemeClr val="accent2">
                    <a:lumMod val="75000"/>
                  </a:schemeClr>
                </a:solidFill>
              </a:rPr>
              <a:t>Time </a:t>
            </a:r>
            <a:r>
              <a:rPr lang="en-ZA" sz="3200" b="1" dirty="0" smtClean="0">
                <a:solidFill>
                  <a:schemeClr val="accent2">
                    <a:lumMod val="75000"/>
                  </a:schemeClr>
                </a:solidFill>
              </a:rPr>
              <a:t>frame</a:t>
            </a:r>
          </a:p>
          <a:p>
            <a:pPr marL="0" indent="0">
              <a:lnSpc>
                <a:spcPct val="100000"/>
              </a:lnSpc>
              <a:spcBef>
                <a:spcPts val="0"/>
              </a:spcBef>
              <a:buNone/>
            </a:pPr>
            <a:r>
              <a:rPr lang="en-ZA" sz="3200" dirty="0" smtClean="0">
                <a:solidFill>
                  <a:srgbClr val="290DB3"/>
                </a:solidFill>
              </a:rPr>
              <a:t>One </a:t>
            </a:r>
            <a:r>
              <a:rPr lang="en-ZA" sz="3200" dirty="0">
                <a:solidFill>
                  <a:srgbClr val="290DB3"/>
                </a:solidFill>
              </a:rPr>
              <a:t>day</a:t>
            </a:r>
          </a:p>
        </p:txBody>
      </p:sp>
      <p:sp>
        <p:nvSpPr>
          <p:cNvPr id="4" name="Slide Number Placeholder 3"/>
          <p:cNvSpPr>
            <a:spLocks noGrp="1"/>
          </p:cNvSpPr>
          <p:nvPr>
            <p:ph type="sldNum" sz="quarter" idx="4"/>
          </p:nvPr>
        </p:nvSpPr>
        <p:spPr/>
        <p:txBody>
          <a:bodyPr/>
          <a:lstStyle/>
          <a:p>
            <a:fld id="{3AF21FA0-C69A-D549-B93E-AD7DB9D7EB7A}" type="slidenum">
              <a:rPr lang="en-US" smtClean="0"/>
              <a:pPr/>
              <a:t>76</a:t>
            </a:fld>
            <a:endParaRPr lang="en-US" dirty="0"/>
          </a:p>
        </p:txBody>
      </p:sp>
      <p:cxnSp>
        <p:nvCxnSpPr>
          <p:cNvPr id="6" name="Straight Connector 5"/>
          <p:cNvCxnSpPr/>
          <p:nvPr/>
        </p:nvCxnSpPr>
        <p:spPr>
          <a:xfrm flipV="1">
            <a:off x="191787" y="99910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55730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670"/>
            <a:ext cx="8599714" cy="1124712"/>
          </a:xfrm>
        </p:spPr>
        <p:txBody>
          <a:bodyPr anchor="ctr"/>
          <a:lstStyle/>
          <a:p>
            <a:r>
              <a:rPr lang="en-ZA" sz="3600" dirty="0"/>
              <a:t>Community resource and asset </a:t>
            </a:r>
            <a:r>
              <a:rPr lang="en-ZA" sz="3600" dirty="0" smtClean="0"/>
              <a:t>map: Example</a:t>
            </a:r>
            <a:endParaRPr lang="en-ZA" sz="36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9468" y="1295400"/>
            <a:ext cx="5940820" cy="5584371"/>
          </a:xfrm>
        </p:spPr>
      </p:pic>
      <p:sp>
        <p:nvSpPr>
          <p:cNvPr id="4" name="Slide Number Placeholder 3"/>
          <p:cNvSpPr>
            <a:spLocks noGrp="1"/>
          </p:cNvSpPr>
          <p:nvPr>
            <p:ph type="sldNum" sz="quarter" idx="4"/>
          </p:nvPr>
        </p:nvSpPr>
        <p:spPr/>
        <p:txBody>
          <a:bodyPr/>
          <a:lstStyle/>
          <a:p>
            <a:fld id="{3AF21FA0-C69A-D549-B93E-AD7DB9D7EB7A}" type="slidenum">
              <a:rPr lang="en-US" smtClean="0"/>
              <a:pPr/>
              <a:t>77</a:t>
            </a:fld>
            <a:endParaRPr lang="en-US" dirty="0"/>
          </a:p>
        </p:txBody>
      </p:sp>
      <p:cxnSp>
        <p:nvCxnSpPr>
          <p:cNvPr id="5" name="Straight Connector 4"/>
          <p:cNvCxnSpPr/>
          <p:nvPr/>
        </p:nvCxnSpPr>
        <p:spPr>
          <a:xfrm flipV="1">
            <a:off x="191787" y="99910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47989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Farmer segmentation</a:t>
            </a:r>
          </a:p>
        </p:txBody>
      </p:sp>
      <p:sp>
        <p:nvSpPr>
          <p:cNvPr id="3" name="Content Placeholder 2"/>
          <p:cNvSpPr>
            <a:spLocks noGrp="1"/>
          </p:cNvSpPr>
          <p:nvPr>
            <p:ph idx="1"/>
          </p:nvPr>
        </p:nvSpPr>
        <p:spPr>
          <a:xfrm>
            <a:off x="914400" y="1120043"/>
            <a:ext cx="8970264" cy="5646518"/>
          </a:xfrm>
        </p:spPr>
        <p:txBody>
          <a:bodyPr/>
          <a:lstStyle/>
          <a:p>
            <a:pPr marL="0" indent="0">
              <a:lnSpc>
                <a:spcPct val="100000"/>
              </a:lnSpc>
              <a:spcBef>
                <a:spcPts val="0"/>
              </a:spcBef>
              <a:buNone/>
            </a:pPr>
            <a:r>
              <a:rPr lang="en-ZA" sz="3200" b="1" dirty="0">
                <a:solidFill>
                  <a:schemeClr val="accent2">
                    <a:lumMod val="75000"/>
                  </a:schemeClr>
                </a:solidFill>
              </a:rPr>
              <a:t>Steps</a:t>
            </a:r>
          </a:p>
          <a:p>
            <a:pPr marL="0" indent="0">
              <a:lnSpc>
                <a:spcPct val="100000"/>
              </a:lnSpc>
              <a:spcBef>
                <a:spcPts val="0"/>
              </a:spcBef>
              <a:buNone/>
            </a:pPr>
            <a:r>
              <a:rPr lang="en-ZA" sz="3200" dirty="0">
                <a:solidFill>
                  <a:srgbClr val="290DB3"/>
                </a:solidFill>
              </a:rPr>
              <a:t>Understand types of farmers, farm sizes,  assets, income, crops, livestock, organizations, laboring and/or off-farm activities</a:t>
            </a:r>
          </a:p>
          <a:p>
            <a:pPr marL="0" indent="0">
              <a:lnSpc>
                <a:spcPct val="100000"/>
              </a:lnSpc>
              <a:spcBef>
                <a:spcPts val="0"/>
              </a:spcBef>
              <a:buNone/>
            </a:pPr>
            <a:r>
              <a:rPr lang="en-ZA" sz="3200" b="1" dirty="0">
                <a:solidFill>
                  <a:schemeClr val="accent2">
                    <a:lumMod val="75000"/>
                  </a:schemeClr>
                </a:solidFill>
              </a:rPr>
              <a:t>Outcome</a:t>
            </a:r>
          </a:p>
          <a:p>
            <a:pPr>
              <a:lnSpc>
                <a:spcPct val="100000"/>
              </a:lnSpc>
              <a:spcBef>
                <a:spcPts val="0"/>
              </a:spcBef>
            </a:pPr>
            <a:r>
              <a:rPr lang="en-ZA" sz="3200" dirty="0">
                <a:solidFill>
                  <a:srgbClr val="290DB3"/>
                </a:solidFill>
              </a:rPr>
              <a:t>Information on farmer types: rich, medium and poor farmers</a:t>
            </a:r>
          </a:p>
          <a:p>
            <a:pPr>
              <a:lnSpc>
                <a:spcPct val="100000"/>
              </a:lnSpc>
              <a:spcBef>
                <a:spcPts val="0"/>
              </a:spcBef>
            </a:pPr>
            <a:r>
              <a:rPr lang="en-ZA" sz="3200" dirty="0">
                <a:solidFill>
                  <a:srgbClr val="290DB3"/>
                </a:solidFill>
              </a:rPr>
              <a:t>What distinguishes them?</a:t>
            </a:r>
          </a:p>
          <a:p>
            <a:pPr marL="0" indent="0">
              <a:lnSpc>
                <a:spcPct val="100000"/>
              </a:lnSpc>
              <a:spcBef>
                <a:spcPts val="0"/>
              </a:spcBef>
              <a:buNone/>
            </a:pPr>
            <a:r>
              <a:rPr lang="en-ZA" sz="3200" b="1" dirty="0">
                <a:solidFill>
                  <a:schemeClr val="accent2">
                    <a:lumMod val="75000"/>
                  </a:schemeClr>
                </a:solidFill>
              </a:rPr>
              <a:t>Time frame</a:t>
            </a:r>
          </a:p>
          <a:p>
            <a:pPr marL="0" indent="0">
              <a:lnSpc>
                <a:spcPct val="100000"/>
              </a:lnSpc>
              <a:spcBef>
                <a:spcPts val="0"/>
              </a:spcBef>
              <a:buNone/>
            </a:pPr>
            <a:r>
              <a:rPr lang="en-ZA" sz="3200" dirty="0">
                <a:solidFill>
                  <a:srgbClr val="290DB3"/>
                </a:solidFill>
              </a:rPr>
              <a:t>Half a day</a:t>
            </a:r>
          </a:p>
        </p:txBody>
      </p:sp>
      <p:sp>
        <p:nvSpPr>
          <p:cNvPr id="4" name="Slide Number Placeholder 3"/>
          <p:cNvSpPr>
            <a:spLocks noGrp="1"/>
          </p:cNvSpPr>
          <p:nvPr>
            <p:ph type="sldNum" sz="quarter" idx="4"/>
          </p:nvPr>
        </p:nvSpPr>
        <p:spPr/>
        <p:txBody>
          <a:bodyPr/>
          <a:lstStyle/>
          <a:p>
            <a:fld id="{3AF21FA0-C69A-D549-B93E-AD7DB9D7EB7A}" type="slidenum">
              <a:rPr lang="en-US" smtClean="0"/>
              <a:pPr/>
              <a:t>78</a:t>
            </a:fld>
            <a:endParaRPr lang="en-US" dirty="0"/>
          </a:p>
        </p:txBody>
      </p:sp>
      <p:cxnSp>
        <p:nvCxnSpPr>
          <p:cNvPr id="6" name="Straight Connector 5"/>
          <p:cNvCxnSpPr/>
          <p:nvPr/>
        </p:nvCxnSpPr>
        <p:spPr>
          <a:xfrm flipV="1">
            <a:off x="191787" y="86847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83640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Crop calendars</a:t>
            </a:r>
          </a:p>
        </p:txBody>
      </p:sp>
      <p:sp>
        <p:nvSpPr>
          <p:cNvPr id="3" name="Content Placeholder 2"/>
          <p:cNvSpPr>
            <a:spLocks noGrp="1"/>
          </p:cNvSpPr>
          <p:nvPr>
            <p:ph idx="1"/>
          </p:nvPr>
        </p:nvSpPr>
        <p:spPr>
          <a:xfrm>
            <a:off x="914400" y="1120043"/>
            <a:ext cx="8229600" cy="4860133"/>
          </a:xfrm>
        </p:spPr>
        <p:txBody>
          <a:bodyPr/>
          <a:lstStyle/>
          <a:p>
            <a:pPr marL="0" indent="0">
              <a:lnSpc>
                <a:spcPct val="100000"/>
              </a:lnSpc>
              <a:spcBef>
                <a:spcPts val="0"/>
              </a:spcBef>
              <a:spcAft>
                <a:spcPts val="600"/>
              </a:spcAft>
              <a:buNone/>
            </a:pPr>
            <a:r>
              <a:rPr lang="en-ZA" sz="3200" b="1" dirty="0">
                <a:solidFill>
                  <a:srgbClr val="898F0C"/>
                </a:solidFill>
              </a:rPr>
              <a:t>Steps</a:t>
            </a:r>
          </a:p>
          <a:p>
            <a:pPr>
              <a:lnSpc>
                <a:spcPct val="100000"/>
              </a:lnSpc>
              <a:spcBef>
                <a:spcPts val="0"/>
              </a:spcBef>
              <a:spcAft>
                <a:spcPts val="600"/>
              </a:spcAft>
            </a:pPr>
            <a:r>
              <a:rPr lang="en-ZA" sz="3200" dirty="0">
                <a:solidFill>
                  <a:srgbClr val="290DB3"/>
                </a:solidFill>
              </a:rPr>
              <a:t>Understand what farmers grow during the year.</a:t>
            </a:r>
          </a:p>
          <a:p>
            <a:pPr>
              <a:lnSpc>
                <a:spcPct val="100000"/>
              </a:lnSpc>
              <a:spcBef>
                <a:spcPts val="0"/>
              </a:spcBef>
              <a:spcAft>
                <a:spcPts val="600"/>
              </a:spcAft>
            </a:pPr>
            <a:r>
              <a:rPr lang="en-ZA" sz="3200" dirty="0">
                <a:solidFill>
                  <a:srgbClr val="290DB3"/>
                </a:solidFill>
              </a:rPr>
              <a:t>Compare labor needs for existing products and proposed new products.</a:t>
            </a:r>
          </a:p>
          <a:p>
            <a:pPr marL="0" indent="0">
              <a:lnSpc>
                <a:spcPct val="100000"/>
              </a:lnSpc>
              <a:spcBef>
                <a:spcPts val="0"/>
              </a:spcBef>
              <a:spcAft>
                <a:spcPts val="600"/>
              </a:spcAft>
              <a:buNone/>
            </a:pPr>
            <a:r>
              <a:rPr lang="en-ZA" sz="3200" b="1" dirty="0">
                <a:solidFill>
                  <a:srgbClr val="898F0C"/>
                </a:solidFill>
              </a:rPr>
              <a:t>Outcome</a:t>
            </a:r>
          </a:p>
          <a:p>
            <a:pPr marL="0" indent="0">
              <a:lnSpc>
                <a:spcPct val="100000"/>
              </a:lnSpc>
              <a:spcBef>
                <a:spcPts val="0"/>
              </a:spcBef>
              <a:spcAft>
                <a:spcPts val="600"/>
              </a:spcAft>
              <a:buNone/>
            </a:pPr>
            <a:r>
              <a:rPr lang="en-ZA" sz="3200" dirty="0">
                <a:solidFill>
                  <a:srgbClr val="290DB3"/>
                </a:solidFill>
              </a:rPr>
              <a:t>A calendar of the basic cropping pattern or system used in the target area</a:t>
            </a:r>
          </a:p>
          <a:p>
            <a:pPr marL="0" indent="0">
              <a:lnSpc>
                <a:spcPct val="100000"/>
              </a:lnSpc>
              <a:spcBef>
                <a:spcPts val="0"/>
              </a:spcBef>
              <a:spcAft>
                <a:spcPts val="600"/>
              </a:spcAft>
              <a:buNone/>
            </a:pPr>
            <a:r>
              <a:rPr lang="en-ZA" sz="3200" b="1" dirty="0">
                <a:solidFill>
                  <a:srgbClr val="898F0C"/>
                </a:solidFill>
              </a:rPr>
              <a:t>Time frame</a:t>
            </a:r>
          </a:p>
          <a:p>
            <a:pPr marL="0" indent="0">
              <a:lnSpc>
                <a:spcPct val="100000"/>
              </a:lnSpc>
              <a:spcBef>
                <a:spcPts val="0"/>
              </a:spcBef>
              <a:spcAft>
                <a:spcPts val="600"/>
              </a:spcAft>
              <a:buNone/>
            </a:pPr>
            <a:r>
              <a:rPr lang="en-ZA" sz="3200" dirty="0">
                <a:solidFill>
                  <a:srgbClr val="290DB3"/>
                </a:solidFill>
              </a:rPr>
              <a:t>Half a day</a:t>
            </a:r>
          </a:p>
        </p:txBody>
      </p:sp>
      <p:sp>
        <p:nvSpPr>
          <p:cNvPr id="4" name="Slide Number Placeholder 3"/>
          <p:cNvSpPr>
            <a:spLocks noGrp="1"/>
          </p:cNvSpPr>
          <p:nvPr>
            <p:ph type="sldNum" sz="quarter" idx="4"/>
          </p:nvPr>
        </p:nvSpPr>
        <p:spPr/>
        <p:txBody>
          <a:bodyPr/>
          <a:lstStyle/>
          <a:p>
            <a:fld id="{3AF21FA0-C69A-D549-B93E-AD7DB9D7EB7A}" type="slidenum">
              <a:rPr lang="en-US" smtClean="0"/>
              <a:pPr/>
              <a:t>79</a:t>
            </a:fld>
            <a:endParaRPr lang="en-US" dirty="0"/>
          </a:p>
        </p:txBody>
      </p:sp>
      <p:cxnSp>
        <p:nvCxnSpPr>
          <p:cNvPr id="6" name="Straight Connector 5"/>
          <p:cNvCxnSpPr/>
          <p:nvPr/>
        </p:nvCxnSpPr>
        <p:spPr>
          <a:xfrm flipV="1">
            <a:off x="191787" y="99910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5562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4000" dirty="0">
                <a:latin typeface="Calibri" panose="020F0502020204030204" pitchFamily="34" charset="0"/>
                <a:cs typeface="Calibri" panose="020F0502020204030204" pitchFamily="34" charset="0"/>
              </a:rPr>
              <a:t>Outcomes</a:t>
            </a:r>
          </a:p>
        </p:txBody>
      </p:sp>
      <p:sp>
        <p:nvSpPr>
          <p:cNvPr id="3" name="Content Placeholder 2"/>
          <p:cNvSpPr>
            <a:spLocks noGrp="1"/>
          </p:cNvSpPr>
          <p:nvPr>
            <p:ph idx="1"/>
          </p:nvPr>
        </p:nvSpPr>
        <p:spPr>
          <a:xfrm>
            <a:off x="914400" y="1120043"/>
            <a:ext cx="8680862" cy="5646518"/>
          </a:xfrm>
        </p:spPr>
        <p:txBody>
          <a:bodyPr/>
          <a:lstStyle/>
          <a:p>
            <a:pPr marL="0" indent="0">
              <a:lnSpc>
                <a:spcPct val="100000"/>
              </a:lnSpc>
              <a:spcBef>
                <a:spcPts val="0"/>
              </a:spcBef>
              <a:spcAft>
                <a:spcPts val="1200"/>
              </a:spcAft>
              <a:buNone/>
            </a:pPr>
            <a:r>
              <a:rPr lang="en-ZA" sz="3200" b="1" dirty="0">
                <a:solidFill>
                  <a:srgbClr val="898F0C"/>
                </a:solidFill>
              </a:rPr>
              <a:t>After this lesson you will be able to:</a:t>
            </a:r>
          </a:p>
          <a:p>
            <a:pPr>
              <a:lnSpc>
                <a:spcPct val="100000"/>
              </a:lnSpc>
              <a:spcBef>
                <a:spcPts val="0"/>
              </a:spcBef>
            </a:pPr>
            <a:r>
              <a:rPr lang="en-ZA" sz="3200" dirty="0">
                <a:solidFill>
                  <a:srgbClr val="290DB3"/>
                </a:solidFill>
              </a:rPr>
              <a:t>List the seven steps in agroenterprise development, and describe each of the steps</a:t>
            </a:r>
          </a:p>
          <a:p>
            <a:pPr>
              <a:lnSpc>
                <a:spcPct val="100000"/>
              </a:lnSpc>
              <a:spcBef>
                <a:spcPts val="0"/>
              </a:spcBef>
            </a:pPr>
            <a:r>
              <a:rPr lang="en-ZA" sz="3200" dirty="0">
                <a:solidFill>
                  <a:srgbClr val="290DB3"/>
                </a:solidFill>
              </a:rPr>
              <a:t>Evaluate the agroenterprise skills of potential team members</a:t>
            </a:r>
          </a:p>
          <a:p>
            <a:pPr>
              <a:lnSpc>
                <a:spcPct val="100000"/>
              </a:lnSpc>
              <a:spcBef>
                <a:spcPts val="0"/>
              </a:spcBef>
            </a:pPr>
            <a:r>
              <a:rPr lang="en-ZA" sz="3200" dirty="0">
                <a:solidFill>
                  <a:srgbClr val="290DB3"/>
                </a:solidFill>
              </a:rPr>
              <a:t>Describe the differences between the production and marketing approaches to rural development</a:t>
            </a:r>
          </a:p>
          <a:p>
            <a:pPr>
              <a:lnSpc>
                <a:spcPct val="100000"/>
              </a:lnSpc>
              <a:spcBef>
                <a:spcPts val="0"/>
              </a:spcBef>
            </a:pPr>
            <a:r>
              <a:rPr lang="en-ZA" sz="3200" dirty="0">
                <a:solidFill>
                  <a:srgbClr val="290DB3"/>
                </a:solidFill>
              </a:rPr>
              <a:t>List the types of information you will need about the target area</a:t>
            </a:r>
          </a:p>
          <a:p>
            <a:pPr>
              <a:lnSpc>
                <a:spcPct val="100000"/>
              </a:lnSpc>
              <a:spcBef>
                <a:spcPts val="0"/>
              </a:spcBef>
            </a:pPr>
            <a:r>
              <a:rPr lang="en-ZA" sz="3200" dirty="0">
                <a:solidFill>
                  <a:srgbClr val="290DB3"/>
                </a:solidFill>
              </a:rPr>
              <a:t>Describe some considerations for working with partners on agroenterprise development</a:t>
            </a:r>
          </a:p>
        </p:txBody>
      </p:sp>
      <p:sp>
        <p:nvSpPr>
          <p:cNvPr id="4" name="Slide Number Placeholder 3"/>
          <p:cNvSpPr>
            <a:spLocks noGrp="1"/>
          </p:cNvSpPr>
          <p:nvPr>
            <p:ph type="sldNum" sz="quarter" idx="4"/>
          </p:nvPr>
        </p:nvSpPr>
        <p:spPr/>
        <p:txBody>
          <a:bodyPr/>
          <a:lstStyle/>
          <a:p>
            <a:fld id="{3AF21FA0-C69A-D549-B93E-AD7DB9D7EB7A}" type="slidenum">
              <a:rPr lang="en-US" smtClean="0"/>
              <a:pPr/>
              <a:t>8</a:t>
            </a:fld>
            <a:endParaRPr lang="en-US" dirty="0"/>
          </a:p>
        </p:txBody>
      </p:sp>
      <p:cxnSp>
        <p:nvCxnSpPr>
          <p:cNvPr id="6" name="Straight Connector 5"/>
          <p:cNvCxnSpPr/>
          <p:nvPr/>
        </p:nvCxnSpPr>
        <p:spPr>
          <a:xfrm flipV="1">
            <a:off x="322415" y="91390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39112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Product selection criteria</a:t>
            </a:r>
          </a:p>
        </p:txBody>
      </p:sp>
      <p:sp>
        <p:nvSpPr>
          <p:cNvPr id="3" name="Content Placeholder 2"/>
          <p:cNvSpPr>
            <a:spLocks noGrp="1"/>
          </p:cNvSpPr>
          <p:nvPr>
            <p:ph idx="1"/>
          </p:nvPr>
        </p:nvSpPr>
        <p:spPr>
          <a:xfrm>
            <a:off x="322415" y="1120043"/>
            <a:ext cx="9452521" cy="5747102"/>
          </a:xfrm>
        </p:spPr>
        <p:txBody>
          <a:bodyPr/>
          <a:lstStyle/>
          <a:p>
            <a:pPr marL="0" indent="0">
              <a:lnSpc>
                <a:spcPct val="100000"/>
              </a:lnSpc>
              <a:spcBef>
                <a:spcPts val="0"/>
              </a:spcBef>
              <a:buNone/>
            </a:pPr>
            <a:r>
              <a:rPr lang="en-ZA" sz="3200" b="1" dirty="0">
                <a:solidFill>
                  <a:srgbClr val="898F0C"/>
                </a:solidFill>
              </a:rPr>
              <a:t>Steps</a:t>
            </a:r>
          </a:p>
          <a:p>
            <a:pPr marL="0" indent="0">
              <a:lnSpc>
                <a:spcPct val="100000"/>
              </a:lnSpc>
              <a:spcBef>
                <a:spcPts val="0"/>
              </a:spcBef>
              <a:buNone/>
            </a:pPr>
            <a:r>
              <a:rPr lang="en-ZA" sz="3200" b="1" dirty="0">
                <a:solidFill>
                  <a:srgbClr val="290DB3"/>
                </a:solidFill>
              </a:rPr>
              <a:t>Set up production selection criteria such as:</a:t>
            </a:r>
          </a:p>
          <a:p>
            <a:pPr>
              <a:lnSpc>
                <a:spcPct val="100000"/>
              </a:lnSpc>
              <a:spcBef>
                <a:spcPts val="0"/>
              </a:spcBef>
            </a:pPr>
            <a:r>
              <a:rPr lang="en-ZA" sz="3000" dirty="0">
                <a:solidFill>
                  <a:srgbClr val="290DB3"/>
                </a:solidFill>
              </a:rPr>
              <a:t>Has a good market</a:t>
            </a:r>
          </a:p>
          <a:p>
            <a:pPr>
              <a:lnSpc>
                <a:spcPct val="100000"/>
              </a:lnSpc>
              <a:spcBef>
                <a:spcPts val="0"/>
              </a:spcBef>
            </a:pPr>
            <a:r>
              <a:rPr lang="en-ZA" sz="3000" dirty="0">
                <a:solidFill>
                  <a:srgbClr val="290DB3"/>
                </a:solidFill>
              </a:rPr>
              <a:t>Price is high</a:t>
            </a:r>
          </a:p>
          <a:p>
            <a:pPr>
              <a:lnSpc>
                <a:spcPct val="100000"/>
              </a:lnSpc>
              <a:spcBef>
                <a:spcPts val="0"/>
              </a:spcBef>
            </a:pPr>
            <a:r>
              <a:rPr lang="en-ZA" sz="3000" dirty="0">
                <a:solidFill>
                  <a:srgbClr val="290DB3"/>
                </a:solidFill>
              </a:rPr>
              <a:t>We know how to produce it</a:t>
            </a:r>
          </a:p>
          <a:p>
            <a:pPr>
              <a:lnSpc>
                <a:spcPct val="100000"/>
              </a:lnSpc>
              <a:spcBef>
                <a:spcPts val="0"/>
              </a:spcBef>
            </a:pPr>
            <a:r>
              <a:rPr lang="en-ZA" sz="3000" dirty="0">
                <a:solidFill>
                  <a:srgbClr val="290DB3"/>
                </a:solidFill>
              </a:rPr>
              <a:t>We can eat and sell</a:t>
            </a:r>
          </a:p>
          <a:p>
            <a:pPr>
              <a:lnSpc>
                <a:spcPct val="100000"/>
              </a:lnSpc>
              <a:spcBef>
                <a:spcPts val="0"/>
              </a:spcBef>
            </a:pPr>
            <a:r>
              <a:rPr lang="en-ZA" sz="3000" dirty="0">
                <a:solidFill>
                  <a:srgbClr val="290DB3"/>
                </a:solidFill>
              </a:rPr>
              <a:t>Labor use</a:t>
            </a:r>
          </a:p>
          <a:p>
            <a:pPr>
              <a:lnSpc>
                <a:spcPct val="100000"/>
              </a:lnSpc>
              <a:spcBef>
                <a:spcPts val="0"/>
              </a:spcBef>
            </a:pPr>
            <a:r>
              <a:rPr lang="en-ZA" sz="3000" dirty="0">
                <a:solidFill>
                  <a:srgbClr val="290DB3"/>
                </a:solidFill>
              </a:rPr>
              <a:t>Number of farmers growing the product</a:t>
            </a:r>
          </a:p>
          <a:p>
            <a:pPr marL="0" indent="0">
              <a:lnSpc>
                <a:spcPct val="100000"/>
              </a:lnSpc>
              <a:spcBef>
                <a:spcPts val="0"/>
              </a:spcBef>
              <a:buNone/>
            </a:pPr>
            <a:r>
              <a:rPr lang="en-ZA" sz="3200" b="1" dirty="0">
                <a:solidFill>
                  <a:srgbClr val="898F0C"/>
                </a:solidFill>
              </a:rPr>
              <a:t>Outcome</a:t>
            </a:r>
          </a:p>
          <a:p>
            <a:pPr marL="0" indent="0">
              <a:lnSpc>
                <a:spcPct val="100000"/>
              </a:lnSpc>
              <a:spcBef>
                <a:spcPts val="0"/>
              </a:spcBef>
              <a:buNone/>
            </a:pPr>
            <a:r>
              <a:rPr lang="en-ZA" sz="3200" dirty="0">
                <a:solidFill>
                  <a:srgbClr val="290DB3"/>
                </a:solidFill>
              </a:rPr>
              <a:t>Farmers understand the voting system and use it to select a product</a:t>
            </a:r>
          </a:p>
          <a:p>
            <a:pPr marL="0" indent="0">
              <a:lnSpc>
                <a:spcPct val="100000"/>
              </a:lnSpc>
              <a:spcBef>
                <a:spcPts val="0"/>
              </a:spcBef>
              <a:buNone/>
            </a:pPr>
            <a:r>
              <a:rPr lang="en-ZA" sz="3200" b="1" dirty="0">
                <a:solidFill>
                  <a:schemeClr val="accent2">
                    <a:lumMod val="75000"/>
                  </a:schemeClr>
                </a:solidFill>
              </a:rPr>
              <a:t>Time </a:t>
            </a:r>
            <a:r>
              <a:rPr lang="en-ZA" sz="3200" b="1" dirty="0" smtClean="0">
                <a:solidFill>
                  <a:schemeClr val="accent2">
                    <a:lumMod val="75000"/>
                  </a:schemeClr>
                </a:solidFill>
              </a:rPr>
              <a:t>frame: </a:t>
            </a:r>
            <a:r>
              <a:rPr lang="en-ZA" sz="3200" dirty="0" smtClean="0">
                <a:solidFill>
                  <a:srgbClr val="290DB3"/>
                </a:solidFill>
              </a:rPr>
              <a:t>One </a:t>
            </a:r>
            <a:r>
              <a:rPr lang="en-ZA" sz="3200" dirty="0">
                <a:solidFill>
                  <a:srgbClr val="290DB3"/>
                </a:solidFill>
              </a:rPr>
              <a:t>hour</a:t>
            </a:r>
          </a:p>
        </p:txBody>
      </p:sp>
      <p:sp>
        <p:nvSpPr>
          <p:cNvPr id="4" name="Slide Number Placeholder 3"/>
          <p:cNvSpPr>
            <a:spLocks noGrp="1"/>
          </p:cNvSpPr>
          <p:nvPr>
            <p:ph type="sldNum" sz="quarter" idx="4"/>
          </p:nvPr>
        </p:nvSpPr>
        <p:spPr/>
        <p:txBody>
          <a:bodyPr/>
          <a:lstStyle/>
          <a:p>
            <a:fld id="{3AF21FA0-C69A-D549-B93E-AD7DB9D7EB7A}" type="slidenum">
              <a:rPr lang="en-US" smtClean="0"/>
              <a:pPr/>
              <a:t>80</a:t>
            </a:fld>
            <a:endParaRPr lang="en-US" dirty="0"/>
          </a:p>
        </p:txBody>
      </p:sp>
      <p:cxnSp>
        <p:nvCxnSpPr>
          <p:cNvPr id="6" name="Straight Connector 5"/>
          <p:cNvCxnSpPr/>
          <p:nvPr/>
        </p:nvCxnSpPr>
        <p:spPr>
          <a:xfrm flipV="1">
            <a:off x="191787" y="99910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23386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4670"/>
            <a:ext cx="7808976" cy="1124712"/>
          </a:xfrm>
        </p:spPr>
        <p:txBody>
          <a:bodyPr anchor="ctr"/>
          <a:lstStyle/>
          <a:p>
            <a:r>
              <a:rPr lang="en-ZA" sz="3600" dirty="0"/>
              <a:t>Product ranking exercise</a:t>
            </a:r>
          </a:p>
        </p:txBody>
      </p:sp>
      <p:sp>
        <p:nvSpPr>
          <p:cNvPr id="3" name="Content Placeholder 2"/>
          <p:cNvSpPr>
            <a:spLocks noGrp="1"/>
          </p:cNvSpPr>
          <p:nvPr>
            <p:ph idx="1"/>
          </p:nvPr>
        </p:nvSpPr>
        <p:spPr>
          <a:xfrm>
            <a:off x="420624" y="1120043"/>
            <a:ext cx="9354312" cy="5509358"/>
          </a:xfrm>
        </p:spPr>
        <p:txBody>
          <a:bodyPr/>
          <a:lstStyle/>
          <a:p>
            <a:pPr marL="0" indent="0">
              <a:lnSpc>
                <a:spcPct val="100000"/>
              </a:lnSpc>
              <a:spcBef>
                <a:spcPts val="0"/>
              </a:spcBef>
              <a:buNone/>
            </a:pPr>
            <a:r>
              <a:rPr lang="en-ZA" sz="3200" b="1" dirty="0">
                <a:solidFill>
                  <a:srgbClr val="898F0C"/>
                </a:solidFill>
              </a:rPr>
              <a:t>Steps</a:t>
            </a:r>
          </a:p>
          <a:p>
            <a:pPr>
              <a:lnSpc>
                <a:spcPct val="100000"/>
              </a:lnSpc>
              <a:spcBef>
                <a:spcPts val="0"/>
              </a:spcBef>
            </a:pPr>
            <a:r>
              <a:rPr lang="en-ZA" sz="3200" dirty="0">
                <a:solidFill>
                  <a:srgbClr val="290DB3"/>
                </a:solidFill>
              </a:rPr>
              <a:t>Based on the selection criteria, a focus group identifies and prioritize five food and the top five market products.</a:t>
            </a:r>
          </a:p>
          <a:p>
            <a:pPr>
              <a:lnSpc>
                <a:spcPct val="100000"/>
              </a:lnSpc>
              <a:spcBef>
                <a:spcPts val="0"/>
              </a:spcBef>
            </a:pPr>
            <a:r>
              <a:rPr lang="en-ZA" sz="3200" dirty="0">
                <a:solidFill>
                  <a:srgbClr val="290DB3"/>
                </a:solidFill>
              </a:rPr>
              <a:t>Repeat the exercise in focus groups with specific farmer segments, e.g. men, women and youth.</a:t>
            </a:r>
          </a:p>
          <a:p>
            <a:pPr marL="0" indent="0">
              <a:lnSpc>
                <a:spcPct val="100000"/>
              </a:lnSpc>
              <a:spcBef>
                <a:spcPts val="0"/>
              </a:spcBef>
              <a:buNone/>
            </a:pPr>
            <a:r>
              <a:rPr lang="en-ZA" sz="3200" b="1" dirty="0">
                <a:solidFill>
                  <a:srgbClr val="898F0C"/>
                </a:solidFill>
              </a:rPr>
              <a:t>Outcome</a:t>
            </a:r>
          </a:p>
          <a:p>
            <a:pPr>
              <a:lnSpc>
                <a:spcPct val="100000"/>
              </a:lnSpc>
              <a:spcBef>
                <a:spcPts val="0"/>
              </a:spcBef>
            </a:pPr>
            <a:r>
              <a:rPr lang="en-ZA" sz="3200" dirty="0">
                <a:solidFill>
                  <a:srgbClr val="290DB3"/>
                </a:solidFill>
              </a:rPr>
              <a:t>Identification of the five top food and income crops</a:t>
            </a:r>
          </a:p>
          <a:p>
            <a:pPr>
              <a:lnSpc>
                <a:spcPct val="100000"/>
              </a:lnSpc>
              <a:spcBef>
                <a:spcPts val="0"/>
              </a:spcBef>
            </a:pPr>
            <a:r>
              <a:rPr lang="en-ZA" sz="3200" dirty="0">
                <a:solidFill>
                  <a:srgbClr val="290DB3"/>
                </a:solidFill>
              </a:rPr>
              <a:t>Identification of how many farmers grow and sell the top five marketed products</a:t>
            </a:r>
          </a:p>
          <a:p>
            <a:pPr marL="0" indent="0">
              <a:lnSpc>
                <a:spcPct val="100000"/>
              </a:lnSpc>
              <a:spcBef>
                <a:spcPts val="0"/>
              </a:spcBef>
              <a:buNone/>
            </a:pPr>
            <a:r>
              <a:rPr lang="en-ZA" sz="3200" b="1" dirty="0">
                <a:solidFill>
                  <a:srgbClr val="898F0C"/>
                </a:solidFill>
              </a:rPr>
              <a:t>Time frame: </a:t>
            </a:r>
            <a:r>
              <a:rPr lang="en-ZA" sz="3200" dirty="0">
                <a:solidFill>
                  <a:srgbClr val="290DB3"/>
                </a:solidFill>
              </a:rPr>
              <a:t>Half a day</a:t>
            </a:r>
            <a:endParaRPr lang="en-ZA" sz="3200" dirty="0">
              <a:solidFill>
                <a:srgbClr val="898F0C"/>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81</a:t>
            </a:fld>
            <a:endParaRPr lang="en-US" dirty="0"/>
          </a:p>
        </p:txBody>
      </p:sp>
      <p:cxnSp>
        <p:nvCxnSpPr>
          <p:cNvPr id="6" name="Straight Connector 5"/>
          <p:cNvCxnSpPr/>
          <p:nvPr/>
        </p:nvCxnSpPr>
        <p:spPr>
          <a:xfrm flipV="1">
            <a:off x="191787" y="99910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73204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Assessing market risk for products</a:t>
            </a:r>
          </a:p>
        </p:txBody>
      </p:sp>
      <p:sp>
        <p:nvSpPr>
          <p:cNvPr id="3" name="Content Placeholder 2"/>
          <p:cNvSpPr>
            <a:spLocks noGrp="1"/>
          </p:cNvSpPr>
          <p:nvPr>
            <p:ph idx="1"/>
          </p:nvPr>
        </p:nvSpPr>
        <p:spPr>
          <a:xfrm>
            <a:off x="914400" y="1120043"/>
            <a:ext cx="8229600" cy="4979005"/>
          </a:xfrm>
        </p:spPr>
        <p:txBody>
          <a:bodyPr/>
          <a:lstStyle/>
          <a:p>
            <a:pPr marL="0" indent="0">
              <a:lnSpc>
                <a:spcPct val="100000"/>
              </a:lnSpc>
              <a:spcBef>
                <a:spcPts val="0"/>
              </a:spcBef>
              <a:spcAft>
                <a:spcPts val="600"/>
              </a:spcAft>
              <a:buNone/>
            </a:pPr>
            <a:r>
              <a:rPr lang="en-ZA" sz="3200" b="1" dirty="0">
                <a:solidFill>
                  <a:srgbClr val="898F0C"/>
                </a:solidFill>
              </a:rPr>
              <a:t>Steps</a:t>
            </a:r>
          </a:p>
          <a:p>
            <a:pPr marL="0" indent="0">
              <a:lnSpc>
                <a:spcPct val="100000"/>
              </a:lnSpc>
              <a:spcBef>
                <a:spcPts val="0"/>
              </a:spcBef>
              <a:spcAft>
                <a:spcPts val="600"/>
              </a:spcAft>
              <a:buNone/>
            </a:pPr>
            <a:r>
              <a:rPr lang="en-ZA" sz="3200" dirty="0">
                <a:solidFill>
                  <a:srgbClr val="290DB3"/>
                </a:solidFill>
              </a:rPr>
              <a:t>Identify how risky a product is in terms of market options and knowledge of product.</a:t>
            </a:r>
          </a:p>
          <a:p>
            <a:pPr marL="0" indent="0">
              <a:lnSpc>
                <a:spcPct val="100000"/>
              </a:lnSpc>
              <a:spcBef>
                <a:spcPts val="0"/>
              </a:spcBef>
              <a:spcAft>
                <a:spcPts val="600"/>
              </a:spcAft>
              <a:buNone/>
            </a:pPr>
            <a:r>
              <a:rPr lang="en-ZA" sz="3200" b="1" dirty="0">
                <a:solidFill>
                  <a:srgbClr val="898F0C"/>
                </a:solidFill>
              </a:rPr>
              <a:t>Outcome</a:t>
            </a:r>
          </a:p>
          <a:p>
            <a:pPr marL="0" indent="0">
              <a:lnSpc>
                <a:spcPct val="100000"/>
              </a:lnSpc>
              <a:spcBef>
                <a:spcPts val="0"/>
              </a:spcBef>
              <a:spcAft>
                <a:spcPts val="600"/>
              </a:spcAft>
              <a:buNone/>
            </a:pPr>
            <a:r>
              <a:rPr lang="en-ZA" sz="3200" dirty="0">
                <a:solidFill>
                  <a:srgbClr val="290DB3"/>
                </a:solidFill>
              </a:rPr>
              <a:t>Farmers learn how risky a product is for their investments.</a:t>
            </a:r>
          </a:p>
          <a:p>
            <a:pPr marL="0" indent="0">
              <a:lnSpc>
                <a:spcPct val="100000"/>
              </a:lnSpc>
              <a:spcBef>
                <a:spcPts val="0"/>
              </a:spcBef>
              <a:spcAft>
                <a:spcPts val="600"/>
              </a:spcAft>
              <a:buNone/>
            </a:pPr>
            <a:r>
              <a:rPr lang="en-ZA" sz="3200" b="1" dirty="0">
                <a:solidFill>
                  <a:srgbClr val="898F0C"/>
                </a:solidFill>
              </a:rPr>
              <a:t>Time frame</a:t>
            </a:r>
          </a:p>
          <a:p>
            <a:pPr marL="0" indent="0">
              <a:lnSpc>
                <a:spcPct val="100000"/>
              </a:lnSpc>
              <a:spcBef>
                <a:spcPts val="0"/>
              </a:spcBef>
              <a:spcAft>
                <a:spcPts val="600"/>
              </a:spcAft>
              <a:buNone/>
            </a:pPr>
            <a:r>
              <a:rPr lang="en-ZA" sz="3200" dirty="0">
                <a:solidFill>
                  <a:srgbClr val="290DB3"/>
                </a:solidFill>
              </a:rPr>
              <a:t>One hour</a:t>
            </a:r>
          </a:p>
          <a:p>
            <a:pPr marL="0" indent="0">
              <a:lnSpc>
                <a:spcPct val="100000"/>
              </a:lnSpc>
              <a:spcBef>
                <a:spcPts val="0"/>
              </a:spcBef>
              <a:buNone/>
            </a:pPr>
            <a:endParaRPr lang="en-ZA" sz="3200"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82</a:t>
            </a:fld>
            <a:endParaRPr lang="en-US" dirty="0"/>
          </a:p>
        </p:txBody>
      </p:sp>
      <p:cxnSp>
        <p:nvCxnSpPr>
          <p:cNvPr id="6" name="Straight Connector 5"/>
          <p:cNvCxnSpPr/>
          <p:nvPr/>
        </p:nvCxnSpPr>
        <p:spPr>
          <a:xfrm flipV="1">
            <a:off x="191787" y="99910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40088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4670"/>
            <a:ext cx="7707086" cy="1124712"/>
          </a:xfrm>
        </p:spPr>
        <p:txBody>
          <a:bodyPr anchor="ctr"/>
          <a:lstStyle/>
          <a:p>
            <a:r>
              <a:rPr lang="en-ZA" sz="3600" dirty="0"/>
              <a:t>Market visits</a:t>
            </a:r>
          </a:p>
        </p:txBody>
      </p:sp>
      <p:sp>
        <p:nvSpPr>
          <p:cNvPr id="3" name="Content Placeholder 2"/>
          <p:cNvSpPr>
            <a:spLocks noGrp="1"/>
          </p:cNvSpPr>
          <p:nvPr>
            <p:ph idx="1"/>
          </p:nvPr>
        </p:nvSpPr>
        <p:spPr>
          <a:xfrm>
            <a:off x="522514" y="1120043"/>
            <a:ext cx="8926286" cy="5591653"/>
          </a:xfrm>
        </p:spPr>
        <p:txBody>
          <a:bodyPr/>
          <a:lstStyle/>
          <a:p>
            <a:pPr marL="0" indent="0">
              <a:lnSpc>
                <a:spcPct val="100000"/>
              </a:lnSpc>
              <a:spcBef>
                <a:spcPts val="0"/>
              </a:spcBef>
              <a:buNone/>
            </a:pPr>
            <a:r>
              <a:rPr lang="en-ZA" sz="3200" b="1" dirty="0">
                <a:solidFill>
                  <a:srgbClr val="898F0C"/>
                </a:solidFill>
              </a:rPr>
              <a:t>Steps</a:t>
            </a:r>
          </a:p>
          <a:p>
            <a:pPr marL="0" indent="0">
              <a:lnSpc>
                <a:spcPct val="100000"/>
              </a:lnSpc>
              <a:spcBef>
                <a:spcPts val="0"/>
              </a:spcBef>
              <a:buNone/>
            </a:pPr>
            <a:r>
              <a:rPr lang="en-ZA" sz="3200" dirty="0">
                <a:solidFill>
                  <a:srgbClr val="290DB3"/>
                </a:solidFill>
              </a:rPr>
              <a:t>Gather information from markets on prioritized products, which is an essential part of the business planning process.</a:t>
            </a:r>
          </a:p>
          <a:p>
            <a:pPr marL="0" indent="0">
              <a:lnSpc>
                <a:spcPct val="100000"/>
              </a:lnSpc>
              <a:spcBef>
                <a:spcPts val="0"/>
              </a:spcBef>
              <a:buNone/>
            </a:pPr>
            <a:r>
              <a:rPr lang="en-ZA" sz="3200" b="1" dirty="0">
                <a:solidFill>
                  <a:srgbClr val="898F0C"/>
                </a:solidFill>
              </a:rPr>
              <a:t>Outcome</a:t>
            </a:r>
          </a:p>
          <a:p>
            <a:pPr marL="0" indent="0">
              <a:lnSpc>
                <a:spcPct val="100000"/>
              </a:lnSpc>
              <a:spcBef>
                <a:spcPts val="0"/>
              </a:spcBef>
              <a:buNone/>
            </a:pPr>
            <a:r>
              <a:rPr lang="en-ZA" sz="3200" b="1" dirty="0">
                <a:solidFill>
                  <a:srgbClr val="290DB3"/>
                </a:solidFill>
              </a:rPr>
              <a:t>A visit to the market can:</a:t>
            </a:r>
          </a:p>
          <a:p>
            <a:pPr>
              <a:lnSpc>
                <a:spcPct val="100000"/>
              </a:lnSpc>
              <a:spcBef>
                <a:spcPts val="0"/>
              </a:spcBef>
            </a:pPr>
            <a:r>
              <a:rPr lang="en-ZA" sz="3200" dirty="0">
                <a:solidFill>
                  <a:srgbClr val="290DB3"/>
                </a:solidFill>
              </a:rPr>
              <a:t>Confirm the demand for product proposed by the farmers</a:t>
            </a:r>
          </a:p>
          <a:p>
            <a:pPr>
              <a:lnSpc>
                <a:spcPct val="100000"/>
              </a:lnSpc>
              <a:spcBef>
                <a:spcPts val="0"/>
              </a:spcBef>
            </a:pPr>
            <a:r>
              <a:rPr lang="en-ZA" sz="3200" dirty="0">
                <a:solidFill>
                  <a:srgbClr val="290DB3"/>
                </a:solidFill>
              </a:rPr>
              <a:t>Identify any new products that were not suggested by the farmers</a:t>
            </a:r>
          </a:p>
          <a:p>
            <a:pPr marL="0" indent="0">
              <a:lnSpc>
                <a:spcPct val="100000"/>
              </a:lnSpc>
              <a:spcBef>
                <a:spcPts val="0"/>
              </a:spcBef>
              <a:buNone/>
            </a:pPr>
            <a:r>
              <a:rPr lang="en-ZA" sz="3200" b="1" dirty="0">
                <a:solidFill>
                  <a:srgbClr val="898F0C"/>
                </a:solidFill>
              </a:rPr>
              <a:t>Time frame: </a:t>
            </a:r>
            <a:r>
              <a:rPr lang="en-ZA" sz="3200" dirty="0">
                <a:solidFill>
                  <a:srgbClr val="290DB3"/>
                </a:solidFill>
              </a:rPr>
              <a:t>1–2 Days</a:t>
            </a:r>
          </a:p>
        </p:txBody>
      </p:sp>
      <p:sp>
        <p:nvSpPr>
          <p:cNvPr id="4" name="Slide Number Placeholder 3"/>
          <p:cNvSpPr>
            <a:spLocks noGrp="1"/>
          </p:cNvSpPr>
          <p:nvPr>
            <p:ph type="sldNum" sz="quarter" idx="4"/>
          </p:nvPr>
        </p:nvSpPr>
        <p:spPr/>
        <p:txBody>
          <a:bodyPr/>
          <a:lstStyle/>
          <a:p>
            <a:fld id="{3AF21FA0-C69A-D549-B93E-AD7DB9D7EB7A}" type="slidenum">
              <a:rPr lang="en-US" smtClean="0"/>
              <a:pPr/>
              <a:t>83</a:t>
            </a:fld>
            <a:endParaRPr lang="en-US" dirty="0"/>
          </a:p>
        </p:txBody>
      </p:sp>
      <p:cxnSp>
        <p:nvCxnSpPr>
          <p:cNvPr id="6" name="Straight Connector 5"/>
          <p:cNvCxnSpPr/>
          <p:nvPr/>
        </p:nvCxnSpPr>
        <p:spPr>
          <a:xfrm flipV="1">
            <a:off x="191787" y="99910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08494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New product evaluation</a:t>
            </a:r>
          </a:p>
        </p:txBody>
      </p:sp>
      <p:sp>
        <p:nvSpPr>
          <p:cNvPr id="3" name="Content Placeholder 2"/>
          <p:cNvSpPr>
            <a:spLocks noGrp="1"/>
          </p:cNvSpPr>
          <p:nvPr>
            <p:ph idx="1"/>
          </p:nvPr>
        </p:nvSpPr>
        <p:spPr>
          <a:xfrm>
            <a:off x="914400" y="1120043"/>
            <a:ext cx="8860536" cy="5152741"/>
          </a:xfrm>
        </p:spPr>
        <p:txBody>
          <a:bodyPr/>
          <a:lstStyle/>
          <a:p>
            <a:pPr marL="0" indent="0">
              <a:lnSpc>
                <a:spcPct val="100000"/>
              </a:lnSpc>
              <a:spcBef>
                <a:spcPts val="0"/>
              </a:spcBef>
              <a:spcAft>
                <a:spcPts val="600"/>
              </a:spcAft>
              <a:buNone/>
            </a:pPr>
            <a:r>
              <a:rPr lang="en-ZA" sz="3200" b="1" dirty="0">
                <a:solidFill>
                  <a:srgbClr val="898F0C"/>
                </a:solidFill>
              </a:rPr>
              <a:t>Steps</a:t>
            </a:r>
          </a:p>
          <a:p>
            <a:pPr marL="0" indent="0">
              <a:lnSpc>
                <a:spcPct val="100000"/>
              </a:lnSpc>
              <a:spcBef>
                <a:spcPts val="0"/>
              </a:spcBef>
              <a:spcAft>
                <a:spcPts val="600"/>
              </a:spcAft>
              <a:buNone/>
            </a:pPr>
            <a:r>
              <a:rPr lang="en-ZA" sz="3200" dirty="0">
                <a:solidFill>
                  <a:srgbClr val="290DB3"/>
                </a:solidFill>
              </a:rPr>
              <a:t>Brainstorm on new products that the farmers would like to produce and why they would like to produce them.</a:t>
            </a:r>
          </a:p>
          <a:p>
            <a:pPr marL="0" indent="0">
              <a:lnSpc>
                <a:spcPct val="100000"/>
              </a:lnSpc>
              <a:spcBef>
                <a:spcPts val="0"/>
              </a:spcBef>
              <a:spcAft>
                <a:spcPts val="600"/>
              </a:spcAft>
              <a:buNone/>
            </a:pPr>
            <a:r>
              <a:rPr lang="en-ZA" sz="3200" b="1" dirty="0">
                <a:solidFill>
                  <a:srgbClr val="898F0C"/>
                </a:solidFill>
              </a:rPr>
              <a:t>Outcome</a:t>
            </a:r>
          </a:p>
          <a:p>
            <a:pPr marL="0" indent="0">
              <a:lnSpc>
                <a:spcPct val="100000"/>
              </a:lnSpc>
              <a:spcBef>
                <a:spcPts val="0"/>
              </a:spcBef>
              <a:spcAft>
                <a:spcPts val="600"/>
              </a:spcAft>
              <a:buNone/>
            </a:pPr>
            <a:r>
              <a:rPr lang="en-ZA" sz="3200" dirty="0">
                <a:solidFill>
                  <a:srgbClr val="290DB3"/>
                </a:solidFill>
              </a:rPr>
              <a:t>Identify if there are any products that farmers would like to invest in, which they are currently not growing.</a:t>
            </a:r>
          </a:p>
          <a:p>
            <a:pPr marL="0" indent="0">
              <a:lnSpc>
                <a:spcPct val="100000"/>
              </a:lnSpc>
              <a:spcBef>
                <a:spcPts val="0"/>
              </a:spcBef>
              <a:spcAft>
                <a:spcPts val="600"/>
              </a:spcAft>
              <a:buNone/>
            </a:pPr>
            <a:r>
              <a:rPr lang="en-ZA" sz="3200" b="1" dirty="0">
                <a:solidFill>
                  <a:srgbClr val="898F0C"/>
                </a:solidFill>
              </a:rPr>
              <a:t>Time frame</a:t>
            </a:r>
          </a:p>
          <a:p>
            <a:pPr marL="0" indent="0">
              <a:lnSpc>
                <a:spcPct val="100000"/>
              </a:lnSpc>
              <a:spcBef>
                <a:spcPts val="0"/>
              </a:spcBef>
              <a:spcAft>
                <a:spcPts val="600"/>
              </a:spcAft>
              <a:buNone/>
            </a:pPr>
            <a:r>
              <a:rPr lang="en-ZA" sz="3200" dirty="0">
                <a:solidFill>
                  <a:srgbClr val="290DB3"/>
                </a:solidFill>
              </a:rPr>
              <a:t>1–2 Days</a:t>
            </a:r>
          </a:p>
          <a:p>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84</a:t>
            </a:fld>
            <a:endParaRPr lang="en-US" dirty="0"/>
          </a:p>
        </p:txBody>
      </p:sp>
      <p:cxnSp>
        <p:nvCxnSpPr>
          <p:cNvPr id="6" name="Straight Connector 5"/>
          <p:cNvCxnSpPr/>
          <p:nvPr/>
        </p:nvCxnSpPr>
        <p:spPr>
          <a:xfrm flipV="1">
            <a:off x="191787" y="99910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86841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29" y="237403"/>
            <a:ext cx="7717971" cy="1124712"/>
          </a:xfrm>
        </p:spPr>
        <p:txBody>
          <a:bodyPr anchor="ctr"/>
          <a:lstStyle/>
          <a:p>
            <a:r>
              <a:rPr lang="en-ZA" sz="3600" dirty="0"/>
              <a:t>Discussing product options with farmers</a:t>
            </a:r>
          </a:p>
        </p:txBody>
      </p:sp>
      <p:sp>
        <p:nvSpPr>
          <p:cNvPr id="5" name="Content Placeholder 4"/>
          <p:cNvSpPr>
            <a:spLocks noGrp="1"/>
          </p:cNvSpPr>
          <p:nvPr>
            <p:ph sz="half" idx="1"/>
          </p:nvPr>
        </p:nvSpPr>
        <p:spPr>
          <a:xfrm>
            <a:off x="511629" y="1693818"/>
            <a:ext cx="4757057" cy="4087367"/>
          </a:xfrm>
        </p:spPr>
        <p:txBody>
          <a:bodyPr/>
          <a:lstStyle/>
          <a:p>
            <a:pPr>
              <a:lnSpc>
                <a:spcPct val="100000"/>
              </a:lnSpc>
              <a:spcBef>
                <a:spcPts val="600"/>
              </a:spcBef>
              <a:spcAft>
                <a:spcPts val="600"/>
              </a:spcAft>
            </a:pPr>
            <a:r>
              <a:rPr lang="en-ZA" sz="3200" dirty="0">
                <a:solidFill>
                  <a:srgbClr val="290DB3"/>
                </a:solidFill>
              </a:rPr>
              <a:t>You can discuss marketing with farmers at their </a:t>
            </a:r>
            <a:r>
              <a:rPr lang="en-ZA" sz="3200" b="1" dirty="0">
                <a:solidFill>
                  <a:srgbClr val="290DB3"/>
                </a:solidFill>
              </a:rPr>
              <a:t>regular group meetings.</a:t>
            </a:r>
          </a:p>
          <a:p>
            <a:pPr>
              <a:lnSpc>
                <a:spcPct val="100000"/>
              </a:lnSpc>
              <a:spcBef>
                <a:spcPts val="600"/>
              </a:spcBef>
              <a:spcAft>
                <a:spcPts val="600"/>
              </a:spcAft>
            </a:pPr>
            <a:r>
              <a:rPr lang="en-ZA" sz="3200" dirty="0">
                <a:solidFill>
                  <a:srgbClr val="290DB3"/>
                </a:solidFill>
              </a:rPr>
              <a:t>It is usually in the farmers’ interest to work together, so they will help one another come to a </a:t>
            </a:r>
            <a:r>
              <a:rPr lang="en-ZA" sz="3200" b="1" dirty="0">
                <a:solidFill>
                  <a:srgbClr val="290DB3"/>
                </a:solidFill>
              </a:rPr>
              <a:t>joint decision.</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85</a:t>
            </a:fld>
            <a:endParaRPr lang="en-US" dirty="0"/>
          </a:p>
        </p:txBody>
      </p:sp>
      <p:cxnSp>
        <p:nvCxnSpPr>
          <p:cNvPr id="8" name="Straight Connector 7"/>
          <p:cNvCxnSpPr/>
          <p:nvPr/>
        </p:nvCxnSpPr>
        <p:spPr>
          <a:xfrm flipV="1">
            <a:off x="191788" y="133947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5119" y="1970314"/>
            <a:ext cx="4532324" cy="3211286"/>
          </a:xfrm>
          <a:prstGeom prst="rect">
            <a:avLst/>
          </a:prstGeom>
        </p:spPr>
      </p:pic>
    </p:spTree>
    <p:extLst>
      <p:ext uri="{BB962C8B-B14F-4D97-AF65-F5344CB8AC3E}">
        <p14:creationId xmlns:p14="http://schemas.microsoft.com/office/powerpoint/2010/main" val="31000139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58" y="-4670"/>
            <a:ext cx="7815942" cy="1124712"/>
          </a:xfrm>
        </p:spPr>
        <p:txBody>
          <a:bodyPr anchor="ctr"/>
          <a:lstStyle/>
          <a:p>
            <a:r>
              <a:rPr lang="en-ZA" sz="3600" dirty="0"/>
              <a:t>Discussing product options with traders</a:t>
            </a:r>
          </a:p>
        </p:txBody>
      </p:sp>
      <p:sp>
        <p:nvSpPr>
          <p:cNvPr id="5" name="Content Placeholder 4"/>
          <p:cNvSpPr>
            <a:spLocks noGrp="1"/>
          </p:cNvSpPr>
          <p:nvPr>
            <p:ph sz="half" idx="1"/>
          </p:nvPr>
        </p:nvSpPr>
        <p:spPr>
          <a:xfrm>
            <a:off x="413658" y="1426029"/>
            <a:ext cx="5355771" cy="5540828"/>
          </a:xfrm>
        </p:spPr>
        <p:txBody>
          <a:bodyPr/>
          <a:lstStyle/>
          <a:p>
            <a:pPr>
              <a:lnSpc>
                <a:spcPct val="100000"/>
              </a:lnSpc>
              <a:spcBef>
                <a:spcPts val="0"/>
              </a:spcBef>
              <a:spcAft>
                <a:spcPts val="600"/>
              </a:spcAft>
            </a:pPr>
            <a:r>
              <a:rPr lang="en-ZA" sz="3200" dirty="0">
                <a:solidFill>
                  <a:srgbClr val="290DB3"/>
                </a:solidFill>
              </a:rPr>
              <a:t>It is </a:t>
            </a:r>
            <a:r>
              <a:rPr lang="en-ZA" sz="3200" b="1" dirty="0">
                <a:solidFill>
                  <a:schemeClr val="accent2">
                    <a:lumMod val="75000"/>
                  </a:schemeClr>
                </a:solidFill>
              </a:rPr>
              <a:t>best to interview traders individually.</a:t>
            </a:r>
          </a:p>
          <a:p>
            <a:pPr>
              <a:lnSpc>
                <a:spcPct val="100000"/>
              </a:lnSpc>
              <a:spcBef>
                <a:spcPts val="0"/>
              </a:spcBef>
              <a:spcAft>
                <a:spcPts val="600"/>
              </a:spcAft>
            </a:pPr>
            <a:r>
              <a:rPr lang="en-ZA" sz="3200" dirty="0">
                <a:solidFill>
                  <a:srgbClr val="290DB3"/>
                </a:solidFill>
              </a:rPr>
              <a:t>Traders operate their businesses as individuals and they have </a:t>
            </a:r>
            <a:r>
              <a:rPr lang="en-ZA" sz="3200" b="1" dirty="0">
                <a:solidFill>
                  <a:srgbClr val="290DB3"/>
                </a:solidFill>
              </a:rPr>
              <a:t>little interest in cooperating </a:t>
            </a:r>
            <a:r>
              <a:rPr lang="en-ZA" sz="3200" dirty="0">
                <a:solidFill>
                  <a:srgbClr val="290DB3"/>
                </a:solidFill>
              </a:rPr>
              <a:t>with one another.</a:t>
            </a:r>
          </a:p>
          <a:p>
            <a:pPr>
              <a:lnSpc>
                <a:spcPct val="100000"/>
              </a:lnSpc>
              <a:spcBef>
                <a:spcPts val="0"/>
              </a:spcBef>
              <a:spcAft>
                <a:spcPts val="600"/>
              </a:spcAft>
            </a:pPr>
            <a:r>
              <a:rPr lang="en-ZA" sz="3200" dirty="0">
                <a:solidFill>
                  <a:srgbClr val="290DB3"/>
                </a:solidFill>
              </a:rPr>
              <a:t>If you interview a group of traders, they may </a:t>
            </a:r>
            <a:r>
              <a:rPr lang="en-ZA" sz="3200" b="1" dirty="0">
                <a:solidFill>
                  <a:srgbClr val="290DB3"/>
                </a:solidFill>
              </a:rPr>
              <a:t>exaggerate their answers; </a:t>
            </a:r>
            <a:r>
              <a:rPr lang="en-ZA" sz="3200" dirty="0">
                <a:solidFill>
                  <a:srgbClr val="290DB3"/>
                </a:solidFill>
              </a:rPr>
              <a:t>so it will be hard to get reliable information.</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86</a:t>
            </a:fld>
            <a:endParaRPr lang="en-US" dirty="0"/>
          </a:p>
        </p:txBody>
      </p:sp>
      <p:cxnSp>
        <p:nvCxnSpPr>
          <p:cNvPr id="8" name="Straight Connector 7"/>
          <p:cNvCxnSpPr/>
          <p:nvPr/>
        </p:nvCxnSpPr>
        <p:spPr>
          <a:xfrm flipV="1">
            <a:off x="191788" y="107507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171" y="2606912"/>
            <a:ext cx="3678838" cy="3678838"/>
          </a:xfrm>
          <a:prstGeom prst="rect">
            <a:avLst/>
          </a:prstGeom>
        </p:spPr>
      </p:pic>
    </p:spTree>
    <p:extLst>
      <p:ext uri="{BB962C8B-B14F-4D97-AF65-F5344CB8AC3E}">
        <p14:creationId xmlns:p14="http://schemas.microsoft.com/office/powerpoint/2010/main" val="1942087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Discussing ideas with other role players</a:t>
            </a:r>
          </a:p>
        </p:txBody>
      </p:sp>
      <p:sp>
        <p:nvSpPr>
          <p:cNvPr id="3" name="Content Placeholder 2"/>
          <p:cNvSpPr>
            <a:spLocks noGrp="1"/>
          </p:cNvSpPr>
          <p:nvPr>
            <p:ph idx="1"/>
          </p:nvPr>
        </p:nvSpPr>
        <p:spPr>
          <a:xfrm>
            <a:off x="914400" y="1188721"/>
            <a:ext cx="8229600" cy="4526279"/>
          </a:xfrm>
        </p:spPr>
        <p:txBody>
          <a:bodyPr/>
          <a:lstStyle/>
          <a:p>
            <a:pPr marL="0" indent="0">
              <a:lnSpc>
                <a:spcPct val="100000"/>
              </a:lnSpc>
              <a:spcBef>
                <a:spcPts val="0"/>
              </a:spcBef>
              <a:spcAft>
                <a:spcPts val="600"/>
              </a:spcAft>
              <a:buNone/>
            </a:pPr>
            <a:r>
              <a:rPr lang="en-ZA" sz="3200" b="1" dirty="0">
                <a:solidFill>
                  <a:schemeClr val="accent2">
                    <a:lumMod val="75000"/>
                  </a:schemeClr>
                </a:solidFill>
              </a:rPr>
              <a:t>Also discuss ideas with:</a:t>
            </a:r>
          </a:p>
          <a:p>
            <a:pPr>
              <a:lnSpc>
                <a:spcPct val="100000"/>
              </a:lnSpc>
              <a:spcBef>
                <a:spcPts val="0"/>
              </a:spcBef>
              <a:spcAft>
                <a:spcPts val="600"/>
              </a:spcAft>
            </a:pPr>
            <a:r>
              <a:rPr lang="en-ZA" sz="3200" dirty="0">
                <a:solidFill>
                  <a:srgbClr val="290DB3"/>
                </a:solidFill>
              </a:rPr>
              <a:t>Extension personnel</a:t>
            </a:r>
          </a:p>
          <a:p>
            <a:pPr>
              <a:lnSpc>
                <a:spcPct val="100000"/>
              </a:lnSpc>
              <a:spcBef>
                <a:spcPts val="0"/>
              </a:spcBef>
              <a:spcAft>
                <a:spcPts val="600"/>
              </a:spcAft>
            </a:pPr>
            <a:r>
              <a:rPr lang="en-ZA" sz="3200" dirty="0">
                <a:solidFill>
                  <a:srgbClr val="290DB3"/>
                </a:solidFill>
              </a:rPr>
              <a:t>Local government staff</a:t>
            </a:r>
          </a:p>
          <a:p>
            <a:pPr>
              <a:lnSpc>
                <a:spcPct val="100000"/>
              </a:lnSpc>
              <a:spcBef>
                <a:spcPts val="0"/>
              </a:spcBef>
              <a:spcAft>
                <a:spcPts val="600"/>
              </a:spcAft>
            </a:pPr>
            <a:r>
              <a:rPr lang="en-ZA" sz="3200" dirty="0">
                <a:solidFill>
                  <a:srgbClr val="290DB3"/>
                </a:solidFill>
              </a:rPr>
              <a:t>Service providers, e.g. input suppliers, banks, NGOs and other development projects</a:t>
            </a:r>
          </a:p>
          <a:p>
            <a:pPr marL="0" indent="0" algn="just">
              <a:lnSpc>
                <a:spcPct val="100000"/>
              </a:lnSpc>
              <a:spcBef>
                <a:spcPts val="0"/>
              </a:spcBef>
              <a:spcAft>
                <a:spcPts val="600"/>
              </a:spcAft>
              <a:buNone/>
            </a:pPr>
            <a:r>
              <a:rPr lang="en-ZA" sz="3200" dirty="0">
                <a:solidFill>
                  <a:srgbClr val="290DB3"/>
                </a:solidFill>
              </a:rPr>
              <a:t>These role players may be able to provide </a:t>
            </a:r>
            <a:r>
              <a:rPr lang="en-ZA" sz="3200" b="1" dirty="0">
                <a:solidFill>
                  <a:srgbClr val="290DB3"/>
                </a:solidFill>
              </a:rPr>
              <a:t>information</a:t>
            </a:r>
            <a:r>
              <a:rPr lang="en-ZA" sz="3200" dirty="0">
                <a:solidFill>
                  <a:srgbClr val="290DB3"/>
                </a:solidFill>
              </a:rPr>
              <a:t> on and </a:t>
            </a:r>
            <a:r>
              <a:rPr lang="en-ZA" sz="3200" b="1" dirty="0">
                <a:solidFill>
                  <a:srgbClr val="290DB3"/>
                </a:solidFill>
              </a:rPr>
              <a:t>insights</a:t>
            </a:r>
            <a:r>
              <a:rPr lang="en-ZA" sz="3200" dirty="0">
                <a:solidFill>
                  <a:srgbClr val="290DB3"/>
                </a:solidFill>
              </a:rPr>
              <a:t> into </a:t>
            </a:r>
            <a:r>
              <a:rPr lang="en-ZA" sz="3200" b="1" dirty="0">
                <a:solidFill>
                  <a:srgbClr val="290DB3"/>
                </a:solidFill>
              </a:rPr>
              <a:t>opportunities</a:t>
            </a:r>
          </a:p>
          <a:p>
            <a:pPr marL="0" indent="0" algn="just">
              <a:lnSpc>
                <a:spcPct val="100000"/>
              </a:lnSpc>
              <a:spcBef>
                <a:spcPts val="0"/>
              </a:spcBef>
              <a:spcAft>
                <a:spcPts val="600"/>
              </a:spcAft>
              <a:buNone/>
            </a:pPr>
            <a:r>
              <a:rPr lang="en-ZA" sz="3200" dirty="0">
                <a:solidFill>
                  <a:srgbClr val="290DB3"/>
                </a:solidFill>
              </a:rPr>
              <a:t>and</a:t>
            </a:r>
            <a:r>
              <a:rPr lang="en-ZA" sz="3200" b="1" dirty="0">
                <a:solidFill>
                  <a:srgbClr val="290DB3"/>
                </a:solidFill>
              </a:rPr>
              <a:t> challenges.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87</a:t>
            </a:fld>
            <a:endParaRPr lang="en-US" dirty="0"/>
          </a:p>
        </p:txBody>
      </p:sp>
      <p:cxnSp>
        <p:nvCxnSpPr>
          <p:cNvPr id="6" name="Straight Connector 5"/>
          <p:cNvCxnSpPr/>
          <p:nvPr/>
        </p:nvCxnSpPr>
        <p:spPr>
          <a:xfrm flipV="1">
            <a:off x="191788" y="94444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66544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9209786" cy="1124712"/>
          </a:xfrm>
        </p:spPr>
        <p:txBody>
          <a:bodyPr anchor="ctr"/>
          <a:lstStyle/>
          <a:p>
            <a:r>
              <a:rPr lang="en-ZA" sz="3600" dirty="0"/>
              <a:t>Identifying market opportunities for products</a:t>
            </a:r>
          </a:p>
        </p:txBody>
      </p:sp>
      <p:sp>
        <p:nvSpPr>
          <p:cNvPr id="5" name="Content Placeholder 4"/>
          <p:cNvSpPr>
            <a:spLocks noGrp="1"/>
          </p:cNvSpPr>
          <p:nvPr>
            <p:ph sz="half" idx="1"/>
          </p:nvPr>
        </p:nvSpPr>
        <p:spPr>
          <a:xfrm>
            <a:off x="336551" y="1120043"/>
            <a:ext cx="5160735" cy="5811110"/>
          </a:xfrm>
        </p:spPr>
        <p:txBody>
          <a:bodyPr/>
          <a:lstStyle/>
          <a:p>
            <a:pPr marL="0" indent="0">
              <a:lnSpc>
                <a:spcPct val="100000"/>
              </a:lnSpc>
              <a:spcBef>
                <a:spcPts val="0"/>
              </a:spcBef>
              <a:buNone/>
            </a:pPr>
            <a:r>
              <a:rPr lang="en-ZA" sz="3200" b="1" dirty="0">
                <a:solidFill>
                  <a:schemeClr val="accent2">
                    <a:lumMod val="75000"/>
                  </a:schemeClr>
                </a:solidFill>
              </a:rPr>
              <a:t>Farmers may have diverse views on the best product for example:</a:t>
            </a:r>
          </a:p>
          <a:p>
            <a:pPr>
              <a:lnSpc>
                <a:spcPct val="100000"/>
              </a:lnSpc>
              <a:spcBef>
                <a:spcPts val="0"/>
              </a:spcBef>
            </a:pPr>
            <a:r>
              <a:rPr lang="en-ZA" sz="3200" b="1" dirty="0">
                <a:solidFill>
                  <a:srgbClr val="290DB3"/>
                </a:solidFill>
              </a:rPr>
              <a:t>Richer farmers </a:t>
            </a:r>
            <a:r>
              <a:rPr lang="en-ZA" sz="3200" dirty="0">
                <a:solidFill>
                  <a:srgbClr val="290DB3"/>
                </a:solidFill>
              </a:rPr>
              <a:t>may want to invest in larger livestock</a:t>
            </a:r>
          </a:p>
          <a:p>
            <a:pPr>
              <a:lnSpc>
                <a:spcPct val="100000"/>
              </a:lnSpc>
              <a:spcBef>
                <a:spcPts val="0"/>
              </a:spcBef>
            </a:pPr>
            <a:r>
              <a:rPr lang="en-ZA" sz="3200" b="1" dirty="0">
                <a:solidFill>
                  <a:srgbClr val="290DB3"/>
                </a:solidFill>
              </a:rPr>
              <a:t>Farmers with irrigation </a:t>
            </a:r>
            <a:r>
              <a:rPr lang="en-ZA" sz="3200" dirty="0">
                <a:solidFill>
                  <a:srgbClr val="290DB3"/>
                </a:solidFill>
              </a:rPr>
              <a:t>may want to grow vegetables all year round</a:t>
            </a:r>
          </a:p>
          <a:p>
            <a:pPr>
              <a:lnSpc>
                <a:spcPct val="100000"/>
              </a:lnSpc>
              <a:spcBef>
                <a:spcPts val="0"/>
              </a:spcBef>
            </a:pPr>
            <a:r>
              <a:rPr lang="en-ZA" sz="3200" b="1" dirty="0">
                <a:solidFill>
                  <a:srgbClr val="290DB3"/>
                </a:solidFill>
              </a:rPr>
              <a:t>Women</a:t>
            </a:r>
            <a:r>
              <a:rPr lang="en-ZA" sz="3200" dirty="0">
                <a:solidFill>
                  <a:srgbClr val="290DB3"/>
                </a:solidFill>
              </a:rPr>
              <a:t> may prefer items such as eggs, because they can produce and sell them close to their </a:t>
            </a:r>
            <a:r>
              <a:rPr lang="en-ZA" sz="3200" dirty="0" smtClean="0">
                <a:solidFill>
                  <a:srgbClr val="290DB3"/>
                </a:solidFill>
              </a:rPr>
              <a:t>homes.</a:t>
            </a:r>
            <a:endParaRPr lang="en-ZA" sz="3200" dirty="0">
              <a:solidFill>
                <a:srgbClr val="290DB3"/>
              </a:solidFill>
            </a:endParaRP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88</a:t>
            </a:fld>
            <a:endParaRPr lang="en-US" dirty="0"/>
          </a:p>
        </p:txBody>
      </p:sp>
      <p:cxnSp>
        <p:nvCxnSpPr>
          <p:cNvPr id="8" name="Straight Connector 7"/>
          <p:cNvCxnSpPr/>
          <p:nvPr/>
        </p:nvCxnSpPr>
        <p:spPr>
          <a:xfrm flipV="1">
            <a:off x="191788" y="94444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3043" y="2188667"/>
            <a:ext cx="4579258" cy="3232418"/>
          </a:xfrm>
          <a:prstGeom prst="rect">
            <a:avLst/>
          </a:prstGeom>
        </p:spPr>
      </p:pic>
    </p:spTree>
    <p:extLst>
      <p:ext uri="{BB962C8B-B14F-4D97-AF65-F5344CB8AC3E}">
        <p14:creationId xmlns:p14="http://schemas.microsoft.com/office/powerpoint/2010/main" val="27010574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6" y="-4670"/>
            <a:ext cx="9470808" cy="1124712"/>
          </a:xfrm>
        </p:spPr>
        <p:txBody>
          <a:bodyPr anchor="ctr"/>
          <a:lstStyle/>
          <a:p>
            <a:r>
              <a:rPr lang="en-ZA" sz="3600" dirty="0"/>
              <a:t>Including women in agroenterprise development</a:t>
            </a:r>
          </a:p>
        </p:txBody>
      </p:sp>
      <p:sp>
        <p:nvSpPr>
          <p:cNvPr id="5" name="Content Placeholder 4"/>
          <p:cNvSpPr>
            <a:spLocks noGrp="1"/>
          </p:cNvSpPr>
          <p:nvPr>
            <p:ph idx="1"/>
          </p:nvPr>
        </p:nvSpPr>
        <p:spPr>
          <a:xfrm>
            <a:off x="322416" y="1265647"/>
            <a:ext cx="5120442" cy="5581467"/>
          </a:xfrm>
        </p:spPr>
        <p:txBody>
          <a:bodyPr/>
          <a:lstStyle/>
          <a:p>
            <a:pPr>
              <a:lnSpc>
                <a:spcPct val="100000"/>
              </a:lnSpc>
              <a:spcBef>
                <a:spcPts val="0"/>
              </a:spcBef>
              <a:spcAft>
                <a:spcPts val="600"/>
              </a:spcAft>
            </a:pPr>
            <a:r>
              <a:rPr lang="en-ZA" sz="3200" dirty="0">
                <a:solidFill>
                  <a:srgbClr val="290DB3"/>
                </a:solidFill>
              </a:rPr>
              <a:t>Hold meetings with women </a:t>
            </a:r>
            <a:r>
              <a:rPr lang="en-ZA" sz="3200" dirty="0" smtClean="0">
                <a:solidFill>
                  <a:srgbClr val="290DB3"/>
                </a:solidFill>
              </a:rPr>
              <a:t>only.</a:t>
            </a:r>
          </a:p>
          <a:p>
            <a:pPr>
              <a:lnSpc>
                <a:spcPct val="100000"/>
              </a:lnSpc>
              <a:spcBef>
                <a:spcPts val="0"/>
              </a:spcBef>
              <a:spcAft>
                <a:spcPts val="600"/>
              </a:spcAft>
            </a:pPr>
            <a:r>
              <a:rPr lang="en-ZA" sz="3200" dirty="0" smtClean="0">
                <a:solidFill>
                  <a:srgbClr val="290DB3"/>
                </a:solidFill>
              </a:rPr>
              <a:t>Ask </a:t>
            </a:r>
            <a:r>
              <a:rPr lang="en-ZA" sz="3200" dirty="0">
                <a:solidFill>
                  <a:srgbClr val="290DB3"/>
                </a:solidFill>
              </a:rPr>
              <a:t>them what products they could work on where they could keep all or most of the income.</a:t>
            </a:r>
          </a:p>
          <a:p>
            <a:pPr>
              <a:lnSpc>
                <a:spcPct val="100000"/>
              </a:lnSpc>
              <a:spcBef>
                <a:spcPts val="0"/>
              </a:spcBef>
              <a:spcAft>
                <a:spcPts val="600"/>
              </a:spcAft>
            </a:pPr>
            <a:r>
              <a:rPr lang="en-ZA" sz="3200" dirty="0">
                <a:solidFill>
                  <a:srgbClr val="290DB3"/>
                </a:solidFill>
              </a:rPr>
              <a:t>Hire women field agents work with women farmers.</a:t>
            </a:r>
          </a:p>
          <a:p>
            <a:pPr>
              <a:lnSpc>
                <a:spcPct val="100000"/>
              </a:lnSpc>
              <a:spcBef>
                <a:spcPts val="0"/>
              </a:spcBef>
              <a:spcAft>
                <a:spcPts val="600"/>
              </a:spcAft>
            </a:pPr>
            <a:r>
              <a:rPr lang="en-ZA" sz="3200" dirty="0">
                <a:solidFill>
                  <a:srgbClr val="290DB3"/>
                </a:solidFill>
              </a:rPr>
              <a:t>Make sure that women have the opportunity to speak in mixed groups.</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89</a:t>
            </a:fld>
            <a:endParaRPr lang="en-US" dirty="0"/>
          </a:p>
        </p:txBody>
      </p:sp>
      <p:cxnSp>
        <p:nvCxnSpPr>
          <p:cNvPr id="8" name="Straight Connector 7"/>
          <p:cNvCxnSpPr/>
          <p:nvPr/>
        </p:nvCxnSpPr>
        <p:spPr>
          <a:xfrm flipV="1">
            <a:off x="191788" y="94444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1462" y="2764556"/>
            <a:ext cx="4286920" cy="3037530"/>
          </a:xfrm>
          <a:prstGeom prst="rect">
            <a:avLst/>
          </a:prstGeom>
        </p:spPr>
      </p:pic>
    </p:spTree>
    <p:extLst>
      <p:ext uri="{BB962C8B-B14F-4D97-AF65-F5344CB8AC3E}">
        <p14:creationId xmlns:p14="http://schemas.microsoft.com/office/powerpoint/2010/main" val="471095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Overview</a:t>
            </a:r>
          </a:p>
        </p:txBody>
      </p:sp>
      <p:sp>
        <p:nvSpPr>
          <p:cNvPr id="3" name="Content Placeholder 2"/>
          <p:cNvSpPr>
            <a:spLocks noGrp="1"/>
          </p:cNvSpPr>
          <p:nvPr>
            <p:ph idx="1"/>
          </p:nvPr>
        </p:nvSpPr>
        <p:spPr>
          <a:xfrm>
            <a:off x="914399" y="1120042"/>
            <a:ext cx="8633361" cy="5865973"/>
          </a:xfrm>
        </p:spPr>
        <p:txBody>
          <a:bodyPr/>
          <a:lstStyle/>
          <a:p>
            <a:pPr marL="0" indent="0">
              <a:lnSpc>
                <a:spcPct val="100000"/>
              </a:lnSpc>
              <a:spcBef>
                <a:spcPts val="0"/>
              </a:spcBef>
              <a:spcAft>
                <a:spcPts val="600"/>
              </a:spcAft>
              <a:buNone/>
            </a:pPr>
            <a:r>
              <a:rPr lang="en-ZA" sz="3200" b="1" dirty="0">
                <a:solidFill>
                  <a:srgbClr val="898F0C"/>
                </a:solidFill>
              </a:rPr>
              <a:t>Lesson 1 covers the following content:</a:t>
            </a:r>
          </a:p>
          <a:p>
            <a:pPr>
              <a:lnSpc>
                <a:spcPct val="100000"/>
              </a:lnSpc>
              <a:spcBef>
                <a:spcPts val="0"/>
              </a:spcBef>
              <a:spcAft>
                <a:spcPts val="300"/>
              </a:spcAft>
            </a:pPr>
            <a:r>
              <a:rPr lang="en-ZA" sz="3200" dirty="0">
                <a:solidFill>
                  <a:srgbClr val="290DB3"/>
                </a:solidFill>
              </a:rPr>
              <a:t>The project team</a:t>
            </a:r>
          </a:p>
          <a:p>
            <a:pPr>
              <a:lnSpc>
                <a:spcPct val="100000"/>
              </a:lnSpc>
              <a:spcBef>
                <a:spcPts val="0"/>
              </a:spcBef>
              <a:spcAft>
                <a:spcPts val="300"/>
              </a:spcAft>
            </a:pPr>
            <a:r>
              <a:rPr lang="en-ZA" sz="3200" dirty="0">
                <a:solidFill>
                  <a:srgbClr val="290DB3"/>
                </a:solidFill>
              </a:rPr>
              <a:t>The seven steps in agroenterprise development</a:t>
            </a:r>
          </a:p>
          <a:p>
            <a:pPr>
              <a:lnSpc>
                <a:spcPct val="100000"/>
              </a:lnSpc>
              <a:spcBef>
                <a:spcPts val="0"/>
              </a:spcBef>
              <a:spcAft>
                <a:spcPts val="300"/>
              </a:spcAft>
            </a:pPr>
            <a:r>
              <a:rPr lang="en-ZA" sz="3200" dirty="0">
                <a:solidFill>
                  <a:srgbClr val="290DB3"/>
                </a:solidFill>
              </a:rPr>
              <a:t>Evaluating the project team’s agroenterprise skills</a:t>
            </a:r>
          </a:p>
          <a:p>
            <a:pPr>
              <a:lnSpc>
                <a:spcPct val="100000"/>
              </a:lnSpc>
              <a:spcBef>
                <a:spcPts val="0"/>
              </a:spcBef>
              <a:spcAft>
                <a:spcPts val="300"/>
              </a:spcAft>
            </a:pPr>
            <a:r>
              <a:rPr lang="en-ZA" sz="3200" dirty="0">
                <a:solidFill>
                  <a:srgbClr val="290DB3"/>
                </a:solidFill>
              </a:rPr>
              <a:t>Targeting project staff</a:t>
            </a:r>
          </a:p>
          <a:p>
            <a:pPr>
              <a:lnSpc>
                <a:spcPct val="100000"/>
              </a:lnSpc>
              <a:spcBef>
                <a:spcPts val="0"/>
              </a:spcBef>
              <a:spcAft>
                <a:spcPts val="300"/>
              </a:spcAft>
            </a:pPr>
            <a:r>
              <a:rPr lang="en-ZA" sz="3200" dirty="0">
                <a:solidFill>
                  <a:srgbClr val="290DB3"/>
                </a:solidFill>
              </a:rPr>
              <a:t>Developing a new mindset</a:t>
            </a:r>
          </a:p>
          <a:p>
            <a:pPr>
              <a:lnSpc>
                <a:spcPct val="100000"/>
              </a:lnSpc>
              <a:spcBef>
                <a:spcPts val="0"/>
              </a:spcBef>
              <a:spcAft>
                <a:spcPts val="300"/>
              </a:spcAft>
            </a:pPr>
            <a:r>
              <a:rPr lang="en-ZA" sz="3200" dirty="0">
                <a:solidFill>
                  <a:srgbClr val="290DB3"/>
                </a:solidFill>
              </a:rPr>
              <a:t>Gathering initial information about the target area</a:t>
            </a:r>
          </a:p>
          <a:p>
            <a:pPr>
              <a:lnSpc>
                <a:spcPct val="100000"/>
              </a:lnSpc>
              <a:spcBef>
                <a:spcPts val="0"/>
              </a:spcBef>
              <a:spcAft>
                <a:spcPts val="300"/>
              </a:spcAft>
            </a:pPr>
            <a:r>
              <a:rPr lang="en-ZA" sz="3200" dirty="0">
                <a:solidFill>
                  <a:srgbClr val="290DB3"/>
                </a:solidFill>
              </a:rPr>
              <a:t>Initial meetings with staff and communities</a:t>
            </a:r>
          </a:p>
          <a:p>
            <a:pPr>
              <a:lnSpc>
                <a:spcPct val="100000"/>
              </a:lnSpc>
              <a:spcBef>
                <a:spcPts val="0"/>
              </a:spcBef>
              <a:spcAft>
                <a:spcPts val="300"/>
              </a:spcAft>
            </a:pPr>
            <a:r>
              <a:rPr lang="en-ZA" sz="3200" dirty="0">
                <a:solidFill>
                  <a:srgbClr val="290DB3"/>
                </a:solidFill>
              </a:rPr>
              <a:t>Working with partner organizations</a:t>
            </a:r>
          </a:p>
          <a:p>
            <a:pPr>
              <a:lnSpc>
                <a:spcPct val="100000"/>
              </a:lnSpc>
              <a:spcBef>
                <a:spcPts val="0"/>
              </a:spcBef>
              <a:spcAft>
                <a:spcPts val="300"/>
              </a:spcAft>
            </a:pPr>
            <a:r>
              <a:rPr lang="en-ZA" sz="3200" dirty="0">
                <a:solidFill>
                  <a:srgbClr val="290DB3"/>
                </a:solidFill>
              </a:rPr>
              <a:t>Conditions of collaboration</a:t>
            </a:r>
          </a:p>
          <a:p>
            <a:pPr>
              <a:lnSpc>
                <a:spcPct val="100000"/>
              </a:lnSpc>
              <a:spcBef>
                <a:spcPts val="0"/>
              </a:spcBef>
              <a:spcAft>
                <a:spcPts val="300"/>
              </a:spcAft>
            </a:pPr>
            <a:r>
              <a:rPr lang="en-ZA" sz="3200" dirty="0">
                <a:solidFill>
                  <a:srgbClr val="290DB3"/>
                </a:solidFill>
              </a:rPr>
              <a:t>Deciding on an approach</a:t>
            </a:r>
          </a:p>
          <a:p>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9</a:t>
            </a:fld>
            <a:endParaRPr lang="en-US" dirty="0"/>
          </a:p>
        </p:txBody>
      </p:sp>
      <p:cxnSp>
        <p:nvCxnSpPr>
          <p:cNvPr id="6" name="Straight Connector 5"/>
          <p:cNvCxnSpPr/>
          <p:nvPr/>
        </p:nvCxnSpPr>
        <p:spPr>
          <a:xfrm flipV="1">
            <a:off x="322415" y="94133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81984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1" y="-4670"/>
            <a:ext cx="8817429" cy="1124712"/>
          </a:xfrm>
        </p:spPr>
        <p:txBody>
          <a:bodyPr anchor="ctr"/>
          <a:lstStyle/>
          <a:p>
            <a:r>
              <a:rPr lang="en-ZA" sz="3600" dirty="0"/>
              <a:t>Including women in agroenterprise </a:t>
            </a:r>
            <a:r>
              <a:rPr lang="en-ZA" sz="3600" dirty="0" smtClean="0"/>
              <a:t>development (Continued)</a:t>
            </a:r>
            <a:endParaRPr lang="en-ZA" sz="3600" dirty="0"/>
          </a:p>
        </p:txBody>
      </p:sp>
      <p:sp>
        <p:nvSpPr>
          <p:cNvPr id="3" name="Content Placeholder 2"/>
          <p:cNvSpPr>
            <a:spLocks noGrp="1"/>
          </p:cNvSpPr>
          <p:nvPr>
            <p:ph idx="1"/>
          </p:nvPr>
        </p:nvSpPr>
        <p:spPr>
          <a:xfrm>
            <a:off x="402771" y="1587677"/>
            <a:ext cx="4996543" cy="5178883"/>
          </a:xfrm>
        </p:spPr>
        <p:txBody>
          <a:bodyPr/>
          <a:lstStyle/>
          <a:p>
            <a:pPr>
              <a:lnSpc>
                <a:spcPct val="100000"/>
              </a:lnSpc>
              <a:spcBef>
                <a:spcPts val="0"/>
              </a:spcBef>
              <a:spcAft>
                <a:spcPts val="600"/>
              </a:spcAft>
            </a:pPr>
            <a:r>
              <a:rPr lang="en-ZA" sz="3200" dirty="0">
                <a:solidFill>
                  <a:srgbClr val="290DB3"/>
                </a:solidFill>
              </a:rPr>
              <a:t>Combine agricultural development with savings and loan activities.</a:t>
            </a:r>
          </a:p>
          <a:p>
            <a:pPr>
              <a:lnSpc>
                <a:spcPct val="100000"/>
              </a:lnSpc>
              <a:spcBef>
                <a:spcPts val="0"/>
              </a:spcBef>
              <a:spcAft>
                <a:spcPts val="600"/>
              </a:spcAft>
            </a:pPr>
            <a:r>
              <a:rPr lang="en-ZA" sz="3200" b="1" dirty="0">
                <a:solidFill>
                  <a:srgbClr val="290DB3"/>
                </a:solidFill>
              </a:rPr>
              <a:t>Raise women’s issues with community leaders.</a:t>
            </a:r>
          </a:p>
          <a:p>
            <a:pPr>
              <a:lnSpc>
                <a:spcPct val="100000"/>
              </a:lnSpc>
              <a:spcBef>
                <a:spcPts val="0"/>
              </a:spcBef>
              <a:spcAft>
                <a:spcPts val="600"/>
              </a:spcAft>
            </a:pPr>
            <a:r>
              <a:rPr lang="en-ZA" sz="3200" dirty="0">
                <a:solidFill>
                  <a:srgbClr val="290DB3"/>
                </a:solidFill>
              </a:rPr>
              <a:t>Do not get women to work on community </a:t>
            </a:r>
            <a:r>
              <a:rPr lang="en-ZA" sz="3200" dirty="0" smtClean="0">
                <a:solidFill>
                  <a:srgbClr val="290DB3"/>
                </a:solidFill>
              </a:rPr>
              <a:t>plots: </a:t>
            </a:r>
            <a:r>
              <a:rPr lang="en-ZA" sz="3200" dirty="0">
                <a:solidFill>
                  <a:srgbClr val="290DB3"/>
                </a:solidFill>
              </a:rPr>
              <a:t>this creates an artificial situation that will fail when the product ends</a:t>
            </a:r>
            <a:r>
              <a:rPr lang="en-ZA" sz="3200" dirty="0" smtClean="0">
                <a:solidFill>
                  <a:srgbClr val="290DB3"/>
                </a:solidFill>
              </a:rPr>
              <a:t>.</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90</a:t>
            </a:fld>
            <a:endParaRPr lang="en-US" dirty="0"/>
          </a:p>
        </p:txBody>
      </p:sp>
      <p:cxnSp>
        <p:nvCxnSpPr>
          <p:cNvPr id="5" name="Straight Connector 4"/>
          <p:cNvCxnSpPr/>
          <p:nvPr/>
        </p:nvCxnSpPr>
        <p:spPr>
          <a:xfrm flipV="1">
            <a:off x="191788" y="111742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313" y="2242141"/>
            <a:ext cx="4168695" cy="3131440"/>
          </a:xfrm>
          <a:prstGeom prst="rect">
            <a:avLst/>
          </a:prstGeom>
        </p:spPr>
      </p:pic>
    </p:spTree>
    <p:extLst>
      <p:ext uri="{BB962C8B-B14F-4D97-AF65-F5344CB8AC3E}">
        <p14:creationId xmlns:p14="http://schemas.microsoft.com/office/powerpoint/2010/main" val="18700482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Things to ask women</a:t>
            </a:r>
          </a:p>
        </p:txBody>
      </p:sp>
      <p:sp>
        <p:nvSpPr>
          <p:cNvPr id="5" name="Content Placeholder 4"/>
          <p:cNvSpPr>
            <a:spLocks noGrp="1"/>
          </p:cNvSpPr>
          <p:nvPr>
            <p:ph sz="half" idx="1"/>
          </p:nvPr>
        </p:nvSpPr>
        <p:spPr>
          <a:xfrm>
            <a:off x="336550" y="1120042"/>
            <a:ext cx="5770336" cy="5875117"/>
          </a:xfrm>
        </p:spPr>
        <p:txBody>
          <a:bodyPr/>
          <a:lstStyle/>
          <a:p>
            <a:pPr marL="0" indent="0">
              <a:lnSpc>
                <a:spcPct val="100000"/>
              </a:lnSpc>
              <a:spcBef>
                <a:spcPts val="0"/>
              </a:spcBef>
              <a:buNone/>
            </a:pPr>
            <a:r>
              <a:rPr lang="en-ZA" sz="3200" b="1" dirty="0">
                <a:solidFill>
                  <a:srgbClr val="898F0C"/>
                </a:solidFill>
              </a:rPr>
              <a:t>Find </a:t>
            </a:r>
            <a:r>
              <a:rPr lang="en-ZA" sz="3200" b="1" dirty="0" smtClean="0">
                <a:solidFill>
                  <a:srgbClr val="898F0C"/>
                </a:solidFill>
              </a:rPr>
              <a:t>out:</a:t>
            </a:r>
          </a:p>
          <a:p>
            <a:pPr>
              <a:lnSpc>
                <a:spcPct val="100000"/>
              </a:lnSpc>
              <a:spcBef>
                <a:spcPts val="0"/>
              </a:spcBef>
            </a:pPr>
            <a:r>
              <a:rPr lang="en-ZA" sz="3200" dirty="0" smtClean="0">
                <a:solidFill>
                  <a:srgbClr val="290DB3"/>
                </a:solidFill>
              </a:rPr>
              <a:t>What </a:t>
            </a:r>
            <a:r>
              <a:rPr lang="en-ZA" sz="3200" dirty="0">
                <a:solidFill>
                  <a:srgbClr val="290DB3"/>
                </a:solidFill>
              </a:rPr>
              <a:t>women do in production and </a:t>
            </a:r>
            <a:r>
              <a:rPr lang="en-ZA" sz="3200" dirty="0" smtClean="0">
                <a:solidFill>
                  <a:srgbClr val="290DB3"/>
                </a:solidFill>
              </a:rPr>
              <a:t>sales</a:t>
            </a:r>
            <a:endParaRPr lang="en-ZA" sz="3200" dirty="0">
              <a:solidFill>
                <a:srgbClr val="290DB3"/>
              </a:solidFill>
            </a:endParaRPr>
          </a:p>
          <a:p>
            <a:pPr>
              <a:lnSpc>
                <a:spcPct val="100000"/>
              </a:lnSpc>
              <a:spcBef>
                <a:spcPts val="0"/>
              </a:spcBef>
            </a:pPr>
            <a:r>
              <a:rPr lang="en-ZA" sz="3200" dirty="0" smtClean="0">
                <a:solidFill>
                  <a:srgbClr val="290DB3"/>
                </a:solidFill>
              </a:rPr>
              <a:t>Where </a:t>
            </a:r>
            <a:r>
              <a:rPr lang="en-ZA" sz="3200" dirty="0">
                <a:solidFill>
                  <a:srgbClr val="290DB3"/>
                </a:solidFill>
              </a:rPr>
              <a:t>women get vegetables and fruit for the </a:t>
            </a:r>
            <a:r>
              <a:rPr lang="en-ZA" sz="3200" dirty="0" smtClean="0">
                <a:solidFill>
                  <a:srgbClr val="290DB3"/>
                </a:solidFill>
              </a:rPr>
              <a:t>family</a:t>
            </a:r>
          </a:p>
          <a:p>
            <a:pPr>
              <a:lnSpc>
                <a:spcPct val="100000"/>
              </a:lnSpc>
              <a:spcBef>
                <a:spcPts val="0"/>
              </a:spcBef>
            </a:pPr>
            <a:r>
              <a:rPr lang="en-ZA" sz="3200" dirty="0" smtClean="0">
                <a:solidFill>
                  <a:srgbClr val="290DB3"/>
                </a:solidFill>
              </a:rPr>
              <a:t>If there are crops </a:t>
            </a:r>
            <a:r>
              <a:rPr lang="en-ZA" sz="3200" dirty="0">
                <a:solidFill>
                  <a:srgbClr val="290DB3"/>
                </a:solidFill>
              </a:rPr>
              <a:t>that are thought of as women’s crops?</a:t>
            </a:r>
          </a:p>
          <a:p>
            <a:pPr>
              <a:lnSpc>
                <a:spcPct val="100000"/>
              </a:lnSpc>
              <a:spcBef>
                <a:spcPts val="0"/>
              </a:spcBef>
            </a:pPr>
            <a:r>
              <a:rPr lang="en-ZA" sz="3200" dirty="0" smtClean="0">
                <a:solidFill>
                  <a:srgbClr val="290DB3"/>
                </a:solidFill>
              </a:rPr>
              <a:t>If </a:t>
            </a:r>
            <a:r>
              <a:rPr lang="en-ZA" sz="3200" dirty="0">
                <a:solidFill>
                  <a:srgbClr val="290DB3"/>
                </a:solidFill>
              </a:rPr>
              <a:t>there are </a:t>
            </a:r>
            <a:r>
              <a:rPr lang="en-ZA" sz="3200" dirty="0" smtClean="0">
                <a:solidFill>
                  <a:srgbClr val="290DB3"/>
                </a:solidFill>
              </a:rPr>
              <a:t>ways </a:t>
            </a:r>
            <a:r>
              <a:rPr lang="en-ZA" sz="3200" dirty="0">
                <a:solidFill>
                  <a:srgbClr val="290DB3"/>
                </a:solidFill>
              </a:rPr>
              <a:t>to improve the marketing of products that are controlled by </a:t>
            </a:r>
            <a:r>
              <a:rPr lang="en-ZA" sz="3200" dirty="0" smtClean="0">
                <a:solidFill>
                  <a:srgbClr val="290DB3"/>
                </a:solidFill>
              </a:rPr>
              <a:t>women</a:t>
            </a:r>
            <a:endParaRPr lang="en-ZA" sz="3200" dirty="0">
              <a:solidFill>
                <a:srgbClr val="290DB3"/>
              </a:solidFill>
            </a:endParaRPr>
          </a:p>
          <a:p>
            <a:pPr>
              <a:lnSpc>
                <a:spcPct val="100000"/>
              </a:lnSpc>
              <a:spcBef>
                <a:spcPts val="0"/>
              </a:spcBef>
            </a:pPr>
            <a:r>
              <a:rPr lang="en-ZA" sz="3200" dirty="0" smtClean="0">
                <a:solidFill>
                  <a:srgbClr val="290DB3"/>
                </a:solidFill>
              </a:rPr>
              <a:t>If </a:t>
            </a:r>
            <a:r>
              <a:rPr lang="en-ZA" sz="3200" dirty="0">
                <a:solidFill>
                  <a:srgbClr val="290DB3"/>
                </a:solidFill>
              </a:rPr>
              <a:t>women are members of mixed farmers’ </a:t>
            </a:r>
            <a:r>
              <a:rPr lang="en-ZA" sz="3200" dirty="0" smtClean="0">
                <a:solidFill>
                  <a:srgbClr val="290DB3"/>
                </a:solidFill>
              </a:rPr>
              <a:t>groups </a:t>
            </a:r>
            <a:endParaRPr lang="en-ZA" sz="3200" dirty="0">
              <a:solidFill>
                <a:srgbClr val="290DB3"/>
              </a:solidFill>
            </a:endParaRP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91</a:t>
            </a:fld>
            <a:endParaRPr lang="en-US" dirty="0"/>
          </a:p>
        </p:txBody>
      </p:sp>
      <p:cxnSp>
        <p:nvCxnSpPr>
          <p:cNvPr id="8" name="Straight Connector 7"/>
          <p:cNvCxnSpPr/>
          <p:nvPr/>
        </p:nvCxnSpPr>
        <p:spPr>
          <a:xfrm flipV="1">
            <a:off x="336550" y="94468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1447799"/>
            <a:ext cx="3845371" cy="3125195"/>
          </a:xfrm>
          <a:prstGeom prst="rect">
            <a:avLst/>
          </a:prstGeom>
        </p:spPr>
      </p:pic>
    </p:spTree>
    <p:extLst>
      <p:ext uri="{BB962C8B-B14F-4D97-AF65-F5344CB8AC3E}">
        <p14:creationId xmlns:p14="http://schemas.microsoft.com/office/powerpoint/2010/main" val="27022079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4670"/>
            <a:ext cx="8833104" cy="1124712"/>
          </a:xfrm>
        </p:spPr>
        <p:txBody>
          <a:bodyPr anchor="ctr"/>
          <a:lstStyle/>
          <a:p>
            <a:r>
              <a:rPr lang="en-ZA" sz="3600" dirty="0"/>
              <a:t>Assessing risks of product and marketing options</a:t>
            </a:r>
          </a:p>
        </p:txBody>
      </p:sp>
      <p:sp>
        <p:nvSpPr>
          <p:cNvPr id="3" name="Content Placeholder 2"/>
          <p:cNvSpPr>
            <a:spLocks noGrp="1"/>
          </p:cNvSpPr>
          <p:nvPr>
            <p:ph idx="1"/>
          </p:nvPr>
        </p:nvSpPr>
        <p:spPr>
          <a:xfrm>
            <a:off x="841248" y="1315986"/>
            <a:ext cx="7909560" cy="4997293"/>
          </a:xfrm>
        </p:spPr>
        <p:txBody>
          <a:bodyPr/>
          <a:lstStyle/>
          <a:p>
            <a:pPr marL="0" indent="0">
              <a:lnSpc>
                <a:spcPct val="100000"/>
              </a:lnSpc>
              <a:spcBef>
                <a:spcPts val="0"/>
              </a:spcBef>
              <a:spcAft>
                <a:spcPts val="600"/>
              </a:spcAft>
              <a:buNone/>
            </a:pPr>
            <a:r>
              <a:rPr lang="en-ZA" sz="3200" b="1" dirty="0">
                <a:solidFill>
                  <a:srgbClr val="898F0C"/>
                </a:solidFill>
              </a:rPr>
              <a:t>Agriculture is particularly risky because of:</a:t>
            </a:r>
          </a:p>
          <a:p>
            <a:pPr>
              <a:lnSpc>
                <a:spcPct val="100000"/>
              </a:lnSpc>
              <a:spcBef>
                <a:spcPts val="0"/>
              </a:spcBef>
            </a:pPr>
            <a:r>
              <a:rPr lang="en-ZA" sz="3200" dirty="0">
                <a:solidFill>
                  <a:srgbClr val="290DB3"/>
                </a:solidFill>
              </a:rPr>
              <a:t>Variable weather</a:t>
            </a:r>
          </a:p>
          <a:p>
            <a:pPr>
              <a:lnSpc>
                <a:spcPct val="100000"/>
              </a:lnSpc>
              <a:spcBef>
                <a:spcPts val="0"/>
              </a:spcBef>
            </a:pPr>
            <a:r>
              <a:rPr lang="en-ZA" sz="3200" dirty="0">
                <a:solidFill>
                  <a:srgbClr val="290DB3"/>
                </a:solidFill>
              </a:rPr>
              <a:t>Pest and disease attacks</a:t>
            </a:r>
          </a:p>
          <a:p>
            <a:pPr>
              <a:lnSpc>
                <a:spcPct val="100000"/>
              </a:lnSpc>
              <a:spcBef>
                <a:spcPts val="0"/>
              </a:spcBef>
            </a:pPr>
            <a:r>
              <a:rPr lang="en-ZA" sz="3200" dirty="0">
                <a:solidFill>
                  <a:srgbClr val="290DB3"/>
                </a:solidFill>
              </a:rPr>
              <a:t>Uncertain markets</a:t>
            </a:r>
          </a:p>
          <a:p>
            <a:pPr>
              <a:lnSpc>
                <a:spcPct val="100000"/>
              </a:lnSpc>
              <a:spcBef>
                <a:spcPts val="0"/>
              </a:spcBef>
            </a:pPr>
            <a:r>
              <a:rPr lang="en-ZA" sz="3200" dirty="0">
                <a:solidFill>
                  <a:srgbClr val="290DB3"/>
                </a:solidFill>
              </a:rPr>
              <a:t>Price fluctuations</a:t>
            </a:r>
          </a:p>
          <a:p>
            <a:pPr marL="0" indent="0">
              <a:lnSpc>
                <a:spcPct val="100000"/>
              </a:lnSpc>
              <a:spcBef>
                <a:spcPts val="1200"/>
              </a:spcBef>
              <a:buNone/>
            </a:pPr>
            <a:r>
              <a:rPr lang="en-ZA" sz="3200" dirty="0">
                <a:solidFill>
                  <a:srgbClr val="290DB3"/>
                </a:solidFill>
              </a:rPr>
              <a:t>When selecting products and market options, it is important to consider these risks.</a:t>
            </a:r>
          </a:p>
          <a:p>
            <a:pPr marL="0" indent="0">
              <a:lnSpc>
                <a:spcPct val="100000"/>
              </a:lnSpc>
              <a:spcBef>
                <a:spcPts val="600"/>
              </a:spcBef>
              <a:buNone/>
            </a:pPr>
            <a:r>
              <a:rPr lang="en-ZA" sz="3200" dirty="0">
                <a:solidFill>
                  <a:srgbClr val="290DB3"/>
                </a:solidFill>
              </a:rPr>
              <a:t>One way to assess risks is using the </a:t>
            </a:r>
            <a:r>
              <a:rPr lang="en-ZA" sz="3200" b="1" dirty="0">
                <a:solidFill>
                  <a:srgbClr val="898F0C"/>
                </a:solidFill>
              </a:rPr>
              <a:t>product/market matrix.</a:t>
            </a:r>
          </a:p>
        </p:txBody>
      </p:sp>
      <p:sp>
        <p:nvSpPr>
          <p:cNvPr id="4" name="Slide Number Placeholder 3"/>
          <p:cNvSpPr>
            <a:spLocks noGrp="1"/>
          </p:cNvSpPr>
          <p:nvPr>
            <p:ph type="sldNum" sz="quarter" idx="4"/>
          </p:nvPr>
        </p:nvSpPr>
        <p:spPr/>
        <p:txBody>
          <a:bodyPr/>
          <a:lstStyle/>
          <a:p>
            <a:fld id="{3AF21FA0-C69A-D549-B93E-AD7DB9D7EB7A}" type="slidenum">
              <a:rPr lang="en-US" smtClean="0"/>
              <a:pPr/>
              <a:t>92</a:t>
            </a:fld>
            <a:endParaRPr lang="en-US" dirty="0"/>
          </a:p>
        </p:txBody>
      </p:sp>
      <p:cxnSp>
        <p:nvCxnSpPr>
          <p:cNvPr id="6" name="Straight Connector 5"/>
          <p:cNvCxnSpPr/>
          <p:nvPr/>
        </p:nvCxnSpPr>
        <p:spPr>
          <a:xfrm flipV="1">
            <a:off x="336550" y="94468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94011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Product/market matrix: Questions</a:t>
            </a:r>
          </a:p>
        </p:txBody>
      </p:sp>
      <p:sp>
        <p:nvSpPr>
          <p:cNvPr id="3" name="Content Placeholder 2"/>
          <p:cNvSpPr>
            <a:spLocks noGrp="1"/>
          </p:cNvSpPr>
          <p:nvPr>
            <p:ph idx="1"/>
          </p:nvPr>
        </p:nvSpPr>
        <p:spPr/>
        <p:txBody>
          <a:bodyPr/>
          <a:lstStyle/>
          <a:p>
            <a:pPr marL="0" indent="0">
              <a:lnSpc>
                <a:spcPct val="100000"/>
              </a:lnSpc>
              <a:spcBef>
                <a:spcPts val="600"/>
              </a:spcBef>
              <a:spcAft>
                <a:spcPts val="600"/>
              </a:spcAft>
              <a:buNone/>
            </a:pPr>
            <a:r>
              <a:rPr lang="en-ZA" sz="3200" b="1" dirty="0">
                <a:solidFill>
                  <a:srgbClr val="898F0C"/>
                </a:solidFill>
              </a:rPr>
              <a:t>The product/market matrix shows the answers to the following two questions about a particular crop or livestock product:</a:t>
            </a:r>
          </a:p>
          <a:p>
            <a:pPr>
              <a:lnSpc>
                <a:spcPct val="100000"/>
              </a:lnSpc>
              <a:spcBef>
                <a:spcPts val="600"/>
              </a:spcBef>
              <a:spcAft>
                <a:spcPts val="600"/>
              </a:spcAft>
            </a:pPr>
            <a:r>
              <a:rPr lang="en-ZA" sz="3200" dirty="0">
                <a:solidFill>
                  <a:srgbClr val="290DB3"/>
                </a:solidFill>
              </a:rPr>
              <a:t>Do the farmers already sell the product or is it a new product for them?</a:t>
            </a:r>
          </a:p>
          <a:p>
            <a:pPr>
              <a:lnSpc>
                <a:spcPct val="100000"/>
              </a:lnSpc>
              <a:spcBef>
                <a:spcPts val="600"/>
              </a:spcBef>
              <a:spcAft>
                <a:spcPts val="600"/>
              </a:spcAft>
            </a:pPr>
            <a:r>
              <a:rPr lang="en-ZA" sz="3200" dirty="0">
                <a:solidFill>
                  <a:srgbClr val="290DB3"/>
                </a:solidFill>
              </a:rPr>
              <a:t>Do they already sell it to a particular buyer or market or do they want to sell it in a new market?</a:t>
            </a:r>
          </a:p>
          <a:p>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93</a:t>
            </a:fld>
            <a:endParaRPr lang="en-US" dirty="0"/>
          </a:p>
        </p:txBody>
      </p:sp>
      <p:cxnSp>
        <p:nvCxnSpPr>
          <p:cNvPr id="5" name="Straight Connector 4"/>
          <p:cNvCxnSpPr/>
          <p:nvPr/>
        </p:nvCxnSpPr>
        <p:spPr>
          <a:xfrm flipV="1">
            <a:off x="431389" y="862462"/>
            <a:ext cx="9195621" cy="52251"/>
          </a:xfrm>
          <a:prstGeom prst="line">
            <a:avLst/>
          </a:prstGeom>
          <a:ln w="3810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46629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200" dirty="0"/>
              <a:t>Product/market matrix: Answers</a:t>
            </a:r>
            <a:endParaRPr lang="en-ZA" dirty="0"/>
          </a:p>
        </p:txBody>
      </p:sp>
      <p:sp>
        <p:nvSpPr>
          <p:cNvPr id="3" name="Content Placeholder 2"/>
          <p:cNvSpPr>
            <a:spLocks noGrp="1"/>
          </p:cNvSpPr>
          <p:nvPr>
            <p:ph idx="1"/>
          </p:nvPr>
        </p:nvSpPr>
        <p:spPr>
          <a:xfrm>
            <a:off x="914400" y="1120043"/>
            <a:ext cx="8531352" cy="5646518"/>
          </a:xfrm>
        </p:spPr>
        <p:txBody>
          <a:bodyPr/>
          <a:lstStyle/>
          <a:p>
            <a:pPr marL="0" indent="0">
              <a:lnSpc>
                <a:spcPct val="100000"/>
              </a:lnSpc>
              <a:spcBef>
                <a:spcPts val="600"/>
              </a:spcBef>
              <a:spcAft>
                <a:spcPts val="600"/>
              </a:spcAft>
              <a:buNone/>
            </a:pPr>
            <a:r>
              <a:rPr lang="en-ZA" sz="3200" b="1" dirty="0">
                <a:solidFill>
                  <a:srgbClr val="898F0C"/>
                </a:solidFill>
              </a:rPr>
              <a:t>There are four possible answers to these two questions:</a:t>
            </a:r>
          </a:p>
          <a:p>
            <a:pPr>
              <a:lnSpc>
                <a:spcPct val="100000"/>
              </a:lnSpc>
              <a:spcBef>
                <a:spcPts val="600"/>
              </a:spcBef>
              <a:spcAft>
                <a:spcPts val="600"/>
              </a:spcAft>
            </a:pPr>
            <a:r>
              <a:rPr lang="en-ZA" sz="3200" dirty="0">
                <a:solidFill>
                  <a:srgbClr val="290DB3"/>
                </a:solidFill>
              </a:rPr>
              <a:t>Farmers already sell the product to a particular market. This is the least risky option.</a:t>
            </a:r>
          </a:p>
          <a:p>
            <a:pPr>
              <a:lnSpc>
                <a:spcPct val="100000"/>
              </a:lnSpc>
              <a:spcBef>
                <a:spcPts val="600"/>
              </a:spcBef>
              <a:spcAft>
                <a:spcPts val="600"/>
              </a:spcAft>
            </a:pPr>
            <a:r>
              <a:rPr lang="en-ZA" sz="3200" dirty="0">
                <a:solidFill>
                  <a:srgbClr val="290DB3"/>
                </a:solidFill>
              </a:rPr>
              <a:t>They want to sell a new product to an existing market. This is a medium-risk option.</a:t>
            </a:r>
          </a:p>
          <a:p>
            <a:pPr>
              <a:lnSpc>
                <a:spcPct val="100000"/>
              </a:lnSpc>
              <a:spcBef>
                <a:spcPts val="600"/>
              </a:spcBef>
              <a:spcAft>
                <a:spcPts val="600"/>
              </a:spcAft>
            </a:pPr>
            <a:r>
              <a:rPr lang="en-ZA" sz="3200" dirty="0">
                <a:solidFill>
                  <a:srgbClr val="290DB3"/>
                </a:solidFill>
              </a:rPr>
              <a:t>They want to sell an existing crop to a new market. This is also a medium-risk option.</a:t>
            </a:r>
          </a:p>
          <a:p>
            <a:pPr>
              <a:lnSpc>
                <a:spcPct val="100000"/>
              </a:lnSpc>
              <a:spcBef>
                <a:spcPts val="600"/>
              </a:spcBef>
              <a:spcAft>
                <a:spcPts val="600"/>
              </a:spcAft>
            </a:pPr>
            <a:r>
              <a:rPr lang="en-ZA" sz="3200" dirty="0">
                <a:solidFill>
                  <a:srgbClr val="290DB3"/>
                </a:solidFill>
              </a:rPr>
              <a:t>They want to sell a new product to a new market. This is the riskiest option.</a:t>
            </a:r>
          </a:p>
        </p:txBody>
      </p:sp>
      <p:sp>
        <p:nvSpPr>
          <p:cNvPr id="4" name="Slide Number Placeholder 3"/>
          <p:cNvSpPr>
            <a:spLocks noGrp="1"/>
          </p:cNvSpPr>
          <p:nvPr>
            <p:ph type="sldNum" sz="quarter" idx="4"/>
          </p:nvPr>
        </p:nvSpPr>
        <p:spPr/>
        <p:txBody>
          <a:bodyPr/>
          <a:lstStyle/>
          <a:p>
            <a:fld id="{3AF21FA0-C69A-D549-B93E-AD7DB9D7EB7A}" type="slidenum">
              <a:rPr lang="en-US" smtClean="0"/>
              <a:pPr/>
              <a:t>94</a:t>
            </a:fld>
            <a:endParaRPr lang="en-US" dirty="0"/>
          </a:p>
        </p:txBody>
      </p:sp>
      <p:cxnSp>
        <p:nvCxnSpPr>
          <p:cNvPr id="6" name="Straight Connector 5"/>
          <p:cNvCxnSpPr/>
          <p:nvPr/>
        </p:nvCxnSpPr>
        <p:spPr>
          <a:xfrm flipV="1">
            <a:off x="336550" y="94468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15828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6:</a:t>
            </a:r>
            <a:br>
              <a:rPr lang="en-ZA" dirty="0">
                <a:solidFill>
                  <a:srgbClr val="898F0C"/>
                </a:solidFill>
              </a:rPr>
            </a:br>
            <a:r>
              <a:rPr lang="en-ZA" dirty="0">
                <a:solidFill>
                  <a:srgbClr val="898F0C"/>
                </a:solidFill>
              </a:rPr>
              <a:t>Working with farmers’ groups</a:t>
            </a:r>
          </a:p>
        </p:txBody>
      </p:sp>
      <p:sp>
        <p:nvSpPr>
          <p:cNvPr id="4" name="Slide Number Placeholder 3"/>
          <p:cNvSpPr>
            <a:spLocks noGrp="1"/>
          </p:cNvSpPr>
          <p:nvPr>
            <p:ph type="sldNum" sz="quarter" idx="4"/>
          </p:nvPr>
        </p:nvSpPr>
        <p:spPr/>
        <p:txBody>
          <a:bodyPr/>
          <a:lstStyle/>
          <a:p>
            <a:fld id="{3AF21FA0-C69A-D549-B93E-AD7DB9D7EB7A}" type="slidenum">
              <a:rPr lang="en-US" smtClean="0"/>
              <a:pPr/>
              <a:t>95</a:t>
            </a:fld>
            <a:endParaRPr lang="en-US" dirty="0"/>
          </a:p>
        </p:txBody>
      </p:sp>
    </p:spTree>
    <p:extLst>
      <p:ext uri="{BB962C8B-B14F-4D97-AF65-F5344CB8AC3E}">
        <p14:creationId xmlns:p14="http://schemas.microsoft.com/office/powerpoint/2010/main" val="19426820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Outcomes</a:t>
            </a:r>
          </a:p>
        </p:txBody>
      </p:sp>
      <p:sp>
        <p:nvSpPr>
          <p:cNvPr id="3" name="Content Placeholder 2"/>
          <p:cNvSpPr>
            <a:spLocks noGrp="1"/>
          </p:cNvSpPr>
          <p:nvPr>
            <p:ph idx="1"/>
          </p:nvPr>
        </p:nvSpPr>
        <p:spPr>
          <a:xfrm>
            <a:off x="914400" y="1587677"/>
            <a:ext cx="7525512" cy="3642691"/>
          </a:xfrm>
        </p:spPr>
        <p:txBody>
          <a:bodyPr/>
          <a:lstStyle/>
          <a:p>
            <a:pPr marL="0" indent="0">
              <a:lnSpc>
                <a:spcPct val="100000"/>
              </a:lnSpc>
              <a:spcBef>
                <a:spcPts val="0"/>
              </a:spcBef>
              <a:spcAft>
                <a:spcPts val="600"/>
              </a:spcAft>
              <a:buNone/>
            </a:pPr>
            <a:r>
              <a:rPr lang="en-ZA" sz="3200" b="1" dirty="0">
                <a:solidFill>
                  <a:srgbClr val="898F0C"/>
                </a:solidFill>
              </a:rPr>
              <a:t>After this lesson you will be able to:</a:t>
            </a:r>
          </a:p>
          <a:p>
            <a:pPr>
              <a:lnSpc>
                <a:spcPct val="100000"/>
              </a:lnSpc>
              <a:spcBef>
                <a:spcPts val="0"/>
              </a:spcBef>
              <a:spcAft>
                <a:spcPts val="600"/>
              </a:spcAft>
            </a:pPr>
            <a:r>
              <a:rPr lang="en-ZA" sz="3200" dirty="0">
                <a:solidFill>
                  <a:srgbClr val="290DB3"/>
                </a:solidFill>
              </a:rPr>
              <a:t>Describe the requirements for a marketing group</a:t>
            </a:r>
          </a:p>
          <a:p>
            <a:pPr>
              <a:lnSpc>
                <a:spcPct val="100000"/>
              </a:lnSpc>
              <a:spcBef>
                <a:spcPts val="0"/>
              </a:spcBef>
              <a:spcAft>
                <a:spcPts val="600"/>
              </a:spcAft>
            </a:pPr>
            <a:r>
              <a:rPr lang="en-ZA" sz="3200" dirty="0">
                <a:solidFill>
                  <a:srgbClr val="290DB3"/>
                </a:solidFill>
              </a:rPr>
              <a:t>Assist a group to get organized and registered</a:t>
            </a:r>
          </a:p>
          <a:p>
            <a:pPr>
              <a:lnSpc>
                <a:spcPct val="100000"/>
              </a:lnSpc>
              <a:spcBef>
                <a:spcPts val="0"/>
              </a:spcBef>
              <a:spcAft>
                <a:spcPts val="600"/>
              </a:spcAft>
            </a:pPr>
            <a:r>
              <a:rPr lang="en-ZA" sz="3200" dirty="0">
                <a:solidFill>
                  <a:srgbClr val="290DB3"/>
                </a:solidFill>
              </a:rPr>
              <a:t>Plan a work program with the group.</a:t>
            </a:r>
          </a:p>
        </p:txBody>
      </p:sp>
      <p:sp>
        <p:nvSpPr>
          <p:cNvPr id="4" name="Slide Number Placeholder 3"/>
          <p:cNvSpPr>
            <a:spLocks noGrp="1"/>
          </p:cNvSpPr>
          <p:nvPr>
            <p:ph type="sldNum" sz="quarter" idx="4"/>
          </p:nvPr>
        </p:nvSpPr>
        <p:spPr/>
        <p:txBody>
          <a:bodyPr/>
          <a:lstStyle/>
          <a:p>
            <a:fld id="{3AF21FA0-C69A-D549-B93E-AD7DB9D7EB7A}" type="slidenum">
              <a:rPr lang="en-US" smtClean="0"/>
              <a:pPr/>
              <a:t>96</a:t>
            </a:fld>
            <a:endParaRPr lang="en-US" dirty="0"/>
          </a:p>
        </p:txBody>
      </p:sp>
      <p:cxnSp>
        <p:nvCxnSpPr>
          <p:cNvPr id="6" name="Straight Connector 5"/>
          <p:cNvCxnSpPr/>
          <p:nvPr/>
        </p:nvCxnSpPr>
        <p:spPr>
          <a:xfrm flipV="1">
            <a:off x="336550" y="128640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13165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Overview</a:t>
            </a:r>
          </a:p>
        </p:txBody>
      </p:sp>
      <p:sp>
        <p:nvSpPr>
          <p:cNvPr id="3" name="Content Placeholder 2"/>
          <p:cNvSpPr>
            <a:spLocks noGrp="1"/>
          </p:cNvSpPr>
          <p:nvPr>
            <p:ph idx="1"/>
          </p:nvPr>
        </p:nvSpPr>
        <p:spPr>
          <a:xfrm>
            <a:off x="914400" y="1051560"/>
            <a:ext cx="8229600" cy="5882639"/>
          </a:xfrm>
        </p:spPr>
        <p:txBody>
          <a:bodyPr/>
          <a:lstStyle/>
          <a:p>
            <a:pPr marL="0" indent="0">
              <a:lnSpc>
                <a:spcPct val="100000"/>
              </a:lnSpc>
              <a:spcBef>
                <a:spcPts val="0"/>
              </a:spcBef>
              <a:spcAft>
                <a:spcPts val="600"/>
              </a:spcAft>
              <a:buNone/>
            </a:pPr>
            <a:r>
              <a:rPr lang="en-ZA" sz="3200" b="1" dirty="0">
                <a:solidFill>
                  <a:srgbClr val="898F0C"/>
                </a:solidFill>
              </a:rPr>
              <a:t>Lesson 6 covers the following content:</a:t>
            </a:r>
          </a:p>
          <a:p>
            <a:pPr>
              <a:lnSpc>
                <a:spcPct val="100000"/>
              </a:lnSpc>
              <a:spcBef>
                <a:spcPts val="0"/>
              </a:spcBef>
            </a:pPr>
            <a:r>
              <a:rPr lang="en-ZA" sz="3200" dirty="0">
                <a:solidFill>
                  <a:srgbClr val="290DB3"/>
                </a:solidFill>
              </a:rPr>
              <a:t>Building on existing groups</a:t>
            </a:r>
          </a:p>
          <a:p>
            <a:pPr>
              <a:lnSpc>
                <a:spcPct val="100000"/>
              </a:lnSpc>
              <a:spcBef>
                <a:spcPts val="0"/>
              </a:spcBef>
            </a:pPr>
            <a:r>
              <a:rPr lang="en-ZA" sz="3200" dirty="0">
                <a:solidFill>
                  <a:srgbClr val="290DB3"/>
                </a:solidFill>
              </a:rPr>
              <a:t>Requirements for a marketing group:</a:t>
            </a:r>
          </a:p>
          <a:p>
            <a:pPr lvl="1">
              <a:lnSpc>
                <a:spcPct val="100000"/>
              </a:lnSpc>
              <a:spcBef>
                <a:spcPts val="0"/>
              </a:spcBef>
              <a:buFont typeface="Courier New" panose="02070309020205020404" pitchFamily="49" charset="0"/>
              <a:buChar char="o"/>
            </a:pPr>
            <a:r>
              <a:rPr lang="en-ZA" sz="3200" dirty="0">
                <a:solidFill>
                  <a:srgbClr val="290DB3"/>
                </a:solidFill>
              </a:rPr>
              <a:t>Group size and members</a:t>
            </a:r>
          </a:p>
          <a:p>
            <a:pPr lvl="1">
              <a:lnSpc>
                <a:spcPct val="100000"/>
              </a:lnSpc>
              <a:spcBef>
                <a:spcPts val="0"/>
              </a:spcBef>
              <a:buFont typeface="Courier New" panose="02070309020205020404" pitchFamily="49" charset="0"/>
              <a:buChar char="o"/>
            </a:pPr>
            <a:r>
              <a:rPr lang="en-ZA" sz="3200" dirty="0">
                <a:solidFill>
                  <a:srgbClr val="290DB3"/>
                </a:solidFill>
              </a:rPr>
              <a:t>Vision and leadership</a:t>
            </a:r>
          </a:p>
          <a:p>
            <a:pPr lvl="1">
              <a:lnSpc>
                <a:spcPct val="100000"/>
              </a:lnSpc>
              <a:spcBef>
                <a:spcPts val="0"/>
              </a:spcBef>
              <a:buFont typeface="Courier New" panose="02070309020205020404" pitchFamily="49" charset="0"/>
              <a:buChar char="o"/>
            </a:pPr>
            <a:r>
              <a:rPr lang="en-ZA" sz="3200" dirty="0">
                <a:solidFill>
                  <a:srgbClr val="290DB3"/>
                </a:solidFill>
              </a:rPr>
              <a:t>Meetings and records</a:t>
            </a:r>
          </a:p>
          <a:p>
            <a:pPr lvl="1">
              <a:lnSpc>
                <a:spcPct val="100000"/>
              </a:lnSpc>
              <a:spcBef>
                <a:spcPts val="0"/>
              </a:spcBef>
              <a:buFont typeface="Courier New" panose="02070309020205020404" pitchFamily="49" charset="0"/>
              <a:buChar char="o"/>
            </a:pPr>
            <a:r>
              <a:rPr lang="en-ZA" sz="3200" dirty="0">
                <a:solidFill>
                  <a:srgbClr val="290DB3"/>
                </a:solidFill>
              </a:rPr>
              <a:t>Bylaws and constitution</a:t>
            </a:r>
          </a:p>
          <a:p>
            <a:pPr lvl="1">
              <a:lnSpc>
                <a:spcPct val="100000"/>
              </a:lnSpc>
              <a:spcBef>
                <a:spcPts val="0"/>
              </a:spcBef>
              <a:buFont typeface="Courier New" panose="02070309020205020404" pitchFamily="49" charset="0"/>
              <a:buChar char="o"/>
            </a:pPr>
            <a:r>
              <a:rPr lang="en-ZA" sz="3200" dirty="0">
                <a:solidFill>
                  <a:srgbClr val="290DB3"/>
                </a:solidFill>
              </a:rPr>
              <a:t>Business plan</a:t>
            </a:r>
          </a:p>
          <a:p>
            <a:pPr lvl="1">
              <a:lnSpc>
                <a:spcPct val="100000"/>
              </a:lnSpc>
              <a:spcBef>
                <a:spcPts val="0"/>
              </a:spcBef>
              <a:buFont typeface="Courier New" panose="02070309020205020404" pitchFamily="49" charset="0"/>
              <a:buChar char="o"/>
            </a:pPr>
            <a:r>
              <a:rPr lang="en-ZA" sz="3200" dirty="0">
                <a:solidFill>
                  <a:srgbClr val="290DB3"/>
                </a:solidFill>
              </a:rPr>
              <a:t>Internal savings and lending</a:t>
            </a:r>
          </a:p>
          <a:p>
            <a:pPr lvl="1">
              <a:lnSpc>
                <a:spcPct val="100000"/>
              </a:lnSpc>
              <a:spcBef>
                <a:spcPts val="0"/>
              </a:spcBef>
              <a:buFont typeface="Courier New" panose="02070309020205020404" pitchFamily="49" charset="0"/>
              <a:buChar char="o"/>
            </a:pPr>
            <a:r>
              <a:rPr lang="en-ZA" sz="3200" dirty="0">
                <a:solidFill>
                  <a:srgbClr val="290DB3"/>
                </a:solidFill>
              </a:rPr>
              <a:t>Relationship with support agency</a:t>
            </a:r>
          </a:p>
          <a:p>
            <a:pPr>
              <a:lnSpc>
                <a:spcPct val="100000"/>
              </a:lnSpc>
              <a:spcBef>
                <a:spcPts val="0"/>
              </a:spcBef>
              <a:buFont typeface="Arial" panose="020B0604020202020204" pitchFamily="34" charset="0"/>
              <a:buChar char="•"/>
            </a:pPr>
            <a:r>
              <a:rPr lang="en-ZA" sz="3200" dirty="0">
                <a:solidFill>
                  <a:srgbClr val="290DB3"/>
                </a:solidFill>
              </a:rPr>
              <a:t>Designing a curriculum</a:t>
            </a:r>
          </a:p>
          <a:p>
            <a:pPr>
              <a:lnSpc>
                <a:spcPct val="100000"/>
              </a:lnSpc>
              <a:spcBef>
                <a:spcPts val="0"/>
              </a:spcBef>
            </a:pPr>
            <a:r>
              <a:rPr lang="en-ZA" sz="3200" dirty="0">
                <a:solidFill>
                  <a:srgbClr val="290DB3"/>
                </a:solidFill>
              </a:rPr>
              <a:t>Challenges with farmer groups</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97</a:t>
            </a:fld>
            <a:endParaRPr lang="en-US" dirty="0"/>
          </a:p>
        </p:txBody>
      </p:sp>
      <p:cxnSp>
        <p:nvCxnSpPr>
          <p:cNvPr id="6" name="Straight Connector 5"/>
          <p:cNvCxnSpPr/>
          <p:nvPr/>
        </p:nvCxnSpPr>
        <p:spPr>
          <a:xfrm flipV="1">
            <a:off x="322415" y="89971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33434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Building on existing groups</a:t>
            </a:r>
          </a:p>
        </p:txBody>
      </p:sp>
      <p:sp>
        <p:nvSpPr>
          <p:cNvPr id="5" name="Content Placeholder 4"/>
          <p:cNvSpPr>
            <a:spLocks noGrp="1"/>
          </p:cNvSpPr>
          <p:nvPr>
            <p:ph sz="half" idx="1"/>
          </p:nvPr>
        </p:nvSpPr>
        <p:spPr>
          <a:xfrm>
            <a:off x="336551" y="1120043"/>
            <a:ext cx="5735066" cy="5253325"/>
          </a:xfrm>
        </p:spPr>
        <p:txBody>
          <a:bodyPr/>
          <a:lstStyle/>
          <a:p>
            <a:pPr marL="0" indent="0">
              <a:lnSpc>
                <a:spcPct val="100000"/>
              </a:lnSpc>
              <a:spcBef>
                <a:spcPts val="600"/>
              </a:spcBef>
              <a:spcAft>
                <a:spcPts val="600"/>
              </a:spcAft>
              <a:buNone/>
            </a:pPr>
            <a:r>
              <a:rPr lang="en-ZA" sz="3200" b="1" dirty="0">
                <a:solidFill>
                  <a:srgbClr val="898F0C"/>
                </a:solidFill>
              </a:rPr>
              <a:t>You can work with any type of existing group on marketing, for example:</a:t>
            </a:r>
          </a:p>
          <a:p>
            <a:pPr>
              <a:lnSpc>
                <a:spcPct val="100000"/>
              </a:lnSpc>
              <a:spcBef>
                <a:spcPts val="600"/>
              </a:spcBef>
              <a:spcAft>
                <a:spcPts val="600"/>
              </a:spcAft>
            </a:pPr>
            <a:r>
              <a:rPr lang="en-ZA" sz="3200" dirty="0">
                <a:solidFill>
                  <a:srgbClr val="290DB3"/>
                </a:solidFill>
              </a:rPr>
              <a:t>Farmer field schools</a:t>
            </a:r>
          </a:p>
          <a:p>
            <a:pPr>
              <a:lnSpc>
                <a:spcPct val="100000"/>
              </a:lnSpc>
              <a:spcBef>
                <a:spcPts val="600"/>
              </a:spcBef>
              <a:spcAft>
                <a:spcPts val="600"/>
              </a:spcAft>
            </a:pPr>
            <a:r>
              <a:rPr lang="en-ZA" sz="3200" dirty="0">
                <a:solidFill>
                  <a:srgbClr val="290DB3"/>
                </a:solidFill>
              </a:rPr>
              <a:t>Adult literacy groups</a:t>
            </a:r>
          </a:p>
          <a:p>
            <a:pPr>
              <a:lnSpc>
                <a:spcPct val="100000"/>
              </a:lnSpc>
              <a:spcBef>
                <a:spcPts val="600"/>
              </a:spcBef>
              <a:spcAft>
                <a:spcPts val="600"/>
              </a:spcAft>
            </a:pPr>
            <a:r>
              <a:rPr lang="en-ZA" sz="3200" dirty="0">
                <a:solidFill>
                  <a:srgbClr val="290DB3"/>
                </a:solidFill>
              </a:rPr>
              <a:t>Women’s groups</a:t>
            </a:r>
          </a:p>
          <a:p>
            <a:pPr>
              <a:lnSpc>
                <a:spcPct val="100000"/>
              </a:lnSpc>
              <a:spcBef>
                <a:spcPts val="600"/>
              </a:spcBef>
              <a:spcAft>
                <a:spcPts val="600"/>
              </a:spcAft>
            </a:pPr>
            <a:r>
              <a:rPr lang="en-ZA" sz="3200" dirty="0">
                <a:solidFill>
                  <a:srgbClr val="290DB3"/>
                </a:solidFill>
              </a:rPr>
              <a:t>Youth groups</a:t>
            </a:r>
          </a:p>
          <a:p>
            <a:pPr>
              <a:lnSpc>
                <a:spcPct val="100000"/>
              </a:lnSpc>
              <a:spcBef>
                <a:spcPts val="600"/>
              </a:spcBef>
              <a:spcAft>
                <a:spcPts val="600"/>
              </a:spcAft>
            </a:pPr>
            <a:r>
              <a:rPr lang="en-ZA" sz="3200" dirty="0">
                <a:solidFill>
                  <a:srgbClr val="290DB3"/>
                </a:solidFill>
              </a:rPr>
              <a:t>Village savings and lending groups</a:t>
            </a:r>
          </a:p>
          <a:p>
            <a:endParaRPr lang="en-ZA" dirty="0"/>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98</a:t>
            </a:fld>
            <a:endParaRPr lang="en-US" dirty="0"/>
          </a:p>
        </p:txBody>
      </p:sp>
      <p:cxnSp>
        <p:nvCxnSpPr>
          <p:cNvPr id="8" name="Straight Connector 7"/>
          <p:cNvCxnSpPr/>
          <p:nvPr/>
        </p:nvCxnSpPr>
        <p:spPr>
          <a:xfrm flipV="1">
            <a:off x="322415" y="89971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2237" y="2329541"/>
            <a:ext cx="4350991" cy="3122801"/>
          </a:xfrm>
          <a:prstGeom prst="rect">
            <a:avLst/>
          </a:prstGeom>
        </p:spPr>
      </p:pic>
    </p:spTree>
    <p:extLst>
      <p:ext uri="{BB962C8B-B14F-4D97-AF65-F5344CB8AC3E}">
        <p14:creationId xmlns:p14="http://schemas.microsoft.com/office/powerpoint/2010/main" val="12189650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The marketing group</a:t>
            </a:r>
          </a:p>
        </p:txBody>
      </p:sp>
      <p:sp>
        <p:nvSpPr>
          <p:cNvPr id="3" name="Content Placeholder 2"/>
          <p:cNvSpPr>
            <a:spLocks noGrp="1"/>
          </p:cNvSpPr>
          <p:nvPr>
            <p:ph idx="1"/>
          </p:nvPr>
        </p:nvSpPr>
        <p:spPr>
          <a:xfrm>
            <a:off x="914400" y="1120042"/>
            <a:ext cx="8229600" cy="5879471"/>
          </a:xfrm>
        </p:spPr>
        <p:txBody>
          <a:bodyPr/>
          <a:lstStyle/>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smtClean="0"/>
          </a:p>
          <a:p>
            <a:pPr marL="0" indent="0">
              <a:buNone/>
            </a:pPr>
            <a:endParaRPr lang="en-ZA" dirty="0"/>
          </a:p>
          <a:p>
            <a:pPr marL="0" indent="0">
              <a:lnSpc>
                <a:spcPct val="100000"/>
              </a:lnSpc>
              <a:spcBef>
                <a:spcPts val="0"/>
              </a:spcBef>
              <a:buNone/>
            </a:pPr>
            <a:r>
              <a:rPr lang="en-ZA" sz="3200" dirty="0">
                <a:solidFill>
                  <a:srgbClr val="290DB3"/>
                </a:solidFill>
              </a:rPr>
              <a:t>Marketing groups produce as individuals but sell their output collectively.</a:t>
            </a:r>
          </a:p>
        </p:txBody>
      </p:sp>
      <p:cxnSp>
        <p:nvCxnSpPr>
          <p:cNvPr id="5" name="Straight Connector 4"/>
          <p:cNvCxnSpPr/>
          <p:nvPr/>
        </p:nvCxnSpPr>
        <p:spPr>
          <a:xfrm flipV="1">
            <a:off x="322415" y="89971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371599"/>
            <a:ext cx="8162829" cy="4441371"/>
          </a:xfrm>
          <a:prstGeom prst="rect">
            <a:avLst/>
          </a:prstGeom>
        </p:spPr>
      </p:pic>
    </p:spTree>
    <p:extLst>
      <p:ext uri="{BB962C8B-B14F-4D97-AF65-F5344CB8AC3E}">
        <p14:creationId xmlns:p14="http://schemas.microsoft.com/office/powerpoint/2010/main" val="2917264205"/>
      </p:ext>
    </p:extLst>
  </p:cSld>
  <p:clrMapOvr>
    <a:masterClrMapping/>
  </p:clrMapOvr>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003087"/>
      </a:dk2>
      <a:lt2>
        <a:srgbClr val="F2F2F2"/>
      </a:lt2>
      <a:accent1>
        <a:srgbClr val="585858"/>
      </a:accent1>
      <a:accent2>
        <a:srgbClr val="B7BF10"/>
      </a:accent2>
      <a:accent3>
        <a:srgbClr val="00B388"/>
      </a:accent3>
      <a:accent4>
        <a:srgbClr val="00B5E2"/>
      </a:accent4>
      <a:accent5>
        <a:srgbClr val="A7A7A7"/>
      </a:accent5>
      <a:accent6>
        <a:srgbClr val="F79646"/>
      </a:accent6>
      <a:hlink>
        <a:srgbClr val="00B5E2"/>
      </a:hlink>
      <a:folHlink>
        <a:srgbClr val="00B5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4170D39CB26E45808F72C1C4D9CE7F" ma:contentTypeVersion="3" ma:contentTypeDescription="Create a new document." ma:contentTypeScope="" ma:versionID="54e93787f9ce371d32b6747ca463a90b">
  <xsd:schema xmlns:xsd="http://www.w3.org/2001/XMLSchema" xmlns:xs="http://www.w3.org/2001/XMLSchema" xmlns:p="http://schemas.microsoft.com/office/2006/metadata/properties" xmlns:ns1="http://schemas.microsoft.com/sharepoint/v3" xmlns:ns2="b4e4be8c-aae4-4fdd-b2d1-ab6d4aae907d" xmlns:ns4="9c2bb3a3-222a-4cff-9775-f3a8807de443" targetNamespace="http://schemas.microsoft.com/office/2006/metadata/properties" ma:root="true" ma:fieldsID="155a8f0275fa0ad5d430fac8d9ebf4e0" ns1:_="" ns2:_="" ns4:_="">
    <xsd:import namespace="http://schemas.microsoft.com/sharepoint/v3"/>
    <xsd:import namespace="b4e4be8c-aae4-4fdd-b2d1-ab6d4aae907d"/>
    <xsd:import namespace="9c2bb3a3-222a-4cff-9775-f3a8807de443"/>
    <xsd:element name="properties">
      <xsd:complexType>
        <xsd:sequence>
          <xsd:element name="documentManagement">
            <xsd:complexType>
              <xsd:all>
                <xsd:element ref="ns2:Description_x0020_Text"/>
                <xsd:element ref="ns2:CRS_x0020_Region" minOccurs="0"/>
                <xsd:element ref="ns2:Geography" minOccurs="0"/>
                <xsd:element ref="ns1:Language" minOccurs="0"/>
                <xsd:element ref="ns2:Topic" minOccurs="0"/>
                <xsd:element ref="ns2:Include_x0020_in_x0020_Site_x0020_Index" minOccurs="0"/>
                <xsd:element ref="ns4:Category"/>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5" nillable="true" ma:displayName="Language" ma:default="English" ma:format="Dropdown" ma:internalName="Language" ma:readOnly="false">
      <xsd:simpleType>
        <xsd:union memberTypes="dms:Text">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union>
      </xsd:simpleType>
    </xsd:element>
    <xsd:element name="PublishingStartDate" ma:index="16" nillable="true" ma:displayName="Scheduling Start Date" ma:internalName="PublishingStartDate">
      <xsd:simpleType>
        <xsd:restriction base="dms:Unknown"/>
      </xsd:simpleType>
    </xsd:element>
    <xsd:element name="PublishingExpirationDate" ma:index="17"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e4be8c-aae4-4fdd-b2d1-ab6d4aae907d" elementFormDefault="qualified">
    <xsd:import namespace="http://schemas.microsoft.com/office/2006/documentManagement/types"/>
    <xsd:import namespace="http://schemas.microsoft.com/office/infopath/2007/PartnerControls"/>
    <xsd:element name="Description_x0020_Text" ma:index="2" ma:displayName="Description Text" ma:internalName="Description_x0020_Text" ma:readOnly="false">
      <xsd:simpleType>
        <xsd:restriction base="dms:Note">
          <xsd:maxLength value="255"/>
        </xsd:restriction>
      </xsd:simpleType>
    </xsd:element>
    <xsd:element name="CRS_x0020_Region" ma:index="3" nillable="true" ma:displayName="CRS Region" ma:list="{532a098f-89e0-40d6-9d5f-15c3167b398d}" ma:internalName="CRS_x0020_Region" ma:showField="Column2" ma:web="b4e4be8c-aae4-4fdd-b2d1-ab6d4aae907d">
      <xsd:simpleType>
        <xsd:restriction base="dms:Lookup"/>
      </xsd:simpleType>
    </xsd:element>
    <xsd:element name="Geography" ma:index="4" nillable="true" ma:displayName="Geography" ma:default="None" ma:format="Dropdown" ma:internalName="Geography" ma:readOnly="false">
      <xsd:simpleType>
        <xsd:restriction base="dms:Choice">
          <xsd:enumeration value="None"/>
          <xsd:enumeration value="Afghanistan"/>
          <xsd:enumeration value="Africa"/>
          <xsd:enumeration value="Albania"/>
          <xsd:enumeration value="Angola"/>
          <xsd:enumeration value="Argentina"/>
          <xsd:enumeration value="Armenia"/>
          <xsd:enumeration value="Azerbaijan"/>
          <xsd:enumeration value="Baltimore"/>
          <xsd:enumeration value="Bangladesh"/>
          <xsd:enumeration value="Belize"/>
          <xsd:enumeration value="Benin"/>
          <xsd:enumeration value="Bolivia"/>
          <xsd:enumeration value="Bosnia And Herzegovina"/>
          <xsd:enumeration value="Botswana"/>
          <xsd:enumeration value="Brazil"/>
          <xsd:enumeration value="Bulgaria"/>
          <xsd:enumeration value="Burkina Faso"/>
          <xsd:enumeration value="Burma"/>
          <xsd:enumeration value="Burundi"/>
          <xsd:enumeration value="Cambodia"/>
          <xsd:enumeration value="Cameroon"/>
          <xsd:enumeration value="CARO"/>
          <xsd:enumeration value="Central African Republic"/>
          <xsd:enumeration value="Chad"/>
          <xsd:enumeration value="China"/>
          <xsd:enumeration value="Colombia"/>
          <xsd:enumeration value="Congo"/>
          <xsd:enumeration value="Costa Rica"/>
          <xsd:enumeration value="Croatia"/>
          <xsd:enumeration value="Cuba"/>
          <xsd:enumeration value="CWA"/>
          <xsd:enumeration value="Democratic Republic of Congo"/>
          <xsd:enumeration value="Djibouti"/>
          <xsd:enumeration value="Dominican Republic"/>
          <xsd:enumeration value="DR Congo"/>
          <xsd:enumeration value="EARO"/>
          <xsd:enumeration value="East &amp; South Asia"/>
          <xsd:enumeration value="Ecuador"/>
          <xsd:enumeration value="Egypt"/>
          <xsd:enumeration value="El Salvador"/>
          <xsd:enumeration value="EMECA"/>
          <xsd:enumeration value="Equatorial Guinea"/>
          <xsd:enumeration value="Eritrea"/>
          <xsd:enumeration value="ESA"/>
          <xsd:enumeration value="Ethiopia"/>
          <xsd:enumeration value="France"/>
          <xsd:enumeration value="Gambia"/>
          <xsd:enumeration value="Gaza"/>
          <xsd:enumeration value="Geneva"/>
          <xsd:enumeration value="Georgia"/>
          <xsd:enumeration value="Ghana"/>
          <xsd:enumeration value="Global"/>
          <xsd:enumeration value="Great Britain"/>
          <xsd:enumeration value="Guatemala"/>
          <xsd:enumeration value="Guinea Bissau"/>
          <xsd:enumeration value="Guinea-Conakry"/>
          <xsd:enumeration value="Guyana"/>
          <xsd:enumeration value="Haiti"/>
          <xsd:enumeration value="Headquarters"/>
          <xsd:enumeration value="Honduras"/>
          <xsd:enumeration value="India"/>
          <xsd:enumeration value="Indonesia"/>
          <xsd:enumeration value="Iran"/>
          <xsd:enumeration value="Iraq"/>
          <xsd:enumeration value="Jamaica"/>
          <xsd:enumeration value="Jordan"/>
          <xsd:enumeration value="Jwbg"/>
          <xsd:enumeration value="Kenya"/>
          <xsd:enumeration value="Kinshasa"/>
          <xsd:enumeration value="Kosovo"/>
          <xsd:enumeration value="Kyrgyzstan"/>
          <xsd:enumeration value="LACRO"/>
          <xsd:enumeration value="Lao PDR"/>
          <xsd:enumeration value="Laos"/>
          <xsd:enumeration value="Lebanon"/>
          <xsd:enumeration value="Lesotho"/>
          <xsd:enumeration value="Liberia"/>
          <xsd:enumeration value="Macedonia"/>
          <xsd:enumeration value="Madagascar"/>
          <xsd:enumeration value="Malawi"/>
          <xsd:enumeration value="Mali"/>
          <xsd:enumeration value="Mauritania"/>
          <xsd:enumeration value="Mexico"/>
          <xsd:enumeration value="Moldova"/>
          <xsd:enumeration value="Morocco"/>
          <xsd:enumeration value="Nepal"/>
          <xsd:enumeration value="Nicaragua"/>
          <xsd:enumeration value="Niger"/>
          <xsd:enumeration value="Nigeria"/>
          <xsd:enumeration value="North Korea"/>
          <xsd:enumeration value="Northern Sudan"/>
          <xsd:enumeration value="Pakistan"/>
          <xsd:enumeration value="Papua New Guinea (The Pacific)"/>
          <xsd:enumeration value="Peru"/>
          <xsd:enumeration value="Philippines"/>
          <xsd:enumeration value="Romania"/>
          <xsd:enumeration value="Rwanda"/>
          <xsd:enumeration value="SARO"/>
          <xsd:enumeration value="Senegal"/>
          <xsd:enumeration value="Serbia"/>
          <xsd:enumeration value="Serbia And Montenegro"/>
          <xsd:enumeration value="Sierra Leone"/>
          <xsd:enumeration value="Somalia"/>
          <xsd:enumeration value="Sothern Africa"/>
          <xsd:enumeration value="South Africa"/>
          <xsd:enumeration value="South Sudan"/>
          <xsd:enumeration value="Sri Lanka"/>
          <xsd:enumeration value="Sudan"/>
          <xsd:enumeration value="SWA"/>
          <xsd:enumeration value="Swaziland"/>
          <xsd:enumeration value="Syria"/>
          <xsd:enumeration value="Tanzania"/>
          <xsd:enumeration value="Thailand"/>
          <xsd:enumeration value="The Gambia"/>
          <xsd:enumeration value="Timor-Leste"/>
          <xsd:enumeration value="Togo"/>
          <xsd:enumeration value="Tpc Cambodia"/>
          <xsd:enumeration value="Turkey"/>
          <xsd:enumeration value="Uganda"/>
          <xsd:enumeration value="United Kingdom"/>
          <xsd:enumeration value="United States"/>
          <xsd:enumeration value="Venezuela"/>
          <xsd:enumeration value="Vietnam"/>
          <xsd:enumeration value="Zambia"/>
          <xsd:enumeration value="Zimbabwe"/>
        </xsd:restriction>
      </xsd:simpleType>
    </xsd:element>
    <xsd:element name="Topic" ma:index="6" nillable="true" ma:displayName="Topic" ma:default="None" ma:description="CRS Custom Column" ma:format="Dropdown" ma:internalName="Topic" ma:readOnly="false">
      <xsd:simpleType>
        <xsd:union memberTypes="dms:Text">
          <xsd:simpleType>
            <xsd:restriction base="dms:Choice">
              <xsd:enumeration value="Please Select"/>
              <xsd:enumeration value="Administration"/>
              <xsd:enumeration value="Awareness"/>
              <xsd:enumeration value="Business Development"/>
              <xsd:enumeration value="Committee"/>
              <xsd:enumeration value="Commodities"/>
              <xsd:enumeration value="Communications"/>
              <xsd:enumeration value="Compliance"/>
              <xsd:enumeration value="Emergency"/>
              <xsd:enumeration value="Event"/>
              <xsd:enumeration value="Finance"/>
              <xsd:enumeration value="Fund Raising"/>
              <xsd:enumeration value="Human Resources"/>
              <xsd:enumeration value="Information/Communication Technology"/>
              <xsd:enumeration value="Leadership"/>
              <xsd:enumeration value="Legal"/>
              <xsd:enumeration value="Management Quality"/>
              <xsd:enumeration value="Marketing"/>
              <xsd:enumeration value="Partnership"/>
              <xsd:enumeration value="Procurement"/>
              <xsd:enumeration value="Program Quality"/>
              <xsd:enumeration value="Programming"/>
              <xsd:enumeration value="Publications"/>
              <xsd:enumeration value="Report"/>
              <xsd:enumeration value="Security"/>
              <xsd:enumeration value="Stakeholder Collaboration"/>
              <xsd:enumeration value="Strategy"/>
              <xsd:enumeration value="Training"/>
              <xsd:enumeration value="None"/>
            </xsd:restriction>
          </xsd:simpleType>
        </xsd:union>
      </xsd:simpleType>
    </xsd:element>
    <xsd:element name="Include_x0020_in_x0020_Site_x0020_Index" ma:index="8" nillable="true" ma:displayName="Include in Site Index" ma:default="0" ma:description="CRS Custom Column - By checking the box the item will be included in the site index for CRS Global. Check the box if you want to share this document with CRS staff" ma:internalName="Include_x0020_in_x0020_Site_x0020_Index">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c2bb3a3-222a-4cff-9775-f3a8807de443" elementFormDefault="qualified">
    <xsd:import namespace="http://schemas.microsoft.com/office/2006/documentManagement/types"/>
    <xsd:import namespace="http://schemas.microsoft.com/office/infopath/2007/PartnerControls"/>
    <xsd:element name="Category" ma:index="15" ma:displayName="Category" ma:default="Core Brand Assets" ma:format="Dropdown" ma:internalName="Category" ma:readOnly="false">
      <xsd:simpleType>
        <xsd:restriction base="dms:Choice">
          <xsd:enumeration value="Core Brand Assets"/>
          <xsd:enumeration value="References/Guidelines"/>
          <xsd:enumeration value="Presentation Templates"/>
          <xsd:enumeration value="Embed (System use only)"/>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axOccurs="1" ma:index="1" ma:displayName="Title"/>
        <xsd:element ref="dc:subject" minOccurs="0" maxOccurs="1"/>
        <xsd:element ref="dc:description" minOccurs="0" maxOccurs="1"/>
        <xsd:element name="keywords" minOccurs="0" maxOccurs="1" type="xsd:string" ma:index="7"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Category xmlns="9c2bb3a3-222a-4cff-9775-f3a8807de443">Presentation Templates</Category>
    <Include_x0020_in_x0020_Site_x0020_Index xmlns="b4e4be8c-aae4-4fdd-b2d1-ab6d4aae907d">true</Include_x0020_in_x0020_Site_x0020_Index>
    <Description_x0020_Text xmlns="b4e4be8c-aae4-4fdd-b2d1-ab6d4aae907d">English language version of the CRS PowerPoint template in the Fresh palette.</Description_x0020_Text>
    <Geography xmlns="b4e4be8c-aae4-4fdd-b2d1-ab6d4aae907d">None</Geography>
    <Topic xmlns="b4e4be8c-aae4-4fdd-b2d1-ab6d4aae907d">Brand Materials</Topic>
    <CRS_x0020_Region xmlns="b4e4be8c-aae4-4fdd-b2d1-ab6d4aae907d" xsi:nil="true"/>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791A98-1501-4D33-8EB9-747BCFC12C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e4be8c-aae4-4fdd-b2d1-ab6d4aae907d"/>
    <ds:schemaRef ds:uri="9c2bb3a3-222a-4cff-9775-f3a8807de4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65E357-16C2-42AA-BA66-C198FBF08C1D}">
  <ds:schemaRefs>
    <ds:schemaRef ds:uri="http://schemas.microsoft.com/office/2006/metadata/properties"/>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http://purl.org/dc/elements/1.1/"/>
    <ds:schemaRef ds:uri="http://schemas.microsoft.com/sharepoint/v3"/>
    <ds:schemaRef ds:uri="9c2bb3a3-222a-4cff-9775-f3a8807de443"/>
    <ds:schemaRef ds:uri="http://www.w3.org/XML/1998/namespace"/>
    <ds:schemaRef ds:uri="b4e4be8c-aae4-4fdd-b2d1-ab6d4aae907d"/>
    <ds:schemaRef ds:uri="http://purl.org/dc/dcmitype/"/>
  </ds:schemaRefs>
</ds:datastoreItem>
</file>

<file path=customXml/itemProps3.xml><?xml version="1.0" encoding="utf-8"?>
<ds:datastoreItem xmlns:ds="http://schemas.openxmlformats.org/officeDocument/2006/customXml" ds:itemID="{63D1BB83-2743-4187-8F8D-8FB6437944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13504</TotalTime>
  <Words>5856</Words>
  <Application>Microsoft Office PowerPoint</Application>
  <PresentationFormat>Custom</PresentationFormat>
  <Paragraphs>821</Paragraphs>
  <Slides>118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118</vt:i4>
      </vt:variant>
    </vt:vector>
  </HeadingPairs>
  <TitlesOfParts>
    <vt:vector size="122" baseType="lpstr">
      <vt:lpstr>Arial</vt:lpstr>
      <vt:lpstr>Calibri</vt:lpstr>
      <vt:lpstr>Courier New</vt:lpstr>
      <vt:lpstr>Office Theme</vt:lpstr>
      <vt:lpstr>The seven steps marketing Booklet 1: Organizing groups for marketing</vt:lpstr>
      <vt:lpstr>Skills for Marketing and Rural Transformation (SMART skills)</vt:lpstr>
      <vt:lpstr>Purpose of the SMART skills series</vt:lpstr>
      <vt:lpstr>The seven steps of marketing : Content</vt:lpstr>
      <vt:lpstr>Booklet 1: Organizing groups for marketing: Content</vt:lpstr>
      <vt:lpstr>Step 1: Getting organized</vt:lpstr>
      <vt:lpstr>Lesson 1: Organizing the project team and working with the community and project managers for the first time</vt:lpstr>
      <vt:lpstr>Outcomes</vt:lpstr>
      <vt:lpstr>Overview</vt:lpstr>
      <vt:lpstr>Seven steps in agroenterprise development</vt:lpstr>
      <vt:lpstr>The project team</vt:lpstr>
      <vt:lpstr>Project team members</vt:lpstr>
      <vt:lpstr>Evaluating the project team’s entrepreneurial skills</vt:lpstr>
      <vt:lpstr>Evaluating entrepreneurial skills: Questions</vt:lpstr>
      <vt:lpstr>Training project staff</vt:lpstr>
      <vt:lpstr>Training project staff: Methods</vt:lpstr>
      <vt:lpstr>Developing a new mindset: Production strategy</vt:lpstr>
      <vt:lpstr>Production-based strategy: Focus areas</vt:lpstr>
      <vt:lpstr>Developing a new mindset: Market-based strategy</vt:lpstr>
      <vt:lpstr>Market-based strategy</vt:lpstr>
      <vt:lpstr>Market-based strategy: Focus areas </vt:lpstr>
      <vt:lpstr>Collecting initial information on the target area</vt:lpstr>
      <vt:lpstr>Collecting initial information on the target area (Continued)</vt:lpstr>
      <vt:lpstr>Initial meeting with staff and communities</vt:lpstr>
      <vt:lpstr>Working with partner organizations</vt:lpstr>
      <vt:lpstr>Working with partner organizations: Points of discussion</vt:lpstr>
      <vt:lpstr>Conditions of collaboration</vt:lpstr>
      <vt:lpstr>Conditions of collaboration: Selection of field agents</vt:lpstr>
      <vt:lpstr>Conditions of collaboration: Reporting</vt:lpstr>
      <vt:lpstr>Deciding on effective marketing approach</vt:lpstr>
      <vt:lpstr>Deciding on effective marketing approach: Discussion points</vt:lpstr>
      <vt:lpstr>Lesson 2: Working with the community</vt:lpstr>
      <vt:lpstr>Outcomes</vt:lpstr>
      <vt:lpstr>Overview</vt:lpstr>
      <vt:lpstr>Introducing the ideas of marketing, self-reliance and visioning</vt:lpstr>
      <vt:lpstr>Introducing marketing</vt:lpstr>
      <vt:lpstr>Introducing marketing (Continued)</vt:lpstr>
      <vt:lpstr>Introducing marketing with participatory tools</vt:lpstr>
      <vt:lpstr>Types of participatory tools</vt:lpstr>
      <vt:lpstr>Participatory techniques: Role plays</vt:lpstr>
      <vt:lpstr>Participatory techniques: Games</vt:lpstr>
      <vt:lpstr>Participatory techniques: Focus groups</vt:lpstr>
      <vt:lpstr>Participatory techniques: Visioning</vt:lpstr>
      <vt:lpstr>Visioning: Steps</vt:lpstr>
      <vt:lpstr>Explaining the agroenterprise process</vt:lpstr>
      <vt:lpstr>Lesson 3: Asset transfers and sustainability</vt:lpstr>
      <vt:lpstr>Outcomes</vt:lpstr>
      <vt:lpstr>Overview</vt:lpstr>
      <vt:lpstr>Thinking about sustainability: Rules</vt:lpstr>
      <vt:lpstr>Thinking about sustainability: Assets and inputs  </vt:lpstr>
      <vt:lpstr>Thinking about sustainability: Points to remember</vt:lpstr>
      <vt:lpstr>Free handouts</vt:lpstr>
      <vt:lpstr>Using vouchers to jump-start activities</vt:lpstr>
      <vt:lpstr>Co-investment</vt:lpstr>
      <vt:lpstr>Physical assets</vt:lpstr>
      <vt:lpstr>After a disaster</vt:lpstr>
      <vt:lpstr>Should training be free?</vt:lpstr>
      <vt:lpstr>Lesson 4: Deciding where to start the project</vt:lpstr>
      <vt:lpstr>Outcomes</vt:lpstr>
      <vt:lpstr>Overview</vt:lpstr>
      <vt:lpstr>Choosing an entry point</vt:lpstr>
      <vt:lpstr>Entry point 1: Production and natural resource management</vt:lpstr>
      <vt:lpstr>Entry point 2: Starting with savings and loans</vt:lpstr>
      <vt:lpstr>Entry point 3: Pre-selected commodity</vt:lpstr>
      <vt:lpstr>Entry point 4: Pilot testing</vt:lpstr>
      <vt:lpstr>Entry point 5: Supporting farmers already in groups</vt:lpstr>
      <vt:lpstr>Entry point 6: Existing buyer or contract farming</vt:lpstr>
      <vt:lpstr>Entry point 7: Supporting business services</vt:lpstr>
      <vt:lpstr>Step 2: Identifying products and organizing groups</vt:lpstr>
      <vt:lpstr>Lesson 5: Choosing products and markets</vt:lpstr>
      <vt:lpstr>Outcomes</vt:lpstr>
      <vt:lpstr>Overview</vt:lpstr>
      <vt:lpstr>Choosing a product</vt:lpstr>
      <vt:lpstr>Choosing a product (Continued)</vt:lpstr>
      <vt:lpstr>Participatory tools used to assess product and marketing options</vt:lpstr>
      <vt:lpstr>Community resource and asset map</vt:lpstr>
      <vt:lpstr>Community resource and asset map: Example</vt:lpstr>
      <vt:lpstr>Farmer segmentation</vt:lpstr>
      <vt:lpstr>Crop calendars</vt:lpstr>
      <vt:lpstr>Product selection criteria</vt:lpstr>
      <vt:lpstr>Product ranking exercise</vt:lpstr>
      <vt:lpstr>Assessing market risk for products</vt:lpstr>
      <vt:lpstr>Market visits</vt:lpstr>
      <vt:lpstr>New product evaluation</vt:lpstr>
      <vt:lpstr>Discussing product options with farmers</vt:lpstr>
      <vt:lpstr>Discussing product options with traders</vt:lpstr>
      <vt:lpstr>Discussing ideas with other role players</vt:lpstr>
      <vt:lpstr>Identifying market opportunities for products</vt:lpstr>
      <vt:lpstr>Including women in agroenterprise development</vt:lpstr>
      <vt:lpstr>Including women in agroenterprise development (Continued)</vt:lpstr>
      <vt:lpstr>Things to ask women</vt:lpstr>
      <vt:lpstr>Assessing risks of product and marketing options</vt:lpstr>
      <vt:lpstr>Product/market matrix: Questions</vt:lpstr>
      <vt:lpstr>Product/market matrix: Answers</vt:lpstr>
      <vt:lpstr>Lesson 6: Working with farmers’ groups</vt:lpstr>
      <vt:lpstr>Outcomes</vt:lpstr>
      <vt:lpstr>Overview</vt:lpstr>
      <vt:lpstr>Building on existing groups</vt:lpstr>
      <vt:lpstr>The marketing group</vt:lpstr>
      <vt:lpstr>Requirements for a marketing group: Size</vt:lpstr>
      <vt:lpstr>Requirements for a marketing group: Size (Continued)</vt:lpstr>
      <vt:lpstr>Requirements for a marketing group: Selection of members</vt:lpstr>
      <vt:lpstr>Requirements for a marketing group: Vision</vt:lpstr>
      <vt:lpstr>Requirements for a marketing group: Leadership</vt:lpstr>
      <vt:lpstr>Marketing group leadership: Nomination and election</vt:lpstr>
      <vt:lpstr>Requirements for a marketing group: Meetings and records</vt:lpstr>
      <vt:lpstr>Requirements for a marketing group: Bylaws</vt:lpstr>
      <vt:lpstr>Requirements for a marketing group: Constitution</vt:lpstr>
      <vt:lpstr>Requirements for a marketing group: Business plan</vt:lpstr>
      <vt:lpstr>Requirements for a marketing group: Internal savings and lending</vt:lpstr>
      <vt:lpstr>Requirements for a marketing group: Relationship with the support agency</vt:lpstr>
      <vt:lpstr>Requirements for a marketing group: Registering the farmers’ group</vt:lpstr>
      <vt:lpstr>Planning your work with the group: Short project</vt:lpstr>
      <vt:lpstr>Planning your work with the group: Longer project</vt:lpstr>
      <vt:lpstr>Designing a curriculum</vt:lpstr>
      <vt:lpstr>Dealing with stronger groups: Sharing time</vt:lpstr>
      <vt:lpstr>Challenges with farmer groups</vt:lpstr>
      <vt:lpstr>Module summary</vt:lpstr>
    </vt:vector>
  </TitlesOfParts>
  <Company>Catholic Relief Services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CRS PPT Fresh Template Eng MK1471 22Sep14</dc:title>
  <dc:creator>Pause for Thought</dc:creator>
  <cp:lastModifiedBy>Lucia Geyer</cp:lastModifiedBy>
  <cp:revision>188</cp:revision>
  <dcterms:created xsi:type="dcterms:W3CDTF">2014-08-13T11:43:29Z</dcterms:created>
  <dcterms:modified xsi:type="dcterms:W3CDTF">2017-03-25T14:12:47Z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0x010100F14170D39CB26E45808F72C1C4D9CE7F</vt:lpwstr>
  </property>
</Properties>
</file>