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50_B10A4F98.xml" ContentType="application/vnd.ms-powerpoint.comments+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5"/>
  </p:notesMasterIdLst>
  <p:sldIdLst>
    <p:sldId id="256" r:id="rId5"/>
    <p:sldId id="258" r:id="rId6"/>
    <p:sldId id="260" r:id="rId7"/>
    <p:sldId id="261" r:id="rId8"/>
    <p:sldId id="262" r:id="rId9"/>
    <p:sldId id="263" r:id="rId10"/>
    <p:sldId id="264" r:id="rId11"/>
    <p:sldId id="265" r:id="rId12"/>
    <p:sldId id="266" r:id="rId13"/>
    <p:sldId id="267" r:id="rId14"/>
    <p:sldId id="268" r:id="rId15"/>
    <p:sldId id="274" r:id="rId16"/>
    <p:sldId id="292" r:id="rId17"/>
    <p:sldId id="293" r:id="rId18"/>
    <p:sldId id="294" r:id="rId19"/>
    <p:sldId id="295" r:id="rId20"/>
    <p:sldId id="296" r:id="rId21"/>
    <p:sldId id="297" r:id="rId22"/>
    <p:sldId id="299" r:id="rId23"/>
    <p:sldId id="300" r:id="rId24"/>
    <p:sldId id="302" r:id="rId25"/>
    <p:sldId id="303" r:id="rId26"/>
    <p:sldId id="305" r:id="rId27"/>
    <p:sldId id="306" r:id="rId28"/>
    <p:sldId id="307" r:id="rId29"/>
    <p:sldId id="309" r:id="rId30"/>
    <p:sldId id="310" r:id="rId31"/>
    <p:sldId id="311" r:id="rId32"/>
    <p:sldId id="313" r:id="rId33"/>
    <p:sldId id="316" r:id="rId34"/>
    <p:sldId id="318" r:id="rId35"/>
    <p:sldId id="334" r:id="rId36"/>
    <p:sldId id="320" r:id="rId37"/>
    <p:sldId id="333" r:id="rId38"/>
    <p:sldId id="321" r:id="rId39"/>
    <p:sldId id="335" r:id="rId40"/>
    <p:sldId id="331" r:id="rId41"/>
    <p:sldId id="336" r:id="rId42"/>
    <p:sldId id="322" r:id="rId43"/>
    <p:sldId id="332" r:id="rId44"/>
    <p:sldId id="323" r:id="rId45"/>
    <p:sldId id="324" r:id="rId46"/>
    <p:sldId id="325" r:id="rId47"/>
    <p:sldId id="326" r:id="rId48"/>
    <p:sldId id="327" r:id="rId49"/>
    <p:sldId id="312" r:id="rId50"/>
    <p:sldId id="272" r:id="rId51"/>
    <p:sldId id="328" r:id="rId52"/>
    <p:sldId id="280" r:id="rId53"/>
    <p:sldId id="281" r:id="rId54"/>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97E365-C758-4AA2-08B3-15DE0CACCD05}" name="Collis, Kelly" initials="CK" userId="S::kelly.collis@crs.org::e9c0c708-21d7-41a3-983d-5d0e779d06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6B8CE-7FA0-4456-8B97-AA3B75E827A4}" v="23" dt="2023-05-29T20:41:24.0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5843" autoAdjust="0"/>
  </p:normalViewPr>
  <p:slideViewPr>
    <p:cSldViewPr>
      <p:cViewPr varScale="1">
        <p:scale>
          <a:sx n="29" d="100"/>
          <a:sy n="29" d="100"/>
        </p:scale>
        <p:origin x="1288"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50_B10A4F98.xml><?xml version="1.0" encoding="utf-8"?>
<p188:cmLst xmlns:a="http://schemas.openxmlformats.org/drawingml/2006/main" xmlns:r="http://schemas.openxmlformats.org/officeDocument/2006/relationships" xmlns:p188="http://schemas.microsoft.com/office/powerpoint/2018/8/main">
  <p188:cm id="{A2E539C1-959B-4690-A23A-E7EE004D42F3}" authorId="{9597E365-C758-4AA2-08B3-15DE0CACCD05}" status="resolved" created="2023-07-13T19:34:44.759" complete="100000">
    <pc:sldMkLst xmlns:pc="http://schemas.microsoft.com/office/powerpoint/2013/main/command">
      <pc:docMk/>
      <pc:sldMk cId="2970242968" sldId="336"/>
    </pc:sldMkLst>
    <p188:txBody>
      <a:bodyPr/>
      <a:lstStyle/>
      <a:p>
        <a:r>
          <a:rPr lang="en-US"/>
          <a:t>Delete slides 32, 36, 38? Better format related slides?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8114052-C8BB-41E4-B41F-DCFCD769B958}" type="datetimeFigureOut">
              <a:rPr lang="en-US" smtClean="0"/>
              <a:t>7/19/2023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51E145C8-0412-429D-BABC-F86BEAC9DB12}" type="slidenum">
              <a:rPr lang="en-US" smtClean="0"/>
              <a:t>‹#›</a:t>
            </a:fld>
            <a:endParaRPr lang="en-US"/>
          </a:p>
        </p:txBody>
      </p:sp>
    </p:spTree>
    <p:extLst>
      <p:ext uri="{BB962C8B-B14F-4D97-AF65-F5344CB8AC3E}">
        <p14:creationId xmlns:p14="http://schemas.microsoft.com/office/powerpoint/2010/main" val="62315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statement HH are seed secure but not food secure</a:t>
            </a:r>
          </a:p>
          <a:p>
            <a:r>
              <a:rPr lang="en-US" dirty="0"/>
              <a:t>In the second statement HH are food secure but not seed secure</a:t>
            </a:r>
          </a:p>
        </p:txBody>
      </p:sp>
      <p:sp>
        <p:nvSpPr>
          <p:cNvPr id="4" name="Slide Number Placeholder 3"/>
          <p:cNvSpPr>
            <a:spLocks noGrp="1"/>
          </p:cNvSpPr>
          <p:nvPr>
            <p:ph type="sldNum" sz="quarter" idx="5"/>
          </p:nvPr>
        </p:nvSpPr>
        <p:spPr/>
        <p:txBody>
          <a:bodyPr/>
          <a:lstStyle/>
          <a:p>
            <a:fld id="{51E145C8-0412-429D-BABC-F86BEAC9DB12}" type="slidenum">
              <a:rPr lang="en-US" smtClean="0"/>
              <a:t>5</a:t>
            </a:fld>
            <a:endParaRPr lang="en-US"/>
          </a:p>
        </p:txBody>
      </p:sp>
    </p:spTree>
    <p:extLst>
      <p:ext uri="{BB962C8B-B14F-4D97-AF65-F5344CB8AC3E}">
        <p14:creationId xmlns:p14="http://schemas.microsoft.com/office/powerpoint/2010/main" val="3090712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if answers to previous slide  correspond to this table.  Discuss</a:t>
            </a:r>
          </a:p>
          <a:p>
            <a:endParaRPr lang="en-US" dirty="0"/>
          </a:p>
        </p:txBody>
      </p:sp>
      <p:sp>
        <p:nvSpPr>
          <p:cNvPr id="4" name="Slide Number Placeholder 3"/>
          <p:cNvSpPr>
            <a:spLocks noGrp="1"/>
          </p:cNvSpPr>
          <p:nvPr>
            <p:ph type="sldNum" sz="quarter" idx="5"/>
          </p:nvPr>
        </p:nvSpPr>
        <p:spPr/>
        <p:txBody>
          <a:bodyPr/>
          <a:lstStyle/>
          <a:p>
            <a:fld id="{51E145C8-0412-429D-BABC-F86BEAC9DB12}" type="slidenum">
              <a:rPr lang="en-US" smtClean="0"/>
              <a:t>37</a:t>
            </a:fld>
            <a:endParaRPr lang="en-US"/>
          </a:p>
        </p:txBody>
      </p:sp>
    </p:spTree>
    <p:extLst>
      <p:ext uri="{BB962C8B-B14F-4D97-AF65-F5344CB8AC3E}">
        <p14:creationId xmlns:p14="http://schemas.microsoft.com/office/powerpoint/2010/main" val="212655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question ask participants whether each response option is appropriate   If time discuss the advantages and limitations of the different options.  Look at suggested responses in next slide.</a:t>
            </a:r>
          </a:p>
          <a:p>
            <a:endParaRPr lang="en-US" dirty="0"/>
          </a:p>
        </p:txBody>
      </p:sp>
      <p:sp>
        <p:nvSpPr>
          <p:cNvPr id="4" name="Slide Number Placeholder 3"/>
          <p:cNvSpPr>
            <a:spLocks noGrp="1"/>
          </p:cNvSpPr>
          <p:nvPr>
            <p:ph type="sldNum" sz="quarter" idx="5"/>
          </p:nvPr>
        </p:nvSpPr>
        <p:spPr/>
        <p:txBody>
          <a:bodyPr/>
          <a:lstStyle/>
          <a:p>
            <a:fld id="{51E145C8-0412-429D-BABC-F86BEAC9DB12}" type="slidenum">
              <a:rPr lang="en-US" smtClean="0"/>
              <a:t>38</a:t>
            </a:fld>
            <a:endParaRPr lang="en-US"/>
          </a:p>
        </p:txBody>
      </p:sp>
    </p:spTree>
    <p:extLst>
      <p:ext uri="{BB962C8B-B14F-4D97-AF65-F5344CB8AC3E}">
        <p14:creationId xmlns:p14="http://schemas.microsoft.com/office/powerpoint/2010/main" val="384557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if answers to previous slide  correspond to this table.  </a:t>
            </a:r>
            <a:r>
              <a:rPr lang="en-US"/>
              <a:t>Discuss</a:t>
            </a:r>
          </a:p>
          <a:p>
            <a:endParaRPr lang="en-US"/>
          </a:p>
        </p:txBody>
      </p:sp>
      <p:sp>
        <p:nvSpPr>
          <p:cNvPr id="4" name="Slide Number Placeholder 3"/>
          <p:cNvSpPr>
            <a:spLocks noGrp="1"/>
          </p:cNvSpPr>
          <p:nvPr>
            <p:ph type="sldNum" sz="quarter" idx="5"/>
          </p:nvPr>
        </p:nvSpPr>
        <p:spPr/>
        <p:txBody>
          <a:bodyPr/>
          <a:lstStyle/>
          <a:p>
            <a:fld id="{51E145C8-0412-429D-BABC-F86BEAC9DB12}" type="slidenum">
              <a:rPr lang="en-US" smtClean="0"/>
              <a:t>40</a:t>
            </a:fld>
            <a:endParaRPr lang="en-US"/>
          </a:p>
        </p:txBody>
      </p:sp>
    </p:spTree>
    <p:extLst>
      <p:ext uri="{BB962C8B-B14F-4D97-AF65-F5344CB8AC3E}">
        <p14:creationId xmlns:p14="http://schemas.microsoft.com/office/powerpoint/2010/main" val="62508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typically no seed assessments were undertaken prior to seed being distributed.  If there was a food security crisis or harvests dropped it was assumed that there was also seed insecurity.  Or, lengthy surveys were undertaken but the seed intervention took place before the results of the survey had been processed.  </a:t>
            </a:r>
          </a:p>
        </p:txBody>
      </p:sp>
      <p:sp>
        <p:nvSpPr>
          <p:cNvPr id="4" name="Slide Number Placeholder 3"/>
          <p:cNvSpPr>
            <a:spLocks noGrp="1"/>
          </p:cNvSpPr>
          <p:nvPr>
            <p:ph type="sldNum" sz="quarter" idx="5"/>
          </p:nvPr>
        </p:nvSpPr>
        <p:spPr/>
        <p:txBody>
          <a:bodyPr/>
          <a:lstStyle/>
          <a:p>
            <a:fld id="{51E145C8-0412-429D-BABC-F86BEAC9DB12}" type="slidenum">
              <a:rPr lang="en-US" smtClean="0"/>
              <a:t>8</a:t>
            </a:fld>
            <a:endParaRPr lang="en-US"/>
          </a:p>
        </p:txBody>
      </p:sp>
    </p:spTree>
    <p:extLst>
      <p:ext uri="{BB962C8B-B14F-4D97-AF65-F5344CB8AC3E}">
        <p14:creationId xmlns:p14="http://schemas.microsoft.com/office/powerpoint/2010/main" val="103696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CBSP – Community Based Seed Producers</a:t>
            </a:r>
          </a:p>
        </p:txBody>
      </p:sp>
      <p:sp>
        <p:nvSpPr>
          <p:cNvPr id="4" name="Slide Number Placeholder 3"/>
          <p:cNvSpPr>
            <a:spLocks noGrp="1"/>
          </p:cNvSpPr>
          <p:nvPr>
            <p:ph type="sldNum" sz="quarter" idx="5"/>
          </p:nvPr>
        </p:nvSpPr>
        <p:spPr/>
        <p:txBody>
          <a:bodyPr/>
          <a:lstStyle/>
          <a:p>
            <a:fld id="{51E145C8-0412-429D-BABC-F86BEAC9DB12}" type="slidenum">
              <a:rPr lang="en-US" smtClean="0"/>
              <a:t>17</a:t>
            </a:fld>
            <a:endParaRPr lang="en-US"/>
          </a:p>
        </p:txBody>
      </p:sp>
    </p:spTree>
    <p:extLst>
      <p:ext uri="{BB962C8B-B14F-4D97-AF65-F5344CB8AC3E}">
        <p14:creationId xmlns:p14="http://schemas.microsoft.com/office/powerpoint/2010/main" val="136927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Repeated seed aid shows that there is inappropriate assessment of seed need and has resulted in seed dependency on the part of farmers</a:t>
            </a:r>
          </a:p>
        </p:txBody>
      </p:sp>
      <p:sp>
        <p:nvSpPr>
          <p:cNvPr id="4" name="Slide Number Placeholder 3"/>
          <p:cNvSpPr>
            <a:spLocks noGrp="1"/>
          </p:cNvSpPr>
          <p:nvPr>
            <p:ph type="sldNum" sz="quarter" idx="5"/>
          </p:nvPr>
        </p:nvSpPr>
        <p:spPr/>
        <p:txBody>
          <a:bodyPr/>
          <a:lstStyle/>
          <a:p>
            <a:fld id="{51E145C8-0412-429D-BABC-F86BEAC9DB12}" type="slidenum">
              <a:rPr lang="en-US" smtClean="0"/>
              <a:t>18</a:t>
            </a:fld>
            <a:endParaRPr lang="en-US"/>
          </a:p>
        </p:txBody>
      </p:sp>
    </p:spTree>
    <p:extLst>
      <p:ext uri="{BB962C8B-B14F-4D97-AF65-F5344CB8AC3E}">
        <p14:creationId xmlns:p14="http://schemas.microsoft.com/office/powerpoint/2010/main" val="113738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 Why or why not?</a:t>
            </a:r>
          </a:p>
        </p:txBody>
      </p:sp>
      <p:sp>
        <p:nvSpPr>
          <p:cNvPr id="4" name="Slide Number Placeholder 3"/>
          <p:cNvSpPr>
            <a:spLocks noGrp="1"/>
          </p:cNvSpPr>
          <p:nvPr>
            <p:ph type="sldNum" sz="quarter" idx="5"/>
          </p:nvPr>
        </p:nvSpPr>
        <p:spPr/>
        <p:txBody>
          <a:bodyPr/>
          <a:lstStyle/>
          <a:p>
            <a:fld id="{51E145C8-0412-429D-BABC-F86BEAC9DB12}" type="slidenum">
              <a:rPr lang="en-US" smtClean="0"/>
              <a:t>20</a:t>
            </a:fld>
            <a:endParaRPr lang="en-US"/>
          </a:p>
        </p:txBody>
      </p:sp>
    </p:spTree>
    <p:extLst>
      <p:ext uri="{BB962C8B-B14F-4D97-AF65-F5344CB8AC3E}">
        <p14:creationId xmlns:p14="http://schemas.microsoft.com/office/powerpoint/2010/main" val="326579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counting farmers’ seed stock, or the stock in the marketplace.</a:t>
            </a:r>
          </a:p>
        </p:txBody>
      </p:sp>
      <p:sp>
        <p:nvSpPr>
          <p:cNvPr id="4" name="Slide Number Placeholder 3"/>
          <p:cNvSpPr>
            <a:spLocks noGrp="1"/>
          </p:cNvSpPr>
          <p:nvPr>
            <p:ph type="sldNum" sz="quarter" idx="5"/>
          </p:nvPr>
        </p:nvSpPr>
        <p:spPr/>
        <p:txBody>
          <a:bodyPr/>
          <a:lstStyle/>
          <a:p>
            <a:fld id="{51E145C8-0412-429D-BABC-F86BEAC9DB12}" type="slidenum">
              <a:rPr lang="en-US" smtClean="0"/>
              <a:t>23</a:t>
            </a:fld>
            <a:endParaRPr lang="en-US"/>
          </a:p>
        </p:txBody>
      </p:sp>
    </p:spTree>
    <p:extLst>
      <p:ext uri="{BB962C8B-B14F-4D97-AF65-F5344CB8AC3E}">
        <p14:creationId xmlns:p14="http://schemas.microsoft.com/office/powerpoint/2010/main" val="156677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question ask participants whether each response option is appropriate   If time discuss the advantages and limitations of the different options.  Look at suggested responses in next slide.</a:t>
            </a:r>
          </a:p>
          <a:p>
            <a:endParaRPr lang="en-US" dirty="0"/>
          </a:p>
        </p:txBody>
      </p:sp>
      <p:sp>
        <p:nvSpPr>
          <p:cNvPr id="4" name="Slide Number Placeholder 3"/>
          <p:cNvSpPr>
            <a:spLocks noGrp="1"/>
          </p:cNvSpPr>
          <p:nvPr>
            <p:ph type="sldNum" sz="quarter" idx="5"/>
          </p:nvPr>
        </p:nvSpPr>
        <p:spPr/>
        <p:txBody>
          <a:bodyPr/>
          <a:lstStyle/>
          <a:p>
            <a:fld id="{51E145C8-0412-429D-BABC-F86BEAC9DB12}" type="slidenum">
              <a:rPr lang="en-US" smtClean="0"/>
              <a:t>32</a:t>
            </a:fld>
            <a:endParaRPr lang="en-US"/>
          </a:p>
        </p:txBody>
      </p:sp>
    </p:spTree>
    <p:extLst>
      <p:ext uri="{BB962C8B-B14F-4D97-AF65-F5344CB8AC3E}">
        <p14:creationId xmlns:p14="http://schemas.microsoft.com/office/powerpoint/2010/main" val="76567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if answers to previous slide  correspond to this table.  Discuss</a:t>
            </a:r>
          </a:p>
          <a:p>
            <a:endParaRPr lang="en-US" dirty="0"/>
          </a:p>
        </p:txBody>
      </p:sp>
      <p:sp>
        <p:nvSpPr>
          <p:cNvPr id="4" name="Slide Number Placeholder 3"/>
          <p:cNvSpPr>
            <a:spLocks noGrp="1"/>
          </p:cNvSpPr>
          <p:nvPr>
            <p:ph type="sldNum" sz="quarter" idx="5"/>
          </p:nvPr>
        </p:nvSpPr>
        <p:spPr/>
        <p:txBody>
          <a:bodyPr/>
          <a:lstStyle/>
          <a:p>
            <a:fld id="{51E145C8-0412-429D-BABC-F86BEAC9DB12}" type="slidenum">
              <a:rPr lang="en-US" smtClean="0"/>
              <a:t>34</a:t>
            </a:fld>
            <a:endParaRPr lang="en-US"/>
          </a:p>
        </p:txBody>
      </p:sp>
    </p:spTree>
    <p:extLst>
      <p:ext uri="{BB962C8B-B14F-4D97-AF65-F5344CB8AC3E}">
        <p14:creationId xmlns:p14="http://schemas.microsoft.com/office/powerpoint/2010/main" val="271600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question ask participants whether each response option is appropriate   If time discuss the advantages and limitations of the different options.  Look at suggested responses in next slide.</a:t>
            </a:r>
          </a:p>
          <a:p>
            <a:endParaRPr lang="en-US" dirty="0"/>
          </a:p>
        </p:txBody>
      </p:sp>
      <p:sp>
        <p:nvSpPr>
          <p:cNvPr id="4" name="Slide Number Placeholder 3"/>
          <p:cNvSpPr>
            <a:spLocks noGrp="1"/>
          </p:cNvSpPr>
          <p:nvPr>
            <p:ph type="sldNum" sz="quarter" idx="5"/>
          </p:nvPr>
        </p:nvSpPr>
        <p:spPr/>
        <p:txBody>
          <a:bodyPr/>
          <a:lstStyle/>
          <a:p>
            <a:fld id="{51E145C8-0412-429D-BABC-F86BEAC9DB12}" type="slidenum">
              <a:rPr lang="en-US" smtClean="0"/>
              <a:t>36</a:t>
            </a:fld>
            <a:endParaRPr lang="en-US"/>
          </a:p>
        </p:txBody>
      </p:sp>
    </p:spTree>
    <p:extLst>
      <p:ext uri="{BB962C8B-B14F-4D97-AF65-F5344CB8AC3E}">
        <p14:creationId xmlns:p14="http://schemas.microsoft.com/office/powerpoint/2010/main" val="3129382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
            <a:ext cx="10052050" cy="11308715"/>
          </a:xfrm>
          <a:custGeom>
            <a:avLst/>
            <a:gdLst/>
            <a:ahLst/>
            <a:cxnLst/>
            <a:rect l="l" t="t" r="r" b="b"/>
            <a:pathLst>
              <a:path w="10052050" h="11308715">
                <a:moveTo>
                  <a:pt x="10052050" y="0"/>
                </a:moveTo>
                <a:lnTo>
                  <a:pt x="322910" y="0"/>
                </a:lnTo>
                <a:lnTo>
                  <a:pt x="0" y="0"/>
                </a:lnTo>
                <a:lnTo>
                  <a:pt x="0" y="322922"/>
                </a:lnTo>
                <a:lnTo>
                  <a:pt x="0" y="11027093"/>
                </a:lnTo>
                <a:lnTo>
                  <a:pt x="0" y="11308550"/>
                </a:lnTo>
                <a:lnTo>
                  <a:pt x="322910" y="11308550"/>
                </a:lnTo>
                <a:lnTo>
                  <a:pt x="10052050" y="11308550"/>
                </a:lnTo>
                <a:lnTo>
                  <a:pt x="10052050" y="11027093"/>
                </a:lnTo>
                <a:lnTo>
                  <a:pt x="322910" y="11027093"/>
                </a:lnTo>
                <a:lnTo>
                  <a:pt x="322910" y="322922"/>
                </a:lnTo>
                <a:lnTo>
                  <a:pt x="10052050" y="322922"/>
                </a:lnTo>
                <a:lnTo>
                  <a:pt x="10052050" y="0"/>
                </a:lnTo>
                <a:close/>
              </a:path>
            </a:pathLst>
          </a:custGeom>
          <a:solidFill>
            <a:srgbClr val="C5DBC5"/>
          </a:solidFill>
        </p:spPr>
        <p:txBody>
          <a:bodyPr wrap="square" lIns="0" tIns="0" rIns="0" bIns="0" rtlCol="0"/>
          <a:lstStyle/>
          <a:p>
            <a:endParaRPr/>
          </a:p>
        </p:txBody>
      </p:sp>
      <p:sp>
        <p:nvSpPr>
          <p:cNvPr id="17" name="bg object 17"/>
          <p:cNvSpPr/>
          <p:nvPr/>
        </p:nvSpPr>
        <p:spPr>
          <a:xfrm>
            <a:off x="10052050" y="5"/>
            <a:ext cx="10052050" cy="11308715"/>
          </a:xfrm>
          <a:custGeom>
            <a:avLst/>
            <a:gdLst/>
            <a:ahLst/>
            <a:cxnLst/>
            <a:rect l="l" t="t" r="r" b="b"/>
            <a:pathLst>
              <a:path w="10052050" h="11308715">
                <a:moveTo>
                  <a:pt x="10052037" y="0"/>
                </a:moveTo>
                <a:lnTo>
                  <a:pt x="9729127" y="0"/>
                </a:lnTo>
                <a:lnTo>
                  <a:pt x="0" y="0"/>
                </a:lnTo>
                <a:lnTo>
                  <a:pt x="0" y="322922"/>
                </a:lnTo>
                <a:lnTo>
                  <a:pt x="9729127" y="322922"/>
                </a:lnTo>
                <a:lnTo>
                  <a:pt x="9729127" y="11027093"/>
                </a:lnTo>
                <a:lnTo>
                  <a:pt x="0" y="11027093"/>
                </a:lnTo>
                <a:lnTo>
                  <a:pt x="0" y="11308550"/>
                </a:lnTo>
                <a:lnTo>
                  <a:pt x="9729127" y="11308550"/>
                </a:lnTo>
                <a:lnTo>
                  <a:pt x="10052037" y="11308550"/>
                </a:lnTo>
                <a:lnTo>
                  <a:pt x="10052037" y="11027093"/>
                </a:lnTo>
                <a:lnTo>
                  <a:pt x="10052037" y="322922"/>
                </a:lnTo>
                <a:lnTo>
                  <a:pt x="10052037" y="0"/>
                </a:lnTo>
                <a:close/>
              </a:path>
            </a:pathLst>
          </a:custGeom>
          <a:solidFill>
            <a:srgbClr val="F1F1F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14216" y="843115"/>
            <a:ext cx="18475667" cy="9622324"/>
          </a:xfrm>
          <a:prstGeom prst="rect">
            <a:avLst/>
          </a:prstGeom>
        </p:spPr>
      </p:pic>
      <p:pic>
        <p:nvPicPr>
          <p:cNvPr id="19" name="bg object 19"/>
          <p:cNvPicPr/>
          <p:nvPr/>
        </p:nvPicPr>
        <p:blipFill>
          <a:blip r:embed="rId3" cstate="print"/>
          <a:stretch>
            <a:fillRect/>
          </a:stretch>
        </p:blipFill>
        <p:spPr>
          <a:xfrm>
            <a:off x="0" y="1016429"/>
            <a:ext cx="5909063" cy="7150858"/>
          </a:xfrm>
          <a:prstGeom prst="rect">
            <a:avLst/>
          </a:prstGeom>
        </p:spPr>
      </p:pic>
      <p:sp>
        <p:nvSpPr>
          <p:cNvPr id="2" name="Holder 2"/>
          <p:cNvSpPr>
            <a:spLocks noGrp="1"/>
          </p:cNvSpPr>
          <p:nvPr>
            <p:ph type="ctrTitle"/>
          </p:nvPr>
        </p:nvSpPr>
        <p:spPr>
          <a:xfrm>
            <a:off x="7123833" y="4122116"/>
            <a:ext cx="5856433" cy="1031239"/>
          </a:xfrm>
          <a:prstGeom prst="rect">
            <a:avLst/>
          </a:prstGeom>
        </p:spPr>
        <p:txBody>
          <a:bodyPr wrap="square" lIns="0" tIns="0" rIns="0" bIns="0">
            <a:spAutoFit/>
          </a:bodyPr>
          <a:lstStyle>
            <a:lvl1pPr>
              <a:defRPr sz="6600" b="1" i="0">
                <a:solidFill>
                  <a:srgbClr val="2D7031"/>
                </a:solidFill>
                <a:latin typeface="Corbel"/>
                <a:cs typeface="Corbe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5AA75F"/>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5AA75F"/>
                </a:solidFill>
                <a:latin typeface="Corbel"/>
                <a:cs typeface="Corbe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5AA75F"/>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
            <a:ext cx="10052050" cy="11308715"/>
          </a:xfrm>
          <a:custGeom>
            <a:avLst/>
            <a:gdLst/>
            <a:ahLst/>
            <a:cxnLst/>
            <a:rect l="l" t="t" r="r" b="b"/>
            <a:pathLst>
              <a:path w="10052050" h="11308715">
                <a:moveTo>
                  <a:pt x="10052050" y="0"/>
                </a:moveTo>
                <a:lnTo>
                  <a:pt x="322910" y="0"/>
                </a:lnTo>
                <a:lnTo>
                  <a:pt x="0" y="0"/>
                </a:lnTo>
                <a:lnTo>
                  <a:pt x="0" y="322922"/>
                </a:lnTo>
                <a:lnTo>
                  <a:pt x="0" y="11027093"/>
                </a:lnTo>
                <a:lnTo>
                  <a:pt x="0" y="11308550"/>
                </a:lnTo>
                <a:lnTo>
                  <a:pt x="322910" y="11308550"/>
                </a:lnTo>
                <a:lnTo>
                  <a:pt x="10052050" y="11308550"/>
                </a:lnTo>
                <a:lnTo>
                  <a:pt x="10052050" y="11027093"/>
                </a:lnTo>
                <a:lnTo>
                  <a:pt x="322910" y="11027093"/>
                </a:lnTo>
                <a:lnTo>
                  <a:pt x="322910" y="322922"/>
                </a:lnTo>
                <a:lnTo>
                  <a:pt x="10052050" y="322922"/>
                </a:lnTo>
                <a:lnTo>
                  <a:pt x="10052050" y="0"/>
                </a:lnTo>
                <a:close/>
              </a:path>
            </a:pathLst>
          </a:custGeom>
          <a:solidFill>
            <a:srgbClr val="C5DBC5"/>
          </a:solidFill>
        </p:spPr>
        <p:txBody>
          <a:bodyPr wrap="square" lIns="0" tIns="0" rIns="0" bIns="0" rtlCol="0"/>
          <a:lstStyle/>
          <a:p>
            <a:endParaRPr/>
          </a:p>
        </p:txBody>
      </p:sp>
      <p:sp>
        <p:nvSpPr>
          <p:cNvPr id="17" name="bg object 17"/>
          <p:cNvSpPr/>
          <p:nvPr/>
        </p:nvSpPr>
        <p:spPr>
          <a:xfrm>
            <a:off x="10052050" y="5"/>
            <a:ext cx="10052050" cy="11308715"/>
          </a:xfrm>
          <a:custGeom>
            <a:avLst/>
            <a:gdLst/>
            <a:ahLst/>
            <a:cxnLst/>
            <a:rect l="l" t="t" r="r" b="b"/>
            <a:pathLst>
              <a:path w="10052050" h="11308715">
                <a:moveTo>
                  <a:pt x="10052037" y="0"/>
                </a:moveTo>
                <a:lnTo>
                  <a:pt x="9729127" y="0"/>
                </a:lnTo>
                <a:lnTo>
                  <a:pt x="0" y="0"/>
                </a:lnTo>
                <a:lnTo>
                  <a:pt x="0" y="322922"/>
                </a:lnTo>
                <a:lnTo>
                  <a:pt x="9729127" y="322922"/>
                </a:lnTo>
                <a:lnTo>
                  <a:pt x="9729127" y="11027093"/>
                </a:lnTo>
                <a:lnTo>
                  <a:pt x="0" y="11027093"/>
                </a:lnTo>
                <a:lnTo>
                  <a:pt x="0" y="11308550"/>
                </a:lnTo>
                <a:lnTo>
                  <a:pt x="9729127" y="11308550"/>
                </a:lnTo>
                <a:lnTo>
                  <a:pt x="10052037" y="11308550"/>
                </a:lnTo>
                <a:lnTo>
                  <a:pt x="10052037" y="11027093"/>
                </a:lnTo>
                <a:lnTo>
                  <a:pt x="10052037" y="322922"/>
                </a:lnTo>
                <a:lnTo>
                  <a:pt x="10052037"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a:xfrm>
            <a:off x="2081783" y="544676"/>
            <a:ext cx="15940532" cy="1759585"/>
          </a:xfrm>
          <a:prstGeom prst="rect">
            <a:avLst/>
          </a:prstGeom>
        </p:spPr>
        <p:txBody>
          <a:bodyPr wrap="square" lIns="0" tIns="0" rIns="0" bIns="0">
            <a:spAutoFit/>
          </a:bodyPr>
          <a:lstStyle>
            <a:lvl1pPr>
              <a:defRPr sz="5200" b="1" i="0">
                <a:solidFill>
                  <a:srgbClr val="5AA75F"/>
                </a:solidFill>
                <a:latin typeface="Corbel"/>
                <a:cs typeface="Corbel"/>
              </a:defRPr>
            </a:lvl1pPr>
          </a:lstStyle>
          <a:p>
            <a:endParaRPr/>
          </a:p>
        </p:txBody>
      </p:sp>
      <p:sp>
        <p:nvSpPr>
          <p:cNvPr id="3" name="Holder 3"/>
          <p:cNvSpPr>
            <a:spLocks noGrp="1"/>
          </p:cNvSpPr>
          <p:nvPr>
            <p:ph type="body" idx="1"/>
          </p:nvPr>
        </p:nvSpPr>
        <p:spPr>
          <a:xfrm>
            <a:off x="2137307" y="3312747"/>
            <a:ext cx="16969740" cy="71659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150_B10A4F9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fao.org/resilience/resources/resources-detail/en/c/282218/" TargetMode="External"/><Relationship Id="rId2" Type="http://schemas.openxmlformats.org/officeDocument/2006/relationships/hyperlink" Target="https://seedsystem.or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36166" y="1004508"/>
            <a:ext cx="18631767" cy="9622918"/>
            <a:chOff x="658409" y="968638"/>
            <a:chExt cx="18631767" cy="9622918"/>
          </a:xfrm>
        </p:grpSpPr>
        <p:sp>
          <p:nvSpPr>
            <p:cNvPr id="3" name="object 3"/>
            <p:cNvSpPr/>
            <p:nvPr/>
          </p:nvSpPr>
          <p:spPr>
            <a:xfrm>
              <a:off x="814216" y="968766"/>
              <a:ext cx="18475960" cy="9622790"/>
            </a:xfrm>
            <a:custGeom>
              <a:avLst/>
              <a:gdLst/>
              <a:ahLst/>
              <a:cxnLst/>
              <a:rect l="l" t="t" r="r" b="b"/>
              <a:pathLst>
                <a:path w="18475960" h="9622790">
                  <a:moveTo>
                    <a:pt x="18475667" y="0"/>
                  </a:moveTo>
                  <a:lnTo>
                    <a:pt x="0" y="0"/>
                  </a:lnTo>
                  <a:lnTo>
                    <a:pt x="0" y="9622324"/>
                  </a:lnTo>
                  <a:lnTo>
                    <a:pt x="18475667" y="9622324"/>
                  </a:lnTo>
                  <a:lnTo>
                    <a:pt x="18475667" y="0"/>
                  </a:lnTo>
                  <a:close/>
                </a:path>
              </a:pathLst>
            </a:custGeom>
            <a:solidFill>
              <a:srgbClr val="C6DEC2"/>
            </a:solidFill>
          </p:spPr>
          <p:txBody>
            <a:bodyPr wrap="square" lIns="0" tIns="0" rIns="0" bIns="0" rtlCol="0"/>
            <a:lstStyle/>
            <a:p>
              <a:endParaRPr/>
            </a:p>
          </p:txBody>
        </p:sp>
        <p:pic>
          <p:nvPicPr>
            <p:cNvPr id="4" name="object 4"/>
            <p:cNvPicPr/>
            <p:nvPr/>
          </p:nvPicPr>
          <p:blipFill>
            <a:blip r:embed="rId2" cstate="print"/>
            <a:stretch>
              <a:fillRect/>
            </a:stretch>
          </p:blipFill>
          <p:spPr>
            <a:xfrm>
              <a:off x="658409" y="1010231"/>
              <a:ext cx="5235851" cy="2031770"/>
            </a:xfrm>
            <a:prstGeom prst="rect">
              <a:avLst/>
            </a:prstGeom>
          </p:spPr>
        </p:pic>
        <p:pic>
          <p:nvPicPr>
            <p:cNvPr id="5" name="object 5"/>
            <p:cNvPicPr/>
            <p:nvPr/>
          </p:nvPicPr>
          <p:blipFill>
            <a:blip r:embed="rId3" cstate="print"/>
            <a:stretch>
              <a:fillRect/>
            </a:stretch>
          </p:blipFill>
          <p:spPr>
            <a:xfrm>
              <a:off x="14005019" y="968767"/>
              <a:ext cx="4848857" cy="1886015"/>
            </a:xfrm>
            <a:prstGeom prst="rect">
              <a:avLst/>
            </a:prstGeom>
          </p:spPr>
        </p:pic>
        <p:sp>
          <p:nvSpPr>
            <p:cNvPr id="17" name="object 3">
              <a:extLst>
                <a:ext uri="{FF2B5EF4-FFF2-40B4-BE49-F238E27FC236}">
                  <a16:creationId xmlns:a16="http://schemas.microsoft.com/office/drawing/2014/main" id="{F713291F-C923-DE0E-178F-BABA7D28F989}"/>
                </a:ext>
              </a:extLst>
            </p:cNvPr>
            <p:cNvSpPr/>
            <p:nvPr/>
          </p:nvSpPr>
          <p:spPr>
            <a:xfrm>
              <a:off x="686814" y="968638"/>
              <a:ext cx="18475960" cy="9622790"/>
            </a:xfrm>
            <a:custGeom>
              <a:avLst/>
              <a:gdLst/>
              <a:ahLst/>
              <a:cxnLst/>
              <a:rect l="l" t="t" r="r" b="b"/>
              <a:pathLst>
                <a:path w="18475960" h="9622790">
                  <a:moveTo>
                    <a:pt x="18475667" y="0"/>
                  </a:moveTo>
                  <a:lnTo>
                    <a:pt x="0" y="0"/>
                  </a:lnTo>
                  <a:lnTo>
                    <a:pt x="0" y="9622324"/>
                  </a:lnTo>
                  <a:lnTo>
                    <a:pt x="18475667" y="9622324"/>
                  </a:lnTo>
                  <a:lnTo>
                    <a:pt x="18475667" y="0"/>
                  </a:lnTo>
                  <a:close/>
                </a:path>
              </a:pathLst>
            </a:custGeom>
            <a:solidFill>
              <a:srgbClr val="C6DEC2"/>
            </a:solidFill>
          </p:spPr>
          <p:txBody>
            <a:bodyPr wrap="square" lIns="0" tIns="0" rIns="0" bIns="0" rtlCol="0"/>
            <a:lstStyle/>
            <a:p>
              <a:endParaRPr/>
            </a:p>
          </p:txBody>
        </p:sp>
      </p:grpSp>
      <p:sp>
        <p:nvSpPr>
          <p:cNvPr id="6" name="object 6"/>
          <p:cNvSpPr txBox="1"/>
          <p:nvPr/>
        </p:nvSpPr>
        <p:spPr>
          <a:xfrm>
            <a:off x="4487607" y="9559663"/>
            <a:ext cx="11129010" cy="414856"/>
          </a:xfrm>
          <a:prstGeom prst="rect">
            <a:avLst/>
          </a:prstGeom>
        </p:spPr>
        <p:txBody>
          <a:bodyPr vert="horz" wrap="square" lIns="0" tIns="14604" rIns="0" bIns="0" rtlCol="0">
            <a:spAutoFit/>
          </a:bodyPr>
          <a:lstStyle/>
          <a:p>
            <a:pPr algn="ctr">
              <a:spcBef>
                <a:spcPts val="114"/>
              </a:spcBef>
            </a:pPr>
            <a:r>
              <a:rPr lang="en-US" sz="1300" i="1" dirty="0">
                <a:latin typeface="Corbel"/>
                <a:cs typeface="Corbel"/>
              </a:rPr>
              <a:t>This session is adapted from a training provided to the Seeds Learning Group of SCALE funded by USAID.  </a:t>
            </a:r>
            <a:r>
              <a:rPr sz="1300" i="1" spc="5" dirty="0">
                <a:latin typeface="Corbel"/>
                <a:cs typeface="Corbel"/>
              </a:rPr>
              <a:t>.</a:t>
            </a:r>
            <a:endParaRPr sz="1300" dirty="0">
              <a:latin typeface="Corbel"/>
              <a:cs typeface="Corbel"/>
            </a:endParaRPr>
          </a:p>
          <a:p>
            <a:pPr algn="ctr">
              <a:lnSpc>
                <a:spcPct val="100000"/>
              </a:lnSpc>
              <a:spcBef>
                <a:spcPts val="20"/>
              </a:spcBef>
            </a:pPr>
            <a:r>
              <a:rPr sz="1300" i="1" spc="5" dirty="0">
                <a:latin typeface="Corbel"/>
                <a:cs typeface="Corbel"/>
              </a:rPr>
              <a:t>The</a:t>
            </a:r>
            <a:r>
              <a:rPr sz="1300" i="1" spc="10" dirty="0">
                <a:latin typeface="Corbel"/>
                <a:cs typeface="Corbel"/>
              </a:rPr>
              <a:t> </a:t>
            </a:r>
            <a:r>
              <a:rPr sz="1300" i="1" dirty="0">
                <a:latin typeface="Corbel"/>
                <a:cs typeface="Corbel"/>
              </a:rPr>
              <a:t>contents</a:t>
            </a:r>
            <a:r>
              <a:rPr sz="1300" i="1" spc="35" dirty="0">
                <a:latin typeface="Corbel"/>
                <a:cs typeface="Corbel"/>
              </a:rPr>
              <a:t> </a:t>
            </a:r>
            <a:r>
              <a:rPr sz="1300" i="1" dirty="0">
                <a:latin typeface="Corbel"/>
                <a:cs typeface="Corbel"/>
              </a:rPr>
              <a:t>are</a:t>
            </a:r>
            <a:r>
              <a:rPr sz="1300" i="1" spc="25" dirty="0">
                <a:latin typeface="Corbel"/>
                <a:cs typeface="Corbel"/>
              </a:rPr>
              <a:t> </a:t>
            </a:r>
            <a:r>
              <a:rPr sz="1300" i="1" dirty="0">
                <a:latin typeface="Corbel"/>
                <a:cs typeface="Corbel"/>
              </a:rPr>
              <a:t>the</a:t>
            </a:r>
            <a:r>
              <a:rPr sz="1300" i="1" spc="20" dirty="0">
                <a:latin typeface="Corbel"/>
                <a:cs typeface="Corbel"/>
              </a:rPr>
              <a:t> </a:t>
            </a:r>
            <a:r>
              <a:rPr sz="1300" i="1" dirty="0">
                <a:latin typeface="Corbel"/>
                <a:cs typeface="Corbel"/>
              </a:rPr>
              <a:t>responsibility</a:t>
            </a:r>
            <a:r>
              <a:rPr sz="1300" i="1" spc="40" dirty="0">
                <a:latin typeface="Corbel"/>
                <a:cs typeface="Corbel"/>
              </a:rPr>
              <a:t> </a:t>
            </a:r>
            <a:r>
              <a:rPr sz="1300" i="1" dirty="0">
                <a:latin typeface="Corbel"/>
                <a:cs typeface="Corbel"/>
              </a:rPr>
              <a:t>of</a:t>
            </a:r>
            <a:r>
              <a:rPr sz="1300" i="1" spc="15" dirty="0">
                <a:latin typeface="Corbel"/>
                <a:cs typeface="Corbel"/>
              </a:rPr>
              <a:t> </a:t>
            </a:r>
            <a:r>
              <a:rPr sz="1300" i="1" dirty="0">
                <a:latin typeface="Corbel"/>
                <a:cs typeface="Corbel"/>
              </a:rPr>
              <a:t>the</a:t>
            </a:r>
            <a:r>
              <a:rPr sz="1300" i="1" spc="25" dirty="0">
                <a:latin typeface="Corbel"/>
                <a:cs typeface="Corbel"/>
              </a:rPr>
              <a:t> </a:t>
            </a:r>
            <a:r>
              <a:rPr sz="1300" i="1" spc="5" dirty="0">
                <a:latin typeface="Corbel"/>
                <a:cs typeface="Corbel"/>
              </a:rPr>
              <a:t>SCALE</a:t>
            </a:r>
            <a:r>
              <a:rPr sz="1300" i="1" spc="20" dirty="0">
                <a:latin typeface="Corbel"/>
                <a:cs typeface="Corbel"/>
              </a:rPr>
              <a:t> </a:t>
            </a:r>
            <a:r>
              <a:rPr sz="1300" i="1" spc="5" dirty="0">
                <a:latin typeface="Corbel"/>
                <a:cs typeface="Corbel"/>
              </a:rPr>
              <a:t>Award</a:t>
            </a:r>
            <a:r>
              <a:rPr sz="1300" i="1" spc="30" dirty="0">
                <a:latin typeface="Corbel"/>
                <a:cs typeface="Corbel"/>
              </a:rPr>
              <a:t> </a:t>
            </a:r>
            <a:r>
              <a:rPr sz="1300" i="1" spc="5" dirty="0">
                <a:latin typeface="Corbel"/>
                <a:cs typeface="Corbel"/>
              </a:rPr>
              <a:t>and</a:t>
            </a:r>
            <a:r>
              <a:rPr sz="1300" i="1" spc="30" dirty="0">
                <a:latin typeface="Corbel"/>
                <a:cs typeface="Corbel"/>
              </a:rPr>
              <a:t> </a:t>
            </a:r>
            <a:r>
              <a:rPr sz="1300" i="1" spc="5" dirty="0">
                <a:latin typeface="Corbel"/>
                <a:cs typeface="Corbel"/>
              </a:rPr>
              <a:t>do</a:t>
            </a:r>
            <a:r>
              <a:rPr sz="1300" i="1" spc="20" dirty="0">
                <a:latin typeface="Corbel"/>
                <a:cs typeface="Corbel"/>
              </a:rPr>
              <a:t> </a:t>
            </a:r>
            <a:r>
              <a:rPr sz="1300" i="1" spc="5" dirty="0">
                <a:latin typeface="Corbel"/>
                <a:cs typeface="Corbel"/>
              </a:rPr>
              <a:t>not</a:t>
            </a:r>
            <a:r>
              <a:rPr sz="1300" i="1" spc="15" dirty="0">
                <a:latin typeface="Corbel"/>
                <a:cs typeface="Corbel"/>
              </a:rPr>
              <a:t> </a:t>
            </a:r>
            <a:r>
              <a:rPr sz="1300" i="1" dirty="0">
                <a:latin typeface="Corbel"/>
                <a:cs typeface="Corbel"/>
              </a:rPr>
              <a:t>necessarily</a:t>
            </a:r>
            <a:r>
              <a:rPr sz="1300" i="1" spc="30" dirty="0">
                <a:latin typeface="Corbel"/>
                <a:cs typeface="Corbel"/>
              </a:rPr>
              <a:t> </a:t>
            </a:r>
            <a:r>
              <a:rPr sz="1300" i="1" dirty="0">
                <a:latin typeface="Corbel"/>
                <a:cs typeface="Corbel"/>
              </a:rPr>
              <a:t>reflect</a:t>
            </a:r>
            <a:r>
              <a:rPr sz="1300" i="1" spc="10" dirty="0">
                <a:latin typeface="Corbel"/>
                <a:cs typeface="Corbel"/>
              </a:rPr>
              <a:t> </a:t>
            </a:r>
            <a:r>
              <a:rPr sz="1300" i="1" dirty="0">
                <a:latin typeface="Corbel"/>
                <a:cs typeface="Corbel"/>
              </a:rPr>
              <a:t>the</a:t>
            </a:r>
            <a:r>
              <a:rPr sz="1300" i="1" spc="30" dirty="0">
                <a:latin typeface="Corbel"/>
                <a:cs typeface="Corbel"/>
              </a:rPr>
              <a:t> </a:t>
            </a:r>
            <a:r>
              <a:rPr sz="1300" i="1" spc="5" dirty="0">
                <a:latin typeface="Corbel"/>
                <a:cs typeface="Corbel"/>
              </a:rPr>
              <a:t>views</a:t>
            </a:r>
            <a:r>
              <a:rPr sz="1300" i="1" spc="15" dirty="0">
                <a:latin typeface="Corbel"/>
                <a:cs typeface="Corbel"/>
              </a:rPr>
              <a:t> </a:t>
            </a:r>
            <a:r>
              <a:rPr sz="1300" i="1" dirty="0">
                <a:latin typeface="Corbel"/>
                <a:cs typeface="Corbel"/>
              </a:rPr>
              <a:t>of</a:t>
            </a:r>
            <a:r>
              <a:rPr sz="1300" i="1" spc="15" dirty="0">
                <a:latin typeface="Corbel"/>
                <a:cs typeface="Corbel"/>
              </a:rPr>
              <a:t> </a:t>
            </a:r>
            <a:r>
              <a:rPr sz="1300" i="1" spc="5" dirty="0">
                <a:latin typeface="Corbel"/>
                <a:cs typeface="Corbel"/>
              </a:rPr>
              <a:t>USAID</a:t>
            </a:r>
            <a:r>
              <a:rPr sz="1300" i="1" spc="15" dirty="0">
                <a:latin typeface="Corbel"/>
                <a:cs typeface="Corbel"/>
              </a:rPr>
              <a:t> </a:t>
            </a:r>
            <a:r>
              <a:rPr sz="1300" i="1" dirty="0">
                <a:latin typeface="Corbel"/>
                <a:cs typeface="Corbel"/>
              </a:rPr>
              <a:t>or</a:t>
            </a:r>
            <a:r>
              <a:rPr sz="1300" i="1" spc="30" dirty="0">
                <a:latin typeface="Corbel"/>
                <a:cs typeface="Corbel"/>
              </a:rPr>
              <a:t> </a:t>
            </a:r>
            <a:r>
              <a:rPr sz="1300" i="1" dirty="0">
                <a:latin typeface="Corbel"/>
                <a:cs typeface="Corbel"/>
              </a:rPr>
              <a:t>the</a:t>
            </a:r>
            <a:r>
              <a:rPr sz="1300" i="1" spc="25" dirty="0">
                <a:latin typeface="Corbel"/>
                <a:cs typeface="Corbel"/>
              </a:rPr>
              <a:t> </a:t>
            </a:r>
            <a:r>
              <a:rPr sz="1300" i="1" spc="5" dirty="0">
                <a:latin typeface="Corbel"/>
                <a:cs typeface="Corbel"/>
              </a:rPr>
              <a:t>United</a:t>
            </a:r>
            <a:r>
              <a:rPr sz="1300" i="1" spc="20" dirty="0">
                <a:latin typeface="Corbel"/>
                <a:cs typeface="Corbel"/>
              </a:rPr>
              <a:t> </a:t>
            </a:r>
            <a:r>
              <a:rPr sz="1300" i="1" dirty="0">
                <a:latin typeface="Corbel"/>
                <a:cs typeface="Corbel"/>
              </a:rPr>
              <a:t>States</a:t>
            </a:r>
            <a:r>
              <a:rPr sz="1300" i="1" spc="50" dirty="0">
                <a:latin typeface="Corbel"/>
                <a:cs typeface="Corbel"/>
              </a:rPr>
              <a:t> </a:t>
            </a:r>
            <a:r>
              <a:rPr sz="1300" i="1" spc="5" dirty="0">
                <a:latin typeface="Corbel"/>
                <a:cs typeface="Corbel"/>
              </a:rPr>
              <a:t>Government.</a:t>
            </a:r>
            <a:endParaRPr sz="1300" dirty="0">
              <a:latin typeface="Corbel"/>
              <a:cs typeface="Corbel"/>
            </a:endParaRPr>
          </a:p>
        </p:txBody>
      </p:sp>
      <p:grpSp>
        <p:nvGrpSpPr>
          <p:cNvPr id="7" name="object 7"/>
          <p:cNvGrpSpPr/>
          <p:nvPr/>
        </p:nvGrpSpPr>
        <p:grpSpPr>
          <a:xfrm>
            <a:off x="0" y="0"/>
            <a:ext cx="20104100" cy="11308715"/>
            <a:chOff x="0" y="0"/>
            <a:chExt cx="20104100" cy="11308715"/>
          </a:xfrm>
        </p:grpSpPr>
        <p:sp>
          <p:nvSpPr>
            <p:cNvPr id="8" name="object 8"/>
            <p:cNvSpPr/>
            <p:nvPr/>
          </p:nvSpPr>
          <p:spPr>
            <a:xfrm>
              <a:off x="0" y="5"/>
              <a:ext cx="10052050" cy="11308715"/>
            </a:xfrm>
            <a:custGeom>
              <a:avLst/>
              <a:gdLst/>
              <a:ahLst/>
              <a:cxnLst/>
              <a:rect l="l" t="t" r="r" b="b"/>
              <a:pathLst>
                <a:path w="10052050" h="11308715">
                  <a:moveTo>
                    <a:pt x="10052050" y="0"/>
                  </a:moveTo>
                  <a:lnTo>
                    <a:pt x="322910" y="0"/>
                  </a:lnTo>
                  <a:lnTo>
                    <a:pt x="0" y="0"/>
                  </a:lnTo>
                  <a:lnTo>
                    <a:pt x="0" y="322922"/>
                  </a:lnTo>
                  <a:lnTo>
                    <a:pt x="0" y="11308550"/>
                  </a:lnTo>
                  <a:lnTo>
                    <a:pt x="322910" y="11308550"/>
                  </a:lnTo>
                  <a:lnTo>
                    <a:pt x="322910" y="322922"/>
                  </a:lnTo>
                  <a:lnTo>
                    <a:pt x="10052050" y="322922"/>
                  </a:lnTo>
                  <a:lnTo>
                    <a:pt x="10052050" y="0"/>
                  </a:lnTo>
                  <a:close/>
                </a:path>
              </a:pathLst>
            </a:custGeom>
            <a:solidFill>
              <a:srgbClr val="C5DBC5"/>
            </a:solidFill>
          </p:spPr>
          <p:txBody>
            <a:bodyPr wrap="square" lIns="0" tIns="0" rIns="0" bIns="0" rtlCol="0"/>
            <a:lstStyle/>
            <a:p>
              <a:endParaRPr/>
            </a:p>
          </p:txBody>
        </p:sp>
        <p:sp>
          <p:nvSpPr>
            <p:cNvPr id="9" name="object 9"/>
            <p:cNvSpPr/>
            <p:nvPr/>
          </p:nvSpPr>
          <p:spPr>
            <a:xfrm>
              <a:off x="10052050" y="0"/>
              <a:ext cx="10052050" cy="323215"/>
            </a:xfrm>
            <a:custGeom>
              <a:avLst/>
              <a:gdLst/>
              <a:ahLst/>
              <a:cxnLst/>
              <a:rect l="l" t="t" r="r" b="b"/>
              <a:pathLst>
                <a:path w="10052050" h="323215">
                  <a:moveTo>
                    <a:pt x="10052039" y="0"/>
                  </a:moveTo>
                  <a:lnTo>
                    <a:pt x="0" y="0"/>
                  </a:lnTo>
                  <a:lnTo>
                    <a:pt x="0" y="322922"/>
                  </a:lnTo>
                  <a:lnTo>
                    <a:pt x="10052039" y="322922"/>
                  </a:lnTo>
                  <a:lnTo>
                    <a:pt x="10052039" y="0"/>
                  </a:lnTo>
                  <a:close/>
                </a:path>
              </a:pathLst>
            </a:custGeom>
            <a:solidFill>
              <a:srgbClr val="F1F1F1"/>
            </a:solidFill>
          </p:spPr>
          <p:txBody>
            <a:bodyPr wrap="square" lIns="0" tIns="0" rIns="0" bIns="0" rtlCol="0"/>
            <a:lstStyle/>
            <a:p>
              <a:endParaRPr/>
            </a:p>
          </p:txBody>
        </p:sp>
        <p:sp>
          <p:nvSpPr>
            <p:cNvPr id="10" name="object 10"/>
            <p:cNvSpPr/>
            <p:nvPr/>
          </p:nvSpPr>
          <p:spPr>
            <a:xfrm>
              <a:off x="0" y="10985634"/>
              <a:ext cx="10052050" cy="323215"/>
            </a:xfrm>
            <a:custGeom>
              <a:avLst/>
              <a:gdLst/>
              <a:ahLst/>
              <a:cxnLst/>
              <a:rect l="l" t="t" r="r" b="b"/>
              <a:pathLst>
                <a:path w="10052050" h="323215">
                  <a:moveTo>
                    <a:pt x="10052049" y="0"/>
                  </a:moveTo>
                  <a:lnTo>
                    <a:pt x="0" y="0"/>
                  </a:lnTo>
                  <a:lnTo>
                    <a:pt x="0" y="322922"/>
                  </a:lnTo>
                  <a:lnTo>
                    <a:pt x="10052049" y="322922"/>
                  </a:lnTo>
                  <a:lnTo>
                    <a:pt x="10052049" y="0"/>
                  </a:lnTo>
                  <a:close/>
                </a:path>
              </a:pathLst>
            </a:custGeom>
            <a:solidFill>
              <a:srgbClr val="C5DBC5"/>
            </a:solidFill>
          </p:spPr>
          <p:txBody>
            <a:bodyPr wrap="square" lIns="0" tIns="0" rIns="0" bIns="0" rtlCol="0"/>
            <a:lstStyle/>
            <a:p>
              <a:endParaRPr/>
            </a:p>
          </p:txBody>
        </p:sp>
        <p:sp>
          <p:nvSpPr>
            <p:cNvPr id="11" name="object 11"/>
            <p:cNvSpPr/>
            <p:nvPr/>
          </p:nvSpPr>
          <p:spPr>
            <a:xfrm>
              <a:off x="10052050" y="5"/>
              <a:ext cx="10052050" cy="11308715"/>
            </a:xfrm>
            <a:custGeom>
              <a:avLst/>
              <a:gdLst/>
              <a:ahLst/>
              <a:cxnLst/>
              <a:rect l="l" t="t" r="r" b="b"/>
              <a:pathLst>
                <a:path w="10052050" h="11308715">
                  <a:moveTo>
                    <a:pt x="10052037" y="0"/>
                  </a:moveTo>
                  <a:lnTo>
                    <a:pt x="9729127" y="0"/>
                  </a:lnTo>
                  <a:lnTo>
                    <a:pt x="9729127" y="10985640"/>
                  </a:lnTo>
                  <a:lnTo>
                    <a:pt x="0" y="10985640"/>
                  </a:lnTo>
                  <a:lnTo>
                    <a:pt x="0" y="11308550"/>
                  </a:lnTo>
                  <a:lnTo>
                    <a:pt x="9729127" y="11308550"/>
                  </a:lnTo>
                  <a:lnTo>
                    <a:pt x="10052037" y="11308550"/>
                  </a:lnTo>
                  <a:lnTo>
                    <a:pt x="10052037" y="10985640"/>
                  </a:lnTo>
                  <a:lnTo>
                    <a:pt x="10052037" y="0"/>
                  </a:lnTo>
                  <a:close/>
                </a:path>
              </a:pathLst>
            </a:custGeom>
            <a:solidFill>
              <a:srgbClr val="F1F1F1"/>
            </a:solidFill>
          </p:spPr>
          <p:txBody>
            <a:bodyPr wrap="square" lIns="0" tIns="0" rIns="0" bIns="0" rtlCol="0"/>
            <a:lstStyle/>
            <a:p>
              <a:endParaRPr/>
            </a:p>
          </p:txBody>
        </p:sp>
      </p:grpSp>
      <p:sp>
        <p:nvSpPr>
          <p:cNvPr id="12" name="object 12"/>
          <p:cNvSpPr txBox="1"/>
          <p:nvPr/>
        </p:nvSpPr>
        <p:spPr>
          <a:xfrm>
            <a:off x="19671898" y="10593264"/>
            <a:ext cx="175895" cy="427990"/>
          </a:xfrm>
          <a:prstGeom prst="rect">
            <a:avLst/>
          </a:prstGeom>
        </p:spPr>
        <p:txBody>
          <a:bodyPr vert="horz" wrap="square" lIns="0" tIns="11430" rIns="0" bIns="0" rtlCol="0">
            <a:spAutoFit/>
          </a:bodyPr>
          <a:lstStyle/>
          <a:p>
            <a:pPr marL="12700">
              <a:lnSpc>
                <a:spcPct val="100000"/>
              </a:lnSpc>
              <a:spcBef>
                <a:spcPts val="90"/>
              </a:spcBef>
            </a:pPr>
            <a:r>
              <a:rPr sz="2650" spc="-5" dirty="0">
                <a:latin typeface="Corbel"/>
                <a:cs typeface="Corbel"/>
              </a:rPr>
              <a:t>1</a:t>
            </a:r>
            <a:endParaRPr sz="2650">
              <a:latin typeface="Corbel"/>
              <a:cs typeface="Corbel"/>
            </a:endParaRPr>
          </a:p>
        </p:txBody>
      </p:sp>
      <p:pic>
        <p:nvPicPr>
          <p:cNvPr id="13" name="object 13"/>
          <p:cNvPicPr/>
          <p:nvPr/>
        </p:nvPicPr>
        <p:blipFill>
          <a:blip r:embed="rId4" cstate="print"/>
          <a:stretch>
            <a:fillRect/>
          </a:stretch>
        </p:blipFill>
        <p:spPr>
          <a:xfrm>
            <a:off x="8068026" y="1282893"/>
            <a:ext cx="3603659" cy="1341948"/>
          </a:xfrm>
          <a:prstGeom prst="rect">
            <a:avLst/>
          </a:prstGeom>
        </p:spPr>
      </p:pic>
      <p:sp>
        <p:nvSpPr>
          <p:cNvPr id="14" name="object 14"/>
          <p:cNvSpPr txBox="1">
            <a:spLocks noGrp="1"/>
          </p:cNvSpPr>
          <p:nvPr>
            <p:ph type="title"/>
          </p:nvPr>
        </p:nvSpPr>
        <p:spPr>
          <a:xfrm>
            <a:off x="3929414" y="4227745"/>
            <a:ext cx="11881485" cy="1028487"/>
          </a:xfrm>
          <a:prstGeom prst="rect">
            <a:avLst/>
          </a:prstGeom>
        </p:spPr>
        <p:txBody>
          <a:bodyPr vert="horz" wrap="square" lIns="0" tIns="12700" rIns="0" bIns="0" rtlCol="0">
            <a:spAutoFit/>
          </a:bodyPr>
          <a:lstStyle/>
          <a:p>
            <a:pPr marL="12700" marR="5080" indent="246379" algn="ctr">
              <a:lnSpc>
                <a:spcPct val="100000"/>
              </a:lnSpc>
              <a:spcBef>
                <a:spcPts val="100"/>
              </a:spcBef>
            </a:pPr>
            <a:r>
              <a:rPr lang="en-US" sz="6600" dirty="0">
                <a:latin typeface="Corbel"/>
                <a:cs typeface="Corbel"/>
              </a:rPr>
              <a:t>Seed System Assessment</a:t>
            </a:r>
            <a:endParaRPr sz="6600" dirty="0">
              <a:latin typeface="Corbel"/>
              <a:cs typeface="Corbel"/>
            </a:endParaRPr>
          </a:p>
        </p:txBody>
      </p:sp>
      <p:sp>
        <p:nvSpPr>
          <p:cNvPr id="15" name="object 15"/>
          <p:cNvSpPr txBox="1"/>
          <p:nvPr/>
        </p:nvSpPr>
        <p:spPr>
          <a:xfrm>
            <a:off x="7803346" y="7257181"/>
            <a:ext cx="4132579" cy="773930"/>
          </a:xfrm>
          <a:prstGeom prst="rect">
            <a:avLst/>
          </a:prstGeom>
        </p:spPr>
        <p:txBody>
          <a:bodyPr vert="horz" wrap="square" lIns="0" tIns="12065" rIns="0" bIns="0" rtlCol="0">
            <a:spAutoFit/>
          </a:bodyPr>
          <a:lstStyle/>
          <a:p>
            <a:pPr marL="12700" marR="5080" indent="434340">
              <a:lnSpc>
                <a:spcPct val="100000"/>
              </a:lnSpc>
              <a:spcBef>
                <a:spcPts val="95"/>
              </a:spcBef>
            </a:pPr>
            <a:r>
              <a:rPr sz="4950" spc="-5" dirty="0">
                <a:solidFill>
                  <a:srgbClr val="0B0B0B"/>
                </a:solidFill>
                <a:latin typeface="Corbel"/>
                <a:cs typeface="Corbel"/>
              </a:rPr>
              <a:t>Session Two</a:t>
            </a:r>
            <a:endParaRPr sz="4950" dirty="0">
              <a:latin typeface="Corbel"/>
              <a:cs typeface="Corbel"/>
            </a:endParaRPr>
          </a:p>
        </p:txBody>
      </p:sp>
      <p:pic>
        <p:nvPicPr>
          <p:cNvPr id="16" name="Picture 2">
            <a:extLst>
              <a:ext uri="{FF2B5EF4-FFF2-40B4-BE49-F238E27FC236}">
                <a16:creationId xmlns:a16="http://schemas.microsoft.com/office/drawing/2014/main" id="{F4F16222-5645-9F99-F18E-FDCA9A702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569" y="9236075"/>
            <a:ext cx="4187825" cy="1354519"/>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5">
            <a:extLst>
              <a:ext uri="{FF2B5EF4-FFF2-40B4-BE49-F238E27FC236}">
                <a16:creationId xmlns:a16="http://schemas.microsoft.com/office/drawing/2014/main" id="{F5D529A8-2407-6B7E-704F-2C0A8A00A132}"/>
              </a:ext>
            </a:extLst>
          </p:cNvPr>
          <p:cNvPicPr/>
          <p:nvPr/>
        </p:nvPicPr>
        <p:blipFill>
          <a:blip r:embed="rId2" cstate="print"/>
          <a:stretch>
            <a:fillRect/>
          </a:stretch>
        </p:blipFill>
        <p:spPr>
          <a:xfrm>
            <a:off x="553846" y="1046037"/>
            <a:ext cx="5235851" cy="2031770"/>
          </a:xfrm>
          <a:prstGeom prst="rect">
            <a:avLst/>
          </a:prstGeom>
        </p:spPr>
      </p:pic>
      <p:pic>
        <p:nvPicPr>
          <p:cNvPr id="20" name="object 6">
            <a:extLst>
              <a:ext uri="{FF2B5EF4-FFF2-40B4-BE49-F238E27FC236}">
                <a16:creationId xmlns:a16="http://schemas.microsoft.com/office/drawing/2014/main" id="{919E1287-75D1-4854-27AB-18EFFB574A22}"/>
              </a:ext>
            </a:extLst>
          </p:cNvPr>
          <p:cNvPicPr/>
          <p:nvPr/>
        </p:nvPicPr>
        <p:blipFill>
          <a:blip r:embed="rId6" cstate="print"/>
          <a:stretch>
            <a:fillRect/>
          </a:stretch>
        </p:blipFill>
        <p:spPr>
          <a:xfrm>
            <a:off x="13900456" y="1046037"/>
            <a:ext cx="4848857" cy="1886015"/>
          </a:xfrm>
          <a:prstGeom prst="rect">
            <a:avLst/>
          </a:prstGeom>
        </p:spPr>
      </p:pic>
      <p:pic>
        <p:nvPicPr>
          <p:cNvPr id="21" name="Picture 20" descr="A blue and black logo&#10;&#10;Description automatically generated with low confidence">
            <a:extLst>
              <a:ext uri="{FF2B5EF4-FFF2-40B4-BE49-F238E27FC236}">
                <a16:creationId xmlns:a16="http://schemas.microsoft.com/office/drawing/2014/main" id="{1B2F93D5-4CDC-AF4A-0B5D-54C9407B83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19695" y="9114694"/>
            <a:ext cx="1951934" cy="13047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2307" y="499470"/>
            <a:ext cx="12663805" cy="1786889"/>
          </a:xfrm>
          <a:prstGeom prst="rect">
            <a:avLst/>
          </a:prstGeom>
        </p:spPr>
        <p:txBody>
          <a:bodyPr vert="horz" wrap="square" lIns="0" tIns="92710" rIns="0" bIns="0" rtlCol="0">
            <a:spAutoFit/>
          </a:bodyPr>
          <a:lstStyle/>
          <a:p>
            <a:pPr marL="12700">
              <a:lnSpc>
                <a:spcPct val="100000"/>
              </a:lnSpc>
              <a:spcBef>
                <a:spcPts val="730"/>
              </a:spcBef>
            </a:pPr>
            <a:r>
              <a:rPr sz="5650" spc="10" dirty="0"/>
              <a:t>Assumption</a:t>
            </a:r>
            <a:r>
              <a:rPr sz="5650" spc="5" dirty="0"/>
              <a:t> </a:t>
            </a:r>
            <a:r>
              <a:rPr sz="5650" spc="10" dirty="0"/>
              <a:t>1:</a:t>
            </a:r>
            <a:r>
              <a:rPr sz="5650" spc="5" dirty="0"/>
              <a:t> </a:t>
            </a:r>
            <a:r>
              <a:rPr sz="5650" spc="15" dirty="0"/>
              <a:t>Harvest</a:t>
            </a:r>
            <a:r>
              <a:rPr sz="5650" spc="5" dirty="0"/>
              <a:t> </a:t>
            </a:r>
            <a:r>
              <a:rPr sz="5650" spc="10" dirty="0"/>
              <a:t>Failure</a:t>
            </a:r>
            <a:r>
              <a:rPr sz="5650" spc="20" dirty="0"/>
              <a:t> =</a:t>
            </a:r>
            <a:r>
              <a:rPr sz="5650" spc="-5" dirty="0"/>
              <a:t> </a:t>
            </a:r>
            <a:r>
              <a:rPr sz="5650" spc="20" dirty="0"/>
              <a:t>No</a:t>
            </a:r>
            <a:r>
              <a:rPr sz="5650" spc="25" dirty="0"/>
              <a:t> </a:t>
            </a:r>
            <a:r>
              <a:rPr sz="5650" spc="15" dirty="0"/>
              <a:t>Seed</a:t>
            </a:r>
            <a:endParaRPr sz="5650"/>
          </a:p>
          <a:p>
            <a:pPr marL="12700">
              <a:lnSpc>
                <a:spcPct val="100000"/>
              </a:lnSpc>
              <a:spcBef>
                <a:spcPts val="520"/>
              </a:spcBef>
            </a:pPr>
            <a:r>
              <a:rPr sz="4950" spc="-5" dirty="0">
                <a:solidFill>
                  <a:srgbClr val="2D7031"/>
                </a:solidFill>
              </a:rPr>
              <a:t>Sorghum Seed</a:t>
            </a:r>
            <a:r>
              <a:rPr sz="4950" spc="-10" dirty="0">
                <a:solidFill>
                  <a:srgbClr val="2D7031"/>
                </a:solidFill>
              </a:rPr>
              <a:t> </a:t>
            </a:r>
            <a:r>
              <a:rPr sz="4950" spc="-5" dirty="0">
                <a:solidFill>
                  <a:srgbClr val="2D7031"/>
                </a:solidFill>
              </a:rPr>
              <a:t>Basics in</a:t>
            </a:r>
            <a:r>
              <a:rPr sz="4950" spc="-15" dirty="0">
                <a:solidFill>
                  <a:srgbClr val="2D7031"/>
                </a:solidFill>
              </a:rPr>
              <a:t> </a:t>
            </a:r>
            <a:r>
              <a:rPr sz="4950" spc="-5" dirty="0">
                <a:solidFill>
                  <a:srgbClr val="2D7031"/>
                </a:solidFill>
              </a:rPr>
              <a:t>Ethiopia</a:t>
            </a:r>
            <a:endParaRPr sz="4950"/>
          </a:p>
        </p:txBody>
      </p:sp>
      <p:graphicFrame>
        <p:nvGraphicFramePr>
          <p:cNvPr id="3" name="object 3"/>
          <p:cNvGraphicFramePr>
            <a:graphicFrameLocks noGrp="1"/>
          </p:cNvGraphicFramePr>
          <p:nvPr/>
        </p:nvGraphicFramePr>
        <p:xfrm>
          <a:off x="1271150" y="3113964"/>
          <a:ext cx="16283305" cy="5687871"/>
        </p:xfrm>
        <a:graphic>
          <a:graphicData uri="http://schemas.openxmlformats.org/drawingml/2006/table">
            <a:tbl>
              <a:tblPr firstRow="1" bandRow="1">
                <a:tableStyleId>{2D5ABB26-0587-4C30-8999-92F81FD0307C}</a:tableStyleId>
              </a:tblPr>
              <a:tblGrid>
                <a:gridCol w="9865360">
                  <a:extLst>
                    <a:ext uri="{9D8B030D-6E8A-4147-A177-3AD203B41FA5}">
                      <a16:colId xmlns:a16="http://schemas.microsoft.com/office/drawing/2014/main" val="20000"/>
                    </a:ext>
                  </a:extLst>
                </a:gridCol>
                <a:gridCol w="6417945">
                  <a:extLst>
                    <a:ext uri="{9D8B030D-6E8A-4147-A177-3AD203B41FA5}">
                      <a16:colId xmlns:a16="http://schemas.microsoft.com/office/drawing/2014/main" val="20001"/>
                    </a:ext>
                  </a:extLst>
                </a:gridCol>
              </a:tblGrid>
              <a:tr h="992961">
                <a:tc>
                  <a:txBody>
                    <a:bodyPr/>
                    <a:lstStyle/>
                    <a:p>
                      <a:pPr marL="74930">
                        <a:lnSpc>
                          <a:spcPct val="100000"/>
                        </a:lnSpc>
                        <a:spcBef>
                          <a:spcPts val="10"/>
                        </a:spcBef>
                      </a:pPr>
                      <a:r>
                        <a:rPr sz="4450" b="1" spc="-5" dirty="0">
                          <a:latin typeface="Corbel"/>
                          <a:cs typeface="Corbel"/>
                        </a:rPr>
                        <a:t>Crop</a:t>
                      </a:r>
                      <a:endParaRPr sz="4450">
                        <a:latin typeface="Corbel"/>
                        <a:cs typeface="Corbel"/>
                      </a:endParaRPr>
                    </a:p>
                  </a:txBody>
                  <a:tcPr marL="0" marR="0" marT="127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4930">
                        <a:lnSpc>
                          <a:spcPct val="100000"/>
                        </a:lnSpc>
                        <a:spcBef>
                          <a:spcPts val="10"/>
                        </a:spcBef>
                      </a:pPr>
                      <a:r>
                        <a:rPr sz="4450" b="1" dirty="0">
                          <a:latin typeface="Corbel"/>
                          <a:cs typeface="Corbel"/>
                        </a:rPr>
                        <a:t>Miesso</a:t>
                      </a:r>
                      <a:r>
                        <a:rPr sz="4450" b="1" spc="-70" dirty="0">
                          <a:latin typeface="Corbel"/>
                          <a:cs typeface="Corbel"/>
                        </a:rPr>
                        <a:t> </a:t>
                      </a:r>
                      <a:r>
                        <a:rPr sz="4450" b="1" dirty="0">
                          <a:latin typeface="Corbel"/>
                          <a:cs typeface="Corbel"/>
                        </a:rPr>
                        <a:t>(Lowland)</a:t>
                      </a:r>
                      <a:endParaRPr sz="4450">
                        <a:latin typeface="Corbel"/>
                        <a:cs typeface="Corbel"/>
                      </a:endParaRPr>
                    </a:p>
                  </a:txBody>
                  <a:tcPr marL="0" marR="0" marT="127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753903">
                <a:tc>
                  <a:txBody>
                    <a:bodyPr/>
                    <a:lstStyle/>
                    <a:p>
                      <a:pPr marL="186690">
                        <a:lnSpc>
                          <a:spcPct val="100000"/>
                        </a:lnSpc>
                        <a:spcBef>
                          <a:spcPts val="30"/>
                        </a:spcBef>
                      </a:pPr>
                      <a:r>
                        <a:rPr sz="4350" spc="10" dirty="0">
                          <a:latin typeface="Corbel"/>
                          <a:cs typeface="Corbel"/>
                        </a:rPr>
                        <a:t>Surface</a:t>
                      </a:r>
                      <a:r>
                        <a:rPr sz="4350" spc="-25" dirty="0">
                          <a:latin typeface="Corbel"/>
                          <a:cs typeface="Corbel"/>
                        </a:rPr>
                        <a:t> </a:t>
                      </a:r>
                      <a:r>
                        <a:rPr sz="4350" spc="10" dirty="0">
                          <a:latin typeface="Corbel"/>
                          <a:cs typeface="Corbel"/>
                        </a:rPr>
                        <a:t>Area</a:t>
                      </a:r>
                      <a:r>
                        <a:rPr sz="4350" spc="-25" dirty="0">
                          <a:latin typeface="Corbel"/>
                          <a:cs typeface="Corbel"/>
                        </a:rPr>
                        <a:t> </a:t>
                      </a:r>
                      <a:r>
                        <a:rPr sz="4350" spc="10" dirty="0">
                          <a:latin typeface="Corbel"/>
                          <a:cs typeface="Corbel"/>
                        </a:rPr>
                        <a:t>per</a:t>
                      </a:r>
                      <a:r>
                        <a:rPr sz="4350" spc="-25" dirty="0">
                          <a:latin typeface="Corbel"/>
                          <a:cs typeface="Corbel"/>
                        </a:rPr>
                        <a:t> </a:t>
                      </a:r>
                      <a:r>
                        <a:rPr sz="4350" spc="10" dirty="0">
                          <a:latin typeface="Corbel"/>
                          <a:cs typeface="Corbel"/>
                        </a:rPr>
                        <a:t>Household</a:t>
                      </a:r>
                      <a:endParaRPr sz="4350">
                        <a:latin typeface="Corbel"/>
                        <a:cs typeface="Corbel"/>
                      </a:endParaRPr>
                    </a:p>
                  </a:txBody>
                  <a:tcPr marL="0" marR="0" marT="38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5565">
                        <a:lnSpc>
                          <a:spcPct val="100000"/>
                        </a:lnSpc>
                        <a:spcBef>
                          <a:spcPts val="30"/>
                        </a:spcBef>
                      </a:pPr>
                      <a:r>
                        <a:rPr sz="4350" spc="5" dirty="0">
                          <a:latin typeface="Corbel"/>
                          <a:cs typeface="Corbel"/>
                        </a:rPr>
                        <a:t>3/4</a:t>
                      </a:r>
                      <a:r>
                        <a:rPr sz="4350" spc="-30" dirty="0">
                          <a:latin typeface="Corbel"/>
                          <a:cs typeface="Corbel"/>
                        </a:rPr>
                        <a:t> </a:t>
                      </a:r>
                      <a:r>
                        <a:rPr sz="4350" spc="5" dirty="0">
                          <a:latin typeface="Corbel"/>
                          <a:cs typeface="Corbel"/>
                        </a:rPr>
                        <a:t>ha</a:t>
                      </a:r>
                      <a:endParaRPr sz="4350">
                        <a:latin typeface="Corbel"/>
                        <a:cs typeface="Corbel"/>
                      </a:endParaRPr>
                    </a:p>
                  </a:txBody>
                  <a:tcPr marL="0" marR="0" marT="381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53903">
                <a:tc>
                  <a:txBody>
                    <a:bodyPr/>
                    <a:lstStyle/>
                    <a:p>
                      <a:pPr marL="186690">
                        <a:lnSpc>
                          <a:spcPct val="100000"/>
                        </a:lnSpc>
                        <a:spcBef>
                          <a:spcPts val="30"/>
                        </a:spcBef>
                      </a:pPr>
                      <a:r>
                        <a:rPr sz="4350" spc="10" dirty="0">
                          <a:latin typeface="Corbel"/>
                          <a:cs typeface="Corbel"/>
                        </a:rPr>
                        <a:t>Sowing</a:t>
                      </a:r>
                      <a:r>
                        <a:rPr sz="4350" spc="-30" dirty="0">
                          <a:latin typeface="Corbel"/>
                          <a:cs typeface="Corbel"/>
                        </a:rPr>
                        <a:t> </a:t>
                      </a:r>
                      <a:r>
                        <a:rPr sz="4350" spc="10" dirty="0">
                          <a:latin typeface="Corbel"/>
                          <a:cs typeface="Corbel"/>
                        </a:rPr>
                        <a:t>needs</a:t>
                      </a:r>
                      <a:r>
                        <a:rPr sz="4350" spc="-20" dirty="0">
                          <a:latin typeface="Corbel"/>
                          <a:cs typeface="Corbel"/>
                        </a:rPr>
                        <a:t> </a:t>
                      </a:r>
                      <a:r>
                        <a:rPr sz="4350" spc="10" dirty="0">
                          <a:latin typeface="Corbel"/>
                          <a:cs typeface="Corbel"/>
                        </a:rPr>
                        <a:t>(kg</a:t>
                      </a:r>
                      <a:r>
                        <a:rPr sz="4350" spc="-30" dirty="0">
                          <a:latin typeface="Corbel"/>
                          <a:cs typeface="Corbel"/>
                        </a:rPr>
                        <a:t> </a:t>
                      </a:r>
                      <a:r>
                        <a:rPr sz="4350" spc="10" dirty="0">
                          <a:latin typeface="Corbel"/>
                          <a:cs typeface="Corbel"/>
                        </a:rPr>
                        <a:t>–</a:t>
                      </a:r>
                      <a:r>
                        <a:rPr sz="4350" dirty="0">
                          <a:latin typeface="Corbel"/>
                          <a:cs typeface="Corbel"/>
                        </a:rPr>
                        <a:t> </a:t>
                      </a:r>
                      <a:r>
                        <a:rPr sz="4350" spc="5" dirty="0">
                          <a:latin typeface="Corbel"/>
                          <a:cs typeface="Corbel"/>
                        </a:rPr>
                        <a:t>for</a:t>
                      </a:r>
                      <a:r>
                        <a:rPr sz="4350" spc="-20" dirty="0">
                          <a:latin typeface="Corbel"/>
                          <a:cs typeface="Corbel"/>
                        </a:rPr>
                        <a:t> </a:t>
                      </a:r>
                      <a:r>
                        <a:rPr sz="4350" spc="5" dirty="0">
                          <a:latin typeface="Corbel"/>
                          <a:cs typeface="Corbel"/>
                        </a:rPr>
                        <a:t>area)</a:t>
                      </a:r>
                      <a:endParaRPr sz="4350">
                        <a:latin typeface="Corbel"/>
                        <a:cs typeface="Corbel"/>
                      </a:endParaRPr>
                    </a:p>
                  </a:txBody>
                  <a:tcPr marL="0" marR="0" marT="38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30"/>
                        </a:spcBef>
                      </a:pPr>
                      <a:r>
                        <a:rPr sz="4350" spc="5" dirty="0">
                          <a:latin typeface="Corbel"/>
                          <a:cs typeface="Corbel"/>
                        </a:rPr>
                        <a:t>11-12</a:t>
                      </a:r>
                      <a:endParaRPr sz="4350">
                        <a:latin typeface="Corbel"/>
                        <a:cs typeface="Corbel"/>
                      </a:endParaRPr>
                    </a:p>
                  </a:txBody>
                  <a:tcPr marL="0" marR="0" marT="381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53903">
                <a:tc>
                  <a:txBody>
                    <a:bodyPr/>
                    <a:lstStyle/>
                    <a:p>
                      <a:pPr marL="186055">
                        <a:lnSpc>
                          <a:spcPct val="100000"/>
                        </a:lnSpc>
                        <a:spcBef>
                          <a:spcPts val="25"/>
                        </a:spcBef>
                        <a:tabLst>
                          <a:tab pos="3434715" algn="l"/>
                        </a:tabLst>
                      </a:pPr>
                      <a:r>
                        <a:rPr sz="4350" spc="5" dirty="0">
                          <a:latin typeface="Corbel"/>
                          <a:cs typeface="Corbel"/>
                        </a:rPr>
                        <a:t>Harvest/yield	</a:t>
                      </a:r>
                      <a:r>
                        <a:rPr sz="4350" spc="10" dirty="0">
                          <a:latin typeface="Corbel"/>
                          <a:cs typeface="Corbel"/>
                        </a:rPr>
                        <a:t>(good</a:t>
                      </a:r>
                      <a:r>
                        <a:rPr sz="4350" spc="-60" dirty="0">
                          <a:latin typeface="Corbel"/>
                          <a:cs typeface="Corbel"/>
                        </a:rPr>
                        <a:t> </a:t>
                      </a:r>
                      <a:r>
                        <a:rPr sz="4350" spc="5" dirty="0">
                          <a:latin typeface="Corbel"/>
                          <a:cs typeface="Corbel"/>
                        </a:rPr>
                        <a:t>year)</a:t>
                      </a:r>
                      <a:endParaRPr sz="4350">
                        <a:latin typeface="Corbel"/>
                        <a:cs typeface="Corbel"/>
                      </a:endParaRPr>
                    </a:p>
                  </a:txBody>
                  <a:tcPr marL="0" marR="0" marT="317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25"/>
                        </a:spcBef>
                      </a:pPr>
                      <a:r>
                        <a:rPr sz="4350" spc="5" dirty="0">
                          <a:latin typeface="Corbel"/>
                          <a:cs typeface="Corbel"/>
                        </a:rPr>
                        <a:t>1600</a:t>
                      </a:r>
                      <a:r>
                        <a:rPr sz="4350" spc="-30" dirty="0">
                          <a:latin typeface="Corbel"/>
                          <a:cs typeface="Corbel"/>
                        </a:rPr>
                        <a:t> </a:t>
                      </a:r>
                      <a:r>
                        <a:rPr sz="4350" spc="5" dirty="0">
                          <a:latin typeface="Corbel"/>
                          <a:cs typeface="Corbel"/>
                        </a:rPr>
                        <a:t>kg</a:t>
                      </a:r>
                      <a:endParaRPr sz="4350">
                        <a:latin typeface="Corbel"/>
                        <a:cs typeface="Corbel"/>
                      </a:endParaRPr>
                    </a:p>
                  </a:txBody>
                  <a:tcPr marL="0" marR="0" marT="31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39649">
                <a:tc>
                  <a:txBody>
                    <a:bodyPr/>
                    <a:lstStyle/>
                    <a:p>
                      <a:pPr marL="74930">
                        <a:lnSpc>
                          <a:spcPct val="100000"/>
                        </a:lnSpc>
                        <a:spcBef>
                          <a:spcPts val="25"/>
                        </a:spcBef>
                        <a:tabLst>
                          <a:tab pos="6661150" algn="l"/>
                        </a:tabLst>
                      </a:pPr>
                      <a:r>
                        <a:rPr sz="4350" b="1" spc="15" dirty="0">
                          <a:solidFill>
                            <a:srgbClr val="C35100"/>
                          </a:solidFill>
                          <a:latin typeface="Corbel"/>
                          <a:cs typeface="Corbel"/>
                        </a:rPr>
                        <a:t>%</a:t>
                      </a:r>
                      <a:r>
                        <a:rPr sz="4350" b="1" dirty="0">
                          <a:solidFill>
                            <a:srgbClr val="C35100"/>
                          </a:solidFill>
                          <a:latin typeface="Corbel"/>
                          <a:cs typeface="Corbel"/>
                        </a:rPr>
                        <a:t> </a:t>
                      </a:r>
                      <a:r>
                        <a:rPr sz="4350" b="1" spc="10" dirty="0">
                          <a:solidFill>
                            <a:srgbClr val="C35100"/>
                          </a:solidFill>
                          <a:latin typeface="Corbel"/>
                          <a:cs typeface="Corbel"/>
                        </a:rPr>
                        <a:t>Harvest</a:t>
                      </a:r>
                      <a:r>
                        <a:rPr sz="4350" b="1" spc="-25" dirty="0">
                          <a:solidFill>
                            <a:srgbClr val="C35100"/>
                          </a:solidFill>
                          <a:latin typeface="Corbel"/>
                          <a:cs typeface="Corbel"/>
                        </a:rPr>
                        <a:t> </a:t>
                      </a:r>
                      <a:r>
                        <a:rPr sz="4350" b="1" spc="10" dirty="0">
                          <a:solidFill>
                            <a:srgbClr val="C35100"/>
                          </a:solidFill>
                          <a:latin typeface="Corbel"/>
                          <a:cs typeface="Corbel"/>
                        </a:rPr>
                        <a:t>needed</a:t>
                      </a:r>
                      <a:r>
                        <a:rPr sz="4350" b="1" spc="-30" dirty="0">
                          <a:solidFill>
                            <a:srgbClr val="C35100"/>
                          </a:solidFill>
                          <a:latin typeface="Corbel"/>
                          <a:cs typeface="Corbel"/>
                        </a:rPr>
                        <a:t> </a:t>
                      </a:r>
                      <a:r>
                        <a:rPr sz="4350" b="1" spc="5" dirty="0">
                          <a:solidFill>
                            <a:srgbClr val="C35100"/>
                          </a:solidFill>
                          <a:latin typeface="Corbel"/>
                          <a:cs typeface="Corbel"/>
                        </a:rPr>
                        <a:t>for</a:t>
                      </a:r>
                      <a:r>
                        <a:rPr sz="4350" b="1" dirty="0">
                          <a:solidFill>
                            <a:srgbClr val="C35100"/>
                          </a:solidFill>
                          <a:latin typeface="Corbel"/>
                          <a:cs typeface="Corbel"/>
                        </a:rPr>
                        <a:t> </a:t>
                      </a:r>
                      <a:r>
                        <a:rPr sz="4350" b="1" spc="10" dirty="0">
                          <a:solidFill>
                            <a:srgbClr val="C35100"/>
                          </a:solidFill>
                          <a:latin typeface="Corbel"/>
                          <a:cs typeface="Corbel"/>
                        </a:rPr>
                        <a:t>seed	</a:t>
                      </a:r>
                      <a:r>
                        <a:rPr sz="4350" b="1" spc="5" dirty="0">
                          <a:solidFill>
                            <a:srgbClr val="C35100"/>
                          </a:solidFill>
                          <a:latin typeface="Corbel"/>
                          <a:cs typeface="Corbel"/>
                        </a:rPr>
                        <a:t>(good</a:t>
                      </a:r>
                      <a:r>
                        <a:rPr sz="4350" b="1" spc="-45" dirty="0">
                          <a:solidFill>
                            <a:srgbClr val="C35100"/>
                          </a:solidFill>
                          <a:latin typeface="Corbel"/>
                          <a:cs typeface="Corbel"/>
                        </a:rPr>
                        <a:t> </a:t>
                      </a:r>
                      <a:r>
                        <a:rPr sz="4350" b="1" spc="10" dirty="0">
                          <a:solidFill>
                            <a:srgbClr val="C35100"/>
                          </a:solidFill>
                          <a:latin typeface="Corbel"/>
                          <a:cs typeface="Corbel"/>
                        </a:rPr>
                        <a:t>year)</a:t>
                      </a:r>
                      <a:endParaRPr sz="4350">
                        <a:latin typeface="Corbel"/>
                        <a:cs typeface="Corbel"/>
                      </a:endParaRPr>
                    </a:p>
                  </a:txBody>
                  <a:tcPr marL="0" marR="0" marT="317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89230">
                        <a:lnSpc>
                          <a:spcPct val="100000"/>
                        </a:lnSpc>
                        <a:spcBef>
                          <a:spcPts val="25"/>
                        </a:spcBef>
                        <a:tabLst>
                          <a:tab pos="2204085" algn="l"/>
                        </a:tabLst>
                      </a:pPr>
                      <a:r>
                        <a:rPr sz="4350" b="1" spc="5" dirty="0">
                          <a:solidFill>
                            <a:srgbClr val="C35100"/>
                          </a:solidFill>
                          <a:latin typeface="Corbel"/>
                          <a:cs typeface="Corbel"/>
                        </a:rPr>
                        <a:t>0.75	</a:t>
                      </a:r>
                      <a:r>
                        <a:rPr sz="4350" spc="10" dirty="0">
                          <a:solidFill>
                            <a:srgbClr val="C35100"/>
                          </a:solidFill>
                          <a:latin typeface="Corbel"/>
                          <a:cs typeface="Corbel"/>
                        </a:rPr>
                        <a:t>(=12/1600)</a:t>
                      </a:r>
                      <a:endParaRPr sz="4350">
                        <a:latin typeface="Corbel"/>
                        <a:cs typeface="Corbel"/>
                      </a:endParaRPr>
                    </a:p>
                  </a:txBody>
                  <a:tcPr marL="0" marR="0" marT="31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53903">
                <a:tc>
                  <a:txBody>
                    <a:bodyPr/>
                    <a:lstStyle/>
                    <a:p>
                      <a:pPr marL="186690">
                        <a:lnSpc>
                          <a:spcPct val="100000"/>
                        </a:lnSpc>
                        <a:spcBef>
                          <a:spcPts val="25"/>
                        </a:spcBef>
                      </a:pPr>
                      <a:r>
                        <a:rPr sz="4350" spc="5" dirty="0">
                          <a:latin typeface="Corbel"/>
                          <a:cs typeface="Corbel"/>
                        </a:rPr>
                        <a:t>Harvest/yield</a:t>
                      </a:r>
                      <a:r>
                        <a:rPr sz="4350" spc="-40" dirty="0">
                          <a:latin typeface="Corbel"/>
                          <a:cs typeface="Corbel"/>
                        </a:rPr>
                        <a:t> </a:t>
                      </a:r>
                      <a:r>
                        <a:rPr sz="4350" spc="5" dirty="0">
                          <a:latin typeface="Corbel"/>
                          <a:cs typeface="Corbel"/>
                        </a:rPr>
                        <a:t>(bad</a:t>
                      </a:r>
                      <a:r>
                        <a:rPr sz="4350" spc="-5" dirty="0">
                          <a:latin typeface="Corbel"/>
                          <a:cs typeface="Corbel"/>
                        </a:rPr>
                        <a:t> </a:t>
                      </a:r>
                      <a:r>
                        <a:rPr sz="4350" spc="5" dirty="0">
                          <a:latin typeface="Corbel"/>
                          <a:cs typeface="Corbel"/>
                        </a:rPr>
                        <a:t>year)</a:t>
                      </a:r>
                      <a:endParaRPr sz="4350">
                        <a:latin typeface="Corbel"/>
                        <a:cs typeface="Corbel"/>
                      </a:endParaRPr>
                    </a:p>
                  </a:txBody>
                  <a:tcPr marL="0" marR="0" marT="317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86690">
                        <a:lnSpc>
                          <a:spcPct val="100000"/>
                        </a:lnSpc>
                        <a:spcBef>
                          <a:spcPts val="25"/>
                        </a:spcBef>
                      </a:pPr>
                      <a:r>
                        <a:rPr sz="4350" spc="10" dirty="0">
                          <a:latin typeface="Corbel"/>
                          <a:cs typeface="Corbel"/>
                        </a:rPr>
                        <a:t>260</a:t>
                      </a:r>
                      <a:r>
                        <a:rPr sz="4350" spc="-45" dirty="0">
                          <a:latin typeface="Corbel"/>
                          <a:cs typeface="Corbel"/>
                        </a:rPr>
                        <a:t> </a:t>
                      </a:r>
                      <a:r>
                        <a:rPr sz="4350" spc="5" dirty="0">
                          <a:latin typeface="Corbel"/>
                          <a:cs typeface="Corbel"/>
                        </a:rPr>
                        <a:t>kg</a:t>
                      </a:r>
                      <a:endParaRPr sz="4350">
                        <a:latin typeface="Corbel"/>
                        <a:cs typeface="Corbel"/>
                      </a:endParaRPr>
                    </a:p>
                  </a:txBody>
                  <a:tcPr marL="0" marR="0" marT="31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839649">
                <a:tc>
                  <a:txBody>
                    <a:bodyPr/>
                    <a:lstStyle/>
                    <a:p>
                      <a:pPr marL="75565">
                        <a:lnSpc>
                          <a:spcPct val="100000"/>
                        </a:lnSpc>
                        <a:spcBef>
                          <a:spcPts val="25"/>
                        </a:spcBef>
                        <a:tabLst>
                          <a:tab pos="6661784" algn="l"/>
                        </a:tabLst>
                      </a:pPr>
                      <a:r>
                        <a:rPr sz="4350" b="1" spc="15" dirty="0">
                          <a:solidFill>
                            <a:srgbClr val="C35100"/>
                          </a:solidFill>
                          <a:latin typeface="Corbel"/>
                          <a:cs typeface="Corbel"/>
                        </a:rPr>
                        <a:t>%</a:t>
                      </a:r>
                      <a:r>
                        <a:rPr sz="4350" b="1" dirty="0">
                          <a:solidFill>
                            <a:srgbClr val="C35100"/>
                          </a:solidFill>
                          <a:latin typeface="Corbel"/>
                          <a:cs typeface="Corbel"/>
                        </a:rPr>
                        <a:t> </a:t>
                      </a:r>
                      <a:r>
                        <a:rPr sz="4350" b="1" spc="10" dirty="0">
                          <a:solidFill>
                            <a:srgbClr val="C35100"/>
                          </a:solidFill>
                          <a:latin typeface="Corbel"/>
                          <a:cs typeface="Corbel"/>
                        </a:rPr>
                        <a:t>Harvest</a:t>
                      </a:r>
                      <a:r>
                        <a:rPr sz="4350" b="1" spc="-25" dirty="0">
                          <a:solidFill>
                            <a:srgbClr val="C35100"/>
                          </a:solidFill>
                          <a:latin typeface="Corbel"/>
                          <a:cs typeface="Corbel"/>
                        </a:rPr>
                        <a:t> </a:t>
                      </a:r>
                      <a:r>
                        <a:rPr sz="4350" b="1" spc="10" dirty="0">
                          <a:solidFill>
                            <a:srgbClr val="C35100"/>
                          </a:solidFill>
                          <a:latin typeface="Corbel"/>
                          <a:cs typeface="Corbel"/>
                        </a:rPr>
                        <a:t>needed</a:t>
                      </a:r>
                      <a:r>
                        <a:rPr sz="4350" b="1" spc="-30" dirty="0">
                          <a:solidFill>
                            <a:srgbClr val="C35100"/>
                          </a:solidFill>
                          <a:latin typeface="Corbel"/>
                          <a:cs typeface="Corbel"/>
                        </a:rPr>
                        <a:t> </a:t>
                      </a:r>
                      <a:r>
                        <a:rPr sz="4350" b="1" spc="5" dirty="0">
                          <a:solidFill>
                            <a:srgbClr val="C35100"/>
                          </a:solidFill>
                          <a:latin typeface="Corbel"/>
                          <a:cs typeface="Corbel"/>
                        </a:rPr>
                        <a:t>for</a:t>
                      </a:r>
                      <a:r>
                        <a:rPr sz="4350" b="1" dirty="0">
                          <a:solidFill>
                            <a:srgbClr val="C35100"/>
                          </a:solidFill>
                          <a:latin typeface="Corbel"/>
                          <a:cs typeface="Corbel"/>
                        </a:rPr>
                        <a:t> </a:t>
                      </a:r>
                      <a:r>
                        <a:rPr sz="4350" b="1" spc="10" dirty="0">
                          <a:solidFill>
                            <a:srgbClr val="C35100"/>
                          </a:solidFill>
                          <a:latin typeface="Corbel"/>
                          <a:cs typeface="Corbel"/>
                        </a:rPr>
                        <a:t>seed	</a:t>
                      </a:r>
                      <a:r>
                        <a:rPr sz="4350" b="1" spc="5" dirty="0">
                          <a:solidFill>
                            <a:srgbClr val="C35100"/>
                          </a:solidFill>
                          <a:latin typeface="Corbel"/>
                          <a:cs typeface="Corbel"/>
                        </a:rPr>
                        <a:t>(bad</a:t>
                      </a:r>
                      <a:r>
                        <a:rPr sz="4350" b="1" spc="-50" dirty="0">
                          <a:solidFill>
                            <a:srgbClr val="C35100"/>
                          </a:solidFill>
                          <a:latin typeface="Corbel"/>
                          <a:cs typeface="Corbel"/>
                        </a:rPr>
                        <a:t> </a:t>
                      </a:r>
                      <a:r>
                        <a:rPr sz="4350" b="1" spc="10" dirty="0">
                          <a:solidFill>
                            <a:srgbClr val="C35100"/>
                          </a:solidFill>
                          <a:latin typeface="Corbel"/>
                          <a:cs typeface="Corbel"/>
                        </a:rPr>
                        <a:t>year)</a:t>
                      </a:r>
                      <a:endParaRPr sz="4350">
                        <a:latin typeface="Corbel"/>
                        <a:cs typeface="Corbel"/>
                      </a:endParaRPr>
                    </a:p>
                  </a:txBody>
                  <a:tcPr marL="0" marR="0" marT="317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89865">
                        <a:lnSpc>
                          <a:spcPct val="100000"/>
                        </a:lnSpc>
                        <a:spcBef>
                          <a:spcPts val="25"/>
                        </a:spcBef>
                        <a:tabLst>
                          <a:tab pos="2203450" algn="l"/>
                        </a:tabLst>
                      </a:pPr>
                      <a:r>
                        <a:rPr sz="4350" b="1" spc="5" dirty="0">
                          <a:solidFill>
                            <a:srgbClr val="C35100"/>
                          </a:solidFill>
                          <a:latin typeface="Corbel"/>
                          <a:cs typeface="Corbel"/>
                        </a:rPr>
                        <a:t>4.6	</a:t>
                      </a:r>
                      <a:r>
                        <a:rPr sz="4350" spc="10" dirty="0">
                          <a:solidFill>
                            <a:srgbClr val="C35100"/>
                          </a:solidFill>
                          <a:latin typeface="Corbel"/>
                          <a:cs typeface="Corbel"/>
                        </a:rPr>
                        <a:t>(=12/260)</a:t>
                      </a:r>
                      <a:endParaRPr sz="4350">
                        <a:latin typeface="Corbel"/>
                        <a:cs typeface="Corbel"/>
                      </a:endParaRPr>
                    </a:p>
                  </a:txBody>
                  <a:tcPr marL="0" marR="0" marT="317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bl>
          </a:graphicData>
        </a:graphic>
      </p:graphicFrame>
      <p:sp>
        <p:nvSpPr>
          <p:cNvPr id="4" name="object 4"/>
          <p:cNvSpPr txBox="1"/>
          <p:nvPr/>
        </p:nvSpPr>
        <p:spPr>
          <a:xfrm>
            <a:off x="1345608" y="9716839"/>
            <a:ext cx="15018385" cy="779780"/>
          </a:xfrm>
          <a:prstGeom prst="rect">
            <a:avLst/>
          </a:prstGeom>
        </p:spPr>
        <p:txBody>
          <a:bodyPr vert="horz" wrap="square" lIns="0" tIns="12065" rIns="0" bIns="0" rtlCol="0">
            <a:spAutoFit/>
          </a:bodyPr>
          <a:lstStyle/>
          <a:p>
            <a:pPr marL="12700">
              <a:lnSpc>
                <a:spcPct val="100000"/>
              </a:lnSpc>
              <a:spcBef>
                <a:spcPts val="95"/>
              </a:spcBef>
            </a:pPr>
            <a:r>
              <a:rPr sz="4950" b="1" i="1" spc="-10" dirty="0">
                <a:latin typeface="Corbel"/>
                <a:cs typeface="Corbel"/>
              </a:rPr>
              <a:t>Harvest</a:t>
            </a:r>
            <a:r>
              <a:rPr sz="4950" b="1" i="1" spc="-5" dirty="0">
                <a:latin typeface="Corbel"/>
                <a:cs typeface="Corbel"/>
              </a:rPr>
              <a:t> shortfall</a:t>
            </a:r>
            <a:r>
              <a:rPr sz="4950" b="1" i="1" spc="5" dirty="0">
                <a:latin typeface="Corbel"/>
                <a:cs typeface="Corbel"/>
              </a:rPr>
              <a:t> </a:t>
            </a:r>
            <a:r>
              <a:rPr sz="4950" b="1" i="1" spc="-5" dirty="0">
                <a:solidFill>
                  <a:srgbClr val="C35100"/>
                </a:solidFill>
                <a:latin typeface="Corbel"/>
                <a:cs typeface="Corbel"/>
              </a:rPr>
              <a:t>NOT</a:t>
            </a:r>
            <a:r>
              <a:rPr sz="4950" b="1" i="1" spc="-10" dirty="0">
                <a:solidFill>
                  <a:srgbClr val="C35100"/>
                </a:solidFill>
                <a:latin typeface="Corbel"/>
                <a:cs typeface="Corbel"/>
              </a:rPr>
              <a:t> </a:t>
            </a:r>
            <a:r>
              <a:rPr sz="4950" b="1" i="1" spc="-5" dirty="0">
                <a:latin typeface="Corbel"/>
                <a:cs typeface="Corbel"/>
              </a:rPr>
              <a:t>necessarily</a:t>
            </a:r>
            <a:r>
              <a:rPr sz="4950" b="1" i="1" spc="20" dirty="0">
                <a:latin typeface="Corbel"/>
                <a:cs typeface="Corbel"/>
              </a:rPr>
              <a:t> </a:t>
            </a:r>
            <a:r>
              <a:rPr sz="4950" b="1" i="1" spc="-5" dirty="0">
                <a:latin typeface="Corbel"/>
                <a:cs typeface="Corbel"/>
              </a:rPr>
              <a:t>equal</a:t>
            </a:r>
            <a:r>
              <a:rPr sz="4950" b="1" i="1" spc="15" dirty="0">
                <a:latin typeface="Corbel"/>
                <a:cs typeface="Corbel"/>
              </a:rPr>
              <a:t> </a:t>
            </a:r>
            <a:r>
              <a:rPr sz="4950" b="1" i="1" spc="-5" dirty="0">
                <a:latin typeface="Corbel"/>
                <a:cs typeface="Corbel"/>
              </a:rPr>
              <a:t>to</a:t>
            </a:r>
            <a:r>
              <a:rPr sz="4950" b="1" i="1" spc="10" dirty="0">
                <a:latin typeface="Corbel"/>
                <a:cs typeface="Corbel"/>
              </a:rPr>
              <a:t> </a:t>
            </a:r>
            <a:r>
              <a:rPr sz="4950" b="1" i="1" spc="-10" dirty="0">
                <a:latin typeface="Corbel"/>
                <a:cs typeface="Corbel"/>
              </a:rPr>
              <a:t>seed </a:t>
            </a:r>
            <a:r>
              <a:rPr sz="4950" b="1" i="1" spc="-5" dirty="0">
                <a:latin typeface="Corbel"/>
                <a:cs typeface="Corbel"/>
              </a:rPr>
              <a:t>shortfall</a:t>
            </a:r>
            <a:endParaRPr sz="4950">
              <a:latin typeface="Corbel"/>
              <a:cs typeface="Corbel"/>
            </a:endParaRPr>
          </a:p>
        </p:txBody>
      </p:sp>
      <p:pic>
        <p:nvPicPr>
          <p:cNvPr id="5" name="object 5"/>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41436" y="0"/>
            <a:ext cx="1962785" cy="11308715"/>
          </a:xfrm>
          <a:custGeom>
            <a:avLst/>
            <a:gdLst/>
            <a:ahLst/>
            <a:cxnLst/>
            <a:rect l="l" t="t" r="r" b="b"/>
            <a:pathLst>
              <a:path w="1962784" h="11308715">
                <a:moveTo>
                  <a:pt x="1962652" y="0"/>
                </a:moveTo>
                <a:lnTo>
                  <a:pt x="0" y="0"/>
                </a:lnTo>
                <a:lnTo>
                  <a:pt x="0" y="11308556"/>
                </a:lnTo>
                <a:lnTo>
                  <a:pt x="1962652" y="11308556"/>
                </a:lnTo>
                <a:lnTo>
                  <a:pt x="1962652" y="0"/>
                </a:lnTo>
                <a:close/>
              </a:path>
            </a:pathLst>
          </a:custGeom>
          <a:solidFill>
            <a:srgbClr val="96C492"/>
          </a:solidFill>
        </p:spPr>
        <p:txBody>
          <a:bodyPr wrap="square" lIns="0" tIns="0" rIns="0" bIns="0" rtlCol="0"/>
          <a:lstStyle/>
          <a:p>
            <a:endParaRPr/>
          </a:p>
        </p:txBody>
      </p:sp>
      <p:sp>
        <p:nvSpPr>
          <p:cNvPr id="3" name="object 3"/>
          <p:cNvSpPr txBox="1"/>
          <p:nvPr/>
        </p:nvSpPr>
        <p:spPr>
          <a:xfrm>
            <a:off x="1196326" y="2902383"/>
            <a:ext cx="16277590" cy="6811009"/>
          </a:xfrm>
          <a:prstGeom prst="rect">
            <a:avLst/>
          </a:prstGeom>
        </p:spPr>
        <p:txBody>
          <a:bodyPr vert="horz" wrap="square" lIns="0" tIns="12065" rIns="0" bIns="0" rtlCol="0">
            <a:spAutoFit/>
          </a:bodyPr>
          <a:lstStyle/>
          <a:p>
            <a:pPr marL="12700" marR="5080">
              <a:lnSpc>
                <a:spcPct val="100000"/>
              </a:lnSpc>
              <a:spcBef>
                <a:spcPts val="95"/>
              </a:spcBef>
            </a:pPr>
            <a:r>
              <a:rPr sz="4950" spc="-10" dirty="0">
                <a:latin typeface="Corbel"/>
                <a:cs typeface="Corbel"/>
              </a:rPr>
              <a:t>Farmers</a:t>
            </a:r>
            <a:r>
              <a:rPr sz="4950" spc="15" dirty="0">
                <a:latin typeface="Corbel"/>
                <a:cs typeface="Corbel"/>
              </a:rPr>
              <a:t> </a:t>
            </a:r>
            <a:r>
              <a:rPr sz="4950" spc="-5" dirty="0">
                <a:latin typeface="Corbel"/>
                <a:cs typeface="Corbel"/>
              </a:rPr>
              <a:t>in Biré,</a:t>
            </a:r>
            <a:r>
              <a:rPr sz="4950" spc="10" dirty="0">
                <a:latin typeface="Corbel"/>
                <a:cs typeface="Corbel"/>
              </a:rPr>
              <a:t> </a:t>
            </a:r>
            <a:r>
              <a:rPr sz="4950" spc="-5" dirty="0">
                <a:latin typeface="Corbel"/>
                <a:cs typeface="Corbel"/>
              </a:rPr>
              <a:t>Haiti,</a:t>
            </a:r>
            <a:r>
              <a:rPr sz="4950" spc="-20" dirty="0">
                <a:latin typeface="Corbel"/>
                <a:cs typeface="Corbel"/>
              </a:rPr>
              <a:t> </a:t>
            </a:r>
            <a:r>
              <a:rPr sz="4950" b="1" spc="-5" dirty="0">
                <a:latin typeface="Corbel"/>
                <a:cs typeface="Corbel"/>
              </a:rPr>
              <a:t>eat</a:t>
            </a:r>
            <a:r>
              <a:rPr sz="4950" b="1" spc="5" dirty="0">
                <a:latin typeface="Corbel"/>
                <a:cs typeface="Corbel"/>
              </a:rPr>
              <a:t> </a:t>
            </a:r>
            <a:r>
              <a:rPr sz="4950" b="1" spc="-5" dirty="0">
                <a:latin typeface="Corbel"/>
                <a:cs typeface="Corbel"/>
              </a:rPr>
              <a:t>their</a:t>
            </a:r>
            <a:r>
              <a:rPr sz="4950" b="1" spc="10" dirty="0">
                <a:latin typeface="Corbel"/>
                <a:cs typeface="Corbel"/>
              </a:rPr>
              <a:t> </a:t>
            </a:r>
            <a:r>
              <a:rPr sz="4950" b="1" spc="-5" dirty="0">
                <a:latin typeface="Corbel"/>
                <a:cs typeface="Corbel"/>
              </a:rPr>
              <a:t>entire</a:t>
            </a:r>
            <a:r>
              <a:rPr sz="4950" b="1" dirty="0">
                <a:latin typeface="Corbel"/>
                <a:cs typeface="Corbel"/>
              </a:rPr>
              <a:t> </a:t>
            </a:r>
            <a:r>
              <a:rPr sz="4950" b="1" spc="-5" dirty="0">
                <a:latin typeface="Corbel"/>
                <a:cs typeface="Corbel"/>
              </a:rPr>
              <a:t>bean stock year</a:t>
            </a:r>
            <a:r>
              <a:rPr sz="4950" b="1" spc="15" dirty="0">
                <a:latin typeface="Corbel"/>
                <a:cs typeface="Corbel"/>
              </a:rPr>
              <a:t> </a:t>
            </a:r>
            <a:r>
              <a:rPr sz="4950" b="1" spc="-5" dirty="0">
                <a:latin typeface="Corbel"/>
                <a:cs typeface="Corbel"/>
              </a:rPr>
              <a:t>after </a:t>
            </a:r>
            <a:r>
              <a:rPr sz="4950" b="1" dirty="0">
                <a:latin typeface="Corbel"/>
                <a:cs typeface="Corbel"/>
              </a:rPr>
              <a:t> </a:t>
            </a:r>
            <a:r>
              <a:rPr sz="4950" b="1" spc="-5" dirty="0">
                <a:latin typeface="Corbel"/>
                <a:cs typeface="Corbel"/>
              </a:rPr>
              <a:t>year</a:t>
            </a:r>
            <a:r>
              <a:rPr sz="4950" spc="-5" dirty="0">
                <a:latin typeface="Corbel"/>
                <a:cs typeface="Corbel"/>
              </a:rPr>
              <a:t>. Beans are sown only one season annually </a:t>
            </a:r>
            <a:r>
              <a:rPr sz="4950" dirty="0">
                <a:latin typeface="Corbel"/>
                <a:cs typeface="Corbel"/>
              </a:rPr>
              <a:t>and </a:t>
            </a:r>
            <a:r>
              <a:rPr sz="4950" spc="-5" dirty="0">
                <a:latin typeface="Corbel"/>
                <a:cs typeface="Corbel"/>
              </a:rPr>
              <a:t>keeping </a:t>
            </a:r>
            <a:r>
              <a:rPr sz="4950" dirty="0">
                <a:latin typeface="Corbel"/>
                <a:cs typeface="Corbel"/>
              </a:rPr>
              <a:t> </a:t>
            </a:r>
            <a:r>
              <a:rPr sz="4950" spc="-10" dirty="0">
                <a:latin typeface="Corbel"/>
                <a:cs typeface="Corbel"/>
              </a:rPr>
              <a:t>seed </a:t>
            </a:r>
            <a:r>
              <a:rPr sz="4950" dirty="0">
                <a:latin typeface="Corbel"/>
                <a:cs typeface="Corbel"/>
              </a:rPr>
              <a:t>for </a:t>
            </a:r>
            <a:r>
              <a:rPr sz="4950" spc="-5" dirty="0">
                <a:latin typeface="Corbel"/>
                <a:cs typeface="Corbel"/>
              </a:rPr>
              <a:t>the next year just </a:t>
            </a:r>
            <a:r>
              <a:rPr sz="4950" dirty="0">
                <a:latin typeface="Corbel"/>
                <a:cs typeface="Corbel"/>
              </a:rPr>
              <a:t>doesn’t </a:t>
            </a:r>
            <a:r>
              <a:rPr sz="4950" spc="-5" dirty="0">
                <a:latin typeface="Corbel"/>
                <a:cs typeface="Corbel"/>
              </a:rPr>
              <a:t>make sense. Beans </a:t>
            </a:r>
            <a:r>
              <a:rPr sz="4950" b="1" spc="-5" dirty="0">
                <a:latin typeface="Corbel"/>
                <a:cs typeface="Corbel"/>
              </a:rPr>
              <a:t>stored </a:t>
            </a:r>
            <a:r>
              <a:rPr sz="4950" b="1" dirty="0">
                <a:latin typeface="Corbel"/>
                <a:cs typeface="Corbel"/>
              </a:rPr>
              <a:t> </a:t>
            </a:r>
            <a:r>
              <a:rPr sz="4950" b="1" spc="-5" dirty="0">
                <a:latin typeface="Corbel"/>
                <a:cs typeface="Corbel"/>
              </a:rPr>
              <a:t>for</a:t>
            </a:r>
            <a:r>
              <a:rPr sz="4950" b="1" spc="5" dirty="0">
                <a:latin typeface="Corbel"/>
                <a:cs typeface="Corbel"/>
              </a:rPr>
              <a:t> </a:t>
            </a:r>
            <a:r>
              <a:rPr sz="4950" b="1" spc="-10" dirty="0">
                <a:latin typeface="Corbel"/>
                <a:cs typeface="Corbel"/>
              </a:rPr>
              <a:t>many</a:t>
            </a:r>
            <a:r>
              <a:rPr sz="4950" b="1" spc="10" dirty="0">
                <a:latin typeface="Corbel"/>
                <a:cs typeface="Corbel"/>
              </a:rPr>
              <a:t> </a:t>
            </a:r>
            <a:r>
              <a:rPr sz="4950" b="1" spc="-10" dirty="0">
                <a:latin typeface="Corbel"/>
                <a:cs typeface="Corbel"/>
              </a:rPr>
              <a:t>months </a:t>
            </a:r>
            <a:r>
              <a:rPr sz="4950" b="1" spc="-5" dirty="0">
                <a:latin typeface="Corbel"/>
                <a:cs typeface="Corbel"/>
              </a:rPr>
              <a:t>often</a:t>
            </a:r>
            <a:r>
              <a:rPr sz="4950" b="1" spc="5" dirty="0">
                <a:latin typeface="Corbel"/>
                <a:cs typeface="Corbel"/>
              </a:rPr>
              <a:t> </a:t>
            </a:r>
            <a:r>
              <a:rPr sz="4950" b="1" spc="-10" dirty="0">
                <a:latin typeface="Corbel"/>
                <a:cs typeface="Corbel"/>
              </a:rPr>
              <a:t>fail</a:t>
            </a:r>
            <a:r>
              <a:rPr sz="4950" b="1" dirty="0">
                <a:latin typeface="Corbel"/>
                <a:cs typeface="Corbel"/>
              </a:rPr>
              <a:t> </a:t>
            </a:r>
            <a:r>
              <a:rPr sz="4950" b="1" spc="-5" dirty="0">
                <a:latin typeface="Corbel"/>
                <a:cs typeface="Corbel"/>
              </a:rPr>
              <a:t>to</a:t>
            </a:r>
            <a:r>
              <a:rPr sz="4950" b="1" dirty="0">
                <a:latin typeface="Corbel"/>
                <a:cs typeface="Corbel"/>
              </a:rPr>
              <a:t> </a:t>
            </a:r>
            <a:r>
              <a:rPr sz="4950" b="1" spc="-5" dirty="0">
                <a:latin typeface="Corbel"/>
                <a:cs typeface="Corbel"/>
              </a:rPr>
              <a:t>germinate </a:t>
            </a:r>
            <a:r>
              <a:rPr sz="4950" dirty="0">
                <a:latin typeface="Corbel"/>
                <a:cs typeface="Corbel"/>
              </a:rPr>
              <a:t>and</a:t>
            </a:r>
            <a:r>
              <a:rPr sz="4950" spc="-10" dirty="0">
                <a:latin typeface="Corbel"/>
                <a:cs typeface="Corbel"/>
              </a:rPr>
              <a:t> </a:t>
            </a:r>
            <a:r>
              <a:rPr sz="4950" spc="-5" dirty="0">
                <a:latin typeface="Corbel"/>
                <a:cs typeface="Corbel"/>
              </a:rPr>
              <a:t>chemicals</a:t>
            </a:r>
            <a:r>
              <a:rPr sz="4950" spc="-15" dirty="0">
                <a:latin typeface="Corbel"/>
                <a:cs typeface="Corbel"/>
              </a:rPr>
              <a:t> </a:t>
            </a:r>
            <a:r>
              <a:rPr sz="4950" dirty="0">
                <a:latin typeface="Corbel"/>
                <a:cs typeface="Corbel"/>
              </a:rPr>
              <a:t>for </a:t>
            </a:r>
            <a:r>
              <a:rPr sz="4950" spc="5" dirty="0">
                <a:latin typeface="Corbel"/>
                <a:cs typeface="Corbel"/>
              </a:rPr>
              <a:t> </a:t>
            </a:r>
            <a:r>
              <a:rPr sz="4950" spc="-5" dirty="0">
                <a:latin typeface="Corbel"/>
                <a:cs typeface="Corbel"/>
              </a:rPr>
              <a:t>keeping</a:t>
            </a:r>
            <a:r>
              <a:rPr sz="4950" spc="5" dirty="0">
                <a:latin typeface="Corbel"/>
                <a:cs typeface="Corbel"/>
              </a:rPr>
              <a:t> </a:t>
            </a:r>
            <a:r>
              <a:rPr sz="4950" spc="-5" dirty="0">
                <a:latin typeface="Corbel"/>
                <a:cs typeface="Corbel"/>
              </a:rPr>
              <a:t>insects away</a:t>
            </a:r>
            <a:r>
              <a:rPr sz="4950" spc="10" dirty="0">
                <a:latin typeface="Corbel"/>
                <a:cs typeface="Corbel"/>
              </a:rPr>
              <a:t> </a:t>
            </a:r>
            <a:r>
              <a:rPr sz="4950" spc="-5" dirty="0">
                <a:latin typeface="Corbel"/>
                <a:cs typeface="Corbel"/>
              </a:rPr>
              <a:t>are</a:t>
            </a:r>
            <a:r>
              <a:rPr sz="4950" spc="10" dirty="0">
                <a:latin typeface="Corbel"/>
                <a:cs typeface="Corbel"/>
              </a:rPr>
              <a:t> </a:t>
            </a:r>
            <a:r>
              <a:rPr sz="4950" spc="-5" dirty="0">
                <a:latin typeface="Corbel"/>
                <a:cs typeface="Corbel"/>
              </a:rPr>
              <a:t>often</a:t>
            </a:r>
            <a:r>
              <a:rPr sz="4950" spc="5" dirty="0">
                <a:latin typeface="Corbel"/>
                <a:cs typeface="Corbel"/>
              </a:rPr>
              <a:t> </a:t>
            </a:r>
            <a:r>
              <a:rPr sz="4950" spc="-5" dirty="0">
                <a:latin typeface="Corbel"/>
                <a:cs typeface="Corbel"/>
              </a:rPr>
              <a:t>unavailable</a:t>
            </a:r>
            <a:r>
              <a:rPr sz="4950" spc="-15" dirty="0">
                <a:latin typeface="Corbel"/>
                <a:cs typeface="Corbel"/>
              </a:rPr>
              <a:t> </a:t>
            </a:r>
            <a:r>
              <a:rPr sz="4950" dirty="0">
                <a:latin typeface="Corbel"/>
                <a:cs typeface="Corbel"/>
              </a:rPr>
              <a:t>and </a:t>
            </a:r>
            <a:r>
              <a:rPr sz="4950" spc="-5" dirty="0">
                <a:latin typeface="Corbel"/>
                <a:cs typeface="Corbel"/>
              </a:rPr>
              <a:t>costly. Besides, </a:t>
            </a:r>
            <a:r>
              <a:rPr sz="4950" spc="-975" dirty="0">
                <a:latin typeface="Corbel"/>
                <a:cs typeface="Corbel"/>
              </a:rPr>
              <a:t> </a:t>
            </a:r>
            <a:r>
              <a:rPr sz="4950" spc="-5" dirty="0">
                <a:latin typeface="Corbel"/>
                <a:cs typeface="Corbel"/>
              </a:rPr>
              <a:t>the</a:t>
            </a:r>
            <a:r>
              <a:rPr sz="4950" spc="-10" dirty="0">
                <a:latin typeface="Corbel"/>
                <a:cs typeface="Corbel"/>
              </a:rPr>
              <a:t> </a:t>
            </a:r>
            <a:r>
              <a:rPr sz="4950" b="1" spc="-10" dirty="0">
                <a:latin typeface="Corbel"/>
                <a:cs typeface="Corbel"/>
              </a:rPr>
              <a:t>local</a:t>
            </a:r>
            <a:r>
              <a:rPr sz="4950" b="1" dirty="0">
                <a:latin typeface="Corbel"/>
                <a:cs typeface="Corbel"/>
              </a:rPr>
              <a:t> </a:t>
            </a:r>
            <a:r>
              <a:rPr sz="4950" b="1" spc="-5" dirty="0">
                <a:latin typeface="Corbel"/>
                <a:cs typeface="Corbel"/>
              </a:rPr>
              <a:t>market</a:t>
            </a:r>
            <a:r>
              <a:rPr sz="4950" b="1" spc="10" dirty="0">
                <a:latin typeface="Corbel"/>
                <a:cs typeface="Corbel"/>
              </a:rPr>
              <a:t> </a:t>
            </a:r>
            <a:r>
              <a:rPr sz="4950" b="1" spc="-5" dirty="0">
                <a:latin typeface="Corbel"/>
                <a:cs typeface="Corbel"/>
              </a:rPr>
              <a:t>can</a:t>
            </a:r>
            <a:r>
              <a:rPr sz="4950" b="1" spc="5" dirty="0">
                <a:latin typeface="Corbel"/>
                <a:cs typeface="Corbel"/>
              </a:rPr>
              <a:t> </a:t>
            </a:r>
            <a:r>
              <a:rPr sz="4950" b="1" spc="-5" dirty="0">
                <a:latin typeface="Corbel"/>
                <a:cs typeface="Corbel"/>
              </a:rPr>
              <a:t>easily</a:t>
            </a:r>
            <a:r>
              <a:rPr sz="4950" b="1" spc="-15" dirty="0">
                <a:latin typeface="Corbel"/>
                <a:cs typeface="Corbel"/>
              </a:rPr>
              <a:t> </a:t>
            </a:r>
            <a:r>
              <a:rPr sz="4950" b="1" spc="-5" dirty="0">
                <a:latin typeface="Corbel"/>
                <a:cs typeface="Corbel"/>
              </a:rPr>
              <a:t>provide</a:t>
            </a:r>
            <a:r>
              <a:rPr sz="4950" b="1" spc="5" dirty="0">
                <a:latin typeface="Corbel"/>
                <a:cs typeface="Corbel"/>
              </a:rPr>
              <a:t> </a:t>
            </a:r>
            <a:r>
              <a:rPr sz="4950" b="1" spc="-5" dirty="0">
                <a:latin typeface="Corbel"/>
                <a:cs typeface="Corbel"/>
              </a:rPr>
              <a:t>the bean varieties </a:t>
            </a:r>
            <a:r>
              <a:rPr sz="4950" b="1" dirty="0">
                <a:latin typeface="Corbel"/>
                <a:cs typeface="Corbel"/>
              </a:rPr>
              <a:t> </a:t>
            </a:r>
            <a:r>
              <a:rPr sz="4950" spc="-5" dirty="0">
                <a:latin typeface="Corbel"/>
                <a:cs typeface="Corbel"/>
              </a:rPr>
              <a:t>routinely</a:t>
            </a:r>
            <a:r>
              <a:rPr sz="4950" spc="-20" dirty="0">
                <a:latin typeface="Corbel"/>
                <a:cs typeface="Corbel"/>
              </a:rPr>
              <a:t> </a:t>
            </a:r>
            <a:r>
              <a:rPr sz="4950" spc="-5" dirty="0">
                <a:latin typeface="Corbel"/>
                <a:cs typeface="Corbel"/>
              </a:rPr>
              <a:t>used.</a:t>
            </a:r>
            <a:endParaRPr sz="4950">
              <a:latin typeface="Corbel"/>
              <a:cs typeface="Corbel"/>
            </a:endParaRPr>
          </a:p>
          <a:p>
            <a:pPr>
              <a:lnSpc>
                <a:spcPct val="100000"/>
              </a:lnSpc>
              <a:spcBef>
                <a:spcPts val="50"/>
              </a:spcBef>
            </a:pPr>
            <a:endParaRPr sz="4800">
              <a:latin typeface="Corbel"/>
              <a:cs typeface="Corbel"/>
            </a:endParaRPr>
          </a:p>
          <a:p>
            <a:pPr marL="12700">
              <a:lnSpc>
                <a:spcPct val="100000"/>
              </a:lnSpc>
            </a:pPr>
            <a:r>
              <a:rPr sz="4950" b="1" i="1" spc="-5" dirty="0">
                <a:latin typeface="Corbel"/>
                <a:cs typeface="Corbel"/>
              </a:rPr>
              <a:t>Eating</a:t>
            </a:r>
            <a:r>
              <a:rPr sz="4950" b="1" i="1" spc="10" dirty="0">
                <a:latin typeface="Corbel"/>
                <a:cs typeface="Corbel"/>
              </a:rPr>
              <a:t> </a:t>
            </a:r>
            <a:r>
              <a:rPr sz="4950" b="1" i="1" spc="-10" dirty="0">
                <a:latin typeface="Corbel"/>
                <a:cs typeface="Corbel"/>
              </a:rPr>
              <a:t>seed</a:t>
            </a:r>
            <a:r>
              <a:rPr sz="4950" b="1" i="1" dirty="0">
                <a:latin typeface="Corbel"/>
                <a:cs typeface="Corbel"/>
              </a:rPr>
              <a:t> </a:t>
            </a:r>
            <a:r>
              <a:rPr sz="4950" b="1" i="1" spc="-5" dirty="0">
                <a:solidFill>
                  <a:srgbClr val="C35100"/>
                </a:solidFill>
                <a:latin typeface="Corbel"/>
                <a:cs typeface="Corbel"/>
              </a:rPr>
              <a:t>NOT</a:t>
            </a:r>
            <a:r>
              <a:rPr sz="4950" b="1" i="1" spc="-20" dirty="0">
                <a:solidFill>
                  <a:srgbClr val="C35100"/>
                </a:solidFill>
                <a:latin typeface="Corbel"/>
                <a:cs typeface="Corbel"/>
              </a:rPr>
              <a:t> </a:t>
            </a:r>
            <a:r>
              <a:rPr sz="4950" b="1" i="1" spc="-5" dirty="0">
                <a:latin typeface="Corbel"/>
                <a:cs typeface="Corbel"/>
              </a:rPr>
              <a:t>necessarily</a:t>
            </a:r>
            <a:r>
              <a:rPr sz="4950" b="1" i="1" spc="15" dirty="0">
                <a:latin typeface="Corbel"/>
                <a:cs typeface="Corbel"/>
              </a:rPr>
              <a:t> </a:t>
            </a:r>
            <a:r>
              <a:rPr sz="4950" b="1" i="1" spc="-5" dirty="0">
                <a:latin typeface="Corbel"/>
                <a:cs typeface="Corbel"/>
              </a:rPr>
              <a:t>a sign</a:t>
            </a:r>
            <a:r>
              <a:rPr sz="4950" b="1" i="1" spc="15" dirty="0">
                <a:latin typeface="Corbel"/>
                <a:cs typeface="Corbel"/>
              </a:rPr>
              <a:t> </a:t>
            </a:r>
            <a:r>
              <a:rPr sz="4950" b="1" i="1" spc="-5" dirty="0">
                <a:latin typeface="Corbel"/>
                <a:cs typeface="Corbel"/>
              </a:rPr>
              <a:t>of</a:t>
            </a:r>
            <a:r>
              <a:rPr sz="4950" b="1" i="1" dirty="0">
                <a:latin typeface="Corbel"/>
                <a:cs typeface="Corbel"/>
              </a:rPr>
              <a:t> </a:t>
            </a:r>
            <a:r>
              <a:rPr sz="4950" b="1" i="1" spc="-10" dirty="0">
                <a:latin typeface="Corbel"/>
                <a:cs typeface="Corbel"/>
              </a:rPr>
              <a:t>stress</a:t>
            </a:r>
            <a:endParaRPr sz="4950">
              <a:latin typeface="Corbel"/>
              <a:cs typeface="Corbel"/>
            </a:endParaRPr>
          </a:p>
        </p:txBody>
      </p:sp>
      <p:sp>
        <p:nvSpPr>
          <p:cNvPr id="4" name="object 4"/>
          <p:cNvSpPr txBox="1">
            <a:spLocks noGrp="1"/>
          </p:cNvSpPr>
          <p:nvPr>
            <p:ph type="title"/>
          </p:nvPr>
        </p:nvSpPr>
        <p:spPr>
          <a:prstGeom prst="rect">
            <a:avLst/>
          </a:prstGeom>
        </p:spPr>
        <p:txBody>
          <a:bodyPr vert="horz" wrap="square" lIns="0" tIns="11430" rIns="0" bIns="0" rtlCol="0">
            <a:spAutoFit/>
          </a:bodyPr>
          <a:lstStyle/>
          <a:p>
            <a:pPr marL="12700" marR="5080">
              <a:lnSpc>
                <a:spcPct val="100699"/>
              </a:lnSpc>
              <a:spcBef>
                <a:spcPts val="90"/>
              </a:spcBef>
            </a:pPr>
            <a:r>
              <a:rPr sz="5650" spc="10" dirty="0"/>
              <a:t>Assumption 2: </a:t>
            </a:r>
            <a:r>
              <a:rPr sz="5650" spc="15" dirty="0"/>
              <a:t>Farmers’ eating seed is </a:t>
            </a:r>
            <a:r>
              <a:rPr sz="5650" spc="20" dirty="0"/>
              <a:t>a </a:t>
            </a:r>
            <a:r>
              <a:rPr sz="5650" spc="15" dirty="0"/>
              <a:t>sign </a:t>
            </a:r>
            <a:r>
              <a:rPr sz="5650" spc="10" dirty="0"/>
              <a:t>of </a:t>
            </a:r>
            <a:r>
              <a:rPr sz="5650" spc="-1150" dirty="0"/>
              <a:t> </a:t>
            </a:r>
            <a:r>
              <a:rPr sz="5650" spc="15" dirty="0"/>
              <a:t>stress</a:t>
            </a:r>
            <a:r>
              <a:rPr sz="5650" dirty="0"/>
              <a:t> </a:t>
            </a:r>
            <a:r>
              <a:rPr sz="5650" spc="15" dirty="0"/>
              <a:t>(from</a:t>
            </a:r>
            <a:r>
              <a:rPr sz="5650" dirty="0"/>
              <a:t> </a:t>
            </a:r>
            <a:r>
              <a:rPr sz="5650" spc="15" dirty="0"/>
              <a:t>SERT)</a:t>
            </a:r>
            <a:endParaRPr sz="5650"/>
          </a:p>
        </p:txBody>
      </p:sp>
      <p:pic>
        <p:nvPicPr>
          <p:cNvPr id="5" name="object 5"/>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93819" y="2504216"/>
            <a:ext cx="9324975" cy="8124825"/>
          </a:xfrm>
          <a:custGeom>
            <a:avLst/>
            <a:gdLst/>
            <a:ahLst/>
            <a:cxnLst/>
            <a:rect l="l" t="t" r="r" b="b"/>
            <a:pathLst>
              <a:path w="9324975" h="8124825">
                <a:moveTo>
                  <a:pt x="9324532" y="0"/>
                </a:moveTo>
                <a:lnTo>
                  <a:pt x="0" y="0"/>
                </a:lnTo>
                <a:lnTo>
                  <a:pt x="0" y="8124569"/>
                </a:lnTo>
                <a:lnTo>
                  <a:pt x="9324532" y="8124569"/>
                </a:lnTo>
                <a:lnTo>
                  <a:pt x="9324532" y="0"/>
                </a:lnTo>
                <a:close/>
              </a:path>
            </a:pathLst>
          </a:custGeom>
          <a:solidFill>
            <a:srgbClr val="C6DEC2"/>
          </a:solidFill>
        </p:spPr>
        <p:txBody>
          <a:bodyPr wrap="square" lIns="0" tIns="0" rIns="0" bIns="0" rtlCol="0"/>
          <a:lstStyle/>
          <a:p>
            <a:endParaRPr/>
          </a:p>
        </p:txBody>
      </p:sp>
      <p:sp>
        <p:nvSpPr>
          <p:cNvPr id="3" name="object 3"/>
          <p:cNvSpPr txBox="1"/>
          <p:nvPr/>
        </p:nvSpPr>
        <p:spPr>
          <a:xfrm>
            <a:off x="10966450" y="2663331"/>
            <a:ext cx="7593965" cy="7819390"/>
          </a:xfrm>
          <a:prstGeom prst="rect">
            <a:avLst/>
          </a:prstGeom>
        </p:spPr>
        <p:txBody>
          <a:bodyPr vert="horz" wrap="square" lIns="0" tIns="15240" rIns="0" bIns="0" rtlCol="0">
            <a:spAutoFit/>
          </a:bodyPr>
          <a:lstStyle/>
          <a:p>
            <a:pPr marL="572770" indent="-560705">
              <a:lnSpc>
                <a:spcPct val="100000"/>
              </a:lnSpc>
              <a:spcBef>
                <a:spcPts val="120"/>
              </a:spcBef>
              <a:buFont typeface="Calibri"/>
              <a:buChar char="•"/>
              <a:tabLst>
                <a:tab pos="572770" algn="l"/>
                <a:tab pos="573405" algn="l"/>
              </a:tabLst>
            </a:pPr>
            <a:r>
              <a:rPr sz="4350" spc="15" dirty="0">
                <a:latin typeface="Corbel"/>
                <a:cs typeface="Corbel"/>
              </a:rPr>
              <a:t>NOT</a:t>
            </a:r>
            <a:r>
              <a:rPr sz="4350" spc="-25" dirty="0">
                <a:latin typeface="Corbel"/>
                <a:cs typeface="Corbel"/>
              </a:rPr>
              <a:t> </a:t>
            </a:r>
            <a:r>
              <a:rPr sz="4350" spc="5" dirty="0">
                <a:latin typeface="Corbel"/>
                <a:cs typeface="Corbel"/>
              </a:rPr>
              <a:t>calculating</a:t>
            </a:r>
            <a:r>
              <a:rPr sz="4350" spc="-45" dirty="0">
                <a:latin typeface="Corbel"/>
                <a:cs typeface="Corbel"/>
              </a:rPr>
              <a:t> </a:t>
            </a:r>
            <a:r>
              <a:rPr sz="4350" spc="10" dirty="0">
                <a:latin typeface="Corbel"/>
                <a:cs typeface="Corbel"/>
              </a:rPr>
              <a:t>seed</a:t>
            </a:r>
            <a:r>
              <a:rPr sz="4350" spc="-25" dirty="0">
                <a:latin typeface="Corbel"/>
                <a:cs typeface="Corbel"/>
              </a:rPr>
              <a:t> </a:t>
            </a:r>
            <a:r>
              <a:rPr sz="4350" spc="5" dirty="0">
                <a:latin typeface="Corbel"/>
                <a:cs typeface="Corbel"/>
              </a:rPr>
              <a:t>needs</a:t>
            </a:r>
            <a:endParaRPr sz="4350" dirty="0">
              <a:latin typeface="Corbel"/>
              <a:cs typeface="Corbel"/>
            </a:endParaRPr>
          </a:p>
          <a:p>
            <a:pPr>
              <a:lnSpc>
                <a:spcPct val="100000"/>
              </a:lnSpc>
              <a:spcBef>
                <a:spcPts val="20"/>
              </a:spcBef>
              <a:buFont typeface="Calibri"/>
              <a:buChar char="•"/>
            </a:pPr>
            <a:endParaRPr sz="4300" dirty="0">
              <a:latin typeface="Corbel"/>
              <a:cs typeface="Corbel"/>
            </a:endParaRPr>
          </a:p>
          <a:p>
            <a:pPr marL="572770" indent="-560705">
              <a:lnSpc>
                <a:spcPct val="100000"/>
              </a:lnSpc>
              <a:buFont typeface="Calibri"/>
              <a:buChar char="•"/>
              <a:tabLst>
                <a:tab pos="572770" algn="l"/>
                <a:tab pos="573405" algn="l"/>
              </a:tabLst>
            </a:pPr>
            <a:r>
              <a:rPr sz="4350" spc="5" dirty="0">
                <a:latin typeface="Corbel"/>
                <a:cs typeface="Corbel"/>
              </a:rPr>
              <a:t>Looking</a:t>
            </a:r>
            <a:r>
              <a:rPr sz="4350" spc="-20" dirty="0">
                <a:latin typeface="Corbel"/>
                <a:cs typeface="Corbel"/>
              </a:rPr>
              <a:t> </a:t>
            </a:r>
            <a:r>
              <a:rPr sz="4350" spc="5" dirty="0">
                <a:latin typeface="Corbel"/>
                <a:cs typeface="Corbel"/>
              </a:rPr>
              <a:t>at</a:t>
            </a:r>
            <a:r>
              <a:rPr sz="4350" dirty="0">
                <a:latin typeface="Corbel"/>
                <a:cs typeface="Corbel"/>
              </a:rPr>
              <a:t> </a:t>
            </a:r>
            <a:r>
              <a:rPr sz="4350" spc="5" dirty="0">
                <a:latin typeface="Corbel"/>
                <a:cs typeface="Corbel"/>
              </a:rPr>
              <a:t>functioning</a:t>
            </a:r>
            <a:r>
              <a:rPr sz="4350" spc="-25" dirty="0">
                <a:latin typeface="Corbel"/>
                <a:cs typeface="Corbel"/>
              </a:rPr>
              <a:t> </a:t>
            </a:r>
            <a:r>
              <a:rPr sz="4350" spc="5" dirty="0">
                <a:latin typeface="Corbel"/>
                <a:cs typeface="Corbel"/>
              </a:rPr>
              <a:t>of</a:t>
            </a:r>
            <a:endParaRPr sz="4350" dirty="0">
              <a:latin typeface="Corbel"/>
              <a:cs typeface="Corbel"/>
            </a:endParaRPr>
          </a:p>
          <a:p>
            <a:pPr marL="384810">
              <a:lnSpc>
                <a:spcPct val="100000"/>
              </a:lnSpc>
              <a:spcBef>
                <a:spcPts val="25"/>
              </a:spcBef>
            </a:pPr>
            <a:r>
              <a:rPr sz="4350" b="1" spc="10" dirty="0">
                <a:solidFill>
                  <a:srgbClr val="C35100"/>
                </a:solidFill>
                <a:latin typeface="Corbel"/>
                <a:cs typeface="Corbel"/>
              </a:rPr>
              <a:t>seed</a:t>
            </a:r>
            <a:r>
              <a:rPr sz="4350" b="1" spc="-50" dirty="0">
                <a:solidFill>
                  <a:srgbClr val="C35100"/>
                </a:solidFill>
                <a:latin typeface="Corbel"/>
                <a:cs typeface="Corbel"/>
              </a:rPr>
              <a:t> </a:t>
            </a:r>
            <a:r>
              <a:rPr sz="4350" b="1" spc="5" dirty="0">
                <a:solidFill>
                  <a:srgbClr val="C35100"/>
                </a:solidFill>
                <a:latin typeface="Corbel"/>
                <a:cs typeface="Corbel"/>
              </a:rPr>
              <a:t>systems</a:t>
            </a:r>
            <a:endParaRPr sz="4350" dirty="0">
              <a:latin typeface="Corbel"/>
              <a:cs typeface="Corbel"/>
            </a:endParaRPr>
          </a:p>
          <a:p>
            <a:pPr>
              <a:lnSpc>
                <a:spcPct val="100000"/>
              </a:lnSpc>
              <a:spcBef>
                <a:spcPts val="15"/>
              </a:spcBef>
            </a:pPr>
            <a:endParaRPr sz="4300" dirty="0">
              <a:latin typeface="Corbel"/>
              <a:cs typeface="Corbel"/>
            </a:endParaRPr>
          </a:p>
          <a:p>
            <a:pPr marL="572770" indent="-560705">
              <a:lnSpc>
                <a:spcPct val="100000"/>
              </a:lnSpc>
              <a:buFont typeface="Calibri"/>
              <a:buChar char="•"/>
              <a:tabLst>
                <a:tab pos="572770" algn="l"/>
                <a:tab pos="573405" algn="l"/>
              </a:tabLst>
            </a:pPr>
            <a:r>
              <a:rPr sz="4350" spc="5" dirty="0">
                <a:latin typeface="Corbel"/>
                <a:cs typeface="Corbel"/>
              </a:rPr>
              <a:t>Assessing</a:t>
            </a:r>
            <a:r>
              <a:rPr sz="4350" spc="-15" dirty="0">
                <a:latin typeface="Corbel"/>
                <a:cs typeface="Corbel"/>
              </a:rPr>
              <a:t> </a:t>
            </a:r>
            <a:r>
              <a:rPr sz="4350" i="1" dirty="0">
                <a:latin typeface="Corbel"/>
                <a:cs typeface="Corbel"/>
              </a:rPr>
              <a:t>if</a:t>
            </a:r>
            <a:r>
              <a:rPr sz="4350" i="1" spc="-30" dirty="0">
                <a:latin typeface="Corbel"/>
                <a:cs typeface="Corbel"/>
              </a:rPr>
              <a:t> </a:t>
            </a:r>
            <a:r>
              <a:rPr sz="4350" spc="5" dirty="0">
                <a:latin typeface="Corbel"/>
                <a:cs typeface="Corbel"/>
              </a:rPr>
              <a:t>there</a:t>
            </a:r>
            <a:r>
              <a:rPr sz="4350" spc="-10" dirty="0">
                <a:latin typeface="Corbel"/>
                <a:cs typeface="Corbel"/>
              </a:rPr>
              <a:t> </a:t>
            </a:r>
            <a:r>
              <a:rPr sz="4350" spc="5" dirty="0">
                <a:latin typeface="Corbel"/>
                <a:cs typeface="Corbel"/>
              </a:rPr>
              <a:t>is</a:t>
            </a:r>
            <a:r>
              <a:rPr sz="4350" spc="-10" dirty="0">
                <a:latin typeface="Corbel"/>
                <a:cs typeface="Corbel"/>
              </a:rPr>
              <a:t> </a:t>
            </a:r>
            <a:r>
              <a:rPr sz="4350" spc="10" dirty="0">
                <a:latin typeface="Corbel"/>
                <a:cs typeface="Corbel"/>
              </a:rPr>
              <a:t>problem</a:t>
            </a:r>
            <a:endParaRPr sz="4350" dirty="0">
              <a:latin typeface="Corbel"/>
              <a:cs typeface="Corbel"/>
            </a:endParaRPr>
          </a:p>
          <a:p>
            <a:pPr>
              <a:lnSpc>
                <a:spcPct val="100000"/>
              </a:lnSpc>
              <a:spcBef>
                <a:spcPts val="20"/>
              </a:spcBef>
              <a:buFont typeface="Calibri"/>
              <a:buChar char="•"/>
            </a:pPr>
            <a:endParaRPr sz="4300" dirty="0">
              <a:latin typeface="Corbel"/>
              <a:cs typeface="Corbel"/>
            </a:endParaRPr>
          </a:p>
          <a:p>
            <a:pPr marL="572770" indent="-560705">
              <a:lnSpc>
                <a:spcPct val="100000"/>
              </a:lnSpc>
              <a:buFont typeface="Calibri"/>
              <a:buChar char="•"/>
              <a:tabLst>
                <a:tab pos="572770" algn="l"/>
                <a:tab pos="573405" algn="l"/>
              </a:tabLst>
            </a:pPr>
            <a:r>
              <a:rPr sz="4350" spc="5" dirty="0">
                <a:latin typeface="Corbel"/>
                <a:cs typeface="Corbel"/>
              </a:rPr>
              <a:t>Matching</a:t>
            </a:r>
            <a:r>
              <a:rPr sz="4350" spc="-5" dirty="0">
                <a:latin typeface="Corbel"/>
                <a:cs typeface="Corbel"/>
              </a:rPr>
              <a:t> </a:t>
            </a:r>
            <a:r>
              <a:rPr sz="4350" spc="10" dirty="0">
                <a:latin typeface="Corbel"/>
                <a:cs typeface="Corbel"/>
              </a:rPr>
              <a:t>problem</a:t>
            </a:r>
            <a:r>
              <a:rPr sz="4350" spc="-20" dirty="0">
                <a:latin typeface="Corbel"/>
                <a:cs typeface="Corbel"/>
              </a:rPr>
              <a:t> </a:t>
            </a:r>
            <a:r>
              <a:rPr sz="4350" spc="5" dirty="0">
                <a:latin typeface="Corbel"/>
                <a:cs typeface="Corbel"/>
              </a:rPr>
              <a:t>to</a:t>
            </a:r>
            <a:r>
              <a:rPr sz="4350" spc="-25" dirty="0">
                <a:latin typeface="Corbel"/>
                <a:cs typeface="Corbel"/>
              </a:rPr>
              <a:t> </a:t>
            </a:r>
            <a:r>
              <a:rPr sz="4350" spc="5" dirty="0">
                <a:latin typeface="Corbel"/>
                <a:cs typeface="Corbel"/>
              </a:rPr>
              <a:t>response</a:t>
            </a:r>
            <a:endParaRPr sz="4350" dirty="0">
              <a:latin typeface="Corbel"/>
              <a:cs typeface="Corbel"/>
            </a:endParaRPr>
          </a:p>
          <a:p>
            <a:pPr marL="1892300" lvl="1" indent="-445770">
              <a:lnSpc>
                <a:spcPct val="100000"/>
              </a:lnSpc>
              <a:spcBef>
                <a:spcPts val="65"/>
              </a:spcBef>
              <a:buFont typeface="Calibri"/>
              <a:buChar char="○"/>
              <a:tabLst>
                <a:tab pos="1892935" algn="l"/>
              </a:tabLst>
            </a:pPr>
            <a:r>
              <a:rPr sz="4000" spc="15" dirty="0">
                <a:latin typeface="Corbel"/>
                <a:cs typeface="Corbel"/>
              </a:rPr>
              <a:t>Acute</a:t>
            </a:r>
            <a:r>
              <a:rPr sz="4000" spc="-20" dirty="0">
                <a:latin typeface="Corbel"/>
                <a:cs typeface="Corbel"/>
              </a:rPr>
              <a:t> </a:t>
            </a:r>
            <a:r>
              <a:rPr sz="4000" spc="15" dirty="0">
                <a:latin typeface="Corbel"/>
                <a:cs typeface="Corbel"/>
              </a:rPr>
              <a:t>problems</a:t>
            </a:r>
            <a:endParaRPr sz="4000" dirty="0">
              <a:latin typeface="Corbel"/>
              <a:cs typeface="Corbel"/>
            </a:endParaRPr>
          </a:p>
          <a:p>
            <a:pPr marL="1892300" lvl="1" indent="-445770">
              <a:lnSpc>
                <a:spcPct val="100000"/>
              </a:lnSpc>
              <a:spcBef>
                <a:spcPts val="50"/>
              </a:spcBef>
              <a:buFont typeface="Calibri"/>
              <a:buChar char="○"/>
              <a:tabLst>
                <a:tab pos="1892935" algn="l"/>
              </a:tabLst>
            </a:pPr>
            <a:r>
              <a:rPr sz="4000" spc="10" dirty="0">
                <a:latin typeface="Corbel"/>
                <a:cs typeface="Corbel"/>
              </a:rPr>
              <a:t>Chronic</a:t>
            </a:r>
            <a:r>
              <a:rPr sz="4000" dirty="0">
                <a:latin typeface="Corbel"/>
                <a:cs typeface="Corbel"/>
              </a:rPr>
              <a:t> </a:t>
            </a:r>
            <a:r>
              <a:rPr sz="4000" spc="15" dirty="0">
                <a:latin typeface="Corbel"/>
                <a:cs typeface="Corbel"/>
              </a:rPr>
              <a:t>problems</a:t>
            </a:r>
            <a:endParaRPr sz="4000" dirty="0">
              <a:latin typeface="Corbel"/>
              <a:cs typeface="Corbel"/>
            </a:endParaRPr>
          </a:p>
          <a:p>
            <a:pPr marL="1892300" marR="2438400" lvl="1" indent="-445134">
              <a:lnSpc>
                <a:spcPct val="101000"/>
              </a:lnSpc>
              <a:buFont typeface="Calibri"/>
              <a:buChar char="○"/>
              <a:tabLst>
                <a:tab pos="1892935" algn="l"/>
              </a:tabLst>
            </a:pPr>
            <a:r>
              <a:rPr sz="4000" spc="20" dirty="0">
                <a:latin typeface="Corbel"/>
                <a:cs typeface="Corbel"/>
              </a:rPr>
              <a:t>D</a:t>
            </a:r>
            <a:r>
              <a:rPr sz="4000" spc="10" dirty="0">
                <a:latin typeface="Corbel"/>
                <a:cs typeface="Corbel"/>
              </a:rPr>
              <a:t>eve</a:t>
            </a:r>
            <a:r>
              <a:rPr sz="4000" spc="15" dirty="0">
                <a:latin typeface="Corbel"/>
                <a:cs typeface="Corbel"/>
              </a:rPr>
              <a:t>lop</a:t>
            </a:r>
            <a:r>
              <a:rPr sz="4000" spc="25" dirty="0">
                <a:latin typeface="Corbel"/>
                <a:cs typeface="Corbel"/>
              </a:rPr>
              <a:t>m</a:t>
            </a:r>
            <a:r>
              <a:rPr sz="4000" spc="15" dirty="0">
                <a:latin typeface="Corbel"/>
                <a:cs typeface="Corbel"/>
              </a:rPr>
              <a:t>e</a:t>
            </a:r>
            <a:r>
              <a:rPr sz="4000" spc="10" dirty="0">
                <a:latin typeface="Corbel"/>
                <a:cs typeface="Corbel"/>
              </a:rPr>
              <a:t>ntal  opportunities</a:t>
            </a:r>
            <a:endParaRPr sz="4000" dirty="0">
              <a:latin typeface="Corbel"/>
              <a:cs typeface="Corbel"/>
            </a:endParaRPr>
          </a:p>
        </p:txBody>
      </p:sp>
      <p:sp>
        <p:nvSpPr>
          <p:cNvPr id="4" name="object 4"/>
          <p:cNvSpPr txBox="1">
            <a:spLocks noGrp="1"/>
          </p:cNvSpPr>
          <p:nvPr>
            <p:ph type="title"/>
          </p:nvPr>
        </p:nvSpPr>
        <p:spPr>
          <a:xfrm>
            <a:off x="3960815" y="826629"/>
            <a:ext cx="12150725" cy="892810"/>
          </a:xfrm>
          <a:prstGeom prst="rect">
            <a:avLst/>
          </a:prstGeom>
        </p:spPr>
        <p:txBody>
          <a:bodyPr vert="horz" wrap="square" lIns="0" tIns="17145" rIns="0" bIns="0" rtlCol="0">
            <a:spAutoFit/>
          </a:bodyPr>
          <a:lstStyle/>
          <a:p>
            <a:pPr marL="12700">
              <a:lnSpc>
                <a:spcPct val="100000"/>
              </a:lnSpc>
              <a:spcBef>
                <a:spcPts val="135"/>
              </a:spcBef>
            </a:pPr>
            <a:r>
              <a:rPr sz="5650" spc="15" dirty="0"/>
              <a:t>Vision:</a:t>
            </a:r>
            <a:r>
              <a:rPr sz="5650" spc="-5" dirty="0"/>
              <a:t> </a:t>
            </a:r>
            <a:r>
              <a:rPr sz="5650" spc="15" dirty="0"/>
              <a:t>Seed</a:t>
            </a:r>
            <a:r>
              <a:rPr sz="5650" spc="-10" dirty="0"/>
              <a:t> </a:t>
            </a:r>
            <a:r>
              <a:rPr sz="5650" spc="15" dirty="0"/>
              <a:t>System</a:t>
            </a:r>
            <a:r>
              <a:rPr sz="5650" spc="5" dirty="0"/>
              <a:t> </a:t>
            </a:r>
            <a:r>
              <a:rPr sz="5650" spc="15" dirty="0"/>
              <a:t>Assessment</a:t>
            </a:r>
            <a:r>
              <a:rPr sz="5650" spc="-30" dirty="0"/>
              <a:t> </a:t>
            </a:r>
            <a:r>
              <a:rPr sz="5650" spc="15" dirty="0"/>
              <a:t>(SSA)</a:t>
            </a:r>
            <a:endParaRPr sz="5650"/>
          </a:p>
        </p:txBody>
      </p:sp>
      <p:sp>
        <p:nvSpPr>
          <p:cNvPr id="5" name="object 5"/>
          <p:cNvSpPr txBox="1"/>
          <p:nvPr/>
        </p:nvSpPr>
        <p:spPr>
          <a:xfrm>
            <a:off x="19495988" y="10593264"/>
            <a:ext cx="352425" cy="427990"/>
          </a:xfrm>
          <a:prstGeom prst="rect">
            <a:avLst/>
          </a:prstGeom>
        </p:spPr>
        <p:txBody>
          <a:bodyPr vert="horz" wrap="square" lIns="0" tIns="11430" rIns="0" bIns="0" rtlCol="0">
            <a:spAutoFit/>
          </a:bodyPr>
          <a:lstStyle/>
          <a:p>
            <a:pPr marL="12700">
              <a:lnSpc>
                <a:spcPct val="100000"/>
              </a:lnSpc>
              <a:spcBef>
                <a:spcPts val="90"/>
              </a:spcBef>
            </a:pPr>
            <a:r>
              <a:rPr sz="2650" spc="-5" dirty="0">
                <a:latin typeface="Corbel"/>
                <a:cs typeface="Corbel"/>
              </a:rPr>
              <a:t>19</a:t>
            </a:r>
            <a:endParaRPr sz="2650">
              <a:latin typeface="Corbel"/>
              <a:cs typeface="Corbel"/>
            </a:endParaRPr>
          </a:p>
        </p:txBody>
      </p:sp>
      <p:pic>
        <p:nvPicPr>
          <p:cNvPr id="6" name="object 6"/>
          <p:cNvPicPr/>
          <p:nvPr/>
        </p:nvPicPr>
        <p:blipFill>
          <a:blip r:embed="rId2" cstate="print"/>
          <a:stretch>
            <a:fillRect/>
          </a:stretch>
        </p:blipFill>
        <p:spPr>
          <a:xfrm>
            <a:off x="364386" y="2927659"/>
            <a:ext cx="9906295" cy="7429721"/>
          </a:xfrm>
          <a:prstGeom prst="rect">
            <a:avLst/>
          </a:prstGeom>
        </p:spPr>
      </p:pic>
      <p:pic>
        <p:nvPicPr>
          <p:cNvPr id="7" name="object 7"/>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43115"/>
            <a:ext cx="19290030" cy="9622790"/>
            <a:chOff x="0" y="843115"/>
            <a:chExt cx="19290030" cy="9622790"/>
          </a:xfrm>
        </p:grpSpPr>
        <p:pic>
          <p:nvPicPr>
            <p:cNvPr id="3" name="object 3"/>
            <p:cNvPicPr/>
            <p:nvPr/>
          </p:nvPicPr>
          <p:blipFill>
            <a:blip r:embed="rId2" cstate="print"/>
            <a:stretch>
              <a:fillRect/>
            </a:stretch>
          </p:blipFill>
          <p:spPr>
            <a:xfrm>
              <a:off x="814216" y="843115"/>
              <a:ext cx="18475667" cy="9622324"/>
            </a:xfrm>
            <a:prstGeom prst="rect">
              <a:avLst/>
            </a:prstGeom>
          </p:spPr>
        </p:pic>
        <p:pic>
          <p:nvPicPr>
            <p:cNvPr id="4" name="object 4"/>
            <p:cNvPicPr/>
            <p:nvPr/>
          </p:nvPicPr>
          <p:blipFill>
            <a:blip r:embed="rId3" cstate="print"/>
            <a:stretch>
              <a:fillRect/>
            </a:stretch>
          </p:blipFill>
          <p:spPr>
            <a:xfrm>
              <a:off x="0" y="1016429"/>
              <a:ext cx="5909063" cy="7150858"/>
            </a:xfrm>
            <a:prstGeom prst="rect">
              <a:avLst/>
            </a:prstGeom>
          </p:spPr>
        </p:pic>
      </p:grpSp>
      <p:sp>
        <p:nvSpPr>
          <p:cNvPr id="5" name="object 5"/>
          <p:cNvSpPr txBox="1">
            <a:spLocks noGrp="1"/>
          </p:cNvSpPr>
          <p:nvPr>
            <p:ph type="title"/>
          </p:nvPr>
        </p:nvSpPr>
        <p:spPr>
          <a:xfrm>
            <a:off x="5051569" y="4687544"/>
            <a:ext cx="12352020" cy="1031240"/>
          </a:xfrm>
          <a:prstGeom prst="rect">
            <a:avLst/>
          </a:prstGeom>
        </p:spPr>
        <p:txBody>
          <a:bodyPr vert="horz" wrap="square" lIns="0" tIns="12700" rIns="0" bIns="0" rtlCol="0">
            <a:spAutoFit/>
          </a:bodyPr>
          <a:lstStyle/>
          <a:p>
            <a:pPr marL="12700">
              <a:lnSpc>
                <a:spcPct val="100000"/>
              </a:lnSpc>
              <a:spcBef>
                <a:spcPts val="100"/>
              </a:spcBef>
            </a:pPr>
            <a:r>
              <a:rPr sz="6600" spc="-5" dirty="0">
                <a:solidFill>
                  <a:srgbClr val="2D7031"/>
                </a:solidFill>
              </a:rPr>
              <a:t>Seed</a:t>
            </a:r>
            <a:r>
              <a:rPr sz="6600" spc="-40" dirty="0">
                <a:solidFill>
                  <a:srgbClr val="2D7031"/>
                </a:solidFill>
              </a:rPr>
              <a:t> </a:t>
            </a:r>
            <a:r>
              <a:rPr sz="6600" spc="-5" dirty="0">
                <a:solidFill>
                  <a:srgbClr val="2D7031"/>
                </a:solidFill>
              </a:rPr>
              <a:t>System</a:t>
            </a:r>
            <a:r>
              <a:rPr sz="6600" spc="-40" dirty="0">
                <a:solidFill>
                  <a:srgbClr val="2D7031"/>
                </a:solidFill>
              </a:rPr>
              <a:t> </a:t>
            </a:r>
            <a:r>
              <a:rPr sz="6600" spc="-5" dirty="0">
                <a:solidFill>
                  <a:srgbClr val="2D7031"/>
                </a:solidFill>
              </a:rPr>
              <a:t>Assessment</a:t>
            </a:r>
            <a:r>
              <a:rPr sz="6600" spc="-40" dirty="0">
                <a:solidFill>
                  <a:srgbClr val="2D7031"/>
                </a:solidFill>
              </a:rPr>
              <a:t> </a:t>
            </a:r>
            <a:r>
              <a:rPr sz="6600" spc="-5" dirty="0">
                <a:solidFill>
                  <a:srgbClr val="2D7031"/>
                </a:solidFill>
              </a:rPr>
              <a:t>Content</a:t>
            </a:r>
            <a:endParaRPr sz="6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3840" y="2709509"/>
            <a:ext cx="12194540" cy="7564755"/>
          </a:xfrm>
          <a:prstGeom prst="rect">
            <a:avLst/>
          </a:prstGeom>
        </p:spPr>
        <p:txBody>
          <a:bodyPr vert="horz" wrap="square" lIns="0" tIns="12065" rIns="0" bIns="0" rtlCol="0">
            <a:spAutoFit/>
          </a:bodyPr>
          <a:lstStyle/>
          <a:p>
            <a:pPr marL="514984" indent="-502920">
              <a:lnSpc>
                <a:spcPts val="5940"/>
              </a:lnSpc>
              <a:spcBef>
                <a:spcPts val="95"/>
              </a:spcBef>
              <a:buFont typeface="Calibri"/>
              <a:buChar char="●"/>
              <a:tabLst>
                <a:tab pos="515620" algn="l"/>
              </a:tabLst>
            </a:pPr>
            <a:r>
              <a:rPr sz="4950" b="1" spc="-5" dirty="0">
                <a:latin typeface="Corbel"/>
                <a:cs typeface="Corbel"/>
              </a:rPr>
              <a:t>Assess</a:t>
            </a:r>
            <a:r>
              <a:rPr sz="4950" b="1" spc="-50" dirty="0">
                <a:latin typeface="Corbel"/>
                <a:cs typeface="Corbel"/>
              </a:rPr>
              <a:t> </a:t>
            </a:r>
            <a:r>
              <a:rPr sz="4950" b="1" spc="-5" dirty="0">
                <a:latin typeface="Corbel"/>
                <a:cs typeface="Corbel"/>
              </a:rPr>
              <a:t>Seed System</a:t>
            </a:r>
            <a:r>
              <a:rPr sz="4950" b="1" spc="-35" dirty="0">
                <a:latin typeface="Corbel"/>
                <a:cs typeface="Corbel"/>
              </a:rPr>
              <a:t> </a:t>
            </a:r>
            <a:r>
              <a:rPr sz="4950" b="1" spc="-5" dirty="0">
                <a:latin typeface="Corbel"/>
                <a:cs typeface="Corbel"/>
              </a:rPr>
              <a:t>Functioning</a:t>
            </a:r>
            <a:endParaRPr sz="4950">
              <a:latin typeface="Corbel"/>
              <a:cs typeface="Corbel"/>
            </a:endParaRPr>
          </a:p>
          <a:p>
            <a:pPr marL="766445" lvl="1" indent="-503555">
              <a:lnSpc>
                <a:spcPts val="5935"/>
              </a:lnSpc>
              <a:buFont typeface="Calibri"/>
              <a:buChar char="○"/>
              <a:tabLst>
                <a:tab pos="767080" algn="l"/>
              </a:tabLst>
            </a:pPr>
            <a:r>
              <a:rPr sz="4950" spc="-5" dirty="0">
                <a:latin typeface="Corbel"/>
                <a:cs typeface="Corbel"/>
              </a:rPr>
              <a:t>Demand</a:t>
            </a:r>
            <a:r>
              <a:rPr sz="4950" spc="-10" dirty="0">
                <a:latin typeface="Corbel"/>
                <a:cs typeface="Corbel"/>
              </a:rPr>
              <a:t> </a:t>
            </a:r>
            <a:r>
              <a:rPr sz="4950" spc="-5" dirty="0">
                <a:latin typeface="Corbel"/>
                <a:cs typeface="Corbel"/>
              </a:rPr>
              <a:t>side/need</a:t>
            </a:r>
            <a:r>
              <a:rPr sz="4950" spc="-15" dirty="0">
                <a:latin typeface="Corbel"/>
                <a:cs typeface="Corbel"/>
              </a:rPr>
              <a:t> </a:t>
            </a:r>
            <a:r>
              <a:rPr sz="4950" spc="-5" dirty="0">
                <a:latin typeface="Corbel"/>
                <a:cs typeface="Corbel"/>
              </a:rPr>
              <a:t>(Community/Household)</a:t>
            </a:r>
            <a:endParaRPr sz="4950">
              <a:latin typeface="Corbel"/>
              <a:cs typeface="Corbel"/>
            </a:endParaRPr>
          </a:p>
          <a:p>
            <a:pPr marL="766445" lvl="1" indent="-503555">
              <a:lnSpc>
                <a:spcPts val="5940"/>
              </a:lnSpc>
              <a:buFont typeface="Calibri"/>
              <a:buChar char="○"/>
              <a:tabLst>
                <a:tab pos="767080" algn="l"/>
              </a:tabLst>
            </a:pPr>
            <a:r>
              <a:rPr sz="4950" spc="-5" dirty="0">
                <a:latin typeface="Corbel"/>
                <a:cs typeface="Corbel"/>
              </a:rPr>
              <a:t>Supply</a:t>
            </a:r>
            <a:r>
              <a:rPr sz="4950" spc="-30" dirty="0">
                <a:latin typeface="Corbel"/>
                <a:cs typeface="Corbel"/>
              </a:rPr>
              <a:t> </a:t>
            </a:r>
            <a:r>
              <a:rPr sz="4950" spc="-5" dirty="0">
                <a:latin typeface="Corbel"/>
                <a:cs typeface="Corbel"/>
              </a:rPr>
              <a:t>channels</a:t>
            </a:r>
            <a:endParaRPr sz="4950">
              <a:latin typeface="Corbel"/>
              <a:cs typeface="Corbel"/>
            </a:endParaRPr>
          </a:p>
          <a:p>
            <a:pPr lvl="1">
              <a:lnSpc>
                <a:spcPct val="100000"/>
              </a:lnSpc>
              <a:spcBef>
                <a:spcPts val="10"/>
              </a:spcBef>
              <a:buFont typeface="Calibri"/>
              <a:buChar char="○"/>
            </a:pPr>
            <a:endParaRPr sz="4850">
              <a:latin typeface="Corbel"/>
              <a:cs typeface="Corbel"/>
            </a:endParaRPr>
          </a:p>
          <a:p>
            <a:pPr marL="514984" indent="-502920">
              <a:lnSpc>
                <a:spcPts val="5940"/>
              </a:lnSpc>
              <a:buFont typeface="Calibri"/>
              <a:buChar char="●"/>
              <a:tabLst>
                <a:tab pos="515620" algn="l"/>
              </a:tabLst>
            </a:pPr>
            <a:r>
              <a:rPr sz="4950" b="1" spc="-5" dirty="0">
                <a:latin typeface="Corbel"/>
                <a:cs typeface="Corbel"/>
              </a:rPr>
              <a:t>Identify</a:t>
            </a:r>
            <a:r>
              <a:rPr sz="4950" b="1" spc="-10" dirty="0">
                <a:latin typeface="Corbel"/>
                <a:cs typeface="Corbel"/>
              </a:rPr>
              <a:t> </a:t>
            </a:r>
            <a:r>
              <a:rPr sz="4950" b="1" spc="-5" dirty="0">
                <a:latin typeface="Corbel"/>
                <a:cs typeface="Corbel"/>
              </a:rPr>
              <a:t>if/type</a:t>
            </a:r>
            <a:r>
              <a:rPr sz="4950" b="1" spc="-20" dirty="0">
                <a:latin typeface="Corbel"/>
                <a:cs typeface="Corbel"/>
              </a:rPr>
              <a:t> </a:t>
            </a:r>
            <a:r>
              <a:rPr sz="4950" b="1" spc="-5" dirty="0">
                <a:latin typeface="Corbel"/>
                <a:cs typeface="Corbel"/>
              </a:rPr>
              <a:t>of</a:t>
            </a:r>
            <a:r>
              <a:rPr sz="4950" b="1" dirty="0">
                <a:latin typeface="Corbel"/>
                <a:cs typeface="Corbel"/>
              </a:rPr>
              <a:t> </a:t>
            </a:r>
            <a:r>
              <a:rPr sz="4950" b="1" spc="-5" dirty="0">
                <a:latin typeface="Corbel"/>
                <a:cs typeface="Corbel"/>
              </a:rPr>
              <a:t>problem</a:t>
            </a:r>
            <a:endParaRPr sz="4950">
              <a:latin typeface="Corbel"/>
              <a:cs typeface="Corbel"/>
            </a:endParaRPr>
          </a:p>
          <a:p>
            <a:pPr marL="766445" lvl="1" indent="-503555">
              <a:lnSpc>
                <a:spcPts val="5935"/>
              </a:lnSpc>
              <a:buFont typeface="Calibri"/>
              <a:buChar char="○"/>
              <a:tabLst>
                <a:tab pos="767080" algn="l"/>
              </a:tabLst>
            </a:pPr>
            <a:r>
              <a:rPr sz="4950" spc="-5" dirty="0">
                <a:latin typeface="Corbel"/>
                <a:cs typeface="Corbel"/>
              </a:rPr>
              <a:t>Problem:</a:t>
            </a:r>
            <a:r>
              <a:rPr sz="4950" spc="-10" dirty="0">
                <a:latin typeface="Corbel"/>
                <a:cs typeface="Corbel"/>
              </a:rPr>
              <a:t> </a:t>
            </a:r>
            <a:r>
              <a:rPr sz="4950" spc="-5" dirty="0">
                <a:latin typeface="Corbel"/>
                <a:cs typeface="Corbel"/>
              </a:rPr>
              <a:t>Short-term</a:t>
            </a:r>
            <a:r>
              <a:rPr sz="4950" dirty="0">
                <a:latin typeface="Corbel"/>
                <a:cs typeface="Corbel"/>
              </a:rPr>
              <a:t> </a:t>
            </a:r>
            <a:r>
              <a:rPr sz="4950" spc="-5" dirty="0">
                <a:latin typeface="Corbel"/>
                <a:cs typeface="Corbel"/>
              </a:rPr>
              <a:t>(Acute)</a:t>
            </a:r>
            <a:endParaRPr sz="4950">
              <a:latin typeface="Corbel"/>
              <a:cs typeface="Corbel"/>
            </a:endParaRPr>
          </a:p>
          <a:p>
            <a:pPr marL="766445" lvl="1" indent="-503555">
              <a:lnSpc>
                <a:spcPts val="5935"/>
              </a:lnSpc>
              <a:buFont typeface="Calibri"/>
              <a:buChar char="○"/>
              <a:tabLst>
                <a:tab pos="767080" algn="l"/>
              </a:tabLst>
            </a:pPr>
            <a:r>
              <a:rPr sz="4950" spc="-5" dirty="0">
                <a:latin typeface="Corbel"/>
                <a:cs typeface="Corbel"/>
              </a:rPr>
              <a:t>Problem:</a:t>
            </a:r>
            <a:r>
              <a:rPr sz="4950" spc="-10" dirty="0">
                <a:latin typeface="Corbel"/>
                <a:cs typeface="Corbel"/>
              </a:rPr>
              <a:t> </a:t>
            </a:r>
            <a:r>
              <a:rPr sz="4950" spc="-5" dirty="0">
                <a:latin typeface="Corbel"/>
                <a:cs typeface="Corbel"/>
              </a:rPr>
              <a:t>Longer-term</a:t>
            </a:r>
            <a:r>
              <a:rPr sz="4950" spc="5" dirty="0">
                <a:latin typeface="Corbel"/>
                <a:cs typeface="Corbel"/>
              </a:rPr>
              <a:t> </a:t>
            </a:r>
            <a:r>
              <a:rPr sz="4950" spc="-5" dirty="0">
                <a:latin typeface="Corbel"/>
                <a:cs typeface="Corbel"/>
              </a:rPr>
              <a:t>(Chronic)</a:t>
            </a:r>
            <a:endParaRPr sz="4950">
              <a:latin typeface="Corbel"/>
              <a:cs typeface="Corbel"/>
            </a:endParaRPr>
          </a:p>
          <a:p>
            <a:pPr marL="766445" lvl="1" indent="-503555">
              <a:lnSpc>
                <a:spcPts val="5940"/>
              </a:lnSpc>
              <a:buFont typeface="Calibri"/>
              <a:buChar char="○"/>
              <a:tabLst>
                <a:tab pos="767080" algn="l"/>
              </a:tabLst>
            </a:pPr>
            <a:r>
              <a:rPr sz="4950" spc="-5" dirty="0">
                <a:latin typeface="Corbel"/>
                <a:cs typeface="Corbel"/>
              </a:rPr>
              <a:t>Opportunities?</a:t>
            </a:r>
            <a:endParaRPr sz="4950">
              <a:latin typeface="Corbel"/>
              <a:cs typeface="Corbel"/>
            </a:endParaRPr>
          </a:p>
          <a:p>
            <a:pPr lvl="1">
              <a:lnSpc>
                <a:spcPct val="100000"/>
              </a:lnSpc>
              <a:spcBef>
                <a:spcPts val="15"/>
              </a:spcBef>
              <a:buFont typeface="Calibri"/>
              <a:buChar char="○"/>
            </a:pPr>
            <a:endParaRPr sz="4850">
              <a:latin typeface="Corbel"/>
              <a:cs typeface="Corbel"/>
            </a:endParaRPr>
          </a:p>
          <a:p>
            <a:pPr marL="514984" indent="-502920">
              <a:lnSpc>
                <a:spcPct val="100000"/>
              </a:lnSpc>
              <a:buFont typeface="Calibri"/>
              <a:buChar char="●"/>
              <a:tabLst>
                <a:tab pos="515620" algn="l"/>
              </a:tabLst>
            </a:pPr>
            <a:r>
              <a:rPr sz="4950" b="1" spc="-5" dirty="0">
                <a:latin typeface="Corbel"/>
                <a:cs typeface="Corbel"/>
              </a:rPr>
              <a:t>Recommend</a:t>
            </a:r>
            <a:r>
              <a:rPr sz="4950" b="1" spc="-20" dirty="0">
                <a:latin typeface="Corbel"/>
                <a:cs typeface="Corbel"/>
              </a:rPr>
              <a:t> </a:t>
            </a:r>
            <a:r>
              <a:rPr sz="4950" b="1" spc="-5" dirty="0">
                <a:latin typeface="Corbel"/>
                <a:cs typeface="Corbel"/>
              </a:rPr>
              <a:t>Response(s)</a:t>
            </a:r>
            <a:endParaRPr sz="4950">
              <a:latin typeface="Corbel"/>
              <a:cs typeface="Corbel"/>
            </a:endParaRPr>
          </a:p>
        </p:txBody>
      </p:sp>
      <p:sp>
        <p:nvSpPr>
          <p:cNvPr id="3" name="object 3"/>
          <p:cNvSpPr txBox="1"/>
          <p:nvPr/>
        </p:nvSpPr>
        <p:spPr>
          <a:xfrm>
            <a:off x="19498499" y="10593264"/>
            <a:ext cx="350520" cy="427990"/>
          </a:xfrm>
          <a:prstGeom prst="rect">
            <a:avLst/>
          </a:prstGeom>
        </p:spPr>
        <p:txBody>
          <a:bodyPr vert="horz" wrap="square" lIns="0" tIns="11430" rIns="0" bIns="0" rtlCol="0">
            <a:spAutoFit/>
          </a:bodyPr>
          <a:lstStyle/>
          <a:p>
            <a:pPr marL="12700">
              <a:lnSpc>
                <a:spcPct val="100000"/>
              </a:lnSpc>
              <a:spcBef>
                <a:spcPts val="90"/>
              </a:spcBef>
            </a:pPr>
            <a:r>
              <a:rPr sz="2650" spc="-10" dirty="0">
                <a:latin typeface="Corbel"/>
                <a:cs typeface="Corbel"/>
              </a:rPr>
              <a:t>38</a:t>
            </a:r>
            <a:endParaRPr sz="2650">
              <a:latin typeface="Corbel"/>
              <a:cs typeface="Corbel"/>
            </a:endParaRPr>
          </a:p>
        </p:txBody>
      </p:sp>
      <p:sp>
        <p:nvSpPr>
          <p:cNvPr id="4" name="object 4"/>
          <p:cNvSpPr txBox="1">
            <a:spLocks noGrp="1"/>
          </p:cNvSpPr>
          <p:nvPr>
            <p:ph type="title"/>
          </p:nvPr>
        </p:nvSpPr>
        <p:spPr>
          <a:xfrm>
            <a:off x="6473951" y="875068"/>
            <a:ext cx="7343140" cy="892810"/>
          </a:xfrm>
          <a:prstGeom prst="rect">
            <a:avLst/>
          </a:prstGeom>
        </p:spPr>
        <p:txBody>
          <a:bodyPr vert="horz" wrap="square" lIns="0" tIns="17145" rIns="0" bIns="0" rtlCol="0">
            <a:spAutoFit/>
          </a:bodyPr>
          <a:lstStyle/>
          <a:p>
            <a:pPr marL="12700">
              <a:lnSpc>
                <a:spcPct val="100000"/>
              </a:lnSpc>
              <a:spcBef>
                <a:spcPts val="135"/>
              </a:spcBef>
            </a:pPr>
            <a:r>
              <a:rPr sz="5650" spc="20" dirty="0"/>
              <a:t>SSA</a:t>
            </a:r>
            <a:r>
              <a:rPr sz="5650" spc="-20" dirty="0"/>
              <a:t> </a:t>
            </a:r>
            <a:r>
              <a:rPr sz="5650" spc="15" dirty="0"/>
              <a:t>Content:</a:t>
            </a:r>
            <a:r>
              <a:rPr sz="5650" spc="-15" dirty="0"/>
              <a:t> </a:t>
            </a:r>
            <a:r>
              <a:rPr sz="5650" spc="15" dirty="0"/>
              <a:t>Overview</a:t>
            </a:r>
            <a:endParaRPr sz="5650"/>
          </a:p>
        </p:txBody>
      </p:sp>
      <p:pic>
        <p:nvPicPr>
          <p:cNvPr id="5" name="object 5"/>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33400" y="644836"/>
            <a:ext cx="8016875" cy="892810"/>
          </a:xfrm>
          <a:prstGeom prst="rect">
            <a:avLst/>
          </a:prstGeom>
        </p:spPr>
        <p:txBody>
          <a:bodyPr vert="horz" wrap="square" lIns="0" tIns="17145" rIns="0" bIns="0" rtlCol="0">
            <a:spAutoFit/>
          </a:bodyPr>
          <a:lstStyle/>
          <a:p>
            <a:pPr marL="12700">
              <a:lnSpc>
                <a:spcPct val="100000"/>
              </a:lnSpc>
              <a:spcBef>
                <a:spcPts val="135"/>
              </a:spcBef>
            </a:pPr>
            <a:r>
              <a:rPr sz="5650" spc="15" dirty="0"/>
              <a:t>Seed</a:t>
            </a:r>
            <a:r>
              <a:rPr sz="5650" spc="-40" dirty="0"/>
              <a:t> </a:t>
            </a:r>
            <a:r>
              <a:rPr sz="5650" spc="15" dirty="0"/>
              <a:t>Security</a:t>
            </a:r>
            <a:r>
              <a:rPr sz="5650" spc="-35" dirty="0"/>
              <a:t> </a:t>
            </a:r>
            <a:r>
              <a:rPr sz="5650" spc="20" dirty="0"/>
              <a:t>Framework</a:t>
            </a:r>
            <a:endParaRPr sz="5650"/>
          </a:p>
        </p:txBody>
      </p:sp>
      <p:graphicFrame>
        <p:nvGraphicFramePr>
          <p:cNvPr id="3" name="object 3"/>
          <p:cNvGraphicFramePr>
            <a:graphicFrameLocks noGrp="1"/>
          </p:cNvGraphicFramePr>
          <p:nvPr/>
        </p:nvGraphicFramePr>
        <p:xfrm>
          <a:off x="1113479" y="2821882"/>
          <a:ext cx="18197830" cy="7567551"/>
        </p:xfrm>
        <a:graphic>
          <a:graphicData uri="http://schemas.openxmlformats.org/drawingml/2006/table">
            <a:tbl>
              <a:tblPr firstRow="1" bandRow="1">
                <a:tableStyleId>{2D5ABB26-0587-4C30-8999-92F81FD0307C}</a:tableStyleId>
              </a:tblPr>
              <a:tblGrid>
                <a:gridCol w="5822315">
                  <a:extLst>
                    <a:ext uri="{9D8B030D-6E8A-4147-A177-3AD203B41FA5}">
                      <a16:colId xmlns:a16="http://schemas.microsoft.com/office/drawing/2014/main" val="20000"/>
                    </a:ext>
                  </a:extLst>
                </a:gridCol>
                <a:gridCol w="12375515">
                  <a:extLst>
                    <a:ext uri="{9D8B030D-6E8A-4147-A177-3AD203B41FA5}">
                      <a16:colId xmlns:a16="http://schemas.microsoft.com/office/drawing/2014/main" val="20001"/>
                    </a:ext>
                  </a:extLst>
                </a:gridCol>
              </a:tblGrid>
              <a:tr h="1051231">
                <a:tc>
                  <a:txBody>
                    <a:bodyPr/>
                    <a:lstStyle/>
                    <a:p>
                      <a:pPr marL="74930">
                        <a:lnSpc>
                          <a:spcPct val="100000"/>
                        </a:lnSpc>
                        <a:spcBef>
                          <a:spcPts val="295"/>
                        </a:spcBef>
                      </a:pPr>
                      <a:r>
                        <a:rPr sz="4700" b="1" spc="-5" dirty="0">
                          <a:latin typeface="Corbel"/>
                          <a:cs typeface="Corbel"/>
                        </a:rPr>
                        <a:t>Parameters</a:t>
                      </a:r>
                      <a:endParaRPr sz="4700">
                        <a:latin typeface="Corbel"/>
                        <a:cs typeface="Corbel"/>
                      </a:endParaRPr>
                    </a:p>
                  </a:txBody>
                  <a:tcPr marL="0" marR="0" marT="374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6DEC2"/>
                    </a:solidFill>
                  </a:tcPr>
                </a:tc>
                <a:tc>
                  <a:txBody>
                    <a:bodyPr/>
                    <a:lstStyle/>
                    <a:p>
                      <a:pPr marL="74930">
                        <a:lnSpc>
                          <a:spcPct val="100000"/>
                        </a:lnSpc>
                        <a:spcBef>
                          <a:spcPts val="295"/>
                        </a:spcBef>
                      </a:pPr>
                      <a:r>
                        <a:rPr sz="4700" b="1" spc="-5" dirty="0">
                          <a:latin typeface="Corbel"/>
                          <a:cs typeface="Corbel"/>
                        </a:rPr>
                        <a:t>Definition</a:t>
                      </a:r>
                      <a:endParaRPr sz="4700">
                        <a:latin typeface="Corbel"/>
                        <a:cs typeface="Corbel"/>
                      </a:endParaRPr>
                    </a:p>
                  </a:txBody>
                  <a:tcPr marL="0" marR="0" marT="374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1771649">
                <a:tc>
                  <a:txBody>
                    <a:bodyPr/>
                    <a:lstStyle/>
                    <a:p>
                      <a:pPr marL="74930">
                        <a:lnSpc>
                          <a:spcPct val="100000"/>
                        </a:lnSpc>
                        <a:spcBef>
                          <a:spcPts val="375"/>
                        </a:spcBef>
                      </a:pPr>
                      <a:r>
                        <a:rPr sz="3850" spc="5" dirty="0">
                          <a:latin typeface="Corbel"/>
                          <a:cs typeface="Corbel"/>
                        </a:rPr>
                        <a:t>Availability</a:t>
                      </a:r>
                      <a:endParaRPr sz="3850">
                        <a:latin typeface="Corbel"/>
                        <a:cs typeface="Corbel"/>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6DEC2"/>
                    </a:solidFill>
                  </a:tcPr>
                </a:tc>
                <a:tc>
                  <a:txBody>
                    <a:bodyPr/>
                    <a:lstStyle/>
                    <a:p>
                      <a:pPr marL="74930" marR="365125">
                        <a:lnSpc>
                          <a:spcPct val="100000"/>
                        </a:lnSpc>
                        <a:spcBef>
                          <a:spcPts val="355"/>
                        </a:spcBef>
                      </a:pPr>
                      <a:r>
                        <a:rPr sz="3550" spc="-5" dirty="0">
                          <a:latin typeface="Corbel"/>
                          <a:cs typeface="Corbel"/>
                        </a:rPr>
                        <a:t>Sufficient </a:t>
                      </a:r>
                      <a:r>
                        <a:rPr sz="3550" spc="-10" dirty="0">
                          <a:latin typeface="Corbel"/>
                          <a:cs typeface="Corbel"/>
                        </a:rPr>
                        <a:t>quantity</a:t>
                      </a:r>
                      <a:r>
                        <a:rPr sz="3550" spc="5" dirty="0">
                          <a:latin typeface="Corbel"/>
                          <a:cs typeface="Corbel"/>
                        </a:rPr>
                        <a:t> </a:t>
                      </a:r>
                      <a:r>
                        <a:rPr sz="3550" spc="-10" dirty="0">
                          <a:latin typeface="Corbel"/>
                          <a:cs typeface="Corbel"/>
                        </a:rPr>
                        <a:t>of</a:t>
                      </a:r>
                      <a:r>
                        <a:rPr sz="3550" spc="-5" dirty="0">
                          <a:latin typeface="Corbel"/>
                          <a:cs typeface="Corbel"/>
                        </a:rPr>
                        <a:t> </a:t>
                      </a:r>
                      <a:r>
                        <a:rPr sz="3550" spc="-10" dirty="0">
                          <a:latin typeface="Corbel"/>
                          <a:cs typeface="Corbel"/>
                        </a:rPr>
                        <a:t>seed</a:t>
                      </a:r>
                      <a:r>
                        <a:rPr sz="3550" spc="5" dirty="0">
                          <a:latin typeface="Corbel"/>
                          <a:cs typeface="Corbel"/>
                        </a:rPr>
                        <a:t> </a:t>
                      </a:r>
                      <a:r>
                        <a:rPr sz="3550" spc="-10" dirty="0">
                          <a:latin typeface="Corbel"/>
                          <a:cs typeface="Corbel"/>
                        </a:rPr>
                        <a:t>of adapted</a:t>
                      </a:r>
                      <a:r>
                        <a:rPr sz="3550" spc="5" dirty="0">
                          <a:latin typeface="Corbel"/>
                          <a:cs typeface="Corbel"/>
                        </a:rPr>
                        <a:t> </a:t>
                      </a:r>
                      <a:r>
                        <a:rPr sz="3550" spc="-10" dirty="0">
                          <a:latin typeface="Corbel"/>
                          <a:cs typeface="Corbel"/>
                        </a:rPr>
                        <a:t>crops</a:t>
                      </a:r>
                      <a:r>
                        <a:rPr sz="3550" spc="5" dirty="0">
                          <a:latin typeface="Corbel"/>
                          <a:cs typeface="Corbel"/>
                        </a:rPr>
                        <a:t> </a:t>
                      </a:r>
                      <a:r>
                        <a:rPr sz="3550" spc="-5" dirty="0">
                          <a:latin typeface="Corbel"/>
                          <a:cs typeface="Corbel"/>
                        </a:rPr>
                        <a:t>is</a:t>
                      </a:r>
                      <a:r>
                        <a:rPr sz="3550" spc="10" dirty="0">
                          <a:latin typeface="Corbel"/>
                          <a:cs typeface="Corbel"/>
                        </a:rPr>
                        <a:t> </a:t>
                      </a:r>
                      <a:r>
                        <a:rPr sz="3550" spc="-5" dirty="0">
                          <a:latin typeface="Corbel"/>
                          <a:cs typeface="Corbel"/>
                        </a:rPr>
                        <a:t>within</a:t>
                      </a:r>
                      <a:r>
                        <a:rPr sz="3550" spc="10" dirty="0">
                          <a:latin typeface="Corbel"/>
                          <a:cs typeface="Corbel"/>
                        </a:rPr>
                        <a:t> </a:t>
                      </a:r>
                      <a:r>
                        <a:rPr sz="3550" b="1" spc="-10" dirty="0">
                          <a:latin typeface="Corbel"/>
                          <a:cs typeface="Corbel"/>
                        </a:rPr>
                        <a:t>reasonable </a:t>
                      </a:r>
                      <a:r>
                        <a:rPr sz="3550" b="1" spc="-720" dirty="0">
                          <a:latin typeface="Corbel"/>
                          <a:cs typeface="Corbel"/>
                        </a:rPr>
                        <a:t> </a:t>
                      </a:r>
                      <a:r>
                        <a:rPr sz="3550" b="1" spc="-5" dirty="0">
                          <a:latin typeface="Corbel"/>
                          <a:cs typeface="Corbel"/>
                        </a:rPr>
                        <a:t>proximity</a:t>
                      </a:r>
                      <a:r>
                        <a:rPr sz="3550" b="1" spc="-15" dirty="0">
                          <a:latin typeface="Corbel"/>
                          <a:cs typeface="Corbel"/>
                        </a:rPr>
                        <a:t> </a:t>
                      </a:r>
                      <a:r>
                        <a:rPr sz="3550" spc="-10" dirty="0">
                          <a:latin typeface="Corbel"/>
                          <a:cs typeface="Corbel"/>
                        </a:rPr>
                        <a:t>(spatial</a:t>
                      </a:r>
                      <a:r>
                        <a:rPr sz="3550" spc="25" dirty="0">
                          <a:latin typeface="Corbel"/>
                          <a:cs typeface="Corbel"/>
                        </a:rPr>
                        <a:t> </a:t>
                      </a:r>
                      <a:r>
                        <a:rPr sz="3550" spc="-10" dirty="0">
                          <a:latin typeface="Corbel"/>
                          <a:cs typeface="Corbel"/>
                        </a:rPr>
                        <a:t>availability)</a:t>
                      </a:r>
                      <a:r>
                        <a:rPr sz="3550" spc="25" dirty="0">
                          <a:latin typeface="Corbel"/>
                          <a:cs typeface="Corbel"/>
                        </a:rPr>
                        <a:t> </a:t>
                      </a:r>
                      <a:r>
                        <a:rPr sz="3550" spc="-10" dirty="0">
                          <a:latin typeface="Corbel"/>
                          <a:cs typeface="Corbel"/>
                        </a:rPr>
                        <a:t>and</a:t>
                      </a:r>
                      <a:r>
                        <a:rPr sz="3550" spc="-20" dirty="0">
                          <a:latin typeface="Corbel"/>
                          <a:cs typeface="Corbel"/>
                        </a:rPr>
                        <a:t> </a:t>
                      </a:r>
                      <a:r>
                        <a:rPr sz="3550" b="1" spc="-5" dirty="0">
                          <a:latin typeface="Corbel"/>
                          <a:cs typeface="Corbel"/>
                        </a:rPr>
                        <a:t>in</a:t>
                      </a:r>
                      <a:r>
                        <a:rPr sz="3550" b="1" dirty="0">
                          <a:latin typeface="Corbel"/>
                          <a:cs typeface="Corbel"/>
                        </a:rPr>
                        <a:t> </a:t>
                      </a:r>
                      <a:r>
                        <a:rPr sz="3550" b="1" spc="-5" dirty="0">
                          <a:latin typeface="Corbel"/>
                          <a:cs typeface="Corbel"/>
                        </a:rPr>
                        <a:t>time</a:t>
                      </a:r>
                      <a:r>
                        <a:rPr sz="3550" b="1" spc="-30" dirty="0">
                          <a:latin typeface="Corbel"/>
                          <a:cs typeface="Corbel"/>
                        </a:rPr>
                        <a:t> </a:t>
                      </a:r>
                      <a:r>
                        <a:rPr sz="3550" spc="-5" dirty="0">
                          <a:latin typeface="Corbel"/>
                          <a:cs typeface="Corbel"/>
                        </a:rPr>
                        <a:t>for</a:t>
                      </a:r>
                      <a:r>
                        <a:rPr sz="3550" spc="-10" dirty="0">
                          <a:latin typeface="Corbel"/>
                          <a:cs typeface="Corbel"/>
                        </a:rPr>
                        <a:t> critical</a:t>
                      </a:r>
                      <a:r>
                        <a:rPr sz="3550" spc="25" dirty="0">
                          <a:latin typeface="Corbel"/>
                          <a:cs typeface="Corbel"/>
                        </a:rPr>
                        <a:t> </a:t>
                      </a:r>
                      <a:r>
                        <a:rPr sz="3550" spc="-10" dirty="0">
                          <a:latin typeface="Corbel"/>
                          <a:cs typeface="Corbel"/>
                        </a:rPr>
                        <a:t>sowing </a:t>
                      </a:r>
                      <a:r>
                        <a:rPr sz="3550" spc="-5" dirty="0">
                          <a:latin typeface="Corbel"/>
                          <a:cs typeface="Corbel"/>
                        </a:rPr>
                        <a:t> periods </a:t>
                      </a:r>
                      <a:r>
                        <a:rPr sz="3550" spc="-10" dirty="0">
                          <a:latin typeface="Corbel"/>
                          <a:cs typeface="Corbel"/>
                        </a:rPr>
                        <a:t>(temporal</a:t>
                      </a:r>
                      <a:r>
                        <a:rPr sz="3550" dirty="0">
                          <a:latin typeface="Corbel"/>
                          <a:cs typeface="Corbel"/>
                        </a:rPr>
                        <a:t> </a:t>
                      </a:r>
                      <a:r>
                        <a:rPr sz="3550" spc="-5" dirty="0">
                          <a:latin typeface="Corbel"/>
                          <a:cs typeface="Corbel"/>
                        </a:rPr>
                        <a:t>availability)</a:t>
                      </a:r>
                      <a:endParaRPr sz="3550">
                        <a:latin typeface="Corbel"/>
                        <a:cs typeface="Corbel"/>
                      </a:endParaRPr>
                    </a:p>
                  </a:txBody>
                  <a:tcPr marL="0" marR="0" marT="450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1581557">
                <a:tc>
                  <a:txBody>
                    <a:bodyPr/>
                    <a:lstStyle/>
                    <a:p>
                      <a:pPr marL="74930">
                        <a:lnSpc>
                          <a:spcPct val="100000"/>
                        </a:lnSpc>
                        <a:spcBef>
                          <a:spcPts val="375"/>
                        </a:spcBef>
                      </a:pPr>
                      <a:r>
                        <a:rPr sz="3850" spc="10" dirty="0">
                          <a:latin typeface="Corbel"/>
                          <a:cs typeface="Corbel"/>
                        </a:rPr>
                        <a:t>Access</a:t>
                      </a:r>
                      <a:endParaRPr sz="3850">
                        <a:latin typeface="Corbel"/>
                        <a:cs typeface="Corbel"/>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6DEC2"/>
                    </a:solidFill>
                  </a:tcPr>
                </a:tc>
                <a:tc>
                  <a:txBody>
                    <a:bodyPr/>
                    <a:lstStyle/>
                    <a:p>
                      <a:pPr marL="74930" marR="384175">
                        <a:lnSpc>
                          <a:spcPct val="100000"/>
                        </a:lnSpc>
                        <a:spcBef>
                          <a:spcPts val="355"/>
                        </a:spcBef>
                      </a:pPr>
                      <a:r>
                        <a:rPr sz="3550" spc="-10" dirty="0">
                          <a:latin typeface="Corbel"/>
                          <a:cs typeface="Corbel"/>
                        </a:rPr>
                        <a:t>People</a:t>
                      </a:r>
                      <a:r>
                        <a:rPr sz="3550" spc="10" dirty="0">
                          <a:latin typeface="Corbel"/>
                          <a:cs typeface="Corbel"/>
                        </a:rPr>
                        <a:t> </a:t>
                      </a:r>
                      <a:r>
                        <a:rPr sz="3550" spc="-10" dirty="0">
                          <a:latin typeface="Corbel"/>
                          <a:cs typeface="Corbel"/>
                        </a:rPr>
                        <a:t>have</a:t>
                      </a:r>
                      <a:r>
                        <a:rPr sz="3550" spc="10" dirty="0">
                          <a:latin typeface="Corbel"/>
                          <a:cs typeface="Corbel"/>
                        </a:rPr>
                        <a:t> </a:t>
                      </a:r>
                      <a:r>
                        <a:rPr sz="3550" b="1" spc="-10" dirty="0">
                          <a:latin typeface="Corbel"/>
                          <a:cs typeface="Corbel"/>
                        </a:rPr>
                        <a:t>adequate</a:t>
                      </a:r>
                      <a:r>
                        <a:rPr sz="3550" b="1" spc="10" dirty="0">
                          <a:latin typeface="Corbel"/>
                          <a:cs typeface="Corbel"/>
                        </a:rPr>
                        <a:t> </a:t>
                      </a:r>
                      <a:r>
                        <a:rPr sz="3550" b="1" spc="-10" dirty="0">
                          <a:latin typeface="Corbel"/>
                          <a:cs typeface="Corbel"/>
                        </a:rPr>
                        <a:t>income</a:t>
                      </a:r>
                      <a:r>
                        <a:rPr sz="3550" b="1" spc="-15" dirty="0">
                          <a:latin typeface="Corbel"/>
                          <a:cs typeface="Corbel"/>
                        </a:rPr>
                        <a:t> </a:t>
                      </a:r>
                      <a:r>
                        <a:rPr sz="3550" spc="-10" dirty="0">
                          <a:latin typeface="Corbel"/>
                          <a:cs typeface="Corbel"/>
                        </a:rPr>
                        <a:t>or other</a:t>
                      </a:r>
                      <a:r>
                        <a:rPr sz="3550" dirty="0">
                          <a:latin typeface="Corbel"/>
                          <a:cs typeface="Corbel"/>
                        </a:rPr>
                        <a:t> </a:t>
                      </a:r>
                      <a:r>
                        <a:rPr sz="3550" spc="-10" dirty="0">
                          <a:latin typeface="Corbel"/>
                          <a:cs typeface="Corbel"/>
                        </a:rPr>
                        <a:t>resources</a:t>
                      </a:r>
                      <a:r>
                        <a:rPr sz="3550" spc="10" dirty="0">
                          <a:latin typeface="Corbel"/>
                          <a:cs typeface="Corbel"/>
                        </a:rPr>
                        <a:t> </a:t>
                      </a:r>
                      <a:r>
                        <a:rPr sz="3550" spc="-10" dirty="0">
                          <a:latin typeface="Corbel"/>
                          <a:cs typeface="Corbel"/>
                        </a:rPr>
                        <a:t>to</a:t>
                      </a:r>
                      <a:r>
                        <a:rPr sz="3550" dirty="0">
                          <a:latin typeface="Corbel"/>
                          <a:cs typeface="Corbel"/>
                        </a:rPr>
                        <a:t> </a:t>
                      </a:r>
                      <a:r>
                        <a:rPr sz="3550" spc="-5" dirty="0">
                          <a:latin typeface="Corbel"/>
                          <a:cs typeface="Corbel"/>
                        </a:rPr>
                        <a:t>purchase</a:t>
                      </a:r>
                      <a:r>
                        <a:rPr sz="3550" spc="20" dirty="0">
                          <a:latin typeface="Corbel"/>
                          <a:cs typeface="Corbel"/>
                        </a:rPr>
                        <a:t> </a:t>
                      </a:r>
                      <a:r>
                        <a:rPr sz="3550" spc="-10" dirty="0">
                          <a:latin typeface="Corbel"/>
                          <a:cs typeface="Corbel"/>
                        </a:rPr>
                        <a:t>or </a:t>
                      </a:r>
                      <a:r>
                        <a:rPr sz="3550" spc="-700" dirty="0">
                          <a:latin typeface="Corbel"/>
                          <a:cs typeface="Corbel"/>
                        </a:rPr>
                        <a:t> </a:t>
                      </a:r>
                      <a:r>
                        <a:rPr sz="3550" spc="-10" dirty="0">
                          <a:latin typeface="Corbel"/>
                          <a:cs typeface="Corbel"/>
                        </a:rPr>
                        <a:t>barter</a:t>
                      </a:r>
                      <a:r>
                        <a:rPr sz="3550" spc="-15" dirty="0">
                          <a:latin typeface="Corbel"/>
                          <a:cs typeface="Corbel"/>
                        </a:rPr>
                        <a:t> </a:t>
                      </a:r>
                      <a:r>
                        <a:rPr sz="3550" spc="-5" dirty="0">
                          <a:latin typeface="Corbel"/>
                          <a:cs typeface="Corbel"/>
                        </a:rPr>
                        <a:t>for</a:t>
                      </a:r>
                      <a:r>
                        <a:rPr sz="3550" spc="-10" dirty="0">
                          <a:latin typeface="Corbel"/>
                          <a:cs typeface="Corbel"/>
                        </a:rPr>
                        <a:t> </a:t>
                      </a:r>
                      <a:r>
                        <a:rPr sz="3550" spc="-5" dirty="0">
                          <a:latin typeface="Corbel"/>
                          <a:cs typeface="Corbel"/>
                        </a:rPr>
                        <a:t>appropriate</a:t>
                      </a:r>
                      <a:r>
                        <a:rPr sz="3550" spc="10" dirty="0">
                          <a:latin typeface="Corbel"/>
                          <a:cs typeface="Corbel"/>
                        </a:rPr>
                        <a:t> </a:t>
                      </a:r>
                      <a:r>
                        <a:rPr sz="3550" spc="-10" dirty="0">
                          <a:latin typeface="Corbel"/>
                          <a:cs typeface="Corbel"/>
                        </a:rPr>
                        <a:t>seeds</a:t>
                      </a:r>
                      <a:endParaRPr sz="3550">
                        <a:latin typeface="Corbel"/>
                        <a:cs typeface="Corbel"/>
                      </a:endParaRPr>
                    </a:p>
                  </a:txBody>
                  <a:tcPr marL="0" marR="0" marT="450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581557">
                <a:tc>
                  <a:txBody>
                    <a:bodyPr/>
                    <a:lstStyle/>
                    <a:p>
                      <a:pPr marL="74930">
                        <a:lnSpc>
                          <a:spcPct val="100000"/>
                        </a:lnSpc>
                        <a:spcBef>
                          <a:spcPts val="375"/>
                        </a:spcBef>
                      </a:pPr>
                      <a:r>
                        <a:rPr sz="3850" spc="10" dirty="0">
                          <a:latin typeface="Corbel"/>
                          <a:cs typeface="Corbel"/>
                        </a:rPr>
                        <a:t>Seed</a:t>
                      </a:r>
                      <a:r>
                        <a:rPr sz="3850" spc="-25" dirty="0">
                          <a:latin typeface="Corbel"/>
                          <a:cs typeface="Corbel"/>
                        </a:rPr>
                        <a:t> </a:t>
                      </a:r>
                      <a:r>
                        <a:rPr sz="3850" spc="10" dirty="0">
                          <a:latin typeface="Corbel"/>
                          <a:cs typeface="Corbel"/>
                        </a:rPr>
                        <a:t>Health</a:t>
                      </a:r>
                      <a:r>
                        <a:rPr sz="3850" spc="-30" dirty="0">
                          <a:latin typeface="Corbel"/>
                          <a:cs typeface="Corbel"/>
                        </a:rPr>
                        <a:t> </a:t>
                      </a:r>
                      <a:r>
                        <a:rPr sz="3850" spc="5" dirty="0">
                          <a:latin typeface="Corbel"/>
                          <a:cs typeface="Corbel"/>
                        </a:rPr>
                        <a:t>/</a:t>
                      </a:r>
                      <a:r>
                        <a:rPr sz="3850" spc="-15" dirty="0">
                          <a:latin typeface="Corbel"/>
                          <a:cs typeface="Corbel"/>
                        </a:rPr>
                        <a:t> </a:t>
                      </a:r>
                      <a:r>
                        <a:rPr sz="3850" spc="10" dirty="0">
                          <a:latin typeface="Corbel"/>
                          <a:cs typeface="Corbel"/>
                        </a:rPr>
                        <a:t>Quality</a:t>
                      </a:r>
                      <a:endParaRPr sz="3850">
                        <a:latin typeface="Corbel"/>
                        <a:cs typeface="Corbel"/>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6DEC2"/>
                    </a:solidFill>
                  </a:tcPr>
                </a:tc>
                <a:tc>
                  <a:txBody>
                    <a:bodyPr/>
                    <a:lstStyle/>
                    <a:p>
                      <a:pPr marL="74930">
                        <a:lnSpc>
                          <a:spcPct val="100000"/>
                        </a:lnSpc>
                        <a:spcBef>
                          <a:spcPts val="355"/>
                        </a:spcBef>
                      </a:pPr>
                      <a:r>
                        <a:rPr sz="3550" spc="-10" dirty="0">
                          <a:latin typeface="Corbel"/>
                          <a:cs typeface="Corbel"/>
                        </a:rPr>
                        <a:t>Seed</a:t>
                      </a:r>
                      <a:r>
                        <a:rPr sz="3550" spc="5" dirty="0">
                          <a:latin typeface="Corbel"/>
                          <a:cs typeface="Corbel"/>
                        </a:rPr>
                        <a:t> </a:t>
                      </a:r>
                      <a:r>
                        <a:rPr sz="3550" spc="-5" dirty="0">
                          <a:latin typeface="Corbel"/>
                          <a:cs typeface="Corbel"/>
                        </a:rPr>
                        <a:t>is</a:t>
                      </a:r>
                      <a:r>
                        <a:rPr sz="3550" spc="15" dirty="0">
                          <a:latin typeface="Corbel"/>
                          <a:cs typeface="Corbel"/>
                        </a:rPr>
                        <a:t> </a:t>
                      </a:r>
                      <a:r>
                        <a:rPr sz="3550" spc="-10" dirty="0">
                          <a:latin typeface="Corbel"/>
                          <a:cs typeface="Corbel"/>
                        </a:rPr>
                        <a:t>healthy:</a:t>
                      </a:r>
                      <a:r>
                        <a:rPr sz="3550" spc="5" dirty="0">
                          <a:latin typeface="Corbel"/>
                          <a:cs typeface="Corbel"/>
                        </a:rPr>
                        <a:t> </a:t>
                      </a:r>
                      <a:r>
                        <a:rPr sz="3550" spc="-10" dirty="0">
                          <a:latin typeface="Corbel"/>
                          <a:cs typeface="Corbel"/>
                        </a:rPr>
                        <a:t>good</a:t>
                      </a:r>
                      <a:r>
                        <a:rPr sz="3550" spc="-5" dirty="0">
                          <a:latin typeface="Corbel"/>
                          <a:cs typeface="Corbel"/>
                        </a:rPr>
                        <a:t> physical,</a:t>
                      </a:r>
                      <a:r>
                        <a:rPr sz="3550" spc="25" dirty="0">
                          <a:latin typeface="Corbel"/>
                          <a:cs typeface="Corbel"/>
                        </a:rPr>
                        <a:t> </a:t>
                      </a:r>
                      <a:r>
                        <a:rPr sz="3550" spc="-5" dirty="0">
                          <a:latin typeface="Corbel"/>
                          <a:cs typeface="Corbel"/>
                        </a:rPr>
                        <a:t>physiological</a:t>
                      </a:r>
                      <a:r>
                        <a:rPr sz="3550" spc="20" dirty="0">
                          <a:latin typeface="Corbel"/>
                          <a:cs typeface="Corbel"/>
                        </a:rPr>
                        <a:t> </a:t>
                      </a:r>
                      <a:r>
                        <a:rPr sz="3550" spc="-10" dirty="0">
                          <a:latin typeface="Corbel"/>
                          <a:cs typeface="Corbel"/>
                        </a:rPr>
                        <a:t>and</a:t>
                      </a:r>
                      <a:r>
                        <a:rPr sz="3550" dirty="0">
                          <a:latin typeface="Corbel"/>
                          <a:cs typeface="Corbel"/>
                        </a:rPr>
                        <a:t> </a:t>
                      </a:r>
                      <a:r>
                        <a:rPr sz="3550" spc="-10" dirty="0">
                          <a:latin typeface="Corbel"/>
                          <a:cs typeface="Corbel"/>
                        </a:rPr>
                        <a:t>sanitary</a:t>
                      </a:r>
                      <a:r>
                        <a:rPr sz="3550" dirty="0">
                          <a:latin typeface="Corbel"/>
                          <a:cs typeface="Corbel"/>
                        </a:rPr>
                        <a:t> </a:t>
                      </a:r>
                      <a:r>
                        <a:rPr sz="3550" spc="-10" dirty="0">
                          <a:latin typeface="Corbel"/>
                          <a:cs typeface="Corbel"/>
                        </a:rPr>
                        <a:t>quality</a:t>
                      </a:r>
                      <a:endParaRPr sz="3550">
                        <a:latin typeface="Corbel"/>
                        <a:cs typeface="Corbel"/>
                      </a:endParaRPr>
                    </a:p>
                  </a:txBody>
                  <a:tcPr marL="0" marR="0" marT="450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1581557">
                <a:tc>
                  <a:txBody>
                    <a:bodyPr/>
                    <a:lstStyle/>
                    <a:p>
                      <a:pPr marL="74930">
                        <a:lnSpc>
                          <a:spcPct val="100000"/>
                        </a:lnSpc>
                        <a:spcBef>
                          <a:spcPts val="375"/>
                        </a:spcBef>
                      </a:pPr>
                      <a:r>
                        <a:rPr sz="3850" spc="10" dirty="0">
                          <a:latin typeface="Corbel"/>
                          <a:cs typeface="Corbel"/>
                        </a:rPr>
                        <a:t>Variety</a:t>
                      </a:r>
                      <a:r>
                        <a:rPr sz="3850" spc="-30" dirty="0">
                          <a:latin typeface="Corbel"/>
                          <a:cs typeface="Corbel"/>
                        </a:rPr>
                        <a:t> </a:t>
                      </a:r>
                      <a:r>
                        <a:rPr sz="3850" spc="10" dirty="0">
                          <a:latin typeface="Corbel"/>
                          <a:cs typeface="Corbel"/>
                        </a:rPr>
                        <a:t>Suitability</a:t>
                      </a:r>
                      <a:r>
                        <a:rPr sz="3850" spc="-30" dirty="0">
                          <a:latin typeface="Corbel"/>
                          <a:cs typeface="Corbel"/>
                        </a:rPr>
                        <a:t> </a:t>
                      </a:r>
                      <a:r>
                        <a:rPr sz="3850" spc="5" dirty="0">
                          <a:latin typeface="Corbel"/>
                          <a:cs typeface="Corbel"/>
                        </a:rPr>
                        <a:t>/</a:t>
                      </a:r>
                      <a:r>
                        <a:rPr sz="3850" spc="-25" dirty="0">
                          <a:latin typeface="Corbel"/>
                          <a:cs typeface="Corbel"/>
                        </a:rPr>
                        <a:t> </a:t>
                      </a:r>
                      <a:r>
                        <a:rPr sz="3850" spc="10" dirty="0">
                          <a:latin typeface="Corbel"/>
                          <a:cs typeface="Corbel"/>
                        </a:rPr>
                        <a:t>Quality</a:t>
                      </a:r>
                      <a:endParaRPr sz="3850">
                        <a:latin typeface="Corbel"/>
                        <a:cs typeface="Corbel"/>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6DEC2"/>
                    </a:solidFill>
                  </a:tcPr>
                </a:tc>
                <a:tc>
                  <a:txBody>
                    <a:bodyPr/>
                    <a:lstStyle/>
                    <a:p>
                      <a:pPr marL="74930" marR="1100455">
                        <a:lnSpc>
                          <a:spcPct val="100000"/>
                        </a:lnSpc>
                        <a:spcBef>
                          <a:spcPts val="355"/>
                        </a:spcBef>
                      </a:pPr>
                      <a:r>
                        <a:rPr sz="3550" spc="-10" dirty="0">
                          <a:latin typeface="Corbel"/>
                          <a:cs typeface="Corbel"/>
                        </a:rPr>
                        <a:t>Varieties</a:t>
                      </a:r>
                      <a:r>
                        <a:rPr sz="3550" spc="15" dirty="0">
                          <a:latin typeface="Corbel"/>
                          <a:cs typeface="Corbel"/>
                        </a:rPr>
                        <a:t> </a:t>
                      </a:r>
                      <a:r>
                        <a:rPr sz="3550" spc="-10" dirty="0">
                          <a:latin typeface="Corbel"/>
                          <a:cs typeface="Corbel"/>
                        </a:rPr>
                        <a:t>are</a:t>
                      </a:r>
                      <a:r>
                        <a:rPr sz="3550" spc="5" dirty="0">
                          <a:latin typeface="Corbel"/>
                          <a:cs typeface="Corbel"/>
                        </a:rPr>
                        <a:t> </a:t>
                      </a:r>
                      <a:r>
                        <a:rPr sz="3550" b="1" spc="-10" dirty="0">
                          <a:latin typeface="Corbel"/>
                          <a:cs typeface="Corbel"/>
                        </a:rPr>
                        <a:t>adapted,</a:t>
                      </a:r>
                      <a:r>
                        <a:rPr sz="3550" b="1" spc="5" dirty="0">
                          <a:latin typeface="Corbel"/>
                          <a:cs typeface="Corbel"/>
                        </a:rPr>
                        <a:t> </a:t>
                      </a:r>
                      <a:r>
                        <a:rPr sz="3550" b="1" spc="-5" dirty="0">
                          <a:latin typeface="Corbel"/>
                          <a:cs typeface="Corbel"/>
                        </a:rPr>
                        <a:t>meet</a:t>
                      </a:r>
                      <a:r>
                        <a:rPr sz="3550" b="1" spc="5" dirty="0">
                          <a:latin typeface="Corbel"/>
                          <a:cs typeface="Corbel"/>
                        </a:rPr>
                        <a:t> </a:t>
                      </a:r>
                      <a:r>
                        <a:rPr sz="3550" b="1" spc="-10" dirty="0">
                          <a:latin typeface="Corbel"/>
                          <a:cs typeface="Corbel"/>
                        </a:rPr>
                        <a:t>farmers’</a:t>
                      </a:r>
                      <a:r>
                        <a:rPr sz="3550" b="1" spc="5" dirty="0">
                          <a:latin typeface="Corbel"/>
                          <a:cs typeface="Corbel"/>
                        </a:rPr>
                        <a:t> </a:t>
                      </a:r>
                      <a:r>
                        <a:rPr sz="3550" b="1" spc="-5" dirty="0">
                          <a:latin typeface="Corbel"/>
                          <a:cs typeface="Corbel"/>
                        </a:rPr>
                        <a:t>preferences</a:t>
                      </a:r>
                      <a:r>
                        <a:rPr sz="3550" b="1" spc="-40" dirty="0">
                          <a:latin typeface="Corbel"/>
                          <a:cs typeface="Corbel"/>
                        </a:rPr>
                        <a:t> </a:t>
                      </a:r>
                      <a:r>
                        <a:rPr sz="3550" spc="-10" dirty="0">
                          <a:latin typeface="Corbel"/>
                          <a:cs typeface="Corbel"/>
                        </a:rPr>
                        <a:t>(men</a:t>
                      </a:r>
                      <a:r>
                        <a:rPr sz="3550" spc="10" dirty="0">
                          <a:latin typeface="Corbel"/>
                          <a:cs typeface="Corbel"/>
                        </a:rPr>
                        <a:t> </a:t>
                      </a:r>
                      <a:r>
                        <a:rPr sz="3550" spc="-10" dirty="0">
                          <a:latin typeface="Corbel"/>
                          <a:cs typeface="Corbel"/>
                        </a:rPr>
                        <a:t>and </a:t>
                      </a:r>
                      <a:r>
                        <a:rPr sz="3550" spc="-700" dirty="0">
                          <a:latin typeface="Corbel"/>
                          <a:cs typeface="Corbel"/>
                        </a:rPr>
                        <a:t> </a:t>
                      </a:r>
                      <a:r>
                        <a:rPr sz="3550" spc="-10" dirty="0">
                          <a:latin typeface="Corbel"/>
                          <a:cs typeface="Corbel"/>
                        </a:rPr>
                        <a:t>women)</a:t>
                      </a:r>
                      <a:r>
                        <a:rPr sz="3550" spc="-5" dirty="0">
                          <a:latin typeface="Corbel"/>
                          <a:cs typeface="Corbel"/>
                        </a:rPr>
                        <a:t> </a:t>
                      </a:r>
                      <a:r>
                        <a:rPr sz="3550" spc="-10" dirty="0">
                          <a:latin typeface="Corbel"/>
                          <a:cs typeface="Corbel"/>
                        </a:rPr>
                        <a:t>and are</a:t>
                      </a:r>
                      <a:r>
                        <a:rPr sz="3550" spc="-15" dirty="0">
                          <a:latin typeface="Corbel"/>
                          <a:cs typeface="Corbel"/>
                        </a:rPr>
                        <a:t> </a:t>
                      </a:r>
                      <a:r>
                        <a:rPr sz="3550" spc="-10" dirty="0">
                          <a:latin typeface="Corbel"/>
                          <a:cs typeface="Corbel"/>
                        </a:rPr>
                        <a:t>market-acceptable</a:t>
                      </a:r>
                      <a:endParaRPr sz="3550">
                        <a:latin typeface="Corbel"/>
                        <a:cs typeface="Corbel"/>
                      </a:endParaRPr>
                    </a:p>
                  </a:txBody>
                  <a:tcPr marL="0" marR="0" marT="450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bl>
          </a:graphicData>
        </a:graphic>
      </p:graphicFrame>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430" rIns="0" bIns="0" rtlCol="0">
            <a:spAutoFit/>
          </a:bodyPr>
          <a:lstStyle/>
          <a:p>
            <a:pPr marL="6802120" marR="5080" indent="-4528820">
              <a:lnSpc>
                <a:spcPct val="100699"/>
              </a:lnSpc>
              <a:spcBef>
                <a:spcPts val="90"/>
              </a:spcBef>
            </a:pPr>
            <a:r>
              <a:rPr sz="5650" spc="15" dirty="0"/>
              <a:t>Seed system problems </a:t>
            </a:r>
            <a:r>
              <a:rPr sz="5650" spc="20" dirty="0"/>
              <a:t>and </a:t>
            </a:r>
            <a:r>
              <a:rPr sz="5650" spc="15" dirty="0"/>
              <a:t>appropriate </a:t>
            </a:r>
            <a:r>
              <a:rPr sz="5650" spc="-1155" dirty="0"/>
              <a:t> </a:t>
            </a:r>
            <a:r>
              <a:rPr sz="5650" spc="15" dirty="0"/>
              <a:t>responses</a:t>
            </a:r>
            <a:endParaRPr sz="5650"/>
          </a:p>
        </p:txBody>
      </p:sp>
      <p:graphicFrame>
        <p:nvGraphicFramePr>
          <p:cNvPr id="3" name="object 3"/>
          <p:cNvGraphicFramePr>
            <a:graphicFrameLocks noGrp="1"/>
          </p:cNvGraphicFramePr>
          <p:nvPr>
            <p:extLst>
              <p:ext uri="{D42A27DB-BD31-4B8C-83A1-F6EECF244321}">
                <p14:modId xmlns:p14="http://schemas.microsoft.com/office/powerpoint/2010/main" val="3562041822"/>
              </p:ext>
            </p:extLst>
          </p:nvPr>
        </p:nvGraphicFramePr>
        <p:xfrm>
          <a:off x="2214582" y="2668750"/>
          <a:ext cx="16051530" cy="7675240"/>
        </p:xfrm>
        <a:graphic>
          <a:graphicData uri="http://schemas.openxmlformats.org/drawingml/2006/table">
            <a:tbl>
              <a:tblPr firstRow="1" bandRow="1">
                <a:tableStyleId>{2D5ABB26-0587-4C30-8999-92F81FD0307C}</a:tableStyleId>
              </a:tblPr>
              <a:tblGrid>
                <a:gridCol w="5238750">
                  <a:extLst>
                    <a:ext uri="{9D8B030D-6E8A-4147-A177-3AD203B41FA5}">
                      <a16:colId xmlns:a16="http://schemas.microsoft.com/office/drawing/2014/main" val="20000"/>
                    </a:ext>
                  </a:extLst>
                </a:gridCol>
                <a:gridCol w="5406390">
                  <a:extLst>
                    <a:ext uri="{9D8B030D-6E8A-4147-A177-3AD203B41FA5}">
                      <a16:colId xmlns:a16="http://schemas.microsoft.com/office/drawing/2014/main" val="20001"/>
                    </a:ext>
                  </a:extLst>
                </a:gridCol>
                <a:gridCol w="5406390">
                  <a:extLst>
                    <a:ext uri="{9D8B030D-6E8A-4147-A177-3AD203B41FA5}">
                      <a16:colId xmlns:a16="http://schemas.microsoft.com/office/drawing/2014/main" val="20002"/>
                    </a:ext>
                  </a:extLst>
                </a:gridCol>
              </a:tblGrid>
              <a:tr h="874895">
                <a:tc>
                  <a:txBody>
                    <a:bodyPr/>
                    <a:lstStyle/>
                    <a:p>
                      <a:pPr marL="74930">
                        <a:lnSpc>
                          <a:spcPct val="100000"/>
                        </a:lnSpc>
                        <a:spcBef>
                          <a:spcPts val="40"/>
                        </a:spcBef>
                      </a:pPr>
                      <a:r>
                        <a:rPr sz="4500" b="1" spc="10" dirty="0">
                          <a:latin typeface="Corbel"/>
                          <a:cs typeface="Corbel"/>
                        </a:rPr>
                        <a:t>Parameter</a:t>
                      </a:r>
                      <a:endParaRPr sz="4500">
                        <a:latin typeface="Corbel"/>
                        <a:cs typeface="Corbel"/>
                      </a:endParaRPr>
                    </a:p>
                  </a:txBody>
                  <a:tcPr marL="0" marR="0" marT="508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4930">
                        <a:lnSpc>
                          <a:spcPct val="100000"/>
                        </a:lnSpc>
                        <a:spcBef>
                          <a:spcPts val="40"/>
                        </a:spcBef>
                      </a:pPr>
                      <a:r>
                        <a:rPr sz="4500" b="1" spc="10" dirty="0">
                          <a:latin typeface="Corbel"/>
                          <a:cs typeface="Corbel"/>
                        </a:rPr>
                        <a:t>Acute</a:t>
                      </a:r>
                      <a:r>
                        <a:rPr sz="4500" b="1" spc="-15" dirty="0">
                          <a:latin typeface="Corbel"/>
                          <a:cs typeface="Corbel"/>
                        </a:rPr>
                        <a:t> </a:t>
                      </a:r>
                      <a:r>
                        <a:rPr sz="4500" b="1" spc="10" dirty="0">
                          <a:latin typeface="Corbel"/>
                          <a:cs typeface="Corbel"/>
                        </a:rPr>
                        <a:t>(short-term)</a:t>
                      </a:r>
                      <a:endParaRPr sz="4500">
                        <a:latin typeface="Corbel"/>
                        <a:cs typeface="Corbel"/>
                      </a:endParaRPr>
                    </a:p>
                  </a:txBody>
                  <a:tcPr marL="0" marR="0" marT="508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5565">
                        <a:lnSpc>
                          <a:spcPct val="100000"/>
                        </a:lnSpc>
                        <a:spcBef>
                          <a:spcPts val="40"/>
                        </a:spcBef>
                      </a:pPr>
                      <a:r>
                        <a:rPr sz="4500" b="1" spc="10" dirty="0">
                          <a:latin typeface="Corbel"/>
                          <a:cs typeface="Corbel"/>
                        </a:rPr>
                        <a:t>Chronic</a:t>
                      </a:r>
                      <a:r>
                        <a:rPr sz="4500" b="1" spc="-10" dirty="0">
                          <a:latin typeface="Corbel"/>
                          <a:cs typeface="Corbel"/>
                        </a:rPr>
                        <a:t> </a:t>
                      </a:r>
                      <a:r>
                        <a:rPr sz="4500" b="1" spc="10" dirty="0">
                          <a:latin typeface="Corbel"/>
                          <a:cs typeface="Corbel"/>
                        </a:rPr>
                        <a:t>(long-term)</a:t>
                      </a:r>
                      <a:endParaRPr sz="4500">
                        <a:latin typeface="Corbel"/>
                        <a:cs typeface="Corbel"/>
                      </a:endParaRPr>
                    </a:p>
                  </a:txBody>
                  <a:tcPr marL="0" marR="0" marT="508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377427">
                <a:tc>
                  <a:txBody>
                    <a:bodyPr/>
                    <a:lstStyle/>
                    <a:p>
                      <a:pPr>
                        <a:lnSpc>
                          <a:spcPct val="100000"/>
                        </a:lnSpc>
                        <a:spcBef>
                          <a:spcPts val="35"/>
                        </a:spcBef>
                      </a:pPr>
                      <a:endParaRPr sz="4500">
                        <a:latin typeface="Times New Roman"/>
                        <a:cs typeface="Times New Roman"/>
                      </a:endParaRPr>
                    </a:p>
                    <a:p>
                      <a:pPr marL="74930">
                        <a:lnSpc>
                          <a:spcPct val="100000"/>
                        </a:lnSpc>
                      </a:pPr>
                      <a:r>
                        <a:rPr sz="3950" b="1" spc="-5" dirty="0">
                          <a:latin typeface="Corbel"/>
                          <a:cs typeface="Corbel"/>
                        </a:rPr>
                        <a:t>Unavailability </a:t>
                      </a:r>
                      <a:r>
                        <a:rPr sz="3950" b="1" dirty="0">
                          <a:latin typeface="Corbel"/>
                          <a:cs typeface="Corbel"/>
                        </a:rPr>
                        <a:t>of seed</a:t>
                      </a:r>
                      <a:endParaRPr sz="3950">
                        <a:latin typeface="Corbel"/>
                        <a:cs typeface="Corbel"/>
                      </a:endParaRPr>
                    </a:p>
                  </a:txBody>
                  <a:tcPr marL="0" marR="0" marT="444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4450" dirty="0">
                        <a:latin typeface="Times New Roman"/>
                        <a:cs typeface="Times New Roman"/>
                      </a:endParaRPr>
                    </a:p>
                    <a:p>
                      <a:pPr marL="74930" marR="821690">
                        <a:lnSpc>
                          <a:spcPct val="100000"/>
                        </a:lnSpc>
                      </a:pPr>
                      <a:r>
                        <a:rPr sz="3950" b="1" dirty="0">
                          <a:solidFill>
                            <a:srgbClr val="2D7031"/>
                          </a:solidFill>
                          <a:latin typeface="Corbel"/>
                          <a:cs typeface="Corbel"/>
                        </a:rPr>
                        <a:t>Direct</a:t>
                      </a:r>
                      <a:r>
                        <a:rPr sz="3950" b="1" spc="-40" dirty="0">
                          <a:solidFill>
                            <a:srgbClr val="2D7031"/>
                          </a:solidFill>
                          <a:latin typeface="Corbel"/>
                          <a:cs typeface="Corbel"/>
                        </a:rPr>
                        <a:t> </a:t>
                      </a:r>
                      <a:r>
                        <a:rPr sz="3950" b="1" dirty="0">
                          <a:solidFill>
                            <a:srgbClr val="2D7031"/>
                          </a:solidFill>
                          <a:latin typeface="Corbel"/>
                          <a:cs typeface="Corbel"/>
                        </a:rPr>
                        <a:t>distribution</a:t>
                      </a:r>
                      <a:r>
                        <a:rPr sz="3950" b="1" spc="-45" dirty="0">
                          <a:solidFill>
                            <a:srgbClr val="2D7031"/>
                          </a:solidFill>
                          <a:latin typeface="Corbel"/>
                          <a:cs typeface="Corbel"/>
                        </a:rPr>
                        <a:t> </a:t>
                      </a:r>
                      <a:r>
                        <a:rPr sz="3950" b="1" dirty="0">
                          <a:solidFill>
                            <a:srgbClr val="2D7031"/>
                          </a:solidFill>
                          <a:latin typeface="Corbel"/>
                          <a:cs typeface="Corbel"/>
                        </a:rPr>
                        <a:t>of </a:t>
                      </a:r>
                      <a:r>
                        <a:rPr sz="3950" b="1" spc="-800" dirty="0">
                          <a:solidFill>
                            <a:srgbClr val="2D7031"/>
                          </a:solidFill>
                          <a:latin typeface="Corbel"/>
                          <a:cs typeface="Corbel"/>
                        </a:rPr>
                        <a:t> </a:t>
                      </a:r>
                      <a:r>
                        <a:rPr sz="3950" b="1" dirty="0">
                          <a:solidFill>
                            <a:srgbClr val="2D7031"/>
                          </a:solidFill>
                          <a:latin typeface="Corbel"/>
                          <a:cs typeface="Corbel"/>
                        </a:rPr>
                        <a:t>seed</a:t>
                      </a:r>
                      <a:endParaRPr sz="3950" dirty="0">
                        <a:latin typeface="Corbel"/>
                        <a:cs typeface="Corbel"/>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4150">
                        <a:latin typeface="Times New Roman"/>
                        <a:cs typeface="Times New Roman"/>
                      </a:endParaRPr>
                    </a:p>
                    <a:p>
                      <a:pPr marL="74930" marR="268605">
                        <a:lnSpc>
                          <a:spcPct val="100000"/>
                        </a:lnSpc>
                        <a:spcBef>
                          <a:spcPts val="5"/>
                        </a:spcBef>
                      </a:pPr>
                      <a:r>
                        <a:rPr sz="3950" b="1" dirty="0">
                          <a:solidFill>
                            <a:srgbClr val="C35100"/>
                          </a:solidFill>
                          <a:latin typeface="Corbel"/>
                          <a:cs typeface="Corbel"/>
                        </a:rPr>
                        <a:t>Rarely</a:t>
                      </a:r>
                      <a:r>
                        <a:rPr sz="3950" b="1" spc="-35" dirty="0">
                          <a:solidFill>
                            <a:srgbClr val="C35100"/>
                          </a:solidFill>
                          <a:latin typeface="Corbel"/>
                          <a:cs typeface="Corbel"/>
                        </a:rPr>
                        <a:t> </a:t>
                      </a:r>
                      <a:r>
                        <a:rPr sz="3950" b="1" dirty="0">
                          <a:solidFill>
                            <a:srgbClr val="C35100"/>
                          </a:solidFill>
                          <a:latin typeface="Corbel"/>
                          <a:cs typeface="Corbel"/>
                        </a:rPr>
                        <a:t>happens:</a:t>
                      </a:r>
                      <a:r>
                        <a:rPr sz="3950" b="1" spc="-50" dirty="0">
                          <a:solidFill>
                            <a:srgbClr val="C35100"/>
                          </a:solidFill>
                          <a:latin typeface="Corbel"/>
                          <a:cs typeface="Corbel"/>
                        </a:rPr>
                        <a:t> </a:t>
                      </a:r>
                      <a:r>
                        <a:rPr sz="3950" b="1" dirty="0">
                          <a:solidFill>
                            <a:srgbClr val="C35100"/>
                          </a:solidFill>
                          <a:latin typeface="Corbel"/>
                          <a:cs typeface="Corbel"/>
                        </a:rPr>
                        <a:t>except </a:t>
                      </a:r>
                      <a:r>
                        <a:rPr sz="3950" b="1" spc="-795" dirty="0">
                          <a:solidFill>
                            <a:srgbClr val="C35100"/>
                          </a:solidFill>
                          <a:latin typeface="Corbel"/>
                          <a:cs typeface="Corbel"/>
                        </a:rPr>
                        <a:t> </a:t>
                      </a:r>
                      <a:r>
                        <a:rPr sz="3950" b="1" spc="-5" dirty="0">
                          <a:solidFill>
                            <a:srgbClr val="C35100"/>
                          </a:solidFill>
                          <a:latin typeface="Corbel"/>
                          <a:cs typeface="Corbel"/>
                        </a:rPr>
                        <a:t>for</a:t>
                      </a:r>
                      <a:r>
                        <a:rPr sz="3950" b="1" spc="5" dirty="0">
                          <a:solidFill>
                            <a:srgbClr val="C35100"/>
                          </a:solidFill>
                          <a:latin typeface="Corbel"/>
                          <a:cs typeface="Corbel"/>
                        </a:rPr>
                        <a:t> </a:t>
                      </a:r>
                      <a:r>
                        <a:rPr sz="3950" b="1" dirty="0">
                          <a:solidFill>
                            <a:srgbClr val="C35100"/>
                          </a:solidFill>
                          <a:latin typeface="Corbel"/>
                          <a:cs typeface="Corbel"/>
                        </a:rPr>
                        <a:t>new</a:t>
                      </a:r>
                      <a:r>
                        <a:rPr sz="3950" b="1" spc="-5" dirty="0">
                          <a:solidFill>
                            <a:srgbClr val="C35100"/>
                          </a:solidFill>
                          <a:latin typeface="Corbel"/>
                          <a:cs typeface="Corbel"/>
                        </a:rPr>
                        <a:t> </a:t>
                      </a:r>
                      <a:r>
                        <a:rPr sz="3950" b="1" dirty="0">
                          <a:solidFill>
                            <a:srgbClr val="C35100"/>
                          </a:solidFill>
                          <a:latin typeface="Corbel"/>
                          <a:cs typeface="Corbel"/>
                        </a:rPr>
                        <a:t>varieties</a:t>
                      </a:r>
                      <a:endParaRPr sz="3950">
                        <a:latin typeface="Corbel"/>
                        <a:cs typeface="Corbel"/>
                      </a:endParaRPr>
                    </a:p>
                  </a:txBody>
                  <a:tcPr marL="0" marR="0" marT="254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22918">
                <a:tc>
                  <a:txBody>
                    <a:bodyPr/>
                    <a:lstStyle/>
                    <a:p>
                      <a:pPr>
                        <a:lnSpc>
                          <a:spcPct val="100000"/>
                        </a:lnSpc>
                        <a:spcBef>
                          <a:spcPts val="35"/>
                        </a:spcBef>
                      </a:pPr>
                      <a:endParaRPr sz="4500" dirty="0">
                        <a:latin typeface="Times New Roman"/>
                        <a:cs typeface="Times New Roman"/>
                      </a:endParaRPr>
                    </a:p>
                    <a:p>
                      <a:pPr marL="74930" marR="721995">
                        <a:lnSpc>
                          <a:spcPct val="100000"/>
                        </a:lnSpc>
                      </a:pPr>
                      <a:r>
                        <a:rPr sz="3950" b="1" dirty="0">
                          <a:latin typeface="Corbel"/>
                          <a:cs typeface="Corbel"/>
                        </a:rPr>
                        <a:t>Farmers</a:t>
                      </a:r>
                      <a:r>
                        <a:rPr sz="3950" b="1" spc="-25" dirty="0">
                          <a:latin typeface="Corbel"/>
                          <a:cs typeface="Corbel"/>
                        </a:rPr>
                        <a:t> </a:t>
                      </a:r>
                      <a:r>
                        <a:rPr sz="3950" b="1" dirty="0">
                          <a:latin typeface="Corbel"/>
                          <a:cs typeface="Corbel"/>
                        </a:rPr>
                        <a:t>do</a:t>
                      </a:r>
                      <a:r>
                        <a:rPr sz="3950" b="1" spc="-20" dirty="0">
                          <a:latin typeface="Corbel"/>
                          <a:cs typeface="Corbel"/>
                        </a:rPr>
                        <a:t> </a:t>
                      </a:r>
                      <a:r>
                        <a:rPr sz="3950" b="1" dirty="0">
                          <a:latin typeface="Corbel"/>
                          <a:cs typeface="Corbel"/>
                        </a:rPr>
                        <a:t>not</a:t>
                      </a:r>
                      <a:r>
                        <a:rPr sz="3950" b="1" spc="-15" dirty="0">
                          <a:latin typeface="Corbel"/>
                          <a:cs typeface="Corbel"/>
                        </a:rPr>
                        <a:t> </a:t>
                      </a:r>
                      <a:r>
                        <a:rPr sz="3950" b="1" dirty="0">
                          <a:latin typeface="Corbel"/>
                          <a:cs typeface="Corbel"/>
                        </a:rPr>
                        <a:t>have </a:t>
                      </a:r>
                      <a:r>
                        <a:rPr sz="3950" b="1" spc="-800" dirty="0">
                          <a:latin typeface="Corbel"/>
                          <a:cs typeface="Corbel"/>
                        </a:rPr>
                        <a:t> </a:t>
                      </a:r>
                      <a:r>
                        <a:rPr sz="3950" b="1" dirty="0">
                          <a:latin typeface="Corbel"/>
                          <a:cs typeface="Corbel"/>
                        </a:rPr>
                        <a:t>access</a:t>
                      </a:r>
                      <a:r>
                        <a:rPr sz="3950" b="1" spc="-10" dirty="0">
                          <a:latin typeface="Corbel"/>
                          <a:cs typeface="Corbel"/>
                        </a:rPr>
                        <a:t> </a:t>
                      </a:r>
                      <a:r>
                        <a:rPr lang="en-US" sz="3950" b="1" spc="-10" dirty="0">
                          <a:latin typeface="Corbel"/>
                          <a:cs typeface="Corbel"/>
                        </a:rPr>
                        <a:t>($) </a:t>
                      </a:r>
                      <a:r>
                        <a:rPr sz="3950" b="1" dirty="0">
                          <a:latin typeface="Corbel"/>
                          <a:cs typeface="Corbel"/>
                        </a:rPr>
                        <a:t>to</a:t>
                      </a:r>
                      <a:r>
                        <a:rPr sz="3950" b="1" spc="5" dirty="0">
                          <a:latin typeface="Corbel"/>
                          <a:cs typeface="Corbel"/>
                        </a:rPr>
                        <a:t> </a:t>
                      </a:r>
                      <a:r>
                        <a:rPr sz="3950" b="1" dirty="0">
                          <a:latin typeface="Corbel"/>
                          <a:cs typeface="Corbel"/>
                        </a:rPr>
                        <a:t>seed</a:t>
                      </a:r>
                      <a:endParaRPr sz="3950" dirty="0">
                        <a:latin typeface="Corbel"/>
                        <a:cs typeface="Corbel"/>
                      </a:endParaRPr>
                    </a:p>
                  </a:txBody>
                  <a:tcPr marL="0" marR="0" marT="444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74930" marR="1300480">
                        <a:lnSpc>
                          <a:spcPts val="10190"/>
                        </a:lnSpc>
                        <a:spcBef>
                          <a:spcPts val="930"/>
                        </a:spcBef>
                      </a:pPr>
                      <a:r>
                        <a:rPr sz="3950" b="1" dirty="0">
                          <a:solidFill>
                            <a:srgbClr val="2D7031"/>
                          </a:solidFill>
                          <a:latin typeface="Corbel"/>
                          <a:cs typeface="Corbel"/>
                        </a:rPr>
                        <a:t>Vouchers</a:t>
                      </a:r>
                      <a:r>
                        <a:rPr sz="3950" b="1" spc="-25" dirty="0">
                          <a:solidFill>
                            <a:srgbClr val="2D7031"/>
                          </a:solidFill>
                          <a:latin typeface="Corbel"/>
                          <a:cs typeface="Corbel"/>
                        </a:rPr>
                        <a:t> </a:t>
                      </a:r>
                      <a:r>
                        <a:rPr sz="3950" b="1" dirty="0">
                          <a:solidFill>
                            <a:srgbClr val="2D7031"/>
                          </a:solidFill>
                          <a:latin typeface="Corbel"/>
                          <a:cs typeface="Corbel"/>
                        </a:rPr>
                        <a:t>and</a:t>
                      </a:r>
                      <a:r>
                        <a:rPr sz="3950" b="1" spc="-35" dirty="0">
                          <a:solidFill>
                            <a:srgbClr val="2D7031"/>
                          </a:solidFill>
                          <a:latin typeface="Corbel"/>
                          <a:cs typeface="Corbel"/>
                        </a:rPr>
                        <a:t> </a:t>
                      </a:r>
                      <a:r>
                        <a:rPr sz="3950" b="1" dirty="0">
                          <a:solidFill>
                            <a:srgbClr val="2D7031"/>
                          </a:solidFill>
                          <a:latin typeface="Corbel"/>
                          <a:cs typeface="Corbel"/>
                        </a:rPr>
                        <a:t>cash </a:t>
                      </a:r>
                      <a:r>
                        <a:rPr sz="3950" b="1" spc="-800" dirty="0">
                          <a:solidFill>
                            <a:srgbClr val="2D7031"/>
                          </a:solidFill>
                          <a:latin typeface="Corbel"/>
                          <a:cs typeface="Corbel"/>
                        </a:rPr>
                        <a:t> </a:t>
                      </a:r>
                      <a:r>
                        <a:rPr sz="3950" b="1" dirty="0">
                          <a:solidFill>
                            <a:srgbClr val="2D7031"/>
                          </a:solidFill>
                          <a:latin typeface="Corbel"/>
                          <a:cs typeface="Corbel"/>
                        </a:rPr>
                        <a:t>(w/seed</a:t>
                      </a:r>
                      <a:r>
                        <a:rPr sz="3950" b="1" spc="-15" dirty="0">
                          <a:solidFill>
                            <a:srgbClr val="2D7031"/>
                          </a:solidFill>
                          <a:latin typeface="Corbel"/>
                          <a:cs typeface="Corbel"/>
                        </a:rPr>
                        <a:t> </a:t>
                      </a:r>
                      <a:r>
                        <a:rPr sz="3950" b="1" dirty="0">
                          <a:solidFill>
                            <a:srgbClr val="2D7031"/>
                          </a:solidFill>
                          <a:latin typeface="Corbel"/>
                          <a:cs typeface="Corbel"/>
                        </a:rPr>
                        <a:t>fairs)</a:t>
                      </a:r>
                      <a:endParaRPr sz="3950" dirty="0">
                        <a:latin typeface="Corbel"/>
                        <a:cs typeface="Corbel"/>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10"/>
                        </a:spcBef>
                      </a:pPr>
                      <a:endParaRPr sz="4450" dirty="0">
                        <a:latin typeface="Times New Roman"/>
                        <a:cs typeface="Times New Roman"/>
                      </a:endParaRPr>
                    </a:p>
                    <a:p>
                      <a:pPr marL="74930" marR="1238885">
                        <a:lnSpc>
                          <a:spcPct val="100000"/>
                        </a:lnSpc>
                        <a:spcBef>
                          <a:spcPts val="5"/>
                        </a:spcBef>
                      </a:pPr>
                      <a:r>
                        <a:rPr sz="3950" b="1" dirty="0">
                          <a:solidFill>
                            <a:srgbClr val="C35100"/>
                          </a:solidFill>
                          <a:latin typeface="Corbel"/>
                          <a:cs typeface="Corbel"/>
                        </a:rPr>
                        <a:t>Income</a:t>
                      </a:r>
                      <a:r>
                        <a:rPr sz="3950" b="1" spc="-70" dirty="0">
                          <a:solidFill>
                            <a:srgbClr val="C35100"/>
                          </a:solidFill>
                          <a:latin typeface="Corbel"/>
                          <a:cs typeface="Corbel"/>
                        </a:rPr>
                        <a:t> </a:t>
                      </a:r>
                      <a:r>
                        <a:rPr sz="3950" b="1" dirty="0">
                          <a:solidFill>
                            <a:srgbClr val="C35100"/>
                          </a:solidFill>
                          <a:latin typeface="Corbel"/>
                          <a:cs typeface="Corbel"/>
                        </a:rPr>
                        <a:t>generation </a:t>
                      </a:r>
                      <a:r>
                        <a:rPr sz="3950" b="1" spc="-800" dirty="0">
                          <a:solidFill>
                            <a:srgbClr val="C35100"/>
                          </a:solidFill>
                          <a:latin typeface="Corbel"/>
                          <a:cs typeface="Corbel"/>
                        </a:rPr>
                        <a:t> </a:t>
                      </a:r>
                      <a:r>
                        <a:rPr sz="3950" b="1" spc="-5" dirty="0">
                          <a:solidFill>
                            <a:srgbClr val="C35100"/>
                          </a:solidFill>
                          <a:latin typeface="Corbel"/>
                          <a:cs typeface="Corbel"/>
                        </a:rPr>
                        <a:t>activity;</a:t>
                      </a:r>
                      <a:endParaRPr sz="3950" dirty="0">
                        <a:latin typeface="Corbel"/>
                        <a:cs typeface="Corbel"/>
                      </a:endParaRPr>
                    </a:p>
                    <a:p>
                      <a:pPr>
                        <a:lnSpc>
                          <a:spcPct val="100000"/>
                        </a:lnSpc>
                        <a:spcBef>
                          <a:spcPts val="40"/>
                        </a:spcBef>
                      </a:pPr>
                      <a:endParaRPr sz="4650" dirty="0">
                        <a:latin typeface="Times New Roman"/>
                        <a:cs typeface="Times New Roman"/>
                      </a:endParaRPr>
                    </a:p>
                    <a:p>
                      <a:pPr marL="74930" marR="1007744">
                        <a:lnSpc>
                          <a:spcPct val="100600"/>
                        </a:lnSpc>
                        <a:spcBef>
                          <a:spcPts val="5"/>
                        </a:spcBef>
                      </a:pPr>
                      <a:r>
                        <a:rPr sz="3950" b="1" dirty="0">
                          <a:solidFill>
                            <a:srgbClr val="C35100"/>
                          </a:solidFill>
                          <a:latin typeface="Corbel"/>
                          <a:cs typeface="Corbel"/>
                        </a:rPr>
                        <a:t>Agro-enterprise </a:t>
                      </a:r>
                      <a:r>
                        <a:rPr sz="3950" b="1" spc="5" dirty="0">
                          <a:solidFill>
                            <a:srgbClr val="C35100"/>
                          </a:solidFill>
                          <a:latin typeface="Corbel"/>
                          <a:cs typeface="Corbel"/>
                        </a:rPr>
                        <a:t> </a:t>
                      </a:r>
                      <a:r>
                        <a:rPr sz="3950" b="1" dirty="0">
                          <a:solidFill>
                            <a:srgbClr val="C35100"/>
                          </a:solidFill>
                          <a:latin typeface="Corbel"/>
                          <a:cs typeface="Corbel"/>
                        </a:rPr>
                        <a:t>development-</a:t>
                      </a:r>
                      <a:r>
                        <a:rPr sz="3950" b="1" spc="-60" dirty="0">
                          <a:solidFill>
                            <a:srgbClr val="C35100"/>
                          </a:solidFill>
                          <a:latin typeface="Corbel"/>
                          <a:cs typeface="Corbel"/>
                        </a:rPr>
                        <a:t> </a:t>
                      </a:r>
                      <a:r>
                        <a:rPr sz="3950" b="1" dirty="0">
                          <a:solidFill>
                            <a:srgbClr val="C35100"/>
                          </a:solidFill>
                          <a:latin typeface="Corbel"/>
                          <a:cs typeface="Corbel"/>
                        </a:rPr>
                        <a:t>value </a:t>
                      </a:r>
                      <a:r>
                        <a:rPr sz="3950" b="1" spc="-800" dirty="0">
                          <a:solidFill>
                            <a:srgbClr val="C35100"/>
                          </a:solidFill>
                          <a:latin typeface="Corbel"/>
                          <a:cs typeface="Corbel"/>
                        </a:rPr>
                        <a:t> </a:t>
                      </a:r>
                      <a:r>
                        <a:rPr sz="3950" b="1" dirty="0">
                          <a:solidFill>
                            <a:srgbClr val="C35100"/>
                          </a:solidFill>
                          <a:latin typeface="Corbel"/>
                          <a:cs typeface="Corbel"/>
                        </a:rPr>
                        <a:t>chains</a:t>
                      </a:r>
                      <a:endParaRPr sz="3950" dirty="0">
                        <a:latin typeface="Corbel"/>
                        <a:cs typeface="Corbel"/>
                      </a:endParaRPr>
                    </a:p>
                  </a:txBody>
                  <a:tcPr marL="0" marR="0" marT="127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0975" y="549728"/>
            <a:ext cx="15451455" cy="892810"/>
          </a:xfrm>
          <a:prstGeom prst="rect">
            <a:avLst/>
          </a:prstGeom>
        </p:spPr>
        <p:txBody>
          <a:bodyPr vert="horz" wrap="square" lIns="0" tIns="17145" rIns="0" bIns="0" rtlCol="0">
            <a:spAutoFit/>
          </a:bodyPr>
          <a:lstStyle/>
          <a:p>
            <a:pPr marL="12700">
              <a:lnSpc>
                <a:spcPct val="100000"/>
              </a:lnSpc>
              <a:spcBef>
                <a:spcPts val="135"/>
              </a:spcBef>
            </a:pPr>
            <a:r>
              <a:rPr sz="5650" spc="15" dirty="0"/>
              <a:t>Seed</a:t>
            </a:r>
            <a:r>
              <a:rPr sz="5650" spc="-5" dirty="0"/>
              <a:t> </a:t>
            </a:r>
            <a:r>
              <a:rPr sz="5650" spc="15" dirty="0"/>
              <a:t>system</a:t>
            </a:r>
            <a:r>
              <a:rPr sz="5650" spc="5" dirty="0"/>
              <a:t> </a:t>
            </a:r>
            <a:r>
              <a:rPr sz="5650" spc="15" dirty="0"/>
              <a:t>problems</a:t>
            </a:r>
            <a:r>
              <a:rPr sz="5650" dirty="0"/>
              <a:t> </a:t>
            </a:r>
            <a:r>
              <a:rPr sz="5650" spc="20" dirty="0"/>
              <a:t>and</a:t>
            </a:r>
            <a:r>
              <a:rPr sz="5650" dirty="0"/>
              <a:t> </a:t>
            </a:r>
            <a:r>
              <a:rPr sz="5650" spc="15" dirty="0"/>
              <a:t>appropriate</a:t>
            </a:r>
            <a:r>
              <a:rPr sz="5650" spc="-5" dirty="0"/>
              <a:t> </a:t>
            </a:r>
            <a:r>
              <a:rPr sz="5650" spc="15" dirty="0"/>
              <a:t>responses</a:t>
            </a:r>
            <a:endParaRPr sz="5650"/>
          </a:p>
        </p:txBody>
      </p:sp>
      <p:graphicFrame>
        <p:nvGraphicFramePr>
          <p:cNvPr id="3" name="object 3"/>
          <p:cNvGraphicFramePr>
            <a:graphicFrameLocks noGrp="1"/>
          </p:cNvGraphicFramePr>
          <p:nvPr/>
        </p:nvGraphicFramePr>
        <p:xfrm>
          <a:off x="2090312" y="2531297"/>
          <a:ext cx="16617950" cy="8280268"/>
        </p:xfrm>
        <a:graphic>
          <a:graphicData uri="http://schemas.openxmlformats.org/drawingml/2006/table">
            <a:tbl>
              <a:tblPr firstRow="1" bandRow="1">
                <a:tableStyleId>{2D5ABB26-0587-4C30-8999-92F81FD0307C}</a:tableStyleId>
              </a:tblPr>
              <a:tblGrid>
                <a:gridCol w="5434330">
                  <a:extLst>
                    <a:ext uri="{9D8B030D-6E8A-4147-A177-3AD203B41FA5}">
                      <a16:colId xmlns:a16="http://schemas.microsoft.com/office/drawing/2014/main" val="20000"/>
                    </a:ext>
                  </a:extLst>
                </a:gridCol>
                <a:gridCol w="5271770">
                  <a:extLst>
                    <a:ext uri="{9D8B030D-6E8A-4147-A177-3AD203B41FA5}">
                      <a16:colId xmlns:a16="http://schemas.microsoft.com/office/drawing/2014/main" val="20001"/>
                    </a:ext>
                  </a:extLst>
                </a:gridCol>
                <a:gridCol w="5911850">
                  <a:extLst>
                    <a:ext uri="{9D8B030D-6E8A-4147-A177-3AD203B41FA5}">
                      <a16:colId xmlns:a16="http://schemas.microsoft.com/office/drawing/2014/main" val="20002"/>
                    </a:ext>
                  </a:extLst>
                </a:gridCol>
              </a:tblGrid>
              <a:tr h="791566">
                <a:tc>
                  <a:txBody>
                    <a:bodyPr/>
                    <a:lstStyle/>
                    <a:p>
                      <a:pPr marL="74930">
                        <a:lnSpc>
                          <a:spcPct val="100000"/>
                        </a:lnSpc>
                      </a:pPr>
                      <a:r>
                        <a:rPr sz="4700" b="1" spc="-5" dirty="0">
                          <a:latin typeface="Corbel"/>
                          <a:cs typeface="Corbel"/>
                        </a:rPr>
                        <a:t>Parameter</a:t>
                      </a:r>
                      <a:endParaRPr sz="4700">
                        <a:latin typeface="Corbel"/>
                        <a:cs typeface="Corbel"/>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98120">
                        <a:lnSpc>
                          <a:spcPct val="100000"/>
                        </a:lnSpc>
                      </a:pPr>
                      <a:r>
                        <a:rPr sz="4700" b="1" spc="-5" dirty="0">
                          <a:latin typeface="Corbel"/>
                          <a:cs typeface="Corbel"/>
                        </a:rPr>
                        <a:t>Acute</a:t>
                      </a:r>
                      <a:endParaRPr sz="4700">
                        <a:latin typeface="Corbel"/>
                        <a:cs typeface="Corbe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4930">
                        <a:lnSpc>
                          <a:spcPct val="100000"/>
                        </a:lnSpc>
                      </a:pPr>
                      <a:r>
                        <a:rPr sz="4700" b="1" spc="-5" dirty="0">
                          <a:latin typeface="Corbel"/>
                          <a:cs typeface="Corbel"/>
                        </a:rPr>
                        <a:t>Chronic</a:t>
                      </a:r>
                      <a:endParaRPr sz="4700">
                        <a:latin typeface="Corbel"/>
                        <a:cs typeface="Corbel"/>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786234">
                <a:tc>
                  <a:txBody>
                    <a:bodyPr/>
                    <a:lstStyle/>
                    <a:p>
                      <a:pPr marL="74930">
                        <a:lnSpc>
                          <a:spcPct val="100000"/>
                        </a:lnSpc>
                        <a:spcBef>
                          <a:spcPts val="45"/>
                        </a:spcBef>
                      </a:pPr>
                      <a:r>
                        <a:rPr sz="3950" b="1" dirty="0">
                          <a:latin typeface="Corbel"/>
                          <a:cs typeface="Corbel"/>
                        </a:rPr>
                        <a:t>Seed</a:t>
                      </a:r>
                      <a:r>
                        <a:rPr sz="3950" b="1" spc="-15" dirty="0">
                          <a:latin typeface="Corbel"/>
                          <a:cs typeface="Corbel"/>
                        </a:rPr>
                        <a:t> </a:t>
                      </a:r>
                      <a:r>
                        <a:rPr sz="3950" b="1" dirty="0">
                          <a:latin typeface="Corbel"/>
                          <a:cs typeface="Corbel"/>
                        </a:rPr>
                        <a:t>of</a:t>
                      </a:r>
                      <a:r>
                        <a:rPr sz="3950" b="1" spc="-20" dirty="0">
                          <a:latin typeface="Corbel"/>
                          <a:cs typeface="Corbel"/>
                        </a:rPr>
                        <a:t> </a:t>
                      </a:r>
                      <a:r>
                        <a:rPr sz="3950" b="1" dirty="0">
                          <a:latin typeface="Corbel"/>
                          <a:cs typeface="Corbel"/>
                        </a:rPr>
                        <a:t>poor quality</a:t>
                      </a:r>
                      <a:endParaRPr sz="3950">
                        <a:latin typeface="Corbel"/>
                        <a:cs typeface="Corbel"/>
                      </a:endParaRPr>
                    </a:p>
                  </a:txBody>
                  <a:tcPr marL="0" marR="0" marT="571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372110">
                        <a:lnSpc>
                          <a:spcPct val="100000"/>
                        </a:lnSpc>
                        <a:spcBef>
                          <a:spcPts val="45"/>
                        </a:spcBef>
                      </a:pPr>
                      <a:r>
                        <a:rPr sz="3950" b="1" dirty="0">
                          <a:solidFill>
                            <a:srgbClr val="2D7031"/>
                          </a:solidFill>
                          <a:latin typeface="Corbel"/>
                          <a:cs typeface="Corbel"/>
                        </a:rPr>
                        <a:t>Seed</a:t>
                      </a:r>
                      <a:r>
                        <a:rPr sz="3950" b="1" spc="-20" dirty="0">
                          <a:solidFill>
                            <a:srgbClr val="2D7031"/>
                          </a:solidFill>
                          <a:latin typeface="Corbel"/>
                          <a:cs typeface="Corbel"/>
                        </a:rPr>
                        <a:t> </a:t>
                      </a:r>
                      <a:r>
                        <a:rPr sz="3950" b="1" dirty="0">
                          <a:solidFill>
                            <a:srgbClr val="2D7031"/>
                          </a:solidFill>
                          <a:latin typeface="Corbel"/>
                          <a:cs typeface="Corbel"/>
                        </a:rPr>
                        <a:t>fairs</a:t>
                      </a:r>
                      <a:r>
                        <a:rPr sz="3950" b="1" spc="-25" dirty="0">
                          <a:solidFill>
                            <a:srgbClr val="2D7031"/>
                          </a:solidFill>
                          <a:latin typeface="Corbel"/>
                          <a:cs typeface="Corbel"/>
                        </a:rPr>
                        <a:t> </a:t>
                      </a:r>
                      <a:r>
                        <a:rPr sz="3950" b="1" dirty="0">
                          <a:solidFill>
                            <a:srgbClr val="2D7031"/>
                          </a:solidFill>
                          <a:latin typeface="Corbel"/>
                          <a:cs typeface="Corbel"/>
                        </a:rPr>
                        <a:t>with</a:t>
                      </a:r>
                      <a:r>
                        <a:rPr sz="3950" b="1" spc="-25" dirty="0">
                          <a:solidFill>
                            <a:srgbClr val="2D7031"/>
                          </a:solidFill>
                          <a:latin typeface="Corbel"/>
                          <a:cs typeface="Corbel"/>
                        </a:rPr>
                        <a:t> </a:t>
                      </a:r>
                      <a:r>
                        <a:rPr sz="3950" b="1" dirty="0">
                          <a:solidFill>
                            <a:srgbClr val="2D7031"/>
                          </a:solidFill>
                          <a:latin typeface="Corbel"/>
                          <a:cs typeface="Corbel"/>
                        </a:rPr>
                        <a:t>quality </a:t>
                      </a:r>
                      <a:r>
                        <a:rPr sz="3950" b="1" spc="-795" dirty="0">
                          <a:solidFill>
                            <a:srgbClr val="2D7031"/>
                          </a:solidFill>
                          <a:latin typeface="Corbel"/>
                          <a:cs typeface="Corbel"/>
                        </a:rPr>
                        <a:t> </a:t>
                      </a:r>
                      <a:r>
                        <a:rPr sz="3950" b="1" dirty="0">
                          <a:solidFill>
                            <a:srgbClr val="2D7031"/>
                          </a:solidFill>
                          <a:latin typeface="Corbel"/>
                          <a:cs typeface="Corbel"/>
                        </a:rPr>
                        <a:t>controls</a:t>
                      </a:r>
                      <a:endParaRPr sz="3950">
                        <a:latin typeface="Corbel"/>
                        <a:cs typeface="Corbel"/>
                      </a:endParaRPr>
                    </a:p>
                    <a:p>
                      <a:pPr>
                        <a:lnSpc>
                          <a:spcPct val="100000"/>
                        </a:lnSpc>
                        <a:spcBef>
                          <a:spcPts val="25"/>
                        </a:spcBef>
                      </a:pPr>
                      <a:endParaRPr sz="4700">
                        <a:latin typeface="Times New Roman"/>
                        <a:cs typeface="Times New Roman"/>
                      </a:endParaRPr>
                    </a:p>
                    <a:p>
                      <a:pPr marL="74930" marR="296545">
                        <a:lnSpc>
                          <a:spcPct val="100000"/>
                        </a:lnSpc>
                        <a:spcBef>
                          <a:spcPts val="5"/>
                        </a:spcBef>
                      </a:pPr>
                      <a:r>
                        <a:rPr sz="3950" b="1" dirty="0">
                          <a:solidFill>
                            <a:srgbClr val="2D7031"/>
                          </a:solidFill>
                          <a:latin typeface="Corbel"/>
                          <a:cs typeface="Corbel"/>
                        </a:rPr>
                        <a:t>Direct distribution of </a:t>
                      </a:r>
                      <a:r>
                        <a:rPr sz="3950" b="1" spc="5" dirty="0">
                          <a:solidFill>
                            <a:srgbClr val="2D7031"/>
                          </a:solidFill>
                          <a:latin typeface="Corbel"/>
                          <a:cs typeface="Corbel"/>
                        </a:rPr>
                        <a:t> </a:t>
                      </a:r>
                      <a:r>
                        <a:rPr sz="3950" b="1" dirty="0">
                          <a:solidFill>
                            <a:srgbClr val="2D7031"/>
                          </a:solidFill>
                          <a:latin typeface="Corbel"/>
                          <a:cs typeface="Corbel"/>
                        </a:rPr>
                        <a:t>test</a:t>
                      </a:r>
                      <a:r>
                        <a:rPr sz="3950" b="1" spc="-25" dirty="0">
                          <a:solidFill>
                            <a:srgbClr val="2D7031"/>
                          </a:solidFill>
                          <a:latin typeface="Corbel"/>
                          <a:cs typeface="Corbel"/>
                        </a:rPr>
                        <a:t> </a:t>
                      </a:r>
                      <a:r>
                        <a:rPr sz="3950" b="1" dirty="0">
                          <a:solidFill>
                            <a:srgbClr val="2D7031"/>
                          </a:solidFill>
                          <a:latin typeface="Corbel"/>
                          <a:cs typeface="Corbel"/>
                        </a:rPr>
                        <a:t>samples</a:t>
                      </a:r>
                      <a:r>
                        <a:rPr sz="3950" b="1" spc="-20" dirty="0">
                          <a:solidFill>
                            <a:srgbClr val="2D7031"/>
                          </a:solidFill>
                          <a:latin typeface="Corbel"/>
                          <a:cs typeface="Corbel"/>
                        </a:rPr>
                        <a:t> </a:t>
                      </a:r>
                      <a:r>
                        <a:rPr sz="3950" b="1" dirty="0">
                          <a:solidFill>
                            <a:srgbClr val="2D7031"/>
                          </a:solidFill>
                          <a:latin typeface="Corbel"/>
                          <a:cs typeface="Corbel"/>
                        </a:rPr>
                        <a:t>of</a:t>
                      </a:r>
                      <a:r>
                        <a:rPr sz="3950" b="1" spc="-10" dirty="0">
                          <a:solidFill>
                            <a:srgbClr val="2D7031"/>
                          </a:solidFill>
                          <a:latin typeface="Corbel"/>
                          <a:cs typeface="Corbel"/>
                        </a:rPr>
                        <a:t> </a:t>
                      </a:r>
                      <a:r>
                        <a:rPr sz="3950" b="1" dirty="0">
                          <a:solidFill>
                            <a:srgbClr val="2D7031"/>
                          </a:solidFill>
                          <a:latin typeface="Corbel"/>
                          <a:cs typeface="Corbel"/>
                        </a:rPr>
                        <a:t>quality </a:t>
                      </a:r>
                      <a:r>
                        <a:rPr sz="3950" b="1" spc="-795" dirty="0">
                          <a:solidFill>
                            <a:srgbClr val="2D7031"/>
                          </a:solidFill>
                          <a:latin typeface="Corbel"/>
                          <a:cs typeface="Corbel"/>
                        </a:rPr>
                        <a:t> </a:t>
                      </a:r>
                      <a:r>
                        <a:rPr sz="3950" b="1" dirty="0">
                          <a:solidFill>
                            <a:srgbClr val="2D7031"/>
                          </a:solidFill>
                          <a:latin typeface="Corbel"/>
                          <a:cs typeface="Corbel"/>
                        </a:rPr>
                        <a:t>seed</a:t>
                      </a:r>
                      <a:endParaRPr sz="3950">
                        <a:latin typeface="Corbel"/>
                        <a:cs typeface="Corbe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5565" marR="143510">
                        <a:lnSpc>
                          <a:spcPct val="100000"/>
                        </a:lnSpc>
                        <a:spcBef>
                          <a:spcPts val="45"/>
                        </a:spcBef>
                      </a:pPr>
                      <a:r>
                        <a:rPr sz="3950" b="1" dirty="0">
                          <a:solidFill>
                            <a:srgbClr val="C35100"/>
                          </a:solidFill>
                          <a:latin typeface="Corbel"/>
                          <a:cs typeface="Corbel"/>
                        </a:rPr>
                        <a:t>Programs to </a:t>
                      </a:r>
                      <a:r>
                        <a:rPr sz="3950" b="1" spc="-5" dirty="0">
                          <a:solidFill>
                            <a:srgbClr val="C35100"/>
                          </a:solidFill>
                          <a:latin typeface="Corbel"/>
                          <a:cs typeface="Corbel"/>
                        </a:rPr>
                        <a:t>improve </a:t>
                      </a:r>
                      <a:r>
                        <a:rPr sz="3950" b="1" dirty="0">
                          <a:solidFill>
                            <a:srgbClr val="C35100"/>
                          </a:solidFill>
                          <a:latin typeface="Corbel"/>
                          <a:cs typeface="Corbel"/>
                        </a:rPr>
                        <a:t>seed </a:t>
                      </a:r>
                      <a:r>
                        <a:rPr sz="3950" b="1" spc="-800" dirty="0">
                          <a:solidFill>
                            <a:srgbClr val="C35100"/>
                          </a:solidFill>
                          <a:latin typeface="Corbel"/>
                          <a:cs typeface="Corbel"/>
                        </a:rPr>
                        <a:t> </a:t>
                      </a:r>
                      <a:r>
                        <a:rPr sz="3950" b="1" dirty="0">
                          <a:solidFill>
                            <a:srgbClr val="C35100"/>
                          </a:solidFill>
                          <a:latin typeface="Corbel"/>
                          <a:cs typeface="Corbel"/>
                        </a:rPr>
                        <a:t>quality</a:t>
                      </a:r>
                      <a:endParaRPr sz="3950" dirty="0">
                        <a:latin typeface="Corbel"/>
                        <a:cs typeface="Corbel"/>
                      </a:endParaRPr>
                    </a:p>
                    <a:p>
                      <a:pPr>
                        <a:lnSpc>
                          <a:spcPct val="100000"/>
                        </a:lnSpc>
                        <a:spcBef>
                          <a:spcPts val="25"/>
                        </a:spcBef>
                      </a:pPr>
                      <a:endParaRPr sz="4700" dirty="0">
                        <a:latin typeface="Times New Roman"/>
                        <a:cs typeface="Times New Roman"/>
                      </a:endParaRPr>
                    </a:p>
                    <a:p>
                      <a:pPr marL="514984" indent="-440055">
                        <a:lnSpc>
                          <a:spcPct val="100000"/>
                        </a:lnSpc>
                        <a:spcBef>
                          <a:spcPts val="5"/>
                        </a:spcBef>
                        <a:buFont typeface="Calibri"/>
                        <a:buChar char="●"/>
                        <a:tabLst>
                          <a:tab pos="515620" algn="l"/>
                        </a:tabLst>
                      </a:pPr>
                      <a:r>
                        <a:rPr sz="3950" b="1" dirty="0">
                          <a:solidFill>
                            <a:srgbClr val="C35100"/>
                          </a:solidFill>
                          <a:latin typeface="Corbel"/>
                          <a:cs typeface="Corbel"/>
                        </a:rPr>
                        <a:t>seed</a:t>
                      </a:r>
                      <a:r>
                        <a:rPr sz="3950" b="1" spc="-30" dirty="0">
                          <a:solidFill>
                            <a:srgbClr val="C35100"/>
                          </a:solidFill>
                          <a:latin typeface="Corbel"/>
                          <a:cs typeface="Corbel"/>
                        </a:rPr>
                        <a:t> </a:t>
                      </a:r>
                      <a:r>
                        <a:rPr sz="3950" b="1" spc="-5" dirty="0">
                          <a:solidFill>
                            <a:srgbClr val="C35100"/>
                          </a:solidFill>
                          <a:latin typeface="Corbel"/>
                          <a:cs typeface="Corbel"/>
                        </a:rPr>
                        <a:t>companies</a:t>
                      </a:r>
                      <a:endParaRPr sz="3950" dirty="0">
                        <a:latin typeface="Corbel"/>
                        <a:cs typeface="Corbel"/>
                      </a:endParaRPr>
                    </a:p>
                    <a:p>
                      <a:pPr marL="514984" indent="-440055">
                        <a:lnSpc>
                          <a:spcPct val="100000"/>
                        </a:lnSpc>
                        <a:spcBef>
                          <a:spcPts val="5"/>
                        </a:spcBef>
                        <a:buFont typeface="Calibri"/>
                        <a:buChar char="●"/>
                        <a:tabLst>
                          <a:tab pos="515620" algn="l"/>
                        </a:tabLst>
                      </a:pPr>
                      <a:r>
                        <a:rPr sz="3950" b="1" dirty="0">
                          <a:solidFill>
                            <a:srgbClr val="C35100"/>
                          </a:solidFill>
                          <a:latin typeface="Corbel"/>
                          <a:cs typeface="Corbel"/>
                        </a:rPr>
                        <a:t>on-farm</a:t>
                      </a:r>
                      <a:r>
                        <a:rPr sz="3950" b="1" spc="-25" dirty="0">
                          <a:solidFill>
                            <a:srgbClr val="C35100"/>
                          </a:solidFill>
                          <a:latin typeface="Corbel"/>
                          <a:cs typeface="Corbel"/>
                        </a:rPr>
                        <a:t> </a:t>
                      </a:r>
                      <a:r>
                        <a:rPr sz="3950" b="1" dirty="0">
                          <a:solidFill>
                            <a:srgbClr val="C35100"/>
                          </a:solidFill>
                          <a:latin typeface="Corbel"/>
                          <a:cs typeface="Corbel"/>
                        </a:rPr>
                        <a:t>(CBSP)</a:t>
                      </a:r>
                      <a:endParaRPr sz="3950" dirty="0">
                        <a:latin typeface="Corbel"/>
                        <a:cs typeface="Corbel"/>
                      </a:endParaRPr>
                    </a:p>
                    <a:p>
                      <a:pPr marL="514984" indent="-440055">
                        <a:lnSpc>
                          <a:spcPct val="100000"/>
                        </a:lnSpc>
                        <a:spcBef>
                          <a:spcPts val="10"/>
                        </a:spcBef>
                        <a:buFont typeface="Calibri"/>
                        <a:buChar char="●"/>
                        <a:tabLst>
                          <a:tab pos="515620" algn="l"/>
                        </a:tabLst>
                      </a:pPr>
                      <a:r>
                        <a:rPr sz="3950" b="1" dirty="0">
                          <a:solidFill>
                            <a:srgbClr val="C35100"/>
                          </a:solidFill>
                          <a:latin typeface="Corbel"/>
                          <a:cs typeface="Corbel"/>
                        </a:rPr>
                        <a:t>in</a:t>
                      </a:r>
                      <a:r>
                        <a:rPr sz="3950" b="1" spc="-30" dirty="0">
                          <a:solidFill>
                            <a:srgbClr val="C35100"/>
                          </a:solidFill>
                          <a:latin typeface="Corbel"/>
                          <a:cs typeface="Corbel"/>
                        </a:rPr>
                        <a:t> </a:t>
                      </a:r>
                      <a:r>
                        <a:rPr sz="3950" b="1" spc="-5" dirty="0">
                          <a:solidFill>
                            <a:srgbClr val="C35100"/>
                          </a:solidFill>
                          <a:latin typeface="Corbel"/>
                          <a:cs typeface="Corbel"/>
                        </a:rPr>
                        <a:t>local </a:t>
                      </a:r>
                      <a:r>
                        <a:rPr sz="3950" b="1" dirty="0">
                          <a:solidFill>
                            <a:srgbClr val="C35100"/>
                          </a:solidFill>
                          <a:latin typeface="Corbel"/>
                          <a:cs typeface="Corbel"/>
                        </a:rPr>
                        <a:t>markets</a:t>
                      </a:r>
                      <a:endParaRPr sz="3950" dirty="0">
                        <a:latin typeface="Corbel"/>
                        <a:cs typeface="Corbel"/>
                      </a:endParaRPr>
                    </a:p>
                  </a:txBody>
                  <a:tcPr marL="0" marR="0" marT="571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702468">
                <a:tc>
                  <a:txBody>
                    <a:bodyPr/>
                    <a:lstStyle/>
                    <a:p>
                      <a:pPr marL="75565" marR="1141095">
                        <a:lnSpc>
                          <a:spcPct val="100000"/>
                        </a:lnSpc>
                        <a:spcBef>
                          <a:spcPts val="50"/>
                        </a:spcBef>
                      </a:pPr>
                      <a:r>
                        <a:rPr sz="3950" b="1" dirty="0">
                          <a:latin typeface="Corbel"/>
                          <a:cs typeface="Corbel"/>
                        </a:rPr>
                        <a:t>Lack</a:t>
                      </a:r>
                      <a:r>
                        <a:rPr sz="3950" b="1" spc="-45" dirty="0">
                          <a:latin typeface="Corbel"/>
                          <a:cs typeface="Corbel"/>
                        </a:rPr>
                        <a:t> </a:t>
                      </a:r>
                      <a:r>
                        <a:rPr sz="3950" b="1" dirty="0">
                          <a:latin typeface="Corbel"/>
                          <a:cs typeface="Corbel"/>
                        </a:rPr>
                        <a:t>of</a:t>
                      </a:r>
                      <a:r>
                        <a:rPr sz="3950" b="1" spc="-20" dirty="0">
                          <a:latin typeface="Corbel"/>
                          <a:cs typeface="Corbel"/>
                        </a:rPr>
                        <a:t> </a:t>
                      </a:r>
                      <a:r>
                        <a:rPr sz="3950" b="1" dirty="0">
                          <a:latin typeface="Corbel"/>
                          <a:cs typeface="Corbel"/>
                        </a:rPr>
                        <a:t>appropriate </a:t>
                      </a:r>
                      <a:r>
                        <a:rPr sz="3950" b="1" spc="-800" dirty="0">
                          <a:latin typeface="Corbel"/>
                          <a:cs typeface="Corbel"/>
                        </a:rPr>
                        <a:t> </a:t>
                      </a:r>
                      <a:r>
                        <a:rPr sz="3950" b="1" dirty="0">
                          <a:latin typeface="Corbel"/>
                          <a:cs typeface="Corbel"/>
                        </a:rPr>
                        <a:t>varieties/crops</a:t>
                      </a:r>
                      <a:endParaRPr sz="3950">
                        <a:latin typeface="Corbel"/>
                        <a:cs typeface="Corbel"/>
                      </a:endParaRPr>
                    </a:p>
                  </a:txBody>
                  <a:tcPr marL="0" marR="0" marT="635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74930" marR="501015" indent="635">
                        <a:lnSpc>
                          <a:spcPct val="100000"/>
                        </a:lnSpc>
                        <a:spcBef>
                          <a:spcPts val="50"/>
                        </a:spcBef>
                      </a:pPr>
                      <a:r>
                        <a:rPr sz="3950" b="1" u="heavy" dirty="0">
                          <a:solidFill>
                            <a:srgbClr val="2D7031"/>
                          </a:solidFill>
                          <a:uFill>
                            <a:solidFill>
                              <a:srgbClr val="2D7031"/>
                            </a:solidFill>
                          </a:uFill>
                          <a:latin typeface="Corbel"/>
                          <a:cs typeface="Corbel"/>
                        </a:rPr>
                        <a:t>Limited</a:t>
                      </a:r>
                      <a:r>
                        <a:rPr sz="3950" b="1" spc="-85" dirty="0">
                          <a:solidFill>
                            <a:srgbClr val="2D7031"/>
                          </a:solidFill>
                          <a:latin typeface="Corbel"/>
                          <a:cs typeface="Corbel"/>
                        </a:rPr>
                        <a:t> </a:t>
                      </a:r>
                      <a:r>
                        <a:rPr sz="3950" b="1" dirty="0">
                          <a:solidFill>
                            <a:srgbClr val="2D7031"/>
                          </a:solidFill>
                          <a:latin typeface="Corbel"/>
                          <a:cs typeface="Corbel"/>
                        </a:rPr>
                        <a:t>introductions </a:t>
                      </a:r>
                      <a:r>
                        <a:rPr sz="3950" b="1" spc="-800" dirty="0">
                          <a:solidFill>
                            <a:srgbClr val="2D7031"/>
                          </a:solidFill>
                          <a:latin typeface="Corbel"/>
                          <a:cs typeface="Corbel"/>
                        </a:rPr>
                        <a:t> </a:t>
                      </a:r>
                      <a:r>
                        <a:rPr sz="3950" b="1" dirty="0">
                          <a:solidFill>
                            <a:srgbClr val="2D7031"/>
                          </a:solidFill>
                          <a:latin typeface="Corbel"/>
                          <a:cs typeface="Corbel"/>
                        </a:rPr>
                        <a:t>of</a:t>
                      </a:r>
                      <a:r>
                        <a:rPr sz="3950" b="1" spc="-10" dirty="0">
                          <a:solidFill>
                            <a:srgbClr val="2D7031"/>
                          </a:solidFill>
                          <a:latin typeface="Corbel"/>
                          <a:cs typeface="Corbel"/>
                        </a:rPr>
                        <a:t> </a:t>
                      </a:r>
                      <a:r>
                        <a:rPr sz="3950" b="1" dirty="0">
                          <a:solidFill>
                            <a:srgbClr val="2D7031"/>
                          </a:solidFill>
                          <a:latin typeface="Corbel"/>
                          <a:cs typeface="Corbel"/>
                        </a:rPr>
                        <a:t>new</a:t>
                      </a:r>
                      <a:r>
                        <a:rPr sz="3950" b="1" spc="5" dirty="0">
                          <a:solidFill>
                            <a:srgbClr val="2D7031"/>
                          </a:solidFill>
                          <a:latin typeface="Corbel"/>
                          <a:cs typeface="Corbel"/>
                        </a:rPr>
                        <a:t> </a:t>
                      </a:r>
                      <a:r>
                        <a:rPr sz="3950" b="1" dirty="0">
                          <a:solidFill>
                            <a:srgbClr val="2D7031"/>
                          </a:solidFill>
                          <a:latin typeface="Corbel"/>
                          <a:cs typeface="Corbel"/>
                        </a:rPr>
                        <a:t>varieties</a:t>
                      </a:r>
                      <a:endParaRPr sz="3950">
                        <a:latin typeface="Corbel"/>
                        <a:cs typeface="Corbe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75565" marR="615315">
                        <a:lnSpc>
                          <a:spcPct val="100000"/>
                        </a:lnSpc>
                        <a:spcBef>
                          <a:spcPts val="45"/>
                        </a:spcBef>
                      </a:pPr>
                      <a:r>
                        <a:rPr sz="3950" b="1" dirty="0">
                          <a:solidFill>
                            <a:srgbClr val="C35100"/>
                          </a:solidFill>
                          <a:latin typeface="Corbel"/>
                          <a:cs typeface="Corbel"/>
                        </a:rPr>
                        <a:t>Introduce</a:t>
                      </a:r>
                      <a:r>
                        <a:rPr sz="3950" b="1" spc="-30" dirty="0">
                          <a:solidFill>
                            <a:srgbClr val="C35100"/>
                          </a:solidFill>
                          <a:latin typeface="Corbel"/>
                          <a:cs typeface="Corbel"/>
                        </a:rPr>
                        <a:t> </a:t>
                      </a:r>
                      <a:r>
                        <a:rPr sz="3950" b="1" dirty="0">
                          <a:solidFill>
                            <a:srgbClr val="C35100"/>
                          </a:solidFill>
                          <a:latin typeface="Corbel"/>
                          <a:cs typeface="Corbel"/>
                        </a:rPr>
                        <a:t>new</a:t>
                      </a:r>
                      <a:r>
                        <a:rPr sz="3950" b="1" spc="-35" dirty="0">
                          <a:solidFill>
                            <a:srgbClr val="C35100"/>
                          </a:solidFill>
                          <a:latin typeface="Corbel"/>
                          <a:cs typeface="Corbel"/>
                        </a:rPr>
                        <a:t> </a:t>
                      </a:r>
                      <a:r>
                        <a:rPr sz="3950" b="1" dirty="0">
                          <a:solidFill>
                            <a:srgbClr val="C35100"/>
                          </a:solidFill>
                          <a:latin typeface="Corbel"/>
                          <a:cs typeface="Corbel"/>
                        </a:rPr>
                        <a:t>varieties/ </a:t>
                      </a:r>
                      <a:r>
                        <a:rPr sz="3950" b="1" spc="-800" dirty="0">
                          <a:solidFill>
                            <a:srgbClr val="C35100"/>
                          </a:solidFill>
                          <a:latin typeface="Corbel"/>
                          <a:cs typeface="Corbel"/>
                        </a:rPr>
                        <a:t> </a:t>
                      </a:r>
                      <a:r>
                        <a:rPr sz="3950" b="1" dirty="0">
                          <a:solidFill>
                            <a:srgbClr val="C35100"/>
                          </a:solidFill>
                          <a:latin typeface="Corbel"/>
                          <a:cs typeface="Corbel"/>
                        </a:rPr>
                        <a:t>with</a:t>
                      </a:r>
                      <a:r>
                        <a:rPr sz="3950" b="1" spc="-15" dirty="0">
                          <a:solidFill>
                            <a:srgbClr val="C35100"/>
                          </a:solidFill>
                          <a:latin typeface="Corbel"/>
                          <a:cs typeface="Corbel"/>
                        </a:rPr>
                        <a:t> </a:t>
                      </a:r>
                      <a:r>
                        <a:rPr sz="3950" b="1" dirty="0">
                          <a:solidFill>
                            <a:srgbClr val="C35100"/>
                          </a:solidFill>
                          <a:latin typeface="Corbel"/>
                          <a:cs typeface="Corbel"/>
                        </a:rPr>
                        <a:t>technical support</a:t>
                      </a:r>
                      <a:endParaRPr sz="3950" dirty="0">
                        <a:latin typeface="Corbel"/>
                        <a:cs typeface="Corbel"/>
                      </a:endParaRPr>
                    </a:p>
                    <a:p>
                      <a:pPr>
                        <a:lnSpc>
                          <a:spcPct val="100000"/>
                        </a:lnSpc>
                        <a:spcBef>
                          <a:spcPts val="25"/>
                        </a:spcBef>
                      </a:pPr>
                      <a:endParaRPr sz="4700" dirty="0">
                        <a:latin typeface="Times New Roman"/>
                        <a:cs typeface="Times New Roman"/>
                      </a:endParaRPr>
                    </a:p>
                    <a:p>
                      <a:pPr marL="75565" marR="2042160">
                        <a:lnSpc>
                          <a:spcPct val="100000"/>
                        </a:lnSpc>
                        <a:spcBef>
                          <a:spcPts val="5"/>
                        </a:spcBef>
                      </a:pPr>
                      <a:r>
                        <a:rPr sz="3950" b="1" dirty="0">
                          <a:solidFill>
                            <a:srgbClr val="C35100"/>
                          </a:solidFill>
                          <a:latin typeface="Corbel"/>
                          <a:cs typeface="Corbel"/>
                        </a:rPr>
                        <a:t>Variety</a:t>
                      </a:r>
                      <a:r>
                        <a:rPr sz="3950" b="1" spc="-85" dirty="0">
                          <a:solidFill>
                            <a:srgbClr val="C35100"/>
                          </a:solidFill>
                          <a:latin typeface="Corbel"/>
                          <a:cs typeface="Corbel"/>
                        </a:rPr>
                        <a:t> </a:t>
                      </a:r>
                      <a:r>
                        <a:rPr sz="3950" b="1" dirty="0">
                          <a:solidFill>
                            <a:srgbClr val="C35100"/>
                          </a:solidFill>
                          <a:latin typeface="Corbel"/>
                          <a:cs typeface="Corbel"/>
                        </a:rPr>
                        <a:t>selection/ </a:t>
                      </a:r>
                      <a:r>
                        <a:rPr sz="3950" b="1" spc="-800" dirty="0">
                          <a:solidFill>
                            <a:srgbClr val="C35100"/>
                          </a:solidFill>
                          <a:latin typeface="Corbel"/>
                          <a:cs typeface="Corbel"/>
                        </a:rPr>
                        <a:t> </a:t>
                      </a:r>
                      <a:r>
                        <a:rPr sz="3950" b="1" spc="-5" dirty="0">
                          <a:solidFill>
                            <a:srgbClr val="C35100"/>
                          </a:solidFill>
                          <a:latin typeface="Corbel"/>
                          <a:cs typeface="Corbel"/>
                        </a:rPr>
                        <a:t>breeding</a:t>
                      </a:r>
                      <a:endParaRPr sz="3950" dirty="0">
                        <a:latin typeface="Corbel"/>
                        <a:cs typeface="Corbel"/>
                      </a:endParaRPr>
                    </a:p>
                  </a:txBody>
                  <a:tcPr marL="0" marR="0" marT="571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pic>
        <p:nvPicPr>
          <p:cNvPr id="4" name="object 4"/>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5202" y="717678"/>
            <a:ext cx="12564745" cy="779780"/>
          </a:xfrm>
          <a:prstGeom prst="rect">
            <a:avLst/>
          </a:prstGeom>
        </p:spPr>
        <p:txBody>
          <a:bodyPr vert="horz" wrap="square" lIns="0" tIns="12065" rIns="0" bIns="0" rtlCol="0">
            <a:spAutoFit/>
          </a:bodyPr>
          <a:lstStyle/>
          <a:p>
            <a:pPr marL="12700">
              <a:lnSpc>
                <a:spcPct val="100000"/>
              </a:lnSpc>
              <a:spcBef>
                <a:spcPts val="95"/>
              </a:spcBef>
            </a:pPr>
            <a:r>
              <a:rPr sz="4950" spc="-5" dirty="0"/>
              <a:t>Repeated</a:t>
            </a:r>
            <a:r>
              <a:rPr sz="4950" dirty="0"/>
              <a:t> </a:t>
            </a:r>
            <a:r>
              <a:rPr sz="4950" spc="-5" dirty="0"/>
              <a:t>Seed</a:t>
            </a:r>
            <a:r>
              <a:rPr sz="4950" spc="10" dirty="0"/>
              <a:t> </a:t>
            </a:r>
            <a:r>
              <a:rPr sz="4950" spc="-5" dirty="0"/>
              <a:t>Aid </a:t>
            </a:r>
            <a:r>
              <a:rPr sz="4950" spc="-10" dirty="0"/>
              <a:t>Delivery</a:t>
            </a:r>
            <a:r>
              <a:rPr sz="4950" spc="20" dirty="0"/>
              <a:t> </a:t>
            </a:r>
            <a:r>
              <a:rPr sz="4950" spc="-5" dirty="0"/>
              <a:t>in</a:t>
            </a:r>
            <a:r>
              <a:rPr sz="4950" dirty="0"/>
              <a:t> </a:t>
            </a:r>
            <a:r>
              <a:rPr sz="4950" spc="-10" dirty="0"/>
              <a:t>Many</a:t>
            </a:r>
            <a:r>
              <a:rPr sz="4950" spc="5" dirty="0"/>
              <a:t> </a:t>
            </a:r>
            <a:r>
              <a:rPr sz="4950" spc="-10" dirty="0"/>
              <a:t>Countries</a:t>
            </a:r>
            <a:endParaRPr sz="4950"/>
          </a:p>
        </p:txBody>
      </p:sp>
      <p:graphicFrame>
        <p:nvGraphicFramePr>
          <p:cNvPr id="3" name="object 3"/>
          <p:cNvGraphicFramePr>
            <a:graphicFrameLocks noGrp="1"/>
          </p:cNvGraphicFramePr>
          <p:nvPr/>
        </p:nvGraphicFramePr>
        <p:xfrm>
          <a:off x="1196411" y="2412992"/>
          <a:ext cx="18259425" cy="7549548"/>
        </p:xfrm>
        <a:graphic>
          <a:graphicData uri="http://schemas.openxmlformats.org/drawingml/2006/table">
            <a:tbl>
              <a:tblPr firstRow="1" bandRow="1">
                <a:tableStyleId>{2D5ABB26-0587-4C30-8999-92F81FD0307C}</a:tableStyleId>
              </a:tblPr>
              <a:tblGrid>
                <a:gridCol w="4382770">
                  <a:extLst>
                    <a:ext uri="{9D8B030D-6E8A-4147-A177-3AD203B41FA5}">
                      <a16:colId xmlns:a16="http://schemas.microsoft.com/office/drawing/2014/main" val="20000"/>
                    </a:ext>
                  </a:extLst>
                </a:gridCol>
                <a:gridCol w="13876655">
                  <a:extLst>
                    <a:ext uri="{9D8B030D-6E8A-4147-A177-3AD203B41FA5}">
                      <a16:colId xmlns:a16="http://schemas.microsoft.com/office/drawing/2014/main" val="20001"/>
                    </a:ext>
                  </a:extLst>
                </a:gridCol>
              </a:tblGrid>
              <a:tr h="1014109">
                <a:tc>
                  <a:txBody>
                    <a:bodyPr/>
                    <a:lstStyle/>
                    <a:p>
                      <a:pPr marL="74930">
                        <a:lnSpc>
                          <a:spcPct val="100000"/>
                        </a:lnSpc>
                        <a:spcBef>
                          <a:spcPts val="15"/>
                        </a:spcBef>
                      </a:pPr>
                      <a:r>
                        <a:rPr sz="4750" b="1" spc="5" dirty="0">
                          <a:latin typeface="Corbel"/>
                          <a:cs typeface="Corbel"/>
                        </a:rPr>
                        <a:t>Site</a:t>
                      </a:r>
                      <a:endParaRPr sz="4750">
                        <a:latin typeface="Corbel"/>
                        <a:cs typeface="Corbel"/>
                      </a:endParaRPr>
                    </a:p>
                  </a:txBody>
                  <a:tcPr marL="0" marR="0" marT="190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4930">
                        <a:lnSpc>
                          <a:spcPct val="100000"/>
                        </a:lnSpc>
                        <a:spcBef>
                          <a:spcPts val="15"/>
                        </a:spcBef>
                      </a:pPr>
                      <a:r>
                        <a:rPr sz="4750" b="1" spc="10" dirty="0">
                          <a:latin typeface="Corbel"/>
                          <a:cs typeface="Corbel"/>
                        </a:rPr>
                        <a:t>Extent</a:t>
                      </a:r>
                      <a:r>
                        <a:rPr sz="4750" b="1" spc="-15" dirty="0">
                          <a:latin typeface="Corbel"/>
                          <a:cs typeface="Corbel"/>
                        </a:rPr>
                        <a:t> </a:t>
                      </a:r>
                      <a:r>
                        <a:rPr sz="4750" b="1" spc="10" dirty="0">
                          <a:latin typeface="Corbel"/>
                          <a:cs typeface="Corbel"/>
                        </a:rPr>
                        <a:t>of</a:t>
                      </a:r>
                      <a:r>
                        <a:rPr sz="4750" b="1" dirty="0">
                          <a:latin typeface="Corbel"/>
                          <a:cs typeface="Corbel"/>
                        </a:rPr>
                        <a:t> </a:t>
                      </a:r>
                      <a:r>
                        <a:rPr sz="4750" b="1" spc="15" dirty="0">
                          <a:latin typeface="Corbel"/>
                          <a:cs typeface="Corbel"/>
                        </a:rPr>
                        <a:t>Seed</a:t>
                      </a:r>
                      <a:r>
                        <a:rPr sz="4750" b="1" dirty="0">
                          <a:latin typeface="Corbel"/>
                          <a:cs typeface="Corbel"/>
                        </a:rPr>
                        <a:t> Aid</a:t>
                      </a:r>
                      <a:endParaRPr sz="4750">
                        <a:latin typeface="Corbel"/>
                        <a:cs typeface="Corbel"/>
                      </a:endParaRPr>
                    </a:p>
                  </a:txBody>
                  <a:tcPr marL="0" marR="0" marT="190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957756">
                <a:tc>
                  <a:txBody>
                    <a:bodyPr/>
                    <a:lstStyle/>
                    <a:p>
                      <a:pPr marL="74930">
                        <a:lnSpc>
                          <a:spcPct val="100000"/>
                        </a:lnSpc>
                        <a:spcBef>
                          <a:spcPts val="10"/>
                        </a:spcBef>
                      </a:pPr>
                      <a:r>
                        <a:rPr sz="4450" spc="-5" dirty="0">
                          <a:latin typeface="Corbel"/>
                          <a:cs typeface="Corbel"/>
                        </a:rPr>
                        <a:t>Burundi</a:t>
                      </a:r>
                      <a:endParaRPr sz="4450">
                        <a:latin typeface="Corbel"/>
                        <a:cs typeface="Corbel"/>
                      </a:endParaRPr>
                    </a:p>
                  </a:txBody>
                  <a:tcPr marL="0" marR="0" marT="12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0"/>
                        </a:spcBef>
                        <a:tabLst>
                          <a:tab pos="1142365" algn="l"/>
                        </a:tabLst>
                      </a:pPr>
                      <a:r>
                        <a:rPr sz="4450" spc="-5" dirty="0">
                          <a:latin typeface="Corbel"/>
                          <a:cs typeface="Corbel"/>
                        </a:rPr>
                        <a:t>36+	seasons:</a:t>
                      </a:r>
                      <a:r>
                        <a:rPr sz="4450" spc="-10" dirty="0">
                          <a:latin typeface="Corbel"/>
                          <a:cs typeface="Corbel"/>
                        </a:rPr>
                        <a:t> </a:t>
                      </a:r>
                      <a:r>
                        <a:rPr sz="4450" spc="-5" dirty="0">
                          <a:latin typeface="Corbel"/>
                          <a:cs typeface="Corbel"/>
                        </a:rPr>
                        <a:t>since</a:t>
                      </a:r>
                      <a:r>
                        <a:rPr sz="4450" spc="-20" dirty="0">
                          <a:latin typeface="Corbel"/>
                          <a:cs typeface="Corbel"/>
                        </a:rPr>
                        <a:t> </a:t>
                      </a:r>
                      <a:r>
                        <a:rPr sz="4450" spc="-5" dirty="0">
                          <a:latin typeface="Corbel"/>
                          <a:cs typeface="Corbel"/>
                        </a:rPr>
                        <a:t>1995……….</a:t>
                      </a:r>
                      <a:endParaRPr sz="4450">
                        <a:latin typeface="Corbel"/>
                        <a:cs typeface="Corbel"/>
                      </a:endParaRPr>
                    </a:p>
                  </a:txBody>
                  <a:tcPr marL="0" marR="0" marT="12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831085">
                <a:tc>
                  <a:txBody>
                    <a:bodyPr/>
                    <a:lstStyle/>
                    <a:p>
                      <a:pPr marL="74930">
                        <a:lnSpc>
                          <a:spcPct val="100000"/>
                        </a:lnSpc>
                        <a:spcBef>
                          <a:spcPts val="10"/>
                        </a:spcBef>
                      </a:pPr>
                      <a:r>
                        <a:rPr sz="4450" spc="-5" dirty="0">
                          <a:latin typeface="Corbel"/>
                          <a:cs typeface="Corbel"/>
                        </a:rPr>
                        <a:t>Eastern</a:t>
                      </a:r>
                      <a:r>
                        <a:rPr sz="4450" spc="-30" dirty="0">
                          <a:latin typeface="Corbel"/>
                          <a:cs typeface="Corbel"/>
                        </a:rPr>
                        <a:t> </a:t>
                      </a:r>
                      <a:r>
                        <a:rPr sz="4450" dirty="0">
                          <a:latin typeface="Corbel"/>
                          <a:cs typeface="Corbel"/>
                        </a:rPr>
                        <a:t>Kenya</a:t>
                      </a:r>
                      <a:endParaRPr sz="4450">
                        <a:latin typeface="Corbel"/>
                        <a:cs typeface="Corbel"/>
                      </a:endParaRPr>
                    </a:p>
                  </a:txBody>
                  <a:tcPr marL="0" marR="0" marT="12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0"/>
                        </a:spcBef>
                        <a:tabLst>
                          <a:tab pos="1776730" algn="l"/>
                          <a:tab pos="10500360" algn="l"/>
                        </a:tabLst>
                      </a:pPr>
                      <a:r>
                        <a:rPr sz="4450" spc="-5" dirty="0">
                          <a:latin typeface="Corbel"/>
                          <a:cs typeface="Corbel"/>
                        </a:rPr>
                        <a:t>92-93;	95-97;</a:t>
                      </a:r>
                      <a:r>
                        <a:rPr sz="4450" spc="20" dirty="0">
                          <a:latin typeface="Corbel"/>
                          <a:cs typeface="Corbel"/>
                        </a:rPr>
                        <a:t> </a:t>
                      </a:r>
                      <a:r>
                        <a:rPr sz="4450" dirty="0">
                          <a:latin typeface="Corbel"/>
                          <a:cs typeface="Corbel"/>
                        </a:rPr>
                        <a:t>2000-2002,</a:t>
                      </a:r>
                      <a:r>
                        <a:rPr sz="4450" spc="20" dirty="0">
                          <a:latin typeface="Corbel"/>
                          <a:cs typeface="Corbel"/>
                        </a:rPr>
                        <a:t> </a:t>
                      </a:r>
                      <a:r>
                        <a:rPr sz="4450" spc="-5" dirty="0">
                          <a:latin typeface="Corbel"/>
                          <a:cs typeface="Corbel"/>
                        </a:rPr>
                        <a:t>2004,</a:t>
                      </a:r>
                      <a:r>
                        <a:rPr sz="4450" spc="10" dirty="0">
                          <a:latin typeface="Corbel"/>
                          <a:cs typeface="Corbel"/>
                        </a:rPr>
                        <a:t> </a:t>
                      </a:r>
                      <a:r>
                        <a:rPr sz="4450" spc="-5" dirty="0">
                          <a:latin typeface="Corbel"/>
                          <a:cs typeface="Corbel"/>
                        </a:rPr>
                        <a:t>2006,</a:t>
                      </a:r>
                      <a:r>
                        <a:rPr sz="4450" spc="15" dirty="0">
                          <a:latin typeface="Corbel"/>
                          <a:cs typeface="Corbel"/>
                        </a:rPr>
                        <a:t> </a:t>
                      </a:r>
                      <a:r>
                        <a:rPr sz="4450" spc="-5" dirty="0">
                          <a:latin typeface="Corbel"/>
                          <a:cs typeface="Corbel"/>
                        </a:rPr>
                        <a:t>2009,	2010,</a:t>
                      </a:r>
                      <a:endParaRPr sz="4450">
                        <a:latin typeface="Corbel"/>
                        <a:cs typeface="Corbel"/>
                      </a:endParaRPr>
                    </a:p>
                    <a:p>
                      <a:pPr marL="74930">
                        <a:lnSpc>
                          <a:spcPct val="100000"/>
                        </a:lnSpc>
                        <a:spcBef>
                          <a:spcPts val="5"/>
                        </a:spcBef>
                      </a:pPr>
                      <a:r>
                        <a:rPr sz="4450" dirty="0">
                          <a:latin typeface="Corbel"/>
                          <a:cs typeface="Corbel"/>
                        </a:rPr>
                        <a:t>2011………</a:t>
                      </a:r>
                      <a:endParaRPr sz="4450">
                        <a:latin typeface="Corbel"/>
                        <a:cs typeface="Corbel"/>
                      </a:endParaRPr>
                    </a:p>
                  </a:txBody>
                  <a:tcPr marL="0" marR="0" marT="12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31086">
                <a:tc>
                  <a:txBody>
                    <a:bodyPr/>
                    <a:lstStyle/>
                    <a:p>
                      <a:pPr marL="74930">
                        <a:lnSpc>
                          <a:spcPct val="100000"/>
                        </a:lnSpc>
                        <a:spcBef>
                          <a:spcPts val="10"/>
                        </a:spcBef>
                      </a:pPr>
                      <a:r>
                        <a:rPr sz="4450" spc="-5" dirty="0">
                          <a:latin typeface="Corbel"/>
                          <a:cs typeface="Corbel"/>
                        </a:rPr>
                        <a:t>Zimbabwe</a:t>
                      </a:r>
                      <a:endParaRPr sz="4450">
                        <a:latin typeface="Corbel"/>
                        <a:cs typeface="Corbel"/>
                      </a:endParaRPr>
                    </a:p>
                  </a:txBody>
                  <a:tcPr marL="0" marR="0" marT="12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373380">
                        <a:lnSpc>
                          <a:spcPct val="100000"/>
                        </a:lnSpc>
                        <a:spcBef>
                          <a:spcPts val="10"/>
                        </a:spcBef>
                      </a:pPr>
                      <a:r>
                        <a:rPr sz="4450" spc="-5" dirty="0">
                          <a:latin typeface="Corbel"/>
                          <a:cs typeface="Corbel"/>
                        </a:rPr>
                        <a:t>Near</a:t>
                      </a:r>
                      <a:r>
                        <a:rPr sz="4450" spc="5" dirty="0">
                          <a:latin typeface="Corbel"/>
                          <a:cs typeface="Corbel"/>
                        </a:rPr>
                        <a:t> </a:t>
                      </a:r>
                      <a:r>
                        <a:rPr sz="4450" spc="-5" dirty="0">
                          <a:latin typeface="Corbel"/>
                          <a:cs typeface="Corbel"/>
                        </a:rPr>
                        <a:t>continuous</a:t>
                      </a:r>
                      <a:r>
                        <a:rPr sz="4450" spc="5" dirty="0">
                          <a:latin typeface="Corbel"/>
                          <a:cs typeface="Corbel"/>
                        </a:rPr>
                        <a:t> </a:t>
                      </a:r>
                      <a:r>
                        <a:rPr sz="4450" spc="-5" dirty="0">
                          <a:latin typeface="Corbel"/>
                          <a:cs typeface="Corbel"/>
                        </a:rPr>
                        <a:t>since 1991</a:t>
                      </a:r>
                      <a:r>
                        <a:rPr sz="4450" spc="10" dirty="0">
                          <a:latin typeface="Corbel"/>
                          <a:cs typeface="Corbel"/>
                        </a:rPr>
                        <a:t> </a:t>
                      </a:r>
                      <a:r>
                        <a:rPr sz="4450" dirty="0">
                          <a:latin typeface="Corbel"/>
                          <a:cs typeface="Corbel"/>
                        </a:rPr>
                        <a:t>(food</a:t>
                      </a:r>
                      <a:r>
                        <a:rPr sz="4450" spc="-15" dirty="0">
                          <a:latin typeface="Corbel"/>
                          <a:cs typeface="Corbel"/>
                        </a:rPr>
                        <a:t> </a:t>
                      </a:r>
                      <a:r>
                        <a:rPr sz="4450" spc="-5" dirty="0">
                          <a:latin typeface="Corbel"/>
                          <a:cs typeface="Corbel"/>
                        </a:rPr>
                        <a:t>aid,</a:t>
                      </a:r>
                      <a:r>
                        <a:rPr sz="4450" spc="-10" dirty="0">
                          <a:latin typeface="Corbel"/>
                          <a:cs typeface="Corbel"/>
                        </a:rPr>
                        <a:t> </a:t>
                      </a:r>
                      <a:r>
                        <a:rPr sz="4450" spc="-5" dirty="0">
                          <a:latin typeface="Corbel"/>
                          <a:cs typeface="Corbel"/>
                        </a:rPr>
                        <a:t>seed aid or</a:t>
                      </a:r>
                      <a:r>
                        <a:rPr sz="4450" spc="-10" dirty="0">
                          <a:latin typeface="Corbel"/>
                          <a:cs typeface="Corbel"/>
                        </a:rPr>
                        <a:t> </a:t>
                      </a:r>
                      <a:r>
                        <a:rPr sz="4450" spc="-5" dirty="0">
                          <a:latin typeface="Corbel"/>
                          <a:cs typeface="Corbel"/>
                        </a:rPr>
                        <a:t>both)</a:t>
                      </a:r>
                      <a:r>
                        <a:rPr sz="4450" spc="-10" dirty="0">
                          <a:latin typeface="Corbel"/>
                          <a:cs typeface="Corbel"/>
                        </a:rPr>
                        <a:t> </a:t>
                      </a:r>
                      <a:r>
                        <a:rPr sz="4450" dirty="0">
                          <a:latin typeface="Corbel"/>
                          <a:cs typeface="Corbel"/>
                        </a:rPr>
                        <a:t>…. </a:t>
                      </a:r>
                      <a:r>
                        <a:rPr sz="4450" spc="-875" dirty="0">
                          <a:latin typeface="Corbel"/>
                          <a:cs typeface="Corbel"/>
                        </a:rPr>
                        <a:t> </a:t>
                      </a:r>
                      <a:r>
                        <a:rPr sz="4450" spc="-5" dirty="0">
                          <a:solidFill>
                            <a:srgbClr val="C35100"/>
                          </a:solidFill>
                          <a:latin typeface="Corbel"/>
                          <a:cs typeface="Corbel"/>
                        </a:rPr>
                        <a:t>2016??</a:t>
                      </a:r>
                      <a:endParaRPr sz="4450">
                        <a:latin typeface="Corbel"/>
                        <a:cs typeface="Corbel"/>
                      </a:endParaRPr>
                    </a:p>
                  </a:txBody>
                  <a:tcPr marL="0" marR="0" marT="12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57756">
                <a:tc>
                  <a:txBody>
                    <a:bodyPr/>
                    <a:lstStyle/>
                    <a:p>
                      <a:pPr marL="74930">
                        <a:lnSpc>
                          <a:spcPct val="100000"/>
                        </a:lnSpc>
                        <a:spcBef>
                          <a:spcPts val="5"/>
                        </a:spcBef>
                      </a:pPr>
                      <a:r>
                        <a:rPr sz="4450" spc="-5" dirty="0">
                          <a:latin typeface="Corbel"/>
                          <a:cs typeface="Corbel"/>
                        </a:rPr>
                        <a:t>Malawi</a:t>
                      </a:r>
                      <a:endParaRPr sz="4450">
                        <a:latin typeface="Corbel"/>
                        <a:cs typeface="Corbel"/>
                      </a:endParaRPr>
                    </a:p>
                  </a:txBody>
                  <a:tcPr marL="0" marR="0" marT="6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5"/>
                        </a:spcBef>
                      </a:pPr>
                      <a:r>
                        <a:rPr sz="4450" dirty="0">
                          <a:latin typeface="Corbel"/>
                          <a:cs typeface="Corbel"/>
                        </a:rPr>
                        <a:t>15</a:t>
                      </a:r>
                      <a:r>
                        <a:rPr sz="4450" spc="-20" dirty="0">
                          <a:latin typeface="Corbel"/>
                          <a:cs typeface="Corbel"/>
                        </a:rPr>
                        <a:t> </a:t>
                      </a:r>
                      <a:r>
                        <a:rPr sz="4450" spc="-5" dirty="0">
                          <a:latin typeface="Corbel"/>
                          <a:cs typeface="Corbel"/>
                        </a:rPr>
                        <a:t>seasons</a:t>
                      </a:r>
                      <a:r>
                        <a:rPr sz="4450" spc="5" dirty="0">
                          <a:latin typeface="Corbel"/>
                          <a:cs typeface="Corbel"/>
                        </a:rPr>
                        <a:t> </a:t>
                      </a:r>
                      <a:r>
                        <a:rPr sz="4450" spc="-5" dirty="0">
                          <a:latin typeface="Corbel"/>
                          <a:cs typeface="Corbel"/>
                        </a:rPr>
                        <a:t>or</a:t>
                      </a:r>
                      <a:r>
                        <a:rPr sz="4450" spc="-25" dirty="0">
                          <a:latin typeface="Corbel"/>
                          <a:cs typeface="Corbel"/>
                        </a:rPr>
                        <a:t> </a:t>
                      </a:r>
                      <a:r>
                        <a:rPr sz="4450" dirty="0">
                          <a:latin typeface="Corbel"/>
                          <a:cs typeface="Corbel"/>
                        </a:rPr>
                        <a:t>more,</a:t>
                      </a:r>
                      <a:r>
                        <a:rPr sz="4450" spc="-20" dirty="0">
                          <a:latin typeface="Corbel"/>
                          <a:cs typeface="Corbel"/>
                        </a:rPr>
                        <a:t> </a:t>
                      </a:r>
                      <a:r>
                        <a:rPr sz="4450" spc="-5" dirty="0">
                          <a:latin typeface="Corbel"/>
                          <a:cs typeface="Corbel"/>
                        </a:rPr>
                        <a:t>since</a:t>
                      </a:r>
                      <a:r>
                        <a:rPr sz="4450" spc="-15" dirty="0">
                          <a:latin typeface="Corbel"/>
                          <a:cs typeface="Corbel"/>
                        </a:rPr>
                        <a:t> </a:t>
                      </a:r>
                      <a:r>
                        <a:rPr sz="4450" spc="-5" dirty="0">
                          <a:latin typeface="Corbel"/>
                          <a:cs typeface="Corbel"/>
                        </a:rPr>
                        <a:t>1992</a:t>
                      </a:r>
                      <a:endParaRPr sz="4450">
                        <a:latin typeface="Corbel"/>
                        <a:cs typeface="Corbel"/>
                      </a:endParaRPr>
                    </a:p>
                  </a:txBody>
                  <a:tcPr marL="0" marR="0" marT="6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57756">
                <a:tc>
                  <a:txBody>
                    <a:bodyPr/>
                    <a:lstStyle/>
                    <a:p>
                      <a:pPr marL="74930">
                        <a:lnSpc>
                          <a:spcPct val="100000"/>
                        </a:lnSpc>
                        <a:spcBef>
                          <a:spcPts val="10"/>
                        </a:spcBef>
                      </a:pPr>
                      <a:r>
                        <a:rPr sz="4450" b="1" spc="-5" dirty="0">
                          <a:solidFill>
                            <a:srgbClr val="C35100"/>
                          </a:solidFill>
                          <a:latin typeface="Corbel"/>
                          <a:cs typeface="Corbel"/>
                        </a:rPr>
                        <a:t>Ethiopia</a:t>
                      </a:r>
                      <a:endParaRPr sz="4450">
                        <a:latin typeface="Corbel"/>
                        <a:cs typeface="Corbel"/>
                      </a:endParaRPr>
                    </a:p>
                  </a:txBody>
                  <a:tcPr marL="0" marR="0" marT="127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74930">
                        <a:lnSpc>
                          <a:spcPct val="100000"/>
                        </a:lnSpc>
                        <a:spcBef>
                          <a:spcPts val="10"/>
                        </a:spcBef>
                        <a:tabLst>
                          <a:tab pos="3188970" algn="l"/>
                        </a:tabLst>
                      </a:pPr>
                      <a:r>
                        <a:rPr sz="4450" b="1" spc="-5" dirty="0">
                          <a:solidFill>
                            <a:srgbClr val="C35100"/>
                          </a:solidFill>
                          <a:latin typeface="Corbel"/>
                          <a:cs typeface="Corbel"/>
                        </a:rPr>
                        <a:t>Since</a:t>
                      </a:r>
                      <a:r>
                        <a:rPr sz="4450" b="1" spc="-10" dirty="0">
                          <a:solidFill>
                            <a:srgbClr val="C35100"/>
                          </a:solidFill>
                          <a:latin typeface="Corbel"/>
                          <a:cs typeface="Corbel"/>
                        </a:rPr>
                        <a:t> </a:t>
                      </a:r>
                      <a:r>
                        <a:rPr sz="4450" b="1" dirty="0">
                          <a:solidFill>
                            <a:srgbClr val="C35100"/>
                          </a:solidFill>
                          <a:latin typeface="Corbel"/>
                          <a:cs typeface="Corbel"/>
                        </a:rPr>
                        <a:t>1974</a:t>
                      </a:r>
                      <a:r>
                        <a:rPr sz="4450" b="1" spc="5" dirty="0">
                          <a:solidFill>
                            <a:srgbClr val="C35100"/>
                          </a:solidFill>
                          <a:latin typeface="Corbel"/>
                          <a:cs typeface="Corbel"/>
                        </a:rPr>
                        <a:t> </a:t>
                      </a:r>
                      <a:r>
                        <a:rPr sz="4450" b="1" dirty="0">
                          <a:solidFill>
                            <a:srgbClr val="C35100"/>
                          </a:solidFill>
                          <a:latin typeface="Corbel"/>
                          <a:cs typeface="Corbel"/>
                        </a:rPr>
                        <a:t>:	42</a:t>
                      </a:r>
                      <a:r>
                        <a:rPr sz="4450" b="1" spc="-35" dirty="0">
                          <a:solidFill>
                            <a:srgbClr val="C35100"/>
                          </a:solidFill>
                          <a:latin typeface="Corbel"/>
                          <a:cs typeface="Corbel"/>
                        </a:rPr>
                        <a:t> </a:t>
                      </a:r>
                      <a:r>
                        <a:rPr sz="4450" b="1" spc="-5" dirty="0">
                          <a:solidFill>
                            <a:srgbClr val="C35100"/>
                          </a:solidFill>
                          <a:latin typeface="Corbel"/>
                          <a:cs typeface="Corbel"/>
                        </a:rPr>
                        <a:t>years</a:t>
                      </a:r>
                      <a:endParaRPr sz="4450">
                        <a:latin typeface="Corbel"/>
                        <a:cs typeface="Corbel"/>
                      </a:endParaRPr>
                    </a:p>
                  </a:txBody>
                  <a:tcPr marL="0" marR="0" marT="127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bl>
          </a:graphicData>
        </a:graphic>
      </p:graphicFrame>
      <p:pic>
        <p:nvPicPr>
          <p:cNvPr id="4" name="object 4"/>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43115"/>
            <a:ext cx="19290030" cy="9622790"/>
            <a:chOff x="0" y="843115"/>
            <a:chExt cx="19290030" cy="9622790"/>
          </a:xfrm>
        </p:grpSpPr>
        <p:pic>
          <p:nvPicPr>
            <p:cNvPr id="3" name="object 3"/>
            <p:cNvPicPr/>
            <p:nvPr/>
          </p:nvPicPr>
          <p:blipFill>
            <a:blip r:embed="rId2" cstate="print"/>
            <a:stretch>
              <a:fillRect/>
            </a:stretch>
          </p:blipFill>
          <p:spPr>
            <a:xfrm>
              <a:off x="814216" y="843115"/>
              <a:ext cx="18475667" cy="9622324"/>
            </a:xfrm>
            <a:prstGeom prst="rect">
              <a:avLst/>
            </a:prstGeom>
          </p:spPr>
        </p:pic>
        <p:pic>
          <p:nvPicPr>
            <p:cNvPr id="4" name="object 4"/>
            <p:cNvPicPr/>
            <p:nvPr/>
          </p:nvPicPr>
          <p:blipFill>
            <a:blip r:embed="rId3" cstate="print"/>
            <a:stretch>
              <a:fillRect/>
            </a:stretch>
          </p:blipFill>
          <p:spPr>
            <a:xfrm>
              <a:off x="0" y="1016429"/>
              <a:ext cx="5909063" cy="7150858"/>
            </a:xfrm>
            <a:prstGeom prst="rect">
              <a:avLst/>
            </a:prstGeom>
          </p:spPr>
        </p:pic>
      </p:grpSp>
      <p:sp>
        <p:nvSpPr>
          <p:cNvPr id="5" name="object 5"/>
          <p:cNvSpPr txBox="1">
            <a:spLocks noGrp="1"/>
          </p:cNvSpPr>
          <p:nvPr>
            <p:ph type="title"/>
          </p:nvPr>
        </p:nvSpPr>
        <p:spPr>
          <a:xfrm>
            <a:off x="9674256" y="4687544"/>
            <a:ext cx="3111500" cy="1031240"/>
          </a:xfrm>
          <a:prstGeom prst="rect">
            <a:avLst/>
          </a:prstGeom>
        </p:spPr>
        <p:txBody>
          <a:bodyPr vert="horz" wrap="square" lIns="0" tIns="12700" rIns="0" bIns="0" rtlCol="0">
            <a:spAutoFit/>
          </a:bodyPr>
          <a:lstStyle/>
          <a:p>
            <a:pPr marL="12700">
              <a:lnSpc>
                <a:spcPct val="100000"/>
              </a:lnSpc>
              <a:spcBef>
                <a:spcPts val="100"/>
              </a:spcBef>
            </a:pPr>
            <a:r>
              <a:rPr sz="6600" spc="-5" dirty="0">
                <a:solidFill>
                  <a:srgbClr val="2D7031"/>
                </a:solidFill>
              </a:rPr>
              <a:t>Demand</a:t>
            </a:r>
            <a:endParaRPr sz="6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21157" y="4387719"/>
            <a:ext cx="6972934" cy="36830"/>
          </a:xfrm>
          <a:custGeom>
            <a:avLst/>
            <a:gdLst/>
            <a:ahLst/>
            <a:cxnLst/>
            <a:rect l="l" t="t" r="r" b="b"/>
            <a:pathLst>
              <a:path w="6972934" h="36829">
                <a:moveTo>
                  <a:pt x="6972353" y="0"/>
                </a:moveTo>
                <a:lnTo>
                  <a:pt x="0" y="0"/>
                </a:lnTo>
                <a:lnTo>
                  <a:pt x="0" y="36438"/>
                </a:lnTo>
                <a:lnTo>
                  <a:pt x="6972353" y="36438"/>
                </a:lnTo>
                <a:lnTo>
                  <a:pt x="6972353" y="0"/>
                </a:lnTo>
                <a:close/>
              </a:path>
            </a:pathLst>
          </a:custGeom>
          <a:solidFill>
            <a:srgbClr val="8EB88B">
              <a:alpha val="73725"/>
            </a:srgbClr>
          </a:solidFill>
        </p:spPr>
        <p:txBody>
          <a:bodyPr wrap="square" lIns="0" tIns="0" rIns="0" bIns="0" rtlCol="0"/>
          <a:lstStyle/>
          <a:p>
            <a:endParaRPr/>
          </a:p>
        </p:txBody>
      </p:sp>
      <p:sp>
        <p:nvSpPr>
          <p:cNvPr id="3" name="object 3"/>
          <p:cNvSpPr txBox="1"/>
          <p:nvPr/>
        </p:nvSpPr>
        <p:spPr>
          <a:xfrm>
            <a:off x="10309638" y="3785418"/>
            <a:ext cx="222885" cy="503555"/>
          </a:xfrm>
          <a:prstGeom prst="rect">
            <a:avLst/>
          </a:prstGeom>
        </p:spPr>
        <p:txBody>
          <a:bodyPr vert="horz" wrap="square" lIns="0" tIns="17145" rIns="0" bIns="0" rtlCol="0">
            <a:spAutoFit/>
          </a:bodyPr>
          <a:lstStyle/>
          <a:p>
            <a:pPr marL="12700">
              <a:lnSpc>
                <a:spcPct val="100000"/>
              </a:lnSpc>
              <a:spcBef>
                <a:spcPts val="135"/>
              </a:spcBef>
            </a:pPr>
            <a:r>
              <a:rPr sz="3100" b="1" spc="15" dirty="0">
                <a:solidFill>
                  <a:srgbClr val="97C493"/>
                </a:solidFill>
                <a:latin typeface="Corbel"/>
                <a:cs typeface="Corbel"/>
              </a:rPr>
              <a:t>1</a:t>
            </a:r>
            <a:endParaRPr sz="3100">
              <a:latin typeface="Corbel"/>
              <a:cs typeface="Corbel"/>
            </a:endParaRPr>
          </a:p>
        </p:txBody>
      </p:sp>
      <p:sp>
        <p:nvSpPr>
          <p:cNvPr id="4" name="object 4"/>
          <p:cNvSpPr txBox="1"/>
          <p:nvPr/>
        </p:nvSpPr>
        <p:spPr>
          <a:xfrm>
            <a:off x="10310834" y="5173139"/>
            <a:ext cx="219710" cy="503555"/>
          </a:xfrm>
          <a:prstGeom prst="rect">
            <a:avLst/>
          </a:prstGeom>
        </p:spPr>
        <p:txBody>
          <a:bodyPr vert="horz" wrap="square" lIns="0" tIns="17145" rIns="0" bIns="0" rtlCol="0">
            <a:spAutoFit/>
          </a:bodyPr>
          <a:lstStyle/>
          <a:p>
            <a:pPr marL="12700">
              <a:lnSpc>
                <a:spcPct val="100000"/>
              </a:lnSpc>
              <a:spcBef>
                <a:spcPts val="135"/>
              </a:spcBef>
            </a:pPr>
            <a:r>
              <a:rPr sz="3100" b="1" spc="15" dirty="0">
                <a:solidFill>
                  <a:srgbClr val="97C493"/>
                </a:solidFill>
                <a:latin typeface="Corbel"/>
                <a:cs typeface="Corbel"/>
              </a:rPr>
              <a:t>3</a:t>
            </a:r>
            <a:endParaRPr sz="3100">
              <a:latin typeface="Corbel"/>
              <a:cs typeface="Corbel"/>
            </a:endParaRPr>
          </a:p>
        </p:txBody>
      </p:sp>
      <p:pic>
        <p:nvPicPr>
          <p:cNvPr id="5" name="object 5"/>
          <p:cNvPicPr/>
          <p:nvPr/>
        </p:nvPicPr>
        <p:blipFill>
          <a:blip r:embed="rId2" cstate="print"/>
          <a:stretch>
            <a:fillRect/>
          </a:stretch>
        </p:blipFill>
        <p:spPr>
          <a:xfrm>
            <a:off x="439787" y="2063549"/>
            <a:ext cx="3654160" cy="4137871"/>
          </a:xfrm>
          <a:prstGeom prst="rect">
            <a:avLst/>
          </a:prstGeom>
        </p:spPr>
      </p:pic>
      <p:sp>
        <p:nvSpPr>
          <p:cNvPr id="6" name="object 6"/>
          <p:cNvSpPr txBox="1"/>
          <p:nvPr/>
        </p:nvSpPr>
        <p:spPr>
          <a:xfrm>
            <a:off x="19670642" y="10593264"/>
            <a:ext cx="177800" cy="427990"/>
          </a:xfrm>
          <a:prstGeom prst="rect">
            <a:avLst/>
          </a:prstGeom>
        </p:spPr>
        <p:txBody>
          <a:bodyPr vert="horz" wrap="square" lIns="0" tIns="11430" rIns="0" bIns="0" rtlCol="0">
            <a:spAutoFit/>
          </a:bodyPr>
          <a:lstStyle/>
          <a:p>
            <a:pPr marL="12700">
              <a:lnSpc>
                <a:spcPct val="100000"/>
              </a:lnSpc>
              <a:spcBef>
                <a:spcPts val="90"/>
              </a:spcBef>
            </a:pPr>
            <a:r>
              <a:rPr sz="2650" spc="-5" dirty="0">
                <a:latin typeface="Corbel"/>
                <a:cs typeface="Corbel"/>
              </a:rPr>
              <a:t>3</a:t>
            </a:r>
            <a:endParaRPr sz="2650">
              <a:latin typeface="Corbel"/>
              <a:cs typeface="Corbel"/>
            </a:endParaRPr>
          </a:p>
        </p:txBody>
      </p:sp>
      <p:sp>
        <p:nvSpPr>
          <p:cNvPr id="7" name="object 7"/>
          <p:cNvSpPr txBox="1"/>
          <p:nvPr/>
        </p:nvSpPr>
        <p:spPr>
          <a:xfrm>
            <a:off x="10880565" y="3696899"/>
            <a:ext cx="3860165" cy="591185"/>
          </a:xfrm>
          <a:prstGeom prst="rect">
            <a:avLst/>
          </a:prstGeom>
        </p:spPr>
        <p:txBody>
          <a:bodyPr vert="horz" wrap="square" lIns="0" tIns="13970" rIns="0" bIns="0" rtlCol="0">
            <a:spAutoFit/>
          </a:bodyPr>
          <a:lstStyle/>
          <a:p>
            <a:pPr marL="12700">
              <a:lnSpc>
                <a:spcPct val="100000"/>
              </a:lnSpc>
              <a:spcBef>
                <a:spcPts val="110"/>
              </a:spcBef>
            </a:pPr>
            <a:r>
              <a:rPr sz="3700" dirty="0">
                <a:latin typeface="Corbel"/>
                <a:cs typeface="Corbel"/>
              </a:rPr>
              <a:t>Introduction</a:t>
            </a:r>
            <a:r>
              <a:rPr sz="3700" spc="-40" dirty="0">
                <a:latin typeface="Corbel"/>
                <a:cs typeface="Corbel"/>
              </a:rPr>
              <a:t> </a:t>
            </a:r>
            <a:r>
              <a:rPr sz="3700" dirty="0">
                <a:latin typeface="Corbel"/>
                <a:cs typeface="Corbel"/>
              </a:rPr>
              <a:t>to</a:t>
            </a:r>
            <a:r>
              <a:rPr sz="3700" spc="-40" dirty="0">
                <a:latin typeface="Corbel"/>
                <a:cs typeface="Corbel"/>
              </a:rPr>
              <a:t> </a:t>
            </a:r>
            <a:r>
              <a:rPr sz="3700" spc="5" dirty="0">
                <a:latin typeface="Corbel"/>
                <a:cs typeface="Corbel"/>
              </a:rPr>
              <a:t>SSA</a:t>
            </a:r>
            <a:endParaRPr sz="3700">
              <a:latin typeface="Corbel"/>
              <a:cs typeface="Corbel"/>
            </a:endParaRPr>
          </a:p>
        </p:txBody>
      </p:sp>
      <p:sp>
        <p:nvSpPr>
          <p:cNvPr id="8" name="object 8"/>
          <p:cNvSpPr txBox="1">
            <a:spLocks noGrp="1"/>
          </p:cNvSpPr>
          <p:nvPr>
            <p:ph type="title"/>
          </p:nvPr>
        </p:nvSpPr>
        <p:spPr>
          <a:xfrm>
            <a:off x="2898576" y="907285"/>
            <a:ext cx="16112490" cy="930275"/>
          </a:xfrm>
          <a:prstGeom prst="rect">
            <a:avLst/>
          </a:prstGeom>
        </p:spPr>
        <p:txBody>
          <a:bodyPr vert="horz" wrap="square" lIns="0" tIns="17145" rIns="0" bIns="0" rtlCol="0">
            <a:spAutoFit/>
          </a:bodyPr>
          <a:lstStyle/>
          <a:p>
            <a:pPr marL="12700">
              <a:lnSpc>
                <a:spcPct val="100000"/>
              </a:lnSpc>
              <a:spcBef>
                <a:spcPts val="135"/>
              </a:spcBef>
            </a:pPr>
            <a:r>
              <a:rPr sz="5900" spc="10" dirty="0"/>
              <a:t>Session</a:t>
            </a:r>
            <a:r>
              <a:rPr sz="5900" spc="15" dirty="0"/>
              <a:t> </a:t>
            </a:r>
            <a:r>
              <a:rPr sz="5900" spc="10" dirty="0"/>
              <a:t>Two:</a:t>
            </a:r>
            <a:r>
              <a:rPr sz="5900" spc="20" dirty="0"/>
              <a:t> </a:t>
            </a:r>
            <a:r>
              <a:rPr sz="5900" spc="15" dirty="0"/>
              <a:t>The</a:t>
            </a:r>
            <a:r>
              <a:rPr sz="5900" spc="-5" dirty="0"/>
              <a:t> </a:t>
            </a:r>
            <a:r>
              <a:rPr sz="5900" spc="15" dirty="0"/>
              <a:t>Seed</a:t>
            </a:r>
            <a:r>
              <a:rPr sz="5900" spc="-10" dirty="0"/>
              <a:t> </a:t>
            </a:r>
            <a:r>
              <a:rPr sz="5900" spc="15" dirty="0"/>
              <a:t>System </a:t>
            </a:r>
            <a:r>
              <a:rPr sz="5900" spc="10" dirty="0"/>
              <a:t>Assessment</a:t>
            </a:r>
            <a:r>
              <a:rPr sz="5900" spc="30" dirty="0"/>
              <a:t> </a:t>
            </a:r>
            <a:r>
              <a:rPr sz="5900" spc="10" dirty="0"/>
              <a:t>(SSA)</a:t>
            </a:r>
            <a:endParaRPr sz="5900"/>
          </a:p>
        </p:txBody>
      </p:sp>
      <p:sp>
        <p:nvSpPr>
          <p:cNvPr id="9" name="object 9"/>
          <p:cNvSpPr txBox="1"/>
          <p:nvPr/>
        </p:nvSpPr>
        <p:spPr>
          <a:xfrm>
            <a:off x="1571864" y="5701090"/>
            <a:ext cx="2145665" cy="1533525"/>
          </a:xfrm>
          <a:prstGeom prst="rect">
            <a:avLst/>
          </a:prstGeom>
        </p:spPr>
        <p:txBody>
          <a:bodyPr vert="horz" wrap="square" lIns="0" tIns="12065" rIns="0" bIns="0" rtlCol="0">
            <a:spAutoFit/>
          </a:bodyPr>
          <a:lstStyle/>
          <a:p>
            <a:pPr marL="12700" marR="5080">
              <a:lnSpc>
                <a:spcPct val="100000"/>
              </a:lnSpc>
              <a:spcBef>
                <a:spcPts val="95"/>
              </a:spcBef>
            </a:pPr>
            <a:r>
              <a:rPr sz="4950" b="1" spc="-10" dirty="0">
                <a:solidFill>
                  <a:srgbClr val="282828"/>
                </a:solidFill>
                <a:latin typeface="Corbel"/>
                <a:cs typeface="Corbel"/>
              </a:rPr>
              <a:t>Tod</a:t>
            </a:r>
            <a:r>
              <a:rPr sz="4950" b="1" spc="-15" dirty="0">
                <a:solidFill>
                  <a:srgbClr val="282828"/>
                </a:solidFill>
                <a:latin typeface="Corbel"/>
                <a:cs typeface="Corbel"/>
              </a:rPr>
              <a:t>a</a:t>
            </a:r>
            <a:r>
              <a:rPr sz="4950" b="1" spc="-5" dirty="0">
                <a:solidFill>
                  <a:srgbClr val="282828"/>
                </a:solidFill>
                <a:latin typeface="Corbel"/>
                <a:cs typeface="Corbel"/>
              </a:rPr>
              <a:t>y</a:t>
            </a:r>
            <a:r>
              <a:rPr sz="4950" b="1" spc="-10" dirty="0">
                <a:solidFill>
                  <a:srgbClr val="282828"/>
                </a:solidFill>
                <a:latin typeface="Corbel"/>
                <a:cs typeface="Corbel"/>
              </a:rPr>
              <a:t>’</a:t>
            </a:r>
            <a:r>
              <a:rPr sz="4950" b="1" spc="-5" dirty="0">
                <a:solidFill>
                  <a:srgbClr val="282828"/>
                </a:solidFill>
                <a:latin typeface="Corbel"/>
                <a:cs typeface="Corbel"/>
              </a:rPr>
              <a:t>s  Agenda</a:t>
            </a:r>
            <a:endParaRPr sz="4950">
              <a:latin typeface="Corbel"/>
              <a:cs typeface="Corbel"/>
            </a:endParaRPr>
          </a:p>
        </p:txBody>
      </p:sp>
      <p:sp>
        <p:nvSpPr>
          <p:cNvPr id="10" name="object 10"/>
          <p:cNvSpPr/>
          <p:nvPr/>
        </p:nvSpPr>
        <p:spPr>
          <a:xfrm>
            <a:off x="10121157" y="5758568"/>
            <a:ext cx="6972934" cy="38100"/>
          </a:xfrm>
          <a:custGeom>
            <a:avLst/>
            <a:gdLst/>
            <a:ahLst/>
            <a:cxnLst/>
            <a:rect l="l" t="t" r="r" b="b"/>
            <a:pathLst>
              <a:path w="6972934" h="38100">
                <a:moveTo>
                  <a:pt x="6972353" y="0"/>
                </a:moveTo>
                <a:lnTo>
                  <a:pt x="0" y="0"/>
                </a:lnTo>
                <a:lnTo>
                  <a:pt x="0" y="37695"/>
                </a:lnTo>
                <a:lnTo>
                  <a:pt x="6972353" y="37695"/>
                </a:lnTo>
                <a:lnTo>
                  <a:pt x="6972353" y="0"/>
                </a:lnTo>
                <a:close/>
              </a:path>
            </a:pathLst>
          </a:custGeom>
          <a:solidFill>
            <a:srgbClr val="8EB88B">
              <a:alpha val="73725"/>
            </a:srgbClr>
          </a:solidFill>
        </p:spPr>
        <p:txBody>
          <a:bodyPr wrap="square" lIns="0" tIns="0" rIns="0" bIns="0" rtlCol="0"/>
          <a:lstStyle/>
          <a:p>
            <a:endParaRPr/>
          </a:p>
        </p:txBody>
      </p:sp>
      <p:sp>
        <p:nvSpPr>
          <p:cNvPr id="11" name="object 11"/>
          <p:cNvSpPr txBox="1"/>
          <p:nvPr/>
        </p:nvSpPr>
        <p:spPr>
          <a:xfrm>
            <a:off x="10309638" y="4434421"/>
            <a:ext cx="224790" cy="503555"/>
          </a:xfrm>
          <a:prstGeom prst="rect">
            <a:avLst/>
          </a:prstGeom>
        </p:spPr>
        <p:txBody>
          <a:bodyPr vert="horz" wrap="square" lIns="0" tIns="17145" rIns="0" bIns="0" rtlCol="0">
            <a:spAutoFit/>
          </a:bodyPr>
          <a:lstStyle/>
          <a:p>
            <a:pPr marL="12700">
              <a:lnSpc>
                <a:spcPct val="100000"/>
              </a:lnSpc>
              <a:spcBef>
                <a:spcPts val="135"/>
              </a:spcBef>
            </a:pPr>
            <a:r>
              <a:rPr sz="3100" b="1" spc="15" dirty="0">
                <a:solidFill>
                  <a:srgbClr val="97C493"/>
                </a:solidFill>
                <a:latin typeface="Corbel"/>
                <a:cs typeface="Corbel"/>
              </a:rPr>
              <a:t>2</a:t>
            </a:r>
            <a:endParaRPr sz="3100">
              <a:latin typeface="Corbel"/>
              <a:cs typeface="Corbel"/>
            </a:endParaRPr>
          </a:p>
        </p:txBody>
      </p:sp>
      <p:sp>
        <p:nvSpPr>
          <p:cNvPr id="12" name="object 12"/>
          <p:cNvSpPr txBox="1"/>
          <p:nvPr/>
        </p:nvSpPr>
        <p:spPr>
          <a:xfrm>
            <a:off x="10880566" y="4419658"/>
            <a:ext cx="4408170" cy="603250"/>
          </a:xfrm>
          <a:prstGeom prst="rect">
            <a:avLst/>
          </a:prstGeom>
        </p:spPr>
        <p:txBody>
          <a:bodyPr vert="horz" wrap="square" lIns="0" tIns="17780" rIns="0" bIns="0" rtlCol="0">
            <a:spAutoFit/>
          </a:bodyPr>
          <a:lstStyle/>
          <a:p>
            <a:pPr marL="12700">
              <a:lnSpc>
                <a:spcPct val="100000"/>
              </a:lnSpc>
              <a:spcBef>
                <a:spcPts val="140"/>
              </a:spcBef>
            </a:pPr>
            <a:r>
              <a:rPr sz="3750" spc="15" dirty="0">
                <a:latin typeface="Corbel"/>
                <a:cs typeface="Corbel"/>
              </a:rPr>
              <a:t>Websites</a:t>
            </a:r>
            <a:r>
              <a:rPr sz="3750" spc="-20" dirty="0">
                <a:latin typeface="Corbel"/>
                <a:cs typeface="Corbel"/>
              </a:rPr>
              <a:t> </a:t>
            </a:r>
            <a:r>
              <a:rPr sz="3750" spc="10" dirty="0">
                <a:latin typeface="Corbel"/>
                <a:cs typeface="Corbel"/>
              </a:rPr>
              <a:t>introduction</a:t>
            </a:r>
            <a:endParaRPr sz="3750">
              <a:latin typeface="Corbel"/>
              <a:cs typeface="Corbel"/>
            </a:endParaRPr>
          </a:p>
        </p:txBody>
      </p:sp>
      <p:sp>
        <p:nvSpPr>
          <p:cNvPr id="13" name="object 13"/>
          <p:cNvSpPr/>
          <p:nvPr/>
        </p:nvSpPr>
        <p:spPr>
          <a:xfrm>
            <a:off x="10121157" y="5085080"/>
            <a:ext cx="6972934" cy="38100"/>
          </a:xfrm>
          <a:custGeom>
            <a:avLst/>
            <a:gdLst/>
            <a:ahLst/>
            <a:cxnLst/>
            <a:rect l="l" t="t" r="r" b="b"/>
            <a:pathLst>
              <a:path w="6972934" h="38100">
                <a:moveTo>
                  <a:pt x="6972353" y="0"/>
                </a:moveTo>
                <a:lnTo>
                  <a:pt x="0" y="0"/>
                </a:lnTo>
                <a:lnTo>
                  <a:pt x="0" y="37695"/>
                </a:lnTo>
                <a:lnTo>
                  <a:pt x="6972353" y="37695"/>
                </a:lnTo>
                <a:lnTo>
                  <a:pt x="6972353" y="0"/>
                </a:lnTo>
                <a:close/>
              </a:path>
            </a:pathLst>
          </a:custGeom>
          <a:solidFill>
            <a:srgbClr val="8EB88B">
              <a:alpha val="73725"/>
            </a:srgbClr>
          </a:solidFill>
        </p:spPr>
        <p:txBody>
          <a:bodyPr wrap="square" lIns="0" tIns="0" rIns="0" bIns="0" rtlCol="0"/>
          <a:lstStyle/>
          <a:p>
            <a:endParaRPr/>
          </a:p>
        </p:txBody>
      </p:sp>
      <p:sp>
        <p:nvSpPr>
          <p:cNvPr id="14" name="object 14"/>
          <p:cNvSpPr/>
          <p:nvPr/>
        </p:nvSpPr>
        <p:spPr>
          <a:xfrm>
            <a:off x="10216652" y="6432055"/>
            <a:ext cx="6972934" cy="36830"/>
          </a:xfrm>
          <a:custGeom>
            <a:avLst/>
            <a:gdLst/>
            <a:ahLst/>
            <a:cxnLst/>
            <a:rect l="l" t="t" r="r" b="b"/>
            <a:pathLst>
              <a:path w="6972934" h="36829">
                <a:moveTo>
                  <a:pt x="6972353" y="0"/>
                </a:moveTo>
                <a:lnTo>
                  <a:pt x="0" y="0"/>
                </a:lnTo>
                <a:lnTo>
                  <a:pt x="0" y="36438"/>
                </a:lnTo>
                <a:lnTo>
                  <a:pt x="6972353" y="36438"/>
                </a:lnTo>
                <a:lnTo>
                  <a:pt x="6972353" y="0"/>
                </a:lnTo>
                <a:close/>
              </a:path>
            </a:pathLst>
          </a:custGeom>
          <a:solidFill>
            <a:srgbClr val="8EB88B">
              <a:alpha val="73725"/>
            </a:srgbClr>
          </a:solidFill>
        </p:spPr>
        <p:txBody>
          <a:bodyPr wrap="square" lIns="0" tIns="0" rIns="0" bIns="0" rtlCol="0"/>
          <a:lstStyle/>
          <a:p>
            <a:endParaRPr/>
          </a:p>
        </p:txBody>
      </p:sp>
      <p:sp>
        <p:nvSpPr>
          <p:cNvPr id="15" name="object 15"/>
          <p:cNvSpPr txBox="1"/>
          <p:nvPr/>
        </p:nvSpPr>
        <p:spPr>
          <a:xfrm>
            <a:off x="10303355" y="5812952"/>
            <a:ext cx="2789555" cy="603250"/>
          </a:xfrm>
          <a:prstGeom prst="rect">
            <a:avLst/>
          </a:prstGeom>
        </p:spPr>
        <p:txBody>
          <a:bodyPr vert="horz" wrap="square" lIns="0" tIns="17780" rIns="0" bIns="0" rtlCol="0">
            <a:spAutoFit/>
          </a:bodyPr>
          <a:lstStyle/>
          <a:p>
            <a:pPr marL="12700">
              <a:lnSpc>
                <a:spcPct val="100000"/>
              </a:lnSpc>
              <a:spcBef>
                <a:spcPts val="140"/>
              </a:spcBef>
              <a:tabLst>
                <a:tab pos="661670" algn="l"/>
              </a:tabLst>
            </a:pPr>
            <a:r>
              <a:rPr sz="3100" b="1" spc="15" dirty="0">
                <a:solidFill>
                  <a:srgbClr val="97C493"/>
                </a:solidFill>
                <a:latin typeface="Corbel"/>
                <a:cs typeface="Corbel"/>
              </a:rPr>
              <a:t>4	</a:t>
            </a:r>
            <a:r>
              <a:rPr sz="3750" spc="15" dirty="0">
                <a:latin typeface="Corbel"/>
                <a:cs typeface="Corbel"/>
              </a:rPr>
              <a:t>Responses</a:t>
            </a:r>
            <a:endParaRPr sz="3750">
              <a:latin typeface="Corbel"/>
              <a:cs typeface="Corbel"/>
            </a:endParaRPr>
          </a:p>
        </p:txBody>
      </p:sp>
      <p:sp>
        <p:nvSpPr>
          <p:cNvPr id="16" name="object 16"/>
          <p:cNvSpPr txBox="1"/>
          <p:nvPr/>
        </p:nvSpPr>
        <p:spPr>
          <a:xfrm>
            <a:off x="10952666" y="6506085"/>
            <a:ext cx="5690870" cy="603250"/>
          </a:xfrm>
          <a:prstGeom prst="rect">
            <a:avLst/>
          </a:prstGeom>
        </p:spPr>
        <p:txBody>
          <a:bodyPr vert="horz" wrap="square" lIns="0" tIns="17780" rIns="0" bIns="0" rtlCol="0">
            <a:spAutoFit/>
          </a:bodyPr>
          <a:lstStyle/>
          <a:p>
            <a:pPr marL="12700">
              <a:lnSpc>
                <a:spcPct val="100000"/>
              </a:lnSpc>
              <a:spcBef>
                <a:spcPts val="140"/>
              </a:spcBef>
            </a:pPr>
            <a:r>
              <a:rPr sz="3750" spc="15" dirty="0">
                <a:latin typeface="Corbel"/>
                <a:cs typeface="Corbel"/>
              </a:rPr>
              <a:t>Resources,</a:t>
            </a:r>
            <a:r>
              <a:rPr sz="3750" spc="-5" dirty="0">
                <a:latin typeface="Corbel"/>
                <a:cs typeface="Corbel"/>
              </a:rPr>
              <a:t> </a:t>
            </a:r>
            <a:r>
              <a:rPr sz="3750" spc="10" dirty="0">
                <a:latin typeface="Corbel"/>
                <a:cs typeface="Corbel"/>
              </a:rPr>
              <a:t>post-session</a:t>
            </a:r>
            <a:r>
              <a:rPr sz="3750" spc="5" dirty="0">
                <a:latin typeface="Corbel"/>
                <a:cs typeface="Corbel"/>
              </a:rPr>
              <a:t> </a:t>
            </a:r>
            <a:r>
              <a:rPr sz="3750" spc="15" dirty="0">
                <a:latin typeface="Corbel"/>
                <a:cs typeface="Corbel"/>
              </a:rPr>
              <a:t>task</a:t>
            </a:r>
            <a:endParaRPr sz="3750">
              <a:latin typeface="Corbel"/>
              <a:cs typeface="Corbel"/>
            </a:endParaRPr>
          </a:p>
        </p:txBody>
      </p:sp>
      <p:sp>
        <p:nvSpPr>
          <p:cNvPr id="17" name="object 17"/>
          <p:cNvSpPr txBox="1"/>
          <p:nvPr/>
        </p:nvSpPr>
        <p:spPr>
          <a:xfrm>
            <a:off x="10914648" y="5146576"/>
            <a:ext cx="2583180" cy="603250"/>
          </a:xfrm>
          <a:prstGeom prst="rect">
            <a:avLst/>
          </a:prstGeom>
        </p:spPr>
        <p:txBody>
          <a:bodyPr vert="horz" wrap="square" lIns="0" tIns="17780" rIns="0" bIns="0" rtlCol="0">
            <a:spAutoFit/>
          </a:bodyPr>
          <a:lstStyle/>
          <a:p>
            <a:pPr marL="12700">
              <a:lnSpc>
                <a:spcPct val="100000"/>
              </a:lnSpc>
              <a:spcBef>
                <a:spcPts val="140"/>
              </a:spcBef>
            </a:pPr>
            <a:r>
              <a:rPr sz="3750" spc="15" dirty="0">
                <a:latin typeface="Corbel"/>
                <a:cs typeface="Corbel"/>
              </a:rPr>
              <a:t>SSA</a:t>
            </a:r>
            <a:r>
              <a:rPr sz="3750" spc="-35" dirty="0">
                <a:latin typeface="Corbel"/>
                <a:cs typeface="Corbel"/>
              </a:rPr>
              <a:t> </a:t>
            </a:r>
            <a:r>
              <a:rPr sz="3750" spc="15" dirty="0">
                <a:latin typeface="Corbel"/>
                <a:cs typeface="Corbel"/>
              </a:rPr>
              <a:t>Content</a:t>
            </a:r>
            <a:endParaRPr sz="3750">
              <a:latin typeface="Corbel"/>
              <a:cs typeface="Corbel"/>
            </a:endParaRPr>
          </a:p>
        </p:txBody>
      </p:sp>
      <p:sp>
        <p:nvSpPr>
          <p:cNvPr id="18" name="object 18"/>
          <p:cNvSpPr txBox="1"/>
          <p:nvPr/>
        </p:nvSpPr>
        <p:spPr>
          <a:xfrm>
            <a:off x="10310921" y="6555837"/>
            <a:ext cx="220345" cy="503555"/>
          </a:xfrm>
          <a:prstGeom prst="rect">
            <a:avLst/>
          </a:prstGeom>
        </p:spPr>
        <p:txBody>
          <a:bodyPr vert="horz" wrap="square" lIns="0" tIns="17145" rIns="0" bIns="0" rtlCol="0">
            <a:spAutoFit/>
          </a:bodyPr>
          <a:lstStyle/>
          <a:p>
            <a:pPr marL="12700">
              <a:lnSpc>
                <a:spcPct val="100000"/>
              </a:lnSpc>
              <a:spcBef>
                <a:spcPts val="135"/>
              </a:spcBef>
            </a:pPr>
            <a:r>
              <a:rPr sz="3100" b="1" spc="15" dirty="0">
                <a:solidFill>
                  <a:srgbClr val="97C493"/>
                </a:solidFill>
                <a:latin typeface="Corbel"/>
                <a:cs typeface="Corbel"/>
              </a:rPr>
              <a:t>5</a:t>
            </a:r>
            <a:endParaRPr sz="3100">
              <a:latin typeface="Corbel"/>
              <a:cs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5481320" marR="5080" indent="-3858260">
              <a:lnSpc>
                <a:spcPct val="100000"/>
              </a:lnSpc>
              <a:spcBef>
                <a:spcPts val="95"/>
              </a:spcBef>
            </a:pPr>
            <a:r>
              <a:rPr spc="-5" dirty="0"/>
              <a:t>Does</a:t>
            </a:r>
            <a:r>
              <a:rPr spc="-15" dirty="0"/>
              <a:t> </a:t>
            </a:r>
            <a:r>
              <a:rPr spc="-10" dirty="0"/>
              <a:t>this</a:t>
            </a:r>
            <a:r>
              <a:rPr dirty="0"/>
              <a:t> </a:t>
            </a:r>
            <a:r>
              <a:rPr spc="-10" dirty="0"/>
              <a:t>answer</a:t>
            </a:r>
            <a:r>
              <a:rPr spc="10" dirty="0"/>
              <a:t> </a:t>
            </a:r>
            <a:r>
              <a:rPr spc="-10" dirty="0"/>
              <a:t>give </a:t>
            </a:r>
            <a:r>
              <a:rPr spc="-5" dirty="0"/>
              <a:t>you enough</a:t>
            </a:r>
            <a:r>
              <a:rPr dirty="0"/>
              <a:t> </a:t>
            </a:r>
            <a:r>
              <a:rPr spc="-10" dirty="0"/>
              <a:t>information</a:t>
            </a:r>
            <a:r>
              <a:rPr spc="-5" dirty="0"/>
              <a:t> </a:t>
            </a:r>
            <a:r>
              <a:rPr spc="-10" dirty="0"/>
              <a:t>to </a:t>
            </a:r>
            <a:r>
              <a:rPr spc="-1055" dirty="0"/>
              <a:t> </a:t>
            </a:r>
            <a:r>
              <a:rPr spc="-10" dirty="0"/>
              <a:t>understand</a:t>
            </a:r>
            <a:r>
              <a:rPr spc="-5" dirty="0"/>
              <a:t> </a:t>
            </a:r>
            <a:r>
              <a:rPr spc="-10" dirty="0"/>
              <a:t>the need?</a:t>
            </a:r>
          </a:p>
        </p:txBody>
      </p:sp>
      <p:graphicFrame>
        <p:nvGraphicFramePr>
          <p:cNvPr id="3" name="object 3"/>
          <p:cNvGraphicFramePr>
            <a:graphicFrameLocks noGrp="1"/>
          </p:cNvGraphicFramePr>
          <p:nvPr/>
        </p:nvGraphicFramePr>
        <p:xfrm>
          <a:off x="2311830" y="3311449"/>
          <a:ext cx="15024733" cy="7102639"/>
        </p:xfrm>
        <a:graphic>
          <a:graphicData uri="http://schemas.openxmlformats.org/drawingml/2006/table">
            <a:tbl>
              <a:tblPr firstRow="1" bandRow="1">
                <a:tableStyleId>{2D5ABB26-0587-4C30-8999-92F81FD0307C}</a:tableStyleId>
              </a:tblPr>
              <a:tblGrid>
                <a:gridCol w="7148195">
                  <a:extLst>
                    <a:ext uri="{9D8B030D-6E8A-4147-A177-3AD203B41FA5}">
                      <a16:colId xmlns:a16="http://schemas.microsoft.com/office/drawing/2014/main" val="20000"/>
                    </a:ext>
                  </a:extLst>
                </a:gridCol>
                <a:gridCol w="3980179">
                  <a:extLst>
                    <a:ext uri="{9D8B030D-6E8A-4147-A177-3AD203B41FA5}">
                      <a16:colId xmlns:a16="http://schemas.microsoft.com/office/drawing/2014/main" val="20001"/>
                    </a:ext>
                  </a:extLst>
                </a:gridCol>
                <a:gridCol w="3896359">
                  <a:extLst>
                    <a:ext uri="{9D8B030D-6E8A-4147-A177-3AD203B41FA5}">
                      <a16:colId xmlns:a16="http://schemas.microsoft.com/office/drawing/2014/main" val="20002"/>
                    </a:ext>
                  </a:extLst>
                </a:gridCol>
              </a:tblGrid>
              <a:tr h="1561522">
                <a:tc rowSpan="2">
                  <a:txBody>
                    <a:bodyPr/>
                    <a:lstStyle/>
                    <a:p>
                      <a:pPr>
                        <a:lnSpc>
                          <a:spcPct val="100000"/>
                        </a:lnSpc>
                      </a:pPr>
                      <a:endParaRPr sz="3700">
                        <a:latin typeface="Times New Roman"/>
                        <a:cs typeface="Times New Roman"/>
                      </a:endParaRPr>
                    </a:p>
                    <a:p>
                      <a:pPr>
                        <a:lnSpc>
                          <a:spcPct val="100000"/>
                        </a:lnSpc>
                        <a:spcBef>
                          <a:spcPts val="10"/>
                        </a:spcBef>
                      </a:pPr>
                      <a:endParaRPr sz="4350">
                        <a:latin typeface="Times New Roman"/>
                        <a:cs typeface="Times New Roman"/>
                      </a:endParaRPr>
                    </a:p>
                    <a:p>
                      <a:pPr marL="56515">
                        <a:lnSpc>
                          <a:spcPct val="100000"/>
                        </a:lnSpc>
                      </a:pPr>
                      <a:r>
                        <a:rPr sz="3700" b="1" spc="5" dirty="0">
                          <a:latin typeface="Corbel"/>
                          <a:cs typeface="Corbel"/>
                        </a:rPr>
                        <a:t>The</a:t>
                      </a:r>
                      <a:r>
                        <a:rPr sz="3700" b="1" spc="-15" dirty="0">
                          <a:latin typeface="Corbel"/>
                          <a:cs typeface="Corbel"/>
                        </a:rPr>
                        <a:t> </a:t>
                      </a:r>
                      <a:r>
                        <a:rPr sz="3700" b="1" dirty="0">
                          <a:latin typeface="Corbel"/>
                          <a:cs typeface="Corbel"/>
                        </a:rPr>
                        <a:t>Farmer/community</a:t>
                      </a:r>
                      <a:r>
                        <a:rPr sz="3700" b="1" spc="5" dirty="0">
                          <a:latin typeface="Corbel"/>
                          <a:cs typeface="Corbel"/>
                        </a:rPr>
                        <a:t> </a:t>
                      </a:r>
                      <a:r>
                        <a:rPr sz="3700" b="1" dirty="0">
                          <a:latin typeface="Corbel"/>
                          <a:cs typeface="Corbel"/>
                        </a:rPr>
                        <a:t>says:</a:t>
                      </a:r>
                      <a:endParaRPr sz="3700">
                        <a:latin typeface="Corbel"/>
                        <a:cs typeface="Corbe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6DEC2"/>
                    </a:solidFill>
                  </a:tcPr>
                </a:tc>
                <a:tc gridSpan="2">
                  <a:txBody>
                    <a:bodyPr/>
                    <a:lstStyle/>
                    <a:p>
                      <a:pPr marL="56515" marR="324485">
                        <a:lnSpc>
                          <a:spcPct val="100299"/>
                        </a:lnSpc>
                        <a:spcBef>
                          <a:spcPts val="350"/>
                        </a:spcBef>
                      </a:pPr>
                      <a:r>
                        <a:rPr sz="3700" b="1" dirty="0">
                          <a:latin typeface="Corbel"/>
                          <a:cs typeface="Corbel"/>
                        </a:rPr>
                        <a:t>Does </a:t>
                      </a:r>
                      <a:r>
                        <a:rPr sz="3700" b="1" spc="-5" dirty="0">
                          <a:latin typeface="Corbel"/>
                          <a:cs typeface="Corbel"/>
                        </a:rPr>
                        <a:t>this </a:t>
                      </a:r>
                      <a:r>
                        <a:rPr sz="3700" b="1" dirty="0">
                          <a:latin typeface="Corbel"/>
                          <a:cs typeface="Corbel"/>
                        </a:rPr>
                        <a:t>give </a:t>
                      </a:r>
                      <a:r>
                        <a:rPr sz="3700" b="1" spc="5" dirty="0">
                          <a:latin typeface="Corbel"/>
                          <a:cs typeface="Corbel"/>
                        </a:rPr>
                        <a:t>you </a:t>
                      </a:r>
                      <a:r>
                        <a:rPr sz="3700" b="1" dirty="0">
                          <a:latin typeface="Corbel"/>
                          <a:cs typeface="Corbel"/>
                        </a:rPr>
                        <a:t>enough </a:t>
                      </a:r>
                      <a:r>
                        <a:rPr sz="3700" b="1" spc="5" dirty="0">
                          <a:latin typeface="Corbel"/>
                          <a:cs typeface="Corbel"/>
                        </a:rPr>
                        <a:t> </a:t>
                      </a:r>
                      <a:r>
                        <a:rPr sz="3700" b="1" dirty="0">
                          <a:latin typeface="Corbel"/>
                          <a:cs typeface="Corbel"/>
                        </a:rPr>
                        <a:t>information</a:t>
                      </a:r>
                      <a:r>
                        <a:rPr sz="3700" b="1" spc="-15" dirty="0">
                          <a:latin typeface="Corbel"/>
                          <a:cs typeface="Corbel"/>
                        </a:rPr>
                        <a:t> </a:t>
                      </a:r>
                      <a:r>
                        <a:rPr sz="3700" b="1" dirty="0">
                          <a:latin typeface="Corbel"/>
                          <a:cs typeface="Corbel"/>
                        </a:rPr>
                        <a:t>to</a:t>
                      </a:r>
                      <a:r>
                        <a:rPr sz="3700" b="1" spc="-5" dirty="0">
                          <a:latin typeface="Corbel"/>
                          <a:cs typeface="Corbel"/>
                        </a:rPr>
                        <a:t> </a:t>
                      </a:r>
                      <a:r>
                        <a:rPr sz="3700" b="1" dirty="0">
                          <a:latin typeface="Corbel"/>
                          <a:cs typeface="Corbel"/>
                        </a:rPr>
                        <a:t>understand</a:t>
                      </a:r>
                      <a:r>
                        <a:rPr sz="3700" b="1" spc="35" dirty="0">
                          <a:latin typeface="Corbel"/>
                          <a:cs typeface="Corbel"/>
                        </a:rPr>
                        <a:t> </a:t>
                      </a:r>
                      <a:r>
                        <a:rPr sz="3700" b="1" dirty="0">
                          <a:latin typeface="Corbel"/>
                          <a:cs typeface="Corbel"/>
                        </a:rPr>
                        <a:t>the</a:t>
                      </a:r>
                      <a:r>
                        <a:rPr sz="3700" b="1" spc="-5" dirty="0">
                          <a:latin typeface="Corbel"/>
                          <a:cs typeface="Corbel"/>
                        </a:rPr>
                        <a:t> </a:t>
                      </a:r>
                      <a:r>
                        <a:rPr sz="3700" b="1" dirty="0">
                          <a:latin typeface="Corbel"/>
                          <a:cs typeface="Corbel"/>
                        </a:rPr>
                        <a:t>need?</a:t>
                      </a:r>
                      <a:endParaRPr sz="3700">
                        <a:latin typeface="Corbel"/>
                        <a:cs typeface="Corbe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28161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6DEC2"/>
                    </a:solidFill>
                  </a:tcPr>
                </a:tc>
                <a:tc>
                  <a:txBody>
                    <a:bodyPr/>
                    <a:lstStyle/>
                    <a:p>
                      <a:pPr algn="ctr">
                        <a:lnSpc>
                          <a:spcPct val="100000"/>
                        </a:lnSpc>
                        <a:spcBef>
                          <a:spcPts val="365"/>
                        </a:spcBef>
                      </a:pPr>
                      <a:r>
                        <a:rPr sz="3700" b="1" dirty="0">
                          <a:latin typeface="Corbel"/>
                          <a:cs typeface="Corbel"/>
                        </a:rPr>
                        <a:t>Y</a:t>
                      </a:r>
                      <a:endParaRPr sz="3700">
                        <a:latin typeface="Corbel"/>
                        <a:cs typeface="Corbe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65"/>
                        </a:spcBef>
                      </a:pPr>
                      <a:r>
                        <a:rPr sz="3700" b="1" dirty="0">
                          <a:latin typeface="Corbel"/>
                          <a:cs typeface="Corbel"/>
                        </a:rPr>
                        <a:t>N</a:t>
                      </a:r>
                      <a:endParaRPr sz="3700">
                        <a:latin typeface="Corbel"/>
                        <a:cs typeface="Corbel"/>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412466">
                <a:tc>
                  <a:txBody>
                    <a:bodyPr/>
                    <a:lstStyle/>
                    <a:p>
                      <a:pPr>
                        <a:lnSpc>
                          <a:spcPct val="100000"/>
                        </a:lnSpc>
                        <a:spcBef>
                          <a:spcPts val="30"/>
                        </a:spcBef>
                      </a:pPr>
                      <a:endParaRPr sz="4150">
                        <a:latin typeface="Times New Roman"/>
                        <a:cs typeface="Times New Roman"/>
                      </a:endParaRPr>
                    </a:p>
                    <a:p>
                      <a:pPr marL="56515" marR="3917315">
                        <a:lnSpc>
                          <a:spcPct val="100299"/>
                        </a:lnSpc>
                      </a:pPr>
                      <a:r>
                        <a:rPr sz="3700" b="1" dirty="0">
                          <a:latin typeface="Corbel"/>
                          <a:cs typeface="Corbel"/>
                        </a:rPr>
                        <a:t>I </a:t>
                      </a:r>
                      <a:r>
                        <a:rPr sz="3700" b="1" spc="5" dirty="0">
                          <a:latin typeface="Corbel"/>
                          <a:cs typeface="Corbel"/>
                        </a:rPr>
                        <a:t>have no </a:t>
                      </a:r>
                      <a:r>
                        <a:rPr sz="3700" b="1" dirty="0">
                          <a:latin typeface="Corbel"/>
                          <a:cs typeface="Corbel"/>
                        </a:rPr>
                        <a:t>seed/ </a:t>
                      </a:r>
                      <a:r>
                        <a:rPr sz="3700" b="1" spc="5" dirty="0">
                          <a:latin typeface="Corbel"/>
                          <a:cs typeface="Corbel"/>
                        </a:rPr>
                        <a:t> </a:t>
                      </a:r>
                      <a:r>
                        <a:rPr sz="3700" b="1" spc="-5" dirty="0">
                          <a:latin typeface="Corbel"/>
                          <a:cs typeface="Corbel"/>
                        </a:rPr>
                        <a:t>there</a:t>
                      </a:r>
                      <a:r>
                        <a:rPr sz="3700" b="1" spc="-10" dirty="0">
                          <a:latin typeface="Corbel"/>
                          <a:cs typeface="Corbel"/>
                        </a:rPr>
                        <a:t> </a:t>
                      </a:r>
                      <a:r>
                        <a:rPr sz="3700" b="1" dirty="0">
                          <a:latin typeface="Corbel"/>
                          <a:cs typeface="Corbel"/>
                        </a:rPr>
                        <a:t>is</a:t>
                      </a:r>
                      <a:r>
                        <a:rPr sz="3700" b="1" spc="-25" dirty="0">
                          <a:latin typeface="Corbel"/>
                          <a:cs typeface="Corbel"/>
                        </a:rPr>
                        <a:t> </a:t>
                      </a:r>
                      <a:r>
                        <a:rPr sz="3700" b="1" spc="5" dirty="0">
                          <a:latin typeface="Corbel"/>
                          <a:cs typeface="Corbel"/>
                        </a:rPr>
                        <a:t>no</a:t>
                      </a:r>
                      <a:r>
                        <a:rPr sz="3700" b="1" spc="-20" dirty="0">
                          <a:latin typeface="Corbel"/>
                          <a:cs typeface="Corbel"/>
                        </a:rPr>
                        <a:t> </a:t>
                      </a:r>
                      <a:r>
                        <a:rPr sz="3700" b="1" dirty="0">
                          <a:latin typeface="Corbel"/>
                          <a:cs typeface="Corbel"/>
                        </a:rPr>
                        <a:t>seed</a:t>
                      </a:r>
                      <a:endParaRPr sz="3700">
                        <a:latin typeface="Corbel"/>
                        <a:cs typeface="Corbel"/>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6DEC2"/>
                    </a:solidFill>
                  </a:tcPr>
                </a:tc>
                <a:tc>
                  <a:txBody>
                    <a:bodyPr/>
                    <a:lstStyle/>
                    <a:p>
                      <a:pPr>
                        <a:lnSpc>
                          <a:spcPct val="100000"/>
                        </a:lnSpc>
                      </a:pPr>
                      <a:endParaRPr sz="4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47039">
                <a:tc>
                  <a:txBody>
                    <a:bodyPr/>
                    <a:lstStyle/>
                    <a:p>
                      <a:pPr>
                        <a:lnSpc>
                          <a:spcPct val="100000"/>
                        </a:lnSpc>
                        <a:spcBef>
                          <a:spcPts val="45"/>
                        </a:spcBef>
                      </a:pPr>
                      <a:endParaRPr sz="4150">
                        <a:latin typeface="Times New Roman"/>
                        <a:cs typeface="Times New Roman"/>
                      </a:endParaRPr>
                    </a:p>
                    <a:p>
                      <a:pPr marL="56515">
                        <a:lnSpc>
                          <a:spcPct val="100000"/>
                        </a:lnSpc>
                      </a:pPr>
                      <a:r>
                        <a:rPr sz="3700" b="1" dirty="0">
                          <a:latin typeface="Corbel"/>
                          <a:cs typeface="Corbel"/>
                        </a:rPr>
                        <a:t>I/we ate</a:t>
                      </a:r>
                      <a:r>
                        <a:rPr sz="3700" b="1" spc="-10" dirty="0">
                          <a:latin typeface="Corbel"/>
                          <a:cs typeface="Corbel"/>
                        </a:rPr>
                        <a:t> </a:t>
                      </a:r>
                      <a:r>
                        <a:rPr sz="3700" b="1" dirty="0">
                          <a:latin typeface="Corbel"/>
                          <a:cs typeface="Corbel"/>
                        </a:rPr>
                        <a:t>our</a:t>
                      </a:r>
                      <a:r>
                        <a:rPr sz="3700" b="1" spc="-20" dirty="0">
                          <a:latin typeface="Corbel"/>
                          <a:cs typeface="Corbel"/>
                        </a:rPr>
                        <a:t> </a:t>
                      </a:r>
                      <a:r>
                        <a:rPr sz="3700" b="1" dirty="0">
                          <a:latin typeface="Corbel"/>
                          <a:cs typeface="Corbel"/>
                        </a:rPr>
                        <a:t>seed</a:t>
                      </a:r>
                      <a:endParaRPr sz="3700">
                        <a:latin typeface="Corbel"/>
                        <a:cs typeface="Corbel"/>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6DEC2"/>
                    </a:solidFill>
                  </a:tcPr>
                </a:tc>
                <a:tc>
                  <a:txBody>
                    <a:bodyPr/>
                    <a:lstStyle/>
                    <a:p>
                      <a:pPr>
                        <a:lnSpc>
                          <a:spcPct val="100000"/>
                        </a:lnSpc>
                      </a:pPr>
                      <a:endParaRPr sz="4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4" name="object 4"/>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98660" y="686696"/>
            <a:ext cx="10871835" cy="817244"/>
          </a:xfrm>
          <a:prstGeom prst="rect">
            <a:avLst/>
          </a:prstGeom>
        </p:spPr>
        <p:txBody>
          <a:bodyPr vert="horz" wrap="square" lIns="0" tIns="12065" rIns="0" bIns="0" rtlCol="0">
            <a:spAutoFit/>
          </a:bodyPr>
          <a:lstStyle/>
          <a:p>
            <a:pPr marL="12700">
              <a:lnSpc>
                <a:spcPct val="100000"/>
              </a:lnSpc>
              <a:spcBef>
                <a:spcPts val="95"/>
              </a:spcBef>
            </a:pPr>
            <a:r>
              <a:rPr spc="-10" dirty="0"/>
              <a:t>SSA Content:</a:t>
            </a:r>
            <a:r>
              <a:rPr spc="10" dirty="0"/>
              <a:t> </a:t>
            </a:r>
            <a:r>
              <a:rPr spc="-5" dirty="0"/>
              <a:t>Assessing</a:t>
            </a:r>
            <a:r>
              <a:rPr dirty="0"/>
              <a:t> </a:t>
            </a:r>
            <a:r>
              <a:rPr spc="-10" dirty="0"/>
              <a:t>demand/need</a:t>
            </a:r>
          </a:p>
        </p:txBody>
      </p:sp>
      <p:sp>
        <p:nvSpPr>
          <p:cNvPr id="3" name="object 3"/>
          <p:cNvSpPr txBox="1"/>
          <p:nvPr/>
        </p:nvSpPr>
        <p:spPr>
          <a:xfrm>
            <a:off x="2495324" y="3865313"/>
            <a:ext cx="16534765" cy="4474210"/>
          </a:xfrm>
          <a:prstGeom prst="rect">
            <a:avLst/>
          </a:prstGeom>
        </p:spPr>
        <p:txBody>
          <a:bodyPr vert="horz" wrap="square" lIns="0" tIns="14604" rIns="0" bIns="0" rtlCol="0">
            <a:spAutoFit/>
          </a:bodyPr>
          <a:lstStyle/>
          <a:p>
            <a:pPr marL="12700">
              <a:lnSpc>
                <a:spcPct val="100000"/>
              </a:lnSpc>
              <a:spcBef>
                <a:spcPts val="114"/>
              </a:spcBef>
            </a:pPr>
            <a:r>
              <a:rPr sz="4850" b="1" u="heavy" spc="5" dirty="0">
                <a:uFill>
                  <a:solidFill>
                    <a:srgbClr val="000000"/>
                  </a:solidFill>
                </a:uFill>
                <a:latin typeface="Corbel"/>
                <a:cs typeface="Corbel"/>
              </a:rPr>
              <a:t>Key</a:t>
            </a:r>
            <a:r>
              <a:rPr sz="4850" b="1" u="heavy" spc="-15" dirty="0">
                <a:uFill>
                  <a:solidFill>
                    <a:srgbClr val="000000"/>
                  </a:solidFill>
                </a:uFill>
                <a:latin typeface="Corbel"/>
                <a:cs typeface="Corbel"/>
              </a:rPr>
              <a:t> </a:t>
            </a:r>
            <a:r>
              <a:rPr sz="4850" b="1" u="heavy" spc="5" dirty="0">
                <a:uFill>
                  <a:solidFill>
                    <a:srgbClr val="000000"/>
                  </a:solidFill>
                </a:uFill>
                <a:latin typeface="Corbel"/>
                <a:cs typeface="Corbel"/>
              </a:rPr>
              <a:t>technique</a:t>
            </a:r>
            <a:r>
              <a:rPr sz="4850" b="1" spc="5" dirty="0">
                <a:latin typeface="Corbel"/>
                <a:cs typeface="Corbel"/>
              </a:rPr>
              <a:t>:</a:t>
            </a:r>
            <a:r>
              <a:rPr sz="4850" b="1" spc="-20" dirty="0">
                <a:latin typeface="Corbel"/>
                <a:cs typeface="Corbel"/>
              </a:rPr>
              <a:t> </a:t>
            </a:r>
            <a:r>
              <a:rPr sz="4850" spc="5" dirty="0">
                <a:latin typeface="Corbel"/>
                <a:cs typeface="Corbel"/>
              </a:rPr>
              <a:t>Ask,</a:t>
            </a:r>
            <a:r>
              <a:rPr sz="4850" spc="5" dirty="0">
                <a:solidFill>
                  <a:srgbClr val="C35100"/>
                </a:solidFill>
                <a:latin typeface="Corbel"/>
                <a:cs typeface="Corbel"/>
              </a:rPr>
              <a:t>“Why</a:t>
            </a:r>
            <a:r>
              <a:rPr sz="4850" spc="-40" dirty="0">
                <a:solidFill>
                  <a:srgbClr val="C35100"/>
                </a:solidFill>
                <a:latin typeface="Corbel"/>
                <a:cs typeface="Corbel"/>
              </a:rPr>
              <a:t> </a:t>
            </a:r>
            <a:r>
              <a:rPr sz="4850" spc="5" dirty="0">
                <a:solidFill>
                  <a:srgbClr val="C35100"/>
                </a:solidFill>
                <a:latin typeface="Corbel"/>
                <a:cs typeface="Corbel"/>
              </a:rPr>
              <a:t>are</a:t>
            </a:r>
            <a:r>
              <a:rPr sz="4850" spc="-10" dirty="0">
                <a:solidFill>
                  <a:srgbClr val="C35100"/>
                </a:solidFill>
                <a:latin typeface="Corbel"/>
                <a:cs typeface="Corbel"/>
              </a:rPr>
              <a:t> </a:t>
            </a:r>
            <a:r>
              <a:rPr sz="4850" spc="5" dirty="0">
                <a:solidFill>
                  <a:srgbClr val="C35100"/>
                </a:solidFill>
                <a:latin typeface="Corbel"/>
                <a:cs typeface="Corbel"/>
              </a:rPr>
              <a:t>you</a:t>
            </a:r>
            <a:r>
              <a:rPr sz="4850" spc="-15" dirty="0">
                <a:solidFill>
                  <a:srgbClr val="C35100"/>
                </a:solidFill>
                <a:latin typeface="Corbel"/>
                <a:cs typeface="Corbel"/>
              </a:rPr>
              <a:t> </a:t>
            </a:r>
            <a:r>
              <a:rPr sz="4850" spc="5" dirty="0">
                <a:solidFill>
                  <a:srgbClr val="C35100"/>
                </a:solidFill>
                <a:latin typeface="Corbel"/>
                <a:cs typeface="Corbel"/>
              </a:rPr>
              <a:t>planting</a:t>
            </a:r>
            <a:r>
              <a:rPr sz="4850" spc="-5" dirty="0">
                <a:solidFill>
                  <a:srgbClr val="C35100"/>
                </a:solidFill>
                <a:latin typeface="Corbel"/>
                <a:cs typeface="Corbel"/>
              </a:rPr>
              <a:t> </a:t>
            </a:r>
            <a:r>
              <a:rPr sz="4850" spc="5" dirty="0">
                <a:solidFill>
                  <a:srgbClr val="C35100"/>
                </a:solidFill>
                <a:latin typeface="Corbel"/>
                <a:cs typeface="Corbel"/>
              </a:rPr>
              <a:t>less?”</a:t>
            </a:r>
            <a:r>
              <a:rPr sz="4850" spc="-25" dirty="0">
                <a:solidFill>
                  <a:srgbClr val="C35100"/>
                </a:solidFill>
                <a:latin typeface="Corbel"/>
                <a:cs typeface="Corbel"/>
              </a:rPr>
              <a:t> </a:t>
            </a:r>
            <a:r>
              <a:rPr sz="4850" spc="5" dirty="0">
                <a:solidFill>
                  <a:srgbClr val="C35100"/>
                </a:solidFill>
                <a:latin typeface="Corbel"/>
                <a:cs typeface="Corbel"/>
              </a:rPr>
              <a:t>(or</a:t>
            </a:r>
            <a:r>
              <a:rPr sz="4850" spc="-10" dirty="0">
                <a:solidFill>
                  <a:srgbClr val="C35100"/>
                </a:solidFill>
                <a:latin typeface="Corbel"/>
                <a:cs typeface="Corbel"/>
              </a:rPr>
              <a:t> </a:t>
            </a:r>
            <a:r>
              <a:rPr sz="4850" spc="5" dirty="0">
                <a:solidFill>
                  <a:srgbClr val="C35100"/>
                </a:solidFill>
                <a:latin typeface="Corbel"/>
                <a:cs typeface="Corbel"/>
              </a:rPr>
              <a:t>more/same)</a:t>
            </a:r>
            <a:endParaRPr sz="4850">
              <a:latin typeface="Corbel"/>
              <a:cs typeface="Corbel"/>
            </a:endParaRPr>
          </a:p>
          <a:p>
            <a:pPr>
              <a:lnSpc>
                <a:spcPct val="100000"/>
              </a:lnSpc>
              <a:spcBef>
                <a:spcPts val="55"/>
              </a:spcBef>
            </a:pPr>
            <a:endParaRPr sz="4750">
              <a:latin typeface="Corbel"/>
              <a:cs typeface="Corbel"/>
            </a:endParaRPr>
          </a:p>
          <a:p>
            <a:pPr marL="12700">
              <a:lnSpc>
                <a:spcPct val="100000"/>
              </a:lnSpc>
            </a:pPr>
            <a:r>
              <a:rPr sz="4850" spc="5" dirty="0">
                <a:latin typeface="Corbel"/>
                <a:cs typeface="Corbel"/>
              </a:rPr>
              <a:t>Uncovers:</a:t>
            </a:r>
            <a:endParaRPr sz="4850">
              <a:latin typeface="Corbel"/>
              <a:cs typeface="Corbel"/>
            </a:endParaRPr>
          </a:p>
          <a:p>
            <a:pPr marL="766445" indent="-498475">
              <a:lnSpc>
                <a:spcPct val="100000"/>
              </a:lnSpc>
              <a:spcBef>
                <a:spcPts val="20"/>
              </a:spcBef>
              <a:buFont typeface="Calibri"/>
              <a:buChar char="●"/>
              <a:tabLst>
                <a:tab pos="767080" algn="l"/>
              </a:tabLst>
            </a:pPr>
            <a:r>
              <a:rPr sz="4850" spc="5" dirty="0">
                <a:latin typeface="Corbel"/>
                <a:cs typeface="Corbel"/>
              </a:rPr>
              <a:t>If</a:t>
            </a:r>
            <a:r>
              <a:rPr sz="4850" spc="-15" dirty="0">
                <a:latin typeface="Corbel"/>
                <a:cs typeface="Corbel"/>
              </a:rPr>
              <a:t> </a:t>
            </a:r>
            <a:r>
              <a:rPr sz="4850" dirty="0">
                <a:latin typeface="Corbel"/>
                <a:cs typeface="Corbel"/>
              </a:rPr>
              <a:t>there</a:t>
            </a:r>
            <a:r>
              <a:rPr sz="4850" spc="-30" dirty="0">
                <a:latin typeface="Corbel"/>
                <a:cs typeface="Corbel"/>
              </a:rPr>
              <a:t> </a:t>
            </a:r>
            <a:r>
              <a:rPr sz="4850" spc="5" dirty="0">
                <a:latin typeface="Corbel"/>
                <a:cs typeface="Corbel"/>
              </a:rPr>
              <a:t>is</a:t>
            </a:r>
            <a:r>
              <a:rPr sz="4850" spc="-10" dirty="0">
                <a:latin typeface="Corbel"/>
                <a:cs typeface="Corbel"/>
              </a:rPr>
              <a:t> </a:t>
            </a:r>
            <a:r>
              <a:rPr sz="4850" spc="5" dirty="0">
                <a:latin typeface="Corbel"/>
                <a:cs typeface="Corbel"/>
              </a:rPr>
              <a:t>a</a:t>
            </a:r>
            <a:r>
              <a:rPr sz="4850" spc="-15" dirty="0">
                <a:latin typeface="Corbel"/>
                <a:cs typeface="Corbel"/>
              </a:rPr>
              <a:t> </a:t>
            </a:r>
            <a:r>
              <a:rPr sz="4850" spc="5" dirty="0">
                <a:latin typeface="Corbel"/>
                <a:cs typeface="Corbel"/>
              </a:rPr>
              <a:t>concrete</a:t>
            </a:r>
            <a:r>
              <a:rPr sz="4850" spc="-15" dirty="0">
                <a:latin typeface="Corbel"/>
                <a:cs typeface="Corbel"/>
              </a:rPr>
              <a:t> </a:t>
            </a:r>
            <a:r>
              <a:rPr sz="4850" spc="5" dirty="0">
                <a:latin typeface="Corbel"/>
                <a:cs typeface="Corbel"/>
              </a:rPr>
              <a:t>problem</a:t>
            </a:r>
            <a:endParaRPr sz="4850">
              <a:latin typeface="Corbel"/>
              <a:cs typeface="Corbel"/>
            </a:endParaRPr>
          </a:p>
          <a:p>
            <a:pPr marL="766445" indent="-498475">
              <a:lnSpc>
                <a:spcPct val="100000"/>
              </a:lnSpc>
              <a:spcBef>
                <a:spcPts val="15"/>
              </a:spcBef>
              <a:buFont typeface="Calibri"/>
              <a:buChar char="●"/>
              <a:tabLst>
                <a:tab pos="767080" algn="l"/>
              </a:tabLst>
            </a:pPr>
            <a:r>
              <a:rPr sz="4850" spc="5" dirty="0">
                <a:latin typeface="Corbel"/>
                <a:cs typeface="Corbel"/>
              </a:rPr>
              <a:t>The</a:t>
            </a:r>
            <a:r>
              <a:rPr sz="4850" spc="-30" dirty="0">
                <a:latin typeface="Corbel"/>
                <a:cs typeface="Corbel"/>
              </a:rPr>
              <a:t> </a:t>
            </a:r>
            <a:r>
              <a:rPr sz="4850" spc="5" dirty="0">
                <a:latin typeface="Corbel"/>
                <a:cs typeface="Corbel"/>
              </a:rPr>
              <a:t>extent</a:t>
            </a:r>
            <a:r>
              <a:rPr sz="4850" spc="-10" dirty="0">
                <a:latin typeface="Corbel"/>
                <a:cs typeface="Corbel"/>
              </a:rPr>
              <a:t> </a:t>
            </a:r>
            <a:r>
              <a:rPr sz="4850" spc="5" dirty="0">
                <a:latin typeface="Corbel"/>
                <a:cs typeface="Corbel"/>
              </a:rPr>
              <a:t>of</a:t>
            </a:r>
            <a:r>
              <a:rPr sz="4850" spc="-15" dirty="0">
                <a:latin typeface="Corbel"/>
                <a:cs typeface="Corbel"/>
              </a:rPr>
              <a:t> </a:t>
            </a:r>
            <a:r>
              <a:rPr sz="4850" spc="5" dirty="0">
                <a:latin typeface="Corbel"/>
                <a:cs typeface="Corbel"/>
              </a:rPr>
              <a:t>the</a:t>
            </a:r>
            <a:r>
              <a:rPr sz="4850" spc="-20" dirty="0">
                <a:latin typeface="Corbel"/>
                <a:cs typeface="Corbel"/>
              </a:rPr>
              <a:t> </a:t>
            </a:r>
            <a:r>
              <a:rPr sz="4850" spc="5" dirty="0">
                <a:latin typeface="Corbel"/>
                <a:cs typeface="Corbel"/>
              </a:rPr>
              <a:t>problem</a:t>
            </a:r>
            <a:endParaRPr sz="4850">
              <a:latin typeface="Corbel"/>
              <a:cs typeface="Corbel"/>
            </a:endParaRPr>
          </a:p>
          <a:p>
            <a:pPr marL="766445" indent="-498475">
              <a:lnSpc>
                <a:spcPct val="100000"/>
              </a:lnSpc>
              <a:spcBef>
                <a:spcPts val="20"/>
              </a:spcBef>
              <a:buFont typeface="Calibri"/>
              <a:buChar char="●"/>
              <a:tabLst>
                <a:tab pos="767080" algn="l"/>
              </a:tabLst>
            </a:pPr>
            <a:r>
              <a:rPr sz="4850" spc="5" dirty="0">
                <a:latin typeface="Corbel"/>
                <a:cs typeface="Corbel"/>
              </a:rPr>
              <a:t>The</a:t>
            </a:r>
            <a:r>
              <a:rPr sz="4850" spc="-20" dirty="0">
                <a:latin typeface="Corbel"/>
                <a:cs typeface="Corbel"/>
              </a:rPr>
              <a:t> </a:t>
            </a:r>
            <a:r>
              <a:rPr sz="4850" spc="5" dirty="0">
                <a:latin typeface="Corbel"/>
                <a:cs typeface="Corbel"/>
              </a:rPr>
              <a:t>exact</a:t>
            </a:r>
            <a:r>
              <a:rPr sz="4850" spc="-15" dirty="0">
                <a:latin typeface="Corbel"/>
                <a:cs typeface="Corbel"/>
              </a:rPr>
              <a:t> </a:t>
            </a:r>
            <a:r>
              <a:rPr sz="4850" spc="5" dirty="0">
                <a:latin typeface="Corbel"/>
                <a:cs typeface="Corbel"/>
              </a:rPr>
              <a:t>stress</a:t>
            </a:r>
            <a:r>
              <a:rPr sz="4850" spc="-15" dirty="0">
                <a:latin typeface="Corbel"/>
                <a:cs typeface="Corbel"/>
              </a:rPr>
              <a:t> </a:t>
            </a:r>
            <a:r>
              <a:rPr sz="4850" spc="5" dirty="0">
                <a:latin typeface="Corbel"/>
                <a:cs typeface="Corbel"/>
              </a:rPr>
              <a:t>(so</a:t>
            </a:r>
            <a:r>
              <a:rPr sz="4850" spc="-15" dirty="0">
                <a:latin typeface="Corbel"/>
                <a:cs typeface="Corbel"/>
              </a:rPr>
              <a:t> </a:t>
            </a:r>
            <a:r>
              <a:rPr sz="4850" spc="5" dirty="0">
                <a:latin typeface="Corbel"/>
                <a:cs typeface="Corbel"/>
              </a:rPr>
              <a:t>tailor</a:t>
            </a:r>
            <a:r>
              <a:rPr sz="4850" spc="-10" dirty="0">
                <a:latin typeface="Corbel"/>
                <a:cs typeface="Corbel"/>
              </a:rPr>
              <a:t> </a:t>
            </a:r>
            <a:r>
              <a:rPr sz="4850" dirty="0">
                <a:latin typeface="Corbel"/>
                <a:cs typeface="Corbel"/>
              </a:rPr>
              <a:t>response)</a:t>
            </a:r>
            <a:endParaRPr sz="4850">
              <a:latin typeface="Corbel"/>
              <a:cs typeface="Corbel"/>
            </a:endParaRPr>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22092" y="338000"/>
            <a:ext cx="12978765" cy="10837545"/>
          </a:xfrm>
          <a:custGeom>
            <a:avLst/>
            <a:gdLst/>
            <a:ahLst/>
            <a:cxnLst/>
            <a:rect l="l" t="t" r="r" b="b"/>
            <a:pathLst>
              <a:path w="12978765" h="10837545">
                <a:moveTo>
                  <a:pt x="0" y="0"/>
                </a:moveTo>
                <a:lnTo>
                  <a:pt x="12978452" y="0"/>
                </a:lnTo>
                <a:lnTo>
                  <a:pt x="12978452" y="10837366"/>
                </a:lnTo>
                <a:lnTo>
                  <a:pt x="0" y="10837366"/>
                </a:lnTo>
                <a:lnTo>
                  <a:pt x="0" y="0"/>
                </a:lnTo>
                <a:close/>
              </a:path>
            </a:pathLst>
          </a:custGeom>
          <a:ln w="7539">
            <a:solidFill>
              <a:srgbClr val="000000"/>
            </a:solidFill>
          </a:ln>
        </p:spPr>
        <p:txBody>
          <a:bodyPr wrap="square" lIns="0" tIns="0" rIns="0" bIns="0" rtlCol="0"/>
          <a:lstStyle/>
          <a:p>
            <a:endParaRPr/>
          </a:p>
        </p:txBody>
      </p:sp>
      <p:sp>
        <p:nvSpPr>
          <p:cNvPr id="3" name="object 3"/>
          <p:cNvSpPr txBox="1"/>
          <p:nvPr/>
        </p:nvSpPr>
        <p:spPr>
          <a:xfrm>
            <a:off x="6984427" y="373791"/>
            <a:ext cx="7744459" cy="1006475"/>
          </a:xfrm>
          <a:prstGeom prst="rect">
            <a:avLst/>
          </a:prstGeom>
        </p:spPr>
        <p:txBody>
          <a:bodyPr vert="horz" wrap="square" lIns="0" tIns="12065" rIns="0" bIns="0" rtlCol="0">
            <a:spAutoFit/>
          </a:bodyPr>
          <a:lstStyle/>
          <a:p>
            <a:pPr marL="12700">
              <a:lnSpc>
                <a:spcPct val="100000"/>
              </a:lnSpc>
              <a:spcBef>
                <a:spcPts val="95"/>
              </a:spcBef>
            </a:pPr>
            <a:r>
              <a:rPr sz="3300" b="1" spc="-5" dirty="0">
                <a:latin typeface="Corbel"/>
                <a:cs typeface="Corbel"/>
              </a:rPr>
              <a:t>CONSTRAINTS</a:t>
            </a:r>
            <a:r>
              <a:rPr sz="3300" b="1" spc="10" dirty="0">
                <a:latin typeface="Corbel"/>
                <a:cs typeface="Corbel"/>
              </a:rPr>
              <a:t> </a:t>
            </a:r>
            <a:r>
              <a:rPr sz="3300" b="1" spc="-5" dirty="0">
                <a:latin typeface="Corbel"/>
                <a:cs typeface="Corbel"/>
              </a:rPr>
              <a:t>THAT</a:t>
            </a:r>
            <a:r>
              <a:rPr sz="3300" b="1" spc="-15" dirty="0">
                <a:latin typeface="Corbel"/>
                <a:cs typeface="Corbel"/>
              </a:rPr>
              <a:t> </a:t>
            </a:r>
            <a:r>
              <a:rPr sz="3300" b="1" spc="-5" dirty="0">
                <a:latin typeface="Corbel"/>
                <a:cs typeface="Corbel"/>
              </a:rPr>
              <a:t>ARE </a:t>
            </a:r>
            <a:r>
              <a:rPr sz="3300" b="1" spc="-10" dirty="0">
                <a:latin typeface="Corbel"/>
                <a:cs typeface="Corbel"/>
              </a:rPr>
              <a:t>SEED</a:t>
            </a:r>
            <a:r>
              <a:rPr sz="3300" b="1" dirty="0">
                <a:latin typeface="Corbel"/>
                <a:cs typeface="Corbel"/>
              </a:rPr>
              <a:t> </a:t>
            </a:r>
            <a:r>
              <a:rPr sz="3300" b="1" spc="-5" dirty="0">
                <a:latin typeface="Corbel"/>
                <a:cs typeface="Corbel"/>
              </a:rPr>
              <a:t>RELATED</a:t>
            </a:r>
            <a:endParaRPr sz="3300">
              <a:latin typeface="Corbel"/>
              <a:cs typeface="Corbel"/>
            </a:endParaRPr>
          </a:p>
          <a:p>
            <a:pPr marL="92710">
              <a:lnSpc>
                <a:spcPct val="100000"/>
              </a:lnSpc>
              <a:spcBef>
                <a:spcPts val="35"/>
              </a:spcBef>
            </a:pPr>
            <a:r>
              <a:rPr sz="3100" u="heavy" spc="15" dirty="0">
                <a:uFill>
                  <a:solidFill>
                    <a:srgbClr val="000000"/>
                  </a:solidFill>
                </a:uFill>
                <a:latin typeface="Corbel"/>
                <a:cs typeface="Corbel"/>
              </a:rPr>
              <a:t>Seed</a:t>
            </a:r>
            <a:r>
              <a:rPr sz="3100" u="heavy" spc="-45" dirty="0">
                <a:uFill>
                  <a:solidFill>
                    <a:srgbClr val="000000"/>
                  </a:solidFill>
                </a:uFill>
                <a:latin typeface="Corbel"/>
                <a:cs typeface="Corbel"/>
              </a:rPr>
              <a:t> </a:t>
            </a:r>
            <a:r>
              <a:rPr sz="3100" u="heavy" spc="10" dirty="0">
                <a:uFill>
                  <a:solidFill>
                    <a:srgbClr val="000000"/>
                  </a:solidFill>
                </a:uFill>
                <a:latin typeface="Corbel"/>
                <a:cs typeface="Corbel"/>
              </a:rPr>
              <a:t>availability</a:t>
            </a:r>
            <a:endParaRPr sz="3100">
              <a:latin typeface="Corbel"/>
              <a:cs typeface="Corbel"/>
            </a:endParaRPr>
          </a:p>
        </p:txBody>
      </p:sp>
      <p:sp>
        <p:nvSpPr>
          <p:cNvPr id="4" name="object 4"/>
          <p:cNvSpPr txBox="1"/>
          <p:nvPr/>
        </p:nvSpPr>
        <p:spPr>
          <a:xfrm>
            <a:off x="6984427" y="1353866"/>
            <a:ext cx="433705" cy="981075"/>
          </a:xfrm>
          <a:prstGeom prst="rect">
            <a:avLst/>
          </a:prstGeom>
        </p:spPr>
        <p:txBody>
          <a:bodyPr vert="horz" wrap="square" lIns="0" tIns="17145" rIns="0" bIns="0" rtlCol="0">
            <a:spAutoFit/>
          </a:bodyPr>
          <a:lstStyle/>
          <a:p>
            <a:pPr marL="12700">
              <a:lnSpc>
                <a:spcPct val="100000"/>
              </a:lnSpc>
              <a:spcBef>
                <a:spcPts val="135"/>
              </a:spcBef>
            </a:pPr>
            <a:r>
              <a:rPr sz="3100" spc="10" dirty="0">
                <a:latin typeface="Corbel"/>
                <a:cs typeface="Corbel"/>
              </a:rPr>
              <a:t>1=</a:t>
            </a:r>
            <a:endParaRPr sz="3100">
              <a:latin typeface="Corbel"/>
              <a:cs typeface="Corbel"/>
            </a:endParaRPr>
          </a:p>
          <a:p>
            <a:pPr marL="12700">
              <a:lnSpc>
                <a:spcPct val="100000"/>
              </a:lnSpc>
              <a:spcBef>
                <a:spcPts val="40"/>
              </a:spcBef>
            </a:pPr>
            <a:r>
              <a:rPr sz="3100" spc="15" dirty="0">
                <a:latin typeface="Corbel"/>
                <a:cs typeface="Corbel"/>
              </a:rPr>
              <a:t>2=</a:t>
            </a:r>
            <a:endParaRPr sz="3100">
              <a:latin typeface="Corbel"/>
              <a:cs typeface="Corbel"/>
            </a:endParaRPr>
          </a:p>
        </p:txBody>
      </p:sp>
      <p:sp>
        <p:nvSpPr>
          <p:cNvPr id="5" name="object 5"/>
          <p:cNvSpPr txBox="1"/>
          <p:nvPr/>
        </p:nvSpPr>
        <p:spPr>
          <a:xfrm>
            <a:off x="8492039" y="1353866"/>
            <a:ext cx="6879590" cy="981075"/>
          </a:xfrm>
          <a:prstGeom prst="rect">
            <a:avLst/>
          </a:prstGeom>
        </p:spPr>
        <p:txBody>
          <a:bodyPr vert="horz" wrap="square" lIns="0" tIns="17145" rIns="0" bIns="0" rtlCol="0">
            <a:spAutoFit/>
          </a:bodyPr>
          <a:lstStyle/>
          <a:p>
            <a:pPr marL="12700">
              <a:lnSpc>
                <a:spcPct val="100000"/>
              </a:lnSpc>
              <a:spcBef>
                <a:spcPts val="135"/>
              </a:spcBef>
            </a:pPr>
            <a:r>
              <a:rPr sz="3100" spc="15" dirty="0">
                <a:latin typeface="Corbel"/>
                <a:cs typeface="Corbel"/>
              </a:rPr>
              <a:t>no</a:t>
            </a:r>
            <a:r>
              <a:rPr sz="3100" spc="-10" dirty="0">
                <a:latin typeface="Corbel"/>
                <a:cs typeface="Corbel"/>
              </a:rPr>
              <a:t> </a:t>
            </a:r>
            <a:r>
              <a:rPr sz="3100" spc="15" dirty="0">
                <a:latin typeface="Corbel"/>
                <a:cs typeface="Corbel"/>
              </a:rPr>
              <a:t>seed</a:t>
            </a:r>
            <a:r>
              <a:rPr sz="3100" spc="-20" dirty="0">
                <a:latin typeface="Corbel"/>
                <a:cs typeface="Corbel"/>
              </a:rPr>
              <a:t> </a:t>
            </a:r>
            <a:r>
              <a:rPr sz="3100" spc="10" dirty="0">
                <a:latin typeface="Corbel"/>
                <a:cs typeface="Corbel"/>
              </a:rPr>
              <a:t>available</a:t>
            </a:r>
            <a:r>
              <a:rPr sz="3100" spc="-5" dirty="0">
                <a:latin typeface="Corbel"/>
                <a:cs typeface="Corbel"/>
              </a:rPr>
              <a:t> </a:t>
            </a:r>
            <a:r>
              <a:rPr sz="3100" spc="10" dirty="0">
                <a:latin typeface="Corbel"/>
                <a:cs typeface="Corbel"/>
              </a:rPr>
              <a:t>in</a:t>
            </a:r>
            <a:r>
              <a:rPr sz="3100" spc="-10" dirty="0">
                <a:latin typeface="Corbel"/>
                <a:cs typeface="Corbel"/>
              </a:rPr>
              <a:t> </a:t>
            </a:r>
            <a:r>
              <a:rPr sz="3100" spc="15" dirty="0">
                <a:latin typeface="Corbel"/>
                <a:cs typeface="Corbel"/>
              </a:rPr>
              <a:t>market</a:t>
            </a:r>
            <a:endParaRPr sz="3100">
              <a:latin typeface="Corbel"/>
              <a:cs typeface="Corbel"/>
            </a:endParaRPr>
          </a:p>
          <a:p>
            <a:pPr marL="12700">
              <a:lnSpc>
                <a:spcPct val="100000"/>
              </a:lnSpc>
              <a:spcBef>
                <a:spcPts val="40"/>
              </a:spcBef>
            </a:pPr>
            <a:r>
              <a:rPr sz="3100" spc="15" dirty="0">
                <a:latin typeface="Corbel"/>
                <a:cs typeface="Corbel"/>
              </a:rPr>
              <a:t>no</a:t>
            </a:r>
            <a:r>
              <a:rPr sz="3100" spc="-5" dirty="0">
                <a:latin typeface="Corbel"/>
                <a:cs typeface="Corbel"/>
              </a:rPr>
              <a:t> </a:t>
            </a:r>
            <a:r>
              <a:rPr sz="3100" spc="10" dirty="0">
                <a:latin typeface="Corbel"/>
                <a:cs typeface="Corbel"/>
              </a:rPr>
              <a:t>seed/cuttings</a:t>
            </a:r>
            <a:r>
              <a:rPr sz="3100" spc="-10" dirty="0">
                <a:latin typeface="Corbel"/>
                <a:cs typeface="Corbel"/>
              </a:rPr>
              <a:t> </a:t>
            </a:r>
            <a:r>
              <a:rPr sz="3100" spc="10" dirty="0">
                <a:latin typeface="Corbel"/>
                <a:cs typeface="Corbel"/>
              </a:rPr>
              <a:t>available</a:t>
            </a:r>
            <a:r>
              <a:rPr sz="3100" dirty="0">
                <a:latin typeface="Corbel"/>
                <a:cs typeface="Corbel"/>
              </a:rPr>
              <a:t> </a:t>
            </a:r>
            <a:r>
              <a:rPr sz="3100" spc="15" dirty="0">
                <a:latin typeface="Corbel"/>
                <a:cs typeface="Corbel"/>
              </a:rPr>
              <a:t>from</a:t>
            </a:r>
            <a:r>
              <a:rPr sz="3100" spc="5" dirty="0">
                <a:latin typeface="Corbel"/>
                <a:cs typeface="Corbel"/>
              </a:rPr>
              <a:t> </a:t>
            </a:r>
            <a:r>
              <a:rPr sz="3100" spc="10" dirty="0">
                <a:latin typeface="Corbel"/>
                <a:cs typeface="Corbel"/>
              </a:rPr>
              <a:t>neighbors</a:t>
            </a:r>
            <a:endParaRPr sz="3100">
              <a:latin typeface="Corbel"/>
              <a:cs typeface="Corbel"/>
            </a:endParaRPr>
          </a:p>
        </p:txBody>
      </p:sp>
      <p:sp>
        <p:nvSpPr>
          <p:cNvPr id="6" name="object 6"/>
          <p:cNvSpPr txBox="1"/>
          <p:nvPr/>
        </p:nvSpPr>
        <p:spPr>
          <a:xfrm>
            <a:off x="6984427" y="2786198"/>
            <a:ext cx="11235690" cy="981075"/>
          </a:xfrm>
          <a:prstGeom prst="rect">
            <a:avLst/>
          </a:prstGeom>
        </p:spPr>
        <p:txBody>
          <a:bodyPr vert="horz" wrap="square" lIns="0" tIns="17145" rIns="0" bIns="0" rtlCol="0">
            <a:spAutoFit/>
          </a:bodyPr>
          <a:lstStyle/>
          <a:p>
            <a:pPr marL="12700">
              <a:lnSpc>
                <a:spcPct val="100000"/>
              </a:lnSpc>
              <a:spcBef>
                <a:spcPts val="135"/>
              </a:spcBef>
            </a:pPr>
            <a:r>
              <a:rPr sz="3100" u="heavy" spc="15" dirty="0">
                <a:uFill>
                  <a:solidFill>
                    <a:srgbClr val="000000"/>
                  </a:solidFill>
                </a:uFill>
                <a:latin typeface="Corbel"/>
                <a:cs typeface="Corbel"/>
              </a:rPr>
              <a:t>Seed</a:t>
            </a:r>
            <a:r>
              <a:rPr sz="3100" u="heavy" spc="-40" dirty="0">
                <a:uFill>
                  <a:solidFill>
                    <a:srgbClr val="000000"/>
                  </a:solidFill>
                </a:uFill>
                <a:latin typeface="Corbel"/>
                <a:cs typeface="Corbel"/>
              </a:rPr>
              <a:t> </a:t>
            </a:r>
            <a:r>
              <a:rPr sz="3100" u="heavy" spc="10" dirty="0">
                <a:uFill>
                  <a:solidFill>
                    <a:srgbClr val="000000"/>
                  </a:solidFill>
                </a:uFill>
                <a:latin typeface="Corbel"/>
                <a:cs typeface="Corbel"/>
              </a:rPr>
              <a:t>access</a:t>
            </a:r>
            <a:endParaRPr sz="3100">
              <a:latin typeface="Corbel"/>
              <a:cs typeface="Corbel"/>
            </a:endParaRPr>
          </a:p>
          <a:p>
            <a:pPr marL="12700">
              <a:lnSpc>
                <a:spcPct val="100000"/>
              </a:lnSpc>
              <a:spcBef>
                <a:spcPts val="40"/>
              </a:spcBef>
              <a:tabLst>
                <a:tab pos="1520190" algn="l"/>
                <a:tab pos="7611109" algn="l"/>
                <a:tab pos="8963660" algn="l"/>
              </a:tabLst>
            </a:pPr>
            <a:r>
              <a:rPr sz="3100" spc="15" dirty="0">
                <a:latin typeface="Corbel"/>
                <a:cs typeface="Corbel"/>
              </a:rPr>
              <a:t>3=	no</a:t>
            </a:r>
            <a:r>
              <a:rPr sz="3100" spc="10" dirty="0">
                <a:latin typeface="Corbel"/>
                <a:cs typeface="Corbel"/>
              </a:rPr>
              <a:t> </a:t>
            </a:r>
            <a:r>
              <a:rPr sz="3100" spc="15" dirty="0">
                <a:latin typeface="Corbel"/>
                <a:cs typeface="Corbel"/>
              </a:rPr>
              <a:t>money</a:t>
            </a:r>
            <a:r>
              <a:rPr sz="3100" spc="-5" dirty="0">
                <a:latin typeface="Corbel"/>
                <a:cs typeface="Corbel"/>
              </a:rPr>
              <a:t> </a:t>
            </a:r>
            <a:r>
              <a:rPr sz="3100" spc="10" dirty="0">
                <a:latin typeface="Corbel"/>
                <a:cs typeface="Corbel"/>
              </a:rPr>
              <a:t>to</a:t>
            </a:r>
            <a:r>
              <a:rPr sz="3100" spc="20" dirty="0">
                <a:latin typeface="Corbel"/>
                <a:cs typeface="Corbel"/>
              </a:rPr>
              <a:t> </a:t>
            </a:r>
            <a:r>
              <a:rPr sz="3100" spc="15" dirty="0">
                <a:latin typeface="Corbel"/>
                <a:cs typeface="Corbel"/>
              </a:rPr>
              <a:t>buy</a:t>
            </a:r>
            <a:r>
              <a:rPr sz="3100" spc="-5" dirty="0">
                <a:latin typeface="Corbel"/>
                <a:cs typeface="Corbel"/>
              </a:rPr>
              <a:t> </a:t>
            </a:r>
            <a:r>
              <a:rPr sz="3100" spc="10" dirty="0">
                <a:latin typeface="Corbel"/>
                <a:cs typeface="Corbel"/>
              </a:rPr>
              <a:t>seed/poor</a:t>
            </a:r>
            <a:r>
              <a:rPr sz="3100" dirty="0">
                <a:latin typeface="Corbel"/>
                <a:cs typeface="Corbel"/>
              </a:rPr>
              <a:t> </a:t>
            </a:r>
            <a:r>
              <a:rPr sz="3100" spc="10" dirty="0">
                <a:latin typeface="Corbel"/>
                <a:cs typeface="Corbel"/>
              </a:rPr>
              <a:t>finances	or</a:t>
            </a:r>
            <a:r>
              <a:rPr sz="3100" spc="20" dirty="0">
                <a:latin typeface="Corbel"/>
                <a:cs typeface="Corbel"/>
              </a:rPr>
              <a:t> </a:t>
            </a:r>
            <a:r>
              <a:rPr sz="3100" spc="10" dirty="0">
                <a:latin typeface="Corbel"/>
                <a:cs typeface="Corbel"/>
              </a:rPr>
              <a:t>seed	price</a:t>
            </a:r>
            <a:r>
              <a:rPr sz="3100" spc="-50" dirty="0">
                <a:latin typeface="Corbel"/>
                <a:cs typeface="Corbel"/>
              </a:rPr>
              <a:t> </a:t>
            </a:r>
            <a:r>
              <a:rPr sz="3100" spc="10" dirty="0">
                <a:latin typeface="Corbel"/>
                <a:cs typeface="Corbel"/>
              </a:rPr>
              <a:t>too</a:t>
            </a:r>
            <a:r>
              <a:rPr sz="3100" spc="-25" dirty="0">
                <a:latin typeface="Corbel"/>
                <a:cs typeface="Corbel"/>
              </a:rPr>
              <a:t> </a:t>
            </a:r>
            <a:r>
              <a:rPr sz="3100" spc="15" dirty="0">
                <a:latin typeface="Corbel"/>
                <a:cs typeface="Corbel"/>
              </a:rPr>
              <a:t>high</a:t>
            </a:r>
            <a:endParaRPr sz="3100">
              <a:latin typeface="Corbel"/>
              <a:cs typeface="Corbel"/>
            </a:endParaRPr>
          </a:p>
        </p:txBody>
      </p:sp>
      <p:sp>
        <p:nvSpPr>
          <p:cNvPr id="7" name="object 7"/>
          <p:cNvSpPr txBox="1"/>
          <p:nvPr/>
        </p:nvSpPr>
        <p:spPr>
          <a:xfrm>
            <a:off x="6984427" y="4218511"/>
            <a:ext cx="11055350" cy="1960245"/>
          </a:xfrm>
          <a:prstGeom prst="rect">
            <a:avLst/>
          </a:prstGeom>
        </p:spPr>
        <p:txBody>
          <a:bodyPr vert="horz" wrap="square" lIns="0" tIns="17145" rIns="0" bIns="0" rtlCol="0">
            <a:spAutoFit/>
          </a:bodyPr>
          <a:lstStyle/>
          <a:p>
            <a:pPr marL="12700">
              <a:lnSpc>
                <a:spcPct val="100000"/>
              </a:lnSpc>
              <a:spcBef>
                <a:spcPts val="135"/>
              </a:spcBef>
            </a:pPr>
            <a:r>
              <a:rPr sz="3100" u="heavy" spc="15" dirty="0">
                <a:uFill>
                  <a:solidFill>
                    <a:srgbClr val="000000"/>
                  </a:solidFill>
                </a:uFill>
                <a:latin typeface="Corbel"/>
                <a:cs typeface="Corbel"/>
              </a:rPr>
              <a:t>Seed</a:t>
            </a:r>
            <a:r>
              <a:rPr sz="3100" u="heavy" spc="-40" dirty="0">
                <a:uFill>
                  <a:solidFill>
                    <a:srgbClr val="000000"/>
                  </a:solidFill>
                </a:uFill>
                <a:latin typeface="Corbel"/>
                <a:cs typeface="Corbel"/>
              </a:rPr>
              <a:t> </a:t>
            </a:r>
            <a:r>
              <a:rPr sz="3100" u="heavy" spc="10" dirty="0">
                <a:uFill>
                  <a:solidFill>
                    <a:srgbClr val="000000"/>
                  </a:solidFill>
                </a:uFill>
                <a:latin typeface="Corbel"/>
                <a:cs typeface="Corbel"/>
              </a:rPr>
              <a:t>quality</a:t>
            </a:r>
            <a:endParaRPr sz="3100">
              <a:latin typeface="Corbel"/>
              <a:cs typeface="Corbel"/>
            </a:endParaRPr>
          </a:p>
          <a:p>
            <a:pPr marL="12700">
              <a:lnSpc>
                <a:spcPct val="100000"/>
              </a:lnSpc>
              <a:spcBef>
                <a:spcPts val="40"/>
              </a:spcBef>
              <a:tabLst>
                <a:tab pos="1520190" algn="l"/>
              </a:tabLst>
            </a:pPr>
            <a:r>
              <a:rPr sz="3100" spc="15" dirty="0">
                <a:latin typeface="Corbel"/>
                <a:cs typeface="Corbel"/>
              </a:rPr>
              <a:t>4=	</a:t>
            </a:r>
            <a:r>
              <a:rPr sz="3100" spc="10" dirty="0">
                <a:latin typeface="Corbel"/>
                <a:cs typeface="Corbel"/>
              </a:rPr>
              <a:t>seed</a:t>
            </a:r>
            <a:r>
              <a:rPr sz="3100" spc="-10" dirty="0">
                <a:latin typeface="Corbel"/>
                <a:cs typeface="Corbel"/>
              </a:rPr>
              <a:t> </a:t>
            </a:r>
            <a:r>
              <a:rPr sz="3100" spc="10" dirty="0">
                <a:latin typeface="Corbel"/>
                <a:cs typeface="Corbel"/>
              </a:rPr>
              <a:t>available is not</a:t>
            </a:r>
            <a:r>
              <a:rPr sz="3100" spc="5" dirty="0">
                <a:latin typeface="Corbel"/>
                <a:cs typeface="Corbel"/>
              </a:rPr>
              <a:t> </a:t>
            </a:r>
            <a:r>
              <a:rPr sz="3100" spc="15" dirty="0">
                <a:latin typeface="Corbel"/>
                <a:cs typeface="Corbel"/>
              </a:rPr>
              <a:t>good</a:t>
            </a:r>
            <a:r>
              <a:rPr sz="3100" dirty="0">
                <a:latin typeface="Corbel"/>
                <a:cs typeface="Corbel"/>
              </a:rPr>
              <a:t> </a:t>
            </a:r>
            <a:r>
              <a:rPr sz="3100" spc="10" dirty="0">
                <a:latin typeface="Corbel"/>
                <a:cs typeface="Corbel"/>
              </a:rPr>
              <a:t>quality</a:t>
            </a:r>
            <a:r>
              <a:rPr sz="3100" spc="5" dirty="0">
                <a:latin typeface="Corbel"/>
                <a:cs typeface="Corbel"/>
              </a:rPr>
              <a:t> </a:t>
            </a:r>
            <a:r>
              <a:rPr sz="3100" spc="10" dirty="0">
                <a:latin typeface="Corbel"/>
                <a:cs typeface="Corbel"/>
              </a:rPr>
              <a:t>or</a:t>
            </a:r>
            <a:r>
              <a:rPr sz="3100" spc="5" dirty="0">
                <a:latin typeface="Corbel"/>
                <a:cs typeface="Corbel"/>
              </a:rPr>
              <a:t> </a:t>
            </a:r>
            <a:r>
              <a:rPr sz="3100" spc="15" dirty="0">
                <a:latin typeface="Corbel"/>
                <a:cs typeface="Corbel"/>
              </a:rPr>
              <a:t>the</a:t>
            </a:r>
            <a:r>
              <a:rPr sz="3100" spc="5" dirty="0">
                <a:latin typeface="Corbel"/>
                <a:cs typeface="Corbel"/>
              </a:rPr>
              <a:t> </a:t>
            </a:r>
            <a:r>
              <a:rPr sz="3100" spc="10" dirty="0">
                <a:latin typeface="Corbel"/>
                <a:cs typeface="Corbel"/>
              </a:rPr>
              <a:t>variety</a:t>
            </a:r>
            <a:r>
              <a:rPr sz="3100" spc="20" dirty="0">
                <a:latin typeface="Corbel"/>
                <a:cs typeface="Corbel"/>
              </a:rPr>
              <a:t> </a:t>
            </a:r>
            <a:r>
              <a:rPr sz="3100" spc="10" dirty="0">
                <a:latin typeface="Corbel"/>
                <a:cs typeface="Corbel"/>
              </a:rPr>
              <a:t>is not</a:t>
            </a:r>
            <a:r>
              <a:rPr sz="3100" spc="5" dirty="0">
                <a:latin typeface="Corbel"/>
                <a:cs typeface="Corbel"/>
              </a:rPr>
              <a:t> </a:t>
            </a:r>
            <a:r>
              <a:rPr sz="3100" spc="10" dirty="0">
                <a:latin typeface="Corbel"/>
                <a:cs typeface="Corbel"/>
              </a:rPr>
              <a:t>liked</a:t>
            </a:r>
            <a:endParaRPr sz="3100">
              <a:latin typeface="Corbel"/>
              <a:cs typeface="Corbel"/>
            </a:endParaRPr>
          </a:p>
          <a:p>
            <a:pPr>
              <a:lnSpc>
                <a:spcPct val="100000"/>
              </a:lnSpc>
              <a:spcBef>
                <a:spcPts val="35"/>
              </a:spcBef>
            </a:pPr>
            <a:endParaRPr sz="3050">
              <a:latin typeface="Corbel"/>
              <a:cs typeface="Corbel"/>
            </a:endParaRPr>
          </a:p>
          <a:p>
            <a:pPr marL="12700">
              <a:lnSpc>
                <a:spcPct val="100000"/>
              </a:lnSpc>
              <a:tabLst>
                <a:tab pos="7527290" algn="l"/>
              </a:tabLst>
            </a:pPr>
            <a:r>
              <a:rPr sz="3300" b="1" spc="-10" dirty="0">
                <a:latin typeface="Corbel"/>
                <a:cs typeface="Corbel"/>
              </a:rPr>
              <a:t>NON-SEED</a:t>
            </a:r>
            <a:r>
              <a:rPr sz="3300" b="1" spc="25" dirty="0">
                <a:latin typeface="Corbel"/>
                <a:cs typeface="Corbel"/>
              </a:rPr>
              <a:t> </a:t>
            </a:r>
            <a:r>
              <a:rPr sz="3300" b="1" spc="-5" dirty="0">
                <a:latin typeface="Corbel"/>
                <a:cs typeface="Corbel"/>
              </a:rPr>
              <a:t>FACTORS</a:t>
            </a:r>
            <a:r>
              <a:rPr sz="3300" b="1" spc="30" dirty="0">
                <a:latin typeface="Corbel"/>
                <a:cs typeface="Corbel"/>
              </a:rPr>
              <a:t> </a:t>
            </a:r>
            <a:r>
              <a:rPr sz="3300" b="1" spc="-5" dirty="0">
                <a:latin typeface="Corbel"/>
                <a:cs typeface="Corbel"/>
              </a:rPr>
              <a:t>OF</a:t>
            </a:r>
            <a:r>
              <a:rPr sz="3300" b="1" spc="15" dirty="0">
                <a:latin typeface="Corbel"/>
                <a:cs typeface="Corbel"/>
              </a:rPr>
              <a:t> </a:t>
            </a:r>
            <a:r>
              <a:rPr sz="3300" b="1" spc="-5" dirty="0">
                <a:latin typeface="Corbel"/>
                <a:cs typeface="Corbel"/>
              </a:rPr>
              <a:t>PRODUCTION	(limits)</a:t>
            </a:r>
            <a:endParaRPr sz="3300">
              <a:latin typeface="Corbel"/>
              <a:cs typeface="Corbel"/>
            </a:endParaRPr>
          </a:p>
        </p:txBody>
      </p:sp>
      <p:sp>
        <p:nvSpPr>
          <p:cNvPr id="8" name="object 8"/>
          <p:cNvSpPr txBox="1"/>
          <p:nvPr/>
        </p:nvSpPr>
        <p:spPr>
          <a:xfrm>
            <a:off x="6984427" y="6153719"/>
            <a:ext cx="438784" cy="2414270"/>
          </a:xfrm>
          <a:prstGeom prst="rect">
            <a:avLst/>
          </a:prstGeom>
        </p:spPr>
        <p:txBody>
          <a:bodyPr vert="horz" wrap="square" lIns="0" tIns="17145" rIns="0" bIns="0" rtlCol="0">
            <a:spAutoFit/>
          </a:bodyPr>
          <a:lstStyle/>
          <a:p>
            <a:pPr marL="12700">
              <a:lnSpc>
                <a:spcPct val="100000"/>
              </a:lnSpc>
              <a:spcBef>
                <a:spcPts val="135"/>
              </a:spcBef>
            </a:pPr>
            <a:r>
              <a:rPr sz="3100" spc="15" dirty="0">
                <a:latin typeface="Corbel"/>
                <a:cs typeface="Corbel"/>
              </a:rPr>
              <a:t>5=</a:t>
            </a:r>
            <a:endParaRPr sz="3100">
              <a:latin typeface="Corbel"/>
              <a:cs typeface="Corbel"/>
            </a:endParaRPr>
          </a:p>
          <a:p>
            <a:pPr marL="12700">
              <a:lnSpc>
                <a:spcPct val="100000"/>
              </a:lnSpc>
              <a:spcBef>
                <a:spcPts val="40"/>
              </a:spcBef>
            </a:pPr>
            <a:r>
              <a:rPr sz="3100" spc="10" dirty="0">
                <a:latin typeface="Corbel"/>
                <a:cs typeface="Corbel"/>
              </a:rPr>
              <a:t>6</a:t>
            </a:r>
            <a:r>
              <a:rPr sz="3100" spc="15" dirty="0">
                <a:latin typeface="Corbel"/>
                <a:cs typeface="Corbel"/>
              </a:rPr>
              <a:t>=</a:t>
            </a:r>
            <a:endParaRPr sz="3100">
              <a:latin typeface="Corbel"/>
              <a:cs typeface="Corbel"/>
            </a:endParaRPr>
          </a:p>
          <a:p>
            <a:pPr marL="12700">
              <a:lnSpc>
                <a:spcPct val="100000"/>
              </a:lnSpc>
              <a:spcBef>
                <a:spcPts val="40"/>
              </a:spcBef>
            </a:pPr>
            <a:r>
              <a:rPr sz="3100" spc="15" dirty="0">
                <a:latin typeface="Corbel"/>
                <a:cs typeface="Corbel"/>
              </a:rPr>
              <a:t>7=</a:t>
            </a:r>
            <a:endParaRPr sz="3100">
              <a:latin typeface="Corbel"/>
              <a:cs typeface="Corbel"/>
            </a:endParaRPr>
          </a:p>
          <a:p>
            <a:pPr marL="12700">
              <a:lnSpc>
                <a:spcPct val="100000"/>
              </a:lnSpc>
              <a:spcBef>
                <a:spcPts val="40"/>
              </a:spcBef>
            </a:pPr>
            <a:r>
              <a:rPr sz="3100" spc="10" dirty="0">
                <a:latin typeface="Corbel"/>
                <a:cs typeface="Corbel"/>
              </a:rPr>
              <a:t>8</a:t>
            </a:r>
            <a:r>
              <a:rPr sz="3100" spc="15" dirty="0">
                <a:latin typeface="Corbel"/>
                <a:cs typeface="Corbel"/>
              </a:rPr>
              <a:t>=</a:t>
            </a:r>
            <a:endParaRPr sz="3100">
              <a:latin typeface="Corbel"/>
              <a:cs typeface="Corbel"/>
            </a:endParaRPr>
          </a:p>
          <a:p>
            <a:pPr marL="12700">
              <a:lnSpc>
                <a:spcPct val="100000"/>
              </a:lnSpc>
              <a:spcBef>
                <a:spcPts val="40"/>
              </a:spcBef>
            </a:pPr>
            <a:r>
              <a:rPr sz="3100" spc="10" dirty="0">
                <a:latin typeface="Corbel"/>
                <a:cs typeface="Corbel"/>
              </a:rPr>
              <a:t>9</a:t>
            </a:r>
            <a:r>
              <a:rPr sz="3100" spc="15" dirty="0">
                <a:latin typeface="Corbel"/>
                <a:cs typeface="Corbel"/>
              </a:rPr>
              <a:t>=</a:t>
            </a:r>
            <a:endParaRPr sz="3100">
              <a:latin typeface="Corbel"/>
              <a:cs typeface="Corbel"/>
            </a:endParaRPr>
          </a:p>
        </p:txBody>
      </p:sp>
      <p:sp>
        <p:nvSpPr>
          <p:cNvPr id="9" name="object 9"/>
          <p:cNvSpPr txBox="1"/>
          <p:nvPr/>
        </p:nvSpPr>
        <p:spPr>
          <a:xfrm>
            <a:off x="8492039" y="6153719"/>
            <a:ext cx="10101580" cy="2414270"/>
          </a:xfrm>
          <a:prstGeom prst="rect">
            <a:avLst/>
          </a:prstGeom>
        </p:spPr>
        <p:txBody>
          <a:bodyPr vert="horz" wrap="square" lIns="0" tIns="12065" rIns="0" bIns="0" rtlCol="0">
            <a:spAutoFit/>
          </a:bodyPr>
          <a:lstStyle/>
          <a:p>
            <a:pPr marL="12700" marR="6281420">
              <a:lnSpc>
                <a:spcPct val="101099"/>
              </a:lnSpc>
              <a:spcBef>
                <a:spcPts val="95"/>
              </a:spcBef>
            </a:pPr>
            <a:r>
              <a:rPr sz="3100" spc="10" dirty="0">
                <a:latin typeface="Corbel"/>
                <a:cs typeface="Corbel"/>
              </a:rPr>
              <a:t>no/insufficient labor </a:t>
            </a:r>
            <a:r>
              <a:rPr sz="3100" spc="15" dirty="0">
                <a:latin typeface="Corbel"/>
                <a:cs typeface="Corbel"/>
              </a:rPr>
              <a:t> </a:t>
            </a:r>
            <a:r>
              <a:rPr sz="3100" spc="10" dirty="0">
                <a:latin typeface="Corbel"/>
                <a:cs typeface="Corbel"/>
              </a:rPr>
              <a:t>illness/health</a:t>
            </a:r>
            <a:r>
              <a:rPr sz="3100" spc="-65" dirty="0">
                <a:latin typeface="Corbel"/>
                <a:cs typeface="Corbel"/>
              </a:rPr>
              <a:t> </a:t>
            </a:r>
            <a:r>
              <a:rPr sz="3100" spc="15" dirty="0">
                <a:latin typeface="Corbel"/>
                <a:cs typeface="Corbel"/>
              </a:rPr>
              <a:t>problems</a:t>
            </a:r>
            <a:endParaRPr sz="3100">
              <a:latin typeface="Corbel"/>
              <a:cs typeface="Corbel"/>
            </a:endParaRPr>
          </a:p>
          <a:p>
            <a:pPr marL="12700" marR="5080">
              <a:lnSpc>
                <a:spcPct val="101099"/>
              </a:lnSpc>
              <a:tabLst>
                <a:tab pos="3747770" algn="l"/>
              </a:tabLst>
            </a:pPr>
            <a:r>
              <a:rPr sz="3100" spc="10" dirty="0">
                <a:latin typeface="Corbel"/>
                <a:cs typeface="Corbel"/>
              </a:rPr>
              <a:t>no/insufficient</a:t>
            </a:r>
            <a:r>
              <a:rPr sz="3100" spc="5" dirty="0">
                <a:latin typeface="Corbel"/>
                <a:cs typeface="Corbel"/>
              </a:rPr>
              <a:t> </a:t>
            </a:r>
            <a:r>
              <a:rPr sz="3100" spc="10" dirty="0">
                <a:latin typeface="Corbel"/>
                <a:cs typeface="Corbel"/>
              </a:rPr>
              <a:t>land</a:t>
            </a:r>
            <a:r>
              <a:rPr sz="3100" spc="15" dirty="0">
                <a:latin typeface="Corbel"/>
                <a:cs typeface="Corbel"/>
              </a:rPr>
              <a:t> </a:t>
            </a:r>
            <a:r>
              <a:rPr sz="3100" spc="10" dirty="0">
                <a:latin typeface="Corbel"/>
                <a:cs typeface="Corbel"/>
              </a:rPr>
              <a:t>or	land not appropriate/sufficiently fertile </a:t>
            </a:r>
            <a:r>
              <a:rPr sz="3100" spc="-610" dirty="0">
                <a:latin typeface="Corbel"/>
                <a:cs typeface="Corbel"/>
              </a:rPr>
              <a:t> </a:t>
            </a:r>
            <a:r>
              <a:rPr sz="3100" spc="10" dirty="0">
                <a:latin typeface="Corbel"/>
                <a:cs typeface="Corbel"/>
              </a:rPr>
              <a:t>lack</a:t>
            </a:r>
            <a:r>
              <a:rPr sz="3100" spc="-5" dirty="0">
                <a:latin typeface="Corbel"/>
                <a:cs typeface="Corbel"/>
              </a:rPr>
              <a:t> </a:t>
            </a:r>
            <a:r>
              <a:rPr sz="3100" spc="10" dirty="0">
                <a:latin typeface="Corbel"/>
                <a:cs typeface="Corbel"/>
              </a:rPr>
              <a:t>of </a:t>
            </a:r>
            <a:r>
              <a:rPr sz="3100" spc="5" dirty="0">
                <a:latin typeface="Corbel"/>
                <a:cs typeface="Corbel"/>
              </a:rPr>
              <a:t>tools/tractor/</a:t>
            </a:r>
            <a:r>
              <a:rPr sz="3100" spc="20" dirty="0">
                <a:latin typeface="Corbel"/>
                <a:cs typeface="Corbel"/>
              </a:rPr>
              <a:t> </a:t>
            </a:r>
            <a:r>
              <a:rPr sz="3100" spc="10" dirty="0">
                <a:latin typeface="Corbel"/>
                <a:cs typeface="Corbel"/>
              </a:rPr>
              <a:t>other</a:t>
            </a:r>
            <a:r>
              <a:rPr sz="3100" spc="5" dirty="0">
                <a:latin typeface="Corbel"/>
                <a:cs typeface="Corbel"/>
              </a:rPr>
              <a:t> </a:t>
            </a:r>
            <a:r>
              <a:rPr sz="3100" spc="10" dirty="0">
                <a:latin typeface="Corbel"/>
                <a:cs typeface="Corbel"/>
              </a:rPr>
              <a:t>machinery</a:t>
            </a:r>
            <a:r>
              <a:rPr sz="3100" spc="-15" dirty="0">
                <a:latin typeface="Corbel"/>
                <a:cs typeface="Corbel"/>
              </a:rPr>
              <a:t> </a:t>
            </a:r>
            <a:r>
              <a:rPr sz="3100" spc="10" dirty="0">
                <a:latin typeface="Corbel"/>
                <a:cs typeface="Corbel"/>
              </a:rPr>
              <a:t>to </a:t>
            </a:r>
            <a:r>
              <a:rPr sz="3100" spc="15" dirty="0">
                <a:latin typeface="Corbel"/>
                <a:cs typeface="Corbel"/>
              </a:rPr>
              <a:t>farm</a:t>
            </a:r>
            <a:endParaRPr sz="3100">
              <a:latin typeface="Corbel"/>
              <a:cs typeface="Corbel"/>
            </a:endParaRPr>
          </a:p>
          <a:p>
            <a:pPr marL="12700">
              <a:lnSpc>
                <a:spcPct val="100000"/>
              </a:lnSpc>
              <a:spcBef>
                <a:spcPts val="40"/>
              </a:spcBef>
              <a:tabLst>
                <a:tab pos="1018540" algn="l"/>
              </a:tabLst>
            </a:pPr>
            <a:r>
              <a:rPr sz="3100" spc="10" dirty="0">
                <a:latin typeface="Corbel"/>
                <a:cs typeface="Corbel"/>
              </a:rPr>
              <a:t>plant	pests/diseases</a:t>
            </a:r>
            <a:r>
              <a:rPr sz="3100" dirty="0">
                <a:latin typeface="Corbel"/>
                <a:cs typeface="Corbel"/>
              </a:rPr>
              <a:t> </a:t>
            </a:r>
            <a:r>
              <a:rPr sz="3100" spc="15" dirty="0">
                <a:latin typeface="Corbel"/>
                <a:cs typeface="Corbel"/>
              </a:rPr>
              <a:t>make</a:t>
            </a:r>
            <a:r>
              <a:rPr sz="3100" dirty="0">
                <a:latin typeface="Corbel"/>
                <a:cs typeface="Corbel"/>
              </a:rPr>
              <a:t> </a:t>
            </a:r>
            <a:r>
              <a:rPr sz="3100" spc="10" dirty="0">
                <a:latin typeface="Corbel"/>
                <a:cs typeface="Corbel"/>
              </a:rPr>
              <a:t>production</a:t>
            </a:r>
            <a:r>
              <a:rPr sz="3100" spc="-5" dirty="0">
                <a:latin typeface="Corbel"/>
                <a:cs typeface="Corbel"/>
              </a:rPr>
              <a:t> </a:t>
            </a:r>
            <a:r>
              <a:rPr sz="3100" spc="10" dirty="0">
                <a:latin typeface="Corbel"/>
                <a:cs typeface="Corbel"/>
              </a:rPr>
              <a:t>not</a:t>
            </a:r>
            <a:r>
              <a:rPr sz="3100" spc="15" dirty="0">
                <a:latin typeface="Corbel"/>
                <a:cs typeface="Corbel"/>
              </a:rPr>
              <a:t> </a:t>
            </a:r>
            <a:r>
              <a:rPr sz="3100" spc="10" dirty="0">
                <a:latin typeface="Corbel"/>
                <a:cs typeface="Corbel"/>
              </a:rPr>
              <a:t>possible</a:t>
            </a:r>
            <a:endParaRPr sz="3100">
              <a:latin typeface="Corbel"/>
              <a:cs typeface="Corbel"/>
            </a:endParaRPr>
          </a:p>
        </p:txBody>
      </p:sp>
      <p:sp>
        <p:nvSpPr>
          <p:cNvPr id="10" name="object 10"/>
          <p:cNvSpPr txBox="1"/>
          <p:nvPr/>
        </p:nvSpPr>
        <p:spPr>
          <a:xfrm>
            <a:off x="6984427" y="9018554"/>
            <a:ext cx="6095365" cy="527685"/>
          </a:xfrm>
          <a:prstGeom prst="rect">
            <a:avLst/>
          </a:prstGeom>
        </p:spPr>
        <p:txBody>
          <a:bodyPr vert="horz" wrap="square" lIns="0" tIns="12065" rIns="0" bIns="0" rtlCol="0">
            <a:spAutoFit/>
          </a:bodyPr>
          <a:lstStyle/>
          <a:p>
            <a:pPr marL="12700">
              <a:lnSpc>
                <a:spcPct val="100000"/>
              </a:lnSpc>
              <a:spcBef>
                <a:spcPts val="95"/>
              </a:spcBef>
            </a:pPr>
            <a:r>
              <a:rPr sz="3300" b="1" spc="-5" dirty="0">
                <a:latin typeface="Corbel"/>
                <a:cs typeface="Corbel"/>
              </a:rPr>
              <a:t>OTHER</a:t>
            </a:r>
            <a:r>
              <a:rPr sz="3300" b="1" spc="-55" dirty="0">
                <a:latin typeface="Corbel"/>
                <a:cs typeface="Corbel"/>
              </a:rPr>
              <a:t> </a:t>
            </a:r>
            <a:r>
              <a:rPr sz="3300" b="1" spc="-5" dirty="0">
                <a:latin typeface="Corbel"/>
                <a:cs typeface="Corbel"/>
              </a:rPr>
              <a:t>PRIORITIES/STRATEGIES</a:t>
            </a:r>
            <a:endParaRPr sz="3300">
              <a:latin typeface="Corbel"/>
              <a:cs typeface="Corbel"/>
            </a:endParaRPr>
          </a:p>
        </p:txBody>
      </p:sp>
      <p:sp>
        <p:nvSpPr>
          <p:cNvPr id="11" name="object 11"/>
          <p:cNvSpPr txBox="1"/>
          <p:nvPr/>
        </p:nvSpPr>
        <p:spPr>
          <a:xfrm>
            <a:off x="6984028" y="9521156"/>
            <a:ext cx="617220" cy="1458595"/>
          </a:xfrm>
          <a:prstGeom prst="rect">
            <a:avLst/>
          </a:prstGeom>
        </p:spPr>
        <p:txBody>
          <a:bodyPr vert="horz" wrap="square" lIns="0" tIns="17145" rIns="0" bIns="0" rtlCol="0">
            <a:spAutoFit/>
          </a:bodyPr>
          <a:lstStyle/>
          <a:p>
            <a:pPr marL="12700">
              <a:lnSpc>
                <a:spcPct val="100000"/>
              </a:lnSpc>
              <a:spcBef>
                <a:spcPts val="135"/>
              </a:spcBef>
            </a:pPr>
            <a:r>
              <a:rPr sz="3100" spc="10" dirty="0">
                <a:latin typeface="Corbel"/>
                <a:cs typeface="Corbel"/>
              </a:rPr>
              <a:t>14=</a:t>
            </a:r>
            <a:endParaRPr sz="3100">
              <a:latin typeface="Corbel"/>
              <a:cs typeface="Corbel"/>
            </a:endParaRPr>
          </a:p>
          <a:p>
            <a:pPr marL="12700">
              <a:lnSpc>
                <a:spcPct val="100000"/>
              </a:lnSpc>
              <a:spcBef>
                <a:spcPts val="40"/>
              </a:spcBef>
            </a:pPr>
            <a:r>
              <a:rPr sz="3100" spc="10" dirty="0">
                <a:latin typeface="Corbel"/>
                <a:cs typeface="Corbel"/>
              </a:rPr>
              <a:t>15=</a:t>
            </a:r>
            <a:endParaRPr sz="3100">
              <a:latin typeface="Corbel"/>
              <a:cs typeface="Corbel"/>
            </a:endParaRPr>
          </a:p>
          <a:p>
            <a:pPr marL="12700">
              <a:lnSpc>
                <a:spcPct val="100000"/>
              </a:lnSpc>
              <a:spcBef>
                <a:spcPts val="40"/>
              </a:spcBef>
            </a:pPr>
            <a:r>
              <a:rPr sz="3100" spc="10" dirty="0">
                <a:latin typeface="Corbel"/>
                <a:cs typeface="Corbel"/>
              </a:rPr>
              <a:t>16</a:t>
            </a:r>
            <a:r>
              <a:rPr sz="3100" spc="15" dirty="0">
                <a:latin typeface="Corbel"/>
                <a:cs typeface="Corbel"/>
              </a:rPr>
              <a:t>=</a:t>
            </a:r>
            <a:endParaRPr sz="3100">
              <a:latin typeface="Corbel"/>
              <a:cs typeface="Corbel"/>
            </a:endParaRPr>
          </a:p>
        </p:txBody>
      </p:sp>
      <p:sp>
        <p:nvSpPr>
          <p:cNvPr id="12" name="object 12"/>
          <p:cNvSpPr txBox="1"/>
          <p:nvPr/>
        </p:nvSpPr>
        <p:spPr>
          <a:xfrm>
            <a:off x="8491641" y="9521156"/>
            <a:ext cx="9485630" cy="1458595"/>
          </a:xfrm>
          <a:prstGeom prst="rect">
            <a:avLst/>
          </a:prstGeom>
        </p:spPr>
        <p:txBody>
          <a:bodyPr vert="horz" wrap="square" lIns="0" tIns="12065" rIns="0" bIns="0" rtlCol="0">
            <a:spAutoFit/>
          </a:bodyPr>
          <a:lstStyle/>
          <a:p>
            <a:pPr marL="12700" marR="5080">
              <a:lnSpc>
                <a:spcPct val="101099"/>
              </a:lnSpc>
              <a:spcBef>
                <a:spcPts val="95"/>
              </a:spcBef>
              <a:tabLst>
                <a:tab pos="5306695" algn="l"/>
                <a:tab pos="5646420" algn="l"/>
              </a:tabLst>
            </a:pPr>
            <a:r>
              <a:rPr sz="3100" spc="15" dirty="0">
                <a:latin typeface="Corbel"/>
                <a:cs typeface="Corbel"/>
              </a:rPr>
              <a:t>markets</a:t>
            </a:r>
            <a:r>
              <a:rPr sz="3100" spc="20" dirty="0">
                <a:latin typeface="Corbel"/>
                <a:cs typeface="Corbel"/>
              </a:rPr>
              <a:t> </a:t>
            </a:r>
            <a:r>
              <a:rPr sz="3100" spc="10" dirty="0">
                <a:latin typeface="Corbel"/>
                <a:cs typeface="Corbel"/>
              </a:rPr>
              <a:t>for crop</a:t>
            </a:r>
            <a:r>
              <a:rPr sz="3100" spc="5" dirty="0">
                <a:latin typeface="Corbel"/>
                <a:cs typeface="Corbel"/>
              </a:rPr>
              <a:t> </a:t>
            </a:r>
            <a:r>
              <a:rPr sz="3100" spc="10" dirty="0">
                <a:latin typeface="Corbel"/>
                <a:cs typeface="Corbel"/>
              </a:rPr>
              <a:t>or crop</a:t>
            </a:r>
            <a:r>
              <a:rPr sz="3100" dirty="0">
                <a:latin typeface="Corbel"/>
                <a:cs typeface="Corbel"/>
              </a:rPr>
              <a:t> </a:t>
            </a:r>
            <a:r>
              <a:rPr sz="3100" spc="10" dirty="0">
                <a:latin typeface="Corbel"/>
                <a:cs typeface="Corbel"/>
              </a:rPr>
              <a:t>products	not </a:t>
            </a:r>
            <a:r>
              <a:rPr sz="3100" spc="15" dirty="0">
                <a:latin typeface="Corbel"/>
                <a:cs typeface="Corbel"/>
              </a:rPr>
              <a:t>well-developed </a:t>
            </a:r>
            <a:r>
              <a:rPr sz="3100" spc="20" dirty="0">
                <a:latin typeface="Corbel"/>
                <a:cs typeface="Corbel"/>
              </a:rPr>
              <a:t> </a:t>
            </a:r>
            <a:r>
              <a:rPr sz="3100" spc="10" dirty="0">
                <a:latin typeface="Corbel"/>
                <a:cs typeface="Corbel"/>
              </a:rPr>
              <a:t>other priorities</a:t>
            </a:r>
            <a:r>
              <a:rPr sz="3100" spc="15" dirty="0">
                <a:latin typeface="Corbel"/>
                <a:cs typeface="Corbel"/>
              </a:rPr>
              <a:t> </a:t>
            </a:r>
            <a:r>
              <a:rPr sz="3100" spc="10" dirty="0">
                <a:latin typeface="Corbel"/>
                <a:cs typeface="Corbel"/>
              </a:rPr>
              <a:t>than</a:t>
            </a:r>
            <a:r>
              <a:rPr sz="3100" spc="25" dirty="0">
                <a:latin typeface="Corbel"/>
                <a:cs typeface="Corbel"/>
              </a:rPr>
              <a:t> </a:t>
            </a:r>
            <a:r>
              <a:rPr sz="3100" spc="10" dirty="0">
                <a:latin typeface="Corbel"/>
                <a:cs typeface="Corbel"/>
              </a:rPr>
              <a:t>agriculture	(e.g. </a:t>
            </a:r>
            <a:r>
              <a:rPr sz="3100" spc="15" dirty="0">
                <a:latin typeface="Corbel"/>
                <a:cs typeface="Corbel"/>
              </a:rPr>
              <a:t>have </a:t>
            </a:r>
            <a:r>
              <a:rPr sz="3100" spc="10" dirty="0">
                <a:latin typeface="Corbel"/>
                <a:cs typeface="Corbel"/>
              </a:rPr>
              <a:t>shop) </a:t>
            </a:r>
            <a:r>
              <a:rPr sz="3100" spc="15" dirty="0">
                <a:latin typeface="Corbel"/>
                <a:cs typeface="Corbel"/>
              </a:rPr>
              <a:t> Changing</a:t>
            </a:r>
            <a:r>
              <a:rPr sz="3100" spc="-20" dirty="0">
                <a:latin typeface="Corbel"/>
                <a:cs typeface="Corbel"/>
              </a:rPr>
              <a:t> </a:t>
            </a:r>
            <a:r>
              <a:rPr sz="3100" spc="15" dirty="0">
                <a:latin typeface="Corbel"/>
                <a:cs typeface="Corbel"/>
              </a:rPr>
              <a:t>crop</a:t>
            </a:r>
            <a:r>
              <a:rPr sz="3100" spc="-10" dirty="0">
                <a:latin typeface="Corbel"/>
                <a:cs typeface="Corbel"/>
              </a:rPr>
              <a:t> </a:t>
            </a:r>
            <a:r>
              <a:rPr sz="3100" spc="10" dirty="0">
                <a:latin typeface="Corbel"/>
                <a:cs typeface="Corbel"/>
              </a:rPr>
              <a:t>priorities or</a:t>
            </a:r>
            <a:r>
              <a:rPr sz="3100" spc="-5" dirty="0">
                <a:latin typeface="Corbel"/>
                <a:cs typeface="Corbel"/>
              </a:rPr>
              <a:t> </a:t>
            </a:r>
            <a:r>
              <a:rPr sz="3100" spc="15" dirty="0">
                <a:latin typeface="Corbel"/>
                <a:cs typeface="Corbel"/>
              </a:rPr>
              <a:t>changing</a:t>
            </a:r>
            <a:r>
              <a:rPr sz="3100" spc="-10" dirty="0">
                <a:latin typeface="Corbel"/>
                <a:cs typeface="Corbel"/>
              </a:rPr>
              <a:t> </a:t>
            </a:r>
            <a:r>
              <a:rPr sz="3100" spc="10" dirty="0">
                <a:latin typeface="Corbel"/>
                <a:cs typeface="Corbel"/>
              </a:rPr>
              <a:t>agricultural</a:t>
            </a:r>
            <a:r>
              <a:rPr sz="3100" dirty="0">
                <a:latin typeface="Corbel"/>
                <a:cs typeface="Corbel"/>
              </a:rPr>
              <a:t> </a:t>
            </a:r>
            <a:r>
              <a:rPr sz="3100" spc="10" dirty="0">
                <a:latin typeface="Corbel"/>
                <a:cs typeface="Corbel"/>
              </a:rPr>
              <a:t>practices</a:t>
            </a:r>
            <a:endParaRPr sz="3100">
              <a:latin typeface="Corbel"/>
              <a:cs typeface="Corbel"/>
            </a:endParaRPr>
          </a:p>
        </p:txBody>
      </p:sp>
      <p:sp>
        <p:nvSpPr>
          <p:cNvPr id="13" name="object 13"/>
          <p:cNvSpPr txBox="1">
            <a:spLocks noGrp="1"/>
          </p:cNvSpPr>
          <p:nvPr>
            <p:ph type="title"/>
          </p:nvPr>
        </p:nvSpPr>
        <p:spPr>
          <a:xfrm>
            <a:off x="621530" y="569800"/>
            <a:ext cx="4201160" cy="3041015"/>
          </a:xfrm>
          <a:prstGeom prst="rect">
            <a:avLst/>
          </a:prstGeom>
        </p:spPr>
        <p:txBody>
          <a:bodyPr vert="horz" wrap="square" lIns="0" tIns="12065" rIns="0" bIns="0" rtlCol="0">
            <a:spAutoFit/>
          </a:bodyPr>
          <a:lstStyle/>
          <a:p>
            <a:pPr marL="12700" marR="5080">
              <a:lnSpc>
                <a:spcPct val="100000"/>
              </a:lnSpc>
              <a:spcBef>
                <a:spcPts val="95"/>
              </a:spcBef>
            </a:pPr>
            <a:r>
              <a:rPr sz="4950" spc="-5" dirty="0"/>
              <a:t>Key</a:t>
            </a:r>
            <a:r>
              <a:rPr sz="4950" spc="-50" dirty="0"/>
              <a:t> </a:t>
            </a:r>
            <a:r>
              <a:rPr sz="4950" spc="-10" dirty="0"/>
              <a:t>Technique: </a:t>
            </a:r>
            <a:r>
              <a:rPr sz="4950" spc="-1005" dirty="0"/>
              <a:t> </a:t>
            </a:r>
            <a:r>
              <a:rPr sz="4950" spc="-5" dirty="0"/>
              <a:t>Reasons </a:t>
            </a:r>
            <a:r>
              <a:rPr sz="4950" spc="-10" dirty="0"/>
              <a:t>for </a:t>
            </a:r>
            <a:r>
              <a:rPr sz="4950" spc="-5" dirty="0"/>
              <a:t> ‘Planting less’ </a:t>
            </a:r>
            <a:r>
              <a:rPr sz="4950" dirty="0"/>
              <a:t> </a:t>
            </a:r>
            <a:r>
              <a:rPr sz="4950" spc="-5" dirty="0"/>
              <a:t>(subset)</a:t>
            </a:r>
            <a:endParaRPr sz="4950"/>
          </a:p>
        </p:txBody>
      </p:sp>
      <p:sp>
        <p:nvSpPr>
          <p:cNvPr id="14" name="object 14"/>
          <p:cNvSpPr txBox="1"/>
          <p:nvPr/>
        </p:nvSpPr>
        <p:spPr>
          <a:xfrm>
            <a:off x="732422" y="7697685"/>
            <a:ext cx="4519295" cy="1402080"/>
          </a:xfrm>
          <a:prstGeom prst="rect">
            <a:avLst/>
          </a:prstGeom>
        </p:spPr>
        <p:txBody>
          <a:bodyPr vert="horz" wrap="square" lIns="0" tIns="16510" rIns="0" bIns="0" rtlCol="0">
            <a:spAutoFit/>
          </a:bodyPr>
          <a:lstStyle/>
          <a:p>
            <a:pPr marL="12700" marR="5080">
              <a:lnSpc>
                <a:spcPct val="100000"/>
              </a:lnSpc>
              <a:spcBef>
                <a:spcPts val="130"/>
              </a:spcBef>
              <a:tabLst>
                <a:tab pos="1049020" algn="l"/>
              </a:tabLst>
            </a:pPr>
            <a:r>
              <a:rPr sz="4500" spc="30" dirty="0">
                <a:solidFill>
                  <a:srgbClr val="C35100"/>
                </a:solidFill>
                <a:latin typeface="Tahoma"/>
                <a:cs typeface="Tahoma"/>
              </a:rPr>
              <a:t>→	</a:t>
            </a:r>
            <a:r>
              <a:rPr sz="4500" spc="10" dirty="0">
                <a:solidFill>
                  <a:srgbClr val="C35100"/>
                </a:solidFill>
                <a:latin typeface="Corbel"/>
                <a:cs typeface="Corbel"/>
              </a:rPr>
              <a:t>Large</a:t>
            </a:r>
            <a:r>
              <a:rPr sz="4500" spc="-20" dirty="0">
                <a:solidFill>
                  <a:srgbClr val="C35100"/>
                </a:solidFill>
                <a:latin typeface="Corbel"/>
                <a:cs typeface="Corbel"/>
              </a:rPr>
              <a:t> </a:t>
            </a:r>
            <a:r>
              <a:rPr sz="4500" spc="10" dirty="0">
                <a:solidFill>
                  <a:srgbClr val="C35100"/>
                </a:solidFill>
                <a:latin typeface="Corbel"/>
                <a:cs typeface="Corbel"/>
              </a:rPr>
              <a:t>range</a:t>
            </a:r>
            <a:r>
              <a:rPr sz="4500" spc="-25" dirty="0">
                <a:solidFill>
                  <a:srgbClr val="C35100"/>
                </a:solidFill>
                <a:latin typeface="Corbel"/>
                <a:cs typeface="Corbel"/>
              </a:rPr>
              <a:t> </a:t>
            </a:r>
            <a:r>
              <a:rPr sz="4500" spc="10" dirty="0">
                <a:solidFill>
                  <a:srgbClr val="C35100"/>
                </a:solidFill>
                <a:latin typeface="Corbel"/>
                <a:cs typeface="Corbel"/>
              </a:rPr>
              <a:t>of </a:t>
            </a:r>
            <a:r>
              <a:rPr sz="4500" spc="-885" dirty="0">
                <a:solidFill>
                  <a:srgbClr val="C35100"/>
                </a:solidFill>
                <a:latin typeface="Corbel"/>
                <a:cs typeface="Corbel"/>
              </a:rPr>
              <a:t> </a:t>
            </a:r>
            <a:r>
              <a:rPr sz="4500" spc="10" dirty="0">
                <a:solidFill>
                  <a:srgbClr val="C35100"/>
                </a:solidFill>
                <a:latin typeface="Corbel"/>
                <a:cs typeface="Corbel"/>
              </a:rPr>
              <a:t>possible</a:t>
            </a:r>
            <a:r>
              <a:rPr sz="4500" spc="30" dirty="0">
                <a:solidFill>
                  <a:srgbClr val="C35100"/>
                </a:solidFill>
                <a:latin typeface="Corbel"/>
                <a:cs typeface="Corbel"/>
              </a:rPr>
              <a:t> </a:t>
            </a:r>
            <a:r>
              <a:rPr sz="4500" spc="5" dirty="0">
                <a:solidFill>
                  <a:srgbClr val="C35100"/>
                </a:solidFill>
                <a:latin typeface="Corbel"/>
                <a:cs typeface="Corbel"/>
              </a:rPr>
              <a:t>reasons!!</a:t>
            </a:r>
            <a:endParaRPr sz="4500">
              <a:latin typeface="Corbel"/>
              <a:cs typeface="Corbel"/>
            </a:endParaRPr>
          </a:p>
        </p:txBody>
      </p:sp>
      <p:sp>
        <p:nvSpPr>
          <p:cNvPr id="15" name="object 15"/>
          <p:cNvSpPr txBox="1"/>
          <p:nvPr/>
        </p:nvSpPr>
        <p:spPr>
          <a:xfrm>
            <a:off x="732422" y="9765959"/>
            <a:ext cx="5136515" cy="716280"/>
          </a:xfrm>
          <a:prstGeom prst="rect">
            <a:avLst/>
          </a:prstGeom>
        </p:spPr>
        <p:txBody>
          <a:bodyPr vert="horz" wrap="square" lIns="0" tIns="16510" rIns="0" bIns="0" rtlCol="0">
            <a:spAutoFit/>
          </a:bodyPr>
          <a:lstStyle/>
          <a:p>
            <a:pPr marL="12700">
              <a:lnSpc>
                <a:spcPct val="100000"/>
              </a:lnSpc>
              <a:spcBef>
                <a:spcPts val="130"/>
              </a:spcBef>
            </a:pPr>
            <a:r>
              <a:rPr sz="4500" spc="15" dirty="0">
                <a:solidFill>
                  <a:srgbClr val="C35100"/>
                </a:solidFill>
                <a:latin typeface="Corbel"/>
                <a:cs typeface="Corbel"/>
              </a:rPr>
              <a:t>Gets</a:t>
            </a:r>
            <a:r>
              <a:rPr sz="4500" spc="-15" dirty="0">
                <a:solidFill>
                  <a:srgbClr val="C35100"/>
                </a:solidFill>
                <a:latin typeface="Corbel"/>
                <a:cs typeface="Corbel"/>
              </a:rPr>
              <a:t> </a:t>
            </a:r>
            <a:r>
              <a:rPr sz="4500" spc="10" dirty="0">
                <a:solidFill>
                  <a:srgbClr val="C35100"/>
                </a:solidFill>
                <a:latin typeface="Corbel"/>
                <a:cs typeface="Corbel"/>
              </a:rPr>
              <a:t>at</a:t>
            </a:r>
            <a:r>
              <a:rPr sz="4500" spc="-20" dirty="0">
                <a:solidFill>
                  <a:srgbClr val="C35100"/>
                </a:solidFill>
                <a:latin typeface="Corbel"/>
                <a:cs typeface="Corbel"/>
              </a:rPr>
              <a:t> </a:t>
            </a:r>
            <a:r>
              <a:rPr sz="4500" spc="10" dirty="0">
                <a:solidFill>
                  <a:srgbClr val="C35100"/>
                </a:solidFill>
                <a:latin typeface="Corbel"/>
                <a:cs typeface="Corbel"/>
              </a:rPr>
              <a:t>exact</a:t>
            </a:r>
            <a:r>
              <a:rPr sz="4500" spc="-25" dirty="0">
                <a:solidFill>
                  <a:srgbClr val="C35100"/>
                </a:solidFill>
                <a:latin typeface="Corbel"/>
                <a:cs typeface="Corbel"/>
              </a:rPr>
              <a:t> </a:t>
            </a:r>
            <a:r>
              <a:rPr sz="4500" spc="10" dirty="0">
                <a:solidFill>
                  <a:srgbClr val="C35100"/>
                </a:solidFill>
                <a:latin typeface="Corbel"/>
                <a:cs typeface="Corbel"/>
              </a:rPr>
              <a:t>stresses</a:t>
            </a:r>
            <a:endParaRPr sz="4500">
              <a:latin typeface="Corbel"/>
              <a:cs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16161" y="644836"/>
            <a:ext cx="8064500" cy="892810"/>
          </a:xfrm>
          <a:prstGeom prst="rect">
            <a:avLst/>
          </a:prstGeom>
        </p:spPr>
        <p:txBody>
          <a:bodyPr vert="horz" wrap="square" lIns="0" tIns="17145" rIns="0" bIns="0" rtlCol="0">
            <a:spAutoFit/>
          </a:bodyPr>
          <a:lstStyle/>
          <a:p>
            <a:pPr marL="12700">
              <a:lnSpc>
                <a:spcPct val="100000"/>
              </a:lnSpc>
              <a:spcBef>
                <a:spcPts val="135"/>
              </a:spcBef>
            </a:pPr>
            <a:r>
              <a:rPr sz="5650" spc="20" dirty="0"/>
              <a:t>SSA</a:t>
            </a:r>
            <a:r>
              <a:rPr sz="5650" spc="-15" dirty="0"/>
              <a:t> </a:t>
            </a:r>
            <a:r>
              <a:rPr sz="5650" spc="15" dirty="0"/>
              <a:t>Content:</a:t>
            </a:r>
            <a:r>
              <a:rPr sz="5650" spc="-5" dirty="0"/>
              <a:t> </a:t>
            </a:r>
            <a:r>
              <a:rPr sz="5650" spc="15" dirty="0"/>
              <a:t>Supply</a:t>
            </a:r>
            <a:r>
              <a:rPr sz="5650" spc="-15" dirty="0"/>
              <a:t> </a:t>
            </a:r>
            <a:r>
              <a:rPr sz="5650" spc="10" dirty="0"/>
              <a:t>Side</a:t>
            </a:r>
            <a:endParaRPr sz="5650"/>
          </a:p>
        </p:txBody>
      </p:sp>
      <p:sp>
        <p:nvSpPr>
          <p:cNvPr id="3" name="object 3"/>
          <p:cNvSpPr txBox="1"/>
          <p:nvPr/>
        </p:nvSpPr>
        <p:spPr>
          <a:xfrm>
            <a:off x="2751651" y="3865313"/>
            <a:ext cx="15383510" cy="2991485"/>
          </a:xfrm>
          <a:prstGeom prst="rect">
            <a:avLst/>
          </a:prstGeom>
        </p:spPr>
        <p:txBody>
          <a:bodyPr vert="horz" wrap="square" lIns="0" tIns="14604" rIns="0" bIns="0" rtlCol="0">
            <a:spAutoFit/>
          </a:bodyPr>
          <a:lstStyle/>
          <a:p>
            <a:pPr marL="509905" indent="-497840">
              <a:lnSpc>
                <a:spcPct val="100000"/>
              </a:lnSpc>
              <a:spcBef>
                <a:spcPts val="114"/>
              </a:spcBef>
              <a:buFont typeface="Calibri"/>
              <a:buChar char="●"/>
              <a:tabLst>
                <a:tab pos="510540" algn="l"/>
              </a:tabLst>
            </a:pPr>
            <a:r>
              <a:rPr sz="4850" b="1" u="heavy" spc="5" dirty="0">
                <a:solidFill>
                  <a:srgbClr val="C35100"/>
                </a:solidFill>
                <a:uFill>
                  <a:solidFill>
                    <a:srgbClr val="C35100"/>
                  </a:solidFill>
                </a:uFill>
                <a:latin typeface="Corbel"/>
                <a:cs typeface="Corbel"/>
              </a:rPr>
              <a:t>Not</a:t>
            </a:r>
            <a:r>
              <a:rPr sz="4850" b="1" u="heavy" spc="-25" dirty="0">
                <a:solidFill>
                  <a:srgbClr val="C35100"/>
                </a:solidFill>
                <a:uFill>
                  <a:solidFill>
                    <a:srgbClr val="C35100"/>
                  </a:solidFill>
                </a:uFill>
                <a:latin typeface="Corbel"/>
                <a:cs typeface="Corbel"/>
              </a:rPr>
              <a:t> </a:t>
            </a:r>
            <a:r>
              <a:rPr sz="4850" b="1" u="heavy" spc="5" dirty="0">
                <a:solidFill>
                  <a:srgbClr val="C35100"/>
                </a:solidFill>
                <a:uFill>
                  <a:solidFill>
                    <a:srgbClr val="C35100"/>
                  </a:solidFill>
                </a:uFill>
                <a:latin typeface="Corbel"/>
                <a:cs typeface="Corbel"/>
              </a:rPr>
              <a:t>counting</a:t>
            </a:r>
            <a:r>
              <a:rPr sz="4850" b="1" u="heavy" spc="-25" dirty="0">
                <a:solidFill>
                  <a:srgbClr val="C35100"/>
                </a:solidFill>
                <a:uFill>
                  <a:solidFill>
                    <a:srgbClr val="C35100"/>
                  </a:solidFill>
                </a:uFill>
                <a:latin typeface="Corbel"/>
                <a:cs typeface="Corbel"/>
              </a:rPr>
              <a:t> </a:t>
            </a:r>
            <a:r>
              <a:rPr sz="4850" b="1" u="heavy" spc="5" dirty="0">
                <a:solidFill>
                  <a:srgbClr val="C35100"/>
                </a:solidFill>
                <a:uFill>
                  <a:solidFill>
                    <a:srgbClr val="C35100"/>
                  </a:solidFill>
                </a:uFill>
                <a:latin typeface="Corbel"/>
                <a:cs typeface="Corbel"/>
              </a:rPr>
              <a:t>seeds</a:t>
            </a:r>
            <a:r>
              <a:rPr sz="4850" b="1" u="heavy" spc="-20" dirty="0">
                <a:solidFill>
                  <a:srgbClr val="C35100"/>
                </a:solidFill>
                <a:uFill>
                  <a:solidFill>
                    <a:srgbClr val="C35100"/>
                  </a:solidFill>
                </a:uFill>
                <a:latin typeface="Corbel"/>
                <a:cs typeface="Corbel"/>
              </a:rPr>
              <a:t> </a:t>
            </a:r>
            <a:r>
              <a:rPr sz="4850" b="1" u="heavy" dirty="0">
                <a:solidFill>
                  <a:srgbClr val="C35100"/>
                </a:solidFill>
                <a:uFill>
                  <a:solidFill>
                    <a:srgbClr val="C35100"/>
                  </a:solidFill>
                </a:uFill>
                <a:latin typeface="Corbel"/>
                <a:cs typeface="Corbel"/>
              </a:rPr>
              <a:t>(!!)</a:t>
            </a:r>
            <a:endParaRPr sz="4850">
              <a:latin typeface="Corbel"/>
              <a:cs typeface="Corbel"/>
            </a:endParaRPr>
          </a:p>
          <a:p>
            <a:pPr>
              <a:lnSpc>
                <a:spcPct val="100000"/>
              </a:lnSpc>
              <a:spcBef>
                <a:spcPts val="40"/>
              </a:spcBef>
              <a:buChar char="●"/>
            </a:pPr>
            <a:endParaRPr sz="4750">
              <a:latin typeface="Corbel"/>
              <a:cs typeface="Corbel"/>
            </a:endParaRPr>
          </a:p>
          <a:p>
            <a:pPr marL="509905" marR="5080" indent="-497840">
              <a:lnSpc>
                <a:spcPct val="100299"/>
              </a:lnSpc>
              <a:buFont typeface="Calibri"/>
              <a:buChar char="●"/>
              <a:tabLst>
                <a:tab pos="510540" algn="l"/>
              </a:tabLst>
            </a:pPr>
            <a:r>
              <a:rPr sz="4850" spc="5" dirty="0">
                <a:latin typeface="Corbel"/>
                <a:cs typeface="Corbel"/>
              </a:rPr>
              <a:t>Figuring</a:t>
            </a:r>
            <a:r>
              <a:rPr sz="4850" spc="-20" dirty="0">
                <a:latin typeface="Corbel"/>
                <a:cs typeface="Corbel"/>
              </a:rPr>
              <a:t> </a:t>
            </a:r>
            <a:r>
              <a:rPr sz="4850" spc="5" dirty="0">
                <a:latin typeface="Corbel"/>
                <a:cs typeface="Corbel"/>
              </a:rPr>
              <a:t>out</a:t>
            </a:r>
            <a:r>
              <a:rPr sz="4850" spc="-10" dirty="0">
                <a:latin typeface="Corbel"/>
                <a:cs typeface="Corbel"/>
              </a:rPr>
              <a:t> </a:t>
            </a:r>
            <a:r>
              <a:rPr sz="4850" dirty="0">
                <a:latin typeface="Corbel"/>
                <a:cs typeface="Corbel"/>
              </a:rPr>
              <a:t>if</a:t>
            </a:r>
            <a:r>
              <a:rPr sz="4850" spc="-10" dirty="0">
                <a:latin typeface="Corbel"/>
                <a:cs typeface="Corbel"/>
              </a:rPr>
              <a:t> </a:t>
            </a:r>
            <a:r>
              <a:rPr sz="4850" dirty="0">
                <a:latin typeface="Corbel"/>
                <a:cs typeface="Corbel"/>
              </a:rPr>
              <a:t>supply</a:t>
            </a:r>
            <a:r>
              <a:rPr sz="4850" spc="-15" dirty="0">
                <a:latin typeface="Corbel"/>
                <a:cs typeface="Corbel"/>
              </a:rPr>
              <a:t> </a:t>
            </a:r>
            <a:r>
              <a:rPr sz="4850" spc="5" dirty="0">
                <a:latin typeface="Corbel"/>
                <a:cs typeface="Corbel"/>
              </a:rPr>
              <a:t>channels</a:t>
            </a:r>
            <a:r>
              <a:rPr sz="4850" spc="-10" dirty="0">
                <a:latin typeface="Corbel"/>
                <a:cs typeface="Corbel"/>
              </a:rPr>
              <a:t> </a:t>
            </a:r>
            <a:r>
              <a:rPr sz="4850" spc="5" dirty="0">
                <a:latin typeface="Corbel"/>
                <a:cs typeface="Corbel"/>
              </a:rPr>
              <a:t>are</a:t>
            </a:r>
            <a:r>
              <a:rPr sz="4850" spc="-10" dirty="0">
                <a:latin typeface="Corbel"/>
                <a:cs typeface="Corbel"/>
              </a:rPr>
              <a:t> </a:t>
            </a:r>
            <a:r>
              <a:rPr sz="4850" spc="5" dirty="0">
                <a:latin typeface="Corbel"/>
                <a:cs typeface="Corbel"/>
              </a:rPr>
              <a:t>working</a:t>
            </a:r>
            <a:r>
              <a:rPr sz="4850" spc="-5" dirty="0">
                <a:latin typeface="Corbel"/>
                <a:cs typeface="Corbel"/>
              </a:rPr>
              <a:t> </a:t>
            </a:r>
            <a:r>
              <a:rPr sz="4850" spc="5" dirty="0">
                <a:latin typeface="Corbel"/>
                <a:cs typeface="Corbel"/>
              </a:rPr>
              <a:t>(i.e.,</a:t>
            </a:r>
            <a:r>
              <a:rPr sz="4850" spc="-30" dirty="0">
                <a:latin typeface="Corbel"/>
                <a:cs typeface="Corbel"/>
              </a:rPr>
              <a:t> </a:t>
            </a:r>
            <a:r>
              <a:rPr sz="4850" dirty="0">
                <a:latin typeface="Corbel"/>
                <a:cs typeface="Corbel"/>
              </a:rPr>
              <a:t>if</a:t>
            </a:r>
            <a:r>
              <a:rPr sz="4850" spc="-10" dirty="0">
                <a:latin typeface="Corbel"/>
                <a:cs typeface="Corbel"/>
              </a:rPr>
              <a:t> </a:t>
            </a:r>
            <a:r>
              <a:rPr sz="4850" spc="5" dirty="0">
                <a:latin typeface="Corbel"/>
                <a:cs typeface="Corbel"/>
              </a:rPr>
              <a:t>they</a:t>
            </a:r>
            <a:r>
              <a:rPr sz="4850" spc="-20" dirty="0">
                <a:latin typeface="Corbel"/>
                <a:cs typeface="Corbel"/>
              </a:rPr>
              <a:t> </a:t>
            </a:r>
            <a:r>
              <a:rPr sz="4850" spc="5" dirty="0">
                <a:latin typeface="Corbel"/>
                <a:cs typeface="Corbel"/>
              </a:rPr>
              <a:t>can </a:t>
            </a:r>
            <a:r>
              <a:rPr sz="4850" spc="-960" dirty="0">
                <a:latin typeface="Corbel"/>
                <a:cs typeface="Corbel"/>
              </a:rPr>
              <a:t> </a:t>
            </a:r>
            <a:r>
              <a:rPr sz="4850" dirty="0">
                <a:latin typeface="Corbel"/>
                <a:cs typeface="Corbel"/>
              </a:rPr>
              <a:t>serve</a:t>
            </a:r>
            <a:r>
              <a:rPr sz="4850" spc="-15" dirty="0">
                <a:latin typeface="Corbel"/>
                <a:cs typeface="Corbel"/>
              </a:rPr>
              <a:t> </a:t>
            </a:r>
            <a:r>
              <a:rPr sz="4850" spc="5" dirty="0">
                <a:latin typeface="Corbel"/>
                <a:cs typeface="Corbel"/>
              </a:rPr>
              <a:t>farmers</a:t>
            </a:r>
            <a:r>
              <a:rPr sz="4850" spc="-20" dirty="0">
                <a:latin typeface="Corbel"/>
                <a:cs typeface="Corbel"/>
              </a:rPr>
              <a:t> </a:t>
            </a:r>
            <a:r>
              <a:rPr sz="4850" spc="5" dirty="0">
                <a:latin typeface="Corbel"/>
                <a:cs typeface="Corbel"/>
              </a:rPr>
              <a:t>needs)</a:t>
            </a:r>
            <a:endParaRPr sz="4850">
              <a:latin typeface="Corbel"/>
              <a:cs typeface="Corbel"/>
            </a:endParaRPr>
          </a:p>
        </p:txBody>
      </p:sp>
      <p:pic>
        <p:nvPicPr>
          <p:cNvPr id="4" name="object 4"/>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8668" y="504012"/>
            <a:ext cx="14253844" cy="892810"/>
          </a:xfrm>
          <a:prstGeom prst="rect">
            <a:avLst/>
          </a:prstGeom>
        </p:spPr>
        <p:txBody>
          <a:bodyPr vert="horz" wrap="square" lIns="0" tIns="17145" rIns="0" bIns="0" rtlCol="0">
            <a:spAutoFit/>
          </a:bodyPr>
          <a:lstStyle/>
          <a:p>
            <a:pPr marL="12700">
              <a:lnSpc>
                <a:spcPct val="100000"/>
              </a:lnSpc>
              <a:spcBef>
                <a:spcPts val="135"/>
              </a:spcBef>
            </a:pPr>
            <a:r>
              <a:rPr sz="5650" spc="10" dirty="0"/>
              <a:t>Channels</a:t>
            </a:r>
            <a:r>
              <a:rPr sz="5650" spc="-15" dirty="0"/>
              <a:t> </a:t>
            </a:r>
            <a:r>
              <a:rPr sz="5650" spc="10" dirty="0"/>
              <a:t>through</a:t>
            </a:r>
            <a:r>
              <a:rPr sz="5650" spc="5" dirty="0"/>
              <a:t> </a:t>
            </a:r>
            <a:r>
              <a:rPr sz="5650" spc="20" dirty="0"/>
              <a:t>which</a:t>
            </a:r>
            <a:r>
              <a:rPr sz="5650" spc="-20" dirty="0"/>
              <a:t> </a:t>
            </a:r>
            <a:r>
              <a:rPr sz="5650" spc="15" dirty="0"/>
              <a:t>Farmers</a:t>
            </a:r>
            <a:r>
              <a:rPr sz="5650" spc="-10" dirty="0"/>
              <a:t> </a:t>
            </a:r>
            <a:r>
              <a:rPr sz="5650" spc="15" dirty="0"/>
              <a:t>Source</a:t>
            </a:r>
            <a:r>
              <a:rPr sz="5650" spc="20" dirty="0"/>
              <a:t> </a:t>
            </a:r>
            <a:r>
              <a:rPr sz="5650" spc="15" dirty="0"/>
              <a:t>Seed</a:t>
            </a:r>
            <a:endParaRPr sz="5650"/>
          </a:p>
        </p:txBody>
      </p:sp>
      <p:grpSp>
        <p:nvGrpSpPr>
          <p:cNvPr id="3" name="object 3"/>
          <p:cNvGrpSpPr/>
          <p:nvPr/>
        </p:nvGrpSpPr>
        <p:grpSpPr>
          <a:xfrm>
            <a:off x="1875963" y="1658588"/>
            <a:ext cx="16530955" cy="9435465"/>
            <a:chOff x="1875963" y="1658588"/>
            <a:chExt cx="16530955" cy="9435465"/>
          </a:xfrm>
        </p:grpSpPr>
        <p:pic>
          <p:nvPicPr>
            <p:cNvPr id="4" name="object 4"/>
            <p:cNvPicPr/>
            <p:nvPr/>
          </p:nvPicPr>
          <p:blipFill>
            <a:blip r:embed="rId2" cstate="print"/>
            <a:stretch>
              <a:fillRect/>
            </a:stretch>
          </p:blipFill>
          <p:spPr>
            <a:xfrm>
              <a:off x="3224162" y="1674922"/>
              <a:ext cx="15166061" cy="9401848"/>
            </a:xfrm>
            <a:prstGeom prst="rect">
              <a:avLst/>
            </a:prstGeom>
          </p:spPr>
        </p:pic>
        <p:sp>
          <p:nvSpPr>
            <p:cNvPr id="5" name="object 5"/>
            <p:cNvSpPr/>
            <p:nvPr/>
          </p:nvSpPr>
          <p:spPr>
            <a:xfrm>
              <a:off x="1884131" y="1666755"/>
              <a:ext cx="16514444" cy="9418955"/>
            </a:xfrm>
            <a:custGeom>
              <a:avLst/>
              <a:gdLst/>
              <a:ahLst/>
              <a:cxnLst/>
              <a:rect l="l" t="t" r="r" b="b"/>
              <a:pathLst>
                <a:path w="16514444" h="9418955">
                  <a:moveTo>
                    <a:pt x="0" y="0"/>
                  </a:moveTo>
                  <a:lnTo>
                    <a:pt x="16514261" y="0"/>
                  </a:lnTo>
                  <a:lnTo>
                    <a:pt x="16514261" y="9418770"/>
                  </a:lnTo>
                  <a:lnTo>
                    <a:pt x="0" y="9418770"/>
                  </a:lnTo>
                  <a:lnTo>
                    <a:pt x="0" y="0"/>
                  </a:lnTo>
                  <a:close/>
                </a:path>
              </a:pathLst>
            </a:custGeom>
            <a:ln w="16334">
              <a:solidFill>
                <a:srgbClr val="535758"/>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6003" y="514069"/>
            <a:ext cx="15517494" cy="892810"/>
          </a:xfrm>
          <a:prstGeom prst="rect">
            <a:avLst/>
          </a:prstGeom>
        </p:spPr>
        <p:txBody>
          <a:bodyPr vert="horz" wrap="square" lIns="0" tIns="17145" rIns="0" bIns="0" rtlCol="0">
            <a:spAutoFit/>
          </a:bodyPr>
          <a:lstStyle/>
          <a:p>
            <a:pPr marL="12700">
              <a:lnSpc>
                <a:spcPct val="100000"/>
              </a:lnSpc>
              <a:spcBef>
                <a:spcPts val="135"/>
              </a:spcBef>
            </a:pPr>
            <a:r>
              <a:rPr sz="5650" spc="10" dirty="0"/>
              <a:t>Activity</a:t>
            </a:r>
            <a:r>
              <a:rPr sz="5650" spc="-10" dirty="0"/>
              <a:t> </a:t>
            </a:r>
            <a:r>
              <a:rPr sz="5650" spc="10" dirty="0"/>
              <a:t>1:</a:t>
            </a:r>
            <a:r>
              <a:rPr sz="5650" spc="5" dirty="0"/>
              <a:t> </a:t>
            </a:r>
            <a:r>
              <a:rPr sz="5650" spc="15" dirty="0"/>
              <a:t>Seed</a:t>
            </a:r>
            <a:r>
              <a:rPr sz="5650" dirty="0"/>
              <a:t> </a:t>
            </a:r>
            <a:r>
              <a:rPr sz="5650" spc="15" dirty="0"/>
              <a:t>System Functioning</a:t>
            </a:r>
            <a:r>
              <a:rPr sz="5650" spc="-5" dirty="0"/>
              <a:t> </a:t>
            </a:r>
            <a:r>
              <a:rPr sz="5650" spc="15" dirty="0"/>
              <a:t>(Supply </a:t>
            </a:r>
            <a:r>
              <a:rPr sz="5650" spc="10" dirty="0"/>
              <a:t>Side)</a:t>
            </a:r>
            <a:endParaRPr sz="5650"/>
          </a:p>
        </p:txBody>
      </p:sp>
      <p:sp>
        <p:nvSpPr>
          <p:cNvPr id="3" name="object 3"/>
          <p:cNvSpPr txBox="1"/>
          <p:nvPr/>
        </p:nvSpPr>
        <p:spPr>
          <a:xfrm>
            <a:off x="1802845" y="1111794"/>
            <a:ext cx="17352010" cy="9561592"/>
          </a:xfrm>
          <a:prstGeom prst="rect">
            <a:avLst/>
          </a:prstGeom>
        </p:spPr>
        <p:txBody>
          <a:bodyPr vert="horz" wrap="square" lIns="0" tIns="255270" rIns="0" bIns="0" rtlCol="0">
            <a:spAutoFit/>
          </a:bodyPr>
          <a:lstStyle/>
          <a:p>
            <a:pPr marL="5727700">
              <a:lnSpc>
                <a:spcPct val="100000"/>
              </a:lnSpc>
              <a:spcBef>
                <a:spcPts val="2010"/>
              </a:spcBef>
            </a:pPr>
            <a:r>
              <a:rPr sz="4700" b="1" i="1" spc="-5" dirty="0">
                <a:solidFill>
                  <a:srgbClr val="C35100"/>
                </a:solidFill>
                <a:latin typeface="Corbel"/>
                <a:cs typeface="Corbel"/>
              </a:rPr>
              <a:t>drawing</a:t>
            </a:r>
            <a:r>
              <a:rPr sz="4700" b="1" i="1" spc="-20" dirty="0">
                <a:solidFill>
                  <a:srgbClr val="C35100"/>
                </a:solidFill>
                <a:latin typeface="Corbel"/>
                <a:cs typeface="Corbel"/>
              </a:rPr>
              <a:t> </a:t>
            </a:r>
            <a:r>
              <a:rPr sz="4700" b="1" i="1" dirty="0">
                <a:solidFill>
                  <a:srgbClr val="C35100"/>
                </a:solidFill>
                <a:latin typeface="Corbel"/>
                <a:cs typeface="Corbel"/>
              </a:rPr>
              <a:t>on</a:t>
            </a:r>
            <a:r>
              <a:rPr sz="4700" b="1" i="1" spc="-5" dirty="0">
                <a:solidFill>
                  <a:srgbClr val="C35100"/>
                </a:solidFill>
                <a:latin typeface="Corbel"/>
                <a:cs typeface="Corbel"/>
              </a:rPr>
              <a:t> your</a:t>
            </a:r>
            <a:r>
              <a:rPr sz="4700" b="1" i="1" spc="-20" dirty="0">
                <a:solidFill>
                  <a:srgbClr val="C35100"/>
                </a:solidFill>
                <a:latin typeface="Corbel"/>
                <a:cs typeface="Corbel"/>
              </a:rPr>
              <a:t> </a:t>
            </a:r>
            <a:r>
              <a:rPr sz="4700" b="1" i="1" spc="-5" dirty="0">
                <a:solidFill>
                  <a:srgbClr val="C35100"/>
                </a:solidFill>
                <a:latin typeface="Corbel"/>
                <a:cs typeface="Corbel"/>
              </a:rPr>
              <a:t>expertise</a:t>
            </a:r>
            <a:endParaRPr lang="en-US" sz="4700" b="1" i="1" spc="-5" dirty="0">
              <a:solidFill>
                <a:srgbClr val="C35100"/>
              </a:solidFill>
              <a:latin typeface="Corbel"/>
              <a:cs typeface="Corbel"/>
            </a:endParaRPr>
          </a:p>
          <a:p>
            <a:pPr marL="5727700">
              <a:lnSpc>
                <a:spcPct val="100000"/>
              </a:lnSpc>
              <a:spcBef>
                <a:spcPts val="2010"/>
              </a:spcBef>
            </a:pPr>
            <a:endParaRPr sz="2500" dirty="0">
              <a:latin typeface="Corbel"/>
              <a:cs typeface="Corbel"/>
            </a:endParaRPr>
          </a:p>
          <a:p>
            <a:pPr marL="457200" marR="73025" indent="-445134">
              <a:lnSpc>
                <a:spcPct val="101000"/>
              </a:lnSpc>
              <a:spcBef>
                <a:spcPts val="1160"/>
              </a:spcBef>
              <a:buFont typeface="Calibri"/>
              <a:buChar char="●"/>
              <a:tabLst>
                <a:tab pos="457834" algn="l"/>
              </a:tabLst>
            </a:pPr>
            <a:r>
              <a:rPr sz="4800" spc="15" dirty="0">
                <a:latin typeface="Corbel"/>
                <a:cs typeface="Corbel"/>
              </a:rPr>
              <a:t>Imagine </a:t>
            </a:r>
            <a:r>
              <a:rPr sz="4800" spc="10" dirty="0">
                <a:latin typeface="Corbel"/>
                <a:cs typeface="Corbel"/>
              </a:rPr>
              <a:t>your</a:t>
            </a:r>
            <a:r>
              <a:rPr sz="4800" spc="5" dirty="0">
                <a:latin typeface="Corbel"/>
                <a:cs typeface="Corbel"/>
              </a:rPr>
              <a:t> </a:t>
            </a:r>
            <a:r>
              <a:rPr sz="4800" spc="15" dirty="0">
                <a:latin typeface="Corbel"/>
                <a:cs typeface="Corbel"/>
              </a:rPr>
              <a:t>team</a:t>
            </a:r>
            <a:r>
              <a:rPr sz="4800" dirty="0">
                <a:latin typeface="Corbel"/>
                <a:cs typeface="Corbel"/>
              </a:rPr>
              <a:t> </a:t>
            </a:r>
            <a:r>
              <a:rPr sz="4800" spc="15" dirty="0">
                <a:latin typeface="Corbel"/>
                <a:cs typeface="Corbel"/>
              </a:rPr>
              <a:t>has been tasked</a:t>
            </a:r>
            <a:r>
              <a:rPr sz="4800" dirty="0">
                <a:latin typeface="Corbel"/>
                <a:cs typeface="Corbel"/>
              </a:rPr>
              <a:t> </a:t>
            </a:r>
            <a:r>
              <a:rPr sz="4800" spc="15" dirty="0">
                <a:latin typeface="Corbel"/>
                <a:cs typeface="Corbel"/>
              </a:rPr>
              <a:t>with </a:t>
            </a:r>
            <a:r>
              <a:rPr sz="4800" b="1" spc="10" dirty="0">
                <a:latin typeface="Corbel"/>
                <a:cs typeface="Corbel"/>
              </a:rPr>
              <a:t>assessing</a:t>
            </a:r>
            <a:r>
              <a:rPr sz="4800" b="1" spc="25" dirty="0">
                <a:latin typeface="Corbel"/>
                <a:cs typeface="Corbel"/>
              </a:rPr>
              <a:t> </a:t>
            </a:r>
            <a:r>
              <a:rPr sz="4800" b="1" spc="20" dirty="0">
                <a:latin typeface="Corbel"/>
                <a:cs typeface="Corbel"/>
              </a:rPr>
              <a:t>how</a:t>
            </a:r>
            <a:r>
              <a:rPr sz="4800" b="1" spc="30" dirty="0">
                <a:latin typeface="Corbel"/>
                <a:cs typeface="Corbel"/>
              </a:rPr>
              <a:t> </a:t>
            </a:r>
            <a:r>
              <a:rPr sz="4800" b="1" spc="10" dirty="0">
                <a:latin typeface="Corbel"/>
                <a:cs typeface="Corbel"/>
              </a:rPr>
              <a:t>well</a:t>
            </a:r>
            <a:r>
              <a:rPr sz="4800" b="1" spc="15" dirty="0">
                <a:latin typeface="Corbel"/>
                <a:cs typeface="Corbel"/>
              </a:rPr>
              <a:t> seed</a:t>
            </a:r>
            <a:r>
              <a:rPr sz="4800" b="1" spc="25" dirty="0">
                <a:latin typeface="Corbel"/>
                <a:cs typeface="Corbel"/>
              </a:rPr>
              <a:t> </a:t>
            </a:r>
            <a:r>
              <a:rPr sz="4800" b="1" spc="10" dirty="0">
                <a:latin typeface="Corbel"/>
                <a:cs typeface="Corbel"/>
              </a:rPr>
              <a:t>channels</a:t>
            </a:r>
            <a:r>
              <a:rPr sz="4800" b="1" spc="30" dirty="0">
                <a:latin typeface="Corbel"/>
                <a:cs typeface="Corbel"/>
              </a:rPr>
              <a:t> </a:t>
            </a:r>
            <a:r>
              <a:rPr sz="4800" b="1" spc="15" dirty="0">
                <a:latin typeface="Corbel"/>
                <a:cs typeface="Corbel"/>
              </a:rPr>
              <a:t>are </a:t>
            </a:r>
            <a:r>
              <a:rPr sz="4800" b="1" spc="-810" dirty="0">
                <a:latin typeface="Corbel"/>
                <a:cs typeface="Corbel"/>
              </a:rPr>
              <a:t> </a:t>
            </a:r>
            <a:r>
              <a:rPr sz="4800" b="1" spc="10" dirty="0">
                <a:latin typeface="Corbel"/>
                <a:cs typeface="Corbel"/>
              </a:rPr>
              <a:t>functioning</a:t>
            </a:r>
            <a:r>
              <a:rPr sz="4800" spc="10" dirty="0">
                <a:latin typeface="Corbel"/>
                <a:cs typeface="Corbel"/>
              </a:rPr>
              <a:t>.</a:t>
            </a:r>
            <a:endParaRPr sz="4800" dirty="0">
              <a:latin typeface="Corbel"/>
              <a:cs typeface="Corbel"/>
            </a:endParaRPr>
          </a:p>
          <a:p>
            <a:pPr marL="457200" indent="-445134">
              <a:lnSpc>
                <a:spcPct val="100000"/>
              </a:lnSpc>
              <a:spcBef>
                <a:spcPts val="1195"/>
              </a:spcBef>
              <a:buFont typeface="Calibri"/>
              <a:buChar char="●"/>
              <a:tabLst>
                <a:tab pos="457834" algn="l"/>
              </a:tabLst>
            </a:pPr>
            <a:r>
              <a:rPr sz="4800" spc="10" dirty="0">
                <a:latin typeface="Corbel"/>
                <a:cs typeface="Corbel"/>
              </a:rPr>
              <a:t>Discuss</a:t>
            </a:r>
            <a:r>
              <a:rPr sz="4800" spc="-10" dirty="0">
                <a:latin typeface="Corbel"/>
                <a:cs typeface="Corbel"/>
              </a:rPr>
              <a:t> </a:t>
            </a:r>
            <a:r>
              <a:rPr sz="4800" spc="15" dirty="0">
                <a:latin typeface="Corbel"/>
                <a:cs typeface="Corbel"/>
              </a:rPr>
              <a:t>as</a:t>
            </a:r>
            <a:r>
              <a:rPr sz="4800" dirty="0">
                <a:latin typeface="Corbel"/>
                <a:cs typeface="Corbel"/>
              </a:rPr>
              <a:t> </a:t>
            </a:r>
            <a:r>
              <a:rPr sz="4800" spc="15" dirty="0">
                <a:latin typeface="Corbel"/>
                <a:cs typeface="Corbel"/>
              </a:rPr>
              <a:t>a</a:t>
            </a:r>
            <a:r>
              <a:rPr sz="4800" spc="5" dirty="0">
                <a:latin typeface="Corbel"/>
                <a:cs typeface="Corbel"/>
              </a:rPr>
              <a:t> </a:t>
            </a:r>
            <a:r>
              <a:rPr sz="4800" spc="15" dirty="0">
                <a:latin typeface="Corbel"/>
                <a:cs typeface="Corbel"/>
              </a:rPr>
              <a:t>group</a:t>
            </a:r>
            <a:r>
              <a:rPr sz="4800" spc="10" dirty="0">
                <a:latin typeface="Corbel"/>
                <a:cs typeface="Corbel"/>
              </a:rPr>
              <a:t> </a:t>
            </a:r>
            <a:r>
              <a:rPr sz="4800" spc="20" dirty="0">
                <a:latin typeface="Corbel"/>
                <a:cs typeface="Corbel"/>
              </a:rPr>
              <a:t>how</a:t>
            </a:r>
            <a:r>
              <a:rPr sz="4800" spc="5" dirty="0">
                <a:latin typeface="Corbel"/>
                <a:cs typeface="Corbel"/>
              </a:rPr>
              <a:t> </a:t>
            </a:r>
            <a:r>
              <a:rPr sz="4800" spc="15" dirty="0">
                <a:latin typeface="Corbel"/>
                <a:cs typeface="Corbel"/>
              </a:rPr>
              <a:t>you</a:t>
            </a:r>
            <a:r>
              <a:rPr sz="4800" dirty="0">
                <a:latin typeface="Corbel"/>
                <a:cs typeface="Corbel"/>
              </a:rPr>
              <a:t> </a:t>
            </a:r>
            <a:r>
              <a:rPr sz="4800" spc="15" dirty="0">
                <a:latin typeface="Corbel"/>
                <a:cs typeface="Corbel"/>
              </a:rPr>
              <a:t>would</a:t>
            </a:r>
            <a:r>
              <a:rPr sz="4800" spc="20" dirty="0">
                <a:latin typeface="Corbel"/>
                <a:cs typeface="Corbel"/>
              </a:rPr>
              <a:t> do</a:t>
            </a:r>
            <a:r>
              <a:rPr sz="4800" spc="10" dirty="0">
                <a:latin typeface="Corbel"/>
                <a:cs typeface="Corbel"/>
              </a:rPr>
              <a:t> this</a:t>
            </a:r>
            <a:r>
              <a:rPr sz="4800" dirty="0">
                <a:latin typeface="Corbel"/>
                <a:cs typeface="Corbel"/>
              </a:rPr>
              <a:t> </a:t>
            </a:r>
            <a:r>
              <a:rPr sz="4800" spc="15" dirty="0">
                <a:latin typeface="Corbel"/>
                <a:cs typeface="Corbel"/>
              </a:rPr>
              <a:t>assessment.</a:t>
            </a:r>
            <a:r>
              <a:rPr sz="4800" spc="5" dirty="0">
                <a:latin typeface="Corbel"/>
                <a:cs typeface="Corbel"/>
              </a:rPr>
              <a:t> </a:t>
            </a:r>
            <a:r>
              <a:rPr sz="4800" spc="15" dirty="0">
                <a:latin typeface="Corbel"/>
                <a:cs typeface="Corbel"/>
              </a:rPr>
              <a:t>For</a:t>
            </a:r>
            <a:r>
              <a:rPr sz="4800" spc="-5" dirty="0">
                <a:latin typeface="Corbel"/>
                <a:cs typeface="Corbel"/>
              </a:rPr>
              <a:t> </a:t>
            </a:r>
            <a:r>
              <a:rPr sz="4800" spc="15" dirty="0">
                <a:latin typeface="Corbel"/>
                <a:cs typeface="Corbel"/>
              </a:rPr>
              <a:t>example,</a:t>
            </a:r>
            <a:r>
              <a:rPr sz="4800" dirty="0">
                <a:latin typeface="Corbel"/>
                <a:cs typeface="Corbel"/>
              </a:rPr>
              <a:t> </a:t>
            </a:r>
            <a:r>
              <a:rPr sz="4800" spc="10" dirty="0">
                <a:latin typeface="Corbel"/>
                <a:cs typeface="Corbel"/>
              </a:rPr>
              <a:t>consider:</a:t>
            </a:r>
            <a:endParaRPr sz="4800" dirty="0">
              <a:latin typeface="Corbel"/>
              <a:cs typeface="Corbel"/>
            </a:endParaRPr>
          </a:p>
          <a:p>
            <a:pPr marL="1588135" lvl="1" indent="-445770">
              <a:lnSpc>
                <a:spcPct val="100000"/>
              </a:lnSpc>
              <a:spcBef>
                <a:spcPts val="1205"/>
              </a:spcBef>
              <a:buFont typeface="Calibri"/>
              <a:buChar char="●"/>
              <a:tabLst>
                <a:tab pos="1588770" algn="l"/>
              </a:tabLst>
            </a:pPr>
            <a:r>
              <a:rPr sz="4800" i="1" spc="10" dirty="0">
                <a:latin typeface="Corbel"/>
                <a:cs typeface="Corbel"/>
              </a:rPr>
              <a:t>Which</a:t>
            </a:r>
            <a:r>
              <a:rPr sz="4800" i="1" spc="30" dirty="0">
                <a:latin typeface="Corbel"/>
                <a:cs typeface="Corbel"/>
              </a:rPr>
              <a:t> </a:t>
            </a:r>
            <a:r>
              <a:rPr sz="4800" i="1" spc="10" dirty="0">
                <a:latin typeface="Corbel"/>
                <a:cs typeface="Corbel"/>
              </a:rPr>
              <a:t>seed</a:t>
            </a:r>
            <a:r>
              <a:rPr sz="4800" i="1" dirty="0">
                <a:latin typeface="Corbel"/>
                <a:cs typeface="Corbel"/>
              </a:rPr>
              <a:t> </a:t>
            </a:r>
            <a:r>
              <a:rPr sz="4800" i="1" spc="10" dirty="0">
                <a:latin typeface="Corbel"/>
                <a:cs typeface="Corbel"/>
              </a:rPr>
              <a:t>channels </a:t>
            </a:r>
            <a:r>
              <a:rPr sz="4800" i="1" spc="15" dirty="0">
                <a:latin typeface="Corbel"/>
                <a:cs typeface="Corbel"/>
              </a:rPr>
              <a:t>would</a:t>
            </a:r>
            <a:r>
              <a:rPr sz="4800" i="1" spc="10" dirty="0">
                <a:latin typeface="Corbel"/>
                <a:cs typeface="Corbel"/>
              </a:rPr>
              <a:t> </a:t>
            </a:r>
            <a:r>
              <a:rPr sz="4800" i="1" spc="15" dirty="0">
                <a:latin typeface="Corbel"/>
                <a:cs typeface="Corbel"/>
              </a:rPr>
              <a:t>you</a:t>
            </a:r>
            <a:r>
              <a:rPr sz="4800" i="1" dirty="0">
                <a:latin typeface="Corbel"/>
                <a:cs typeface="Corbel"/>
              </a:rPr>
              <a:t> </a:t>
            </a:r>
            <a:r>
              <a:rPr sz="4800" i="1" spc="15" dirty="0">
                <a:latin typeface="Corbel"/>
                <a:cs typeface="Corbel"/>
              </a:rPr>
              <a:t>assess?</a:t>
            </a:r>
            <a:endParaRPr sz="4800" dirty="0">
              <a:latin typeface="Corbel"/>
              <a:cs typeface="Corbel"/>
            </a:endParaRPr>
          </a:p>
          <a:p>
            <a:pPr marL="1588135" marR="5080" lvl="1" indent="-445134">
              <a:lnSpc>
                <a:spcPct val="101000"/>
              </a:lnSpc>
              <a:spcBef>
                <a:spcPts val="1160"/>
              </a:spcBef>
              <a:buFont typeface="Calibri"/>
              <a:buChar char="●"/>
              <a:tabLst>
                <a:tab pos="1588770" algn="l"/>
              </a:tabLst>
            </a:pPr>
            <a:r>
              <a:rPr sz="4800" i="1" spc="10" dirty="0">
                <a:latin typeface="Corbel"/>
                <a:cs typeface="Corbel"/>
              </a:rPr>
              <a:t>Which</a:t>
            </a:r>
            <a:r>
              <a:rPr sz="4800" i="1" spc="40" dirty="0">
                <a:latin typeface="Corbel"/>
                <a:cs typeface="Corbel"/>
              </a:rPr>
              <a:t> </a:t>
            </a:r>
            <a:r>
              <a:rPr sz="4800" i="1" spc="10" dirty="0">
                <a:latin typeface="Corbel"/>
                <a:cs typeface="Corbel"/>
              </a:rPr>
              <a:t>sources/types</a:t>
            </a:r>
            <a:r>
              <a:rPr sz="4800" i="1" spc="30" dirty="0">
                <a:latin typeface="Corbel"/>
                <a:cs typeface="Corbel"/>
              </a:rPr>
              <a:t> </a:t>
            </a:r>
            <a:r>
              <a:rPr sz="4800" i="1" spc="10" dirty="0">
                <a:latin typeface="Corbel"/>
                <a:cs typeface="Corbel"/>
              </a:rPr>
              <a:t>of</a:t>
            </a:r>
            <a:r>
              <a:rPr sz="4800" i="1" spc="20" dirty="0">
                <a:latin typeface="Corbel"/>
                <a:cs typeface="Corbel"/>
              </a:rPr>
              <a:t> </a:t>
            </a:r>
            <a:r>
              <a:rPr sz="4800" i="1" spc="10" dirty="0">
                <a:latin typeface="Corbel"/>
                <a:cs typeface="Corbel"/>
              </a:rPr>
              <a:t>actors</a:t>
            </a:r>
            <a:r>
              <a:rPr sz="4800" i="1" spc="15" dirty="0">
                <a:latin typeface="Corbel"/>
                <a:cs typeface="Corbel"/>
              </a:rPr>
              <a:t> would</a:t>
            </a:r>
            <a:r>
              <a:rPr sz="4800" i="1" spc="20" dirty="0">
                <a:latin typeface="Corbel"/>
                <a:cs typeface="Corbel"/>
              </a:rPr>
              <a:t> </a:t>
            </a:r>
            <a:r>
              <a:rPr sz="4800" i="1" spc="15" dirty="0">
                <a:latin typeface="Corbel"/>
                <a:cs typeface="Corbel"/>
              </a:rPr>
              <a:t>you</a:t>
            </a:r>
            <a:r>
              <a:rPr sz="4800" i="1" spc="10" dirty="0">
                <a:latin typeface="Corbel"/>
                <a:cs typeface="Corbel"/>
              </a:rPr>
              <a:t> talk</a:t>
            </a:r>
            <a:r>
              <a:rPr sz="4800" i="1" dirty="0">
                <a:latin typeface="Corbel"/>
                <a:cs typeface="Corbel"/>
              </a:rPr>
              <a:t> </a:t>
            </a:r>
            <a:r>
              <a:rPr sz="4800" i="1" spc="10" dirty="0">
                <a:latin typeface="Corbel"/>
                <a:cs typeface="Corbel"/>
              </a:rPr>
              <a:t>to?</a:t>
            </a:r>
            <a:r>
              <a:rPr sz="4800" i="1" spc="30" dirty="0">
                <a:latin typeface="Corbel"/>
                <a:cs typeface="Corbel"/>
              </a:rPr>
              <a:t> </a:t>
            </a:r>
            <a:r>
              <a:rPr sz="4800" i="1" spc="15" dirty="0">
                <a:latin typeface="Corbel"/>
                <a:cs typeface="Corbel"/>
              </a:rPr>
              <a:t>What</a:t>
            </a:r>
            <a:r>
              <a:rPr sz="4800" i="1" spc="20" dirty="0">
                <a:latin typeface="Corbel"/>
                <a:cs typeface="Corbel"/>
              </a:rPr>
              <a:t> </a:t>
            </a:r>
            <a:r>
              <a:rPr sz="4800" i="1" spc="5" dirty="0">
                <a:latin typeface="Corbel"/>
                <a:cs typeface="Corbel"/>
              </a:rPr>
              <a:t>info</a:t>
            </a:r>
            <a:r>
              <a:rPr sz="4800" i="1" spc="15" dirty="0">
                <a:latin typeface="Corbel"/>
                <a:cs typeface="Corbel"/>
              </a:rPr>
              <a:t> would </a:t>
            </a:r>
            <a:r>
              <a:rPr sz="4800" i="1" spc="10" dirty="0">
                <a:latin typeface="Corbel"/>
                <a:cs typeface="Corbel"/>
              </a:rPr>
              <a:t>they</a:t>
            </a:r>
            <a:r>
              <a:rPr sz="4800" i="1" spc="20" dirty="0">
                <a:latin typeface="Corbel"/>
                <a:cs typeface="Corbel"/>
              </a:rPr>
              <a:t> </a:t>
            </a:r>
            <a:r>
              <a:rPr sz="4800" i="1" spc="10" dirty="0">
                <a:latin typeface="Corbel"/>
                <a:cs typeface="Corbel"/>
              </a:rPr>
              <a:t>have? </a:t>
            </a:r>
            <a:r>
              <a:rPr sz="4800" i="1" spc="-790" dirty="0">
                <a:latin typeface="Corbel"/>
                <a:cs typeface="Corbel"/>
              </a:rPr>
              <a:t> </a:t>
            </a:r>
            <a:r>
              <a:rPr sz="4800" i="1" spc="15" dirty="0">
                <a:latin typeface="Corbel"/>
                <a:cs typeface="Corbel"/>
              </a:rPr>
              <a:t>What</a:t>
            </a:r>
            <a:r>
              <a:rPr sz="4800" i="1" spc="10" dirty="0">
                <a:latin typeface="Corbel"/>
                <a:cs typeface="Corbel"/>
              </a:rPr>
              <a:t> kinds of</a:t>
            </a:r>
            <a:r>
              <a:rPr sz="4800" i="1" spc="15" dirty="0">
                <a:latin typeface="Corbel"/>
                <a:cs typeface="Corbel"/>
              </a:rPr>
              <a:t> </a:t>
            </a:r>
            <a:r>
              <a:rPr sz="4800" i="1" spc="10" dirty="0">
                <a:latin typeface="Corbel"/>
                <a:cs typeface="Corbel"/>
              </a:rPr>
              <a:t>questions</a:t>
            </a:r>
            <a:r>
              <a:rPr sz="4800" i="1" spc="20" dirty="0">
                <a:latin typeface="Corbel"/>
                <a:cs typeface="Corbel"/>
              </a:rPr>
              <a:t> </a:t>
            </a:r>
            <a:r>
              <a:rPr sz="4800" i="1" spc="15" dirty="0">
                <a:latin typeface="Corbel"/>
                <a:cs typeface="Corbel"/>
              </a:rPr>
              <a:t>would</a:t>
            </a:r>
            <a:r>
              <a:rPr sz="4800" i="1" spc="5" dirty="0">
                <a:latin typeface="Corbel"/>
                <a:cs typeface="Corbel"/>
              </a:rPr>
              <a:t> </a:t>
            </a:r>
            <a:r>
              <a:rPr sz="4800" i="1" spc="15" dirty="0">
                <a:latin typeface="Corbel"/>
                <a:cs typeface="Corbel"/>
              </a:rPr>
              <a:t>you ask</a:t>
            </a:r>
            <a:r>
              <a:rPr sz="4800" i="1" spc="-10" dirty="0">
                <a:latin typeface="Corbel"/>
                <a:cs typeface="Corbel"/>
              </a:rPr>
              <a:t> </a:t>
            </a:r>
            <a:r>
              <a:rPr sz="4800" i="1" spc="10" dirty="0">
                <a:latin typeface="Corbel"/>
                <a:cs typeface="Corbel"/>
              </a:rPr>
              <a:t>them?</a:t>
            </a:r>
            <a:endParaRPr sz="4800" dirty="0">
              <a:latin typeface="Corbel"/>
              <a:cs typeface="Corbel"/>
            </a:endParaRPr>
          </a:p>
          <a:p>
            <a:pPr marL="1588135" lvl="1" indent="-445770">
              <a:lnSpc>
                <a:spcPct val="100000"/>
              </a:lnSpc>
              <a:spcBef>
                <a:spcPts val="1195"/>
              </a:spcBef>
              <a:buFont typeface="Calibri"/>
              <a:buChar char="●"/>
              <a:tabLst>
                <a:tab pos="1588770" algn="l"/>
              </a:tabLst>
            </a:pPr>
            <a:r>
              <a:rPr sz="4800" i="1" spc="15" dirty="0">
                <a:latin typeface="Corbel"/>
                <a:cs typeface="Corbel"/>
              </a:rPr>
              <a:t>How</a:t>
            </a:r>
            <a:r>
              <a:rPr sz="4800" i="1" spc="10" dirty="0">
                <a:latin typeface="Corbel"/>
                <a:cs typeface="Corbel"/>
              </a:rPr>
              <a:t> </a:t>
            </a:r>
            <a:r>
              <a:rPr sz="4800" i="1" spc="15" dirty="0">
                <a:latin typeface="Corbel"/>
                <a:cs typeface="Corbel"/>
              </a:rPr>
              <a:t>are</a:t>
            </a:r>
            <a:r>
              <a:rPr sz="4800" i="1" dirty="0">
                <a:latin typeface="Corbel"/>
                <a:cs typeface="Corbel"/>
              </a:rPr>
              <a:t> </a:t>
            </a:r>
            <a:r>
              <a:rPr sz="4800" i="1" spc="15" dirty="0">
                <a:latin typeface="Corbel"/>
                <a:cs typeface="Corbel"/>
              </a:rPr>
              <a:t>you</a:t>
            </a:r>
            <a:r>
              <a:rPr sz="4800" i="1" spc="10" dirty="0">
                <a:latin typeface="Corbel"/>
                <a:cs typeface="Corbel"/>
              </a:rPr>
              <a:t> going</a:t>
            </a:r>
            <a:r>
              <a:rPr sz="4800" i="1" spc="20" dirty="0">
                <a:latin typeface="Corbel"/>
                <a:cs typeface="Corbel"/>
              </a:rPr>
              <a:t> </a:t>
            </a:r>
            <a:r>
              <a:rPr sz="4800" i="1" spc="10" dirty="0">
                <a:latin typeface="Corbel"/>
                <a:cs typeface="Corbel"/>
              </a:rPr>
              <a:t>to</a:t>
            </a:r>
            <a:r>
              <a:rPr sz="4800" i="1" spc="15" dirty="0">
                <a:latin typeface="Corbel"/>
                <a:cs typeface="Corbel"/>
              </a:rPr>
              <a:t> do</a:t>
            </a:r>
            <a:r>
              <a:rPr sz="4800" i="1" spc="10" dirty="0">
                <a:latin typeface="Corbel"/>
                <a:cs typeface="Corbel"/>
              </a:rPr>
              <a:t> </a:t>
            </a:r>
            <a:r>
              <a:rPr sz="4800" i="1" spc="5" dirty="0">
                <a:latin typeface="Corbel"/>
                <a:cs typeface="Corbel"/>
              </a:rPr>
              <a:t>it?</a:t>
            </a:r>
            <a:r>
              <a:rPr sz="4800" i="1" spc="15" dirty="0">
                <a:latin typeface="Corbel"/>
                <a:cs typeface="Corbel"/>
              </a:rPr>
              <a:t> </a:t>
            </a:r>
            <a:r>
              <a:rPr sz="4800" i="1" spc="5" dirty="0">
                <a:latin typeface="Corbel"/>
                <a:cs typeface="Corbel"/>
              </a:rPr>
              <a:t>(i.e.,</a:t>
            </a:r>
            <a:r>
              <a:rPr sz="4800" i="1" spc="15" dirty="0">
                <a:latin typeface="Corbel"/>
                <a:cs typeface="Corbel"/>
              </a:rPr>
              <a:t> </a:t>
            </a:r>
            <a:r>
              <a:rPr sz="4800" i="1" spc="10" dirty="0">
                <a:latin typeface="Corbel"/>
                <a:cs typeface="Corbel"/>
              </a:rPr>
              <a:t>elements</a:t>
            </a:r>
            <a:r>
              <a:rPr sz="4800" i="1" spc="35" dirty="0">
                <a:latin typeface="Corbel"/>
                <a:cs typeface="Corbel"/>
              </a:rPr>
              <a:t> </a:t>
            </a:r>
            <a:r>
              <a:rPr sz="4800" i="1" spc="10" dirty="0">
                <a:latin typeface="Corbel"/>
                <a:cs typeface="Corbel"/>
              </a:rPr>
              <a:t>of the</a:t>
            </a:r>
            <a:r>
              <a:rPr sz="4800" i="1" spc="15" dirty="0">
                <a:latin typeface="Corbel"/>
                <a:cs typeface="Corbel"/>
              </a:rPr>
              <a:t> </a:t>
            </a:r>
            <a:r>
              <a:rPr sz="4800" i="1" spc="10" dirty="0">
                <a:latin typeface="Corbel"/>
                <a:cs typeface="Corbel"/>
              </a:rPr>
              <a:t>process).</a:t>
            </a:r>
            <a:endParaRPr sz="4800" dirty="0">
              <a:latin typeface="Corbel"/>
              <a:cs typeface="Corbel"/>
            </a:endParaRPr>
          </a:p>
          <a:p>
            <a:pPr marL="1588135" lvl="1" indent="-445770">
              <a:lnSpc>
                <a:spcPct val="100000"/>
              </a:lnSpc>
              <a:spcBef>
                <a:spcPts val="1205"/>
              </a:spcBef>
              <a:buFont typeface="Calibri"/>
              <a:buChar char="●"/>
              <a:tabLst>
                <a:tab pos="1588770" algn="l"/>
              </a:tabLst>
            </a:pPr>
            <a:r>
              <a:rPr sz="4800" i="1" spc="15" dirty="0">
                <a:latin typeface="Corbel"/>
                <a:cs typeface="Corbel"/>
              </a:rPr>
              <a:t>….what</a:t>
            </a:r>
            <a:r>
              <a:rPr sz="4800" i="1" spc="-25" dirty="0">
                <a:latin typeface="Corbel"/>
                <a:cs typeface="Corbel"/>
              </a:rPr>
              <a:t> </a:t>
            </a:r>
            <a:r>
              <a:rPr sz="4800" i="1" spc="10" dirty="0">
                <a:latin typeface="Corbel"/>
                <a:cs typeface="Corbel"/>
              </a:rPr>
              <a:t>else?</a:t>
            </a:r>
            <a:endParaRPr sz="4800" dirty="0">
              <a:latin typeface="Corbel"/>
              <a:cs typeface="Corbel"/>
            </a:endParaRPr>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2555" y="2321368"/>
            <a:ext cx="17680305" cy="8521179"/>
          </a:xfrm>
          <a:prstGeom prst="rect">
            <a:avLst/>
          </a:prstGeom>
        </p:spPr>
        <p:txBody>
          <a:bodyPr vert="horz" wrap="square" lIns="0" tIns="13335" rIns="0" bIns="0" rtlCol="0">
            <a:spAutoFit/>
          </a:bodyPr>
          <a:lstStyle/>
          <a:p>
            <a:pPr marL="452120" indent="-440055">
              <a:lnSpc>
                <a:spcPct val="100000"/>
              </a:lnSpc>
              <a:spcBef>
                <a:spcPts val="105"/>
              </a:spcBef>
              <a:buFont typeface="Calibri"/>
              <a:buChar char="●"/>
              <a:tabLst>
                <a:tab pos="452755" algn="l"/>
                <a:tab pos="10229215" algn="l"/>
              </a:tabLst>
            </a:pPr>
            <a:r>
              <a:rPr sz="3950" b="1" spc="-5" dirty="0">
                <a:latin typeface="Corbel"/>
                <a:cs typeface="Corbel"/>
              </a:rPr>
              <a:t>All</a:t>
            </a:r>
            <a:r>
              <a:rPr sz="3950" b="1" dirty="0">
                <a:latin typeface="Corbel"/>
                <a:cs typeface="Corbel"/>
              </a:rPr>
              <a:t> seed channels</a:t>
            </a:r>
            <a:r>
              <a:rPr sz="3950" dirty="0">
                <a:latin typeface="Corbel"/>
                <a:cs typeface="Corbel"/>
              </a:rPr>
              <a:t>:</a:t>
            </a:r>
            <a:r>
              <a:rPr sz="3950" spc="5" dirty="0">
                <a:latin typeface="Corbel"/>
                <a:cs typeface="Corbel"/>
              </a:rPr>
              <a:t> </a:t>
            </a:r>
            <a:r>
              <a:rPr sz="3950" dirty="0">
                <a:latin typeface="Corbel"/>
                <a:cs typeface="Corbel"/>
              </a:rPr>
              <a:t>so not</a:t>
            </a:r>
            <a:r>
              <a:rPr sz="3950" spc="10" dirty="0">
                <a:latin typeface="Corbel"/>
                <a:cs typeface="Corbel"/>
              </a:rPr>
              <a:t> </a:t>
            </a:r>
            <a:r>
              <a:rPr sz="3950" dirty="0">
                <a:latin typeface="Corbel"/>
                <a:cs typeface="Corbel"/>
              </a:rPr>
              <a:t>just the</a:t>
            </a:r>
            <a:r>
              <a:rPr sz="3950" spc="-10" dirty="0">
                <a:latin typeface="Corbel"/>
                <a:cs typeface="Corbel"/>
              </a:rPr>
              <a:t> </a:t>
            </a:r>
            <a:r>
              <a:rPr sz="3950" dirty="0">
                <a:latin typeface="Corbel"/>
                <a:cs typeface="Corbel"/>
              </a:rPr>
              <a:t>formal</a:t>
            </a:r>
            <a:r>
              <a:rPr sz="3950" spc="15" dirty="0">
                <a:latin typeface="Corbel"/>
                <a:cs typeface="Corbel"/>
              </a:rPr>
              <a:t> </a:t>
            </a:r>
            <a:r>
              <a:rPr sz="3950" dirty="0">
                <a:latin typeface="Corbel"/>
                <a:cs typeface="Corbel"/>
              </a:rPr>
              <a:t>ones.	Don’t</a:t>
            </a:r>
            <a:r>
              <a:rPr sz="3950" spc="-5" dirty="0">
                <a:latin typeface="Corbel"/>
                <a:cs typeface="Corbel"/>
              </a:rPr>
              <a:t> forget</a:t>
            </a:r>
            <a:r>
              <a:rPr sz="3950" spc="5" dirty="0">
                <a:latin typeface="Corbel"/>
                <a:cs typeface="Corbel"/>
              </a:rPr>
              <a:t> </a:t>
            </a:r>
            <a:r>
              <a:rPr sz="3950" dirty="0">
                <a:latin typeface="Corbel"/>
                <a:cs typeface="Corbel"/>
              </a:rPr>
              <a:t>farmers’</a:t>
            </a:r>
            <a:r>
              <a:rPr sz="3950" spc="-10" dirty="0">
                <a:latin typeface="Corbel"/>
                <a:cs typeface="Corbel"/>
              </a:rPr>
              <a:t> </a:t>
            </a:r>
            <a:r>
              <a:rPr sz="3950" dirty="0">
                <a:latin typeface="Corbel"/>
                <a:cs typeface="Corbel"/>
              </a:rPr>
              <a:t>own</a:t>
            </a:r>
            <a:r>
              <a:rPr sz="3950" spc="-15" dirty="0">
                <a:latin typeface="Corbel"/>
                <a:cs typeface="Corbel"/>
              </a:rPr>
              <a:t> </a:t>
            </a:r>
            <a:r>
              <a:rPr sz="3950" dirty="0">
                <a:latin typeface="Corbel"/>
                <a:cs typeface="Corbel"/>
              </a:rPr>
              <a:t>stocks</a:t>
            </a:r>
          </a:p>
          <a:p>
            <a:pPr marL="452120" indent="-440055">
              <a:lnSpc>
                <a:spcPct val="100000"/>
              </a:lnSpc>
              <a:spcBef>
                <a:spcPts val="3195"/>
              </a:spcBef>
              <a:buFont typeface="Calibri"/>
              <a:buChar char="●"/>
              <a:tabLst>
                <a:tab pos="452755" algn="l"/>
              </a:tabLst>
            </a:pPr>
            <a:r>
              <a:rPr sz="3950" b="1" dirty="0">
                <a:latin typeface="Corbel"/>
                <a:cs typeface="Corbel"/>
              </a:rPr>
              <a:t>Key crops</a:t>
            </a:r>
            <a:r>
              <a:rPr sz="3950" dirty="0">
                <a:latin typeface="Corbel"/>
                <a:cs typeface="Corbel"/>
              </a:rPr>
              <a:t>:</a:t>
            </a:r>
            <a:r>
              <a:rPr sz="3950" spc="-10" dirty="0">
                <a:latin typeface="Corbel"/>
                <a:cs typeface="Corbel"/>
              </a:rPr>
              <a:t> </a:t>
            </a:r>
            <a:r>
              <a:rPr sz="3950" dirty="0">
                <a:latin typeface="Corbel"/>
                <a:cs typeface="Corbel"/>
              </a:rPr>
              <a:t>Be</a:t>
            </a:r>
            <a:r>
              <a:rPr sz="3950" spc="10" dirty="0">
                <a:latin typeface="Corbel"/>
                <a:cs typeface="Corbel"/>
              </a:rPr>
              <a:t> </a:t>
            </a:r>
            <a:r>
              <a:rPr sz="3950" dirty="0">
                <a:latin typeface="Corbel"/>
                <a:cs typeface="Corbel"/>
              </a:rPr>
              <a:t>clear about</a:t>
            </a:r>
            <a:r>
              <a:rPr sz="3950" spc="5" dirty="0">
                <a:latin typeface="Corbel"/>
                <a:cs typeface="Corbel"/>
              </a:rPr>
              <a:t> </a:t>
            </a:r>
            <a:r>
              <a:rPr sz="3950" dirty="0">
                <a:latin typeface="Corbel"/>
                <a:cs typeface="Corbel"/>
              </a:rPr>
              <a:t>which</a:t>
            </a:r>
            <a:r>
              <a:rPr sz="3950" spc="-20" dirty="0">
                <a:latin typeface="Corbel"/>
                <a:cs typeface="Corbel"/>
              </a:rPr>
              <a:t> </a:t>
            </a:r>
            <a:r>
              <a:rPr sz="3950" dirty="0">
                <a:latin typeface="Corbel"/>
                <a:cs typeface="Corbel"/>
              </a:rPr>
              <a:t>crops</a:t>
            </a:r>
            <a:r>
              <a:rPr sz="3950" spc="10" dirty="0">
                <a:latin typeface="Corbel"/>
                <a:cs typeface="Corbel"/>
              </a:rPr>
              <a:t> </a:t>
            </a:r>
            <a:r>
              <a:rPr sz="3950" dirty="0">
                <a:latin typeface="Corbel"/>
                <a:cs typeface="Corbel"/>
              </a:rPr>
              <a:t>are</a:t>
            </a:r>
            <a:r>
              <a:rPr sz="3950" spc="5" dirty="0">
                <a:latin typeface="Corbel"/>
                <a:cs typeface="Corbel"/>
              </a:rPr>
              <a:t> </a:t>
            </a:r>
            <a:r>
              <a:rPr sz="3950" dirty="0">
                <a:latin typeface="Corbel"/>
                <a:cs typeface="Corbel"/>
              </a:rPr>
              <a:t>the</a:t>
            </a:r>
            <a:r>
              <a:rPr sz="3950" spc="-10" dirty="0">
                <a:latin typeface="Corbel"/>
                <a:cs typeface="Corbel"/>
              </a:rPr>
              <a:t> </a:t>
            </a:r>
            <a:r>
              <a:rPr sz="3950" dirty="0">
                <a:latin typeface="Corbel"/>
                <a:cs typeface="Corbel"/>
              </a:rPr>
              <a:t>main</a:t>
            </a:r>
            <a:r>
              <a:rPr sz="3950" spc="10" dirty="0">
                <a:latin typeface="Corbel"/>
                <a:cs typeface="Corbel"/>
              </a:rPr>
              <a:t> </a:t>
            </a:r>
            <a:r>
              <a:rPr sz="3950" spc="-5" dirty="0">
                <a:latin typeface="Corbel"/>
                <a:cs typeface="Corbel"/>
              </a:rPr>
              <a:t>focus</a:t>
            </a:r>
            <a:r>
              <a:rPr sz="3950" dirty="0">
                <a:latin typeface="Corbel"/>
                <a:cs typeface="Corbel"/>
              </a:rPr>
              <a:t> </a:t>
            </a:r>
            <a:r>
              <a:rPr sz="3950" spc="-5" dirty="0">
                <a:latin typeface="Corbel"/>
                <a:cs typeface="Corbel"/>
              </a:rPr>
              <a:t>for</a:t>
            </a:r>
            <a:r>
              <a:rPr sz="3950" spc="10" dirty="0">
                <a:latin typeface="Corbel"/>
                <a:cs typeface="Corbel"/>
              </a:rPr>
              <a:t> </a:t>
            </a:r>
            <a:r>
              <a:rPr sz="3950" dirty="0">
                <a:latin typeface="Corbel"/>
                <a:cs typeface="Corbel"/>
              </a:rPr>
              <a:t>the</a:t>
            </a:r>
            <a:r>
              <a:rPr sz="3950" spc="-5" dirty="0">
                <a:latin typeface="Corbel"/>
                <a:cs typeface="Corbel"/>
              </a:rPr>
              <a:t> </a:t>
            </a:r>
            <a:r>
              <a:rPr sz="3950" dirty="0">
                <a:latin typeface="Corbel"/>
                <a:cs typeface="Corbel"/>
              </a:rPr>
              <a:t>upcoming</a:t>
            </a:r>
            <a:r>
              <a:rPr sz="3950" spc="15" dirty="0">
                <a:latin typeface="Corbel"/>
                <a:cs typeface="Corbel"/>
              </a:rPr>
              <a:t> </a:t>
            </a:r>
            <a:r>
              <a:rPr sz="3950" dirty="0">
                <a:latin typeface="Corbel"/>
                <a:cs typeface="Corbel"/>
              </a:rPr>
              <a:t>season-</a:t>
            </a:r>
          </a:p>
          <a:p>
            <a:pPr>
              <a:lnSpc>
                <a:spcPct val="100000"/>
              </a:lnSpc>
              <a:spcBef>
                <a:spcPts val="50"/>
              </a:spcBef>
              <a:buFont typeface="Calibri"/>
              <a:buChar char="●"/>
            </a:pPr>
            <a:endParaRPr sz="3050" dirty="0">
              <a:latin typeface="Corbel"/>
              <a:cs typeface="Corbel"/>
            </a:endParaRPr>
          </a:p>
          <a:p>
            <a:pPr marL="452120" indent="-440055">
              <a:lnSpc>
                <a:spcPct val="100000"/>
              </a:lnSpc>
              <a:buFont typeface="Calibri"/>
              <a:buChar char="●"/>
              <a:tabLst>
                <a:tab pos="452755" algn="l"/>
              </a:tabLst>
            </a:pPr>
            <a:r>
              <a:rPr sz="3950" b="1" spc="-5" dirty="0">
                <a:latin typeface="Corbel"/>
                <a:cs typeface="Corbel"/>
              </a:rPr>
              <a:t>Talk </a:t>
            </a:r>
            <a:r>
              <a:rPr sz="3950" b="1" dirty="0">
                <a:latin typeface="Corbel"/>
                <a:cs typeface="Corbel"/>
              </a:rPr>
              <a:t>to key suppliers</a:t>
            </a:r>
            <a:r>
              <a:rPr sz="3950" dirty="0">
                <a:latin typeface="Corbel"/>
                <a:cs typeface="Corbel"/>
              </a:rPr>
              <a:t>:</a:t>
            </a:r>
            <a:r>
              <a:rPr sz="3950" spc="-20" dirty="0">
                <a:latin typeface="Corbel"/>
                <a:cs typeface="Corbel"/>
              </a:rPr>
              <a:t> </a:t>
            </a:r>
            <a:r>
              <a:rPr sz="3950" dirty="0">
                <a:latin typeface="Corbel"/>
                <a:cs typeface="Corbel"/>
              </a:rPr>
              <a:t>(formal, informal</a:t>
            </a:r>
            <a:r>
              <a:rPr sz="3950" spc="10" dirty="0">
                <a:latin typeface="Corbel"/>
                <a:cs typeface="Corbel"/>
              </a:rPr>
              <a:t> </a:t>
            </a:r>
            <a:r>
              <a:rPr sz="3950" dirty="0">
                <a:latin typeface="Corbel"/>
                <a:cs typeface="Corbel"/>
              </a:rPr>
              <a:t>and</a:t>
            </a:r>
            <a:r>
              <a:rPr sz="3950" spc="10" dirty="0">
                <a:latin typeface="Corbel"/>
                <a:cs typeface="Corbel"/>
              </a:rPr>
              <a:t> </a:t>
            </a:r>
            <a:r>
              <a:rPr sz="3950" dirty="0">
                <a:latin typeface="Corbel"/>
                <a:cs typeface="Corbel"/>
              </a:rPr>
              <a:t>intermediary)</a:t>
            </a:r>
          </a:p>
          <a:p>
            <a:pPr marL="766445" lvl="1" indent="-440690">
              <a:lnSpc>
                <a:spcPct val="100000"/>
              </a:lnSpc>
              <a:spcBef>
                <a:spcPts val="3195"/>
              </a:spcBef>
              <a:buFont typeface="Tahoma"/>
              <a:buChar char="○"/>
              <a:tabLst>
                <a:tab pos="767080" algn="l"/>
              </a:tabLst>
            </a:pPr>
            <a:r>
              <a:rPr sz="3950" dirty="0">
                <a:latin typeface="Corbel"/>
                <a:cs typeface="Corbel"/>
              </a:rPr>
              <a:t>Seed</a:t>
            </a:r>
            <a:r>
              <a:rPr sz="3950" spc="-5" dirty="0">
                <a:latin typeface="Corbel"/>
                <a:cs typeface="Corbel"/>
              </a:rPr>
              <a:t> </a:t>
            </a:r>
            <a:r>
              <a:rPr sz="3950" dirty="0">
                <a:latin typeface="Corbel"/>
                <a:cs typeface="Corbel"/>
              </a:rPr>
              <a:t>companies</a:t>
            </a:r>
            <a:r>
              <a:rPr sz="3950" spc="-10" dirty="0">
                <a:latin typeface="Corbel"/>
                <a:cs typeface="Corbel"/>
              </a:rPr>
              <a:t> </a:t>
            </a:r>
            <a:r>
              <a:rPr sz="3950" dirty="0">
                <a:latin typeface="Corbel"/>
                <a:cs typeface="Corbel"/>
              </a:rPr>
              <a:t>and</a:t>
            </a:r>
            <a:r>
              <a:rPr sz="3950" spc="5" dirty="0">
                <a:latin typeface="Corbel"/>
                <a:cs typeface="Corbel"/>
              </a:rPr>
              <a:t> </a:t>
            </a:r>
            <a:r>
              <a:rPr sz="3950" dirty="0">
                <a:latin typeface="Corbel"/>
                <a:cs typeface="Corbel"/>
              </a:rPr>
              <a:t>local</a:t>
            </a:r>
            <a:r>
              <a:rPr sz="3950" spc="-5" dirty="0">
                <a:latin typeface="Corbel"/>
                <a:cs typeface="Corbel"/>
              </a:rPr>
              <a:t> </a:t>
            </a:r>
            <a:r>
              <a:rPr sz="3950" dirty="0">
                <a:latin typeface="Corbel"/>
                <a:cs typeface="Corbel"/>
              </a:rPr>
              <a:t>agro-dealers;</a:t>
            </a:r>
          </a:p>
          <a:p>
            <a:pPr marL="766445" lvl="1" indent="-440690">
              <a:lnSpc>
                <a:spcPct val="100000"/>
              </a:lnSpc>
              <a:spcBef>
                <a:spcPts val="3195"/>
              </a:spcBef>
              <a:buFont typeface="Tahoma"/>
              <a:buChar char="○"/>
              <a:tabLst>
                <a:tab pos="767080" algn="l"/>
              </a:tabLst>
            </a:pPr>
            <a:r>
              <a:rPr sz="3950" dirty="0">
                <a:latin typeface="Corbel"/>
                <a:cs typeface="Corbel"/>
              </a:rPr>
              <a:t>Large</a:t>
            </a:r>
            <a:r>
              <a:rPr sz="3950" spc="15" dirty="0">
                <a:latin typeface="Corbel"/>
                <a:cs typeface="Corbel"/>
              </a:rPr>
              <a:t> </a:t>
            </a:r>
            <a:r>
              <a:rPr sz="3950" spc="-5" dirty="0">
                <a:latin typeface="Corbel"/>
                <a:cs typeface="Corbel"/>
              </a:rPr>
              <a:t>traders</a:t>
            </a:r>
            <a:r>
              <a:rPr sz="3950" spc="20" dirty="0">
                <a:latin typeface="Corbel"/>
                <a:cs typeface="Corbel"/>
              </a:rPr>
              <a:t> </a:t>
            </a:r>
            <a:r>
              <a:rPr sz="3950" dirty="0">
                <a:latin typeface="Corbel"/>
                <a:cs typeface="Corbel"/>
              </a:rPr>
              <a:t>who</a:t>
            </a:r>
            <a:r>
              <a:rPr sz="3950" spc="-10" dirty="0">
                <a:latin typeface="Corbel"/>
                <a:cs typeface="Corbel"/>
              </a:rPr>
              <a:t> </a:t>
            </a:r>
            <a:r>
              <a:rPr sz="3950" dirty="0">
                <a:latin typeface="Corbel"/>
                <a:cs typeface="Corbel"/>
              </a:rPr>
              <a:t>know</a:t>
            </a:r>
            <a:r>
              <a:rPr sz="3950" spc="15" dirty="0">
                <a:latin typeface="Corbel"/>
                <a:cs typeface="Corbel"/>
              </a:rPr>
              <a:t> </a:t>
            </a:r>
            <a:r>
              <a:rPr sz="3950" spc="-5" dirty="0">
                <a:latin typeface="Corbel"/>
                <a:cs typeface="Corbel"/>
              </a:rPr>
              <a:t>something</a:t>
            </a:r>
            <a:r>
              <a:rPr sz="3950" spc="5" dirty="0">
                <a:latin typeface="Corbel"/>
                <a:cs typeface="Corbel"/>
              </a:rPr>
              <a:t> </a:t>
            </a:r>
            <a:r>
              <a:rPr sz="3950" dirty="0">
                <a:latin typeface="Corbel"/>
                <a:cs typeface="Corbel"/>
              </a:rPr>
              <a:t>about</a:t>
            </a:r>
            <a:r>
              <a:rPr sz="3950" spc="10" dirty="0">
                <a:latin typeface="Corbel"/>
                <a:cs typeface="Corbel"/>
              </a:rPr>
              <a:t> </a:t>
            </a:r>
            <a:r>
              <a:rPr sz="3950" dirty="0">
                <a:latin typeface="Corbel"/>
                <a:cs typeface="Corbel"/>
              </a:rPr>
              <a:t>local</a:t>
            </a:r>
            <a:r>
              <a:rPr sz="3950" spc="10" dirty="0">
                <a:latin typeface="Corbel"/>
                <a:cs typeface="Corbel"/>
              </a:rPr>
              <a:t> </a:t>
            </a:r>
            <a:r>
              <a:rPr sz="3950" dirty="0">
                <a:latin typeface="Corbel"/>
                <a:cs typeface="Corbel"/>
              </a:rPr>
              <a:t>seed </a:t>
            </a:r>
            <a:r>
              <a:rPr sz="3950" spc="-5" dirty="0">
                <a:latin typeface="Corbel"/>
                <a:cs typeface="Corbel"/>
              </a:rPr>
              <a:t>(regionally</a:t>
            </a:r>
            <a:r>
              <a:rPr sz="3950" spc="10" dirty="0">
                <a:latin typeface="Corbel"/>
                <a:cs typeface="Corbel"/>
              </a:rPr>
              <a:t> </a:t>
            </a:r>
            <a:r>
              <a:rPr sz="3950" dirty="0">
                <a:latin typeface="Corbel"/>
                <a:cs typeface="Corbel"/>
              </a:rPr>
              <a:t>as</a:t>
            </a:r>
            <a:r>
              <a:rPr sz="3950" spc="10" dirty="0">
                <a:latin typeface="Corbel"/>
                <a:cs typeface="Corbel"/>
              </a:rPr>
              <a:t> </a:t>
            </a:r>
            <a:r>
              <a:rPr sz="3950" dirty="0">
                <a:latin typeface="Corbel"/>
                <a:cs typeface="Corbel"/>
              </a:rPr>
              <a:t>well as local)</a:t>
            </a:r>
          </a:p>
          <a:p>
            <a:pPr marL="766445" lvl="1" indent="-440690">
              <a:lnSpc>
                <a:spcPct val="100000"/>
              </a:lnSpc>
              <a:spcBef>
                <a:spcPts val="3195"/>
              </a:spcBef>
              <a:buFont typeface="Tahoma"/>
              <a:buChar char="○"/>
              <a:tabLst>
                <a:tab pos="767080" algn="l"/>
                <a:tab pos="8672830" algn="l"/>
              </a:tabLst>
            </a:pPr>
            <a:r>
              <a:rPr sz="3950" dirty="0">
                <a:latin typeface="Corbel"/>
                <a:cs typeface="Corbel"/>
              </a:rPr>
              <a:t>Specialized</a:t>
            </a:r>
            <a:r>
              <a:rPr sz="3950" spc="5" dirty="0">
                <a:latin typeface="Corbel"/>
                <a:cs typeface="Corbel"/>
              </a:rPr>
              <a:t> </a:t>
            </a:r>
            <a:r>
              <a:rPr sz="3950" spc="-5" dirty="0">
                <a:latin typeface="Corbel"/>
                <a:cs typeface="Corbel"/>
              </a:rPr>
              <a:t>community</a:t>
            </a:r>
            <a:r>
              <a:rPr sz="3950" spc="25" dirty="0">
                <a:latin typeface="Corbel"/>
                <a:cs typeface="Corbel"/>
              </a:rPr>
              <a:t> </a:t>
            </a:r>
            <a:r>
              <a:rPr sz="3950" dirty="0">
                <a:latin typeface="Corbel"/>
                <a:cs typeface="Corbel"/>
              </a:rPr>
              <a:t>based</a:t>
            </a:r>
            <a:r>
              <a:rPr sz="3950" spc="20" dirty="0">
                <a:latin typeface="Corbel"/>
                <a:cs typeface="Corbel"/>
              </a:rPr>
              <a:t> </a:t>
            </a:r>
            <a:r>
              <a:rPr sz="3950" dirty="0">
                <a:latin typeface="Corbel"/>
                <a:cs typeface="Corbel"/>
              </a:rPr>
              <a:t>groups	(although</a:t>
            </a:r>
            <a:r>
              <a:rPr sz="3950" spc="-20" dirty="0">
                <a:latin typeface="Corbel"/>
                <a:cs typeface="Corbel"/>
              </a:rPr>
              <a:t> </a:t>
            </a:r>
            <a:r>
              <a:rPr sz="3950" spc="-5" dirty="0">
                <a:latin typeface="Corbel"/>
                <a:cs typeface="Corbel"/>
              </a:rPr>
              <a:t>they</a:t>
            </a:r>
            <a:r>
              <a:rPr sz="3950" spc="-15" dirty="0">
                <a:latin typeface="Corbel"/>
                <a:cs typeface="Corbel"/>
              </a:rPr>
              <a:t> </a:t>
            </a:r>
            <a:r>
              <a:rPr sz="3950" dirty="0">
                <a:latin typeface="Corbel"/>
                <a:cs typeface="Corbel"/>
              </a:rPr>
              <a:t>provide </a:t>
            </a:r>
            <a:r>
              <a:rPr sz="3950" spc="-5" dirty="0">
                <a:latin typeface="Corbel"/>
                <a:cs typeface="Corbel"/>
              </a:rPr>
              <a:t>only</a:t>
            </a:r>
            <a:r>
              <a:rPr sz="3950" spc="5" dirty="0">
                <a:latin typeface="Corbel"/>
                <a:cs typeface="Corbel"/>
              </a:rPr>
              <a:t> </a:t>
            </a:r>
            <a:r>
              <a:rPr sz="3950" dirty="0">
                <a:latin typeface="Corbel"/>
                <a:cs typeface="Corbel"/>
              </a:rPr>
              <a:t>small</a:t>
            </a:r>
            <a:r>
              <a:rPr sz="3950" spc="-15" dirty="0">
                <a:latin typeface="Corbel"/>
                <a:cs typeface="Corbel"/>
              </a:rPr>
              <a:t> </a:t>
            </a:r>
            <a:r>
              <a:rPr sz="3950" dirty="0">
                <a:latin typeface="Corbel"/>
                <a:cs typeface="Corbel"/>
              </a:rPr>
              <a:t>amounts)</a:t>
            </a:r>
          </a:p>
          <a:p>
            <a:pPr marL="389255" marR="337185" indent="-377190">
              <a:lnSpc>
                <a:spcPct val="115199"/>
              </a:lnSpc>
              <a:spcBef>
                <a:spcPts val="2475"/>
              </a:spcBef>
              <a:buFont typeface="Calibri"/>
              <a:buChar char="●"/>
              <a:tabLst>
                <a:tab pos="452755" algn="l"/>
                <a:tab pos="8702675" algn="l"/>
              </a:tabLst>
            </a:pPr>
            <a:r>
              <a:rPr dirty="0"/>
              <a:t>	</a:t>
            </a:r>
            <a:r>
              <a:rPr sz="3950" b="1" spc="-5" dirty="0">
                <a:latin typeface="Corbel"/>
                <a:cs typeface="Corbel"/>
              </a:rPr>
              <a:t>Visits</a:t>
            </a:r>
            <a:r>
              <a:rPr sz="3950" b="1" spc="10" dirty="0">
                <a:latin typeface="Corbel"/>
                <a:cs typeface="Corbel"/>
              </a:rPr>
              <a:t> </a:t>
            </a:r>
            <a:r>
              <a:rPr sz="3950" b="1" dirty="0">
                <a:latin typeface="Corbel"/>
                <a:cs typeface="Corbel"/>
              </a:rPr>
              <a:t>to</a:t>
            </a:r>
            <a:r>
              <a:rPr sz="3950" b="1" spc="10" dirty="0">
                <a:latin typeface="Corbel"/>
                <a:cs typeface="Corbel"/>
              </a:rPr>
              <a:t> </a:t>
            </a:r>
            <a:r>
              <a:rPr sz="3950" b="1" dirty="0">
                <a:latin typeface="Corbel"/>
                <a:cs typeface="Corbel"/>
              </a:rPr>
              <a:t>markets/stores/seed</a:t>
            </a:r>
            <a:r>
              <a:rPr sz="3950" b="1" spc="10" dirty="0">
                <a:latin typeface="Corbel"/>
                <a:cs typeface="Corbel"/>
              </a:rPr>
              <a:t> </a:t>
            </a:r>
            <a:r>
              <a:rPr sz="3950" b="1" dirty="0">
                <a:latin typeface="Corbel"/>
                <a:cs typeface="Corbel"/>
              </a:rPr>
              <a:t>outlets</a:t>
            </a:r>
            <a:r>
              <a:rPr sz="3950" dirty="0">
                <a:latin typeface="Corbel"/>
                <a:cs typeface="Corbel"/>
              </a:rPr>
              <a:t>:	Observe the quality on </a:t>
            </a:r>
            <a:r>
              <a:rPr sz="3950" spc="-5" dirty="0">
                <a:latin typeface="Corbel"/>
                <a:cs typeface="Corbel"/>
              </a:rPr>
              <a:t>offer, </a:t>
            </a:r>
            <a:r>
              <a:rPr sz="3950" spc="5" dirty="0">
                <a:latin typeface="Corbel"/>
                <a:cs typeface="Corbel"/>
              </a:rPr>
              <a:t>ask </a:t>
            </a:r>
            <a:r>
              <a:rPr sz="3950" dirty="0">
                <a:latin typeface="Corbel"/>
                <a:cs typeface="Corbel"/>
              </a:rPr>
              <a:t>about its </a:t>
            </a:r>
            <a:r>
              <a:rPr sz="3950" spc="-775" dirty="0">
                <a:latin typeface="Corbel"/>
                <a:cs typeface="Corbel"/>
              </a:rPr>
              <a:t> </a:t>
            </a:r>
            <a:r>
              <a:rPr sz="3950" dirty="0">
                <a:latin typeface="Corbel"/>
                <a:cs typeface="Corbel"/>
              </a:rPr>
              <a:t>origins</a:t>
            </a:r>
            <a:r>
              <a:rPr sz="3950" spc="5" dirty="0">
                <a:latin typeface="Corbel"/>
                <a:cs typeface="Corbel"/>
              </a:rPr>
              <a:t> </a:t>
            </a:r>
            <a:r>
              <a:rPr sz="3950" dirty="0">
                <a:latin typeface="Corbel"/>
                <a:cs typeface="Corbel"/>
              </a:rPr>
              <a:t>and</a:t>
            </a:r>
            <a:r>
              <a:rPr sz="3950" spc="5" dirty="0">
                <a:latin typeface="Corbel"/>
                <a:cs typeface="Corbel"/>
              </a:rPr>
              <a:t> </a:t>
            </a:r>
            <a:r>
              <a:rPr sz="3950" dirty="0">
                <a:latin typeface="Corbel"/>
                <a:cs typeface="Corbel"/>
              </a:rPr>
              <a:t>if</a:t>
            </a:r>
            <a:r>
              <a:rPr sz="3950" spc="-5" dirty="0">
                <a:latin typeface="Corbel"/>
                <a:cs typeface="Corbel"/>
              </a:rPr>
              <a:t> </a:t>
            </a:r>
            <a:r>
              <a:rPr sz="3950" dirty="0">
                <a:latin typeface="Corbel"/>
                <a:cs typeface="Corbel"/>
              </a:rPr>
              <a:t>it can be</a:t>
            </a:r>
            <a:r>
              <a:rPr sz="3950" spc="10" dirty="0">
                <a:latin typeface="Corbel"/>
                <a:cs typeface="Corbel"/>
              </a:rPr>
              <a:t> </a:t>
            </a:r>
            <a:r>
              <a:rPr sz="3950" dirty="0">
                <a:latin typeface="Corbel"/>
                <a:cs typeface="Corbel"/>
              </a:rPr>
              <a:t>planted</a:t>
            </a:r>
          </a:p>
          <a:p>
            <a:pPr marL="452120" indent="-440055">
              <a:lnSpc>
                <a:spcPct val="100000"/>
              </a:lnSpc>
              <a:spcBef>
                <a:spcPts val="3195"/>
              </a:spcBef>
              <a:buFont typeface="Calibri"/>
              <a:buChar char="●"/>
              <a:tabLst>
                <a:tab pos="452755" algn="l"/>
                <a:tab pos="2099310" algn="l"/>
                <a:tab pos="8543290" algn="l"/>
              </a:tabLst>
            </a:pPr>
            <a:r>
              <a:rPr sz="3950" b="1" dirty="0">
                <a:latin typeface="Corbel"/>
                <a:cs typeface="Corbel"/>
              </a:rPr>
              <a:t>Prices:	</a:t>
            </a:r>
            <a:r>
              <a:rPr sz="3950" spc="-5" dirty="0">
                <a:latin typeface="Corbel"/>
                <a:cs typeface="Corbel"/>
              </a:rPr>
              <a:t>Prices</a:t>
            </a:r>
            <a:r>
              <a:rPr sz="3950" spc="5" dirty="0">
                <a:latin typeface="Corbel"/>
                <a:cs typeface="Corbel"/>
              </a:rPr>
              <a:t> </a:t>
            </a:r>
            <a:r>
              <a:rPr sz="3950" dirty="0">
                <a:latin typeface="Corbel"/>
                <a:cs typeface="Corbel"/>
              </a:rPr>
              <a:t>of</a:t>
            </a:r>
            <a:r>
              <a:rPr sz="3950" spc="10" dirty="0">
                <a:latin typeface="Corbel"/>
                <a:cs typeface="Corbel"/>
              </a:rPr>
              <a:t> </a:t>
            </a:r>
            <a:r>
              <a:rPr sz="3950" dirty="0">
                <a:latin typeface="Corbel"/>
                <a:cs typeface="Corbel"/>
              </a:rPr>
              <a:t>seed (incl</a:t>
            </a:r>
            <a:r>
              <a:rPr sz="3950" spc="10" dirty="0">
                <a:latin typeface="Corbel"/>
                <a:cs typeface="Corbel"/>
              </a:rPr>
              <a:t> </a:t>
            </a:r>
            <a:r>
              <a:rPr sz="3950" dirty="0">
                <a:latin typeface="Corbel"/>
                <a:cs typeface="Corbel"/>
              </a:rPr>
              <a:t>local</a:t>
            </a:r>
            <a:r>
              <a:rPr sz="3950" spc="5" dirty="0">
                <a:latin typeface="Corbel"/>
                <a:cs typeface="Corbel"/>
              </a:rPr>
              <a:t> </a:t>
            </a:r>
            <a:r>
              <a:rPr sz="3950" dirty="0">
                <a:latin typeface="Corbel"/>
                <a:cs typeface="Corbel"/>
              </a:rPr>
              <a:t>seed);	</a:t>
            </a:r>
            <a:r>
              <a:rPr sz="3950" spc="-5" dirty="0">
                <a:latin typeface="Corbel"/>
                <a:cs typeface="Corbel"/>
              </a:rPr>
              <a:t>Prices</a:t>
            </a:r>
            <a:r>
              <a:rPr sz="3950" spc="-15" dirty="0">
                <a:latin typeface="Corbel"/>
                <a:cs typeface="Corbel"/>
              </a:rPr>
              <a:t> </a:t>
            </a:r>
            <a:r>
              <a:rPr sz="3950" dirty="0">
                <a:latin typeface="Corbel"/>
                <a:cs typeface="Corbel"/>
              </a:rPr>
              <a:t>of accompanying</a:t>
            </a:r>
            <a:r>
              <a:rPr sz="3950" spc="15" dirty="0">
                <a:latin typeface="Corbel"/>
                <a:cs typeface="Corbel"/>
              </a:rPr>
              <a:t> </a:t>
            </a:r>
            <a:r>
              <a:rPr sz="3950" dirty="0">
                <a:latin typeface="Corbel"/>
                <a:cs typeface="Corbel"/>
              </a:rPr>
              <a:t>inputs, like</a:t>
            </a:r>
            <a:r>
              <a:rPr sz="3950" spc="-20" dirty="0">
                <a:latin typeface="Corbel"/>
                <a:cs typeface="Corbel"/>
              </a:rPr>
              <a:t> </a:t>
            </a:r>
            <a:r>
              <a:rPr sz="3950" dirty="0">
                <a:latin typeface="Corbel"/>
                <a:cs typeface="Corbel"/>
              </a:rPr>
              <a:t>fertilizer</a:t>
            </a:r>
          </a:p>
        </p:txBody>
      </p:sp>
      <p:sp>
        <p:nvSpPr>
          <p:cNvPr id="3" name="object 3"/>
          <p:cNvSpPr txBox="1">
            <a:spLocks noGrp="1"/>
          </p:cNvSpPr>
          <p:nvPr>
            <p:ph type="title"/>
          </p:nvPr>
        </p:nvSpPr>
        <p:spPr>
          <a:xfrm>
            <a:off x="2966549" y="653996"/>
            <a:ext cx="14712315" cy="892810"/>
          </a:xfrm>
          <a:prstGeom prst="rect">
            <a:avLst/>
          </a:prstGeom>
        </p:spPr>
        <p:txBody>
          <a:bodyPr vert="horz" wrap="square" lIns="0" tIns="17145" rIns="0" bIns="0" rtlCol="0">
            <a:spAutoFit/>
          </a:bodyPr>
          <a:lstStyle/>
          <a:p>
            <a:pPr marL="12700">
              <a:lnSpc>
                <a:spcPct val="100000"/>
              </a:lnSpc>
              <a:spcBef>
                <a:spcPts val="135"/>
              </a:spcBef>
            </a:pPr>
            <a:r>
              <a:rPr sz="5650" spc="10" dirty="0"/>
              <a:t>Activity</a:t>
            </a:r>
            <a:r>
              <a:rPr sz="5650" spc="-5" dirty="0"/>
              <a:t> </a:t>
            </a:r>
            <a:r>
              <a:rPr sz="5650" spc="15" dirty="0"/>
              <a:t>1</a:t>
            </a:r>
            <a:r>
              <a:rPr sz="5650" spc="5" dirty="0"/>
              <a:t> </a:t>
            </a:r>
            <a:r>
              <a:rPr sz="5650" spc="15" dirty="0"/>
              <a:t>Responses:</a:t>
            </a:r>
            <a:r>
              <a:rPr sz="5650" spc="5" dirty="0"/>
              <a:t> </a:t>
            </a:r>
            <a:r>
              <a:rPr sz="5650" spc="15" dirty="0"/>
              <a:t>Seed</a:t>
            </a:r>
            <a:r>
              <a:rPr sz="5650" dirty="0"/>
              <a:t> </a:t>
            </a:r>
            <a:r>
              <a:rPr sz="5650" spc="15" dirty="0"/>
              <a:t>System</a:t>
            </a:r>
            <a:r>
              <a:rPr sz="5650" spc="20" dirty="0"/>
              <a:t> </a:t>
            </a:r>
            <a:r>
              <a:rPr sz="5650" spc="15" dirty="0"/>
              <a:t>Functioning</a:t>
            </a:r>
            <a:endParaRPr sz="5650" dirty="0"/>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16743" y="3738297"/>
            <a:ext cx="5800090" cy="1031240"/>
          </a:xfrm>
          <a:prstGeom prst="rect">
            <a:avLst/>
          </a:prstGeom>
        </p:spPr>
        <p:txBody>
          <a:bodyPr vert="horz" wrap="square" lIns="0" tIns="12700" rIns="0" bIns="0" rtlCol="0">
            <a:spAutoFit/>
          </a:bodyPr>
          <a:lstStyle/>
          <a:p>
            <a:pPr marL="12700">
              <a:lnSpc>
                <a:spcPct val="100000"/>
              </a:lnSpc>
              <a:spcBef>
                <a:spcPts val="100"/>
              </a:spcBef>
            </a:pPr>
            <a:r>
              <a:rPr sz="6600" b="1" spc="-5" dirty="0">
                <a:solidFill>
                  <a:srgbClr val="2D7031"/>
                </a:solidFill>
                <a:latin typeface="Corbel"/>
                <a:cs typeface="Corbel"/>
              </a:rPr>
              <a:t>SSA:</a:t>
            </a:r>
            <a:r>
              <a:rPr sz="6600" b="1" spc="-75" dirty="0">
                <a:solidFill>
                  <a:srgbClr val="2D7031"/>
                </a:solidFill>
                <a:latin typeface="Corbel"/>
                <a:cs typeface="Corbel"/>
              </a:rPr>
              <a:t> </a:t>
            </a:r>
            <a:r>
              <a:rPr sz="6600" b="1" spc="-5" dirty="0">
                <a:solidFill>
                  <a:srgbClr val="2D7031"/>
                </a:solidFill>
                <a:latin typeface="Corbel"/>
                <a:cs typeface="Corbel"/>
              </a:rPr>
              <a:t>Responses</a:t>
            </a:r>
            <a:endParaRPr sz="6600">
              <a:latin typeface="Corbel"/>
              <a:cs typeface="Corbel"/>
            </a:endParaRPr>
          </a:p>
        </p:txBody>
      </p:sp>
      <p:sp>
        <p:nvSpPr>
          <p:cNvPr id="3" name="object 3"/>
          <p:cNvSpPr txBox="1"/>
          <p:nvPr/>
        </p:nvSpPr>
        <p:spPr>
          <a:xfrm>
            <a:off x="6316743" y="5232282"/>
            <a:ext cx="12367260" cy="980440"/>
          </a:xfrm>
          <a:prstGeom prst="rect">
            <a:avLst/>
          </a:prstGeom>
        </p:spPr>
        <p:txBody>
          <a:bodyPr vert="horz" wrap="square" lIns="0" tIns="13970" rIns="0" bIns="0" rtlCol="0">
            <a:spAutoFit/>
          </a:bodyPr>
          <a:lstStyle/>
          <a:p>
            <a:pPr marL="12700">
              <a:lnSpc>
                <a:spcPct val="100000"/>
              </a:lnSpc>
              <a:spcBef>
                <a:spcPts val="110"/>
              </a:spcBef>
            </a:pPr>
            <a:r>
              <a:rPr sz="6250" b="1" i="1" dirty="0">
                <a:solidFill>
                  <a:srgbClr val="2D7031"/>
                </a:solidFill>
                <a:latin typeface="Corbel"/>
                <a:cs typeface="Corbel"/>
              </a:rPr>
              <a:t>Seed</a:t>
            </a:r>
            <a:r>
              <a:rPr sz="6250" b="1" i="1" spc="15" dirty="0">
                <a:solidFill>
                  <a:srgbClr val="2D7031"/>
                </a:solidFill>
                <a:latin typeface="Corbel"/>
                <a:cs typeface="Corbel"/>
              </a:rPr>
              <a:t> </a:t>
            </a:r>
            <a:r>
              <a:rPr sz="6250" b="1" i="1" dirty="0">
                <a:solidFill>
                  <a:srgbClr val="2D7031"/>
                </a:solidFill>
                <a:latin typeface="Corbel"/>
                <a:cs typeface="Corbel"/>
              </a:rPr>
              <a:t>System</a:t>
            </a:r>
            <a:r>
              <a:rPr sz="6250" b="1" i="1" spc="5" dirty="0">
                <a:solidFill>
                  <a:srgbClr val="2D7031"/>
                </a:solidFill>
                <a:latin typeface="Corbel"/>
                <a:cs typeface="Corbel"/>
              </a:rPr>
              <a:t> </a:t>
            </a:r>
            <a:r>
              <a:rPr sz="6250" b="1" i="1" dirty="0">
                <a:solidFill>
                  <a:srgbClr val="2D7031"/>
                </a:solidFill>
                <a:latin typeface="Corbel"/>
                <a:cs typeface="Corbel"/>
              </a:rPr>
              <a:t>Assessment</a:t>
            </a:r>
            <a:r>
              <a:rPr sz="6250" b="1" i="1" spc="-5" dirty="0">
                <a:solidFill>
                  <a:srgbClr val="2D7031"/>
                </a:solidFill>
                <a:latin typeface="Corbel"/>
                <a:cs typeface="Corbel"/>
              </a:rPr>
              <a:t> </a:t>
            </a:r>
            <a:r>
              <a:rPr sz="6250" b="1" i="1" spc="5" dirty="0">
                <a:solidFill>
                  <a:srgbClr val="2D7031"/>
                </a:solidFill>
                <a:latin typeface="Corbel"/>
                <a:cs typeface="Corbel"/>
              </a:rPr>
              <a:t>+</a:t>
            </a:r>
            <a:r>
              <a:rPr sz="6250" b="1" i="1" spc="10" dirty="0">
                <a:solidFill>
                  <a:srgbClr val="2D7031"/>
                </a:solidFill>
                <a:latin typeface="Corbel"/>
                <a:cs typeface="Corbel"/>
              </a:rPr>
              <a:t> </a:t>
            </a:r>
            <a:r>
              <a:rPr sz="6250" b="1" i="1" dirty="0">
                <a:solidFill>
                  <a:srgbClr val="C35100"/>
                </a:solidFill>
                <a:latin typeface="Corbel"/>
                <a:cs typeface="Corbel"/>
              </a:rPr>
              <a:t>Response</a:t>
            </a:r>
            <a:endParaRPr sz="6250">
              <a:latin typeface="Corbel"/>
              <a:cs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2563" y="2421908"/>
            <a:ext cx="9859010" cy="7417434"/>
          </a:xfrm>
          <a:prstGeom prst="rect">
            <a:avLst/>
          </a:prstGeom>
        </p:spPr>
        <p:txBody>
          <a:bodyPr vert="horz" wrap="square" lIns="0" tIns="16510" rIns="0" bIns="0" rtlCol="0">
            <a:spAutoFit/>
          </a:bodyPr>
          <a:lstStyle/>
          <a:p>
            <a:pPr marL="488315" indent="-476250">
              <a:lnSpc>
                <a:spcPct val="100000"/>
              </a:lnSpc>
              <a:spcBef>
                <a:spcPts val="130"/>
              </a:spcBef>
              <a:buClr>
                <a:srgbClr val="C35100"/>
              </a:buClr>
              <a:buFont typeface="Calibri"/>
              <a:buChar char="●"/>
              <a:tabLst>
                <a:tab pos="488950" algn="l"/>
              </a:tabLst>
            </a:pPr>
            <a:r>
              <a:rPr sz="4500" spc="10" dirty="0">
                <a:solidFill>
                  <a:srgbClr val="C35100"/>
                </a:solidFill>
                <a:latin typeface="Corbel"/>
                <a:cs typeface="Corbel"/>
              </a:rPr>
              <a:t>The</a:t>
            </a:r>
            <a:r>
              <a:rPr sz="4500" spc="-5" dirty="0">
                <a:solidFill>
                  <a:srgbClr val="C35100"/>
                </a:solidFill>
                <a:latin typeface="Corbel"/>
                <a:cs typeface="Corbel"/>
              </a:rPr>
              <a:t> </a:t>
            </a:r>
            <a:r>
              <a:rPr sz="4500" spc="10" dirty="0">
                <a:solidFill>
                  <a:srgbClr val="C35100"/>
                </a:solidFill>
                <a:latin typeface="Corbel"/>
                <a:cs typeface="Corbel"/>
              </a:rPr>
              <a:t>seed</a:t>
            </a:r>
            <a:r>
              <a:rPr sz="4500" spc="-5" dirty="0">
                <a:solidFill>
                  <a:srgbClr val="C35100"/>
                </a:solidFill>
                <a:latin typeface="Corbel"/>
                <a:cs typeface="Corbel"/>
              </a:rPr>
              <a:t> </a:t>
            </a:r>
            <a:r>
              <a:rPr sz="4500" spc="5" dirty="0">
                <a:solidFill>
                  <a:srgbClr val="C35100"/>
                </a:solidFill>
                <a:latin typeface="Corbel"/>
                <a:cs typeface="Corbel"/>
              </a:rPr>
              <a:t>security </a:t>
            </a:r>
            <a:r>
              <a:rPr sz="4500" spc="10" dirty="0">
                <a:solidFill>
                  <a:srgbClr val="C35100"/>
                </a:solidFill>
                <a:latin typeface="Corbel"/>
                <a:cs typeface="Corbel"/>
              </a:rPr>
              <a:t>problem(s)</a:t>
            </a:r>
            <a:endParaRPr sz="4500">
              <a:latin typeface="Corbel"/>
              <a:cs typeface="Corbel"/>
            </a:endParaRPr>
          </a:p>
          <a:p>
            <a:pPr>
              <a:lnSpc>
                <a:spcPct val="100000"/>
              </a:lnSpc>
              <a:spcBef>
                <a:spcPts val="35"/>
              </a:spcBef>
              <a:buChar char="●"/>
            </a:pPr>
            <a:endParaRPr sz="6350">
              <a:latin typeface="Corbel"/>
              <a:cs typeface="Corbel"/>
            </a:endParaRPr>
          </a:p>
          <a:p>
            <a:pPr marL="488315" indent="-476250">
              <a:lnSpc>
                <a:spcPct val="100000"/>
              </a:lnSpc>
              <a:buFont typeface="Calibri"/>
              <a:buChar char="●"/>
              <a:tabLst>
                <a:tab pos="488950" algn="l"/>
              </a:tabLst>
            </a:pPr>
            <a:r>
              <a:rPr sz="4500" spc="10" dirty="0">
                <a:latin typeface="Corbel"/>
                <a:cs typeface="Corbel"/>
              </a:rPr>
              <a:t>The</a:t>
            </a:r>
            <a:r>
              <a:rPr sz="4500" spc="-5" dirty="0">
                <a:latin typeface="Corbel"/>
                <a:cs typeface="Corbel"/>
              </a:rPr>
              <a:t> </a:t>
            </a:r>
            <a:r>
              <a:rPr sz="4500" spc="10" dirty="0">
                <a:latin typeface="Corbel"/>
                <a:cs typeface="Corbel"/>
              </a:rPr>
              <a:t>context-</a:t>
            </a:r>
            <a:r>
              <a:rPr sz="4500" spc="-5" dirty="0">
                <a:latin typeface="Corbel"/>
                <a:cs typeface="Corbel"/>
              </a:rPr>
              <a:t> </a:t>
            </a:r>
            <a:r>
              <a:rPr sz="4500" spc="5" dirty="0">
                <a:latin typeface="Corbel"/>
                <a:cs typeface="Corbel"/>
              </a:rPr>
              <a:t>logistics</a:t>
            </a:r>
            <a:endParaRPr sz="4500">
              <a:latin typeface="Corbel"/>
              <a:cs typeface="Corbel"/>
            </a:endParaRPr>
          </a:p>
          <a:p>
            <a:pPr>
              <a:lnSpc>
                <a:spcPct val="100000"/>
              </a:lnSpc>
              <a:spcBef>
                <a:spcPts val="50"/>
              </a:spcBef>
              <a:buChar char="●"/>
            </a:pPr>
            <a:endParaRPr sz="6350">
              <a:latin typeface="Corbel"/>
              <a:cs typeface="Corbel"/>
            </a:endParaRPr>
          </a:p>
          <a:p>
            <a:pPr marL="488315" indent="-476250">
              <a:lnSpc>
                <a:spcPct val="100000"/>
              </a:lnSpc>
              <a:buFont typeface="Calibri"/>
              <a:buChar char="●"/>
              <a:tabLst>
                <a:tab pos="488950" algn="l"/>
              </a:tabLst>
            </a:pPr>
            <a:r>
              <a:rPr sz="4500" spc="10" dirty="0">
                <a:latin typeface="Corbel"/>
                <a:cs typeface="Corbel"/>
              </a:rPr>
              <a:t>The</a:t>
            </a:r>
            <a:r>
              <a:rPr sz="4500" spc="15" dirty="0">
                <a:latin typeface="Corbel"/>
                <a:cs typeface="Corbel"/>
              </a:rPr>
              <a:t> </a:t>
            </a:r>
            <a:r>
              <a:rPr sz="4500" spc="5" dirty="0">
                <a:latin typeface="Corbel"/>
                <a:cs typeface="Corbel"/>
              </a:rPr>
              <a:t>organization’s</a:t>
            </a:r>
            <a:r>
              <a:rPr sz="4500" spc="40" dirty="0">
                <a:latin typeface="Corbel"/>
                <a:cs typeface="Corbel"/>
              </a:rPr>
              <a:t> </a:t>
            </a:r>
            <a:r>
              <a:rPr sz="4500" spc="5" dirty="0">
                <a:latin typeface="Corbel"/>
                <a:cs typeface="Corbel"/>
              </a:rPr>
              <a:t>capacity</a:t>
            </a:r>
            <a:endParaRPr sz="4500">
              <a:latin typeface="Corbel"/>
              <a:cs typeface="Corbel"/>
            </a:endParaRPr>
          </a:p>
          <a:p>
            <a:pPr>
              <a:lnSpc>
                <a:spcPct val="100000"/>
              </a:lnSpc>
              <a:spcBef>
                <a:spcPts val="35"/>
              </a:spcBef>
              <a:buChar char="●"/>
            </a:pPr>
            <a:endParaRPr sz="6350">
              <a:latin typeface="Corbel"/>
              <a:cs typeface="Corbel"/>
            </a:endParaRPr>
          </a:p>
          <a:p>
            <a:pPr marL="488315" indent="-476250">
              <a:lnSpc>
                <a:spcPct val="100000"/>
              </a:lnSpc>
              <a:buFont typeface="Calibri"/>
              <a:buChar char="●"/>
              <a:tabLst>
                <a:tab pos="488950" algn="l"/>
              </a:tabLst>
            </a:pPr>
            <a:r>
              <a:rPr sz="4500" spc="5" dirty="0">
                <a:latin typeface="Corbel"/>
                <a:cs typeface="Corbel"/>
              </a:rPr>
              <a:t>Institutional</a:t>
            </a:r>
            <a:r>
              <a:rPr sz="4500" spc="20" dirty="0">
                <a:latin typeface="Corbel"/>
                <a:cs typeface="Corbel"/>
              </a:rPr>
              <a:t> </a:t>
            </a:r>
            <a:r>
              <a:rPr sz="4500" spc="10" dirty="0">
                <a:latin typeface="Corbel"/>
                <a:cs typeface="Corbel"/>
              </a:rPr>
              <a:t>philosophy</a:t>
            </a:r>
            <a:r>
              <a:rPr sz="4500" spc="35" dirty="0">
                <a:latin typeface="Corbel"/>
                <a:cs typeface="Corbel"/>
              </a:rPr>
              <a:t> </a:t>
            </a:r>
            <a:r>
              <a:rPr sz="4500" spc="10" dirty="0">
                <a:latin typeface="Corbel"/>
                <a:cs typeface="Corbel"/>
              </a:rPr>
              <a:t>(Rights</a:t>
            </a:r>
            <a:r>
              <a:rPr sz="4500" spc="20" dirty="0">
                <a:latin typeface="Corbel"/>
                <a:cs typeface="Corbel"/>
              </a:rPr>
              <a:t> </a:t>
            </a:r>
            <a:r>
              <a:rPr sz="4500" spc="5" dirty="0">
                <a:latin typeface="Corbel"/>
                <a:cs typeface="Corbel"/>
              </a:rPr>
              <a:t>based?)</a:t>
            </a:r>
            <a:endParaRPr sz="4500">
              <a:latin typeface="Corbel"/>
              <a:cs typeface="Corbel"/>
            </a:endParaRPr>
          </a:p>
          <a:p>
            <a:pPr>
              <a:lnSpc>
                <a:spcPct val="100000"/>
              </a:lnSpc>
              <a:spcBef>
                <a:spcPts val="35"/>
              </a:spcBef>
              <a:buChar char="●"/>
            </a:pPr>
            <a:endParaRPr sz="6350">
              <a:latin typeface="Corbel"/>
              <a:cs typeface="Corbel"/>
            </a:endParaRPr>
          </a:p>
          <a:p>
            <a:pPr marL="488315" indent="-476250">
              <a:lnSpc>
                <a:spcPct val="100000"/>
              </a:lnSpc>
              <a:buFont typeface="Calibri"/>
              <a:buChar char="●"/>
              <a:tabLst>
                <a:tab pos="488950" algn="l"/>
              </a:tabLst>
            </a:pPr>
            <a:r>
              <a:rPr sz="4500" spc="20" dirty="0">
                <a:latin typeface="Corbel"/>
                <a:cs typeface="Corbel"/>
              </a:rPr>
              <a:t>…</a:t>
            </a:r>
            <a:endParaRPr sz="4500">
              <a:latin typeface="Corbel"/>
              <a:cs typeface="Corbel"/>
            </a:endParaRPr>
          </a:p>
        </p:txBody>
      </p:sp>
      <p:sp>
        <p:nvSpPr>
          <p:cNvPr id="3" name="object 3"/>
          <p:cNvSpPr txBox="1">
            <a:spLocks noGrp="1"/>
          </p:cNvSpPr>
          <p:nvPr>
            <p:ph type="title"/>
          </p:nvPr>
        </p:nvSpPr>
        <p:spPr>
          <a:xfrm>
            <a:off x="4056638" y="639710"/>
            <a:ext cx="12501880" cy="892810"/>
          </a:xfrm>
          <a:prstGeom prst="rect">
            <a:avLst/>
          </a:prstGeom>
        </p:spPr>
        <p:txBody>
          <a:bodyPr vert="horz" wrap="square" lIns="0" tIns="17145" rIns="0" bIns="0" rtlCol="0">
            <a:spAutoFit/>
          </a:bodyPr>
          <a:lstStyle/>
          <a:p>
            <a:pPr marL="12700">
              <a:lnSpc>
                <a:spcPct val="100000"/>
              </a:lnSpc>
              <a:spcBef>
                <a:spcPts val="135"/>
              </a:spcBef>
            </a:pPr>
            <a:r>
              <a:rPr sz="5650" spc="15" dirty="0"/>
              <a:t>Choice</a:t>
            </a:r>
            <a:r>
              <a:rPr sz="5650" spc="-5" dirty="0"/>
              <a:t> </a:t>
            </a:r>
            <a:r>
              <a:rPr sz="5650" spc="10" dirty="0"/>
              <a:t>of</a:t>
            </a:r>
            <a:r>
              <a:rPr sz="5650" spc="15" dirty="0"/>
              <a:t> response(s)</a:t>
            </a:r>
            <a:r>
              <a:rPr sz="5650" spc="-20" dirty="0"/>
              <a:t> </a:t>
            </a:r>
            <a:r>
              <a:rPr sz="5650" spc="15" dirty="0"/>
              <a:t>should</a:t>
            </a:r>
            <a:r>
              <a:rPr sz="5650" spc="5" dirty="0"/>
              <a:t> </a:t>
            </a:r>
            <a:r>
              <a:rPr sz="5650" spc="20" dirty="0"/>
              <a:t>depend</a:t>
            </a:r>
            <a:r>
              <a:rPr sz="5650" spc="-20" dirty="0"/>
              <a:t> </a:t>
            </a:r>
            <a:r>
              <a:rPr sz="5650" spc="15" dirty="0"/>
              <a:t>on:</a:t>
            </a:r>
            <a:endParaRPr sz="5650"/>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1768" y="410813"/>
            <a:ext cx="3843020" cy="3192145"/>
          </a:xfrm>
          <a:prstGeom prst="rect">
            <a:avLst/>
          </a:prstGeom>
        </p:spPr>
        <p:txBody>
          <a:bodyPr vert="horz" wrap="square" lIns="0" tIns="12065" rIns="0" bIns="0" rtlCol="0">
            <a:spAutoFit/>
          </a:bodyPr>
          <a:lstStyle/>
          <a:p>
            <a:pPr marL="12700" marR="5080">
              <a:lnSpc>
                <a:spcPct val="100000"/>
              </a:lnSpc>
              <a:spcBef>
                <a:spcPts val="95"/>
              </a:spcBef>
            </a:pPr>
            <a:r>
              <a:rPr sz="5200" b="1" spc="-10" dirty="0">
                <a:solidFill>
                  <a:srgbClr val="5AA75F"/>
                </a:solidFill>
                <a:latin typeface="Corbel"/>
                <a:cs typeface="Corbel"/>
              </a:rPr>
              <a:t>Range </a:t>
            </a:r>
            <a:r>
              <a:rPr sz="5200" b="1" spc="-5" dirty="0">
                <a:solidFill>
                  <a:srgbClr val="5AA75F"/>
                </a:solidFill>
                <a:latin typeface="Corbel"/>
                <a:cs typeface="Corbel"/>
              </a:rPr>
              <a:t>of </a:t>
            </a:r>
            <a:r>
              <a:rPr sz="5200" b="1" dirty="0">
                <a:solidFill>
                  <a:srgbClr val="5AA75F"/>
                </a:solidFill>
                <a:latin typeface="Corbel"/>
                <a:cs typeface="Corbel"/>
              </a:rPr>
              <a:t> </a:t>
            </a:r>
            <a:r>
              <a:rPr sz="5200" b="1" spc="-5" dirty="0">
                <a:solidFill>
                  <a:srgbClr val="5AA75F"/>
                </a:solidFill>
                <a:latin typeface="Corbel"/>
                <a:cs typeface="Corbel"/>
              </a:rPr>
              <a:t>Response </a:t>
            </a:r>
            <a:r>
              <a:rPr sz="5200" b="1" dirty="0">
                <a:solidFill>
                  <a:srgbClr val="5AA75F"/>
                </a:solidFill>
                <a:latin typeface="Corbel"/>
                <a:cs typeface="Corbel"/>
              </a:rPr>
              <a:t> </a:t>
            </a:r>
            <a:r>
              <a:rPr sz="5200" b="1" spc="-5" dirty="0">
                <a:solidFill>
                  <a:srgbClr val="5AA75F"/>
                </a:solidFill>
                <a:latin typeface="Corbel"/>
                <a:cs typeface="Corbel"/>
              </a:rPr>
              <a:t>I</a:t>
            </a:r>
            <a:r>
              <a:rPr sz="5200" b="1" spc="-10" dirty="0">
                <a:solidFill>
                  <a:srgbClr val="5AA75F"/>
                </a:solidFill>
                <a:latin typeface="Corbel"/>
                <a:cs typeface="Corbel"/>
              </a:rPr>
              <a:t>nt</a:t>
            </a:r>
            <a:r>
              <a:rPr sz="5200" b="1" spc="-15" dirty="0">
                <a:solidFill>
                  <a:srgbClr val="5AA75F"/>
                </a:solidFill>
                <a:latin typeface="Corbel"/>
                <a:cs typeface="Corbel"/>
              </a:rPr>
              <a:t>e</a:t>
            </a:r>
            <a:r>
              <a:rPr sz="5200" b="1" spc="-5" dirty="0">
                <a:solidFill>
                  <a:srgbClr val="5AA75F"/>
                </a:solidFill>
                <a:latin typeface="Corbel"/>
                <a:cs typeface="Corbel"/>
              </a:rPr>
              <a:t>rv</a:t>
            </a:r>
            <a:r>
              <a:rPr sz="5200" b="1" spc="-10" dirty="0">
                <a:solidFill>
                  <a:srgbClr val="5AA75F"/>
                </a:solidFill>
                <a:latin typeface="Corbel"/>
                <a:cs typeface="Corbel"/>
              </a:rPr>
              <a:t>ent</a:t>
            </a:r>
            <a:r>
              <a:rPr sz="5200" b="1" spc="-15" dirty="0">
                <a:solidFill>
                  <a:srgbClr val="5AA75F"/>
                </a:solidFill>
                <a:latin typeface="Corbel"/>
                <a:cs typeface="Corbel"/>
              </a:rPr>
              <a:t>i</a:t>
            </a:r>
            <a:r>
              <a:rPr sz="5200" b="1" spc="-5" dirty="0">
                <a:solidFill>
                  <a:srgbClr val="5AA75F"/>
                </a:solidFill>
                <a:latin typeface="Corbel"/>
                <a:cs typeface="Corbel"/>
              </a:rPr>
              <a:t>o</a:t>
            </a:r>
            <a:r>
              <a:rPr sz="5200" b="1" spc="-10" dirty="0">
                <a:solidFill>
                  <a:srgbClr val="5AA75F"/>
                </a:solidFill>
                <a:latin typeface="Corbel"/>
                <a:cs typeface="Corbel"/>
              </a:rPr>
              <a:t>n</a:t>
            </a:r>
            <a:r>
              <a:rPr sz="5200" b="1" spc="-5" dirty="0">
                <a:solidFill>
                  <a:srgbClr val="5AA75F"/>
                </a:solidFill>
                <a:latin typeface="Corbel"/>
                <a:cs typeface="Corbel"/>
              </a:rPr>
              <a:t>s  </a:t>
            </a:r>
            <a:r>
              <a:rPr sz="5200" b="1" spc="-10" dirty="0">
                <a:solidFill>
                  <a:srgbClr val="5AA75F"/>
                </a:solidFill>
                <a:latin typeface="Corbel"/>
                <a:cs typeface="Corbel"/>
              </a:rPr>
              <a:t>from</a:t>
            </a:r>
            <a:r>
              <a:rPr sz="5200" b="1" spc="-35" dirty="0">
                <a:solidFill>
                  <a:srgbClr val="5AA75F"/>
                </a:solidFill>
                <a:latin typeface="Corbel"/>
                <a:cs typeface="Corbel"/>
              </a:rPr>
              <a:t> </a:t>
            </a:r>
            <a:r>
              <a:rPr sz="5200" b="1" spc="-10" dirty="0">
                <a:solidFill>
                  <a:srgbClr val="5AA75F"/>
                </a:solidFill>
                <a:latin typeface="Corbel"/>
                <a:cs typeface="Corbel"/>
              </a:rPr>
              <a:t>SERT</a:t>
            </a:r>
            <a:endParaRPr sz="5200">
              <a:latin typeface="Corbel"/>
              <a:cs typeface="Corbel"/>
            </a:endParaRPr>
          </a:p>
        </p:txBody>
      </p:sp>
      <p:pic>
        <p:nvPicPr>
          <p:cNvPr id="3" name="object 3"/>
          <p:cNvPicPr/>
          <p:nvPr/>
        </p:nvPicPr>
        <p:blipFill>
          <a:blip r:embed="rId2" cstate="print"/>
          <a:stretch>
            <a:fillRect/>
          </a:stretch>
        </p:blipFill>
        <p:spPr>
          <a:xfrm>
            <a:off x="7686048" y="265122"/>
            <a:ext cx="11930516" cy="10778308"/>
          </a:xfrm>
          <a:prstGeom prst="rect">
            <a:avLst/>
          </a:prstGeom>
        </p:spPr>
      </p:pic>
      <p:pic>
        <p:nvPicPr>
          <p:cNvPr id="4" name="object 4"/>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43115"/>
            <a:ext cx="19290030" cy="9622790"/>
            <a:chOff x="0" y="843115"/>
            <a:chExt cx="19290030" cy="9622790"/>
          </a:xfrm>
        </p:grpSpPr>
        <p:pic>
          <p:nvPicPr>
            <p:cNvPr id="3" name="object 3"/>
            <p:cNvPicPr/>
            <p:nvPr/>
          </p:nvPicPr>
          <p:blipFill>
            <a:blip r:embed="rId2" cstate="print"/>
            <a:stretch>
              <a:fillRect/>
            </a:stretch>
          </p:blipFill>
          <p:spPr>
            <a:xfrm>
              <a:off x="814216" y="843115"/>
              <a:ext cx="18475667" cy="9622324"/>
            </a:xfrm>
            <a:prstGeom prst="rect">
              <a:avLst/>
            </a:prstGeom>
          </p:spPr>
        </p:pic>
        <p:pic>
          <p:nvPicPr>
            <p:cNvPr id="4" name="object 4"/>
            <p:cNvPicPr/>
            <p:nvPr/>
          </p:nvPicPr>
          <p:blipFill>
            <a:blip r:embed="rId3" cstate="print"/>
            <a:stretch>
              <a:fillRect/>
            </a:stretch>
          </p:blipFill>
          <p:spPr>
            <a:xfrm>
              <a:off x="0" y="1016429"/>
              <a:ext cx="5909063" cy="7150858"/>
            </a:xfrm>
            <a:prstGeom prst="rect">
              <a:avLst/>
            </a:prstGeom>
          </p:spPr>
        </p:pic>
      </p:grpSp>
      <p:sp>
        <p:nvSpPr>
          <p:cNvPr id="5" name="object 5"/>
          <p:cNvSpPr txBox="1">
            <a:spLocks noGrp="1"/>
          </p:cNvSpPr>
          <p:nvPr>
            <p:ph type="title"/>
          </p:nvPr>
        </p:nvSpPr>
        <p:spPr>
          <a:xfrm>
            <a:off x="6037901" y="3431665"/>
            <a:ext cx="10382250" cy="3041015"/>
          </a:xfrm>
          <a:prstGeom prst="rect">
            <a:avLst/>
          </a:prstGeom>
        </p:spPr>
        <p:txBody>
          <a:bodyPr vert="horz" wrap="square" lIns="0" tIns="12700" rIns="0" bIns="0" rtlCol="0">
            <a:spAutoFit/>
          </a:bodyPr>
          <a:lstStyle/>
          <a:p>
            <a:pPr marL="1927225" marR="5080" indent="-1915160">
              <a:lnSpc>
                <a:spcPct val="149900"/>
              </a:lnSpc>
              <a:spcBef>
                <a:spcPts val="100"/>
              </a:spcBef>
            </a:pPr>
            <a:r>
              <a:rPr sz="6600" spc="-5" dirty="0">
                <a:solidFill>
                  <a:srgbClr val="2D7031"/>
                </a:solidFill>
              </a:rPr>
              <a:t>Introduction</a:t>
            </a:r>
            <a:r>
              <a:rPr sz="6600" spc="-25" dirty="0">
                <a:solidFill>
                  <a:srgbClr val="2D7031"/>
                </a:solidFill>
              </a:rPr>
              <a:t> </a:t>
            </a:r>
            <a:r>
              <a:rPr sz="6600" spc="-5" dirty="0">
                <a:solidFill>
                  <a:srgbClr val="2D7031"/>
                </a:solidFill>
              </a:rPr>
              <a:t>to</a:t>
            </a:r>
            <a:r>
              <a:rPr sz="6600" spc="-20" dirty="0">
                <a:solidFill>
                  <a:srgbClr val="2D7031"/>
                </a:solidFill>
              </a:rPr>
              <a:t> </a:t>
            </a:r>
            <a:r>
              <a:rPr sz="6600" spc="-5" dirty="0">
                <a:solidFill>
                  <a:srgbClr val="2D7031"/>
                </a:solidFill>
              </a:rPr>
              <a:t>Seed</a:t>
            </a:r>
            <a:r>
              <a:rPr sz="6600" spc="-35" dirty="0">
                <a:solidFill>
                  <a:srgbClr val="2D7031"/>
                </a:solidFill>
              </a:rPr>
              <a:t> </a:t>
            </a:r>
            <a:r>
              <a:rPr sz="6600" spc="-5" dirty="0">
                <a:solidFill>
                  <a:srgbClr val="2D7031"/>
                </a:solidFill>
              </a:rPr>
              <a:t>System </a:t>
            </a:r>
            <a:r>
              <a:rPr sz="6600" spc="-1345" dirty="0">
                <a:solidFill>
                  <a:srgbClr val="2D7031"/>
                </a:solidFill>
              </a:rPr>
              <a:t> </a:t>
            </a:r>
            <a:r>
              <a:rPr sz="6600" spc="-5" dirty="0">
                <a:solidFill>
                  <a:srgbClr val="2D7031"/>
                </a:solidFill>
              </a:rPr>
              <a:t>Assessment</a:t>
            </a:r>
            <a:r>
              <a:rPr sz="6600" spc="-40" dirty="0">
                <a:solidFill>
                  <a:srgbClr val="2D7031"/>
                </a:solidFill>
              </a:rPr>
              <a:t> </a:t>
            </a:r>
            <a:r>
              <a:rPr sz="6600" dirty="0">
                <a:solidFill>
                  <a:srgbClr val="2D7031"/>
                </a:solidFill>
              </a:rPr>
              <a:t>(SSA)</a:t>
            </a:r>
            <a:endParaRPr sz="6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137307" y="3312747"/>
          <a:ext cx="16935450" cy="7142110"/>
        </p:xfrm>
        <a:graphic>
          <a:graphicData uri="http://schemas.openxmlformats.org/drawingml/2006/table">
            <a:tbl>
              <a:tblPr firstRow="1" bandRow="1">
                <a:tableStyleId>{2D5ABB26-0587-4C30-8999-92F81FD0307C}</a:tableStyleId>
              </a:tblPr>
              <a:tblGrid>
                <a:gridCol w="4788535">
                  <a:extLst>
                    <a:ext uri="{9D8B030D-6E8A-4147-A177-3AD203B41FA5}">
                      <a16:colId xmlns:a16="http://schemas.microsoft.com/office/drawing/2014/main" val="20000"/>
                    </a:ext>
                  </a:extLst>
                </a:gridCol>
                <a:gridCol w="5561965">
                  <a:extLst>
                    <a:ext uri="{9D8B030D-6E8A-4147-A177-3AD203B41FA5}">
                      <a16:colId xmlns:a16="http://schemas.microsoft.com/office/drawing/2014/main" val="20001"/>
                    </a:ext>
                  </a:extLst>
                </a:gridCol>
                <a:gridCol w="6584950">
                  <a:extLst>
                    <a:ext uri="{9D8B030D-6E8A-4147-A177-3AD203B41FA5}">
                      <a16:colId xmlns:a16="http://schemas.microsoft.com/office/drawing/2014/main" val="20002"/>
                    </a:ext>
                  </a:extLst>
                </a:gridCol>
              </a:tblGrid>
              <a:tr h="766479">
                <a:tc>
                  <a:txBody>
                    <a:bodyPr/>
                    <a:lstStyle/>
                    <a:p>
                      <a:pPr marL="74930">
                        <a:lnSpc>
                          <a:spcPct val="100000"/>
                        </a:lnSpc>
                        <a:spcBef>
                          <a:spcPts val="40"/>
                        </a:spcBef>
                      </a:pPr>
                      <a:r>
                        <a:rPr sz="4500" b="1" spc="10" dirty="0">
                          <a:latin typeface="Corbel"/>
                          <a:cs typeface="Corbel"/>
                        </a:rPr>
                        <a:t>Parameter</a:t>
                      </a:r>
                      <a:endParaRPr sz="4500">
                        <a:latin typeface="Corbel"/>
                        <a:cs typeface="Corbel"/>
                      </a:endParaRPr>
                    </a:p>
                  </a:txBody>
                  <a:tcPr marL="0" marR="0" marT="508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5565">
                        <a:lnSpc>
                          <a:spcPct val="100000"/>
                        </a:lnSpc>
                        <a:spcBef>
                          <a:spcPts val="40"/>
                        </a:spcBef>
                      </a:pPr>
                      <a:r>
                        <a:rPr sz="4500" b="1" spc="10" dirty="0">
                          <a:latin typeface="Corbel"/>
                          <a:cs typeface="Corbel"/>
                        </a:rPr>
                        <a:t>Acute</a:t>
                      </a:r>
                      <a:r>
                        <a:rPr sz="4500" b="1" spc="-15" dirty="0">
                          <a:latin typeface="Corbel"/>
                          <a:cs typeface="Corbel"/>
                        </a:rPr>
                        <a:t> </a:t>
                      </a:r>
                      <a:r>
                        <a:rPr sz="4500" b="1" spc="10" dirty="0">
                          <a:latin typeface="Corbel"/>
                          <a:cs typeface="Corbel"/>
                        </a:rPr>
                        <a:t>(short-term)</a:t>
                      </a:r>
                      <a:endParaRPr sz="4500">
                        <a:latin typeface="Corbel"/>
                        <a:cs typeface="Corbel"/>
                      </a:endParaRPr>
                    </a:p>
                  </a:txBody>
                  <a:tcPr marL="0" marR="0" marT="508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5565">
                        <a:lnSpc>
                          <a:spcPct val="100000"/>
                        </a:lnSpc>
                        <a:spcBef>
                          <a:spcPts val="40"/>
                        </a:spcBef>
                      </a:pPr>
                      <a:r>
                        <a:rPr sz="4500" b="1" spc="10" dirty="0">
                          <a:latin typeface="Corbel"/>
                          <a:cs typeface="Corbel"/>
                        </a:rPr>
                        <a:t>Chronic</a:t>
                      </a:r>
                      <a:r>
                        <a:rPr sz="4500" b="1" spc="-15" dirty="0">
                          <a:latin typeface="Corbel"/>
                          <a:cs typeface="Corbel"/>
                        </a:rPr>
                        <a:t> </a:t>
                      </a:r>
                      <a:r>
                        <a:rPr sz="4500" b="1" spc="10" dirty="0">
                          <a:latin typeface="Corbel"/>
                          <a:cs typeface="Corbel"/>
                        </a:rPr>
                        <a:t>(long-term)</a:t>
                      </a:r>
                      <a:endParaRPr sz="4500">
                        <a:latin typeface="Corbel"/>
                        <a:cs typeface="Corbel"/>
                      </a:endParaRPr>
                    </a:p>
                  </a:txBody>
                  <a:tcPr marL="0" marR="0" marT="508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787769">
                <a:tc>
                  <a:txBody>
                    <a:bodyPr/>
                    <a:lstStyle/>
                    <a:p>
                      <a:pPr>
                        <a:lnSpc>
                          <a:spcPct val="100000"/>
                        </a:lnSpc>
                        <a:spcBef>
                          <a:spcPts val="35"/>
                        </a:spcBef>
                      </a:pPr>
                      <a:endParaRPr sz="4500">
                        <a:latin typeface="Times New Roman"/>
                        <a:cs typeface="Times New Roman"/>
                      </a:endParaRPr>
                    </a:p>
                    <a:p>
                      <a:pPr marL="74930" marR="1150620">
                        <a:lnSpc>
                          <a:spcPct val="100000"/>
                        </a:lnSpc>
                      </a:pPr>
                      <a:r>
                        <a:rPr sz="3950" b="1" spc="-5" dirty="0">
                          <a:latin typeface="Corbel"/>
                          <a:cs typeface="Corbel"/>
                        </a:rPr>
                        <a:t>Unavailability </a:t>
                      </a:r>
                      <a:r>
                        <a:rPr sz="3950" b="1" dirty="0">
                          <a:latin typeface="Corbel"/>
                          <a:cs typeface="Corbel"/>
                        </a:rPr>
                        <a:t>of </a:t>
                      </a:r>
                      <a:r>
                        <a:rPr sz="3950" b="1" spc="-800" dirty="0">
                          <a:latin typeface="Corbel"/>
                          <a:cs typeface="Corbel"/>
                        </a:rPr>
                        <a:t> </a:t>
                      </a:r>
                      <a:r>
                        <a:rPr sz="3950" b="1" dirty="0">
                          <a:latin typeface="Corbel"/>
                          <a:cs typeface="Corbel"/>
                        </a:rPr>
                        <a:t>seed</a:t>
                      </a:r>
                      <a:endParaRPr sz="3950">
                        <a:latin typeface="Corbel"/>
                        <a:cs typeface="Corbel"/>
                      </a:endParaRPr>
                    </a:p>
                  </a:txBody>
                  <a:tcPr marL="0" marR="0" marT="444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4450">
                        <a:latin typeface="Times New Roman"/>
                        <a:cs typeface="Times New Roman"/>
                      </a:endParaRPr>
                    </a:p>
                    <a:p>
                      <a:pPr marL="74930" marR="977265">
                        <a:lnSpc>
                          <a:spcPct val="100000"/>
                        </a:lnSpc>
                      </a:pPr>
                      <a:r>
                        <a:rPr sz="3950" b="1" dirty="0">
                          <a:solidFill>
                            <a:srgbClr val="2D7031"/>
                          </a:solidFill>
                          <a:latin typeface="Corbel"/>
                          <a:cs typeface="Corbel"/>
                        </a:rPr>
                        <a:t>Direct</a:t>
                      </a:r>
                      <a:r>
                        <a:rPr sz="3950" b="1" spc="-40" dirty="0">
                          <a:solidFill>
                            <a:srgbClr val="2D7031"/>
                          </a:solidFill>
                          <a:latin typeface="Corbel"/>
                          <a:cs typeface="Corbel"/>
                        </a:rPr>
                        <a:t> </a:t>
                      </a:r>
                      <a:r>
                        <a:rPr sz="3950" b="1" dirty="0">
                          <a:solidFill>
                            <a:srgbClr val="2D7031"/>
                          </a:solidFill>
                          <a:latin typeface="Corbel"/>
                          <a:cs typeface="Corbel"/>
                        </a:rPr>
                        <a:t>distribution</a:t>
                      </a:r>
                      <a:r>
                        <a:rPr sz="3950" b="1" spc="-45" dirty="0">
                          <a:solidFill>
                            <a:srgbClr val="2D7031"/>
                          </a:solidFill>
                          <a:latin typeface="Corbel"/>
                          <a:cs typeface="Corbel"/>
                        </a:rPr>
                        <a:t> </a:t>
                      </a:r>
                      <a:r>
                        <a:rPr sz="3950" b="1" dirty="0">
                          <a:solidFill>
                            <a:srgbClr val="2D7031"/>
                          </a:solidFill>
                          <a:latin typeface="Corbel"/>
                          <a:cs typeface="Corbel"/>
                        </a:rPr>
                        <a:t>of </a:t>
                      </a:r>
                      <a:r>
                        <a:rPr sz="3950" b="1" spc="-800" dirty="0">
                          <a:solidFill>
                            <a:srgbClr val="2D7031"/>
                          </a:solidFill>
                          <a:latin typeface="Corbel"/>
                          <a:cs typeface="Corbel"/>
                        </a:rPr>
                        <a:t> </a:t>
                      </a:r>
                      <a:r>
                        <a:rPr sz="3950" b="1" dirty="0">
                          <a:solidFill>
                            <a:srgbClr val="2D7031"/>
                          </a:solidFill>
                          <a:latin typeface="Corbel"/>
                          <a:cs typeface="Corbel"/>
                        </a:rPr>
                        <a:t>seed</a:t>
                      </a:r>
                      <a:endParaRPr sz="3950">
                        <a:latin typeface="Corbel"/>
                        <a:cs typeface="Corbel"/>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4150">
                        <a:latin typeface="Times New Roman"/>
                        <a:cs typeface="Times New Roman"/>
                      </a:endParaRPr>
                    </a:p>
                    <a:p>
                      <a:pPr marL="74930" marR="725170">
                        <a:lnSpc>
                          <a:spcPct val="100000"/>
                        </a:lnSpc>
                        <a:spcBef>
                          <a:spcPts val="5"/>
                        </a:spcBef>
                      </a:pPr>
                      <a:r>
                        <a:rPr sz="3950" b="1" dirty="0">
                          <a:solidFill>
                            <a:srgbClr val="C35100"/>
                          </a:solidFill>
                          <a:latin typeface="Corbel"/>
                          <a:cs typeface="Corbel"/>
                        </a:rPr>
                        <a:t>Rarely</a:t>
                      </a:r>
                      <a:r>
                        <a:rPr sz="3950" b="1" spc="-20" dirty="0">
                          <a:solidFill>
                            <a:srgbClr val="C35100"/>
                          </a:solidFill>
                          <a:latin typeface="Corbel"/>
                          <a:cs typeface="Corbel"/>
                        </a:rPr>
                        <a:t> </a:t>
                      </a:r>
                      <a:r>
                        <a:rPr sz="3950" b="1" dirty="0">
                          <a:solidFill>
                            <a:srgbClr val="C35100"/>
                          </a:solidFill>
                          <a:latin typeface="Corbel"/>
                          <a:cs typeface="Corbel"/>
                        </a:rPr>
                        <a:t>happens:</a:t>
                      </a:r>
                      <a:r>
                        <a:rPr sz="3950" b="1" spc="-35" dirty="0">
                          <a:solidFill>
                            <a:srgbClr val="C35100"/>
                          </a:solidFill>
                          <a:latin typeface="Corbel"/>
                          <a:cs typeface="Corbel"/>
                        </a:rPr>
                        <a:t> </a:t>
                      </a:r>
                      <a:r>
                        <a:rPr sz="3950" b="1" dirty="0">
                          <a:solidFill>
                            <a:srgbClr val="C35100"/>
                          </a:solidFill>
                          <a:latin typeface="Corbel"/>
                          <a:cs typeface="Corbel"/>
                        </a:rPr>
                        <a:t>except</a:t>
                      </a:r>
                      <a:r>
                        <a:rPr sz="3950" b="1" spc="-15" dirty="0">
                          <a:solidFill>
                            <a:srgbClr val="C35100"/>
                          </a:solidFill>
                          <a:latin typeface="Corbel"/>
                          <a:cs typeface="Corbel"/>
                        </a:rPr>
                        <a:t> </a:t>
                      </a:r>
                      <a:r>
                        <a:rPr sz="3950" b="1" spc="-5" dirty="0">
                          <a:solidFill>
                            <a:srgbClr val="C35100"/>
                          </a:solidFill>
                          <a:latin typeface="Corbel"/>
                          <a:cs typeface="Corbel"/>
                        </a:rPr>
                        <a:t>for </a:t>
                      </a:r>
                      <a:r>
                        <a:rPr sz="3950" b="1" spc="-800" dirty="0">
                          <a:solidFill>
                            <a:srgbClr val="C35100"/>
                          </a:solidFill>
                          <a:latin typeface="Corbel"/>
                          <a:cs typeface="Corbel"/>
                        </a:rPr>
                        <a:t> </a:t>
                      </a:r>
                      <a:r>
                        <a:rPr sz="3950" b="1" dirty="0">
                          <a:solidFill>
                            <a:srgbClr val="C35100"/>
                          </a:solidFill>
                          <a:latin typeface="Corbel"/>
                          <a:cs typeface="Corbel"/>
                        </a:rPr>
                        <a:t>new</a:t>
                      </a:r>
                      <a:r>
                        <a:rPr sz="3950" b="1" spc="-5" dirty="0">
                          <a:solidFill>
                            <a:srgbClr val="C35100"/>
                          </a:solidFill>
                          <a:latin typeface="Corbel"/>
                          <a:cs typeface="Corbel"/>
                        </a:rPr>
                        <a:t> </a:t>
                      </a:r>
                      <a:r>
                        <a:rPr sz="3950" b="1" dirty="0">
                          <a:solidFill>
                            <a:srgbClr val="C35100"/>
                          </a:solidFill>
                          <a:latin typeface="Corbel"/>
                          <a:cs typeface="Corbel"/>
                        </a:rPr>
                        <a:t>varieties</a:t>
                      </a:r>
                      <a:endParaRPr sz="3950">
                        <a:latin typeface="Corbel"/>
                        <a:cs typeface="Corbel"/>
                      </a:endParaRPr>
                    </a:p>
                  </a:txBody>
                  <a:tcPr marL="0" marR="0" marT="254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587862">
                <a:tc>
                  <a:txBody>
                    <a:bodyPr/>
                    <a:lstStyle/>
                    <a:p>
                      <a:pPr>
                        <a:lnSpc>
                          <a:spcPct val="100000"/>
                        </a:lnSpc>
                        <a:spcBef>
                          <a:spcPts val="35"/>
                        </a:spcBef>
                      </a:pPr>
                      <a:endParaRPr sz="4500">
                        <a:latin typeface="Times New Roman"/>
                        <a:cs typeface="Times New Roman"/>
                      </a:endParaRPr>
                    </a:p>
                    <a:p>
                      <a:pPr marL="74930" marR="271780">
                        <a:lnSpc>
                          <a:spcPct val="100000"/>
                        </a:lnSpc>
                      </a:pPr>
                      <a:r>
                        <a:rPr sz="3950" b="1" dirty="0">
                          <a:latin typeface="Corbel"/>
                          <a:cs typeface="Corbel"/>
                        </a:rPr>
                        <a:t>Farmers</a:t>
                      </a:r>
                      <a:r>
                        <a:rPr sz="3950" b="1" spc="-25" dirty="0">
                          <a:latin typeface="Corbel"/>
                          <a:cs typeface="Corbel"/>
                        </a:rPr>
                        <a:t> </a:t>
                      </a:r>
                      <a:r>
                        <a:rPr sz="3950" b="1" dirty="0">
                          <a:latin typeface="Corbel"/>
                          <a:cs typeface="Corbel"/>
                        </a:rPr>
                        <a:t>do</a:t>
                      </a:r>
                      <a:r>
                        <a:rPr sz="3950" b="1" spc="-20" dirty="0">
                          <a:latin typeface="Corbel"/>
                          <a:cs typeface="Corbel"/>
                        </a:rPr>
                        <a:t> </a:t>
                      </a:r>
                      <a:r>
                        <a:rPr sz="3950" b="1" dirty="0">
                          <a:latin typeface="Corbel"/>
                          <a:cs typeface="Corbel"/>
                        </a:rPr>
                        <a:t>not</a:t>
                      </a:r>
                      <a:r>
                        <a:rPr sz="3950" b="1" spc="-15" dirty="0">
                          <a:latin typeface="Corbel"/>
                          <a:cs typeface="Corbel"/>
                        </a:rPr>
                        <a:t> </a:t>
                      </a:r>
                      <a:r>
                        <a:rPr sz="3950" b="1" dirty="0">
                          <a:latin typeface="Corbel"/>
                          <a:cs typeface="Corbel"/>
                        </a:rPr>
                        <a:t>have </a:t>
                      </a:r>
                      <a:r>
                        <a:rPr sz="3950" b="1" spc="-800" dirty="0">
                          <a:latin typeface="Corbel"/>
                          <a:cs typeface="Corbel"/>
                        </a:rPr>
                        <a:t> </a:t>
                      </a:r>
                      <a:r>
                        <a:rPr sz="3950" b="1" dirty="0">
                          <a:latin typeface="Corbel"/>
                          <a:cs typeface="Corbel"/>
                        </a:rPr>
                        <a:t>access</a:t>
                      </a:r>
                      <a:r>
                        <a:rPr sz="3950" b="1" spc="-10" dirty="0">
                          <a:latin typeface="Corbel"/>
                          <a:cs typeface="Corbel"/>
                        </a:rPr>
                        <a:t> </a:t>
                      </a:r>
                      <a:r>
                        <a:rPr sz="3950" b="1" dirty="0">
                          <a:latin typeface="Corbel"/>
                          <a:cs typeface="Corbel"/>
                        </a:rPr>
                        <a:t>to</a:t>
                      </a:r>
                      <a:r>
                        <a:rPr sz="3950" b="1" spc="5" dirty="0">
                          <a:latin typeface="Corbel"/>
                          <a:cs typeface="Corbel"/>
                        </a:rPr>
                        <a:t> </a:t>
                      </a:r>
                      <a:r>
                        <a:rPr sz="3950" b="1" dirty="0">
                          <a:latin typeface="Corbel"/>
                          <a:cs typeface="Corbel"/>
                        </a:rPr>
                        <a:t>seed</a:t>
                      </a:r>
                      <a:endParaRPr sz="3950">
                        <a:latin typeface="Corbel"/>
                        <a:cs typeface="Corbel"/>
                      </a:endParaRPr>
                    </a:p>
                  </a:txBody>
                  <a:tcPr marL="0" marR="0" marT="444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74930" marR="1456055">
                        <a:lnSpc>
                          <a:spcPts val="10190"/>
                        </a:lnSpc>
                        <a:spcBef>
                          <a:spcPts val="930"/>
                        </a:spcBef>
                      </a:pPr>
                      <a:r>
                        <a:rPr sz="3950" b="1" dirty="0">
                          <a:solidFill>
                            <a:srgbClr val="2D7031"/>
                          </a:solidFill>
                          <a:latin typeface="Corbel"/>
                          <a:cs typeface="Corbel"/>
                        </a:rPr>
                        <a:t>Vouchers</a:t>
                      </a:r>
                      <a:r>
                        <a:rPr sz="3950" b="1" spc="-25" dirty="0">
                          <a:solidFill>
                            <a:srgbClr val="2D7031"/>
                          </a:solidFill>
                          <a:latin typeface="Corbel"/>
                          <a:cs typeface="Corbel"/>
                        </a:rPr>
                        <a:t> </a:t>
                      </a:r>
                      <a:r>
                        <a:rPr sz="3950" b="1" dirty="0">
                          <a:solidFill>
                            <a:srgbClr val="2D7031"/>
                          </a:solidFill>
                          <a:latin typeface="Corbel"/>
                          <a:cs typeface="Corbel"/>
                        </a:rPr>
                        <a:t>and</a:t>
                      </a:r>
                      <a:r>
                        <a:rPr sz="3950" b="1" spc="-35" dirty="0">
                          <a:solidFill>
                            <a:srgbClr val="2D7031"/>
                          </a:solidFill>
                          <a:latin typeface="Corbel"/>
                          <a:cs typeface="Corbel"/>
                        </a:rPr>
                        <a:t> </a:t>
                      </a:r>
                      <a:r>
                        <a:rPr sz="3950" b="1" dirty="0">
                          <a:solidFill>
                            <a:srgbClr val="2D7031"/>
                          </a:solidFill>
                          <a:latin typeface="Corbel"/>
                          <a:cs typeface="Corbel"/>
                        </a:rPr>
                        <a:t>cash </a:t>
                      </a:r>
                      <a:r>
                        <a:rPr sz="3950" b="1" spc="-800" dirty="0">
                          <a:solidFill>
                            <a:srgbClr val="2D7031"/>
                          </a:solidFill>
                          <a:latin typeface="Corbel"/>
                          <a:cs typeface="Corbel"/>
                        </a:rPr>
                        <a:t> </a:t>
                      </a:r>
                      <a:r>
                        <a:rPr sz="3950" b="1" dirty="0">
                          <a:solidFill>
                            <a:srgbClr val="2D7031"/>
                          </a:solidFill>
                          <a:latin typeface="Corbel"/>
                          <a:cs typeface="Corbel"/>
                        </a:rPr>
                        <a:t>(w/seed</a:t>
                      </a:r>
                      <a:r>
                        <a:rPr sz="3950" b="1" spc="-15" dirty="0">
                          <a:solidFill>
                            <a:srgbClr val="2D7031"/>
                          </a:solidFill>
                          <a:latin typeface="Corbel"/>
                          <a:cs typeface="Corbel"/>
                        </a:rPr>
                        <a:t> </a:t>
                      </a:r>
                      <a:r>
                        <a:rPr sz="3950" b="1" dirty="0">
                          <a:solidFill>
                            <a:srgbClr val="2D7031"/>
                          </a:solidFill>
                          <a:latin typeface="Corbel"/>
                          <a:cs typeface="Corbel"/>
                        </a:rPr>
                        <a:t>fairs)</a:t>
                      </a:r>
                      <a:endParaRPr sz="3950">
                        <a:latin typeface="Corbel"/>
                        <a:cs typeface="Corbel"/>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15"/>
                        </a:spcBef>
                      </a:pPr>
                      <a:endParaRPr sz="4450">
                        <a:latin typeface="Times New Roman"/>
                        <a:cs typeface="Times New Roman"/>
                      </a:endParaRPr>
                    </a:p>
                    <a:p>
                      <a:pPr marL="74930">
                        <a:lnSpc>
                          <a:spcPct val="100000"/>
                        </a:lnSpc>
                      </a:pPr>
                      <a:r>
                        <a:rPr sz="3950" b="1" dirty="0">
                          <a:solidFill>
                            <a:srgbClr val="C35100"/>
                          </a:solidFill>
                          <a:latin typeface="Corbel"/>
                          <a:cs typeface="Corbel"/>
                        </a:rPr>
                        <a:t>Income</a:t>
                      </a:r>
                      <a:r>
                        <a:rPr sz="3950" b="1" spc="-10" dirty="0">
                          <a:solidFill>
                            <a:srgbClr val="C35100"/>
                          </a:solidFill>
                          <a:latin typeface="Corbel"/>
                          <a:cs typeface="Corbel"/>
                        </a:rPr>
                        <a:t> </a:t>
                      </a:r>
                      <a:r>
                        <a:rPr sz="3950" b="1" dirty="0">
                          <a:solidFill>
                            <a:srgbClr val="C35100"/>
                          </a:solidFill>
                          <a:latin typeface="Corbel"/>
                          <a:cs typeface="Corbel"/>
                        </a:rPr>
                        <a:t>generation</a:t>
                      </a:r>
                      <a:r>
                        <a:rPr sz="3950" b="1" spc="-5" dirty="0">
                          <a:solidFill>
                            <a:srgbClr val="C35100"/>
                          </a:solidFill>
                          <a:latin typeface="Corbel"/>
                          <a:cs typeface="Corbel"/>
                        </a:rPr>
                        <a:t> activity;</a:t>
                      </a:r>
                      <a:endParaRPr sz="3950">
                        <a:latin typeface="Corbel"/>
                        <a:cs typeface="Corbel"/>
                      </a:endParaRPr>
                    </a:p>
                    <a:p>
                      <a:pPr>
                        <a:lnSpc>
                          <a:spcPct val="100000"/>
                        </a:lnSpc>
                        <a:spcBef>
                          <a:spcPts val="15"/>
                        </a:spcBef>
                      </a:pPr>
                      <a:endParaRPr sz="4650">
                        <a:latin typeface="Times New Roman"/>
                        <a:cs typeface="Times New Roman"/>
                      </a:endParaRPr>
                    </a:p>
                    <a:p>
                      <a:pPr marL="75565" marR="723900" indent="-635">
                        <a:lnSpc>
                          <a:spcPct val="101000"/>
                        </a:lnSpc>
                      </a:pPr>
                      <a:r>
                        <a:rPr sz="3950" b="1" dirty="0">
                          <a:solidFill>
                            <a:srgbClr val="C35100"/>
                          </a:solidFill>
                          <a:latin typeface="Corbel"/>
                          <a:cs typeface="Corbel"/>
                        </a:rPr>
                        <a:t>Agro-enterprise </a:t>
                      </a:r>
                      <a:r>
                        <a:rPr sz="3950" b="1" spc="5" dirty="0">
                          <a:solidFill>
                            <a:srgbClr val="C35100"/>
                          </a:solidFill>
                          <a:latin typeface="Corbel"/>
                          <a:cs typeface="Corbel"/>
                        </a:rPr>
                        <a:t> </a:t>
                      </a:r>
                      <a:r>
                        <a:rPr sz="3950" b="1" dirty="0">
                          <a:solidFill>
                            <a:srgbClr val="C35100"/>
                          </a:solidFill>
                          <a:latin typeface="Corbel"/>
                          <a:cs typeface="Corbel"/>
                        </a:rPr>
                        <a:t>development:</a:t>
                      </a:r>
                      <a:r>
                        <a:rPr sz="3950" b="1" spc="-25" dirty="0">
                          <a:solidFill>
                            <a:srgbClr val="C35100"/>
                          </a:solidFill>
                          <a:latin typeface="Corbel"/>
                          <a:cs typeface="Corbel"/>
                        </a:rPr>
                        <a:t> </a:t>
                      </a:r>
                      <a:r>
                        <a:rPr sz="3950" b="1" dirty="0">
                          <a:solidFill>
                            <a:srgbClr val="C35100"/>
                          </a:solidFill>
                          <a:latin typeface="Corbel"/>
                          <a:cs typeface="Corbel"/>
                        </a:rPr>
                        <a:t>value</a:t>
                      </a:r>
                      <a:r>
                        <a:rPr sz="3950" b="1" spc="-25" dirty="0">
                          <a:solidFill>
                            <a:srgbClr val="C35100"/>
                          </a:solidFill>
                          <a:latin typeface="Corbel"/>
                          <a:cs typeface="Corbel"/>
                        </a:rPr>
                        <a:t> </a:t>
                      </a:r>
                      <a:r>
                        <a:rPr sz="3950" b="1" dirty="0">
                          <a:solidFill>
                            <a:srgbClr val="C35100"/>
                          </a:solidFill>
                          <a:latin typeface="Corbel"/>
                          <a:cs typeface="Corbel"/>
                        </a:rPr>
                        <a:t>chains</a:t>
                      </a:r>
                      <a:endParaRPr sz="3950">
                        <a:latin typeface="Corbel"/>
                        <a:cs typeface="Corbel"/>
                      </a:endParaRPr>
                    </a:p>
                  </a:txBody>
                  <a:tcPr marL="0" marR="0" marT="190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2647867" y="674101"/>
            <a:ext cx="15654019" cy="1759585"/>
          </a:xfrm>
          <a:prstGeom prst="rect">
            <a:avLst/>
          </a:prstGeom>
        </p:spPr>
        <p:txBody>
          <a:bodyPr vert="horz" wrap="square" lIns="0" tIns="11430" rIns="0" bIns="0" rtlCol="0">
            <a:spAutoFit/>
          </a:bodyPr>
          <a:lstStyle/>
          <a:p>
            <a:pPr marL="12700" marR="5080">
              <a:lnSpc>
                <a:spcPct val="100699"/>
              </a:lnSpc>
              <a:spcBef>
                <a:spcPts val="90"/>
              </a:spcBef>
            </a:pPr>
            <a:r>
              <a:rPr sz="5650" u="heavy" spc="15" dirty="0">
                <a:uFill>
                  <a:solidFill>
                    <a:srgbClr val="5AA75F"/>
                  </a:solidFill>
                </a:uFill>
              </a:rPr>
              <a:t>Key</a:t>
            </a:r>
            <a:r>
              <a:rPr sz="5650" spc="15" dirty="0"/>
              <a:t>: Distinguishing </a:t>
            </a:r>
            <a:r>
              <a:rPr sz="5650" spc="10" dirty="0"/>
              <a:t>short-term </a:t>
            </a:r>
            <a:r>
              <a:rPr sz="5650" spc="15" dirty="0"/>
              <a:t>versus longer-term </a:t>
            </a:r>
            <a:r>
              <a:rPr sz="5650" spc="-1150" dirty="0"/>
              <a:t> </a:t>
            </a:r>
            <a:r>
              <a:rPr sz="5650" spc="15" dirty="0"/>
              <a:t>seed</a:t>
            </a:r>
            <a:r>
              <a:rPr sz="5650" spc="-5" dirty="0"/>
              <a:t> </a:t>
            </a:r>
            <a:r>
              <a:rPr sz="5650" spc="15" dirty="0"/>
              <a:t>security</a:t>
            </a:r>
            <a:r>
              <a:rPr sz="5650" spc="-5" dirty="0"/>
              <a:t> </a:t>
            </a:r>
            <a:r>
              <a:rPr sz="5650" spc="15" dirty="0"/>
              <a:t>problems</a:t>
            </a:r>
            <a:endParaRPr sz="5650"/>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2442" y="894006"/>
            <a:ext cx="13510894" cy="1533525"/>
          </a:xfrm>
          <a:prstGeom prst="rect">
            <a:avLst/>
          </a:prstGeom>
        </p:spPr>
        <p:txBody>
          <a:bodyPr vert="horz" wrap="square" lIns="0" tIns="12065" rIns="0" bIns="0" rtlCol="0">
            <a:spAutoFit/>
          </a:bodyPr>
          <a:lstStyle/>
          <a:p>
            <a:pPr marL="12700" marR="5080">
              <a:lnSpc>
                <a:spcPct val="100000"/>
              </a:lnSpc>
              <a:spcBef>
                <a:spcPts val="95"/>
              </a:spcBef>
            </a:pPr>
            <a:r>
              <a:rPr sz="4950" spc="-5" dirty="0"/>
              <a:t>Activity</a:t>
            </a:r>
            <a:r>
              <a:rPr sz="4950" spc="-15" dirty="0"/>
              <a:t> </a:t>
            </a:r>
            <a:r>
              <a:rPr sz="4950" spc="-5" dirty="0"/>
              <a:t>2:</a:t>
            </a:r>
            <a:r>
              <a:rPr sz="4950" spc="-15" dirty="0"/>
              <a:t> </a:t>
            </a:r>
            <a:r>
              <a:rPr sz="4950" spc="-10" dirty="0"/>
              <a:t>Three</a:t>
            </a:r>
            <a:r>
              <a:rPr sz="4950" spc="10" dirty="0"/>
              <a:t> </a:t>
            </a:r>
            <a:r>
              <a:rPr sz="4950" spc="-5" dirty="0"/>
              <a:t>common</a:t>
            </a:r>
            <a:r>
              <a:rPr sz="4950" dirty="0"/>
              <a:t> </a:t>
            </a:r>
            <a:r>
              <a:rPr sz="4950" spc="-5" dirty="0"/>
              <a:t>seed security</a:t>
            </a:r>
            <a:r>
              <a:rPr sz="4950" spc="5" dirty="0"/>
              <a:t> </a:t>
            </a:r>
            <a:r>
              <a:rPr sz="4950" spc="-5" dirty="0"/>
              <a:t>problems. </a:t>
            </a:r>
            <a:r>
              <a:rPr sz="4950" spc="-1005" dirty="0"/>
              <a:t> </a:t>
            </a:r>
            <a:r>
              <a:rPr sz="4950" spc="-10" dirty="0"/>
              <a:t>How</a:t>
            </a:r>
            <a:r>
              <a:rPr sz="4950" spc="-5" dirty="0"/>
              <a:t> should</a:t>
            </a:r>
            <a:r>
              <a:rPr sz="4950" dirty="0"/>
              <a:t> </a:t>
            </a:r>
            <a:r>
              <a:rPr sz="4950" spc="-5" dirty="0"/>
              <a:t>you</a:t>
            </a:r>
            <a:r>
              <a:rPr sz="4950" spc="15" dirty="0"/>
              <a:t> </a:t>
            </a:r>
            <a:r>
              <a:rPr sz="4950" spc="-5" dirty="0"/>
              <a:t>respond?</a:t>
            </a:r>
            <a:endParaRPr sz="4950"/>
          </a:p>
        </p:txBody>
      </p:sp>
      <p:sp>
        <p:nvSpPr>
          <p:cNvPr id="3" name="object 3"/>
          <p:cNvSpPr txBox="1"/>
          <p:nvPr/>
        </p:nvSpPr>
        <p:spPr>
          <a:xfrm>
            <a:off x="1409076" y="3059741"/>
            <a:ext cx="16557625" cy="7355603"/>
          </a:xfrm>
          <a:prstGeom prst="rect">
            <a:avLst/>
          </a:prstGeom>
        </p:spPr>
        <p:txBody>
          <a:bodyPr vert="horz" wrap="square" lIns="0" tIns="16510" rIns="0" bIns="0" rtlCol="0">
            <a:spAutoFit/>
          </a:bodyPr>
          <a:lstStyle/>
          <a:p>
            <a:pPr marL="697865" indent="-685800">
              <a:lnSpc>
                <a:spcPct val="100000"/>
              </a:lnSpc>
              <a:spcBef>
                <a:spcPts val="130"/>
              </a:spcBef>
              <a:buFont typeface="Arial" panose="020B0604020202020204" pitchFamily="34" charset="0"/>
              <a:buChar char="•"/>
              <a:tabLst>
                <a:tab pos="488950" algn="l"/>
                <a:tab pos="15317469" algn="l"/>
              </a:tabLst>
            </a:pPr>
            <a:r>
              <a:rPr sz="4500" b="1" spc="10" dirty="0">
                <a:latin typeface="Corbel"/>
                <a:cs typeface="Corbel"/>
              </a:rPr>
              <a:t>Ac</a:t>
            </a:r>
            <a:r>
              <a:rPr sz="4500" b="1" spc="15" dirty="0">
                <a:latin typeface="Corbel"/>
                <a:cs typeface="Corbel"/>
              </a:rPr>
              <a:t>ute</a:t>
            </a:r>
            <a:r>
              <a:rPr sz="4500" b="1" spc="10" dirty="0">
                <a:latin typeface="Corbel"/>
                <a:cs typeface="Corbel"/>
              </a:rPr>
              <a:t> </a:t>
            </a:r>
            <a:r>
              <a:rPr sz="4500" b="1" spc="5" dirty="0">
                <a:latin typeface="Corbel"/>
                <a:cs typeface="Corbel"/>
              </a:rPr>
              <a:t>Pr</a:t>
            </a:r>
            <a:r>
              <a:rPr sz="4500" b="1" spc="15" dirty="0">
                <a:latin typeface="Corbel"/>
                <a:cs typeface="Corbel"/>
              </a:rPr>
              <a:t>o</a:t>
            </a:r>
            <a:r>
              <a:rPr sz="4500" b="1" spc="10" dirty="0">
                <a:latin typeface="Corbel"/>
                <a:cs typeface="Corbel"/>
              </a:rPr>
              <a:t>b</a:t>
            </a:r>
            <a:r>
              <a:rPr sz="4500" b="1" spc="15" dirty="0">
                <a:latin typeface="Corbel"/>
                <a:cs typeface="Corbel"/>
              </a:rPr>
              <a:t>lem</a:t>
            </a:r>
            <a:r>
              <a:rPr sz="4500" b="1" spc="35" dirty="0">
                <a:latin typeface="Corbel"/>
                <a:cs typeface="Corbel"/>
              </a:rPr>
              <a:t> </a:t>
            </a:r>
            <a:r>
              <a:rPr sz="4500" b="1" spc="10" dirty="0">
                <a:latin typeface="Corbel"/>
                <a:cs typeface="Corbel"/>
              </a:rPr>
              <a:t>1: </a:t>
            </a:r>
            <a:r>
              <a:rPr sz="4500" spc="10" dirty="0">
                <a:latin typeface="Corbel"/>
                <a:cs typeface="Corbel"/>
              </a:rPr>
              <a:t>F</a:t>
            </a:r>
            <a:r>
              <a:rPr sz="4500" spc="5" dirty="0">
                <a:latin typeface="Corbel"/>
                <a:cs typeface="Corbel"/>
              </a:rPr>
              <a:t>ar</a:t>
            </a:r>
            <a:r>
              <a:rPr sz="4500" spc="20" dirty="0">
                <a:latin typeface="Corbel"/>
                <a:cs typeface="Corbel"/>
              </a:rPr>
              <a:t>me</a:t>
            </a:r>
            <a:r>
              <a:rPr sz="4500" spc="5" dirty="0">
                <a:latin typeface="Corbel"/>
                <a:cs typeface="Corbel"/>
              </a:rPr>
              <a:t>r</a:t>
            </a:r>
            <a:r>
              <a:rPr sz="4500" spc="10" dirty="0">
                <a:latin typeface="Corbel"/>
                <a:cs typeface="Corbel"/>
              </a:rPr>
              <a:t>s</a:t>
            </a:r>
            <a:r>
              <a:rPr sz="4500" spc="15" dirty="0">
                <a:latin typeface="Corbel"/>
                <a:cs typeface="Corbel"/>
              </a:rPr>
              <a:t> need</a:t>
            </a:r>
            <a:r>
              <a:rPr sz="4500" spc="5" dirty="0">
                <a:latin typeface="Corbel"/>
                <a:cs typeface="Corbel"/>
              </a:rPr>
              <a:t> </a:t>
            </a:r>
            <a:r>
              <a:rPr sz="4500" spc="25" dirty="0">
                <a:latin typeface="Corbel"/>
                <a:cs typeface="Corbel"/>
              </a:rPr>
              <a:t>m</a:t>
            </a:r>
            <a:r>
              <a:rPr sz="4500" spc="5" dirty="0">
                <a:latin typeface="Corbel"/>
                <a:cs typeface="Corbel"/>
              </a:rPr>
              <a:t>or</a:t>
            </a:r>
            <a:r>
              <a:rPr sz="4500" spc="15" dirty="0">
                <a:latin typeface="Corbel"/>
                <a:cs typeface="Corbel"/>
              </a:rPr>
              <a:t>e</a:t>
            </a:r>
            <a:r>
              <a:rPr sz="4500" spc="20" dirty="0">
                <a:latin typeface="Corbel"/>
                <a:cs typeface="Corbel"/>
              </a:rPr>
              <a:t> </a:t>
            </a:r>
            <a:r>
              <a:rPr sz="4500" spc="5" dirty="0">
                <a:latin typeface="Corbel"/>
                <a:cs typeface="Corbel"/>
              </a:rPr>
              <a:t>see</a:t>
            </a:r>
            <a:r>
              <a:rPr sz="4500" spc="15" dirty="0">
                <a:latin typeface="Corbel"/>
                <a:cs typeface="Corbel"/>
              </a:rPr>
              <a:t>d</a:t>
            </a:r>
            <a:r>
              <a:rPr sz="4500" spc="10" dirty="0">
                <a:latin typeface="Corbel"/>
                <a:cs typeface="Corbel"/>
              </a:rPr>
              <a:t> but</a:t>
            </a:r>
            <a:r>
              <a:rPr sz="4500" spc="25" dirty="0">
                <a:latin typeface="Corbel"/>
                <a:cs typeface="Corbel"/>
              </a:rPr>
              <a:t> </a:t>
            </a:r>
            <a:r>
              <a:rPr sz="4500" spc="10" dirty="0">
                <a:latin typeface="Corbel"/>
                <a:cs typeface="Corbel"/>
              </a:rPr>
              <a:t>ca</a:t>
            </a:r>
            <a:r>
              <a:rPr sz="4500" spc="15" dirty="0">
                <a:latin typeface="Corbel"/>
                <a:cs typeface="Corbel"/>
              </a:rPr>
              <a:t>nn</a:t>
            </a:r>
            <a:r>
              <a:rPr sz="4500" spc="10" dirty="0">
                <a:latin typeface="Corbel"/>
                <a:cs typeface="Corbel"/>
              </a:rPr>
              <a:t>ot</a:t>
            </a:r>
            <a:r>
              <a:rPr sz="4500" spc="5" dirty="0">
                <a:latin typeface="Corbel"/>
                <a:cs typeface="Corbel"/>
              </a:rPr>
              <a:t> </a:t>
            </a:r>
            <a:r>
              <a:rPr sz="4500" spc="10" dirty="0">
                <a:latin typeface="Corbel"/>
                <a:cs typeface="Corbel"/>
              </a:rPr>
              <a:t>access</a:t>
            </a:r>
            <a:r>
              <a:rPr lang="en-US" sz="4500" spc="10" dirty="0">
                <a:latin typeface="Corbel"/>
                <a:cs typeface="Corbel"/>
              </a:rPr>
              <a:t> </a:t>
            </a:r>
            <a:r>
              <a:rPr sz="4500" spc="5" dirty="0">
                <a:latin typeface="Corbel"/>
                <a:cs typeface="Corbel"/>
              </a:rPr>
              <a:t>(bu</a:t>
            </a:r>
            <a:r>
              <a:rPr sz="4500" spc="10" dirty="0">
                <a:latin typeface="Corbel"/>
                <a:cs typeface="Corbel"/>
              </a:rPr>
              <a:t>y)</a:t>
            </a:r>
            <a:endParaRPr sz="4500" dirty="0">
              <a:latin typeface="Corbel"/>
              <a:cs typeface="Corbel"/>
            </a:endParaRPr>
          </a:p>
          <a:p>
            <a:pPr marL="857250" indent="-857250">
              <a:lnSpc>
                <a:spcPct val="100000"/>
              </a:lnSpc>
              <a:spcBef>
                <a:spcPts val="10"/>
              </a:spcBef>
              <a:buFont typeface="Arial" panose="020B0604020202020204" pitchFamily="34" charset="0"/>
              <a:buChar char="•"/>
            </a:pPr>
            <a:endParaRPr sz="5800" dirty="0">
              <a:latin typeface="Corbel"/>
              <a:cs typeface="Corbel"/>
            </a:endParaRPr>
          </a:p>
          <a:p>
            <a:pPr marL="697865" marR="941069" indent="-685800">
              <a:lnSpc>
                <a:spcPct val="100800"/>
              </a:lnSpc>
              <a:buFont typeface="Arial" panose="020B0604020202020204" pitchFamily="34" charset="0"/>
              <a:buChar char="•"/>
              <a:tabLst>
                <a:tab pos="488950" algn="l"/>
                <a:tab pos="5001260" algn="l"/>
              </a:tabLst>
            </a:pPr>
            <a:r>
              <a:rPr sz="4500" b="1" spc="10" dirty="0">
                <a:latin typeface="Corbel"/>
                <a:cs typeface="Corbel"/>
              </a:rPr>
              <a:t>Acute</a:t>
            </a:r>
            <a:r>
              <a:rPr sz="4500" b="1" spc="20" dirty="0">
                <a:latin typeface="Corbel"/>
                <a:cs typeface="Corbel"/>
              </a:rPr>
              <a:t> </a:t>
            </a:r>
            <a:r>
              <a:rPr sz="4500" b="1" spc="10" dirty="0">
                <a:latin typeface="Corbel"/>
                <a:cs typeface="Corbel"/>
              </a:rPr>
              <a:t>Problem</a:t>
            </a:r>
            <a:r>
              <a:rPr sz="4500" b="1" spc="50" dirty="0">
                <a:latin typeface="Corbel"/>
                <a:cs typeface="Corbel"/>
              </a:rPr>
              <a:t> </a:t>
            </a:r>
            <a:r>
              <a:rPr sz="4500" b="1" spc="10" dirty="0">
                <a:latin typeface="Corbel"/>
                <a:cs typeface="Corbel"/>
              </a:rPr>
              <a:t>2:</a:t>
            </a:r>
            <a:r>
              <a:rPr lang="en-US" sz="4500" b="1" spc="10" dirty="0">
                <a:latin typeface="Corbel"/>
                <a:cs typeface="Corbel"/>
              </a:rPr>
              <a:t> </a:t>
            </a:r>
            <a:r>
              <a:rPr sz="4500" spc="10" dirty="0">
                <a:latin typeface="Corbel"/>
                <a:cs typeface="Corbel"/>
              </a:rPr>
              <a:t>Seed/planting</a:t>
            </a:r>
            <a:r>
              <a:rPr sz="4500" spc="25" dirty="0">
                <a:latin typeface="Corbel"/>
                <a:cs typeface="Corbel"/>
              </a:rPr>
              <a:t> </a:t>
            </a:r>
            <a:r>
              <a:rPr sz="4500" spc="5" dirty="0">
                <a:latin typeface="Corbel"/>
                <a:cs typeface="Corbel"/>
              </a:rPr>
              <a:t>material</a:t>
            </a:r>
            <a:r>
              <a:rPr sz="4500" spc="10" dirty="0">
                <a:latin typeface="Corbel"/>
                <a:cs typeface="Corbel"/>
              </a:rPr>
              <a:t> (vines/cuttings)</a:t>
            </a:r>
            <a:r>
              <a:rPr sz="4500" spc="30" dirty="0">
                <a:latin typeface="Corbel"/>
                <a:cs typeface="Corbel"/>
              </a:rPr>
              <a:t> </a:t>
            </a:r>
            <a:r>
              <a:rPr sz="4500" spc="5" dirty="0">
                <a:latin typeface="Corbel"/>
                <a:cs typeface="Corbel"/>
              </a:rPr>
              <a:t>is</a:t>
            </a:r>
            <a:r>
              <a:rPr sz="4500" spc="10" dirty="0">
                <a:latin typeface="Corbel"/>
                <a:cs typeface="Corbel"/>
              </a:rPr>
              <a:t> not </a:t>
            </a:r>
            <a:r>
              <a:rPr sz="4500" spc="-885" dirty="0">
                <a:latin typeface="Corbel"/>
                <a:cs typeface="Corbel"/>
              </a:rPr>
              <a:t> </a:t>
            </a:r>
            <a:r>
              <a:rPr sz="4500" spc="5" dirty="0">
                <a:latin typeface="Corbel"/>
                <a:cs typeface="Corbel"/>
              </a:rPr>
              <a:t>available</a:t>
            </a:r>
            <a:endParaRPr sz="4500" dirty="0">
              <a:latin typeface="Corbel"/>
              <a:cs typeface="Corbel"/>
            </a:endParaRPr>
          </a:p>
          <a:p>
            <a:pPr marL="857250" indent="-857250">
              <a:lnSpc>
                <a:spcPct val="100000"/>
              </a:lnSpc>
              <a:spcBef>
                <a:spcPts val="45"/>
              </a:spcBef>
              <a:buFont typeface="Arial" panose="020B0604020202020204" pitchFamily="34" charset="0"/>
              <a:buChar char="•"/>
            </a:pPr>
            <a:endParaRPr sz="5800" dirty="0">
              <a:latin typeface="Corbel"/>
              <a:cs typeface="Corbel"/>
            </a:endParaRPr>
          </a:p>
          <a:p>
            <a:pPr marL="697865" indent="-685800">
              <a:lnSpc>
                <a:spcPct val="100000"/>
              </a:lnSpc>
              <a:buFont typeface="Arial" panose="020B0604020202020204" pitchFamily="34" charset="0"/>
              <a:buChar char="•"/>
              <a:tabLst>
                <a:tab pos="488950" algn="l"/>
              </a:tabLst>
            </a:pPr>
            <a:r>
              <a:rPr sz="4500" b="1" spc="10" dirty="0">
                <a:latin typeface="Corbel"/>
                <a:cs typeface="Corbel"/>
              </a:rPr>
              <a:t>Chronic </a:t>
            </a:r>
            <a:r>
              <a:rPr sz="4500" b="1" spc="15" dirty="0">
                <a:latin typeface="Corbel"/>
                <a:cs typeface="Corbel"/>
              </a:rPr>
              <a:t>Problem</a:t>
            </a:r>
            <a:r>
              <a:rPr sz="4500" b="1" spc="20" dirty="0">
                <a:latin typeface="Corbel"/>
                <a:cs typeface="Corbel"/>
              </a:rPr>
              <a:t> </a:t>
            </a:r>
            <a:r>
              <a:rPr sz="4500" b="1" spc="5" dirty="0">
                <a:latin typeface="Corbel"/>
                <a:cs typeface="Corbel"/>
              </a:rPr>
              <a:t>3:</a:t>
            </a:r>
            <a:r>
              <a:rPr sz="4500" b="1" spc="-20" dirty="0">
                <a:latin typeface="Corbel"/>
                <a:cs typeface="Corbel"/>
              </a:rPr>
              <a:t> </a:t>
            </a:r>
            <a:r>
              <a:rPr sz="4500" spc="10" dirty="0">
                <a:latin typeface="Corbel"/>
                <a:cs typeface="Corbel"/>
              </a:rPr>
              <a:t>The seed that farmers</a:t>
            </a:r>
            <a:r>
              <a:rPr sz="4500" spc="15" dirty="0">
                <a:latin typeface="Corbel"/>
                <a:cs typeface="Corbel"/>
              </a:rPr>
              <a:t> </a:t>
            </a:r>
            <a:r>
              <a:rPr sz="4500" spc="10" dirty="0">
                <a:latin typeface="Corbel"/>
                <a:cs typeface="Corbel"/>
              </a:rPr>
              <a:t>use</a:t>
            </a:r>
            <a:r>
              <a:rPr sz="4500" spc="15" dirty="0">
                <a:latin typeface="Corbel"/>
                <a:cs typeface="Corbel"/>
              </a:rPr>
              <a:t> </a:t>
            </a:r>
            <a:r>
              <a:rPr sz="4500" spc="5" dirty="0">
                <a:latin typeface="Corbel"/>
                <a:cs typeface="Corbel"/>
              </a:rPr>
              <a:t>is </a:t>
            </a:r>
            <a:r>
              <a:rPr sz="4500" spc="10" dirty="0">
                <a:latin typeface="Corbel"/>
                <a:cs typeface="Corbel"/>
              </a:rPr>
              <a:t>of poor</a:t>
            </a:r>
            <a:r>
              <a:rPr sz="4500" spc="25" dirty="0">
                <a:latin typeface="Corbel"/>
                <a:cs typeface="Corbel"/>
              </a:rPr>
              <a:t> </a:t>
            </a:r>
            <a:r>
              <a:rPr sz="4500" spc="5" dirty="0">
                <a:latin typeface="Corbel"/>
                <a:cs typeface="Corbel"/>
              </a:rPr>
              <a:t>quality</a:t>
            </a:r>
            <a:endParaRPr lang="en-US" sz="4500" spc="5" dirty="0">
              <a:latin typeface="Corbel"/>
              <a:cs typeface="Corbel"/>
            </a:endParaRPr>
          </a:p>
          <a:p>
            <a:pPr marL="12065">
              <a:lnSpc>
                <a:spcPct val="100000"/>
              </a:lnSpc>
              <a:tabLst>
                <a:tab pos="488950" algn="l"/>
              </a:tabLst>
            </a:pPr>
            <a:endParaRPr lang="en-US" sz="4500" spc="5" dirty="0">
              <a:latin typeface="Corbel"/>
              <a:cs typeface="Corbel"/>
            </a:endParaRPr>
          </a:p>
          <a:p>
            <a:pPr marL="12065">
              <a:lnSpc>
                <a:spcPct val="100000"/>
              </a:lnSpc>
              <a:tabLst>
                <a:tab pos="488950" algn="l"/>
              </a:tabLst>
            </a:pPr>
            <a:r>
              <a:rPr lang="en-US" sz="4500" spc="5" dirty="0">
                <a:latin typeface="Corbel"/>
                <a:cs typeface="Corbel"/>
              </a:rPr>
              <a:t>Instructions:  Brainstorm potential responses and the advantages and disadvantages of each</a:t>
            </a:r>
            <a:endParaRPr sz="4500" dirty="0">
              <a:latin typeface="Corbel"/>
              <a:cs typeface="Corbel"/>
            </a:endParaRPr>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EEB6-91CD-639E-A099-87DDB0347E0E}"/>
              </a:ext>
            </a:extLst>
          </p:cNvPr>
          <p:cNvSpPr>
            <a:spLocks noGrp="1"/>
          </p:cNvSpPr>
          <p:nvPr>
            <p:ph type="title"/>
          </p:nvPr>
        </p:nvSpPr>
        <p:spPr>
          <a:xfrm>
            <a:off x="2081783" y="544676"/>
            <a:ext cx="15940532" cy="2462213"/>
          </a:xfrm>
        </p:spPr>
        <p:txBody>
          <a:bodyPr/>
          <a:lstStyle/>
          <a:p>
            <a:r>
              <a:rPr lang="en-US" sz="5400" b="1" spc="10" dirty="0">
                <a:latin typeface="Corbel"/>
                <a:cs typeface="Corbel"/>
              </a:rPr>
              <a:t>Ac</a:t>
            </a:r>
            <a:r>
              <a:rPr lang="en-US" sz="5400" b="1" spc="15" dirty="0">
                <a:latin typeface="Corbel"/>
                <a:cs typeface="Corbel"/>
              </a:rPr>
              <a:t>ute</a:t>
            </a:r>
            <a:r>
              <a:rPr lang="en-US" sz="5400" b="1" spc="10" dirty="0">
                <a:latin typeface="Corbel"/>
                <a:cs typeface="Corbel"/>
              </a:rPr>
              <a:t> </a:t>
            </a:r>
            <a:r>
              <a:rPr lang="en-US" sz="5400" b="1" spc="5" dirty="0">
                <a:latin typeface="Corbel"/>
                <a:cs typeface="Corbel"/>
              </a:rPr>
              <a:t>Pr</a:t>
            </a:r>
            <a:r>
              <a:rPr lang="en-US" sz="5400" b="1" spc="15" dirty="0">
                <a:latin typeface="Corbel"/>
                <a:cs typeface="Corbel"/>
              </a:rPr>
              <a:t>o</a:t>
            </a:r>
            <a:r>
              <a:rPr lang="en-US" sz="5400" b="1" spc="10" dirty="0">
                <a:latin typeface="Corbel"/>
                <a:cs typeface="Corbel"/>
              </a:rPr>
              <a:t>b</a:t>
            </a:r>
            <a:r>
              <a:rPr lang="en-US" sz="5400" b="1" spc="15" dirty="0">
                <a:latin typeface="Corbel"/>
                <a:cs typeface="Corbel"/>
              </a:rPr>
              <a:t>lem</a:t>
            </a:r>
            <a:r>
              <a:rPr lang="en-US" sz="5400" b="1" spc="35" dirty="0">
                <a:latin typeface="Corbel"/>
                <a:cs typeface="Corbel"/>
              </a:rPr>
              <a:t> </a:t>
            </a:r>
            <a:r>
              <a:rPr lang="en-US" sz="5400" b="1" spc="10" dirty="0">
                <a:latin typeface="Corbel"/>
                <a:cs typeface="Corbel"/>
              </a:rPr>
              <a:t>1: </a:t>
            </a:r>
            <a:r>
              <a:rPr lang="en-US" sz="5400" spc="10" dirty="0">
                <a:latin typeface="Corbel"/>
                <a:cs typeface="Corbel"/>
              </a:rPr>
              <a:t>F</a:t>
            </a:r>
            <a:r>
              <a:rPr lang="en-US" sz="5400" spc="5" dirty="0">
                <a:latin typeface="Corbel"/>
                <a:cs typeface="Corbel"/>
              </a:rPr>
              <a:t>ar</a:t>
            </a:r>
            <a:r>
              <a:rPr lang="en-US" sz="5400" spc="20" dirty="0">
                <a:latin typeface="Corbel"/>
                <a:cs typeface="Corbel"/>
              </a:rPr>
              <a:t>me</a:t>
            </a:r>
            <a:r>
              <a:rPr lang="en-US" sz="5400" spc="5" dirty="0">
                <a:latin typeface="Corbel"/>
                <a:cs typeface="Corbel"/>
              </a:rPr>
              <a:t>r</a:t>
            </a:r>
            <a:r>
              <a:rPr lang="en-US" sz="5400" spc="10" dirty="0">
                <a:latin typeface="Corbel"/>
                <a:cs typeface="Corbel"/>
              </a:rPr>
              <a:t>s</a:t>
            </a:r>
            <a:r>
              <a:rPr lang="en-US" sz="5400" spc="15" dirty="0">
                <a:latin typeface="Corbel"/>
                <a:cs typeface="Corbel"/>
              </a:rPr>
              <a:t> need</a:t>
            </a:r>
            <a:r>
              <a:rPr lang="en-US" sz="5400" spc="5" dirty="0">
                <a:latin typeface="Corbel"/>
                <a:cs typeface="Corbel"/>
              </a:rPr>
              <a:t> </a:t>
            </a:r>
            <a:r>
              <a:rPr lang="en-US" sz="5400" spc="25" dirty="0">
                <a:latin typeface="Corbel"/>
                <a:cs typeface="Corbel"/>
              </a:rPr>
              <a:t>m</a:t>
            </a:r>
            <a:r>
              <a:rPr lang="en-US" sz="5400" spc="5" dirty="0">
                <a:latin typeface="Corbel"/>
                <a:cs typeface="Corbel"/>
              </a:rPr>
              <a:t>or</a:t>
            </a:r>
            <a:r>
              <a:rPr lang="en-US" sz="5400" spc="15" dirty="0">
                <a:latin typeface="Corbel"/>
                <a:cs typeface="Corbel"/>
              </a:rPr>
              <a:t>e</a:t>
            </a:r>
            <a:r>
              <a:rPr lang="en-US" sz="5400" spc="20" dirty="0">
                <a:latin typeface="Corbel"/>
                <a:cs typeface="Corbel"/>
              </a:rPr>
              <a:t> </a:t>
            </a:r>
            <a:r>
              <a:rPr lang="en-US" sz="5400" spc="5" dirty="0">
                <a:latin typeface="Corbel"/>
                <a:cs typeface="Corbel"/>
              </a:rPr>
              <a:t>see</a:t>
            </a:r>
            <a:r>
              <a:rPr lang="en-US" sz="5400" spc="15" dirty="0">
                <a:latin typeface="Corbel"/>
                <a:cs typeface="Corbel"/>
              </a:rPr>
              <a:t>d</a:t>
            </a:r>
            <a:r>
              <a:rPr lang="en-US" sz="5400" spc="10" dirty="0">
                <a:latin typeface="Corbel"/>
                <a:cs typeface="Corbel"/>
              </a:rPr>
              <a:t> but</a:t>
            </a:r>
            <a:r>
              <a:rPr lang="en-US" sz="5400" spc="25" dirty="0">
                <a:latin typeface="Corbel"/>
                <a:cs typeface="Corbel"/>
              </a:rPr>
              <a:t> </a:t>
            </a:r>
            <a:r>
              <a:rPr lang="en-US" sz="5400" spc="10" dirty="0">
                <a:latin typeface="Corbel"/>
                <a:cs typeface="Corbel"/>
              </a:rPr>
              <a:t>ca</a:t>
            </a:r>
            <a:r>
              <a:rPr lang="en-US" sz="5400" spc="15" dirty="0">
                <a:latin typeface="Corbel"/>
                <a:cs typeface="Corbel"/>
              </a:rPr>
              <a:t>nn</a:t>
            </a:r>
            <a:r>
              <a:rPr lang="en-US" sz="5400" spc="10" dirty="0">
                <a:latin typeface="Corbel"/>
                <a:cs typeface="Corbel"/>
              </a:rPr>
              <a:t>ot</a:t>
            </a:r>
            <a:r>
              <a:rPr lang="en-US" sz="5400" spc="5" dirty="0">
                <a:latin typeface="Corbel"/>
                <a:cs typeface="Corbel"/>
              </a:rPr>
              <a:t> </a:t>
            </a:r>
            <a:r>
              <a:rPr lang="en-US" sz="5400" spc="10" dirty="0">
                <a:latin typeface="Corbel"/>
                <a:cs typeface="Corbel"/>
              </a:rPr>
              <a:t>access </a:t>
            </a:r>
            <a:r>
              <a:rPr lang="en-US" sz="5400" spc="5" dirty="0">
                <a:latin typeface="Corbel"/>
                <a:cs typeface="Corbel"/>
              </a:rPr>
              <a:t>(bu</a:t>
            </a:r>
            <a:r>
              <a:rPr lang="en-US" sz="5400" spc="10" dirty="0">
                <a:latin typeface="Corbel"/>
                <a:cs typeface="Corbel"/>
              </a:rPr>
              <a:t>y)</a:t>
            </a:r>
            <a:br>
              <a:rPr lang="en-US" sz="5400" dirty="0">
                <a:latin typeface="Corbel"/>
                <a:cs typeface="Corbel"/>
              </a:rPr>
            </a:br>
            <a:endParaRPr lang="en-US" dirty="0"/>
          </a:p>
        </p:txBody>
      </p:sp>
      <p:graphicFrame>
        <p:nvGraphicFramePr>
          <p:cNvPr id="4" name="Table 3">
            <a:extLst>
              <a:ext uri="{FF2B5EF4-FFF2-40B4-BE49-F238E27FC236}">
                <a16:creationId xmlns:a16="http://schemas.microsoft.com/office/drawing/2014/main" id="{BF5F61F8-89B6-C9E0-6ACA-8EE1509B10F0}"/>
              </a:ext>
            </a:extLst>
          </p:cNvPr>
          <p:cNvGraphicFramePr>
            <a:graphicFrameLocks noGrp="1"/>
          </p:cNvGraphicFramePr>
          <p:nvPr>
            <p:extLst>
              <p:ext uri="{D42A27DB-BD31-4B8C-83A1-F6EECF244321}">
                <p14:modId xmlns:p14="http://schemas.microsoft.com/office/powerpoint/2010/main" val="2828771171"/>
              </p:ext>
            </p:extLst>
          </p:nvPr>
        </p:nvGraphicFramePr>
        <p:xfrm>
          <a:off x="2081783" y="3006890"/>
          <a:ext cx="16969740" cy="5371116"/>
        </p:xfrm>
        <a:graphic>
          <a:graphicData uri="http://schemas.openxmlformats.org/drawingml/2006/table">
            <a:tbl>
              <a:tblPr firstRow="1" firstCol="1" lastRow="1" lastCol="1" bandRow="1" bandCol="1">
                <a:tableStyleId>{5C22544A-7EE6-4342-B048-85BDC9FD1C3A}</a:tableStyleId>
              </a:tblPr>
              <a:tblGrid>
                <a:gridCol w="2804721">
                  <a:extLst>
                    <a:ext uri="{9D8B030D-6E8A-4147-A177-3AD203B41FA5}">
                      <a16:colId xmlns:a16="http://schemas.microsoft.com/office/drawing/2014/main" val="3073697271"/>
                    </a:ext>
                  </a:extLst>
                </a:gridCol>
                <a:gridCol w="2356908">
                  <a:extLst>
                    <a:ext uri="{9D8B030D-6E8A-4147-A177-3AD203B41FA5}">
                      <a16:colId xmlns:a16="http://schemas.microsoft.com/office/drawing/2014/main" val="3048999178"/>
                    </a:ext>
                  </a:extLst>
                </a:gridCol>
                <a:gridCol w="2521892">
                  <a:extLst>
                    <a:ext uri="{9D8B030D-6E8A-4147-A177-3AD203B41FA5}">
                      <a16:colId xmlns:a16="http://schemas.microsoft.com/office/drawing/2014/main" val="2625032932"/>
                    </a:ext>
                  </a:extLst>
                </a:gridCol>
                <a:gridCol w="4572402">
                  <a:extLst>
                    <a:ext uri="{9D8B030D-6E8A-4147-A177-3AD203B41FA5}">
                      <a16:colId xmlns:a16="http://schemas.microsoft.com/office/drawing/2014/main" val="2390971130"/>
                    </a:ext>
                  </a:extLst>
                </a:gridCol>
                <a:gridCol w="4713817">
                  <a:extLst>
                    <a:ext uri="{9D8B030D-6E8A-4147-A177-3AD203B41FA5}">
                      <a16:colId xmlns:a16="http://schemas.microsoft.com/office/drawing/2014/main" val="1247968639"/>
                    </a:ext>
                  </a:extLst>
                </a:gridCol>
              </a:tblGrid>
              <a:tr h="895186">
                <a:tc>
                  <a:txBody>
                    <a:bodyPr/>
                    <a:lstStyle/>
                    <a:p>
                      <a:pPr marL="59690" marR="0">
                        <a:lnSpc>
                          <a:spcPct val="107000"/>
                        </a:lnSpc>
                        <a:spcBef>
                          <a:spcPts val="555"/>
                        </a:spcBef>
                        <a:spcAft>
                          <a:spcPts val="0"/>
                        </a:spcAft>
                      </a:pPr>
                      <a:r>
                        <a:rPr lang="en-US" sz="2000" kern="100" dirty="0">
                          <a:effectLst/>
                        </a:rPr>
                        <a:t>Response</a:t>
                      </a:r>
                      <a:r>
                        <a:rPr lang="en-US" sz="2000" kern="100" spc="-25" dirty="0">
                          <a:effectLst/>
                        </a:rPr>
                        <a:t> </a:t>
                      </a:r>
                      <a:r>
                        <a:rPr lang="en-US" sz="2000" kern="100" spc="-10" dirty="0">
                          <a:effectLst/>
                        </a:rPr>
                        <a:t>options</a:t>
                      </a: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3810">
                        <a:lnSpc>
                          <a:spcPct val="107000"/>
                        </a:lnSpc>
                        <a:spcBef>
                          <a:spcPts val="555"/>
                        </a:spcBef>
                        <a:spcAft>
                          <a:spcPts val="0"/>
                        </a:spcAft>
                      </a:pPr>
                      <a:r>
                        <a:rPr lang="en-US" sz="2000" kern="100" spc="-10">
                          <a:effectLst/>
                        </a:rPr>
                        <a:t>Yes,</a:t>
                      </a:r>
                      <a:r>
                        <a:rPr lang="en-US" sz="2000" kern="100" spc="-55">
                          <a:effectLst/>
                        </a:rPr>
                        <a:t> </a:t>
                      </a:r>
                      <a:r>
                        <a:rPr lang="en-US" sz="2000" kern="100" spc="-10">
                          <a:effectLst/>
                        </a:rPr>
                        <a:t>this</a:t>
                      </a:r>
                      <a:r>
                        <a:rPr lang="en-US" sz="2000" kern="100" spc="-50">
                          <a:effectLst/>
                        </a:rPr>
                        <a:t> </a:t>
                      </a:r>
                      <a:r>
                        <a:rPr lang="en-US" sz="2000" kern="100" spc="-10">
                          <a:effectLst/>
                        </a:rPr>
                        <a:t>response </a:t>
                      </a:r>
                      <a:r>
                        <a:rPr lang="en-US" sz="2000" kern="100">
                          <a:effectLst/>
                        </a:rPr>
                        <a:t>is appropriate.</a:t>
                      </a:r>
                      <a:endParaRPr lang="en-US" sz="18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96520">
                        <a:lnSpc>
                          <a:spcPct val="107000"/>
                        </a:lnSpc>
                        <a:spcBef>
                          <a:spcPts val="555"/>
                        </a:spcBef>
                        <a:spcAft>
                          <a:spcPts val="0"/>
                        </a:spcAft>
                      </a:pPr>
                      <a:r>
                        <a:rPr lang="en-US" sz="2000" kern="100" dirty="0">
                          <a:effectLst/>
                        </a:rPr>
                        <a:t>No, this response is not </a:t>
                      </a:r>
                      <a:r>
                        <a:rPr lang="en-US" sz="2000" kern="100" spc="-10" dirty="0">
                          <a:effectLst/>
                        </a:rPr>
                        <a:t>appropriate.</a:t>
                      </a: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lnSpc>
                          <a:spcPct val="107000"/>
                        </a:lnSpc>
                        <a:spcBef>
                          <a:spcPts val="555"/>
                        </a:spcBef>
                        <a:spcAft>
                          <a:spcPts val="0"/>
                        </a:spcAft>
                      </a:pPr>
                      <a:r>
                        <a:rPr lang="en-US" sz="2000" kern="100">
                          <a:effectLst/>
                        </a:rPr>
                        <a:t>If</a:t>
                      </a:r>
                      <a:r>
                        <a:rPr lang="en-US" sz="2000" kern="100" spc="-135">
                          <a:effectLst/>
                        </a:rPr>
                        <a:t> </a:t>
                      </a:r>
                      <a:r>
                        <a:rPr lang="en-US" sz="2000" kern="100">
                          <a:effectLst/>
                        </a:rPr>
                        <a:t>Yes,</a:t>
                      </a:r>
                      <a:r>
                        <a:rPr lang="en-US" sz="2000" kern="100" spc="-35">
                          <a:effectLst/>
                        </a:rPr>
                        <a:t> </a:t>
                      </a:r>
                      <a:r>
                        <a:rPr lang="en-US" sz="2000" kern="100">
                          <a:effectLst/>
                        </a:rPr>
                        <a:t>what</a:t>
                      </a:r>
                      <a:r>
                        <a:rPr lang="en-US" sz="2000" kern="100" spc="-20">
                          <a:effectLst/>
                        </a:rPr>
                        <a:t> </a:t>
                      </a:r>
                      <a:r>
                        <a:rPr lang="en-US" sz="2000" kern="100">
                          <a:effectLst/>
                        </a:rPr>
                        <a:t>are</a:t>
                      </a:r>
                      <a:r>
                        <a:rPr lang="en-US" sz="2000" kern="100" spc="-20">
                          <a:effectLst/>
                        </a:rPr>
                        <a:t> </a:t>
                      </a:r>
                      <a:r>
                        <a:rPr lang="en-US" sz="2000" kern="100">
                          <a:effectLst/>
                        </a:rPr>
                        <a:t>the</a:t>
                      </a:r>
                      <a:r>
                        <a:rPr lang="en-US" sz="2000" kern="100" spc="95">
                          <a:effectLst/>
                        </a:rPr>
                        <a:t> </a:t>
                      </a:r>
                      <a:r>
                        <a:rPr lang="en-US" sz="2000" kern="100">
                          <a:effectLst/>
                        </a:rPr>
                        <a:t>key</a:t>
                      </a:r>
                      <a:r>
                        <a:rPr lang="en-US" sz="2000" kern="100" spc="-20">
                          <a:effectLst/>
                        </a:rPr>
                        <a:t> </a:t>
                      </a:r>
                      <a:r>
                        <a:rPr lang="en-US" sz="2000" kern="100" spc="-10">
                          <a:effectLst/>
                        </a:rPr>
                        <a:t>advantages?</a:t>
                      </a:r>
                      <a:endParaRPr lang="en-US" sz="18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6040" marR="36830">
                        <a:lnSpc>
                          <a:spcPct val="107000"/>
                        </a:lnSpc>
                        <a:spcBef>
                          <a:spcPts val="555"/>
                        </a:spcBef>
                        <a:spcAft>
                          <a:spcPts val="0"/>
                        </a:spcAft>
                      </a:pPr>
                      <a:r>
                        <a:rPr lang="en-US" sz="2000" kern="100" dirty="0">
                          <a:effectLst/>
                        </a:rPr>
                        <a:t>If</a:t>
                      </a:r>
                      <a:r>
                        <a:rPr lang="en-US" sz="2000" kern="100" spc="-80" dirty="0">
                          <a:effectLst/>
                        </a:rPr>
                        <a:t> </a:t>
                      </a:r>
                      <a:r>
                        <a:rPr lang="en-US" sz="2000" kern="100" dirty="0">
                          <a:effectLst/>
                        </a:rPr>
                        <a:t>Yes, what are the</a:t>
                      </a:r>
                      <a:r>
                        <a:rPr lang="en-US" sz="2000" kern="100" spc="200" dirty="0">
                          <a:effectLst/>
                        </a:rPr>
                        <a:t> </a:t>
                      </a:r>
                      <a:r>
                        <a:rPr lang="en-US" sz="2000" kern="100" dirty="0">
                          <a:effectLst/>
                        </a:rPr>
                        <a:t>key disadvantages</a:t>
                      </a:r>
                      <a:r>
                        <a:rPr lang="en-US" sz="2000" kern="100" spc="-65" dirty="0">
                          <a:effectLst/>
                        </a:rPr>
                        <a:t> </a:t>
                      </a:r>
                      <a:r>
                        <a:rPr lang="en-US" sz="2000" kern="100" dirty="0">
                          <a:effectLst/>
                        </a:rPr>
                        <a:t>/</a:t>
                      </a:r>
                      <a:r>
                        <a:rPr lang="en-US" sz="2000" kern="100" spc="-60" dirty="0">
                          <a:effectLst/>
                        </a:rPr>
                        <a:t> </a:t>
                      </a:r>
                      <a:r>
                        <a:rPr lang="en-US" sz="2000" kern="100" dirty="0">
                          <a:effectLst/>
                        </a:rPr>
                        <a:t>limitations?</a:t>
                      </a: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1934021708"/>
                  </a:ext>
                </a:extLst>
              </a:tr>
              <a:tr h="895186">
                <a:tc>
                  <a:txBody>
                    <a:bodyPr/>
                    <a:lstStyle/>
                    <a:p>
                      <a:pPr marL="59690" marR="0">
                        <a:lnSpc>
                          <a:spcPct val="107000"/>
                        </a:lnSpc>
                        <a:spcBef>
                          <a:spcPts val="555"/>
                        </a:spcBef>
                        <a:spcAft>
                          <a:spcPts val="0"/>
                        </a:spcAft>
                      </a:pPr>
                      <a:r>
                        <a:rPr lang="en-US" sz="1800" b="1" dirty="0">
                          <a:solidFill>
                            <a:schemeClr val="lt1"/>
                          </a:solidFill>
                          <a:effectLst/>
                          <a:latin typeface="+mn-lt"/>
                          <a:ea typeface="+mn-ea"/>
                          <a:cs typeface="+mn-cs"/>
                        </a:rPr>
                        <a:t>Vouchers tied to seed or input fairs</a:t>
                      </a: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381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9652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lnSpc>
                          <a:spcPct val="107000"/>
                        </a:lnSpc>
                        <a:spcBef>
                          <a:spcPts val="555"/>
                        </a:spcBef>
                        <a:spcAft>
                          <a:spcPts val="0"/>
                        </a:spcAft>
                      </a:pPr>
                      <a:endParaRPr lang="en-US" sz="18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6040" marR="3683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3008145279"/>
                  </a:ext>
                </a:extLst>
              </a:tr>
              <a:tr h="895186">
                <a:tc>
                  <a:txBody>
                    <a:bodyPr/>
                    <a:lstStyle/>
                    <a:p>
                      <a:pPr marL="59690" marR="0">
                        <a:lnSpc>
                          <a:spcPct val="107000"/>
                        </a:lnSpc>
                        <a:spcBef>
                          <a:spcPts val="555"/>
                        </a:spcBef>
                        <a:spcAft>
                          <a:spcPts val="0"/>
                        </a:spcAft>
                      </a:pPr>
                      <a:r>
                        <a:rPr lang="en-US" sz="1800" b="1" dirty="0">
                          <a:solidFill>
                            <a:schemeClr val="lt1"/>
                          </a:solidFill>
                          <a:effectLst/>
                          <a:latin typeface="+mn-lt"/>
                          <a:ea typeface="+mn-ea"/>
                          <a:cs typeface="+mn-cs"/>
                        </a:rPr>
                        <a:t>Vouchers tied to agrodealers</a:t>
                      </a: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381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9652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lnSpc>
                          <a:spcPct val="107000"/>
                        </a:lnSpc>
                        <a:spcBef>
                          <a:spcPts val="555"/>
                        </a:spcBef>
                        <a:spcAft>
                          <a:spcPts val="0"/>
                        </a:spcAft>
                      </a:pPr>
                      <a:endParaRPr lang="en-US" sz="18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6040" marR="3683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488972617"/>
                  </a:ext>
                </a:extLst>
              </a:tr>
              <a:tr h="895186">
                <a:tc>
                  <a:txBody>
                    <a:bodyPr/>
                    <a:lstStyle/>
                    <a:p>
                      <a:pPr marL="59690" marR="0">
                        <a:lnSpc>
                          <a:spcPct val="107000"/>
                        </a:lnSpc>
                        <a:spcBef>
                          <a:spcPts val="555"/>
                        </a:spcBef>
                        <a:spcAft>
                          <a:spcPts val="0"/>
                        </a:spcAft>
                      </a:pPr>
                      <a:r>
                        <a:rPr lang="en-US" sz="1800" b="1" dirty="0">
                          <a:solidFill>
                            <a:schemeClr val="lt1"/>
                          </a:solidFill>
                          <a:effectLst/>
                          <a:latin typeface="+mn-lt"/>
                          <a:ea typeface="+mn-ea"/>
                          <a:cs typeface="+mn-cs"/>
                        </a:rPr>
                        <a:t>Cash grants</a:t>
                      </a: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381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9652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lnSpc>
                          <a:spcPct val="107000"/>
                        </a:lnSpc>
                        <a:spcBef>
                          <a:spcPts val="555"/>
                        </a:spcBef>
                        <a:spcAft>
                          <a:spcPts val="0"/>
                        </a:spcAft>
                      </a:pPr>
                      <a:endParaRPr lang="en-US" sz="18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6040" marR="3683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441180087"/>
                  </a:ext>
                </a:extLst>
              </a:tr>
              <a:tr h="895186">
                <a:tc>
                  <a:txBody>
                    <a:bodyPr/>
                    <a:lstStyle/>
                    <a:p>
                      <a:pPr marL="59690" marR="0">
                        <a:lnSpc>
                          <a:spcPct val="107000"/>
                        </a:lnSpc>
                        <a:spcBef>
                          <a:spcPts val="555"/>
                        </a:spcBef>
                        <a:spcAft>
                          <a:spcPts val="0"/>
                        </a:spcAft>
                      </a:pPr>
                      <a:r>
                        <a:rPr lang="en-US" sz="1800" b="1" dirty="0">
                          <a:solidFill>
                            <a:schemeClr val="lt1"/>
                          </a:solidFill>
                          <a:effectLst/>
                          <a:latin typeface="+mn-lt"/>
                          <a:ea typeface="+mn-ea"/>
                          <a:cs typeface="+mn-cs"/>
                        </a:rPr>
                        <a:t>Direct Seed Distribution (DSD)</a:t>
                      </a: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381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9652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lnSpc>
                          <a:spcPct val="107000"/>
                        </a:lnSpc>
                        <a:spcBef>
                          <a:spcPts val="555"/>
                        </a:spcBef>
                        <a:spcAft>
                          <a:spcPts val="0"/>
                        </a:spcAft>
                      </a:pPr>
                      <a:endParaRPr lang="en-US" sz="18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6040" marR="3683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4050204260"/>
                  </a:ext>
                </a:extLst>
              </a:tr>
              <a:tr h="895186">
                <a:tc>
                  <a:txBody>
                    <a:bodyPr/>
                    <a:lstStyle/>
                    <a:p>
                      <a:pPr marL="59690" marR="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381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9652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6040" marR="36830">
                        <a:lnSpc>
                          <a:spcPct val="107000"/>
                        </a:lnSpc>
                        <a:spcBef>
                          <a:spcPts val="555"/>
                        </a:spcBef>
                        <a:spcAft>
                          <a:spcPts val="0"/>
                        </a:spcAft>
                      </a:pPr>
                      <a:endParaRPr lang="en-US" sz="18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1164385123"/>
                  </a:ext>
                </a:extLst>
              </a:tr>
            </a:tbl>
          </a:graphicData>
        </a:graphic>
      </p:graphicFrame>
    </p:spTree>
    <p:extLst>
      <p:ext uri="{BB962C8B-B14F-4D97-AF65-F5344CB8AC3E}">
        <p14:creationId xmlns:p14="http://schemas.microsoft.com/office/powerpoint/2010/main" val="2272413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2442" y="887723"/>
            <a:ext cx="8105775" cy="892810"/>
          </a:xfrm>
          <a:prstGeom prst="rect">
            <a:avLst/>
          </a:prstGeom>
        </p:spPr>
        <p:txBody>
          <a:bodyPr vert="horz" wrap="square" lIns="0" tIns="17145" rIns="0" bIns="0" rtlCol="0">
            <a:spAutoFit/>
          </a:bodyPr>
          <a:lstStyle/>
          <a:p>
            <a:pPr marL="12700">
              <a:lnSpc>
                <a:spcPct val="100000"/>
              </a:lnSpc>
              <a:spcBef>
                <a:spcPts val="135"/>
              </a:spcBef>
            </a:pPr>
            <a:r>
              <a:rPr sz="5650" spc="15" dirty="0"/>
              <a:t>Correct</a:t>
            </a:r>
            <a:r>
              <a:rPr sz="5650" spc="-15" dirty="0"/>
              <a:t> </a:t>
            </a:r>
            <a:r>
              <a:rPr sz="5650" spc="15" dirty="0"/>
              <a:t>Response</a:t>
            </a:r>
            <a:r>
              <a:rPr sz="5650" spc="-10" dirty="0"/>
              <a:t> </a:t>
            </a:r>
            <a:r>
              <a:rPr sz="5650" spc="10" dirty="0"/>
              <a:t>Options</a:t>
            </a:r>
            <a:endParaRPr sz="5650"/>
          </a:p>
        </p:txBody>
      </p:sp>
      <p:sp>
        <p:nvSpPr>
          <p:cNvPr id="3" name="object 3"/>
          <p:cNvSpPr txBox="1"/>
          <p:nvPr/>
        </p:nvSpPr>
        <p:spPr>
          <a:xfrm>
            <a:off x="2932442" y="2799251"/>
            <a:ext cx="15382875" cy="692150"/>
          </a:xfrm>
          <a:prstGeom prst="rect">
            <a:avLst/>
          </a:prstGeom>
        </p:spPr>
        <p:txBody>
          <a:bodyPr vert="horz" wrap="square" lIns="0" tIns="15240" rIns="0" bIns="0" rtlCol="0">
            <a:spAutoFit/>
          </a:bodyPr>
          <a:lstStyle/>
          <a:p>
            <a:pPr marL="12700">
              <a:lnSpc>
                <a:spcPct val="100000"/>
              </a:lnSpc>
              <a:spcBef>
                <a:spcPts val="120"/>
              </a:spcBef>
            </a:pPr>
            <a:r>
              <a:rPr sz="4350" b="1" spc="10" dirty="0">
                <a:latin typeface="Corbel"/>
                <a:cs typeface="Corbel"/>
              </a:rPr>
              <a:t>Acute</a:t>
            </a:r>
            <a:r>
              <a:rPr sz="4350" b="1" spc="-30" dirty="0">
                <a:latin typeface="Corbel"/>
                <a:cs typeface="Corbel"/>
              </a:rPr>
              <a:t> </a:t>
            </a:r>
            <a:r>
              <a:rPr sz="4350" b="1" spc="10" dirty="0">
                <a:latin typeface="Corbel"/>
                <a:cs typeface="Corbel"/>
              </a:rPr>
              <a:t>Problem</a:t>
            </a:r>
            <a:r>
              <a:rPr sz="4350" b="1" spc="-25" dirty="0">
                <a:latin typeface="Corbel"/>
                <a:cs typeface="Corbel"/>
              </a:rPr>
              <a:t> </a:t>
            </a:r>
            <a:r>
              <a:rPr sz="4350" b="1" spc="5" dirty="0">
                <a:latin typeface="Corbel"/>
                <a:cs typeface="Corbel"/>
              </a:rPr>
              <a:t>1:</a:t>
            </a:r>
            <a:r>
              <a:rPr sz="4350" b="1" spc="10" dirty="0">
                <a:latin typeface="Corbel"/>
                <a:cs typeface="Corbel"/>
              </a:rPr>
              <a:t> </a:t>
            </a:r>
            <a:r>
              <a:rPr sz="4350" spc="5" dirty="0">
                <a:latin typeface="Corbel"/>
                <a:cs typeface="Corbel"/>
              </a:rPr>
              <a:t>Farmers</a:t>
            </a:r>
            <a:r>
              <a:rPr sz="4350" dirty="0">
                <a:latin typeface="Corbel"/>
                <a:cs typeface="Corbel"/>
              </a:rPr>
              <a:t> </a:t>
            </a:r>
            <a:r>
              <a:rPr sz="4350" spc="5" dirty="0">
                <a:latin typeface="Corbel"/>
                <a:cs typeface="Corbel"/>
              </a:rPr>
              <a:t>need</a:t>
            </a:r>
            <a:r>
              <a:rPr sz="4350" spc="-5" dirty="0">
                <a:latin typeface="Corbel"/>
                <a:cs typeface="Corbel"/>
              </a:rPr>
              <a:t> </a:t>
            </a:r>
            <a:r>
              <a:rPr sz="4350" spc="10" dirty="0">
                <a:latin typeface="Corbel"/>
                <a:cs typeface="Corbel"/>
              </a:rPr>
              <a:t>more</a:t>
            </a:r>
            <a:r>
              <a:rPr sz="4350" spc="-10" dirty="0">
                <a:latin typeface="Corbel"/>
                <a:cs typeface="Corbel"/>
              </a:rPr>
              <a:t> </a:t>
            </a:r>
            <a:r>
              <a:rPr sz="4350" spc="10" dirty="0">
                <a:latin typeface="Corbel"/>
                <a:cs typeface="Corbel"/>
              </a:rPr>
              <a:t>seed</a:t>
            </a:r>
            <a:r>
              <a:rPr sz="4350" spc="-5" dirty="0">
                <a:latin typeface="Corbel"/>
                <a:cs typeface="Corbel"/>
              </a:rPr>
              <a:t> </a:t>
            </a:r>
            <a:r>
              <a:rPr sz="4350" spc="10" dirty="0">
                <a:latin typeface="Corbel"/>
                <a:cs typeface="Corbel"/>
              </a:rPr>
              <a:t>but</a:t>
            </a:r>
            <a:r>
              <a:rPr sz="4350" spc="-15" dirty="0">
                <a:latin typeface="Corbel"/>
                <a:cs typeface="Corbel"/>
              </a:rPr>
              <a:t> </a:t>
            </a:r>
            <a:r>
              <a:rPr sz="4350" spc="5" dirty="0">
                <a:latin typeface="Corbel"/>
                <a:cs typeface="Corbel"/>
              </a:rPr>
              <a:t>cannot </a:t>
            </a:r>
            <a:r>
              <a:rPr sz="4350" spc="10" dirty="0">
                <a:latin typeface="Corbel"/>
                <a:cs typeface="Corbel"/>
              </a:rPr>
              <a:t>access</a:t>
            </a:r>
            <a:r>
              <a:rPr sz="4350" spc="-5" dirty="0">
                <a:latin typeface="Corbel"/>
                <a:cs typeface="Corbel"/>
              </a:rPr>
              <a:t> </a:t>
            </a:r>
            <a:r>
              <a:rPr sz="4350" spc="5" dirty="0">
                <a:latin typeface="Corbel"/>
                <a:cs typeface="Corbel"/>
              </a:rPr>
              <a:t>(buy)</a:t>
            </a:r>
            <a:endParaRPr sz="4350">
              <a:latin typeface="Corbel"/>
              <a:cs typeface="Corbel"/>
            </a:endParaRPr>
          </a:p>
        </p:txBody>
      </p:sp>
      <p:sp>
        <p:nvSpPr>
          <p:cNvPr id="4" name="object 4"/>
          <p:cNvSpPr txBox="1"/>
          <p:nvPr/>
        </p:nvSpPr>
        <p:spPr>
          <a:xfrm>
            <a:off x="3100705" y="4433550"/>
            <a:ext cx="13902690" cy="3418204"/>
          </a:xfrm>
          <a:prstGeom prst="rect">
            <a:avLst/>
          </a:prstGeom>
        </p:spPr>
        <p:txBody>
          <a:bodyPr vert="horz" wrap="square" lIns="0" tIns="12700" rIns="0" bIns="0" rtlCol="0">
            <a:spAutoFit/>
          </a:bodyPr>
          <a:lstStyle/>
          <a:p>
            <a:pPr marL="483870" indent="-471805">
              <a:lnSpc>
                <a:spcPct val="100000"/>
              </a:lnSpc>
              <a:spcBef>
                <a:spcPts val="100"/>
              </a:spcBef>
              <a:buFont typeface="Calibri"/>
              <a:buChar char="●"/>
              <a:tabLst>
                <a:tab pos="484505" algn="l"/>
                <a:tab pos="7891145" algn="l"/>
              </a:tabLst>
            </a:pPr>
            <a:r>
              <a:rPr sz="4450" b="1" spc="-5" dirty="0">
                <a:solidFill>
                  <a:srgbClr val="C35100"/>
                </a:solidFill>
                <a:latin typeface="Corbel"/>
                <a:cs typeface="Corbel"/>
              </a:rPr>
              <a:t>Vouchers</a:t>
            </a:r>
            <a:r>
              <a:rPr sz="4450" b="1" dirty="0">
                <a:solidFill>
                  <a:srgbClr val="C35100"/>
                </a:solidFill>
                <a:latin typeface="Corbel"/>
                <a:cs typeface="Corbel"/>
              </a:rPr>
              <a:t> tied</a:t>
            </a:r>
            <a:r>
              <a:rPr sz="4450" b="1" spc="5" dirty="0">
                <a:solidFill>
                  <a:srgbClr val="C35100"/>
                </a:solidFill>
                <a:latin typeface="Corbel"/>
                <a:cs typeface="Corbel"/>
              </a:rPr>
              <a:t> </a:t>
            </a:r>
            <a:r>
              <a:rPr sz="4450" b="1" dirty="0">
                <a:solidFill>
                  <a:srgbClr val="C35100"/>
                </a:solidFill>
                <a:latin typeface="Corbel"/>
                <a:cs typeface="Corbel"/>
              </a:rPr>
              <a:t>to</a:t>
            </a:r>
            <a:r>
              <a:rPr sz="4450" b="1" spc="20" dirty="0">
                <a:solidFill>
                  <a:srgbClr val="C35100"/>
                </a:solidFill>
                <a:latin typeface="Corbel"/>
                <a:cs typeface="Corbel"/>
              </a:rPr>
              <a:t> </a:t>
            </a:r>
            <a:r>
              <a:rPr sz="4450" b="1" spc="-5" dirty="0">
                <a:solidFill>
                  <a:srgbClr val="C35100"/>
                </a:solidFill>
                <a:latin typeface="Corbel"/>
                <a:cs typeface="Corbel"/>
              </a:rPr>
              <a:t>agro-dealers	</a:t>
            </a:r>
            <a:r>
              <a:rPr sz="4450" b="1" dirty="0">
                <a:solidFill>
                  <a:srgbClr val="C35100"/>
                </a:solidFill>
                <a:latin typeface="Corbel"/>
                <a:cs typeface="Corbel"/>
              </a:rPr>
              <a:t>(if</a:t>
            </a:r>
            <a:r>
              <a:rPr sz="4450" b="1" spc="-20" dirty="0">
                <a:solidFill>
                  <a:srgbClr val="C35100"/>
                </a:solidFill>
                <a:latin typeface="Corbel"/>
                <a:cs typeface="Corbel"/>
              </a:rPr>
              <a:t> </a:t>
            </a:r>
            <a:r>
              <a:rPr sz="4450" b="1" spc="-5" dirty="0">
                <a:solidFill>
                  <a:srgbClr val="C35100"/>
                </a:solidFill>
                <a:latin typeface="Corbel"/>
                <a:cs typeface="Corbel"/>
              </a:rPr>
              <a:t>correct</a:t>
            </a:r>
            <a:r>
              <a:rPr sz="4450" b="1" dirty="0">
                <a:solidFill>
                  <a:srgbClr val="C35100"/>
                </a:solidFill>
                <a:latin typeface="Corbel"/>
                <a:cs typeface="Corbel"/>
              </a:rPr>
              <a:t> </a:t>
            </a:r>
            <a:r>
              <a:rPr sz="4450" b="1" spc="-5" dirty="0">
                <a:solidFill>
                  <a:srgbClr val="C35100"/>
                </a:solidFill>
                <a:latin typeface="Corbel"/>
                <a:cs typeface="Corbel"/>
              </a:rPr>
              <a:t>crops on</a:t>
            </a:r>
            <a:r>
              <a:rPr sz="4450" b="1" dirty="0">
                <a:solidFill>
                  <a:srgbClr val="C35100"/>
                </a:solidFill>
                <a:latin typeface="Corbel"/>
                <a:cs typeface="Corbel"/>
              </a:rPr>
              <a:t> </a:t>
            </a:r>
            <a:r>
              <a:rPr sz="4450" b="1" spc="-5" dirty="0">
                <a:solidFill>
                  <a:srgbClr val="C35100"/>
                </a:solidFill>
                <a:latin typeface="Corbel"/>
                <a:cs typeface="Corbel"/>
              </a:rPr>
              <a:t>offer)</a:t>
            </a:r>
            <a:endParaRPr sz="4450" dirty="0">
              <a:latin typeface="Corbel"/>
              <a:cs typeface="Corbel"/>
            </a:endParaRPr>
          </a:p>
          <a:p>
            <a:pPr>
              <a:lnSpc>
                <a:spcPct val="100000"/>
              </a:lnSpc>
              <a:spcBef>
                <a:spcPts val="35"/>
              </a:spcBef>
              <a:buClr>
                <a:srgbClr val="C35100"/>
              </a:buClr>
              <a:buFont typeface="Calibri"/>
              <a:buChar char="●"/>
            </a:pPr>
            <a:endParaRPr sz="4350" dirty="0">
              <a:latin typeface="Corbel"/>
              <a:cs typeface="Corbel"/>
            </a:endParaRPr>
          </a:p>
          <a:p>
            <a:pPr marL="483870" indent="-471805">
              <a:lnSpc>
                <a:spcPct val="100000"/>
              </a:lnSpc>
              <a:buFont typeface="Calibri"/>
              <a:buChar char="●"/>
              <a:tabLst>
                <a:tab pos="484505" algn="l"/>
              </a:tabLst>
            </a:pPr>
            <a:r>
              <a:rPr sz="4450" b="1" spc="-5" dirty="0">
                <a:solidFill>
                  <a:srgbClr val="C35100"/>
                </a:solidFill>
                <a:latin typeface="Corbel"/>
                <a:cs typeface="Corbel"/>
              </a:rPr>
              <a:t>Vouchers</a:t>
            </a:r>
            <a:r>
              <a:rPr sz="4450" b="1" spc="-15" dirty="0">
                <a:solidFill>
                  <a:srgbClr val="C35100"/>
                </a:solidFill>
                <a:latin typeface="Corbel"/>
                <a:cs typeface="Corbel"/>
              </a:rPr>
              <a:t> </a:t>
            </a:r>
            <a:r>
              <a:rPr sz="4450" b="1" spc="-5" dirty="0">
                <a:solidFill>
                  <a:srgbClr val="C35100"/>
                </a:solidFill>
                <a:latin typeface="Corbel"/>
                <a:cs typeface="Corbel"/>
              </a:rPr>
              <a:t>tied</a:t>
            </a:r>
            <a:r>
              <a:rPr sz="4450" b="1" spc="-15" dirty="0">
                <a:solidFill>
                  <a:srgbClr val="C35100"/>
                </a:solidFill>
                <a:latin typeface="Corbel"/>
                <a:cs typeface="Corbel"/>
              </a:rPr>
              <a:t> </a:t>
            </a:r>
            <a:r>
              <a:rPr sz="4450" b="1" dirty="0">
                <a:solidFill>
                  <a:srgbClr val="C35100"/>
                </a:solidFill>
                <a:latin typeface="Corbel"/>
                <a:cs typeface="Corbel"/>
              </a:rPr>
              <a:t>to seed</a:t>
            </a:r>
            <a:r>
              <a:rPr sz="4450" b="1" spc="-20" dirty="0">
                <a:solidFill>
                  <a:srgbClr val="C35100"/>
                </a:solidFill>
                <a:latin typeface="Corbel"/>
                <a:cs typeface="Corbel"/>
              </a:rPr>
              <a:t> </a:t>
            </a:r>
            <a:r>
              <a:rPr sz="4450" b="1" spc="-5" dirty="0">
                <a:solidFill>
                  <a:srgbClr val="C35100"/>
                </a:solidFill>
                <a:latin typeface="Corbel"/>
                <a:cs typeface="Corbel"/>
              </a:rPr>
              <a:t>or</a:t>
            </a:r>
            <a:r>
              <a:rPr sz="4450" b="1" dirty="0">
                <a:solidFill>
                  <a:srgbClr val="C35100"/>
                </a:solidFill>
                <a:latin typeface="Corbel"/>
                <a:cs typeface="Corbel"/>
              </a:rPr>
              <a:t> </a:t>
            </a:r>
            <a:r>
              <a:rPr sz="4450" b="1" spc="-5" dirty="0">
                <a:solidFill>
                  <a:srgbClr val="C35100"/>
                </a:solidFill>
                <a:latin typeface="Corbel"/>
                <a:cs typeface="Corbel"/>
              </a:rPr>
              <a:t>input fairs </a:t>
            </a:r>
            <a:r>
              <a:rPr sz="4450" b="1" dirty="0">
                <a:solidFill>
                  <a:srgbClr val="C35100"/>
                </a:solidFill>
                <a:latin typeface="Corbel"/>
                <a:cs typeface="Corbel"/>
              </a:rPr>
              <a:t>(includes</a:t>
            </a:r>
            <a:r>
              <a:rPr sz="4450" b="1" spc="-30" dirty="0">
                <a:solidFill>
                  <a:srgbClr val="C35100"/>
                </a:solidFill>
                <a:latin typeface="Corbel"/>
                <a:cs typeface="Corbel"/>
              </a:rPr>
              <a:t> </a:t>
            </a:r>
            <a:r>
              <a:rPr sz="4450" b="1" spc="-5" dirty="0">
                <a:solidFill>
                  <a:srgbClr val="C35100"/>
                </a:solidFill>
                <a:latin typeface="Corbel"/>
                <a:cs typeface="Corbel"/>
              </a:rPr>
              <a:t>local</a:t>
            </a:r>
            <a:r>
              <a:rPr sz="4450" b="1" spc="-15" dirty="0">
                <a:solidFill>
                  <a:srgbClr val="C35100"/>
                </a:solidFill>
                <a:latin typeface="Corbel"/>
                <a:cs typeface="Corbel"/>
              </a:rPr>
              <a:t> </a:t>
            </a:r>
            <a:r>
              <a:rPr sz="4450" b="1" dirty="0">
                <a:solidFill>
                  <a:srgbClr val="C35100"/>
                </a:solidFill>
                <a:latin typeface="Corbel"/>
                <a:cs typeface="Corbel"/>
              </a:rPr>
              <a:t>seed)</a:t>
            </a:r>
            <a:endParaRPr sz="4450" dirty="0">
              <a:latin typeface="Corbel"/>
              <a:cs typeface="Corbel"/>
            </a:endParaRPr>
          </a:p>
          <a:p>
            <a:pPr>
              <a:lnSpc>
                <a:spcPct val="100000"/>
              </a:lnSpc>
              <a:spcBef>
                <a:spcPts val="35"/>
              </a:spcBef>
              <a:buClr>
                <a:srgbClr val="C35100"/>
              </a:buClr>
              <a:buFont typeface="Calibri"/>
              <a:buChar char="●"/>
            </a:pPr>
            <a:endParaRPr sz="4350" dirty="0">
              <a:latin typeface="Corbel"/>
              <a:cs typeface="Corbel"/>
            </a:endParaRPr>
          </a:p>
          <a:p>
            <a:pPr marL="483870" indent="-471805">
              <a:lnSpc>
                <a:spcPct val="100000"/>
              </a:lnSpc>
              <a:buFont typeface="Calibri"/>
              <a:buChar char="●"/>
              <a:tabLst>
                <a:tab pos="484505" algn="l"/>
              </a:tabLst>
            </a:pPr>
            <a:r>
              <a:rPr sz="4450" b="1" dirty="0">
                <a:solidFill>
                  <a:srgbClr val="C35100"/>
                </a:solidFill>
                <a:latin typeface="Corbel"/>
                <a:cs typeface="Corbel"/>
              </a:rPr>
              <a:t>Cash</a:t>
            </a:r>
            <a:r>
              <a:rPr sz="4450" b="1" spc="-60" dirty="0">
                <a:solidFill>
                  <a:srgbClr val="C35100"/>
                </a:solidFill>
                <a:latin typeface="Corbel"/>
                <a:cs typeface="Corbel"/>
              </a:rPr>
              <a:t> </a:t>
            </a:r>
            <a:r>
              <a:rPr sz="4450" b="1" dirty="0">
                <a:solidFill>
                  <a:srgbClr val="C35100"/>
                </a:solidFill>
                <a:latin typeface="Corbel"/>
                <a:cs typeface="Corbel"/>
              </a:rPr>
              <a:t>grants</a:t>
            </a:r>
            <a:endParaRPr sz="4450" dirty="0">
              <a:latin typeface="Corbel"/>
              <a:cs typeface="Corbel"/>
            </a:endParaRPr>
          </a:p>
        </p:txBody>
      </p:sp>
      <p:pic>
        <p:nvPicPr>
          <p:cNvPr id="5" name="object 5"/>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CFC7-D426-F3EE-AFFB-A9251430A37E}"/>
              </a:ext>
            </a:extLst>
          </p:cNvPr>
          <p:cNvSpPr>
            <a:spLocks noGrp="1"/>
          </p:cNvSpPr>
          <p:nvPr>
            <p:ph type="title"/>
          </p:nvPr>
        </p:nvSpPr>
        <p:spPr>
          <a:xfrm>
            <a:off x="908050" y="473075"/>
            <a:ext cx="20086068" cy="1538883"/>
          </a:xfrm>
        </p:spPr>
        <p:txBody>
          <a:bodyPr/>
          <a:lstStyle/>
          <a:p>
            <a:r>
              <a:rPr lang="en-US" sz="5000" b="1" spc="10" dirty="0">
                <a:latin typeface="Corbel"/>
                <a:cs typeface="Corbel"/>
              </a:rPr>
              <a:t>Ac</a:t>
            </a:r>
            <a:r>
              <a:rPr lang="en-US" sz="5000" b="1" spc="15" dirty="0">
                <a:latin typeface="Corbel"/>
                <a:cs typeface="Corbel"/>
              </a:rPr>
              <a:t>ute</a:t>
            </a:r>
            <a:r>
              <a:rPr lang="en-US" sz="5000" b="1" spc="10" dirty="0">
                <a:latin typeface="Corbel"/>
                <a:cs typeface="Corbel"/>
              </a:rPr>
              <a:t> </a:t>
            </a:r>
            <a:r>
              <a:rPr lang="en-US" sz="5000" b="1" spc="5" dirty="0">
                <a:latin typeface="Corbel"/>
                <a:cs typeface="Corbel"/>
              </a:rPr>
              <a:t>Pr</a:t>
            </a:r>
            <a:r>
              <a:rPr lang="en-US" sz="5000" b="1" spc="15" dirty="0">
                <a:latin typeface="Corbel"/>
                <a:cs typeface="Corbel"/>
              </a:rPr>
              <a:t>o</a:t>
            </a:r>
            <a:r>
              <a:rPr lang="en-US" sz="5000" b="1" spc="10" dirty="0">
                <a:latin typeface="Corbel"/>
                <a:cs typeface="Corbel"/>
              </a:rPr>
              <a:t>b</a:t>
            </a:r>
            <a:r>
              <a:rPr lang="en-US" sz="5000" b="1" spc="15" dirty="0">
                <a:latin typeface="Corbel"/>
                <a:cs typeface="Corbel"/>
              </a:rPr>
              <a:t>lem</a:t>
            </a:r>
            <a:r>
              <a:rPr lang="en-US" sz="5000" b="1" spc="35" dirty="0">
                <a:latin typeface="Corbel"/>
                <a:cs typeface="Corbel"/>
              </a:rPr>
              <a:t> </a:t>
            </a:r>
            <a:r>
              <a:rPr lang="en-US" sz="5000" b="1" spc="10" dirty="0">
                <a:latin typeface="Corbel"/>
                <a:cs typeface="Corbel"/>
              </a:rPr>
              <a:t>1: </a:t>
            </a:r>
            <a:r>
              <a:rPr lang="en-US" sz="5000" spc="10" dirty="0">
                <a:latin typeface="Corbel"/>
                <a:cs typeface="Corbel"/>
              </a:rPr>
              <a:t>F</a:t>
            </a:r>
            <a:r>
              <a:rPr lang="en-US" sz="5000" spc="5" dirty="0">
                <a:latin typeface="Corbel"/>
                <a:cs typeface="Corbel"/>
              </a:rPr>
              <a:t>ar</a:t>
            </a:r>
            <a:r>
              <a:rPr lang="en-US" sz="5000" spc="20" dirty="0">
                <a:latin typeface="Corbel"/>
                <a:cs typeface="Corbel"/>
              </a:rPr>
              <a:t>me</a:t>
            </a:r>
            <a:r>
              <a:rPr lang="en-US" sz="5000" spc="5" dirty="0">
                <a:latin typeface="Corbel"/>
                <a:cs typeface="Corbel"/>
              </a:rPr>
              <a:t>r</a:t>
            </a:r>
            <a:r>
              <a:rPr lang="en-US" sz="5000" spc="10" dirty="0">
                <a:latin typeface="Corbel"/>
                <a:cs typeface="Corbel"/>
              </a:rPr>
              <a:t>s</a:t>
            </a:r>
            <a:r>
              <a:rPr lang="en-US" sz="5000" spc="15" dirty="0">
                <a:latin typeface="Corbel"/>
                <a:cs typeface="Corbel"/>
              </a:rPr>
              <a:t> need</a:t>
            </a:r>
            <a:r>
              <a:rPr lang="en-US" sz="5000" spc="5" dirty="0">
                <a:latin typeface="Corbel"/>
                <a:cs typeface="Corbel"/>
              </a:rPr>
              <a:t> </a:t>
            </a:r>
            <a:r>
              <a:rPr lang="en-US" sz="5000" spc="25" dirty="0">
                <a:latin typeface="Corbel"/>
                <a:cs typeface="Corbel"/>
              </a:rPr>
              <a:t>m</a:t>
            </a:r>
            <a:r>
              <a:rPr lang="en-US" sz="5000" spc="5" dirty="0">
                <a:latin typeface="Corbel"/>
                <a:cs typeface="Corbel"/>
              </a:rPr>
              <a:t>or</a:t>
            </a:r>
            <a:r>
              <a:rPr lang="en-US" sz="5000" spc="15" dirty="0">
                <a:latin typeface="Corbel"/>
                <a:cs typeface="Corbel"/>
              </a:rPr>
              <a:t>e</a:t>
            </a:r>
            <a:r>
              <a:rPr lang="en-US" sz="5000" spc="20" dirty="0">
                <a:latin typeface="Corbel"/>
                <a:cs typeface="Corbel"/>
              </a:rPr>
              <a:t> </a:t>
            </a:r>
            <a:r>
              <a:rPr lang="en-US" sz="5000" spc="5" dirty="0">
                <a:latin typeface="Corbel"/>
                <a:cs typeface="Corbel"/>
              </a:rPr>
              <a:t>see</a:t>
            </a:r>
            <a:r>
              <a:rPr lang="en-US" sz="5000" spc="15" dirty="0">
                <a:latin typeface="Corbel"/>
                <a:cs typeface="Corbel"/>
              </a:rPr>
              <a:t>d</a:t>
            </a:r>
            <a:r>
              <a:rPr lang="en-US" sz="5000" spc="10" dirty="0">
                <a:latin typeface="Corbel"/>
                <a:cs typeface="Corbel"/>
              </a:rPr>
              <a:t> but</a:t>
            </a:r>
            <a:r>
              <a:rPr lang="en-US" sz="5000" spc="25" dirty="0">
                <a:latin typeface="Corbel"/>
                <a:cs typeface="Corbel"/>
              </a:rPr>
              <a:t> </a:t>
            </a:r>
            <a:r>
              <a:rPr lang="en-US" sz="5000" spc="10" dirty="0">
                <a:latin typeface="Corbel"/>
                <a:cs typeface="Corbel"/>
              </a:rPr>
              <a:t>ca</a:t>
            </a:r>
            <a:r>
              <a:rPr lang="en-US" sz="5000" spc="15" dirty="0">
                <a:latin typeface="Corbel"/>
                <a:cs typeface="Corbel"/>
              </a:rPr>
              <a:t>nn</a:t>
            </a:r>
            <a:r>
              <a:rPr lang="en-US" sz="5000" spc="10" dirty="0">
                <a:latin typeface="Corbel"/>
                <a:cs typeface="Corbel"/>
              </a:rPr>
              <a:t>ot</a:t>
            </a:r>
            <a:r>
              <a:rPr lang="en-US" sz="5000" spc="5" dirty="0">
                <a:latin typeface="Corbel"/>
                <a:cs typeface="Corbel"/>
              </a:rPr>
              <a:t> </a:t>
            </a:r>
            <a:r>
              <a:rPr lang="en-US" sz="5000" spc="10" dirty="0">
                <a:latin typeface="Corbel"/>
                <a:cs typeface="Corbel"/>
              </a:rPr>
              <a:t>access</a:t>
            </a:r>
            <a:r>
              <a:rPr lang="en-US" sz="5000" spc="10" dirty="0"/>
              <a:t> </a:t>
            </a:r>
            <a:r>
              <a:rPr lang="en-US" sz="5000" spc="5" dirty="0">
                <a:latin typeface="Corbel"/>
                <a:cs typeface="Corbel"/>
              </a:rPr>
              <a:t>(bu</a:t>
            </a:r>
            <a:r>
              <a:rPr lang="en-US" sz="5000" spc="10" dirty="0">
                <a:latin typeface="Corbel"/>
                <a:cs typeface="Corbel"/>
              </a:rPr>
              <a:t>y)</a:t>
            </a:r>
            <a:br>
              <a:rPr lang="en-US" sz="5000" dirty="0">
                <a:latin typeface="Corbel"/>
                <a:cs typeface="Corbel"/>
              </a:rPr>
            </a:br>
            <a:endParaRPr lang="en-US" sz="5000" dirty="0"/>
          </a:p>
        </p:txBody>
      </p:sp>
      <p:graphicFrame>
        <p:nvGraphicFramePr>
          <p:cNvPr id="4" name="Table 3">
            <a:extLst>
              <a:ext uri="{FF2B5EF4-FFF2-40B4-BE49-F238E27FC236}">
                <a16:creationId xmlns:a16="http://schemas.microsoft.com/office/drawing/2014/main" id="{C6DAA120-D087-623F-9F9F-581E66DA57A9}"/>
              </a:ext>
            </a:extLst>
          </p:cNvPr>
          <p:cNvGraphicFramePr>
            <a:graphicFrameLocks noGrp="1"/>
          </p:cNvGraphicFramePr>
          <p:nvPr>
            <p:extLst>
              <p:ext uri="{D42A27DB-BD31-4B8C-83A1-F6EECF244321}">
                <p14:modId xmlns:p14="http://schemas.microsoft.com/office/powerpoint/2010/main" val="2593182185"/>
              </p:ext>
            </p:extLst>
          </p:nvPr>
        </p:nvGraphicFramePr>
        <p:xfrm>
          <a:off x="2145471" y="1417863"/>
          <a:ext cx="16898179" cy="4614359"/>
        </p:xfrm>
        <a:graphic>
          <a:graphicData uri="http://schemas.openxmlformats.org/drawingml/2006/table">
            <a:tbl>
              <a:tblPr firstRow="1" firstCol="1" lastRow="1" lastCol="1" bandRow="1" bandCol="1">
                <a:tableStyleId>{5C22544A-7EE6-4342-B048-85BDC9FD1C3A}</a:tableStyleId>
              </a:tblPr>
              <a:tblGrid>
                <a:gridCol w="1810547">
                  <a:extLst>
                    <a:ext uri="{9D8B030D-6E8A-4147-A177-3AD203B41FA5}">
                      <a16:colId xmlns:a16="http://schemas.microsoft.com/office/drawing/2014/main" val="3273525493"/>
                    </a:ext>
                  </a:extLst>
                </a:gridCol>
                <a:gridCol w="1521470">
                  <a:extLst>
                    <a:ext uri="{9D8B030D-6E8A-4147-A177-3AD203B41FA5}">
                      <a16:colId xmlns:a16="http://schemas.microsoft.com/office/drawing/2014/main" val="3821929882"/>
                    </a:ext>
                  </a:extLst>
                </a:gridCol>
                <a:gridCol w="1627972">
                  <a:extLst>
                    <a:ext uri="{9D8B030D-6E8A-4147-A177-3AD203B41FA5}">
                      <a16:colId xmlns:a16="http://schemas.microsoft.com/office/drawing/2014/main" val="3249729722"/>
                    </a:ext>
                  </a:extLst>
                </a:gridCol>
                <a:gridCol w="5232590">
                  <a:extLst>
                    <a:ext uri="{9D8B030D-6E8A-4147-A177-3AD203B41FA5}">
                      <a16:colId xmlns:a16="http://schemas.microsoft.com/office/drawing/2014/main" val="923750298"/>
                    </a:ext>
                  </a:extLst>
                </a:gridCol>
                <a:gridCol w="6705600">
                  <a:extLst>
                    <a:ext uri="{9D8B030D-6E8A-4147-A177-3AD203B41FA5}">
                      <a16:colId xmlns:a16="http://schemas.microsoft.com/office/drawing/2014/main" val="589391917"/>
                    </a:ext>
                  </a:extLst>
                </a:gridCol>
              </a:tblGrid>
              <a:tr h="756935">
                <a:tc>
                  <a:txBody>
                    <a:bodyPr/>
                    <a:lstStyle/>
                    <a:p>
                      <a:pPr marL="59690" marR="0">
                        <a:spcBef>
                          <a:spcPts val="555"/>
                        </a:spcBef>
                        <a:spcAft>
                          <a:spcPts val="0"/>
                        </a:spcAft>
                      </a:pPr>
                      <a:r>
                        <a:rPr lang="en-US" sz="2000">
                          <a:effectLst/>
                        </a:rPr>
                        <a:t>Response</a:t>
                      </a:r>
                      <a:r>
                        <a:rPr lang="en-US" sz="2000" spc="-25">
                          <a:effectLst/>
                        </a:rPr>
                        <a:t> </a:t>
                      </a:r>
                      <a:r>
                        <a:rPr lang="en-US" sz="2000" spc="-10">
                          <a:effectLst/>
                        </a:rPr>
                        <a:t>options</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3810">
                        <a:spcBef>
                          <a:spcPts val="555"/>
                        </a:spcBef>
                        <a:spcAft>
                          <a:spcPts val="0"/>
                        </a:spcAft>
                      </a:pPr>
                      <a:r>
                        <a:rPr lang="en-US" sz="2000" spc="-10">
                          <a:effectLst/>
                        </a:rPr>
                        <a:t>Yes,</a:t>
                      </a:r>
                      <a:r>
                        <a:rPr lang="en-US" sz="2000" spc="-55">
                          <a:effectLst/>
                        </a:rPr>
                        <a:t> </a:t>
                      </a:r>
                      <a:r>
                        <a:rPr lang="en-US" sz="2000" spc="-10">
                          <a:effectLst/>
                        </a:rPr>
                        <a:t>this</a:t>
                      </a:r>
                      <a:r>
                        <a:rPr lang="en-US" sz="2000" spc="-50">
                          <a:effectLst/>
                        </a:rPr>
                        <a:t> </a:t>
                      </a:r>
                      <a:r>
                        <a:rPr lang="en-US" sz="2000" spc="-10">
                          <a:effectLst/>
                        </a:rPr>
                        <a:t>response </a:t>
                      </a:r>
                      <a:r>
                        <a:rPr lang="en-US" sz="2000">
                          <a:effectLst/>
                        </a:rPr>
                        <a:t>is appropriate.</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96520">
                        <a:spcBef>
                          <a:spcPts val="555"/>
                        </a:spcBef>
                        <a:spcAft>
                          <a:spcPts val="0"/>
                        </a:spcAft>
                      </a:pPr>
                      <a:r>
                        <a:rPr lang="en-US" sz="2000" dirty="0">
                          <a:effectLst/>
                        </a:rPr>
                        <a:t>No, this response is not </a:t>
                      </a:r>
                      <a:r>
                        <a:rPr lang="en-US" sz="2000" spc="-10" dirty="0">
                          <a:effectLst/>
                        </a:rPr>
                        <a:t>appropriate.</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spcBef>
                          <a:spcPts val="555"/>
                        </a:spcBef>
                        <a:spcAft>
                          <a:spcPts val="0"/>
                        </a:spcAft>
                      </a:pPr>
                      <a:r>
                        <a:rPr lang="en-US" sz="2000">
                          <a:effectLst/>
                        </a:rPr>
                        <a:t>If</a:t>
                      </a:r>
                      <a:r>
                        <a:rPr lang="en-US" sz="2000" spc="-135">
                          <a:effectLst/>
                        </a:rPr>
                        <a:t> </a:t>
                      </a:r>
                      <a:r>
                        <a:rPr lang="en-US" sz="2000">
                          <a:effectLst/>
                        </a:rPr>
                        <a:t>Yes,</a:t>
                      </a:r>
                      <a:r>
                        <a:rPr lang="en-US" sz="2000" spc="-35">
                          <a:effectLst/>
                        </a:rPr>
                        <a:t> </a:t>
                      </a:r>
                      <a:r>
                        <a:rPr lang="en-US" sz="2000">
                          <a:effectLst/>
                        </a:rPr>
                        <a:t>what</a:t>
                      </a:r>
                      <a:r>
                        <a:rPr lang="en-US" sz="2000" spc="-20">
                          <a:effectLst/>
                        </a:rPr>
                        <a:t> </a:t>
                      </a:r>
                      <a:r>
                        <a:rPr lang="en-US" sz="2000">
                          <a:effectLst/>
                        </a:rPr>
                        <a:t>are</a:t>
                      </a:r>
                      <a:r>
                        <a:rPr lang="en-US" sz="2000" spc="-20">
                          <a:effectLst/>
                        </a:rPr>
                        <a:t> </a:t>
                      </a:r>
                      <a:r>
                        <a:rPr lang="en-US" sz="2000">
                          <a:effectLst/>
                        </a:rPr>
                        <a:t>the</a:t>
                      </a:r>
                      <a:r>
                        <a:rPr lang="en-US" sz="2000" spc="95">
                          <a:effectLst/>
                        </a:rPr>
                        <a:t> </a:t>
                      </a:r>
                      <a:r>
                        <a:rPr lang="en-US" sz="2000">
                          <a:effectLst/>
                        </a:rPr>
                        <a:t>key</a:t>
                      </a:r>
                      <a:r>
                        <a:rPr lang="en-US" sz="2000" spc="-20">
                          <a:effectLst/>
                        </a:rPr>
                        <a:t> </a:t>
                      </a:r>
                      <a:r>
                        <a:rPr lang="en-US" sz="2000" spc="-10">
                          <a:effectLst/>
                        </a:rPr>
                        <a:t>advantages?</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6040" marR="36830">
                        <a:spcBef>
                          <a:spcPts val="555"/>
                        </a:spcBef>
                        <a:spcAft>
                          <a:spcPts val="0"/>
                        </a:spcAft>
                      </a:pPr>
                      <a:r>
                        <a:rPr lang="en-US" sz="2000">
                          <a:effectLst/>
                        </a:rPr>
                        <a:t>If</a:t>
                      </a:r>
                      <a:r>
                        <a:rPr lang="en-US" sz="2000" spc="-80">
                          <a:effectLst/>
                        </a:rPr>
                        <a:t> </a:t>
                      </a:r>
                      <a:r>
                        <a:rPr lang="en-US" sz="2000">
                          <a:effectLst/>
                        </a:rPr>
                        <a:t>Yes, what are the</a:t>
                      </a:r>
                      <a:r>
                        <a:rPr lang="en-US" sz="2000" spc="200">
                          <a:effectLst/>
                        </a:rPr>
                        <a:t> </a:t>
                      </a:r>
                      <a:r>
                        <a:rPr lang="en-US" sz="2000">
                          <a:effectLst/>
                        </a:rPr>
                        <a:t>key disadvantages</a:t>
                      </a:r>
                      <a:r>
                        <a:rPr lang="en-US" sz="2000" spc="-65">
                          <a:effectLst/>
                        </a:rPr>
                        <a:t> </a:t>
                      </a:r>
                      <a:r>
                        <a:rPr lang="en-US" sz="2000">
                          <a:effectLst/>
                        </a:rPr>
                        <a:t>/</a:t>
                      </a:r>
                      <a:r>
                        <a:rPr lang="en-US" sz="2000" spc="-60">
                          <a:effectLst/>
                        </a:rPr>
                        <a:t> </a:t>
                      </a:r>
                      <a:r>
                        <a:rPr lang="en-US" sz="2000">
                          <a:effectLst/>
                        </a:rPr>
                        <a:t>limitations?</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2927115983"/>
                  </a:ext>
                </a:extLst>
              </a:tr>
              <a:tr h="1798412">
                <a:tc>
                  <a:txBody>
                    <a:bodyPr/>
                    <a:lstStyle/>
                    <a:p>
                      <a:pPr marL="59690" marR="0">
                        <a:spcBef>
                          <a:spcPts val="510"/>
                        </a:spcBef>
                        <a:spcAft>
                          <a:spcPts val="0"/>
                        </a:spcAft>
                      </a:pPr>
                      <a:r>
                        <a:rPr lang="en-US" sz="2000">
                          <a:effectLst/>
                        </a:rPr>
                        <a:t>Vouchers</a:t>
                      </a:r>
                      <a:r>
                        <a:rPr lang="en-US" sz="2000" spc="-65">
                          <a:effectLst/>
                        </a:rPr>
                        <a:t> </a:t>
                      </a:r>
                      <a:r>
                        <a:rPr lang="en-US" sz="2000">
                          <a:effectLst/>
                        </a:rPr>
                        <a:t>tied</a:t>
                      </a:r>
                      <a:r>
                        <a:rPr lang="en-US" sz="2000" spc="-60">
                          <a:effectLst/>
                        </a:rPr>
                        <a:t> </a:t>
                      </a:r>
                      <a:r>
                        <a:rPr lang="en-US" sz="2000">
                          <a:effectLst/>
                        </a:rPr>
                        <a:t>to</a:t>
                      </a:r>
                      <a:r>
                        <a:rPr lang="en-US" sz="2000" spc="-60">
                          <a:effectLst/>
                        </a:rPr>
                        <a:t> </a:t>
                      </a:r>
                      <a:r>
                        <a:rPr lang="en-US" sz="2000">
                          <a:effectLst/>
                        </a:rPr>
                        <a:t>seed or input fairs</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spcBef>
                          <a:spcPts val="510"/>
                        </a:spcBef>
                        <a:spcAft>
                          <a:spcPts val="0"/>
                        </a:spcAft>
                      </a:pPr>
                      <a:r>
                        <a:rPr lang="en-US" sz="2000">
                          <a:effectLst/>
                        </a:rPr>
                        <a:t>x</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2000" dirty="0">
                          <a:effectLst/>
                        </a:rPr>
                        <a:t> </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229870" lvl="0" indent="-342900">
                        <a:spcBef>
                          <a:spcPts val="510"/>
                        </a:spcBef>
                        <a:spcAft>
                          <a:spcPts val="0"/>
                        </a:spcAft>
                        <a:buSzPts val="1200"/>
                        <a:buFont typeface="Arial" panose="020B0604020202020204" pitchFamily="34" charset="0"/>
                        <a:buChar char="●"/>
                        <a:tabLst>
                          <a:tab pos="520065" algn="l"/>
                          <a:tab pos="520700" algn="l"/>
                        </a:tabLst>
                      </a:pPr>
                      <a:r>
                        <a:rPr lang="en-US" sz="2000" dirty="0">
                          <a:effectLst/>
                        </a:rPr>
                        <a:t>Vouchers would solve problem</a:t>
                      </a:r>
                      <a:r>
                        <a:rPr lang="en-US" sz="2000" spc="-55" dirty="0">
                          <a:effectLst/>
                        </a:rPr>
                        <a:t> </a:t>
                      </a:r>
                      <a:r>
                        <a:rPr lang="en-US" sz="2000" dirty="0">
                          <a:effectLst/>
                        </a:rPr>
                        <a:t>of</a:t>
                      </a:r>
                      <a:r>
                        <a:rPr lang="en-US" sz="2000" spc="-55" dirty="0">
                          <a:effectLst/>
                        </a:rPr>
                        <a:t> </a:t>
                      </a:r>
                      <a:r>
                        <a:rPr lang="en-US" sz="2000" dirty="0">
                          <a:effectLst/>
                        </a:rPr>
                        <a:t>access,</a:t>
                      </a:r>
                      <a:r>
                        <a:rPr lang="en-US" sz="2000" spc="-55" dirty="0">
                          <a:effectLst/>
                        </a:rPr>
                        <a:t> </a:t>
                      </a:r>
                      <a:r>
                        <a:rPr lang="en-US" sz="2000" dirty="0">
                          <a:effectLst/>
                        </a:rPr>
                        <a:t>which</a:t>
                      </a:r>
                      <a:r>
                        <a:rPr lang="en-US" sz="2000" spc="-55" dirty="0">
                          <a:effectLst/>
                        </a:rPr>
                        <a:t> </a:t>
                      </a:r>
                      <a:r>
                        <a:rPr lang="en-US" sz="2000" dirty="0">
                          <a:effectLst/>
                        </a:rPr>
                        <a:t>is the key issue</a:t>
                      </a:r>
                      <a:endParaRPr lang="en-US" sz="1800" dirty="0">
                        <a:effectLst/>
                      </a:endParaRPr>
                    </a:p>
                    <a:p>
                      <a:pPr marL="342900" marR="291465" lvl="0" indent="-342900" algn="just">
                        <a:spcBef>
                          <a:spcPts val="0"/>
                        </a:spcBef>
                        <a:spcAft>
                          <a:spcPts val="0"/>
                        </a:spcAft>
                        <a:buSzPts val="1200"/>
                        <a:buFont typeface="Arial" panose="020B0604020202020204" pitchFamily="34" charset="0"/>
                        <a:buChar char="●"/>
                        <a:tabLst>
                          <a:tab pos="520700" algn="l"/>
                        </a:tabLst>
                      </a:pPr>
                      <a:r>
                        <a:rPr lang="en-US" sz="2000" dirty="0">
                          <a:effectLst/>
                        </a:rPr>
                        <a:t>Gives farmers a choice on which</a:t>
                      </a:r>
                      <a:r>
                        <a:rPr lang="en-US" sz="2000" spc="-50" dirty="0">
                          <a:effectLst/>
                        </a:rPr>
                        <a:t> </a:t>
                      </a:r>
                      <a:r>
                        <a:rPr lang="en-US" sz="2000" dirty="0">
                          <a:effectLst/>
                        </a:rPr>
                        <a:t>type</a:t>
                      </a:r>
                      <a:r>
                        <a:rPr lang="en-US" sz="2000" spc="-50" dirty="0">
                          <a:effectLst/>
                        </a:rPr>
                        <a:t> </a:t>
                      </a:r>
                      <a:r>
                        <a:rPr lang="en-US" sz="2000" dirty="0">
                          <a:effectLst/>
                        </a:rPr>
                        <a:t>of</a:t>
                      </a:r>
                      <a:r>
                        <a:rPr lang="en-US" sz="2000" spc="-50" dirty="0">
                          <a:effectLst/>
                        </a:rPr>
                        <a:t> </a:t>
                      </a:r>
                      <a:r>
                        <a:rPr lang="en-US" sz="2000" dirty="0">
                          <a:effectLst/>
                        </a:rPr>
                        <a:t>seed(s)</a:t>
                      </a:r>
                      <a:r>
                        <a:rPr lang="en-US" sz="2000" spc="-50" dirty="0">
                          <a:effectLst/>
                        </a:rPr>
                        <a:t> </a:t>
                      </a:r>
                      <a:r>
                        <a:rPr lang="en-US" sz="2000" dirty="0">
                          <a:effectLst/>
                        </a:rPr>
                        <a:t>they </a:t>
                      </a:r>
                      <a:r>
                        <a:rPr lang="en-US" sz="2000" spc="-20" dirty="0">
                          <a:effectLst/>
                        </a:rPr>
                        <a:t>want</a:t>
                      </a:r>
                      <a:endParaRPr lang="en-US" sz="1800" dirty="0">
                        <a:effectLst/>
                      </a:endParaRPr>
                    </a:p>
                    <a:p>
                      <a:pPr marL="342900" marR="541655" lvl="0" indent="-342900">
                        <a:spcBef>
                          <a:spcPts val="0"/>
                        </a:spcBef>
                        <a:spcAft>
                          <a:spcPts val="0"/>
                        </a:spcAft>
                        <a:buSzPts val="1200"/>
                        <a:buFont typeface="Arial" panose="020B0604020202020204" pitchFamily="34" charset="0"/>
                        <a:buChar char="●"/>
                        <a:tabLst>
                          <a:tab pos="520065" algn="l"/>
                          <a:tab pos="520700" algn="l"/>
                        </a:tabLst>
                      </a:pPr>
                      <a:r>
                        <a:rPr lang="en-US" sz="2000" dirty="0">
                          <a:effectLst/>
                        </a:rPr>
                        <a:t>Restricts farmers to purchasing</a:t>
                      </a:r>
                      <a:r>
                        <a:rPr lang="en-US" sz="2000" spc="-65" dirty="0">
                          <a:effectLst/>
                        </a:rPr>
                        <a:t> </a:t>
                      </a:r>
                      <a:r>
                        <a:rPr lang="en-US" sz="2000" dirty="0">
                          <a:effectLst/>
                        </a:rPr>
                        <a:t>seeds</a:t>
                      </a:r>
                      <a:r>
                        <a:rPr lang="en-US" sz="2000" spc="-60" dirty="0">
                          <a:effectLst/>
                        </a:rPr>
                        <a:t> </a:t>
                      </a:r>
                      <a:r>
                        <a:rPr lang="en-US" sz="2000" dirty="0">
                          <a:effectLst/>
                        </a:rPr>
                        <a:t>with </a:t>
                      </a:r>
                      <a:r>
                        <a:rPr lang="en-US" sz="2000" spc="-10" dirty="0">
                          <a:effectLst/>
                        </a:rPr>
                        <a:t>voucher</a:t>
                      </a:r>
                      <a:endParaRPr lang="en-US" sz="1800" dirty="0">
                        <a:effectLst/>
                      </a:endParaRPr>
                    </a:p>
                    <a:p>
                      <a:pPr marL="342900" marR="0" lvl="0" indent="-342900">
                        <a:spcBef>
                          <a:spcPts val="20"/>
                        </a:spcBef>
                        <a:spcAft>
                          <a:spcPts val="0"/>
                        </a:spcAft>
                        <a:buSzPts val="1200"/>
                        <a:buFont typeface="Arial" panose="020B0604020202020204" pitchFamily="34" charset="0"/>
                        <a:buChar char="●"/>
                        <a:tabLst>
                          <a:tab pos="384810" algn="l"/>
                        </a:tabLst>
                      </a:pPr>
                      <a:r>
                        <a:rPr lang="en-US" sz="2000" dirty="0">
                          <a:effectLst/>
                        </a:rPr>
                        <a:t> </a:t>
                      </a:r>
                      <a:endParaRPr lang="en-US" sz="18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189865" lvl="0" indent="-342900">
                        <a:spcBef>
                          <a:spcPts val="510"/>
                        </a:spcBef>
                        <a:spcAft>
                          <a:spcPts val="0"/>
                        </a:spcAft>
                        <a:buSzPts val="1200"/>
                        <a:buFont typeface="Arial" panose="020B0604020202020204" pitchFamily="34" charset="0"/>
                        <a:buChar char="●"/>
                        <a:tabLst>
                          <a:tab pos="523240" algn="l"/>
                          <a:tab pos="523875" algn="l"/>
                        </a:tabLst>
                      </a:pPr>
                      <a:r>
                        <a:rPr lang="en-US" sz="2000" dirty="0">
                          <a:effectLst/>
                        </a:rPr>
                        <a:t>Must</a:t>
                      </a:r>
                      <a:r>
                        <a:rPr lang="en-US" sz="2000" spc="-65" dirty="0">
                          <a:effectLst/>
                        </a:rPr>
                        <a:t> </a:t>
                      </a:r>
                      <a:r>
                        <a:rPr lang="en-US" sz="2000" dirty="0">
                          <a:effectLst/>
                        </a:rPr>
                        <a:t>ensure</a:t>
                      </a:r>
                      <a:r>
                        <a:rPr lang="en-US" sz="2000" spc="-60" dirty="0">
                          <a:effectLst/>
                        </a:rPr>
                        <a:t> </a:t>
                      </a:r>
                      <a:r>
                        <a:rPr lang="en-US" sz="2000" dirty="0">
                          <a:effectLst/>
                        </a:rPr>
                        <a:t>seed</a:t>
                      </a:r>
                      <a:r>
                        <a:rPr lang="en-US" sz="2000" spc="-60" dirty="0">
                          <a:effectLst/>
                        </a:rPr>
                        <a:t> </a:t>
                      </a:r>
                      <a:r>
                        <a:rPr lang="en-US" sz="2000" dirty="0">
                          <a:effectLst/>
                        </a:rPr>
                        <a:t>companies have stock, appropriate </a:t>
                      </a:r>
                      <a:r>
                        <a:rPr lang="en-US" sz="2000" spc="-10" dirty="0">
                          <a:effectLst/>
                        </a:rPr>
                        <a:t>varieties</a:t>
                      </a:r>
                      <a:endParaRPr lang="en-US" sz="1800" dirty="0">
                        <a:effectLst/>
                      </a:endParaRPr>
                    </a:p>
                    <a:p>
                      <a:pPr marL="342900" marR="7874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Restricts farmers to purchasing</a:t>
                      </a:r>
                      <a:r>
                        <a:rPr lang="en-US" sz="2000" spc="-65" dirty="0">
                          <a:effectLst/>
                        </a:rPr>
                        <a:t> </a:t>
                      </a:r>
                      <a:r>
                        <a:rPr lang="en-US" sz="2000" dirty="0">
                          <a:effectLst/>
                        </a:rPr>
                        <a:t>seeds</a:t>
                      </a:r>
                      <a:r>
                        <a:rPr lang="en-US" sz="2000" spc="-60" dirty="0">
                          <a:effectLst/>
                        </a:rPr>
                        <a:t> </a:t>
                      </a:r>
                      <a:r>
                        <a:rPr lang="en-US" sz="2000" dirty="0">
                          <a:effectLst/>
                        </a:rPr>
                        <a:t>with</a:t>
                      </a:r>
                      <a:r>
                        <a:rPr lang="en-US" sz="2000" spc="-60" dirty="0">
                          <a:effectLst/>
                        </a:rPr>
                        <a:t> </a:t>
                      </a:r>
                      <a:r>
                        <a:rPr lang="en-US" sz="2000" dirty="0">
                          <a:effectLst/>
                        </a:rPr>
                        <a:t>voucher</a:t>
                      </a:r>
                      <a:endParaRPr lang="en-US" sz="1800" dirty="0">
                        <a:effectLst/>
                      </a:endParaRPr>
                    </a:p>
                    <a:p>
                      <a:pPr marL="342900" marR="44958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May</a:t>
                      </a:r>
                      <a:r>
                        <a:rPr lang="en-US" sz="2000" spc="-65" dirty="0">
                          <a:effectLst/>
                        </a:rPr>
                        <a:t> </a:t>
                      </a:r>
                      <a:r>
                        <a:rPr lang="en-US" sz="2000" dirty="0">
                          <a:effectLst/>
                        </a:rPr>
                        <a:t>disrupt</a:t>
                      </a:r>
                      <a:r>
                        <a:rPr lang="en-US" sz="2000" spc="-60" dirty="0">
                          <a:effectLst/>
                        </a:rPr>
                        <a:t> </a:t>
                      </a:r>
                      <a:r>
                        <a:rPr lang="en-US" sz="2000" dirty="0">
                          <a:effectLst/>
                        </a:rPr>
                        <a:t>local</a:t>
                      </a:r>
                      <a:r>
                        <a:rPr lang="en-US" sz="2000" spc="-60" dirty="0">
                          <a:effectLst/>
                        </a:rPr>
                        <a:t> </a:t>
                      </a:r>
                      <a:r>
                        <a:rPr lang="en-US" sz="2000" dirty="0">
                          <a:effectLst/>
                        </a:rPr>
                        <a:t>market </a:t>
                      </a:r>
                      <a:r>
                        <a:rPr lang="en-US" sz="2000" spc="-10" dirty="0">
                          <a:effectLst/>
                        </a:rPr>
                        <a:t>system</a:t>
                      </a:r>
                      <a:endParaRPr lang="en-US" sz="18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247464946"/>
                  </a:ext>
                </a:extLst>
              </a:tr>
              <a:tr h="1261559">
                <a:tc>
                  <a:txBody>
                    <a:bodyPr/>
                    <a:lstStyle/>
                    <a:p>
                      <a:pPr marL="59690" marR="412115">
                        <a:spcBef>
                          <a:spcPts val="585"/>
                        </a:spcBef>
                        <a:spcAft>
                          <a:spcPts val="0"/>
                        </a:spcAft>
                      </a:pPr>
                      <a:r>
                        <a:rPr lang="en-US" sz="2000">
                          <a:effectLst/>
                        </a:rPr>
                        <a:t>Vouchers</a:t>
                      </a:r>
                      <a:r>
                        <a:rPr lang="en-US" sz="2000" spc="-65">
                          <a:effectLst/>
                        </a:rPr>
                        <a:t> </a:t>
                      </a:r>
                      <a:r>
                        <a:rPr lang="en-US" sz="2000">
                          <a:effectLst/>
                        </a:rPr>
                        <a:t>tied</a:t>
                      </a:r>
                      <a:r>
                        <a:rPr lang="en-US" sz="2000" spc="-60">
                          <a:effectLst/>
                        </a:rPr>
                        <a:t> </a:t>
                      </a:r>
                      <a:r>
                        <a:rPr lang="en-US" sz="2000">
                          <a:effectLst/>
                        </a:rPr>
                        <a:t>to </a:t>
                      </a:r>
                      <a:r>
                        <a:rPr lang="en-US" sz="2000" spc="-10">
                          <a:effectLst/>
                        </a:rPr>
                        <a:t>agrodealers</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spcBef>
                          <a:spcPts val="585"/>
                        </a:spcBef>
                        <a:spcAft>
                          <a:spcPts val="0"/>
                        </a:spcAft>
                      </a:pPr>
                      <a:r>
                        <a:rPr lang="en-US" sz="2000" dirty="0">
                          <a:effectLst/>
                        </a:rPr>
                        <a:t>x</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2000">
                          <a:effectLst/>
                        </a:rPr>
                        <a:t> </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93980" lvl="0" indent="-342900">
                        <a:spcBef>
                          <a:spcPts val="585"/>
                        </a:spcBef>
                        <a:spcAft>
                          <a:spcPts val="0"/>
                        </a:spcAft>
                        <a:buSzPts val="1200"/>
                        <a:buFont typeface="Arial" panose="020B0604020202020204" pitchFamily="34" charset="0"/>
                        <a:buChar char="●"/>
                        <a:tabLst>
                          <a:tab pos="520065" algn="l"/>
                          <a:tab pos="520700" algn="l"/>
                        </a:tabLst>
                      </a:pPr>
                      <a:r>
                        <a:rPr lang="en-US" sz="2000" dirty="0">
                          <a:effectLst/>
                        </a:rPr>
                        <a:t>Minimizes</a:t>
                      </a:r>
                      <a:r>
                        <a:rPr lang="en-US" sz="2000" spc="-65" dirty="0">
                          <a:effectLst/>
                        </a:rPr>
                        <a:t> </a:t>
                      </a:r>
                      <a:r>
                        <a:rPr lang="en-US" sz="2000" dirty="0">
                          <a:effectLst/>
                        </a:rPr>
                        <a:t>disrupting</a:t>
                      </a:r>
                      <a:r>
                        <a:rPr lang="en-US" sz="2000" spc="-60" dirty="0">
                          <a:effectLst/>
                        </a:rPr>
                        <a:t> </a:t>
                      </a:r>
                      <a:r>
                        <a:rPr lang="en-US" sz="2000" dirty="0">
                          <a:effectLst/>
                        </a:rPr>
                        <a:t>existing seed system</a:t>
                      </a:r>
                      <a:endParaRPr lang="en-US" sz="1800" dirty="0">
                        <a:effectLst/>
                      </a:endParaRPr>
                    </a:p>
                    <a:p>
                      <a:pPr marL="342900" marR="0" lvl="0" indent="-342900">
                        <a:spcBef>
                          <a:spcPts val="0"/>
                        </a:spcBef>
                        <a:spcAft>
                          <a:spcPts val="0"/>
                        </a:spcAft>
                        <a:buSzPts val="1200"/>
                        <a:buFont typeface="Arial" panose="020B0604020202020204" pitchFamily="34" charset="0"/>
                        <a:buChar char="●"/>
                        <a:tabLst>
                          <a:tab pos="520065" algn="l"/>
                          <a:tab pos="520700" algn="l"/>
                        </a:tabLst>
                      </a:pPr>
                      <a:r>
                        <a:rPr lang="en-US" sz="2000" dirty="0">
                          <a:effectLst/>
                        </a:rPr>
                        <a:t>Can ensure seed </a:t>
                      </a:r>
                      <a:r>
                        <a:rPr lang="en-US" sz="2000" spc="-10" dirty="0">
                          <a:effectLst/>
                        </a:rPr>
                        <a:t>quality</a:t>
                      </a:r>
                      <a:endParaRPr lang="en-US" sz="1800" dirty="0">
                        <a:effectLst/>
                      </a:endParaRPr>
                    </a:p>
                    <a:p>
                      <a:pPr marL="342900" marR="146050" lvl="0" indent="-342900">
                        <a:spcBef>
                          <a:spcPts val="0"/>
                        </a:spcBef>
                        <a:spcAft>
                          <a:spcPts val="0"/>
                        </a:spcAft>
                        <a:buSzPts val="1200"/>
                        <a:buFont typeface="Arial" panose="020B0604020202020204" pitchFamily="34" charset="0"/>
                        <a:buChar char="●"/>
                        <a:tabLst>
                          <a:tab pos="520065" algn="l"/>
                          <a:tab pos="520700" algn="l"/>
                        </a:tabLst>
                      </a:pPr>
                      <a:r>
                        <a:rPr lang="en-US" sz="2000" dirty="0">
                          <a:effectLst/>
                        </a:rPr>
                        <a:t>More</a:t>
                      </a:r>
                      <a:r>
                        <a:rPr lang="en-US" sz="2000" spc="-65" dirty="0">
                          <a:effectLst/>
                        </a:rPr>
                        <a:t> </a:t>
                      </a:r>
                      <a:r>
                        <a:rPr lang="en-US" sz="2000" dirty="0">
                          <a:effectLst/>
                        </a:rPr>
                        <a:t>sustainable;</a:t>
                      </a:r>
                      <a:r>
                        <a:rPr lang="en-US" sz="2000" spc="-60" dirty="0">
                          <a:effectLst/>
                        </a:rPr>
                        <a:t> </a:t>
                      </a:r>
                      <a:r>
                        <a:rPr lang="en-US" sz="2000" dirty="0">
                          <a:effectLst/>
                        </a:rPr>
                        <a:t>farmers</a:t>
                      </a:r>
                      <a:r>
                        <a:rPr lang="en-US" sz="2000" spc="-60" dirty="0">
                          <a:effectLst/>
                        </a:rPr>
                        <a:t> </a:t>
                      </a:r>
                      <a:r>
                        <a:rPr lang="en-US" sz="2000" dirty="0">
                          <a:effectLst/>
                        </a:rPr>
                        <a:t>in contact with agrodealers</a:t>
                      </a:r>
                      <a:endParaRPr lang="en-US" sz="18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0" lvl="0" indent="-342900">
                        <a:spcBef>
                          <a:spcPts val="585"/>
                        </a:spcBef>
                        <a:spcAft>
                          <a:spcPts val="0"/>
                        </a:spcAft>
                        <a:buSzPts val="1200"/>
                        <a:buFont typeface="Arial" panose="020B0604020202020204" pitchFamily="34" charset="0"/>
                        <a:buChar char="●"/>
                        <a:tabLst>
                          <a:tab pos="523240" algn="l"/>
                          <a:tab pos="523875" algn="l"/>
                        </a:tabLst>
                      </a:pPr>
                      <a:r>
                        <a:rPr lang="en-US" sz="2000" dirty="0">
                          <a:effectLst/>
                        </a:rPr>
                        <a:t>Potential</a:t>
                      </a:r>
                      <a:r>
                        <a:rPr lang="en-US" sz="2000" spc="-20" dirty="0">
                          <a:effectLst/>
                        </a:rPr>
                        <a:t> </a:t>
                      </a:r>
                      <a:r>
                        <a:rPr lang="en-US" sz="2000" dirty="0">
                          <a:effectLst/>
                        </a:rPr>
                        <a:t>issues</a:t>
                      </a:r>
                      <a:r>
                        <a:rPr lang="en-US" sz="2000" spc="-20" dirty="0">
                          <a:effectLst/>
                        </a:rPr>
                        <a:t> </a:t>
                      </a:r>
                      <a:r>
                        <a:rPr lang="en-US" sz="2000" dirty="0">
                          <a:effectLst/>
                        </a:rPr>
                        <a:t>with</a:t>
                      </a:r>
                      <a:r>
                        <a:rPr lang="en-US" sz="2000" spc="-15" dirty="0">
                          <a:effectLst/>
                        </a:rPr>
                        <a:t> </a:t>
                      </a:r>
                      <a:r>
                        <a:rPr lang="en-US" sz="2000" spc="-10" dirty="0">
                          <a:effectLst/>
                        </a:rPr>
                        <a:t>pricing</a:t>
                      </a:r>
                      <a:endParaRPr lang="en-US" sz="1800" dirty="0">
                        <a:effectLst/>
                      </a:endParaRPr>
                    </a:p>
                    <a:p>
                      <a:pPr marL="342900" marR="9652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If farmers’ priorities are diﬀerent</a:t>
                      </a:r>
                      <a:r>
                        <a:rPr lang="en-US" sz="2000" spc="-50" dirty="0">
                          <a:effectLst/>
                        </a:rPr>
                        <a:t> </a:t>
                      </a:r>
                      <a:r>
                        <a:rPr lang="en-US" sz="2000" dirty="0">
                          <a:effectLst/>
                        </a:rPr>
                        <a:t>from</a:t>
                      </a:r>
                      <a:r>
                        <a:rPr lang="en-US" sz="2000" spc="-50" dirty="0">
                          <a:effectLst/>
                        </a:rPr>
                        <a:t> </a:t>
                      </a:r>
                      <a:r>
                        <a:rPr lang="en-US" sz="2000" dirty="0">
                          <a:effectLst/>
                        </a:rPr>
                        <a:t>seeds</a:t>
                      </a:r>
                      <a:r>
                        <a:rPr lang="en-US" sz="2000" spc="-50" dirty="0">
                          <a:effectLst/>
                        </a:rPr>
                        <a:t> </a:t>
                      </a:r>
                      <a:r>
                        <a:rPr lang="en-US" sz="2000" dirty="0">
                          <a:effectLst/>
                        </a:rPr>
                        <a:t>this</a:t>
                      </a:r>
                      <a:r>
                        <a:rPr lang="en-US" sz="2000" spc="-50" dirty="0">
                          <a:effectLst/>
                        </a:rPr>
                        <a:t> </a:t>
                      </a:r>
                      <a:r>
                        <a:rPr lang="en-US" sz="2000" dirty="0">
                          <a:effectLst/>
                        </a:rPr>
                        <a:t>could be restricting. Consider opening to anything</a:t>
                      </a:r>
                      <a:endParaRPr lang="en-US" sz="18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3130536615"/>
                  </a:ext>
                </a:extLst>
              </a:tr>
            </a:tbl>
          </a:graphicData>
        </a:graphic>
      </p:graphicFrame>
      <p:graphicFrame>
        <p:nvGraphicFramePr>
          <p:cNvPr id="5" name="Table 4">
            <a:extLst>
              <a:ext uri="{FF2B5EF4-FFF2-40B4-BE49-F238E27FC236}">
                <a16:creationId xmlns:a16="http://schemas.microsoft.com/office/drawing/2014/main" id="{DBEED091-94E3-8242-41FA-501987636B11}"/>
              </a:ext>
            </a:extLst>
          </p:cNvPr>
          <p:cNvGraphicFramePr>
            <a:graphicFrameLocks noGrp="1"/>
          </p:cNvGraphicFramePr>
          <p:nvPr>
            <p:extLst>
              <p:ext uri="{D42A27DB-BD31-4B8C-83A1-F6EECF244321}">
                <p14:modId xmlns:p14="http://schemas.microsoft.com/office/powerpoint/2010/main" val="4178930666"/>
              </p:ext>
            </p:extLst>
          </p:nvPr>
        </p:nvGraphicFramePr>
        <p:xfrm>
          <a:off x="2137307" y="6057987"/>
          <a:ext cx="16882758" cy="4549688"/>
        </p:xfrm>
        <a:graphic>
          <a:graphicData uri="http://schemas.openxmlformats.org/drawingml/2006/table">
            <a:tbl>
              <a:tblPr firstRow="1" firstCol="1" lastRow="1" lastCol="1" bandRow="1" bandCol="1">
                <a:tableStyleId>{5C22544A-7EE6-4342-B048-85BDC9FD1C3A}</a:tableStyleId>
              </a:tblPr>
              <a:tblGrid>
                <a:gridCol w="1811898">
                  <a:extLst>
                    <a:ext uri="{9D8B030D-6E8A-4147-A177-3AD203B41FA5}">
                      <a16:colId xmlns:a16="http://schemas.microsoft.com/office/drawing/2014/main" val="3139189095"/>
                    </a:ext>
                  </a:extLst>
                </a:gridCol>
                <a:gridCol w="1522603">
                  <a:extLst>
                    <a:ext uri="{9D8B030D-6E8A-4147-A177-3AD203B41FA5}">
                      <a16:colId xmlns:a16="http://schemas.microsoft.com/office/drawing/2014/main" val="4175267965"/>
                    </a:ext>
                  </a:extLst>
                </a:gridCol>
                <a:gridCol w="1629186">
                  <a:extLst>
                    <a:ext uri="{9D8B030D-6E8A-4147-A177-3AD203B41FA5}">
                      <a16:colId xmlns:a16="http://schemas.microsoft.com/office/drawing/2014/main" val="1347021528"/>
                    </a:ext>
                  </a:extLst>
                </a:gridCol>
                <a:gridCol w="5213471">
                  <a:extLst>
                    <a:ext uri="{9D8B030D-6E8A-4147-A177-3AD203B41FA5}">
                      <a16:colId xmlns:a16="http://schemas.microsoft.com/office/drawing/2014/main" val="2351832723"/>
                    </a:ext>
                  </a:extLst>
                </a:gridCol>
                <a:gridCol w="6705600">
                  <a:extLst>
                    <a:ext uri="{9D8B030D-6E8A-4147-A177-3AD203B41FA5}">
                      <a16:colId xmlns:a16="http://schemas.microsoft.com/office/drawing/2014/main" val="167966990"/>
                    </a:ext>
                  </a:extLst>
                </a:gridCol>
              </a:tblGrid>
              <a:tr h="340465">
                <a:tc>
                  <a:txBody>
                    <a:bodyPr/>
                    <a:lstStyle/>
                    <a:p>
                      <a:pPr marL="0" marR="0">
                        <a:spcBef>
                          <a:spcPts val="0"/>
                        </a:spcBef>
                        <a:spcAft>
                          <a:spcPts val="0"/>
                        </a:spcAft>
                      </a:pPr>
                      <a:r>
                        <a:rPr lang="en-US" sz="2000" dirty="0">
                          <a:effectLst/>
                        </a:rPr>
                        <a:t> </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2000">
                          <a:effectLst/>
                        </a:rPr>
                        <a:t> </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2000">
                          <a:effectLst/>
                        </a:rPr>
                        <a:t> </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762000" lvl="0" indent="-342900">
                        <a:spcBef>
                          <a:spcPts val="505"/>
                        </a:spcBef>
                        <a:spcAft>
                          <a:spcPts val="0"/>
                        </a:spcAft>
                        <a:buSzPts val="1200"/>
                        <a:buFont typeface="Arial" panose="020B0604020202020204" pitchFamily="34" charset="0"/>
                        <a:buChar char="●"/>
                        <a:tabLst>
                          <a:tab pos="520065" algn="l"/>
                          <a:tab pos="520700" algn="l"/>
                        </a:tabLst>
                      </a:pPr>
                      <a:r>
                        <a:rPr lang="en-US" sz="2000">
                          <a:effectLst/>
                        </a:rPr>
                        <a:t>Can</a:t>
                      </a:r>
                      <a:r>
                        <a:rPr lang="en-US" sz="2000" spc="-65">
                          <a:effectLst/>
                        </a:rPr>
                        <a:t> </a:t>
                      </a:r>
                      <a:r>
                        <a:rPr lang="en-US" sz="2000">
                          <a:effectLst/>
                        </a:rPr>
                        <a:t>speed</a:t>
                      </a:r>
                      <a:r>
                        <a:rPr lang="en-US" sz="2000" spc="-60">
                          <a:effectLst/>
                        </a:rPr>
                        <a:t> </a:t>
                      </a:r>
                      <a:r>
                        <a:rPr lang="en-US" sz="2000">
                          <a:effectLst/>
                        </a:rPr>
                        <a:t>up</a:t>
                      </a:r>
                      <a:r>
                        <a:rPr lang="en-US" sz="2000" spc="-60">
                          <a:effectLst/>
                        </a:rPr>
                        <a:t> </a:t>
                      </a:r>
                      <a:r>
                        <a:rPr lang="en-US" sz="2000">
                          <a:effectLst/>
                        </a:rPr>
                        <a:t>seed </a:t>
                      </a:r>
                      <a:r>
                        <a:rPr lang="en-US" sz="2000" spc="-10">
                          <a:effectLst/>
                        </a:rPr>
                        <a:t>distribution</a:t>
                      </a:r>
                      <a:endParaRPr lang="en-US" sz="180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523240" marR="0">
                        <a:spcBef>
                          <a:spcPts val="505"/>
                        </a:spcBef>
                        <a:spcAft>
                          <a:spcPts val="0"/>
                        </a:spcAft>
                      </a:pPr>
                      <a:r>
                        <a:rPr lang="en-US" sz="2000" dirty="0">
                          <a:effectLst/>
                        </a:rPr>
                        <a:t>agrodealer</a:t>
                      </a:r>
                      <a:r>
                        <a:rPr lang="en-US" sz="2000" spc="-5" dirty="0">
                          <a:effectLst/>
                        </a:rPr>
                        <a:t> </a:t>
                      </a:r>
                      <a:r>
                        <a:rPr lang="en-US" sz="2000" dirty="0">
                          <a:effectLst/>
                        </a:rPr>
                        <a:t>sells so</a:t>
                      </a:r>
                      <a:r>
                        <a:rPr lang="en-US" sz="2000" spc="-5" dirty="0">
                          <a:effectLst/>
                        </a:rPr>
                        <a:t> </a:t>
                      </a:r>
                      <a:r>
                        <a:rPr lang="en-US" sz="2000" dirty="0">
                          <a:effectLst/>
                        </a:rPr>
                        <a:t>they </a:t>
                      </a:r>
                      <a:r>
                        <a:rPr lang="en-US" sz="2000" spc="-10" dirty="0">
                          <a:effectLst/>
                        </a:rPr>
                        <a:t>choose</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3920483377"/>
                  </a:ext>
                </a:extLst>
              </a:tr>
              <a:tr h="1897335">
                <a:tc>
                  <a:txBody>
                    <a:bodyPr/>
                    <a:lstStyle/>
                    <a:p>
                      <a:pPr marL="59690" marR="0">
                        <a:spcBef>
                          <a:spcPts val="560"/>
                        </a:spcBef>
                        <a:spcAft>
                          <a:spcPts val="0"/>
                        </a:spcAft>
                      </a:pPr>
                      <a:r>
                        <a:rPr lang="en-US" sz="2000" dirty="0">
                          <a:effectLst/>
                        </a:rPr>
                        <a:t>Cash </a:t>
                      </a:r>
                      <a:r>
                        <a:rPr lang="en-US" sz="2000" spc="-10" dirty="0">
                          <a:effectLst/>
                        </a:rPr>
                        <a:t>grants</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2865" marR="0">
                        <a:spcBef>
                          <a:spcPts val="560"/>
                        </a:spcBef>
                        <a:spcAft>
                          <a:spcPts val="0"/>
                        </a:spcAft>
                      </a:pPr>
                      <a:r>
                        <a:rPr lang="en-US" sz="2000">
                          <a:effectLst/>
                        </a:rPr>
                        <a:t>x</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2000">
                          <a:effectLst/>
                        </a:rPr>
                        <a:t> </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447040" lvl="0" indent="-342900" algn="just">
                        <a:spcBef>
                          <a:spcPts val="560"/>
                        </a:spcBef>
                        <a:spcAft>
                          <a:spcPts val="0"/>
                        </a:spcAft>
                        <a:buSzPts val="1200"/>
                        <a:buFont typeface="Arial" panose="020B0604020202020204" pitchFamily="34" charset="0"/>
                        <a:buChar char="●"/>
                        <a:tabLst>
                          <a:tab pos="520700" algn="l"/>
                        </a:tabLst>
                      </a:pPr>
                      <a:r>
                        <a:rPr lang="en-US" sz="2000" dirty="0">
                          <a:effectLst/>
                        </a:rPr>
                        <a:t>Seed</a:t>
                      </a:r>
                      <a:r>
                        <a:rPr lang="en-US" sz="2000" spc="-10" dirty="0">
                          <a:effectLst/>
                        </a:rPr>
                        <a:t> </a:t>
                      </a:r>
                      <a:r>
                        <a:rPr lang="en-US" sz="2000" dirty="0">
                          <a:effectLst/>
                        </a:rPr>
                        <a:t>price</a:t>
                      </a:r>
                      <a:r>
                        <a:rPr lang="en-US" sz="2000" spc="-10" dirty="0">
                          <a:effectLst/>
                        </a:rPr>
                        <a:t> </a:t>
                      </a:r>
                      <a:r>
                        <a:rPr lang="en-US" sz="2000" dirty="0">
                          <a:effectLst/>
                        </a:rPr>
                        <a:t>can</a:t>
                      </a:r>
                      <a:r>
                        <a:rPr lang="en-US" sz="2000" spc="-10" dirty="0">
                          <a:effectLst/>
                        </a:rPr>
                        <a:t> </a:t>
                      </a:r>
                      <a:r>
                        <a:rPr lang="en-US" sz="2000" dirty="0">
                          <a:effectLst/>
                        </a:rPr>
                        <a:t>be</a:t>
                      </a:r>
                      <a:r>
                        <a:rPr lang="en-US" sz="2000" spc="-10" dirty="0">
                          <a:effectLst/>
                        </a:rPr>
                        <a:t> </a:t>
                      </a:r>
                      <a:r>
                        <a:rPr lang="en-US" sz="2000" dirty="0">
                          <a:effectLst/>
                        </a:rPr>
                        <a:t>more aﬀordable</a:t>
                      </a:r>
                      <a:r>
                        <a:rPr lang="en-US" sz="2000" spc="-65" dirty="0">
                          <a:effectLst/>
                        </a:rPr>
                        <a:t> </a:t>
                      </a:r>
                      <a:r>
                        <a:rPr lang="en-US" sz="2000" dirty="0">
                          <a:effectLst/>
                        </a:rPr>
                        <a:t>compared</a:t>
                      </a:r>
                      <a:r>
                        <a:rPr lang="en-US" sz="2000" spc="-60" dirty="0">
                          <a:effectLst/>
                        </a:rPr>
                        <a:t> </a:t>
                      </a:r>
                      <a:r>
                        <a:rPr lang="en-US" sz="2000" dirty="0">
                          <a:effectLst/>
                        </a:rPr>
                        <a:t>to voucher price</a:t>
                      </a:r>
                      <a:endParaRPr lang="en-US" sz="1800" dirty="0">
                        <a:effectLst/>
                      </a:endParaRPr>
                    </a:p>
                    <a:p>
                      <a:pPr marL="342900" marR="259715" lvl="0" indent="-342900" algn="just">
                        <a:spcBef>
                          <a:spcPts val="0"/>
                        </a:spcBef>
                        <a:spcAft>
                          <a:spcPts val="0"/>
                        </a:spcAft>
                        <a:buSzPts val="1200"/>
                        <a:buFont typeface="Arial" panose="020B0604020202020204" pitchFamily="34" charset="0"/>
                        <a:buChar char="●"/>
                        <a:tabLst>
                          <a:tab pos="520700" algn="l"/>
                        </a:tabLst>
                      </a:pPr>
                      <a:r>
                        <a:rPr lang="en-US" sz="2000" dirty="0">
                          <a:effectLst/>
                        </a:rPr>
                        <a:t>Recipient</a:t>
                      </a:r>
                      <a:r>
                        <a:rPr lang="en-US" sz="2000" spc="-65" dirty="0">
                          <a:effectLst/>
                        </a:rPr>
                        <a:t> </a:t>
                      </a:r>
                      <a:r>
                        <a:rPr lang="en-US" sz="2000" dirty="0">
                          <a:effectLst/>
                        </a:rPr>
                        <a:t>can</a:t>
                      </a:r>
                      <a:r>
                        <a:rPr lang="en-US" sz="2000" spc="-60" dirty="0">
                          <a:effectLst/>
                        </a:rPr>
                        <a:t> </a:t>
                      </a:r>
                      <a:r>
                        <a:rPr lang="en-US" sz="2000" dirty="0">
                          <a:effectLst/>
                        </a:rPr>
                        <a:t>choose</a:t>
                      </a:r>
                      <a:r>
                        <a:rPr lang="en-US" sz="2000" spc="-60" dirty="0">
                          <a:effectLst/>
                        </a:rPr>
                        <a:t> </a:t>
                      </a:r>
                      <a:r>
                        <a:rPr lang="en-US" sz="2000" dirty="0">
                          <a:effectLst/>
                        </a:rPr>
                        <a:t>what seeds they will use</a:t>
                      </a:r>
                      <a:endParaRPr lang="en-US" sz="18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332105" lvl="0" indent="-342900">
                        <a:spcBef>
                          <a:spcPts val="560"/>
                        </a:spcBef>
                        <a:spcAft>
                          <a:spcPts val="0"/>
                        </a:spcAft>
                        <a:buSzPts val="1200"/>
                        <a:buFont typeface="Arial" panose="020B0604020202020204" pitchFamily="34" charset="0"/>
                        <a:buChar char="●"/>
                        <a:tabLst>
                          <a:tab pos="523240" algn="l"/>
                          <a:tab pos="523875" algn="l"/>
                        </a:tabLst>
                      </a:pPr>
                      <a:r>
                        <a:rPr lang="en-US" sz="2000" dirty="0">
                          <a:effectLst/>
                        </a:rPr>
                        <a:t>May</a:t>
                      </a:r>
                      <a:r>
                        <a:rPr lang="en-US" sz="2000" spc="-65" dirty="0">
                          <a:effectLst/>
                        </a:rPr>
                        <a:t> </a:t>
                      </a:r>
                      <a:r>
                        <a:rPr lang="en-US" sz="2000" dirty="0">
                          <a:effectLst/>
                        </a:rPr>
                        <a:t>purchase</a:t>
                      </a:r>
                      <a:r>
                        <a:rPr lang="en-US" sz="2000" spc="-60" dirty="0">
                          <a:effectLst/>
                        </a:rPr>
                        <a:t> </a:t>
                      </a:r>
                      <a:r>
                        <a:rPr lang="en-US" sz="2000" dirty="0">
                          <a:effectLst/>
                        </a:rPr>
                        <a:t>other</a:t>
                      </a:r>
                      <a:r>
                        <a:rPr lang="en-US" sz="2000" spc="-60" dirty="0">
                          <a:effectLst/>
                        </a:rPr>
                        <a:t> </a:t>
                      </a:r>
                      <a:r>
                        <a:rPr lang="en-US" sz="2000" dirty="0">
                          <a:effectLst/>
                        </a:rPr>
                        <a:t>things than seeds</a:t>
                      </a:r>
                      <a:endParaRPr lang="en-US" sz="1800" dirty="0">
                        <a:effectLst/>
                      </a:endParaRPr>
                    </a:p>
                    <a:p>
                      <a:pPr marL="342900" marR="65786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Limited</a:t>
                      </a:r>
                      <a:r>
                        <a:rPr lang="en-US" sz="2000" spc="-65" dirty="0">
                          <a:effectLst/>
                        </a:rPr>
                        <a:t> </a:t>
                      </a:r>
                      <a:r>
                        <a:rPr lang="en-US" sz="2000" dirty="0">
                          <a:effectLst/>
                        </a:rPr>
                        <a:t>linkages</a:t>
                      </a:r>
                      <a:r>
                        <a:rPr lang="en-US" sz="2000" spc="-60" dirty="0">
                          <a:effectLst/>
                        </a:rPr>
                        <a:t> </a:t>
                      </a:r>
                      <a:r>
                        <a:rPr lang="en-US" sz="2000" dirty="0">
                          <a:effectLst/>
                        </a:rPr>
                        <a:t>with </a:t>
                      </a:r>
                      <a:r>
                        <a:rPr lang="en-US" sz="2000" spc="-10" dirty="0">
                          <a:effectLst/>
                        </a:rPr>
                        <a:t>agrodealers</a:t>
                      </a:r>
                      <a:endParaRPr lang="en-US" sz="1800" dirty="0">
                        <a:effectLst/>
                      </a:endParaRPr>
                    </a:p>
                    <a:p>
                      <a:pPr marL="342900" marR="17526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Viable</a:t>
                      </a:r>
                      <a:r>
                        <a:rPr lang="en-US" sz="2000" spc="-50" dirty="0">
                          <a:effectLst/>
                        </a:rPr>
                        <a:t> </a:t>
                      </a:r>
                      <a:r>
                        <a:rPr lang="en-US" sz="2000" dirty="0">
                          <a:effectLst/>
                        </a:rPr>
                        <a:t>if</a:t>
                      </a:r>
                      <a:r>
                        <a:rPr lang="en-US" sz="2000" spc="-50" dirty="0">
                          <a:effectLst/>
                        </a:rPr>
                        <a:t> </a:t>
                      </a:r>
                      <a:r>
                        <a:rPr lang="en-US" sz="2000" dirty="0">
                          <a:effectLst/>
                        </a:rPr>
                        <a:t>farmers</a:t>
                      </a:r>
                      <a:r>
                        <a:rPr lang="en-US" sz="2000" spc="-50" dirty="0">
                          <a:effectLst/>
                        </a:rPr>
                        <a:t> </a:t>
                      </a:r>
                      <a:r>
                        <a:rPr lang="en-US" sz="2000" dirty="0">
                          <a:effectLst/>
                        </a:rPr>
                        <a:t>know</a:t>
                      </a:r>
                      <a:r>
                        <a:rPr lang="en-US" sz="2000" spc="-50" dirty="0">
                          <a:effectLst/>
                        </a:rPr>
                        <a:t> </a:t>
                      </a:r>
                      <a:r>
                        <a:rPr lang="en-US" sz="2000" dirty="0">
                          <a:effectLst/>
                        </a:rPr>
                        <a:t>where they can access the seeds</a:t>
                      </a:r>
                      <a:endParaRPr lang="en-US" sz="1800" dirty="0">
                        <a:effectLst/>
                      </a:endParaRPr>
                    </a:p>
                    <a:p>
                      <a:pPr marL="342900" marR="30480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Can</a:t>
                      </a:r>
                      <a:r>
                        <a:rPr lang="en-US" sz="2000" spc="-40" dirty="0">
                          <a:effectLst/>
                        </a:rPr>
                        <a:t> </a:t>
                      </a:r>
                      <a:r>
                        <a:rPr lang="en-US" sz="2000" dirty="0">
                          <a:effectLst/>
                        </a:rPr>
                        <a:t>be</a:t>
                      </a:r>
                      <a:r>
                        <a:rPr lang="en-US" sz="2000" spc="-40" dirty="0">
                          <a:effectLst/>
                        </a:rPr>
                        <a:t> </a:t>
                      </a:r>
                      <a:r>
                        <a:rPr lang="en-US" sz="2000" dirty="0">
                          <a:effectLst/>
                        </a:rPr>
                        <a:t>hard</a:t>
                      </a:r>
                      <a:r>
                        <a:rPr lang="en-US" sz="2000" spc="-40" dirty="0">
                          <a:effectLst/>
                        </a:rPr>
                        <a:t> </a:t>
                      </a:r>
                      <a:r>
                        <a:rPr lang="en-US" sz="2000" dirty="0">
                          <a:effectLst/>
                        </a:rPr>
                        <a:t>to</a:t>
                      </a:r>
                      <a:r>
                        <a:rPr lang="en-US" sz="2000" spc="-40" dirty="0">
                          <a:effectLst/>
                        </a:rPr>
                        <a:t> </a:t>
                      </a:r>
                      <a:r>
                        <a:rPr lang="en-US" sz="2000" dirty="0">
                          <a:effectLst/>
                        </a:rPr>
                        <a:t>control</a:t>
                      </a:r>
                      <a:r>
                        <a:rPr lang="en-US" sz="2000" spc="-40" dirty="0">
                          <a:effectLst/>
                        </a:rPr>
                        <a:t> </a:t>
                      </a:r>
                      <a:r>
                        <a:rPr lang="en-US" sz="2000" dirty="0">
                          <a:effectLst/>
                        </a:rPr>
                        <a:t>how recipients obtain seeds</a:t>
                      </a:r>
                      <a:endParaRPr lang="en-US" sz="18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3839388326"/>
                  </a:ext>
                </a:extLst>
              </a:tr>
              <a:tr h="1881771">
                <a:tc>
                  <a:txBody>
                    <a:bodyPr/>
                    <a:lstStyle/>
                    <a:p>
                      <a:pPr marL="59690" marR="0">
                        <a:spcBef>
                          <a:spcPts val="505"/>
                        </a:spcBef>
                        <a:spcAft>
                          <a:spcPts val="0"/>
                        </a:spcAft>
                      </a:pPr>
                      <a:r>
                        <a:rPr lang="en-US" sz="2000">
                          <a:effectLst/>
                        </a:rPr>
                        <a:t>Direct</a:t>
                      </a:r>
                      <a:r>
                        <a:rPr lang="en-US" sz="2000" spc="-25">
                          <a:effectLst/>
                        </a:rPr>
                        <a:t> </a:t>
                      </a:r>
                      <a:r>
                        <a:rPr lang="en-US" sz="2000">
                          <a:effectLst/>
                        </a:rPr>
                        <a:t>Seed </a:t>
                      </a:r>
                      <a:r>
                        <a:rPr lang="en-US" sz="2000" spc="-10">
                          <a:effectLst/>
                        </a:rPr>
                        <a:t>Distribution</a:t>
                      </a:r>
                      <a:r>
                        <a:rPr lang="en-US" sz="2000" spc="-55">
                          <a:effectLst/>
                        </a:rPr>
                        <a:t> </a:t>
                      </a:r>
                      <a:r>
                        <a:rPr lang="en-US" sz="2000" spc="-10">
                          <a:effectLst/>
                        </a:rPr>
                        <a:t>(DSD)</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2000">
                          <a:effectLst/>
                        </a:rPr>
                        <a:t> </a:t>
                      </a:r>
                      <a:endParaRPr lang="en-US" sz="18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69215" marR="0">
                        <a:spcBef>
                          <a:spcPts val="505"/>
                        </a:spcBef>
                        <a:spcAft>
                          <a:spcPts val="0"/>
                        </a:spcAft>
                      </a:pPr>
                      <a:r>
                        <a:rPr lang="en-US" sz="2000" dirty="0">
                          <a:effectLst/>
                        </a:rPr>
                        <a:t>x</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336550" lvl="0" indent="-342900">
                        <a:spcBef>
                          <a:spcPts val="505"/>
                        </a:spcBef>
                        <a:spcAft>
                          <a:spcPts val="0"/>
                        </a:spcAft>
                        <a:buSzPts val="1200"/>
                        <a:buFont typeface="Arial" panose="020B0604020202020204" pitchFamily="34" charset="0"/>
                        <a:buChar char="●"/>
                        <a:tabLst>
                          <a:tab pos="520065" algn="l"/>
                          <a:tab pos="520700" algn="l"/>
                        </a:tabLst>
                      </a:pPr>
                      <a:r>
                        <a:rPr lang="en-US" sz="2000">
                          <a:effectLst/>
                        </a:rPr>
                        <a:t>Quick</a:t>
                      </a:r>
                      <a:r>
                        <a:rPr lang="en-US" sz="2000" spc="-65">
                          <a:effectLst/>
                        </a:rPr>
                        <a:t> </a:t>
                      </a:r>
                      <a:r>
                        <a:rPr lang="en-US" sz="2000">
                          <a:effectLst/>
                        </a:rPr>
                        <a:t>action</a:t>
                      </a:r>
                      <a:r>
                        <a:rPr lang="en-US" sz="2000" spc="-60">
                          <a:effectLst/>
                        </a:rPr>
                        <a:t> </a:t>
                      </a:r>
                      <a:r>
                        <a:rPr lang="en-US" sz="2000">
                          <a:effectLst/>
                        </a:rPr>
                        <a:t>to</a:t>
                      </a:r>
                      <a:r>
                        <a:rPr lang="en-US" sz="2000" spc="-60">
                          <a:effectLst/>
                        </a:rPr>
                        <a:t> </a:t>
                      </a:r>
                      <a:r>
                        <a:rPr lang="en-US" sz="2000">
                          <a:effectLst/>
                        </a:rPr>
                        <a:t>distribute </a:t>
                      </a:r>
                      <a:r>
                        <a:rPr lang="en-US" sz="2000" spc="-10">
                          <a:effectLst/>
                        </a:rPr>
                        <a:t>seeds</a:t>
                      </a:r>
                      <a:endParaRPr lang="en-US" sz="1800">
                        <a:effectLst/>
                      </a:endParaRPr>
                    </a:p>
                    <a:p>
                      <a:pPr marL="342900" marR="76200" lvl="0" indent="-342900">
                        <a:spcBef>
                          <a:spcPts val="0"/>
                        </a:spcBef>
                        <a:spcAft>
                          <a:spcPts val="0"/>
                        </a:spcAft>
                        <a:buSzPts val="1200"/>
                        <a:buFont typeface="Arial" panose="020B0604020202020204" pitchFamily="34" charset="0"/>
                        <a:buChar char="●"/>
                        <a:tabLst>
                          <a:tab pos="520065" algn="l"/>
                          <a:tab pos="520700" algn="l"/>
                        </a:tabLst>
                      </a:pPr>
                      <a:r>
                        <a:rPr lang="en-US" sz="2000">
                          <a:effectLst/>
                        </a:rPr>
                        <a:t>Introducing</a:t>
                      </a:r>
                      <a:r>
                        <a:rPr lang="en-US" sz="2000" spc="-65">
                          <a:effectLst/>
                        </a:rPr>
                        <a:t> </a:t>
                      </a:r>
                      <a:r>
                        <a:rPr lang="en-US" sz="2000">
                          <a:effectLst/>
                        </a:rPr>
                        <a:t>new</a:t>
                      </a:r>
                      <a:r>
                        <a:rPr lang="en-US" sz="2000" spc="-60">
                          <a:effectLst/>
                        </a:rPr>
                        <a:t> </a:t>
                      </a:r>
                      <a:r>
                        <a:rPr lang="en-US" sz="2000">
                          <a:effectLst/>
                        </a:rPr>
                        <a:t>varieties</a:t>
                      </a:r>
                      <a:r>
                        <a:rPr lang="en-US" sz="2000" spc="-60">
                          <a:effectLst/>
                        </a:rPr>
                        <a:t> </a:t>
                      </a:r>
                      <a:r>
                        <a:rPr lang="en-US" sz="2000">
                          <a:effectLst/>
                        </a:rPr>
                        <a:t>and controlling the quality of the </a:t>
                      </a:r>
                      <a:r>
                        <a:rPr lang="en-US" sz="2000" spc="-10">
                          <a:effectLst/>
                        </a:rPr>
                        <a:t>seeds</a:t>
                      </a:r>
                      <a:endParaRPr lang="en-US" sz="180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0" lvl="0" indent="-342900">
                        <a:spcBef>
                          <a:spcPts val="505"/>
                        </a:spcBef>
                        <a:spcAft>
                          <a:spcPts val="0"/>
                        </a:spcAft>
                        <a:buSzPts val="1200"/>
                        <a:buFont typeface="Arial" panose="020B0604020202020204" pitchFamily="34" charset="0"/>
                        <a:buChar char="●"/>
                        <a:tabLst>
                          <a:tab pos="523240" algn="l"/>
                          <a:tab pos="523875" algn="l"/>
                        </a:tabLst>
                      </a:pPr>
                      <a:r>
                        <a:rPr lang="en-US" sz="2000" dirty="0">
                          <a:effectLst/>
                        </a:rPr>
                        <a:t>Limits</a:t>
                      </a:r>
                      <a:r>
                        <a:rPr lang="en-US" sz="2000" spc="-15" dirty="0">
                          <a:effectLst/>
                        </a:rPr>
                        <a:t> </a:t>
                      </a:r>
                      <a:r>
                        <a:rPr lang="en-US" sz="2000" dirty="0">
                          <a:effectLst/>
                        </a:rPr>
                        <a:t>recipient’s</a:t>
                      </a:r>
                      <a:r>
                        <a:rPr lang="en-US" sz="2000" spc="-15" dirty="0">
                          <a:effectLst/>
                        </a:rPr>
                        <a:t> </a:t>
                      </a:r>
                      <a:r>
                        <a:rPr lang="en-US" sz="2000" dirty="0">
                          <a:effectLst/>
                        </a:rPr>
                        <a:t>seed</a:t>
                      </a:r>
                      <a:r>
                        <a:rPr lang="en-US" sz="2000" spc="-10" dirty="0">
                          <a:effectLst/>
                        </a:rPr>
                        <a:t> options</a:t>
                      </a:r>
                      <a:endParaRPr lang="en-US" sz="1800" dirty="0">
                        <a:effectLst/>
                      </a:endParaRPr>
                    </a:p>
                    <a:p>
                      <a:pPr marL="342900" marR="188595"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Quantity</a:t>
                      </a:r>
                      <a:r>
                        <a:rPr lang="en-US" sz="2000" spc="-65" dirty="0">
                          <a:effectLst/>
                        </a:rPr>
                        <a:t> </a:t>
                      </a:r>
                      <a:r>
                        <a:rPr lang="en-US" sz="2000" dirty="0">
                          <a:effectLst/>
                        </a:rPr>
                        <a:t>may</a:t>
                      </a:r>
                      <a:r>
                        <a:rPr lang="en-US" sz="2000" spc="-60" dirty="0">
                          <a:effectLst/>
                        </a:rPr>
                        <a:t> </a:t>
                      </a:r>
                      <a:r>
                        <a:rPr lang="en-US" sz="2000" dirty="0">
                          <a:effectLst/>
                        </a:rPr>
                        <a:t>diﬀer</a:t>
                      </a:r>
                      <a:r>
                        <a:rPr lang="en-US" sz="2000" spc="-60" dirty="0">
                          <a:effectLst/>
                        </a:rPr>
                        <a:t> </a:t>
                      </a:r>
                      <a:r>
                        <a:rPr lang="en-US" sz="2000" dirty="0">
                          <a:effectLst/>
                        </a:rPr>
                        <a:t>between </a:t>
                      </a:r>
                      <a:r>
                        <a:rPr lang="en-US" sz="2000" spc="-10" dirty="0">
                          <a:effectLst/>
                        </a:rPr>
                        <a:t>recipients</a:t>
                      </a:r>
                      <a:endParaRPr lang="en-US" sz="1800" dirty="0">
                        <a:effectLst/>
                      </a:endParaRPr>
                    </a:p>
                    <a:p>
                      <a:pPr marL="342900" marR="36322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Applicable</a:t>
                      </a:r>
                      <a:r>
                        <a:rPr lang="en-US" sz="2000" spc="-65" dirty="0">
                          <a:effectLst/>
                        </a:rPr>
                        <a:t> </a:t>
                      </a:r>
                      <a:r>
                        <a:rPr lang="en-US" sz="2000" dirty="0">
                          <a:effectLst/>
                        </a:rPr>
                        <a:t>if</a:t>
                      </a:r>
                      <a:r>
                        <a:rPr lang="en-US" sz="2000" spc="-60" dirty="0">
                          <a:effectLst/>
                        </a:rPr>
                        <a:t> </a:t>
                      </a:r>
                      <a:r>
                        <a:rPr lang="en-US" sz="2000" dirty="0">
                          <a:effectLst/>
                        </a:rPr>
                        <a:t>supported</a:t>
                      </a:r>
                      <a:r>
                        <a:rPr lang="en-US" sz="2000" spc="-60" dirty="0">
                          <a:effectLst/>
                        </a:rPr>
                        <a:t> </a:t>
                      </a:r>
                      <a:r>
                        <a:rPr lang="en-US" sz="2000" dirty="0">
                          <a:effectLst/>
                        </a:rPr>
                        <a:t>by need assessment</a:t>
                      </a:r>
                      <a:endParaRPr lang="en-US" sz="1800" dirty="0">
                        <a:effectLst/>
                      </a:endParaRPr>
                    </a:p>
                    <a:p>
                      <a:pPr marL="342900" marR="212090" lvl="0" indent="-342900">
                        <a:spcBef>
                          <a:spcPts val="0"/>
                        </a:spcBef>
                        <a:spcAft>
                          <a:spcPts val="0"/>
                        </a:spcAft>
                        <a:buSzPts val="1200"/>
                        <a:buFont typeface="Arial" panose="020B0604020202020204" pitchFamily="34" charset="0"/>
                        <a:buChar char="●"/>
                        <a:tabLst>
                          <a:tab pos="523240" algn="l"/>
                          <a:tab pos="523875" algn="l"/>
                        </a:tabLst>
                      </a:pPr>
                      <a:r>
                        <a:rPr lang="en-US" sz="2000" dirty="0">
                          <a:effectLst/>
                        </a:rPr>
                        <a:t>No</a:t>
                      </a:r>
                      <a:r>
                        <a:rPr lang="en-US" sz="2000" spc="-55" dirty="0">
                          <a:effectLst/>
                        </a:rPr>
                        <a:t> </a:t>
                      </a:r>
                      <a:r>
                        <a:rPr lang="en-US" sz="2000" dirty="0">
                          <a:effectLst/>
                        </a:rPr>
                        <a:t>linkage</a:t>
                      </a:r>
                      <a:r>
                        <a:rPr lang="en-US" sz="2000" spc="-55" dirty="0">
                          <a:effectLst/>
                        </a:rPr>
                        <a:t> </a:t>
                      </a:r>
                      <a:r>
                        <a:rPr lang="en-US" sz="2000" dirty="0">
                          <a:effectLst/>
                        </a:rPr>
                        <a:t>with</a:t>
                      </a:r>
                      <a:r>
                        <a:rPr lang="en-US" sz="2000" spc="-55" dirty="0">
                          <a:effectLst/>
                        </a:rPr>
                        <a:t> </a:t>
                      </a:r>
                      <a:r>
                        <a:rPr lang="en-US" sz="2000" dirty="0">
                          <a:effectLst/>
                        </a:rPr>
                        <a:t>seed</a:t>
                      </a:r>
                      <a:r>
                        <a:rPr lang="en-US" sz="2000" spc="-55" dirty="0">
                          <a:effectLst/>
                        </a:rPr>
                        <a:t> </a:t>
                      </a:r>
                      <a:r>
                        <a:rPr lang="en-US" sz="2000" dirty="0">
                          <a:effectLst/>
                        </a:rPr>
                        <a:t>market actors, may have limited </a:t>
                      </a:r>
                      <a:r>
                        <a:rPr lang="en-US" sz="2000" spc="-10" dirty="0">
                          <a:effectLst/>
                        </a:rPr>
                        <a:t>sustainability</a:t>
                      </a:r>
                      <a:endParaRPr lang="en-US" sz="18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1571965112"/>
                  </a:ext>
                </a:extLst>
              </a:tr>
              <a:tr h="430117">
                <a:tc>
                  <a:txBody>
                    <a:bodyPr/>
                    <a:lstStyle/>
                    <a:p>
                      <a:pPr marL="59690" marR="0">
                        <a:spcBef>
                          <a:spcPts val="550"/>
                        </a:spcBef>
                        <a:spcAft>
                          <a:spcPts val="0"/>
                        </a:spcAft>
                      </a:pP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120015" lvl="0" indent="-342900">
                        <a:spcBef>
                          <a:spcPts val="550"/>
                        </a:spcBef>
                        <a:spcAft>
                          <a:spcPts val="0"/>
                        </a:spcAft>
                        <a:buSzPts val="1200"/>
                        <a:buFont typeface="Arial" panose="020B0604020202020204" pitchFamily="34" charset="0"/>
                        <a:buChar char="●"/>
                        <a:tabLst>
                          <a:tab pos="550545" algn="l"/>
                          <a:tab pos="551815" algn="l"/>
                        </a:tabLst>
                      </a:pP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294640" marR="0">
                        <a:spcBef>
                          <a:spcPts val="565"/>
                        </a:spcBef>
                        <a:spcAft>
                          <a:spcPts val="0"/>
                        </a:spcAft>
                      </a:pP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2458388438"/>
                  </a:ext>
                </a:extLst>
              </a:tr>
            </a:tbl>
          </a:graphicData>
        </a:graphic>
      </p:graphicFrame>
    </p:spTree>
    <p:extLst>
      <p:ext uri="{BB962C8B-B14F-4D97-AF65-F5344CB8AC3E}">
        <p14:creationId xmlns:p14="http://schemas.microsoft.com/office/powerpoint/2010/main" val="4224806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2442" y="887723"/>
            <a:ext cx="8105775" cy="892810"/>
          </a:xfrm>
          <a:prstGeom prst="rect">
            <a:avLst/>
          </a:prstGeom>
        </p:spPr>
        <p:txBody>
          <a:bodyPr vert="horz" wrap="square" lIns="0" tIns="17145" rIns="0" bIns="0" rtlCol="0">
            <a:spAutoFit/>
          </a:bodyPr>
          <a:lstStyle/>
          <a:p>
            <a:pPr marL="12700">
              <a:lnSpc>
                <a:spcPct val="100000"/>
              </a:lnSpc>
              <a:spcBef>
                <a:spcPts val="135"/>
              </a:spcBef>
            </a:pPr>
            <a:r>
              <a:rPr sz="5650" spc="15" dirty="0"/>
              <a:t>Correct</a:t>
            </a:r>
            <a:r>
              <a:rPr sz="5650" spc="-15" dirty="0"/>
              <a:t> </a:t>
            </a:r>
            <a:r>
              <a:rPr sz="5650" spc="15" dirty="0"/>
              <a:t>Response</a:t>
            </a:r>
            <a:r>
              <a:rPr sz="5650" spc="-10" dirty="0"/>
              <a:t> </a:t>
            </a:r>
            <a:r>
              <a:rPr sz="5650" spc="10" dirty="0"/>
              <a:t>Options</a:t>
            </a:r>
            <a:endParaRPr sz="5650" dirty="0"/>
          </a:p>
        </p:txBody>
      </p:sp>
      <p:sp>
        <p:nvSpPr>
          <p:cNvPr id="3" name="object 3"/>
          <p:cNvSpPr txBox="1"/>
          <p:nvPr/>
        </p:nvSpPr>
        <p:spPr>
          <a:xfrm>
            <a:off x="2932090" y="2799251"/>
            <a:ext cx="15881985" cy="6431280"/>
          </a:xfrm>
          <a:prstGeom prst="rect">
            <a:avLst/>
          </a:prstGeom>
        </p:spPr>
        <p:txBody>
          <a:bodyPr vert="horz" wrap="square" lIns="0" tIns="12700" rIns="0" bIns="0" rtlCol="0">
            <a:spAutoFit/>
          </a:bodyPr>
          <a:lstStyle/>
          <a:p>
            <a:pPr marL="12700" marR="1296035">
              <a:lnSpc>
                <a:spcPct val="100400"/>
              </a:lnSpc>
              <a:spcBef>
                <a:spcPts val="100"/>
              </a:spcBef>
              <a:tabLst>
                <a:tab pos="4355465" algn="l"/>
              </a:tabLst>
            </a:pPr>
            <a:r>
              <a:rPr sz="4350" b="1" spc="10" dirty="0">
                <a:latin typeface="Corbel"/>
                <a:cs typeface="Corbel"/>
              </a:rPr>
              <a:t>Acute</a:t>
            </a:r>
            <a:r>
              <a:rPr sz="4350" b="1" spc="-25" dirty="0">
                <a:latin typeface="Corbel"/>
                <a:cs typeface="Corbel"/>
              </a:rPr>
              <a:t> </a:t>
            </a:r>
            <a:r>
              <a:rPr sz="4350" b="1" spc="10" dirty="0">
                <a:latin typeface="Corbel"/>
                <a:cs typeface="Corbel"/>
              </a:rPr>
              <a:t>Problem</a:t>
            </a:r>
            <a:r>
              <a:rPr sz="4350" b="1" spc="-20" dirty="0">
                <a:latin typeface="Corbel"/>
                <a:cs typeface="Corbel"/>
              </a:rPr>
              <a:t> </a:t>
            </a:r>
            <a:r>
              <a:rPr sz="4350" b="1" spc="5" dirty="0">
                <a:latin typeface="Corbel"/>
                <a:cs typeface="Corbel"/>
              </a:rPr>
              <a:t>2:	</a:t>
            </a:r>
            <a:r>
              <a:rPr sz="4350" spc="5" dirty="0">
                <a:latin typeface="Corbel"/>
                <a:cs typeface="Corbel"/>
              </a:rPr>
              <a:t>Seed/planting material (vines/cuttings) is not </a:t>
            </a:r>
            <a:r>
              <a:rPr sz="4350" spc="-860" dirty="0">
                <a:latin typeface="Corbel"/>
                <a:cs typeface="Corbel"/>
              </a:rPr>
              <a:t> </a:t>
            </a:r>
            <a:r>
              <a:rPr sz="4350" spc="5" dirty="0">
                <a:latin typeface="Corbel"/>
                <a:cs typeface="Corbel"/>
              </a:rPr>
              <a:t>available</a:t>
            </a:r>
            <a:endParaRPr sz="4350" dirty="0">
              <a:latin typeface="Corbel"/>
              <a:cs typeface="Corbel"/>
            </a:endParaRPr>
          </a:p>
          <a:p>
            <a:pPr>
              <a:lnSpc>
                <a:spcPct val="100000"/>
              </a:lnSpc>
            </a:pPr>
            <a:endParaRPr sz="4300" dirty="0">
              <a:latin typeface="Corbel"/>
              <a:cs typeface="Corbel"/>
            </a:endParaRPr>
          </a:p>
          <a:p>
            <a:pPr marL="389255" marR="784225" indent="-377190">
              <a:lnSpc>
                <a:spcPct val="100400"/>
              </a:lnSpc>
              <a:spcBef>
                <a:spcPts val="3240"/>
              </a:spcBef>
              <a:buClr>
                <a:srgbClr val="C35100"/>
              </a:buClr>
              <a:buFont typeface="Calibri"/>
              <a:buChar char="●"/>
              <a:tabLst>
                <a:tab pos="479425" algn="l"/>
              </a:tabLst>
            </a:pPr>
            <a:r>
              <a:rPr sz="4350" b="1" spc="10" dirty="0">
                <a:solidFill>
                  <a:srgbClr val="C35100"/>
                </a:solidFill>
                <a:latin typeface="Corbel"/>
                <a:cs typeface="Corbel"/>
              </a:rPr>
              <a:t>Direct</a:t>
            </a:r>
            <a:r>
              <a:rPr sz="4350" b="1" spc="-35" dirty="0">
                <a:solidFill>
                  <a:srgbClr val="C35100"/>
                </a:solidFill>
                <a:latin typeface="Corbel"/>
                <a:cs typeface="Corbel"/>
              </a:rPr>
              <a:t> </a:t>
            </a:r>
            <a:r>
              <a:rPr sz="4350" b="1" spc="10" dirty="0">
                <a:solidFill>
                  <a:srgbClr val="C35100"/>
                </a:solidFill>
                <a:latin typeface="Corbel"/>
                <a:cs typeface="Corbel"/>
              </a:rPr>
              <a:t>Seed</a:t>
            </a:r>
            <a:r>
              <a:rPr sz="4350" b="1" spc="-20" dirty="0">
                <a:solidFill>
                  <a:srgbClr val="C35100"/>
                </a:solidFill>
                <a:latin typeface="Corbel"/>
                <a:cs typeface="Corbel"/>
              </a:rPr>
              <a:t> </a:t>
            </a:r>
            <a:r>
              <a:rPr sz="4350" b="1" spc="5" dirty="0">
                <a:solidFill>
                  <a:srgbClr val="C35100"/>
                </a:solidFill>
                <a:latin typeface="Corbel"/>
                <a:cs typeface="Corbel"/>
              </a:rPr>
              <a:t>Distribution</a:t>
            </a:r>
            <a:r>
              <a:rPr sz="4350" b="1" spc="-30" dirty="0">
                <a:solidFill>
                  <a:srgbClr val="C35100"/>
                </a:solidFill>
                <a:latin typeface="Corbel"/>
                <a:cs typeface="Corbel"/>
              </a:rPr>
              <a:t> </a:t>
            </a:r>
            <a:r>
              <a:rPr sz="4350" b="1" spc="5" dirty="0">
                <a:solidFill>
                  <a:srgbClr val="C35100"/>
                </a:solidFill>
                <a:latin typeface="Corbel"/>
                <a:cs typeface="Corbel"/>
              </a:rPr>
              <a:t>(DSD) -</a:t>
            </a:r>
            <a:r>
              <a:rPr sz="4350" b="1" spc="-5" dirty="0">
                <a:solidFill>
                  <a:srgbClr val="C35100"/>
                </a:solidFill>
                <a:latin typeface="Corbel"/>
                <a:cs typeface="Corbel"/>
              </a:rPr>
              <a:t> </a:t>
            </a:r>
            <a:r>
              <a:rPr sz="4350" b="1" spc="5" dirty="0">
                <a:solidFill>
                  <a:srgbClr val="C35100"/>
                </a:solidFill>
                <a:latin typeface="Corbel"/>
                <a:cs typeface="Corbel"/>
              </a:rPr>
              <a:t>*in</a:t>
            </a:r>
            <a:r>
              <a:rPr sz="4350" b="1" spc="-10" dirty="0">
                <a:solidFill>
                  <a:srgbClr val="C35100"/>
                </a:solidFill>
                <a:latin typeface="Corbel"/>
                <a:cs typeface="Corbel"/>
              </a:rPr>
              <a:t> </a:t>
            </a:r>
            <a:r>
              <a:rPr sz="4350" b="1" spc="10" dirty="0">
                <a:solidFill>
                  <a:srgbClr val="C35100"/>
                </a:solidFill>
                <a:latin typeface="Corbel"/>
                <a:cs typeface="Corbel"/>
              </a:rPr>
              <a:t>limited</a:t>
            </a:r>
            <a:r>
              <a:rPr sz="4350" b="1" spc="-30" dirty="0">
                <a:solidFill>
                  <a:srgbClr val="C35100"/>
                </a:solidFill>
                <a:latin typeface="Corbel"/>
                <a:cs typeface="Corbel"/>
              </a:rPr>
              <a:t> </a:t>
            </a:r>
            <a:r>
              <a:rPr sz="4350" b="1" spc="5" dirty="0">
                <a:solidFill>
                  <a:srgbClr val="C35100"/>
                </a:solidFill>
                <a:latin typeface="Corbel"/>
                <a:cs typeface="Corbel"/>
              </a:rPr>
              <a:t>quantity</a:t>
            </a:r>
            <a:r>
              <a:rPr sz="4350" b="1" spc="-20" dirty="0">
                <a:solidFill>
                  <a:srgbClr val="C35100"/>
                </a:solidFill>
                <a:latin typeface="Corbel"/>
                <a:cs typeface="Corbel"/>
              </a:rPr>
              <a:t> </a:t>
            </a:r>
            <a:r>
              <a:rPr sz="4350" b="1" spc="5" dirty="0">
                <a:solidFill>
                  <a:srgbClr val="C35100"/>
                </a:solidFill>
                <a:latin typeface="Corbel"/>
                <a:cs typeface="Corbel"/>
              </a:rPr>
              <a:t>and</a:t>
            </a:r>
            <a:r>
              <a:rPr sz="4350" b="1" spc="-5" dirty="0">
                <a:solidFill>
                  <a:srgbClr val="C35100"/>
                </a:solidFill>
                <a:latin typeface="Corbel"/>
                <a:cs typeface="Corbel"/>
              </a:rPr>
              <a:t> </a:t>
            </a:r>
            <a:r>
              <a:rPr sz="4350" b="1" spc="5" dirty="0">
                <a:solidFill>
                  <a:srgbClr val="C35100"/>
                </a:solidFill>
                <a:latin typeface="Corbel"/>
                <a:cs typeface="Corbel"/>
              </a:rPr>
              <a:t>with </a:t>
            </a:r>
            <a:r>
              <a:rPr sz="4350" b="1" spc="-880" dirty="0">
                <a:solidFill>
                  <a:srgbClr val="C35100"/>
                </a:solidFill>
                <a:latin typeface="Corbel"/>
                <a:cs typeface="Corbel"/>
              </a:rPr>
              <a:t> </a:t>
            </a:r>
            <a:r>
              <a:rPr sz="4350" b="1" spc="10" dirty="0">
                <a:solidFill>
                  <a:srgbClr val="C35100"/>
                </a:solidFill>
                <a:latin typeface="Corbel"/>
                <a:cs typeface="Corbel"/>
              </a:rPr>
              <a:t>care*</a:t>
            </a:r>
            <a:endParaRPr sz="4350" dirty="0">
              <a:latin typeface="Corbel"/>
              <a:cs typeface="Corbel"/>
            </a:endParaRPr>
          </a:p>
          <a:p>
            <a:pPr>
              <a:lnSpc>
                <a:spcPct val="100000"/>
              </a:lnSpc>
            </a:pPr>
            <a:endParaRPr sz="4300" dirty="0">
              <a:latin typeface="Corbel"/>
              <a:cs typeface="Corbel"/>
            </a:endParaRPr>
          </a:p>
          <a:p>
            <a:pPr>
              <a:lnSpc>
                <a:spcPct val="100000"/>
              </a:lnSpc>
              <a:spcBef>
                <a:spcPts val="50"/>
              </a:spcBef>
            </a:pPr>
            <a:endParaRPr sz="4250" dirty="0">
              <a:latin typeface="Corbel"/>
              <a:cs typeface="Corbel"/>
            </a:endParaRPr>
          </a:p>
          <a:p>
            <a:pPr marL="12700" marR="5080">
              <a:lnSpc>
                <a:spcPct val="100400"/>
              </a:lnSpc>
            </a:pPr>
            <a:r>
              <a:rPr sz="4350" b="1" i="1" spc="5" dirty="0">
                <a:solidFill>
                  <a:srgbClr val="C35100"/>
                </a:solidFill>
                <a:latin typeface="Corbel"/>
                <a:cs typeface="Corbel"/>
              </a:rPr>
              <a:t>(better</a:t>
            </a:r>
            <a:r>
              <a:rPr sz="4350" b="1" i="1" spc="-10" dirty="0">
                <a:solidFill>
                  <a:srgbClr val="C35100"/>
                </a:solidFill>
                <a:latin typeface="Corbel"/>
                <a:cs typeface="Corbel"/>
              </a:rPr>
              <a:t> </a:t>
            </a:r>
            <a:r>
              <a:rPr sz="4350" b="1" i="1" spc="5" dirty="0">
                <a:solidFill>
                  <a:srgbClr val="C35100"/>
                </a:solidFill>
                <a:latin typeface="Corbel"/>
                <a:cs typeface="Corbel"/>
              </a:rPr>
              <a:t>not</a:t>
            </a:r>
            <a:r>
              <a:rPr sz="4350" b="1" i="1" spc="-20" dirty="0">
                <a:solidFill>
                  <a:srgbClr val="C35100"/>
                </a:solidFill>
                <a:latin typeface="Corbel"/>
                <a:cs typeface="Corbel"/>
              </a:rPr>
              <a:t> </a:t>
            </a:r>
            <a:r>
              <a:rPr sz="4350" b="1" i="1" spc="5" dirty="0">
                <a:solidFill>
                  <a:srgbClr val="C35100"/>
                </a:solidFill>
                <a:latin typeface="Corbel"/>
                <a:cs typeface="Corbel"/>
              </a:rPr>
              <a:t>to</a:t>
            </a:r>
            <a:r>
              <a:rPr sz="4350" b="1" i="1" dirty="0">
                <a:solidFill>
                  <a:srgbClr val="C35100"/>
                </a:solidFill>
                <a:latin typeface="Corbel"/>
                <a:cs typeface="Corbel"/>
              </a:rPr>
              <a:t> </a:t>
            </a:r>
            <a:r>
              <a:rPr sz="4350" b="1" i="1" spc="10" dirty="0">
                <a:solidFill>
                  <a:srgbClr val="C35100"/>
                </a:solidFill>
                <a:latin typeface="Corbel"/>
                <a:cs typeface="Corbel"/>
              </a:rPr>
              <a:t>do</a:t>
            </a:r>
            <a:r>
              <a:rPr sz="4350" b="1" i="1" spc="-10" dirty="0">
                <a:solidFill>
                  <a:srgbClr val="C35100"/>
                </a:solidFill>
                <a:latin typeface="Corbel"/>
                <a:cs typeface="Corbel"/>
              </a:rPr>
              <a:t> </a:t>
            </a:r>
            <a:r>
              <a:rPr sz="4350" b="1" i="1" spc="5" dirty="0">
                <a:solidFill>
                  <a:srgbClr val="C35100"/>
                </a:solidFill>
                <a:latin typeface="Corbel"/>
                <a:cs typeface="Corbel"/>
              </a:rPr>
              <a:t>fairs</a:t>
            </a:r>
            <a:r>
              <a:rPr sz="4350" b="1" i="1" spc="-10" dirty="0">
                <a:solidFill>
                  <a:srgbClr val="C35100"/>
                </a:solidFill>
                <a:latin typeface="Corbel"/>
                <a:cs typeface="Corbel"/>
              </a:rPr>
              <a:t> </a:t>
            </a:r>
            <a:r>
              <a:rPr sz="4350" b="1" i="1" spc="5" dirty="0">
                <a:solidFill>
                  <a:srgbClr val="C35100"/>
                </a:solidFill>
                <a:latin typeface="Corbel"/>
                <a:cs typeface="Corbel"/>
              </a:rPr>
              <a:t>as</a:t>
            </a:r>
            <a:r>
              <a:rPr sz="4350" b="1" i="1" spc="-5" dirty="0">
                <a:solidFill>
                  <a:srgbClr val="C35100"/>
                </a:solidFill>
                <a:latin typeface="Corbel"/>
                <a:cs typeface="Corbel"/>
              </a:rPr>
              <a:t> </a:t>
            </a:r>
            <a:r>
              <a:rPr sz="4350" b="1" i="1" spc="10" dirty="0">
                <a:solidFill>
                  <a:srgbClr val="C35100"/>
                </a:solidFill>
                <a:latin typeface="Corbel"/>
                <a:cs typeface="Corbel"/>
              </a:rPr>
              <a:t>VPC</a:t>
            </a:r>
            <a:r>
              <a:rPr sz="4350" b="1" i="1" spc="-5" dirty="0">
                <a:solidFill>
                  <a:srgbClr val="C35100"/>
                </a:solidFill>
                <a:latin typeface="Corbel"/>
                <a:cs typeface="Corbel"/>
              </a:rPr>
              <a:t> </a:t>
            </a:r>
            <a:r>
              <a:rPr sz="4350" b="1" i="1" spc="5" dirty="0">
                <a:solidFill>
                  <a:srgbClr val="C35100"/>
                </a:solidFill>
                <a:latin typeface="Corbel"/>
                <a:cs typeface="Corbel"/>
              </a:rPr>
              <a:t>planting</a:t>
            </a:r>
            <a:r>
              <a:rPr sz="4350" b="1" i="1" spc="-15" dirty="0">
                <a:solidFill>
                  <a:srgbClr val="C35100"/>
                </a:solidFill>
                <a:latin typeface="Corbel"/>
                <a:cs typeface="Corbel"/>
              </a:rPr>
              <a:t> </a:t>
            </a:r>
            <a:r>
              <a:rPr sz="4350" b="1" i="1" spc="5" dirty="0">
                <a:solidFill>
                  <a:srgbClr val="C35100"/>
                </a:solidFill>
                <a:latin typeface="Corbel"/>
                <a:cs typeface="Corbel"/>
              </a:rPr>
              <a:t>material</a:t>
            </a:r>
            <a:r>
              <a:rPr sz="4350" b="1" i="1" spc="-30" dirty="0">
                <a:solidFill>
                  <a:srgbClr val="C35100"/>
                </a:solidFill>
                <a:latin typeface="Corbel"/>
                <a:cs typeface="Corbel"/>
              </a:rPr>
              <a:t> </a:t>
            </a:r>
            <a:r>
              <a:rPr sz="4350" b="1" i="1" spc="10" dirty="0">
                <a:solidFill>
                  <a:srgbClr val="C35100"/>
                </a:solidFill>
                <a:latin typeface="Corbel"/>
                <a:cs typeface="Corbel"/>
              </a:rPr>
              <a:t>needs</a:t>
            </a:r>
            <a:r>
              <a:rPr sz="4350" b="1" i="1" spc="-25" dirty="0">
                <a:solidFill>
                  <a:srgbClr val="C35100"/>
                </a:solidFill>
                <a:latin typeface="Corbel"/>
                <a:cs typeface="Corbel"/>
              </a:rPr>
              <a:t> </a:t>
            </a:r>
            <a:r>
              <a:rPr sz="4350" b="1" i="1" spc="5" dirty="0">
                <a:solidFill>
                  <a:srgbClr val="C35100"/>
                </a:solidFill>
                <a:latin typeface="Corbel"/>
                <a:cs typeface="Corbel"/>
              </a:rPr>
              <a:t>to</a:t>
            </a:r>
            <a:r>
              <a:rPr sz="4350" b="1" i="1" dirty="0">
                <a:solidFill>
                  <a:srgbClr val="C35100"/>
                </a:solidFill>
                <a:latin typeface="Corbel"/>
                <a:cs typeface="Corbel"/>
              </a:rPr>
              <a:t> </a:t>
            </a:r>
            <a:r>
              <a:rPr sz="4350" b="1" i="1" spc="5" dirty="0">
                <a:solidFill>
                  <a:srgbClr val="C35100"/>
                </a:solidFill>
                <a:latin typeface="Corbel"/>
                <a:cs typeface="Corbel"/>
              </a:rPr>
              <a:t>be</a:t>
            </a:r>
            <a:r>
              <a:rPr sz="4350" b="1" i="1" spc="-5" dirty="0">
                <a:solidFill>
                  <a:srgbClr val="C35100"/>
                </a:solidFill>
                <a:latin typeface="Corbel"/>
                <a:cs typeface="Corbel"/>
              </a:rPr>
              <a:t> </a:t>
            </a:r>
            <a:r>
              <a:rPr sz="4350" b="1" i="1" spc="5" dirty="0">
                <a:solidFill>
                  <a:srgbClr val="C35100"/>
                </a:solidFill>
                <a:latin typeface="Corbel"/>
                <a:cs typeface="Corbel"/>
              </a:rPr>
              <a:t>carefully </a:t>
            </a:r>
            <a:r>
              <a:rPr sz="4350" b="1" i="1" spc="-880" dirty="0">
                <a:solidFill>
                  <a:srgbClr val="C35100"/>
                </a:solidFill>
                <a:latin typeface="Corbel"/>
                <a:cs typeface="Corbel"/>
              </a:rPr>
              <a:t> </a:t>
            </a:r>
            <a:r>
              <a:rPr sz="4350" b="1" i="1" spc="5" dirty="0">
                <a:solidFill>
                  <a:srgbClr val="C35100"/>
                </a:solidFill>
                <a:latin typeface="Corbel"/>
                <a:cs typeface="Corbel"/>
              </a:rPr>
              <a:t>screened</a:t>
            </a:r>
            <a:r>
              <a:rPr sz="4350" b="1" i="1" spc="-35" dirty="0">
                <a:solidFill>
                  <a:srgbClr val="C35100"/>
                </a:solidFill>
                <a:latin typeface="Corbel"/>
                <a:cs typeface="Corbel"/>
              </a:rPr>
              <a:t> </a:t>
            </a:r>
            <a:r>
              <a:rPr sz="4350" b="1" i="1" dirty="0">
                <a:solidFill>
                  <a:srgbClr val="C35100"/>
                </a:solidFill>
                <a:latin typeface="Corbel"/>
                <a:cs typeface="Corbel"/>
              </a:rPr>
              <a:t>!!)</a:t>
            </a:r>
            <a:endParaRPr sz="4350" dirty="0">
              <a:latin typeface="Corbel"/>
              <a:cs typeface="Corbel"/>
            </a:endParaRPr>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CB2C-6BE5-D077-7234-69C511DF844C}"/>
              </a:ext>
            </a:extLst>
          </p:cNvPr>
          <p:cNvSpPr>
            <a:spLocks noGrp="1"/>
          </p:cNvSpPr>
          <p:nvPr>
            <p:ph type="title"/>
          </p:nvPr>
        </p:nvSpPr>
        <p:spPr>
          <a:xfrm>
            <a:off x="1365250" y="625475"/>
            <a:ext cx="17367085" cy="2462213"/>
          </a:xfrm>
        </p:spPr>
        <p:txBody>
          <a:bodyPr/>
          <a:lstStyle/>
          <a:p>
            <a:r>
              <a:rPr lang="en-US" sz="5400" b="1" spc="10" dirty="0">
                <a:latin typeface="Corbel"/>
                <a:cs typeface="Corbel"/>
              </a:rPr>
              <a:t>Acute</a:t>
            </a:r>
            <a:r>
              <a:rPr lang="en-US" sz="5400" b="1" spc="20" dirty="0">
                <a:latin typeface="Corbel"/>
                <a:cs typeface="Corbel"/>
              </a:rPr>
              <a:t> </a:t>
            </a:r>
            <a:r>
              <a:rPr lang="en-US" sz="5400" b="1" spc="10" dirty="0">
                <a:latin typeface="Corbel"/>
                <a:cs typeface="Corbel"/>
              </a:rPr>
              <a:t>Problem</a:t>
            </a:r>
            <a:r>
              <a:rPr lang="en-US" sz="5400" b="1" spc="50" dirty="0">
                <a:latin typeface="Corbel"/>
                <a:cs typeface="Corbel"/>
              </a:rPr>
              <a:t> </a:t>
            </a:r>
            <a:r>
              <a:rPr lang="en-US" sz="5400" b="1" spc="10" dirty="0">
                <a:latin typeface="Corbel"/>
                <a:cs typeface="Corbel"/>
              </a:rPr>
              <a:t>2: </a:t>
            </a:r>
            <a:r>
              <a:rPr lang="en-US" sz="5400" spc="10" dirty="0">
                <a:latin typeface="Corbel"/>
                <a:cs typeface="Corbel"/>
              </a:rPr>
              <a:t>Seed/planting</a:t>
            </a:r>
            <a:r>
              <a:rPr lang="en-US" sz="5400" spc="25" dirty="0">
                <a:latin typeface="Corbel"/>
                <a:cs typeface="Corbel"/>
              </a:rPr>
              <a:t> </a:t>
            </a:r>
            <a:r>
              <a:rPr lang="en-US" sz="5400" spc="5" dirty="0">
                <a:latin typeface="Corbel"/>
                <a:cs typeface="Corbel"/>
              </a:rPr>
              <a:t>material</a:t>
            </a:r>
            <a:r>
              <a:rPr lang="en-US" sz="5400" spc="10" dirty="0">
                <a:latin typeface="Corbel"/>
                <a:cs typeface="Corbel"/>
              </a:rPr>
              <a:t> (vines/cuttings)</a:t>
            </a:r>
            <a:r>
              <a:rPr lang="en-US" sz="5400" spc="30" dirty="0">
                <a:latin typeface="Corbel"/>
                <a:cs typeface="Corbel"/>
              </a:rPr>
              <a:t> </a:t>
            </a:r>
            <a:r>
              <a:rPr lang="en-US" sz="5400" spc="5" dirty="0">
                <a:latin typeface="Corbel"/>
                <a:cs typeface="Corbel"/>
              </a:rPr>
              <a:t>is</a:t>
            </a:r>
            <a:r>
              <a:rPr lang="en-US" sz="5400" spc="10" dirty="0">
                <a:latin typeface="Corbel"/>
                <a:cs typeface="Corbel"/>
              </a:rPr>
              <a:t> not </a:t>
            </a:r>
            <a:r>
              <a:rPr lang="en-US" sz="5400" spc="-885" dirty="0">
                <a:latin typeface="Corbel"/>
                <a:cs typeface="Corbel"/>
              </a:rPr>
              <a:t> </a:t>
            </a:r>
            <a:r>
              <a:rPr lang="en-US" sz="5400" spc="5" dirty="0">
                <a:latin typeface="Corbel"/>
                <a:cs typeface="Corbel"/>
              </a:rPr>
              <a:t>available</a:t>
            </a:r>
            <a:br>
              <a:rPr lang="en-US" sz="5400" dirty="0">
                <a:latin typeface="Corbel"/>
                <a:cs typeface="Corbel"/>
              </a:rPr>
            </a:br>
            <a:endParaRPr lang="en-US" dirty="0"/>
          </a:p>
        </p:txBody>
      </p:sp>
      <p:pic>
        <p:nvPicPr>
          <p:cNvPr id="5" name="Picture 4">
            <a:extLst>
              <a:ext uri="{FF2B5EF4-FFF2-40B4-BE49-F238E27FC236}">
                <a16:creationId xmlns:a16="http://schemas.microsoft.com/office/drawing/2014/main" id="{03F95D5D-F224-AE34-E8AB-1810C06FA80C}"/>
              </a:ext>
            </a:extLst>
          </p:cNvPr>
          <p:cNvPicPr>
            <a:picLocks noChangeAspect="1"/>
          </p:cNvPicPr>
          <p:nvPr/>
        </p:nvPicPr>
        <p:blipFill>
          <a:blip r:embed="rId3"/>
          <a:stretch>
            <a:fillRect/>
          </a:stretch>
        </p:blipFill>
        <p:spPr>
          <a:xfrm>
            <a:off x="1723021" y="2606675"/>
            <a:ext cx="17009314" cy="5462489"/>
          </a:xfrm>
          <a:prstGeom prst="rect">
            <a:avLst/>
          </a:prstGeom>
        </p:spPr>
      </p:pic>
    </p:spTree>
    <p:extLst>
      <p:ext uri="{BB962C8B-B14F-4D97-AF65-F5344CB8AC3E}">
        <p14:creationId xmlns:p14="http://schemas.microsoft.com/office/powerpoint/2010/main" val="3533007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1916-10D9-6821-9418-9465E2F2D562}"/>
              </a:ext>
            </a:extLst>
          </p:cNvPr>
          <p:cNvSpPr>
            <a:spLocks noGrp="1"/>
          </p:cNvSpPr>
          <p:nvPr>
            <p:ph type="title"/>
          </p:nvPr>
        </p:nvSpPr>
        <p:spPr>
          <a:xfrm>
            <a:off x="1647316" y="639882"/>
            <a:ext cx="16809467" cy="1661993"/>
          </a:xfrm>
        </p:spPr>
        <p:txBody>
          <a:bodyPr/>
          <a:lstStyle/>
          <a:p>
            <a:r>
              <a:rPr lang="en-US" sz="5400" b="1" spc="10" dirty="0">
                <a:latin typeface="Corbel"/>
                <a:cs typeface="Corbel"/>
              </a:rPr>
              <a:t>Acute</a:t>
            </a:r>
            <a:r>
              <a:rPr lang="en-US" sz="5400" b="1" spc="20" dirty="0">
                <a:latin typeface="Corbel"/>
                <a:cs typeface="Corbel"/>
              </a:rPr>
              <a:t> </a:t>
            </a:r>
            <a:r>
              <a:rPr lang="en-US" sz="5400" b="1" spc="10" dirty="0">
                <a:latin typeface="Corbel"/>
                <a:cs typeface="Corbel"/>
              </a:rPr>
              <a:t>Problem</a:t>
            </a:r>
            <a:r>
              <a:rPr lang="en-US" sz="5400" b="1" spc="50" dirty="0">
                <a:latin typeface="Corbel"/>
                <a:cs typeface="Corbel"/>
              </a:rPr>
              <a:t> </a:t>
            </a:r>
            <a:r>
              <a:rPr lang="en-US" sz="5400" b="1" spc="10" dirty="0">
                <a:latin typeface="Corbel"/>
                <a:cs typeface="Corbel"/>
              </a:rPr>
              <a:t>2: </a:t>
            </a:r>
            <a:r>
              <a:rPr lang="en-US" sz="5400" spc="10" dirty="0">
                <a:latin typeface="Corbel"/>
                <a:cs typeface="Corbel"/>
              </a:rPr>
              <a:t>Seed/planting</a:t>
            </a:r>
            <a:r>
              <a:rPr lang="en-US" sz="5400" spc="25" dirty="0">
                <a:latin typeface="Corbel"/>
                <a:cs typeface="Corbel"/>
              </a:rPr>
              <a:t> </a:t>
            </a:r>
            <a:r>
              <a:rPr lang="en-US" sz="5400" spc="5" dirty="0">
                <a:latin typeface="Corbel"/>
                <a:cs typeface="Corbel"/>
              </a:rPr>
              <a:t>material</a:t>
            </a:r>
            <a:r>
              <a:rPr lang="en-US" sz="5400" spc="10" dirty="0">
                <a:latin typeface="Corbel"/>
                <a:cs typeface="Corbel"/>
              </a:rPr>
              <a:t> (vines/cuttings)</a:t>
            </a:r>
            <a:r>
              <a:rPr lang="en-US" sz="5400" spc="30" dirty="0">
                <a:latin typeface="Corbel"/>
                <a:cs typeface="Corbel"/>
              </a:rPr>
              <a:t> </a:t>
            </a:r>
            <a:r>
              <a:rPr lang="en-US" sz="5400" spc="5" dirty="0">
                <a:latin typeface="Corbel"/>
                <a:cs typeface="Corbel"/>
              </a:rPr>
              <a:t>is</a:t>
            </a:r>
            <a:r>
              <a:rPr lang="en-US" sz="5400" spc="10" dirty="0">
                <a:latin typeface="Corbel"/>
                <a:cs typeface="Corbel"/>
              </a:rPr>
              <a:t> not </a:t>
            </a:r>
            <a:r>
              <a:rPr lang="en-US" sz="5400" spc="-885" dirty="0">
                <a:latin typeface="Corbel"/>
                <a:cs typeface="Corbel"/>
              </a:rPr>
              <a:t> </a:t>
            </a:r>
            <a:r>
              <a:rPr lang="en-US" sz="5400" spc="5" dirty="0">
                <a:latin typeface="Corbel"/>
                <a:cs typeface="Corbel"/>
              </a:rPr>
              <a:t>available</a:t>
            </a:r>
            <a:endParaRPr lang="en-US" sz="5400" dirty="0"/>
          </a:p>
        </p:txBody>
      </p:sp>
      <p:graphicFrame>
        <p:nvGraphicFramePr>
          <p:cNvPr id="4" name="Table 3">
            <a:extLst>
              <a:ext uri="{FF2B5EF4-FFF2-40B4-BE49-F238E27FC236}">
                <a16:creationId xmlns:a16="http://schemas.microsoft.com/office/drawing/2014/main" id="{8E5828A5-1952-172B-7361-BEDA3480FEEA}"/>
              </a:ext>
            </a:extLst>
          </p:cNvPr>
          <p:cNvGraphicFramePr>
            <a:graphicFrameLocks noGrp="1"/>
          </p:cNvGraphicFramePr>
          <p:nvPr>
            <p:extLst>
              <p:ext uri="{D42A27DB-BD31-4B8C-83A1-F6EECF244321}">
                <p14:modId xmlns:p14="http://schemas.microsoft.com/office/powerpoint/2010/main" val="1419694598"/>
              </p:ext>
            </p:extLst>
          </p:nvPr>
        </p:nvGraphicFramePr>
        <p:xfrm>
          <a:off x="4270907" y="2378075"/>
          <a:ext cx="11191343" cy="4945694"/>
        </p:xfrm>
        <a:graphic>
          <a:graphicData uri="http://schemas.openxmlformats.org/drawingml/2006/table">
            <a:tbl>
              <a:tblPr firstRow="1" firstCol="1" lastRow="1" lastCol="1" bandRow="1" bandCol="1">
                <a:tableStyleId>{5C22544A-7EE6-4342-B048-85BDC9FD1C3A}</a:tableStyleId>
              </a:tblPr>
              <a:tblGrid>
                <a:gridCol w="2238269">
                  <a:extLst>
                    <a:ext uri="{9D8B030D-6E8A-4147-A177-3AD203B41FA5}">
                      <a16:colId xmlns:a16="http://schemas.microsoft.com/office/drawing/2014/main" val="1608167371"/>
                    </a:ext>
                  </a:extLst>
                </a:gridCol>
                <a:gridCol w="1725332">
                  <a:extLst>
                    <a:ext uri="{9D8B030D-6E8A-4147-A177-3AD203B41FA5}">
                      <a16:colId xmlns:a16="http://schemas.microsoft.com/office/drawing/2014/main" val="3377608146"/>
                    </a:ext>
                  </a:extLst>
                </a:gridCol>
                <a:gridCol w="1725332">
                  <a:extLst>
                    <a:ext uri="{9D8B030D-6E8A-4147-A177-3AD203B41FA5}">
                      <a16:colId xmlns:a16="http://schemas.microsoft.com/office/drawing/2014/main" val="2373013552"/>
                    </a:ext>
                  </a:extLst>
                </a:gridCol>
                <a:gridCol w="2751205">
                  <a:extLst>
                    <a:ext uri="{9D8B030D-6E8A-4147-A177-3AD203B41FA5}">
                      <a16:colId xmlns:a16="http://schemas.microsoft.com/office/drawing/2014/main" val="401283910"/>
                    </a:ext>
                  </a:extLst>
                </a:gridCol>
                <a:gridCol w="2751205">
                  <a:extLst>
                    <a:ext uri="{9D8B030D-6E8A-4147-A177-3AD203B41FA5}">
                      <a16:colId xmlns:a16="http://schemas.microsoft.com/office/drawing/2014/main" val="984963710"/>
                    </a:ext>
                  </a:extLst>
                </a:gridCol>
              </a:tblGrid>
              <a:tr h="727198">
                <a:tc>
                  <a:txBody>
                    <a:bodyPr/>
                    <a:lstStyle/>
                    <a:p>
                      <a:pPr marL="59690" marR="0">
                        <a:spcBef>
                          <a:spcPts val="500"/>
                        </a:spcBef>
                        <a:spcAft>
                          <a:spcPts val="0"/>
                        </a:spcAft>
                      </a:pPr>
                      <a:r>
                        <a:rPr lang="en-US" sz="1600" dirty="0">
                          <a:effectLst/>
                        </a:rPr>
                        <a:t>Response</a:t>
                      </a:r>
                      <a:r>
                        <a:rPr lang="en-US" sz="1600" spc="-25" dirty="0">
                          <a:effectLst/>
                        </a:rPr>
                        <a:t> </a:t>
                      </a:r>
                      <a:r>
                        <a:rPr lang="en-US" sz="1600" spc="-10" dirty="0">
                          <a:effectLst/>
                        </a:rPr>
                        <a:t>options</a:t>
                      </a: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00"/>
                        </a:spcBef>
                        <a:spcAft>
                          <a:spcPts val="0"/>
                        </a:spcAft>
                      </a:pPr>
                      <a:r>
                        <a:rPr lang="en-US" sz="1600">
                          <a:effectLst/>
                        </a:rPr>
                        <a:t>Yes,</a:t>
                      </a:r>
                      <a:r>
                        <a:rPr lang="en-US" sz="1600" spc="-65">
                          <a:effectLst/>
                        </a:rPr>
                        <a:t> </a:t>
                      </a:r>
                      <a:r>
                        <a:rPr lang="en-US" sz="1600">
                          <a:effectLst/>
                        </a:rPr>
                        <a:t>this</a:t>
                      </a:r>
                      <a:r>
                        <a:rPr lang="en-US" sz="1600" spc="-60">
                          <a:effectLst/>
                        </a:rPr>
                        <a:t> </a:t>
                      </a:r>
                      <a:r>
                        <a:rPr lang="en-US" sz="1600">
                          <a:effectLst/>
                        </a:rPr>
                        <a:t>response</a:t>
                      </a:r>
                      <a:r>
                        <a:rPr lang="en-US" sz="1600" spc="-60">
                          <a:effectLst/>
                        </a:rPr>
                        <a:t> </a:t>
                      </a:r>
                      <a:r>
                        <a:rPr lang="en-US" sz="1600">
                          <a:effectLst/>
                        </a:rPr>
                        <a:t>is </a:t>
                      </a:r>
                      <a:r>
                        <a:rPr lang="en-US" sz="1600" spc="-10">
                          <a:effectLst/>
                        </a:rPr>
                        <a:t>appropriate..</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00"/>
                        </a:spcBef>
                        <a:spcAft>
                          <a:spcPts val="0"/>
                        </a:spcAft>
                      </a:pPr>
                      <a:r>
                        <a:rPr lang="en-US" sz="1600">
                          <a:effectLst/>
                        </a:rPr>
                        <a:t>No,</a:t>
                      </a:r>
                      <a:r>
                        <a:rPr lang="en-US" sz="1600" spc="-65">
                          <a:effectLst/>
                        </a:rPr>
                        <a:t> </a:t>
                      </a:r>
                      <a:r>
                        <a:rPr lang="en-US" sz="1600">
                          <a:effectLst/>
                        </a:rPr>
                        <a:t>this</a:t>
                      </a:r>
                      <a:r>
                        <a:rPr lang="en-US" sz="1600" spc="-60">
                          <a:effectLst/>
                        </a:rPr>
                        <a:t> </a:t>
                      </a:r>
                      <a:r>
                        <a:rPr lang="en-US" sz="1600">
                          <a:effectLst/>
                        </a:rPr>
                        <a:t>response</a:t>
                      </a:r>
                      <a:r>
                        <a:rPr lang="en-US" sz="1600" spc="-60">
                          <a:effectLst/>
                        </a:rPr>
                        <a:t> </a:t>
                      </a:r>
                      <a:r>
                        <a:rPr lang="en-US" sz="1600">
                          <a:effectLst/>
                        </a:rPr>
                        <a:t>is not appropriate.</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00"/>
                        </a:spcBef>
                        <a:spcAft>
                          <a:spcPts val="0"/>
                        </a:spcAft>
                      </a:pPr>
                      <a:r>
                        <a:rPr lang="en-US" sz="1600">
                          <a:effectLst/>
                        </a:rPr>
                        <a:t>If</a:t>
                      </a:r>
                      <a:r>
                        <a:rPr lang="en-US" sz="1600" spc="-135">
                          <a:effectLst/>
                        </a:rPr>
                        <a:t> </a:t>
                      </a:r>
                      <a:r>
                        <a:rPr lang="en-US" sz="1600">
                          <a:effectLst/>
                        </a:rPr>
                        <a:t>Yes,</a:t>
                      </a:r>
                      <a:r>
                        <a:rPr lang="en-US" sz="1600" spc="-65">
                          <a:effectLst/>
                        </a:rPr>
                        <a:t> </a:t>
                      </a:r>
                      <a:r>
                        <a:rPr lang="en-US" sz="1600">
                          <a:effectLst/>
                        </a:rPr>
                        <a:t>what</a:t>
                      </a:r>
                      <a:r>
                        <a:rPr lang="en-US" sz="1600" spc="-60">
                          <a:effectLst/>
                        </a:rPr>
                        <a:t> </a:t>
                      </a:r>
                      <a:r>
                        <a:rPr lang="en-US" sz="1600">
                          <a:effectLst/>
                        </a:rPr>
                        <a:t>are</a:t>
                      </a:r>
                      <a:r>
                        <a:rPr lang="en-US" sz="1600" spc="-60">
                          <a:effectLst/>
                        </a:rPr>
                        <a:t> </a:t>
                      </a:r>
                      <a:r>
                        <a:rPr lang="en-US" sz="1600">
                          <a:effectLst/>
                        </a:rPr>
                        <a:t>the</a:t>
                      </a:r>
                      <a:r>
                        <a:rPr lang="en-US" sz="1600" spc="10">
                          <a:effectLst/>
                        </a:rPr>
                        <a:t> </a:t>
                      </a:r>
                      <a:r>
                        <a:rPr lang="en-US" sz="1600">
                          <a:effectLst/>
                        </a:rPr>
                        <a:t>key </a:t>
                      </a:r>
                      <a:r>
                        <a:rPr lang="en-US" sz="1600" spc="-10">
                          <a:effectLst/>
                        </a:rPr>
                        <a:t>advantages?</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00"/>
                        </a:spcBef>
                        <a:spcAft>
                          <a:spcPts val="0"/>
                        </a:spcAft>
                      </a:pPr>
                      <a:r>
                        <a:rPr lang="en-US" sz="1600" dirty="0">
                          <a:effectLst/>
                        </a:rPr>
                        <a:t>If</a:t>
                      </a:r>
                      <a:r>
                        <a:rPr lang="en-US" sz="1600" spc="-80" dirty="0">
                          <a:effectLst/>
                        </a:rPr>
                        <a:t> </a:t>
                      </a:r>
                      <a:r>
                        <a:rPr lang="en-US" sz="1600" dirty="0">
                          <a:effectLst/>
                        </a:rPr>
                        <a:t>Yes, what are the</a:t>
                      </a:r>
                      <a:r>
                        <a:rPr lang="en-US" sz="1600" spc="200" dirty="0">
                          <a:effectLst/>
                        </a:rPr>
                        <a:t> </a:t>
                      </a:r>
                      <a:r>
                        <a:rPr lang="en-US" sz="1600" dirty="0">
                          <a:effectLst/>
                        </a:rPr>
                        <a:t>key disadvantages</a:t>
                      </a:r>
                      <a:r>
                        <a:rPr lang="en-US" sz="1600" spc="-65" dirty="0">
                          <a:effectLst/>
                        </a:rPr>
                        <a:t> </a:t>
                      </a:r>
                      <a:r>
                        <a:rPr lang="en-US" sz="1600" dirty="0">
                          <a:effectLst/>
                        </a:rPr>
                        <a:t>/</a:t>
                      </a:r>
                      <a:r>
                        <a:rPr lang="en-US" sz="1600" spc="-60" dirty="0">
                          <a:effectLst/>
                        </a:rPr>
                        <a:t> </a:t>
                      </a:r>
                      <a:r>
                        <a:rPr lang="en-US" sz="1600" dirty="0">
                          <a:effectLst/>
                        </a:rPr>
                        <a:t>limitations?</a:t>
                      </a: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2722795733"/>
                  </a:ext>
                </a:extLst>
              </a:tr>
              <a:tr h="2108781">
                <a:tc>
                  <a:txBody>
                    <a:bodyPr/>
                    <a:lstStyle/>
                    <a:p>
                      <a:pPr marL="59690" marR="0">
                        <a:spcBef>
                          <a:spcPts val="555"/>
                        </a:spcBef>
                        <a:spcAft>
                          <a:spcPts val="0"/>
                        </a:spcAft>
                      </a:pPr>
                      <a:r>
                        <a:rPr lang="en-US" sz="1600">
                          <a:effectLst/>
                        </a:rPr>
                        <a:t>Vouchers</a:t>
                      </a:r>
                      <a:r>
                        <a:rPr lang="en-US" sz="1600" spc="-60">
                          <a:effectLst/>
                        </a:rPr>
                        <a:t> </a:t>
                      </a:r>
                      <a:r>
                        <a:rPr lang="en-US" sz="1600">
                          <a:effectLst/>
                        </a:rPr>
                        <a:t>tied</a:t>
                      </a:r>
                      <a:r>
                        <a:rPr lang="en-US" sz="1600" spc="-60">
                          <a:effectLst/>
                        </a:rPr>
                        <a:t> </a:t>
                      </a:r>
                      <a:r>
                        <a:rPr lang="en-US" sz="1600">
                          <a:effectLst/>
                        </a:rPr>
                        <a:t>to</a:t>
                      </a:r>
                      <a:r>
                        <a:rPr lang="en-US" sz="1600" spc="-60">
                          <a:effectLst/>
                        </a:rPr>
                        <a:t> </a:t>
                      </a:r>
                      <a:r>
                        <a:rPr lang="en-US" sz="1600">
                          <a:effectLst/>
                        </a:rPr>
                        <a:t>seed</a:t>
                      </a:r>
                      <a:r>
                        <a:rPr lang="en-US" sz="1600" spc="-60">
                          <a:effectLst/>
                        </a:rPr>
                        <a:t> </a:t>
                      </a:r>
                      <a:r>
                        <a:rPr lang="en-US" sz="1600">
                          <a:effectLst/>
                        </a:rPr>
                        <a:t>or input fairs</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55"/>
                        </a:spcBef>
                        <a:spcAft>
                          <a:spcPts val="0"/>
                        </a:spcAft>
                      </a:pPr>
                      <a:r>
                        <a:rPr lang="en-US" sz="1600">
                          <a:effectLst/>
                        </a:rPr>
                        <a:t>X</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600">
                          <a:effectLst/>
                        </a:rPr>
                        <a:t> </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165735" lvl="0" indent="-342900">
                        <a:spcBef>
                          <a:spcPts val="555"/>
                        </a:spcBef>
                        <a:spcAft>
                          <a:spcPts val="0"/>
                        </a:spcAft>
                        <a:buSzPts val="1200"/>
                        <a:buFont typeface="Arial" panose="020B0604020202020204" pitchFamily="34" charset="0"/>
                        <a:buChar char="●"/>
                        <a:tabLst>
                          <a:tab pos="326390" algn="l"/>
                          <a:tab pos="327025" algn="l"/>
                        </a:tabLst>
                      </a:pPr>
                      <a:r>
                        <a:rPr lang="en-US" sz="1600">
                          <a:effectLst/>
                        </a:rPr>
                        <a:t>introducing the planting material (maybe varieties resistant</a:t>
                      </a:r>
                      <a:r>
                        <a:rPr lang="en-US" sz="1600" spc="-40">
                          <a:effectLst/>
                        </a:rPr>
                        <a:t> </a:t>
                      </a:r>
                      <a:r>
                        <a:rPr lang="en-US" sz="1600">
                          <a:effectLst/>
                        </a:rPr>
                        <a:t>to</a:t>
                      </a:r>
                      <a:r>
                        <a:rPr lang="en-US" sz="1600" spc="-40">
                          <a:effectLst/>
                        </a:rPr>
                        <a:t> </a:t>
                      </a:r>
                      <a:r>
                        <a:rPr lang="en-US" sz="1600">
                          <a:effectLst/>
                        </a:rPr>
                        <a:t>disease</a:t>
                      </a:r>
                      <a:r>
                        <a:rPr lang="en-US" sz="1600" spc="-40">
                          <a:effectLst/>
                        </a:rPr>
                        <a:t> </a:t>
                      </a:r>
                      <a:r>
                        <a:rPr lang="en-US" sz="1600">
                          <a:effectLst/>
                        </a:rPr>
                        <a:t>if</a:t>
                      </a:r>
                      <a:r>
                        <a:rPr lang="en-US" sz="1600" spc="-40">
                          <a:effectLst/>
                        </a:rPr>
                        <a:t> </a:t>
                      </a:r>
                      <a:r>
                        <a:rPr lang="en-US" sz="1600">
                          <a:effectLst/>
                        </a:rPr>
                        <a:t>that</a:t>
                      </a:r>
                      <a:r>
                        <a:rPr lang="en-US" sz="1600" spc="-40">
                          <a:effectLst/>
                        </a:rPr>
                        <a:t> </a:t>
                      </a:r>
                      <a:r>
                        <a:rPr lang="en-US" sz="1600">
                          <a:effectLst/>
                        </a:rPr>
                        <a:t>is the underlying cause)</a:t>
                      </a:r>
                      <a:endParaRPr lang="en-US" sz="1400">
                        <a:effectLst/>
                      </a:endParaRPr>
                    </a:p>
                    <a:p>
                      <a:pPr marL="342900" marR="269875" lvl="0" indent="-342900">
                        <a:spcBef>
                          <a:spcPts val="0"/>
                        </a:spcBef>
                        <a:spcAft>
                          <a:spcPts val="0"/>
                        </a:spcAft>
                        <a:buSzPts val="1200"/>
                        <a:buFont typeface="Arial" panose="020B0604020202020204" pitchFamily="34" charset="0"/>
                        <a:buChar char="●"/>
                        <a:tabLst>
                          <a:tab pos="326390" algn="l"/>
                          <a:tab pos="327025" algn="l"/>
                        </a:tabLst>
                      </a:pPr>
                      <a:r>
                        <a:rPr lang="en-US" sz="1600">
                          <a:effectLst/>
                        </a:rPr>
                        <a:t>Provides</a:t>
                      </a:r>
                      <a:r>
                        <a:rPr lang="en-US" sz="1600" spc="-65">
                          <a:effectLst/>
                        </a:rPr>
                        <a:t> </a:t>
                      </a:r>
                      <a:r>
                        <a:rPr lang="en-US" sz="1600">
                          <a:effectLst/>
                        </a:rPr>
                        <a:t>some</a:t>
                      </a:r>
                      <a:r>
                        <a:rPr lang="en-US" sz="1600" spc="-60">
                          <a:effectLst/>
                        </a:rPr>
                        <a:t> </a:t>
                      </a:r>
                      <a:r>
                        <a:rPr lang="en-US" sz="1600">
                          <a:effectLst/>
                        </a:rPr>
                        <a:t>freedom</a:t>
                      </a:r>
                      <a:r>
                        <a:rPr lang="en-US" sz="1600" spc="-60">
                          <a:effectLst/>
                        </a:rPr>
                        <a:t> </a:t>
                      </a:r>
                      <a:r>
                        <a:rPr lang="en-US" sz="1600">
                          <a:effectLst/>
                        </a:rPr>
                        <a:t>in the choice of crops and quantities of seeds</a:t>
                      </a:r>
                      <a:endParaRPr lang="en-US" sz="140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0" lvl="0" indent="-342900">
                        <a:spcBef>
                          <a:spcPts val="555"/>
                        </a:spcBef>
                        <a:spcAft>
                          <a:spcPts val="0"/>
                        </a:spcAft>
                        <a:buSzPts val="1200"/>
                        <a:buFont typeface="Arial" panose="020B0604020202020204" pitchFamily="34" charset="0"/>
                        <a:buChar char="●"/>
                        <a:tabLst>
                          <a:tab pos="326390" algn="l"/>
                          <a:tab pos="327025" algn="l"/>
                        </a:tabLst>
                      </a:pPr>
                      <a:r>
                        <a:rPr lang="en-US" sz="1600" dirty="0">
                          <a:effectLst/>
                        </a:rPr>
                        <a:t>limited </a:t>
                      </a:r>
                      <a:r>
                        <a:rPr lang="en-US" sz="1600" spc="-10" dirty="0">
                          <a:effectLst/>
                        </a:rPr>
                        <a:t>choice</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877665877"/>
                  </a:ext>
                </a:extLst>
              </a:tr>
              <a:tr h="2109715">
                <a:tc>
                  <a:txBody>
                    <a:bodyPr/>
                    <a:lstStyle/>
                    <a:p>
                      <a:pPr marL="59690" marR="730250">
                        <a:spcBef>
                          <a:spcPts val="535"/>
                        </a:spcBef>
                        <a:spcAft>
                          <a:spcPts val="0"/>
                        </a:spcAft>
                      </a:pPr>
                      <a:r>
                        <a:rPr lang="en-US" sz="1600">
                          <a:effectLst/>
                        </a:rPr>
                        <a:t>Vouchers</a:t>
                      </a:r>
                      <a:r>
                        <a:rPr lang="en-US" sz="1600" spc="-65">
                          <a:effectLst/>
                        </a:rPr>
                        <a:t> </a:t>
                      </a:r>
                      <a:r>
                        <a:rPr lang="en-US" sz="1600">
                          <a:effectLst/>
                        </a:rPr>
                        <a:t>tied</a:t>
                      </a:r>
                      <a:r>
                        <a:rPr lang="en-US" sz="1600" spc="-60">
                          <a:effectLst/>
                        </a:rPr>
                        <a:t> </a:t>
                      </a:r>
                      <a:r>
                        <a:rPr lang="en-US" sz="1600">
                          <a:effectLst/>
                        </a:rPr>
                        <a:t>to </a:t>
                      </a:r>
                      <a:r>
                        <a:rPr lang="en-US" sz="1600" spc="-10">
                          <a:effectLst/>
                        </a:rPr>
                        <a:t>agro-dealers</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600">
                          <a:effectLst/>
                        </a:rPr>
                        <a:t> </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35"/>
                        </a:spcBef>
                        <a:spcAft>
                          <a:spcPts val="0"/>
                        </a:spcAft>
                      </a:pPr>
                      <a:r>
                        <a:rPr lang="en-US" sz="1600">
                          <a:effectLst/>
                        </a:rPr>
                        <a:t>X</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262890" lvl="0" indent="-342900">
                        <a:spcBef>
                          <a:spcPts val="535"/>
                        </a:spcBef>
                        <a:spcAft>
                          <a:spcPts val="0"/>
                        </a:spcAft>
                        <a:buSzPts val="1200"/>
                        <a:buFont typeface="Arial" panose="020B0604020202020204" pitchFamily="34" charset="0"/>
                        <a:buChar char="●"/>
                        <a:tabLst>
                          <a:tab pos="326390" algn="l"/>
                          <a:tab pos="327025" algn="l"/>
                        </a:tabLst>
                      </a:pPr>
                      <a:r>
                        <a:rPr lang="en-US" sz="1600">
                          <a:effectLst/>
                        </a:rPr>
                        <a:t>can</a:t>
                      </a:r>
                      <a:r>
                        <a:rPr lang="en-US" sz="1600" spc="-40">
                          <a:effectLst/>
                        </a:rPr>
                        <a:t> </a:t>
                      </a:r>
                      <a:r>
                        <a:rPr lang="en-US" sz="1600">
                          <a:effectLst/>
                        </a:rPr>
                        <a:t>be</a:t>
                      </a:r>
                      <a:r>
                        <a:rPr lang="en-US" sz="1600" spc="-40">
                          <a:effectLst/>
                        </a:rPr>
                        <a:t> </a:t>
                      </a:r>
                      <a:r>
                        <a:rPr lang="en-US" sz="1600">
                          <a:effectLst/>
                        </a:rPr>
                        <a:t>opened</a:t>
                      </a:r>
                      <a:r>
                        <a:rPr lang="en-US" sz="1600" spc="-40">
                          <a:effectLst/>
                        </a:rPr>
                        <a:t> </a:t>
                      </a:r>
                      <a:r>
                        <a:rPr lang="en-US" sz="1600">
                          <a:effectLst/>
                        </a:rPr>
                        <a:t>up</a:t>
                      </a:r>
                      <a:r>
                        <a:rPr lang="en-US" sz="1600" spc="-40">
                          <a:effectLst/>
                        </a:rPr>
                        <a:t> </a:t>
                      </a:r>
                      <a:r>
                        <a:rPr lang="en-US" sz="1600">
                          <a:effectLst/>
                        </a:rPr>
                        <a:t>to</a:t>
                      </a:r>
                      <a:r>
                        <a:rPr lang="en-US" sz="1600" spc="-40">
                          <a:effectLst/>
                        </a:rPr>
                        <a:t> </a:t>
                      </a:r>
                      <a:r>
                        <a:rPr lang="en-US" sz="1600">
                          <a:effectLst/>
                        </a:rPr>
                        <a:t>other agricultural inputs</a:t>
                      </a:r>
                      <a:endParaRPr lang="en-US" sz="1400">
                        <a:effectLst/>
                      </a:endParaRPr>
                    </a:p>
                    <a:p>
                      <a:pPr marL="342900" marR="96520" lvl="0" indent="-342900">
                        <a:spcBef>
                          <a:spcPts val="0"/>
                        </a:spcBef>
                        <a:spcAft>
                          <a:spcPts val="0"/>
                        </a:spcAft>
                        <a:buSzPts val="1200"/>
                        <a:buFont typeface="Arial" panose="020B0604020202020204" pitchFamily="34" charset="0"/>
                        <a:buChar char="●"/>
                        <a:tabLst>
                          <a:tab pos="326390" algn="l"/>
                          <a:tab pos="327025" algn="l"/>
                        </a:tabLst>
                      </a:pPr>
                      <a:r>
                        <a:rPr lang="en-US" sz="1600">
                          <a:effectLst/>
                        </a:rPr>
                        <a:t>Could be the reason why planting materials are not available</a:t>
                      </a:r>
                      <a:r>
                        <a:rPr lang="en-US" sz="1600" spc="-65">
                          <a:effectLst/>
                        </a:rPr>
                        <a:t> </a:t>
                      </a:r>
                      <a:r>
                        <a:rPr lang="en-US" sz="1600">
                          <a:effectLst/>
                        </a:rPr>
                        <a:t>(traders</a:t>
                      </a:r>
                      <a:r>
                        <a:rPr lang="en-US" sz="1600" spc="-60">
                          <a:effectLst/>
                        </a:rPr>
                        <a:t> </a:t>
                      </a:r>
                      <a:r>
                        <a:rPr lang="en-US" sz="1600">
                          <a:effectLst/>
                        </a:rPr>
                        <a:t>don’t</a:t>
                      </a:r>
                      <a:r>
                        <a:rPr lang="en-US" sz="1600" spc="-60">
                          <a:effectLst/>
                        </a:rPr>
                        <a:t> </a:t>
                      </a:r>
                      <a:r>
                        <a:rPr lang="en-US" sz="1600">
                          <a:effectLst/>
                        </a:rPr>
                        <a:t>stock if they think there will be no </a:t>
                      </a:r>
                      <a:r>
                        <a:rPr lang="en-US" sz="1600" spc="-10">
                          <a:effectLst/>
                        </a:rPr>
                        <a:t>demand)</a:t>
                      </a:r>
                      <a:endParaRPr lang="en-US" sz="140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154940" lvl="0" indent="-342900" algn="just">
                        <a:spcBef>
                          <a:spcPts val="535"/>
                        </a:spcBef>
                        <a:spcAft>
                          <a:spcPts val="0"/>
                        </a:spcAft>
                        <a:buSzPts val="1200"/>
                        <a:buFont typeface="Arial" panose="020B0604020202020204" pitchFamily="34" charset="0"/>
                        <a:buChar char="●"/>
                        <a:tabLst>
                          <a:tab pos="327025" algn="l"/>
                        </a:tabLst>
                      </a:pPr>
                      <a:r>
                        <a:rPr lang="en-US" sz="1600" dirty="0">
                          <a:effectLst/>
                        </a:rPr>
                        <a:t>if</a:t>
                      </a:r>
                      <a:r>
                        <a:rPr lang="en-US" sz="1600" spc="-40" dirty="0">
                          <a:effectLst/>
                        </a:rPr>
                        <a:t> </a:t>
                      </a:r>
                      <a:r>
                        <a:rPr lang="en-US" sz="1600" dirty="0">
                          <a:effectLst/>
                        </a:rPr>
                        <a:t>the</a:t>
                      </a:r>
                      <a:r>
                        <a:rPr lang="en-US" sz="1600" spc="-40" dirty="0">
                          <a:effectLst/>
                        </a:rPr>
                        <a:t> </a:t>
                      </a:r>
                      <a:r>
                        <a:rPr lang="en-US" sz="1600" dirty="0">
                          <a:effectLst/>
                        </a:rPr>
                        <a:t>unavailability</a:t>
                      </a:r>
                      <a:r>
                        <a:rPr lang="en-US" sz="1600" spc="-40" dirty="0">
                          <a:effectLst/>
                        </a:rPr>
                        <a:t> </a:t>
                      </a:r>
                      <a:r>
                        <a:rPr lang="en-US" sz="1600" dirty="0">
                          <a:effectLst/>
                        </a:rPr>
                        <a:t>is</a:t>
                      </a:r>
                      <a:r>
                        <a:rPr lang="en-US" sz="1600" spc="-40" dirty="0">
                          <a:effectLst/>
                        </a:rPr>
                        <a:t> </a:t>
                      </a:r>
                      <a:r>
                        <a:rPr lang="en-US" sz="1600" dirty="0">
                          <a:effectLst/>
                        </a:rPr>
                        <a:t>due</a:t>
                      </a:r>
                      <a:r>
                        <a:rPr lang="en-US" sz="1600" spc="-40" dirty="0">
                          <a:effectLst/>
                        </a:rPr>
                        <a:t> </a:t>
                      </a:r>
                      <a:r>
                        <a:rPr lang="en-US" sz="1600" dirty="0">
                          <a:effectLst/>
                        </a:rPr>
                        <a:t>to a</a:t>
                      </a:r>
                      <a:r>
                        <a:rPr lang="en-US" sz="1600" spc="-15" dirty="0">
                          <a:effectLst/>
                        </a:rPr>
                        <a:t> </a:t>
                      </a:r>
                      <a:r>
                        <a:rPr lang="en-US" sz="1600" dirty="0">
                          <a:effectLst/>
                        </a:rPr>
                        <a:t>market-related</a:t>
                      </a:r>
                      <a:r>
                        <a:rPr lang="en-US" sz="1600" spc="-15" dirty="0">
                          <a:effectLst/>
                        </a:rPr>
                        <a:t> </a:t>
                      </a:r>
                      <a:r>
                        <a:rPr lang="en-US" sz="1600" dirty="0">
                          <a:effectLst/>
                        </a:rPr>
                        <a:t>issue,</a:t>
                      </a:r>
                      <a:r>
                        <a:rPr lang="en-US" sz="1600" spc="-15" dirty="0">
                          <a:effectLst/>
                        </a:rPr>
                        <a:t> </a:t>
                      </a:r>
                      <a:r>
                        <a:rPr lang="en-US" sz="1600" dirty="0">
                          <a:effectLst/>
                        </a:rPr>
                        <a:t>that won’t necessarily solve it</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1906019999"/>
                  </a:ext>
                </a:extLst>
              </a:tr>
            </a:tbl>
          </a:graphicData>
        </a:graphic>
      </p:graphicFrame>
      <p:graphicFrame>
        <p:nvGraphicFramePr>
          <p:cNvPr id="5" name="Table 4">
            <a:extLst>
              <a:ext uri="{FF2B5EF4-FFF2-40B4-BE49-F238E27FC236}">
                <a16:creationId xmlns:a16="http://schemas.microsoft.com/office/drawing/2014/main" id="{249D43AC-7EED-0701-02CE-767D5C2CA56F}"/>
              </a:ext>
            </a:extLst>
          </p:cNvPr>
          <p:cNvGraphicFramePr>
            <a:graphicFrameLocks noGrp="1"/>
          </p:cNvGraphicFramePr>
          <p:nvPr>
            <p:extLst>
              <p:ext uri="{D42A27DB-BD31-4B8C-83A1-F6EECF244321}">
                <p14:modId xmlns:p14="http://schemas.microsoft.com/office/powerpoint/2010/main" val="2404920527"/>
              </p:ext>
            </p:extLst>
          </p:nvPr>
        </p:nvGraphicFramePr>
        <p:xfrm>
          <a:off x="4270907" y="7476169"/>
          <a:ext cx="11191343" cy="2971800"/>
        </p:xfrm>
        <a:graphic>
          <a:graphicData uri="http://schemas.openxmlformats.org/drawingml/2006/table">
            <a:tbl>
              <a:tblPr firstRow="1" firstCol="1" lastRow="1" lastCol="1" bandRow="1" bandCol="1">
                <a:tableStyleId>{5C22544A-7EE6-4342-B048-85BDC9FD1C3A}</a:tableStyleId>
              </a:tblPr>
              <a:tblGrid>
                <a:gridCol w="2238269">
                  <a:extLst>
                    <a:ext uri="{9D8B030D-6E8A-4147-A177-3AD203B41FA5}">
                      <a16:colId xmlns:a16="http://schemas.microsoft.com/office/drawing/2014/main" val="1430174151"/>
                    </a:ext>
                  </a:extLst>
                </a:gridCol>
                <a:gridCol w="1725332">
                  <a:extLst>
                    <a:ext uri="{9D8B030D-6E8A-4147-A177-3AD203B41FA5}">
                      <a16:colId xmlns:a16="http://schemas.microsoft.com/office/drawing/2014/main" val="604530856"/>
                    </a:ext>
                  </a:extLst>
                </a:gridCol>
                <a:gridCol w="1725332">
                  <a:extLst>
                    <a:ext uri="{9D8B030D-6E8A-4147-A177-3AD203B41FA5}">
                      <a16:colId xmlns:a16="http://schemas.microsoft.com/office/drawing/2014/main" val="1841213636"/>
                    </a:ext>
                  </a:extLst>
                </a:gridCol>
                <a:gridCol w="2751205">
                  <a:extLst>
                    <a:ext uri="{9D8B030D-6E8A-4147-A177-3AD203B41FA5}">
                      <a16:colId xmlns:a16="http://schemas.microsoft.com/office/drawing/2014/main" val="1920217749"/>
                    </a:ext>
                  </a:extLst>
                </a:gridCol>
                <a:gridCol w="2751205">
                  <a:extLst>
                    <a:ext uri="{9D8B030D-6E8A-4147-A177-3AD203B41FA5}">
                      <a16:colId xmlns:a16="http://schemas.microsoft.com/office/drawing/2014/main" val="490093054"/>
                    </a:ext>
                  </a:extLst>
                </a:gridCol>
              </a:tblGrid>
              <a:tr h="1468282">
                <a:tc>
                  <a:txBody>
                    <a:bodyPr/>
                    <a:lstStyle/>
                    <a:p>
                      <a:pPr marL="59690" marR="0">
                        <a:spcBef>
                          <a:spcPts val="505"/>
                        </a:spcBef>
                        <a:spcAft>
                          <a:spcPts val="0"/>
                        </a:spcAft>
                      </a:pPr>
                      <a:r>
                        <a:rPr lang="en-US" sz="1600" dirty="0">
                          <a:effectLst/>
                        </a:rPr>
                        <a:t>Direct</a:t>
                      </a:r>
                      <a:r>
                        <a:rPr lang="en-US" sz="1600" spc="-65" dirty="0">
                          <a:effectLst/>
                        </a:rPr>
                        <a:t> </a:t>
                      </a:r>
                      <a:r>
                        <a:rPr lang="en-US" sz="1600" dirty="0">
                          <a:effectLst/>
                        </a:rPr>
                        <a:t>Seed</a:t>
                      </a:r>
                      <a:r>
                        <a:rPr lang="en-US" sz="1600" spc="-60" dirty="0">
                          <a:effectLst/>
                        </a:rPr>
                        <a:t> </a:t>
                      </a:r>
                      <a:r>
                        <a:rPr lang="en-US" sz="1600" dirty="0">
                          <a:effectLst/>
                        </a:rPr>
                        <a:t>Distribution </a:t>
                      </a:r>
                      <a:r>
                        <a:rPr lang="en-US" sz="1600" spc="-10" dirty="0">
                          <a:effectLst/>
                        </a:rPr>
                        <a:t>(DSD)</a:t>
                      </a: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05"/>
                        </a:spcBef>
                        <a:spcAft>
                          <a:spcPts val="0"/>
                        </a:spcAft>
                      </a:pPr>
                      <a:r>
                        <a:rPr lang="en-US" sz="1600">
                          <a:effectLst/>
                        </a:rPr>
                        <a:t>X</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600">
                          <a:effectLst/>
                        </a:rPr>
                        <a:t> </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436245" lvl="0" indent="-342900">
                        <a:spcBef>
                          <a:spcPts val="505"/>
                        </a:spcBef>
                        <a:spcAft>
                          <a:spcPts val="0"/>
                        </a:spcAft>
                        <a:buSzPts val="1200"/>
                        <a:buFont typeface="Arial" panose="020B0604020202020204" pitchFamily="34" charset="0"/>
                        <a:buChar char="●"/>
                        <a:tabLst>
                          <a:tab pos="326390" algn="l"/>
                          <a:tab pos="327025" algn="l"/>
                        </a:tabLst>
                      </a:pPr>
                      <a:r>
                        <a:rPr lang="en-US" sz="1600">
                          <a:effectLst/>
                        </a:rPr>
                        <a:t>control</a:t>
                      </a:r>
                      <a:r>
                        <a:rPr lang="en-US" sz="1600" spc="-50">
                          <a:effectLst/>
                        </a:rPr>
                        <a:t> </a:t>
                      </a:r>
                      <a:r>
                        <a:rPr lang="en-US" sz="1600">
                          <a:effectLst/>
                        </a:rPr>
                        <a:t>of</a:t>
                      </a:r>
                      <a:r>
                        <a:rPr lang="en-US" sz="1600" spc="-50">
                          <a:effectLst/>
                        </a:rPr>
                        <a:t> </a:t>
                      </a:r>
                      <a:r>
                        <a:rPr lang="en-US" sz="1600">
                          <a:effectLst/>
                        </a:rPr>
                        <a:t>the</a:t>
                      </a:r>
                      <a:r>
                        <a:rPr lang="en-US" sz="1600" spc="-50">
                          <a:effectLst/>
                        </a:rPr>
                        <a:t> </a:t>
                      </a:r>
                      <a:r>
                        <a:rPr lang="en-US" sz="1600">
                          <a:effectLst/>
                        </a:rPr>
                        <a:t>quality</a:t>
                      </a:r>
                      <a:r>
                        <a:rPr lang="en-US" sz="1600" spc="-50">
                          <a:effectLst/>
                        </a:rPr>
                        <a:t> </a:t>
                      </a:r>
                      <a:r>
                        <a:rPr lang="en-US" sz="1600">
                          <a:effectLst/>
                        </a:rPr>
                        <a:t>of seeds provided</a:t>
                      </a:r>
                      <a:endParaRPr lang="en-US" sz="1400">
                        <a:effectLst/>
                      </a:endParaRPr>
                    </a:p>
                    <a:p>
                      <a:pPr marL="342900" marR="0" lvl="0" indent="-342900">
                        <a:spcBef>
                          <a:spcPts val="0"/>
                        </a:spcBef>
                        <a:spcAft>
                          <a:spcPts val="0"/>
                        </a:spcAft>
                        <a:buSzPts val="1200"/>
                        <a:buFont typeface="Arial" panose="020B0604020202020204" pitchFamily="34" charset="0"/>
                        <a:buChar char="●"/>
                        <a:tabLst>
                          <a:tab pos="326390" algn="l"/>
                          <a:tab pos="327025" algn="l"/>
                        </a:tabLst>
                      </a:pPr>
                      <a:r>
                        <a:rPr lang="en-US" sz="1600">
                          <a:effectLst/>
                        </a:rPr>
                        <a:t>introduction of new </a:t>
                      </a:r>
                      <a:r>
                        <a:rPr lang="en-US" sz="1600" spc="-10">
                          <a:effectLst/>
                        </a:rPr>
                        <a:t>varieties</a:t>
                      </a:r>
                      <a:endParaRPr lang="en-US" sz="140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0" lvl="0" indent="-342900">
                        <a:spcBef>
                          <a:spcPts val="505"/>
                        </a:spcBef>
                        <a:spcAft>
                          <a:spcPts val="0"/>
                        </a:spcAft>
                        <a:buSzPts val="1200"/>
                        <a:buFont typeface="Arial" panose="020B0604020202020204" pitchFamily="34" charset="0"/>
                        <a:buChar char="●"/>
                        <a:tabLst>
                          <a:tab pos="326390" algn="l"/>
                          <a:tab pos="327025" algn="l"/>
                        </a:tabLst>
                      </a:pPr>
                      <a:r>
                        <a:rPr lang="en-US" sz="1600" dirty="0">
                          <a:effectLst/>
                        </a:rPr>
                        <a:t>no choice for the </a:t>
                      </a:r>
                      <a:r>
                        <a:rPr lang="en-US" sz="1600" spc="-10" dirty="0">
                          <a:effectLst/>
                        </a:rPr>
                        <a:t>farmer</a:t>
                      </a:r>
                      <a:endParaRPr lang="en-US" sz="1400" dirty="0">
                        <a:effectLst/>
                      </a:endParaRPr>
                    </a:p>
                    <a:p>
                      <a:pPr marL="342900" marR="87630" lvl="0" indent="-342900">
                        <a:spcBef>
                          <a:spcPts val="0"/>
                        </a:spcBef>
                        <a:spcAft>
                          <a:spcPts val="0"/>
                        </a:spcAft>
                        <a:buSzPts val="1200"/>
                        <a:buFont typeface="Arial" panose="020B0604020202020204" pitchFamily="34" charset="0"/>
                        <a:buChar char="●"/>
                        <a:tabLst>
                          <a:tab pos="326390" algn="l"/>
                          <a:tab pos="327025" algn="l"/>
                        </a:tabLst>
                      </a:pPr>
                      <a:r>
                        <a:rPr lang="en-US" sz="1600" dirty="0">
                          <a:effectLst/>
                        </a:rPr>
                        <a:t>needs to be tied to a very good</a:t>
                      </a:r>
                      <a:r>
                        <a:rPr lang="en-US" sz="1600" spc="-65" dirty="0">
                          <a:effectLst/>
                        </a:rPr>
                        <a:t> </a:t>
                      </a:r>
                      <a:r>
                        <a:rPr lang="en-US" sz="1600" dirty="0">
                          <a:effectLst/>
                        </a:rPr>
                        <a:t>assessment</a:t>
                      </a:r>
                      <a:r>
                        <a:rPr lang="en-US" sz="1600" spc="-60" dirty="0">
                          <a:effectLst/>
                        </a:rPr>
                        <a:t> </a:t>
                      </a:r>
                      <a:r>
                        <a:rPr lang="en-US" sz="1600" dirty="0">
                          <a:effectLst/>
                        </a:rPr>
                        <a:t>of</a:t>
                      </a:r>
                      <a:r>
                        <a:rPr lang="en-US" sz="1600" spc="-60" dirty="0">
                          <a:effectLst/>
                        </a:rPr>
                        <a:t> </a:t>
                      </a:r>
                      <a:r>
                        <a:rPr lang="en-US" sz="1600" dirty="0" err="1">
                          <a:effectLst/>
                        </a:rPr>
                        <a:t>prefered</a:t>
                      </a:r>
                      <a:r>
                        <a:rPr lang="en-US" sz="1600" dirty="0">
                          <a:effectLst/>
                        </a:rPr>
                        <a:t> </a:t>
                      </a:r>
                      <a:r>
                        <a:rPr lang="en-US" sz="1600" spc="-10" dirty="0">
                          <a:effectLst/>
                        </a:rPr>
                        <a:t>crops</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1325562326"/>
                  </a:ext>
                </a:extLst>
              </a:tr>
              <a:tr h="1503518">
                <a:tc>
                  <a:txBody>
                    <a:bodyPr/>
                    <a:lstStyle/>
                    <a:p>
                      <a:pPr marL="59690" marR="0">
                        <a:spcBef>
                          <a:spcPts val="590"/>
                        </a:spcBef>
                        <a:spcAft>
                          <a:spcPts val="0"/>
                        </a:spcAft>
                      </a:pPr>
                      <a:r>
                        <a:rPr lang="en-US" sz="1600">
                          <a:effectLst/>
                        </a:rPr>
                        <a:t>Other,</a:t>
                      </a:r>
                      <a:r>
                        <a:rPr lang="en-US" sz="1600" spc="-60">
                          <a:effectLst/>
                        </a:rPr>
                        <a:t> </a:t>
                      </a:r>
                      <a:r>
                        <a:rPr lang="en-US" sz="1600" spc="-10">
                          <a:effectLst/>
                        </a:rPr>
                        <a:t>specify</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90"/>
                        </a:spcBef>
                        <a:spcAft>
                          <a:spcPts val="0"/>
                        </a:spcAft>
                      </a:pPr>
                      <a:r>
                        <a:rPr lang="en-US" sz="1600" spc="-10">
                          <a:effectLst/>
                        </a:rPr>
                        <a:t>Market-based </a:t>
                      </a:r>
                      <a:r>
                        <a:rPr lang="en-US" sz="1600">
                          <a:effectLst/>
                        </a:rPr>
                        <a:t>response</a:t>
                      </a:r>
                      <a:r>
                        <a:rPr lang="en-US" sz="1600" spc="-30">
                          <a:effectLst/>
                        </a:rPr>
                        <a:t> </a:t>
                      </a:r>
                      <a:r>
                        <a:rPr lang="en-US" sz="1600">
                          <a:effectLst/>
                        </a:rPr>
                        <a:t>(transport vouchers</a:t>
                      </a:r>
                      <a:r>
                        <a:rPr lang="en-US" sz="1600" spc="-65">
                          <a:effectLst/>
                        </a:rPr>
                        <a:t> </a:t>
                      </a:r>
                      <a:r>
                        <a:rPr lang="en-US" sz="1600">
                          <a:effectLst/>
                        </a:rPr>
                        <a:t>to</a:t>
                      </a:r>
                      <a:r>
                        <a:rPr lang="en-US" sz="1600" spc="-60">
                          <a:effectLst/>
                        </a:rPr>
                        <a:t> </a:t>
                      </a:r>
                      <a:r>
                        <a:rPr lang="en-US" sz="1600">
                          <a:effectLst/>
                        </a:rPr>
                        <a:t>traders, loans to traders, </a:t>
                      </a:r>
                      <a:r>
                        <a:rPr lang="en-US" sz="1600" spc="-10">
                          <a:effectLst/>
                        </a:rPr>
                        <a:t>etc…)</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600">
                          <a:effectLst/>
                        </a:rPr>
                        <a:t> </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70485" lvl="0" indent="-342900">
                        <a:spcBef>
                          <a:spcPts val="590"/>
                        </a:spcBef>
                        <a:spcAft>
                          <a:spcPts val="0"/>
                        </a:spcAft>
                        <a:buSzPts val="1200"/>
                        <a:buFont typeface="Arial" panose="020B0604020202020204" pitchFamily="34" charset="0"/>
                        <a:buChar char="●"/>
                        <a:tabLst>
                          <a:tab pos="326390" algn="l"/>
                          <a:tab pos="327025" algn="l"/>
                        </a:tabLst>
                      </a:pPr>
                      <a:r>
                        <a:rPr lang="en-US" sz="1600">
                          <a:effectLst/>
                        </a:rPr>
                        <a:t>if the shortage is due to market issues (cost of transport, traders unable to purchase</a:t>
                      </a:r>
                      <a:r>
                        <a:rPr lang="en-US" sz="1600" spc="-50">
                          <a:effectLst/>
                        </a:rPr>
                        <a:t> </a:t>
                      </a:r>
                      <a:r>
                        <a:rPr lang="en-US" sz="1600">
                          <a:effectLst/>
                        </a:rPr>
                        <a:t>stock</a:t>
                      </a:r>
                      <a:r>
                        <a:rPr lang="en-US" sz="1600" spc="-50">
                          <a:effectLst/>
                        </a:rPr>
                        <a:t> </a:t>
                      </a:r>
                      <a:r>
                        <a:rPr lang="en-US" sz="1600">
                          <a:effectLst/>
                        </a:rPr>
                        <a:t>on</a:t>
                      </a:r>
                      <a:r>
                        <a:rPr lang="en-US" sz="1600" spc="-50">
                          <a:effectLst/>
                        </a:rPr>
                        <a:t> </a:t>
                      </a:r>
                      <a:r>
                        <a:rPr lang="en-US" sz="1600">
                          <a:effectLst/>
                        </a:rPr>
                        <a:t>credit,...)</a:t>
                      </a:r>
                      <a:r>
                        <a:rPr lang="en-US" sz="1600" spc="-50">
                          <a:effectLst/>
                        </a:rPr>
                        <a:t> </a:t>
                      </a:r>
                      <a:r>
                        <a:rPr lang="en-US" sz="1600">
                          <a:effectLst/>
                        </a:rPr>
                        <a:t>a support to traders could be </a:t>
                      </a:r>
                      <a:r>
                        <a:rPr lang="en-US" sz="1600" spc="-10">
                          <a:effectLst/>
                        </a:rPr>
                        <a:t>advisable</a:t>
                      </a:r>
                      <a:endParaRPr lang="en-US" sz="140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579120" lvl="0" indent="-342900">
                        <a:spcBef>
                          <a:spcPts val="590"/>
                        </a:spcBef>
                        <a:spcAft>
                          <a:spcPts val="0"/>
                        </a:spcAft>
                        <a:buSzPts val="1200"/>
                        <a:buFont typeface="Arial" panose="020B0604020202020204" pitchFamily="34" charset="0"/>
                        <a:buChar char="●"/>
                        <a:tabLst>
                          <a:tab pos="326390" algn="l"/>
                          <a:tab pos="327025" algn="l"/>
                        </a:tabLst>
                      </a:pPr>
                      <a:r>
                        <a:rPr lang="en-US" sz="1600" dirty="0">
                          <a:effectLst/>
                        </a:rPr>
                        <a:t>needs</a:t>
                      </a:r>
                      <a:r>
                        <a:rPr lang="en-US" sz="1600" spc="-65" dirty="0">
                          <a:effectLst/>
                        </a:rPr>
                        <a:t> </a:t>
                      </a:r>
                      <a:r>
                        <a:rPr lang="en-US" sz="1600" dirty="0">
                          <a:effectLst/>
                        </a:rPr>
                        <a:t>further</a:t>
                      </a:r>
                      <a:r>
                        <a:rPr lang="en-US" sz="1600" spc="-60" dirty="0">
                          <a:effectLst/>
                        </a:rPr>
                        <a:t> </a:t>
                      </a:r>
                      <a:r>
                        <a:rPr lang="en-US" sz="1600" dirty="0">
                          <a:effectLst/>
                        </a:rPr>
                        <a:t>market </a:t>
                      </a:r>
                      <a:r>
                        <a:rPr lang="en-US" sz="1600" spc="-10" dirty="0">
                          <a:effectLst/>
                        </a:rPr>
                        <a:t>assessment</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4239398063"/>
                  </a:ext>
                </a:extLst>
              </a:tr>
            </a:tbl>
          </a:graphicData>
        </a:graphic>
      </p:graphicFrame>
    </p:spTree>
    <p:extLst>
      <p:ext uri="{BB962C8B-B14F-4D97-AF65-F5344CB8AC3E}">
        <p14:creationId xmlns:p14="http://schemas.microsoft.com/office/powerpoint/2010/main" val="1566410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6D1F-3FC2-245C-C912-0839D2127DE8}"/>
              </a:ext>
            </a:extLst>
          </p:cNvPr>
          <p:cNvSpPr>
            <a:spLocks noGrp="1"/>
          </p:cNvSpPr>
          <p:nvPr>
            <p:ph type="title"/>
          </p:nvPr>
        </p:nvSpPr>
        <p:spPr>
          <a:xfrm>
            <a:off x="2081783" y="544676"/>
            <a:ext cx="15940532" cy="2462213"/>
          </a:xfrm>
        </p:spPr>
        <p:txBody>
          <a:bodyPr/>
          <a:lstStyle/>
          <a:p>
            <a:r>
              <a:rPr lang="en-US" sz="5400" b="1" spc="10" dirty="0">
                <a:latin typeface="Corbel"/>
                <a:cs typeface="Corbel"/>
              </a:rPr>
              <a:t>Chronic </a:t>
            </a:r>
            <a:r>
              <a:rPr lang="en-US" sz="5400" b="1" spc="15" dirty="0">
                <a:latin typeface="Corbel"/>
                <a:cs typeface="Corbel"/>
              </a:rPr>
              <a:t>Problem</a:t>
            </a:r>
            <a:r>
              <a:rPr lang="en-US" sz="5400" b="1" spc="20" dirty="0">
                <a:latin typeface="Corbel"/>
                <a:cs typeface="Corbel"/>
              </a:rPr>
              <a:t> </a:t>
            </a:r>
            <a:r>
              <a:rPr lang="en-US" sz="5400" b="1" spc="5" dirty="0">
                <a:latin typeface="Corbel"/>
                <a:cs typeface="Corbel"/>
              </a:rPr>
              <a:t>3:</a:t>
            </a:r>
            <a:r>
              <a:rPr lang="en-US" sz="5400" b="1" spc="-20" dirty="0">
                <a:latin typeface="Corbel"/>
                <a:cs typeface="Corbel"/>
              </a:rPr>
              <a:t> </a:t>
            </a:r>
            <a:r>
              <a:rPr lang="en-US" sz="5400" spc="10" dirty="0">
                <a:latin typeface="Corbel"/>
                <a:cs typeface="Corbel"/>
              </a:rPr>
              <a:t>The seed that farmers</a:t>
            </a:r>
            <a:r>
              <a:rPr lang="en-US" sz="5400" spc="15" dirty="0">
                <a:latin typeface="Corbel"/>
                <a:cs typeface="Corbel"/>
              </a:rPr>
              <a:t> </a:t>
            </a:r>
            <a:r>
              <a:rPr lang="en-US" sz="5400" spc="10" dirty="0">
                <a:latin typeface="Corbel"/>
                <a:cs typeface="Corbel"/>
              </a:rPr>
              <a:t>use</a:t>
            </a:r>
            <a:r>
              <a:rPr lang="en-US" sz="5400" spc="15" dirty="0">
                <a:latin typeface="Corbel"/>
                <a:cs typeface="Corbel"/>
              </a:rPr>
              <a:t> </a:t>
            </a:r>
            <a:r>
              <a:rPr lang="en-US" sz="5400" spc="5" dirty="0">
                <a:latin typeface="Corbel"/>
                <a:cs typeface="Corbel"/>
              </a:rPr>
              <a:t>is </a:t>
            </a:r>
            <a:r>
              <a:rPr lang="en-US" sz="5400" spc="10" dirty="0">
                <a:latin typeface="Corbel"/>
                <a:cs typeface="Corbel"/>
              </a:rPr>
              <a:t>of poor</a:t>
            </a:r>
            <a:r>
              <a:rPr lang="en-US" sz="5400" spc="25" dirty="0">
                <a:latin typeface="Corbel"/>
                <a:cs typeface="Corbel"/>
              </a:rPr>
              <a:t> </a:t>
            </a:r>
            <a:r>
              <a:rPr lang="en-US" sz="5400" spc="5" dirty="0">
                <a:latin typeface="Corbel"/>
                <a:cs typeface="Corbel"/>
              </a:rPr>
              <a:t>quality</a:t>
            </a:r>
            <a:br>
              <a:rPr lang="en-US" sz="5400" spc="5" dirty="0">
                <a:latin typeface="Corbel"/>
                <a:cs typeface="Corbel"/>
              </a:rPr>
            </a:br>
            <a:endParaRPr lang="en-US" dirty="0"/>
          </a:p>
        </p:txBody>
      </p:sp>
      <p:graphicFrame>
        <p:nvGraphicFramePr>
          <p:cNvPr id="5" name="Table 4">
            <a:extLst>
              <a:ext uri="{FF2B5EF4-FFF2-40B4-BE49-F238E27FC236}">
                <a16:creationId xmlns:a16="http://schemas.microsoft.com/office/drawing/2014/main" id="{4E6D1337-7F8E-B43D-2EF1-019460460B7D}"/>
              </a:ext>
            </a:extLst>
          </p:cNvPr>
          <p:cNvGraphicFramePr>
            <a:graphicFrameLocks noGrp="1"/>
          </p:cNvGraphicFramePr>
          <p:nvPr>
            <p:extLst>
              <p:ext uri="{D42A27DB-BD31-4B8C-83A1-F6EECF244321}">
                <p14:modId xmlns:p14="http://schemas.microsoft.com/office/powerpoint/2010/main" val="2553441739"/>
              </p:ext>
            </p:extLst>
          </p:nvPr>
        </p:nvGraphicFramePr>
        <p:xfrm>
          <a:off x="2279650" y="3006889"/>
          <a:ext cx="14467945" cy="7165975"/>
        </p:xfrm>
        <a:graphic>
          <a:graphicData uri="http://schemas.openxmlformats.org/drawingml/2006/table">
            <a:tbl>
              <a:tblPr firstRow="1" firstCol="1" lastRow="1" lastCol="1" bandRow="1" bandCol="1"/>
              <a:tblGrid>
                <a:gridCol w="2893589">
                  <a:extLst>
                    <a:ext uri="{9D8B030D-6E8A-4147-A177-3AD203B41FA5}">
                      <a16:colId xmlns:a16="http://schemas.microsoft.com/office/drawing/2014/main" val="977937067"/>
                    </a:ext>
                  </a:extLst>
                </a:gridCol>
                <a:gridCol w="2230475">
                  <a:extLst>
                    <a:ext uri="{9D8B030D-6E8A-4147-A177-3AD203B41FA5}">
                      <a16:colId xmlns:a16="http://schemas.microsoft.com/office/drawing/2014/main" val="2998077326"/>
                    </a:ext>
                  </a:extLst>
                </a:gridCol>
                <a:gridCol w="2230475">
                  <a:extLst>
                    <a:ext uri="{9D8B030D-6E8A-4147-A177-3AD203B41FA5}">
                      <a16:colId xmlns:a16="http://schemas.microsoft.com/office/drawing/2014/main" val="2530296908"/>
                    </a:ext>
                  </a:extLst>
                </a:gridCol>
                <a:gridCol w="3556703">
                  <a:extLst>
                    <a:ext uri="{9D8B030D-6E8A-4147-A177-3AD203B41FA5}">
                      <a16:colId xmlns:a16="http://schemas.microsoft.com/office/drawing/2014/main" val="1103086132"/>
                    </a:ext>
                  </a:extLst>
                </a:gridCol>
                <a:gridCol w="3556703">
                  <a:extLst>
                    <a:ext uri="{9D8B030D-6E8A-4147-A177-3AD203B41FA5}">
                      <a16:colId xmlns:a16="http://schemas.microsoft.com/office/drawing/2014/main" val="1587105851"/>
                    </a:ext>
                  </a:extLst>
                </a:gridCol>
              </a:tblGrid>
              <a:tr h="713940">
                <a:tc>
                  <a:txBody>
                    <a:bodyPr/>
                    <a:lstStyle/>
                    <a:p>
                      <a:pPr marL="59690" marR="0">
                        <a:lnSpc>
                          <a:spcPct val="107000"/>
                        </a:lnSpc>
                        <a:spcBef>
                          <a:spcPts val="515"/>
                        </a:spcBef>
                        <a:spcAft>
                          <a:spcPts val="0"/>
                        </a:spcAft>
                      </a:pPr>
                      <a:r>
                        <a:rPr lang="en-US" sz="1600" b="1" kern="100" dirty="0">
                          <a:effectLst/>
                          <a:latin typeface="Corbel" panose="020B0503020204020204" pitchFamily="34" charset="0"/>
                          <a:ea typeface="Corbel" panose="020B0503020204020204" pitchFamily="34" charset="0"/>
                          <a:cs typeface="Corbel" panose="020B0503020204020204" pitchFamily="34" charset="0"/>
                        </a:rPr>
                        <a:t>Response</a:t>
                      </a:r>
                      <a:r>
                        <a:rPr lang="en-US" sz="1600" b="1" kern="100" spc="-25" dirty="0">
                          <a:effectLst/>
                          <a:latin typeface="Corbel" panose="020B0503020204020204" pitchFamily="34" charset="0"/>
                          <a:ea typeface="Corbel" panose="020B0503020204020204" pitchFamily="34" charset="0"/>
                          <a:cs typeface="Corbel" panose="020B0503020204020204" pitchFamily="34" charset="0"/>
                        </a:rPr>
                        <a:t> </a:t>
                      </a:r>
                      <a:r>
                        <a:rPr lang="en-US" sz="1600" b="1" kern="100" spc="-10" dirty="0">
                          <a:effectLst/>
                          <a:latin typeface="Corbel" panose="020B0503020204020204" pitchFamily="34" charset="0"/>
                          <a:ea typeface="Corbel" panose="020B0503020204020204" pitchFamily="34" charset="0"/>
                          <a:cs typeface="Corbel" panose="020B0503020204020204" pitchFamily="34" charset="0"/>
                        </a:rPr>
                        <a:t>options</a:t>
                      </a:r>
                      <a:endParaRPr lang="en-US" sz="1400" b="1"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15"/>
                        </a:spcBef>
                        <a:spcAft>
                          <a:spcPts val="0"/>
                        </a:spcAft>
                      </a:pPr>
                      <a:r>
                        <a:rPr lang="en-US" sz="1600" b="1" kern="100" dirty="0">
                          <a:effectLst/>
                          <a:latin typeface="Corbel" panose="020B0503020204020204" pitchFamily="34" charset="0"/>
                          <a:ea typeface="Corbel" panose="020B0503020204020204" pitchFamily="34" charset="0"/>
                          <a:cs typeface="Corbel" panose="020B0503020204020204" pitchFamily="34" charset="0"/>
                        </a:rPr>
                        <a:t>Yes,</a:t>
                      </a:r>
                      <a:r>
                        <a:rPr lang="en-US" sz="1600" b="1" kern="100" spc="-65"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this</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response</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is </a:t>
                      </a:r>
                      <a:r>
                        <a:rPr lang="en-US" sz="1600" b="1" kern="100" spc="-10" dirty="0">
                          <a:effectLst/>
                          <a:latin typeface="Corbel" panose="020B0503020204020204" pitchFamily="34" charset="0"/>
                          <a:ea typeface="Corbel" panose="020B0503020204020204" pitchFamily="34" charset="0"/>
                          <a:cs typeface="Corbel" panose="020B0503020204020204" pitchFamily="34" charset="0"/>
                        </a:rPr>
                        <a:t>appropriate.</a:t>
                      </a:r>
                      <a:endParaRPr lang="en-US" sz="1400" b="1"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15"/>
                        </a:spcBef>
                        <a:spcAft>
                          <a:spcPts val="0"/>
                        </a:spcAft>
                      </a:pPr>
                      <a:r>
                        <a:rPr lang="en-US" sz="1600" b="1" kern="100" dirty="0">
                          <a:effectLst/>
                          <a:latin typeface="Corbel" panose="020B0503020204020204" pitchFamily="34" charset="0"/>
                          <a:ea typeface="Corbel" panose="020B0503020204020204" pitchFamily="34" charset="0"/>
                          <a:cs typeface="Corbel" panose="020B0503020204020204" pitchFamily="34" charset="0"/>
                        </a:rPr>
                        <a:t>No,</a:t>
                      </a:r>
                      <a:r>
                        <a:rPr lang="en-US" sz="1600" b="1" kern="100" spc="-65"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this</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response</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is not appropriate.</a:t>
                      </a:r>
                      <a:endParaRPr lang="en-US" sz="1400" b="1"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15"/>
                        </a:spcBef>
                        <a:spcAft>
                          <a:spcPts val="0"/>
                        </a:spcAft>
                      </a:pPr>
                      <a:r>
                        <a:rPr lang="en-US" sz="1600" b="1" kern="100" dirty="0">
                          <a:effectLst/>
                          <a:latin typeface="Corbel" panose="020B0503020204020204" pitchFamily="34" charset="0"/>
                          <a:ea typeface="Corbel" panose="020B0503020204020204" pitchFamily="34" charset="0"/>
                          <a:cs typeface="Corbel" panose="020B0503020204020204" pitchFamily="34" charset="0"/>
                        </a:rPr>
                        <a:t>If</a:t>
                      </a:r>
                      <a:r>
                        <a:rPr lang="en-US" sz="1600" b="1" kern="100" spc="-135"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Yes,</a:t>
                      </a:r>
                      <a:r>
                        <a:rPr lang="en-US" sz="1600" b="1" kern="100" spc="-65"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what</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are</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the</a:t>
                      </a:r>
                      <a:r>
                        <a:rPr lang="en-US" sz="1600" b="1" kern="100" spc="1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key </a:t>
                      </a:r>
                      <a:r>
                        <a:rPr lang="en-US" sz="1600" b="1" kern="100" spc="-10" dirty="0">
                          <a:effectLst/>
                          <a:latin typeface="Corbel" panose="020B0503020204020204" pitchFamily="34" charset="0"/>
                          <a:ea typeface="Corbel" panose="020B0503020204020204" pitchFamily="34" charset="0"/>
                          <a:cs typeface="Corbel" panose="020B0503020204020204" pitchFamily="34" charset="0"/>
                        </a:rPr>
                        <a:t>advantages?</a:t>
                      </a:r>
                      <a:endParaRPr lang="en-US" sz="1400" b="1"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15"/>
                        </a:spcBef>
                        <a:spcAft>
                          <a:spcPts val="0"/>
                        </a:spcAft>
                      </a:pPr>
                      <a:r>
                        <a:rPr lang="en-US" sz="1600" b="1" kern="100" dirty="0">
                          <a:effectLst/>
                          <a:latin typeface="Corbel" panose="020B0503020204020204" pitchFamily="34" charset="0"/>
                          <a:ea typeface="Corbel" panose="020B0503020204020204" pitchFamily="34" charset="0"/>
                          <a:cs typeface="Corbel" panose="020B0503020204020204" pitchFamily="34" charset="0"/>
                        </a:rPr>
                        <a:t>If</a:t>
                      </a:r>
                      <a:r>
                        <a:rPr lang="en-US" sz="1600" b="1" kern="100" spc="-8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Yes, what are the</a:t>
                      </a:r>
                      <a:r>
                        <a:rPr lang="en-US" sz="1600" b="1" kern="100" spc="20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key disadvantages</a:t>
                      </a:r>
                      <a:r>
                        <a:rPr lang="en-US" sz="1600" b="1" kern="100" spc="-65"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dirty="0">
                          <a:effectLst/>
                          <a:latin typeface="Corbel" panose="020B0503020204020204" pitchFamily="34" charset="0"/>
                          <a:ea typeface="Corbel" panose="020B0503020204020204" pitchFamily="34" charset="0"/>
                          <a:cs typeface="Corbel" panose="020B0503020204020204" pitchFamily="34" charset="0"/>
                        </a:rPr>
                        <a:t>limitations?</a:t>
                      </a:r>
                      <a:endParaRPr lang="en-US" sz="1400" b="1"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557359"/>
                  </a:ext>
                </a:extLst>
              </a:tr>
              <a:tr h="927480">
                <a:tc>
                  <a:txBody>
                    <a:bodyPr/>
                    <a:lstStyle/>
                    <a:p>
                      <a:pPr marL="59690" marR="0">
                        <a:lnSpc>
                          <a:spcPct val="107000"/>
                        </a:lnSpc>
                        <a:spcBef>
                          <a:spcPts val="570"/>
                        </a:spcBef>
                        <a:spcAft>
                          <a:spcPts val="0"/>
                        </a:spcAft>
                      </a:pPr>
                      <a:r>
                        <a:rPr lang="en-US" sz="1600" b="1" kern="100">
                          <a:effectLst/>
                          <a:latin typeface="Corbel" panose="020B0503020204020204" pitchFamily="34" charset="0"/>
                          <a:ea typeface="Corbel" panose="020B0503020204020204" pitchFamily="34" charset="0"/>
                          <a:cs typeface="Corbel" panose="020B0503020204020204" pitchFamily="34" charset="0"/>
                        </a:rPr>
                        <a:t>Direct</a:t>
                      </a:r>
                      <a:r>
                        <a:rPr lang="en-US" sz="1600" b="1" kern="100" spc="-65">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Seed</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Distribution (DSD) of “clean” seed</a:t>
                      </a:r>
                      <a:endParaRPr lang="en-US" sz="1400" b="1"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70"/>
                        </a:spcBef>
                        <a:spcAft>
                          <a:spcPts val="0"/>
                        </a:spcAf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277495">
                        <a:lnSpc>
                          <a:spcPct val="107000"/>
                        </a:lnSpc>
                        <a:spcBef>
                          <a:spcPts val="570"/>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171450">
                        <a:lnSpc>
                          <a:spcPct val="107000"/>
                        </a:lnSpc>
                        <a:spcBef>
                          <a:spcPts val="0"/>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4653"/>
                  </a:ext>
                </a:extLst>
              </a:tr>
              <a:tr h="1133689">
                <a:tc>
                  <a:txBody>
                    <a:bodyPr/>
                    <a:lstStyle/>
                    <a:p>
                      <a:pPr marL="59690" marR="0">
                        <a:lnSpc>
                          <a:spcPct val="107000"/>
                        </a:lnSpc>
                        <a:spcBef>
                          <a:spcPts val="555"/>
                        </a:spcBef>
                        <a:spcAft>
                          <a:spcPts val="0"/>
                        </a:spcAft>
                      </a:pPr>
                      <a:r>
                        <a:rPr lang="en-US" sz="1600" b="1" kern="100">
                          <a:effectLst/>
                          <a:latin typeface="Corbel" panose="020B0503020204020204" pitchFamily="34" charset="0"/>
                          <a:ea typeface="Corbel" panose="020B0503020204020204" pitchFamily="34" charset="0"/>
                          <a:cs typeface="Corbel" panose="020B0503020204020204" pitchFamily="34" charset="0"/>
                        </a:rPr>
                        <a:t>Work</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with</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farmers</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on</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seed selection, management + </a:t>
                      </a:r>
                      <a:r>
                        <a:rPr lang="en-US" sz="1600" b="1" kern="100" spc="-10">
                          <a:effectLst/>
                          <a:latin typeface="Corbel" panose="020B0503020204020204" pitchFamily="34" charset="0"/>
                          <a:ea typeface="Corbel" panose="020B0503020204020204" pitchFamily="34" charset="0"/>
                          <a:cs typeface="Corbel" panose="020B0503020204020204" pitchFamily="34" charset="0"/>
                        </a:rPr>
                        <a:t>storage</a:t>
                      </a:r>
                      <a:endParaRPr lang="en-US" sz="1400" b="1"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55"/>
                        </a:spcBef>
                        <a:spcAft>
                          <a:spcPts val="0"/>
                        </a:spcAf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07975">
                        <a:lnSpc>
                          <a:spcPct val="107000"/>
                        </a:lnSpc>
                        <a:spcBef>
                          <a:spcPts val="555"/>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266065">
                        <a:lnSpc>
                          <a:spcPct val="107000"/>
                        </a:lnSpc>
                        <a:spcBef>
                          <a:spcPts val="555"/>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820688"/>
                  </a:ext>
                </a:extLst>
              </a:tr>
              <a:tr h="1463622">
                <a:tc>
                  <a:txBody>
                    <a:bodyPr/>
                    <a:lstStyle/>
                    <a:p>
                      <a:pPr marL="59690" marR="132080" algn="just">
                        <a:lnSpc>
                          <a:spcPct val="107000"/>
                        </a:lnSpc>
                        <a:spcBef>
                          <a:spcPts val="505"/>
                        </a:spcBef>
                        <a:spcAft>
                          <a:spcPts val="0"/>
                        </a:spcAft>
                      </a:pPr>
                      <a:r>
                        <a:rPr lang="en-US" sz="1600" b="1" kern="100">
                          <a:effectLst/>
                          <a:latin typeface="Corbel" panose="020B0503020204020204" pitchFamily="34" charset="0"/>
                          <a:ea typeface="Corbel" panose="020B0503020204020204" pitchFamily="34" charset="0"/>
                          <a:cs typeface="Corbel" panose="020B0503020204020204" pitchFamily="34" charset="0"/>
                        </a:rPr>
                        <a:t>Work</a:t>
                      </a:r>
                      <a:r>
                        <a:rPr lang="en-US" sz="1600" b="1" kern="100" spc="-2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with</a:t>
                      </a:r>
                      <a:r>
                        <a:rPr lang="en-US" sz="1600" b="1" kern="100" spc="-2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traders</a:t>
                      </a:r>
                      <a:r>
                        <a:rPr lang="en-US" sz="1600" b="1" kern="100" spc="-2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(local</a:t>
                      </a:r>
                      <a:r>
                        <a:rPr lang="en-US" sz="1600" b="1" kern="100" spc="-2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 regional</a:t>
                      </a:r>
                      <a:r>
                        <a:rPr lang="en-US" sz="1600" b="1" kern="100" spc="-65">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markets)</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on</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seed selection, management + </a:t>
                      </a:r>
                      <a:r>
                        <a:rPr lang="en-US" sz="1600" b="1" kern="100" spc="-10">
                          <a:effectLst/>
                          <a:latin typeface="Corbel" panose="020B0503020204020204" pitchFamily="34" charset="0"/>
                          <a:ea typeface="Corbel" panose="020B0503020204020204" pitchFamily="34" charset="0"/>
                          <a:cs typeface="Corbel" panose="020B0503020204020204" pitchFamily="34" charset="0"/>
                        </a:rPr>
                        <a:t>storage</a:t>
                      </a:r>
                      <a:endParaRPr lang="en-US" sz="1400" b="1"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05"/>
                        </a:spcBef>
                        <a:spcAft>
                          <a:spcPts val="0"/>
                        </a:spcAf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102870">
                        <a:lnSpc>
                          <a:spcPct val="107000"/>
                        </a:lnSpc>
                        <a:spcBef>
                          <a:spcPts val="505"/>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139700">
                        <a:lnSpc>
                          <a:spcPct val="107000"/>
                        </a:lnSpc>
                        <a:spcBef>
                          <a:spcPts val="505"/>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827220"/>
                  </a:ext>
                </a:extLst>
              </a:tr>
              <a:tr h="1463622">
                <a:tc>
                  <a:txBody>
                    <a:bodyPr/>
                    <a:lstStyle/>
                    <a:p>
                      <a:pPr marL="59690" marR="132080">
                        <a:lnSpc>
                          <a:spcPct val="107000"/>
                        </a:lnSpc>
                        <a:spcBef>
                          <a:spcPts val="505"/>
                        </a:spcBef>
                        <a:spcAft>
                          <a:spcPts val="0"/>
                        </a:spcAft>
                      </a:pPr>
                      <a:r>
                        <a:rPr lang="en-US" sz="1600" b="1" kern="100">
                          <a:effectLst/>
                          <a:latin typeface="Corbel" panose="020B0503020204020204" pitchFamily="34" charset="0"/>
                          <a:ea typeface="Corbel" panose="020B0503020204020204" pitchFamily="34" charset="0"/>
                          <a:cs typeface="Corbel" panose="020B0503020204020204" pitchFamily="34" charset="0"/>
                        </a:rPr>
                        <a:t>Work</a:t>
                      </a:r>
                      <a:r>
                        <a:rPr lang="en-US" sz="1600" b="1" kern="100" spc="-65">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with</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seed</a:t>
                      </a:r>
                      <a:r>
                        <a:rPr lang="en-US" sz="1600" b="1" kern="100" spc="-60">
                          <a:effectLst/>
                          <a:latin typeface="Corbel" panose="020B0503020204020204" pitchFamily="34" charset="0"/>
                          <a:ea typeface="Corbel" panose="020B0503020204020204" pitchFamily="34" charset="0"/>
                          <a:cs typeface="Corbel" panose="020B0503020204020204" pitchFamily="34" charset="0"/>
                        </a:rPr>
                        <a:t> </a:t>
                      </a:r>
                      <a:r>
                        <a:rPr lang="en-US" sz="1600" b="1" kern="100">
                          <a:effectLst/>
                          <a:latin typeface="Corbel" panose="020B0503020204020204" pitchFamily="34" charset="0"/>
                          <a:ea typeface="Corbel" panose="020B0503020204020204" pitchFamily="34" charset="0"/>
                          <a:cs typeface="Corbel" panose="020B0503020204020204" pitchFamily="34" charset="0"/>
                        </a:rPr>
                        <a:t>companies and agro-dealers on seed selection, management + </a:t>
                      </a:r>
                      <a:r>
                        <a:rPr lang="en-US" sz="1600" b="1" kern="100" spc="-10">
                          <a:effectLst/>
                          <a:latin typeface="Corbel" panose="020B0503020204020204" pitchFamily="34" charset="0"/>
                          <a:ea typeface="Corbel" panose="020B0503020204020204" pitchFamily="34" charset="0"/>
                          <a:cs typeface="Corbel" panose="020B0503020204020204" pitchFamily="34" charset="0"/>
                        </a:rPr>
                        <a:t>storage</a:t>
                      </a:r>
                      <a:endParaRPr lang="en-US" sz="1400" b="1"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05"/>
                        </a:spcBef>
                        <a:spcAft>
                          <a:spcPts val="0"/>
                        </a:spcAf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102870">
                        <a:lnSpc>
                          <a:spcPct val="107000"/>
                        </a:lnSpc>
                        <a:spcBef>
                          <a:spcPts val="505"/>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139700">
                        <a:lnSpc>
                          <a:spcPct val="107000"/>
                        </a:lnSpc>
                        <a:spcBef>
                          <a:spcPts val="505"/>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117953"/>
                  </a:ext>
                </a:extLst>
              </a:tr>
              <a:tr h="1463622">
                <a:tc>
                  <a:txBody>
                    <a:bodyPr/>
                    <a:lstStyle/>
                    <a:p>
                      <a:pPr marL="59690" marR="132080" algn="just">
                        <a:lnSpc>
                          <a:spcPct val="107000"/>
                        </a:lnSpc>
                        <a:spcBef>
                          <a:spcPts val="505"/>
                        </a:spcBef>
                        <a:spcAft>
                          <a:spcPts val="0"/>
                        </a:spcAft>
                      </a:pPr>
                      <a:r>
                        <a:rPr lang="en-US" sz="1600" b="1" kern="100" dirty="0">
                          <a:effectLst/>
                          <a:latin typeface="Corbel" panose="020B0503020204020204" pitchFamily="34" charset="0"/>
                          <a:ea typeface="Corbel" panose="020B0503020204020204" pitchFamily="34" charset="0"/>
                          <a:cs typeface="Corbel" panose="020B0503020204020204" pitchFamily="34" charset="0"/>
                        </a:rPr>
                        <a:t>Other,</a:t>
                      </a:r>
                      <a:r>
                        <a:rPr lang="en-US" sz="1600" b="1" kern="100" spc="-60" dirty="0">
                          <a:effectLst/>
                          <a:latin typeface="Corbel" panose="020B0503020204020204" pitchFamily="34" charset="0"/>
                          <a:ea typeface="Corbel" panose="020B0503020204020204" pitchFamily="34" charset="0"/>
                          <a:cs typeface="Corbel" panose="020B0503020204020204" pitchFamily="34" charset="0"/>
                        </a:rPr>
                        <a:t> </a:t>
                      </a:r>
                      <a:r>
                        <a:rPr lang="en-US" sz="1600" b="1" kern="100" spc="-10" dirty="0">
                          <a:effectLst/>
                          <a:latin typeface="Corbel" panose="020B0503020204020204" pitchFamily="34" charset="0"/>
                          <a:ea typeface="Corbel" panose="020B0503020204020204" pitchFamily="34" charset="0"/>
                          <a:cs typeface="Corbel" panose="020B0503020204020204" pitchFamily="34" charset="0"/>
                        </a:rPr>
                        <a:t>specify</a:t>
                      </a:r>
                      <a:endParaRPr lang="en-US" sz="1400" b="1"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marR="0">
                        <a:lnSpc>
                          <a:spcPct val="107000"/>
                        </a:lnSpc>
                        <a:spcBef>
                          <a:spcPts val="505"/>
                        </a:spcBef>
                        <a:spcAft>
                          <a:spcPts val="0"/>
                        </a:spcAft>
                      </a:pPr>
                      <a:r>
                        <a:rPr lang="en-US" sz="1200" kern="100" dirty="0">
                          <a:effectLst/>
                          <a:latin typeface="Corbel" panose="020B0503020204020204" pitchFamily="34" charset="0"/>
                          <a:ea typeface="Corbel" panose="020B0503020204020204" pitchFamily="34" charset="0"/>
                          <a:cs typeface="Corbel" panose="020B0503020204020204" pitchFamily="34" charset="0"/>
                        </a:rPr>
                        <a:t> </a:t>
                      </a:r>
                      <a:endParaRPr lang="en-US" sz="11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a:effectLst/>
                          <a:latin typeface="Times New Roman" panose="02020603050405020304" pitchFamily="18"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102870">
                        <a:lnSpc>
                          <a:spcPct val="107000"/>
                        </a:lnSpc>
                        <a:spcBef>
                          <a:spcPts val="505"/>
                        </a:spcBef>
                        <a:spcAft>
                          <a:spcPts val="0"/>
                        </a:spcAft>
                        <a:tabLst>
                          <a:tab pos="326390" algn="l"/>
                          <a:tab pos="327025" algn="l"/>
                        </a:tabLst>
                      </a:pPr>
                      <a:r>
                        <a:rPr lang="en-US" sz="1200" kern="100">
                          <a:effectLst/>
                          <a:latin typeface="Corbel" panose="020B0503020204020204" pitchFamily="34" charset="0"/>
                          <a:ea typeface="Corbel" panose="020B0503020204020204" pitchFamily="34" charset="0"/>
                          <a:cs typeface="Corbel" panose="020B0503020204020204" pitchFamily="34" charset="0"/>
                        </a:rPr>
                        <a:t> </a:t>
                      </a:r>
                      <a:endParaRPr lang="en-US" sz="1100" kern="10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139700">
                        <a:lnSpc>
                          <a:spcPct val="107000"/>
                        </a:lnSpc>
                        <a:spcBef>
                          <a:spcPts val="505"/>
                        </a:spcBef>
                        <a:spcAft>
                          <a:spcPts val="0"/>
                        </a:spcAft>
                        <a:tabLst>
                          <a:tab pos="326390" algn="l"/>
                          <a:tab pos="327025" algn="l"/>
                        </a:tabLst>
                      </a:pPr>
                      <a:r>
                        <a:rPr lang="en-US" sz="1200" kern="100" dirty="0">
                          <a:effectLst/>
                          <a:latin typeface="Corbel" panose="020B0503020204020204" pitchFamily="34" charset="0"/>
                          <a:ea typeface="Corbel" panose="020B0503020204020204" pitchFamily="34" charset="0"/>
                          <a:cs typeface="Corbel" panose="020B0503020204020204" pitchFamily="34" charset="0"/>
                        </a:rPr>
                        <a:t> </a:t>
                      </a:r>
                      <a:endParaRPr lang="en-US" sz="1100" kern="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944171"/>
                  </a:ext>
                </a:extLst>
              </a:tr>
            </a:tbl>
          </a:graphicData>
        </a:graphic>
      </p:graphicFrame>
    </p:spTree>
    <p:extLst>
      <p:ext uri="{BB962C8B-B14F-4D97-AF65-F5344CB8AC3E}">
        <p14:creationId xmlns:p14="http://schemas.microsoft.com/office/powerpoint/2010/main" val="2970242968"/>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2442" y="887723"/>
            <a:ext cx="8105775" cy="892810"/>
          </a:xfrm>
          <a:prstGeom prst="rect">
            <a:avLst/>
          </a:prstGeom>
        </p:spPr>
        <p:txBody>
          <a:bodyPr vert="horz" wrap="square" lIns="0" tIns="17145" rIns="0" bIns="0" rtlCol="0">
            <a:spAutoFit/>
          </a:bodyPr>
          <a:lstStyle/>
          <a:p>
            <a:pPr marL="12700">
              <a:lnSpc>
                <a:spcPct val="100000"/>
              </a:lnSpc>
              <a:spcBef>
                <a:spcPts val="135"/>
              </a:spcBef>
            </a:pPr>
            <a:r>
              <a:rPr sz="5650" spc="15" dirty="0"/>
              <a:t>Correct</a:t>
            </a:r>
            <a:r>
              <a:rPr sz="5650" spc="-15" dirty="0"/>
              <a:t> </a:t>
            </a:r>
            <a:r>
              <a:rPr sz="5650" spc="15" dirty="0"/>
              <a:t>Response</a:t>
            </a:r>
            <a:r>
              <a:rPr sz="5650" spc="-10" dirty="0"/>
              <a:t> </a:t>
            </a:r>
            <a:r>
              <a:rPr sz="5650" spc="10" dirty="0"/>
              <a:t>Options</a:t>
            </a:r>
            <a:endParaRPr sz="5650"/>
          </a:p>
        </p:txBody>
      </p:sp>
      <p:sp>
        <p:nvSpPr>
          <p:cNvPr id="3" name="object 3"/>
          <p:cNvSpPr txBox="1"/>
          <p:nvPr/>
        </p:nvSpPr>
        <p:spPr>
          <a:xfrm>
            <a:off x="2932442" y="2799251"/>
            <a:ext cx="16125190" cy="7794625"/>
          </a:xfrm>
          <a:prstGeom prst="rect">
            <a:avLst/>
          </a:prstGeom>
        </p:spPr>
        <p:txBody>
          <a:bodyPr vert="horz" wrap="square" lIns="0" tIns="15240" rIns="0" bIns="0" rtlCol="0">
            <a:spAutoFit/>
          </a:bodyPr>
          <a:lstStyle/>
          <a:p>
            <a:pPr marL="12700">
              <a:lnSpc>
                <a:spcPct val="100000"/>
              </a:lnSpc>
              <a:spcBef>
                <a:spcPts val="120"/>
              </a:spcBef>
            </a:pPr>
            <a:r>
              <a:rPr sz="4350" b="1" spc="5" dirty="0">
                <a:latin typeface="Corbel"/>
                <a:cs typeface="Corbel"/>
              </a:rPr>
              <a:t>Chronic</a:t>
            </a:r>
            <a:r>
              <a:rPr sz="4350" b="1" spc="-15" dirty="0">
                <a:latin typeface="Corbel"/>
                <a:cs typeface="Corbel"/>
              </a:rPr>
              <a:t> </a:t>
            </a:r>
            <a:r>
              <a:rPr sz="4350" b="1" spc="10" dirty="0">
                <a:latin typeface="Corbel"/>
                <a:cs typeface="Corbel"/>
              </a:rPr>
              <a:t>Problem</a:t>
            </a:r>
            <a:r>
              <a:rPr sz="4350" b="1" spc="-30" dirty="0">
                <a:latin typeface="Corbel"/>
                <a:cs typeface="Corbel"/>
              </a:rPr>
              <a:t> </a:t>
            </a:r>
            <a:r>
              <a:rPr sz="4350" b="1" spc="10" dirty="0">
                <a:latin typeface="Corbel"/>
                <a:cs typeface="Corbel"/>
              </a:rPr>
              <a:t>3:</a:t>
            </a:r>
            <a:r>
              <a:rPr sz="4350" b="1" spc="5" dirty="0">
                <a:latin typeface="Corbel"/>
                <a:cs typeface="Corbel"/>
              </a:rPr>
              <a:t> </a:t>
            </a:r>
            <a:r>
              <a:rPr sz="4350" spc="5" dirty="0">
                <a:latin typeface="Corbel"/>
                <a:cs typeface="Corbel"/>
              </a:rPr>
              <a:t>The seed</a:t>
            </a:r>
            <a:r>
              <a:rPr sz="4350" spc="-10" dirty="0">
                <a:latin typeface="Corbel"/>
                <a:cs typeface="Corbel"/>
              </a:rPr>
              <a:t> </a:t>
            </a:r>
            <a:r>
              <a:rPr sz="4350" spc="5" dirty="0">
                <a:latin typeface="Corbel"/>
                <a:cs typeface="Corbel"/>
              </a:rPr>
              <a:t>that</a:t>
            </a:r>
            <a:r>
              <a:rPr sz="4350" spc="20" dirty="0">
                <a:latin typeface="Corbel"/>
                <a:cs typeface="Corbel"/>
              </a:rPr>
              <a:t> </a:t>
            </a:r>
            <a:r>
              <a:rPr sz="4350" spc="5" dirty="0">
                <a:latin typeface="Corbel"/>
                <a:cs typeface="Corbel"/>
              </a:rPr>
              <a:t>farmers</a:t>
            </a:r>
            <a:r>
              <a:rPr sz="4350" spc="-5" dirty="0">
                <a:latin typeface="Corbel"/>
                <a:cs typeface="Corbel"/>
              </a:rPr>
              <a:t> </a:t>
            </a:r>
            <a:r>
              <a:rPr sz="4350" spc="10" dirty="0">
                <a:latin typeface="Corbel"/>
                <a:cs typeface="Corbel"/>
              </a:rPr>
              <a:t>use</a:t>
            </a:r>
            <a:r>
              <a:rPr sz="4350" spc="-10" dirty="0">
                <a:latin typeface="Corbel"/>
                <a:cs typeface="Corbel"/>
              </a:rPr>
              <a:t> </a:t>
            </a:r>
            <a:r>
              <a:rPr sz="4350" spc="5" dirty="0">
                <a:latin typeface="Corbel"/>
                <a:cs typeface="Corbel"/>
              </a:rPr>
              <a:t>is</a:t>
            </a:r>
            <a:r>
              <a:rPr sz="4350" spc="-10" dirty="0">
                <a:latin typeface="Corbel"/>
                <a:cs typeface="Corbel"/>
              </a:rPr>
              <a:t> </a:t>
            </a:r>
            <a:r>
              <a:rPr sz="4350" spc="5" dirty="0">
                <a:latin typeface="Corbel"/>
                <a:cs typeface="Corbel"/>
              </a:rPr>
              <a:t>of</a:t>
            </a:r>
            <a:r>
              <a:rPr sz="4350" dirty="0">
                <a:latin typeface="Corbel"/>
                <a:cs typeface="Corbel"/>
              </a:rPr>
              <a:t> </a:t>
            </a:r>
            <a:r>
              <a:rPr sz="4350" spc="10" dirty="0">
                <a:latin typeface="Corbel"/>
                <a:cs typeface="Corbel"/>
              </a:rPr>
              <a:t>poor</a:t>
            </a:r>
            <a:r>
              <a:rPr sz="4350" spc="-5" dirty="0">
                <a:latin typeface="Corbel"/>
                <a:cs typeface="Corbel"/>
              </a:rPr>
              <a:t> </a:t>
            </a:r>
            <a:r>
              <a:rPr sz="4350" spc="5" dirty="0">
                <a:latin typeface="Corbel"/>
                <a:cs typeface="Corbel"/>
              </a:rPr>
              <a:t>quality</a:t>
            </a:r>
            <a:endParaRPr sz="4350" dirty="0">
              <a:latin typeface="Corbel"/>
              <a:cs typeface="Corbel"/>
            </a:endParaRPr>
          </a:p>
          <a:p>
            <a:pPr marL="196850" marR="332105">
              <a:lnSpc>
                <a:spcPct val="200900"/>
              </a:lnSpc>
              <a:spcBef>
                <a:spcPts val="3490"/>
              </a:spcBef>
            </a:pPr>
            <a:r>
              <a:rPr sz="4350" b="1" spc="45" dirty="0">
                <a:solidFill>
                  <a:srgbClr val="C35100"/>
                </a:solidFill>
                <a:latin typeface="Corbel"/>
                <a:cs typeface="Corbel"/>
              </a:rPr>
              <a:t>1.Work</a:t>
            </a:r>
            <a:r>
              <a:rPr sz="4350" b="1" dirty="0">
                <a:solidFill>
                  <a:srgbClr val="C35100"/>
                </a:solidFill>
                <a:latin typeface="Corbel"/>
                <a:cs typeface="Corbel"/>
              </a:rPr>
              <a:t> </a:t>
            </a:r>
            <a:r>
              <a:rPr sz="4350" b="1" spc="5" dirty="0">
                <a:solidFill>
                  <a:srgbClr val="C35100"/>
                </a:solidFill>
                <a:latin typeface="Corbel"/>
                <a:cs typeface="Corbel"/>
              </a:rPr>
              <a:t>with</a:t>
            </a:r>
            <a:r>
              <a:rPr sz="4350" b="1" spc="-10" dirty="0">
                <a:solidFill>
                  <a:srgbClr val="C35100"/>
                </a:solidFill>
                <a:latin typeface="Corbel"/>
                <a:cs typeface="Corbel"/>
              </a:rPr>
              <a:t> </a:t>
            </a:r>
            <a:r>
              <a:rPr sz="4350" b="1" spc="10" dirty="0">
                <a:solidFill>
                  <a:srgbClr val="C35100"/>
                </a:solidFill>
                <a:latin typeface="Corbel"/>
                <a:cs typeface="Corbel"/>
              </a:rPr>
              <a:t>farmers</a:t>
            </a:r>
            <a:r>
              <a:rPr sz="4350" b="1" spc="-25" dirty="0">
                <a:solidFill>
                  <a:srgbClr val="C35100"/>
                </a:solidFill>
                <a:latin typeface="Corbel"/>
                <a:cs typeface="Corbel"/>
              </a:rPr>
              <a:t> </a:t>
            </a:r>
            <a:r>
              <a:rPr sz="4350" b="1" spc="10" dirty="0">
                <a:solidFill>
                  <a:srgbClr val="C35100"/>
                </a:solidFill>
                <a:latin typeface="Corbel"/>
                <a:cs typeface="Corbel"/>
              </a:rPr>
              <a:t>on</a:t>
            </a:r>
            <a:r>
              <a:rPr sz="4350" b="1" spc="-5" dirty="0">
                <a:solidFill>
                  <a:srgbClr val="C35100"/>
                </a:solidFill>
                <a:latin typeface="Corbel"/>
                <a:cs typeface="Corbel"/>
              </a:rPr>
              <a:t> </a:t>
            </a:r>
            <a:r>
              <a:rPr sz="4350" b="1" spc="10" dirty="0">
                <a:solidFill>
                  <a:srgbClr val="C35100"/>
                </a:solidFill>
                <a:latin typeface="Corbel"/>
                <a:cs typeface="Corbel"/>
              </a:rPr>
              <a:t>seed</a:t>
            </a:r>
            <a:r>
              <a:rPr sz="4350" b="1" spc="-15" dirty="0">
                <a:solidFill>
                  <a:srgbClr val="C35100"/>
                </a:solidFill>
                <a:latin typeface="Corbel"/>
                <a:cs typeface="Corbel"/>
              </a:rPr>
              <a:t> </a:t>
            </a:r>
            <a:r>
              <a:rPr sz="4350" b="1" spc="5" dirty="0">
                <a:solidFill>
                  <a:srgbClr val="C35100"/>
                </a:solidFill>
                <a:latin typeface="Corbel"/>
                <a:cs typeface="Corbel"/>
              </a:rPr>
              <a:t>selection,</a:t>
            </a:r>
            <a:r>
              <a:rPr sz="4350" b="1" spc="-35" dirty="0">
                <a:solidFill>
                  <a:srgbClr val="C35100"/>
                </a:solidFill>
                <a:latin typeface="Corbel"/>
                <a:cs typeface="Corbel"/>
              </a:rPr>
              <a:t> </a:t>
            </a:r>
            <a:r>
              <a:rPr sz="4350" b="1" spc="10" dirty="0">
                <a:solidFill>
                  <a:srgbClr val="C35100"/>
                </a:solidFill>
                <a:latin typeface="Corbel"/>
                <a:cs typeface="Corbel"/>
              </a:rPr>
              <a:t>management</a:t>
            </a:r>
            <a:r>
              <a:rPr sz="4350" b="1" spc="-30" dirty="0">
                <a:solidFill>
                  <a:srgbClr val="C35100"/>
                </a:solidFill>
                <a:latin typeface="Corbel"/>
                <a:cs typeface="Corbel"/>
              </a:rPr>
              <a:t> </a:t>
            </a:r>
            <a:r>
              <a:rPr sz="4350" b="1" spc="5" dirty="0">
                <a:solidFill>
                  <a:srgbClr val="C35100"/>
                </a:solidFill>
                <a:latin typeface="Corbel"/>
                <a:cs typeface="Corbel"/>
              </a:rPr>
              <a:t>and</a:t>
            </a:r>
            <a:r>
              <a:rPr sz="4350" b="1" spc="-5" dirty="0">
                <a:solidFill>
                  <a:srgbClr val="C35100"/>
                </a:solidFill>
                <a:latin typeface="Corbel"/>
                <a:cs typeface="Corbel"/>
              </a:rPr>
              <a:t> </a:t>
            </a:r>
            <a:r>
              <a:rPr sz="4350" b="1" spc="5" dirty="0">
                <a:solidFill>
                  <a:srgbClr val="C35100"/>
                </a:solidFill>
                <a:latin typeface="Corbel"/>
                <a:cs typeface="Corbel"/>
              </a:rPr>
              <a:t>storage </a:t>
            </a:r>
            <a:r>
              <a:rPr sz="4350" b="1" spc="-880" dirty="0">
                <a:solidFill>
                  <a:srgbClr val="C35100"/>
                </a:solidFill>
                <a:latin typeface="Corbel"/>
                <a:cs typeface="Corbel"/>
              </a:rPr>
              <a:t> </a:t>
            </a:r>
            <a:r>
              <a:rPr sz="4350" b="1" spc="45" dirty="0">
                <a:solidFill>
                  <a:srgbClr val="C35100"/>
                </a:solidFill>
                <a:latin typeface="Corbel"/>
                <a:cs typeface="Corbel"/>
              </a:rPr>
              <a:t>1.Work</a:t>
            </a:r>
            <a:r>
              <a:rPr sz="4350" b="1" spc="-5" dirty="0">
                <a:solidFill>
                  <a:srgbClr val="C35100"/>
                </a:solidFill>
                <a:latin typeface="Corbel"/>
                <a:cs typeface="Corbel"/>
              </a:rPr>
              <a:t> </a:t>
            </a:r>
            <a:r>
              <a:rPr sz="4350" b="1" spc="5" dirty="0">
                <a:solidFill>
                  <a:srgbClr val="C35100"/>
                </a:solidFill>
                <a:latin typeface="Corbel"/>
                <a:cs typeface="Corbel"/>
              </a:rPr>
              <a:t>with</a:t>
            </a:r>
            <a:r>
              <a:rPr sz="4350" b="1" spc="-10" dirty="0">
                <a:solidFill>
                  <a:srgbClr val="C35100"/>
                </a:solidFill>
                <a:latin typeface="Corbel"/>
                <a:cs typeface="Corbel"/>
              </a:rPr>
              <a:t> </a:t>
            </a:r>
            <a:r>
              <a:rPr sz="4350" b="1" spc="5" dirty="0">
                <a:solidFill>
                  <a:srgbClr val="C35100"/>
                </a:solidFill>
                <a:latin typeface="Corbel"/>
                <a:cs typeface="Corbel"/>
              </a:rPr>
              <a:t>traders</a:t>
            </a:r>
            <a:r>
              <a:rPr sz="4350" b="1" spc="-20" dirty="0">
                <a:solidFill>
                  <a:srgbClr val="C35100"/>
                </a:solidFill>
                <a:latin typeface="Corbel"/>
                <a:cs typeface="Corbel"/>
              </a:rPr>
              <a:t> </a:t>
            </a:r>
            <a:r>
              <a:rPr sz="4350" b="1" spc="5" dirty="0">
                <a:solidFill>
                  <a:srgbClr val="C35100"/>
                </a:solidFill>
                <a:latin typeface="Corbel"/>
                <a:cs typeface="Corbel"/>
              </a:rPr>
              <a:t>(local</a:t>
            </a:r>
            <a:r>
              <a:rPr sz="4350" b="1" spc="-15" dirty="0">
                <a:solidFill>
                  <a:srgbClr val="C35100"/>
                </a:solidFill>
                <a:latin typeface="Corbel"/>
                <a:cs typeface="Corbel"/>
              </a:rPr>
              <a:t> </a:t>
            </a:r>
            <a:r>
              <a:rPr sz="4350" b="1" spc="5" dirty="0">
                <a:solidFill>
                  <a:srgbClr val="C35100"/>
                </a:solidFill>
                <a:latin typeface="Corbel"/>
                <a:cs typeface="Corbel"/>
              </a:rPr>
              <a:t>and </a:t>
            </a:r>
            <a:r>
              <a:rPr sz="4350" b="1" spc="10" dirty="0">
                <a:solidFill>
                  <a:srgbClr val="C35100"/>
                </a:solidFill>
                <a:latin typeface="Corbel"/>
                <a:cs typeface="Corbel"/>
              </a:rPr>
              <a:t>regional</a:t>
            </a:r>
            <a:r>
              <a:rPr sz="4350" b="1" spc="-30" dirty="0">
                <a:solidFill>
                  <a:srgbClr val="C35100"/>
                </a:solidFill>
                <a:latin typeface="Corbel"/>
                <a:cs typeface="Corbel"/>
              </a:rPr>
              <a:t> </a:t>
            </a:r>
            <a:r>
              <a:rPr sz="4350" b="1" spc="5" dirty="0">
                <a:solidFill>
                  <a:srgbClr val="C35100"/>
                </a:solidFill>
                <a:latin typeface="Corbel"/>
                <a:cs typeface="Corbel"/>
              </a:rPr>
              <a:t>markets)</a:t>
            </a:r>
            <a:r>
              <a:rPr sz="4350" b="1" spc="-25" dirty="0">
                <a:solidFill>
                  <a:srgbClr val="C35100"/>
                </a:solidFill>
                <a:latin typeface="Corbel"/>
                <a:cs typeface="Corbel"/>
              </a:rPr>
              <a:t> </a:t>
            </a:r>
            <a:r>
              <a:rPr sz="4350" b="1" spc="10" dirty="0">
                <a:solidFill>
                  <a:srgbClr val="C35100"/>
                </a:solidFill>
                <a:latin typeface="Corbel"/>
                <a:cs typeface="Corbel"/>
              </a:rPr>
              <a:t>on seed</a:t>
            </a:r>
            <a:r>
              <a:rPr sz="4350" b="1" spc="-20" dirty="0">
                <a:solidFill>
                  <a:srgbClr val="C35100"/>
                </a:solidFill>
                <a:latin typeface="Corbel"/>
                <a:cs typeface="Corbel"/>
              </a:rPr>
              <a:t> </a:t>
            </a:r>
            <a:r>
              <a:rPr sz="4350" b="1" spc="5" dirty="0">
                <a:solidFill>
                  <a:srgbClr val="C35100"/>
                </a:solidFill>
                <a:latin typeface="Corbel"/>
                <a:cs typeface="Corbel"/>
              </a:rPr>
              <a:t>storage</a:t>
            </a:r>
            <a:endParaRPr sz="4350" dirty="0">
              <a:latin typeface="Corbel"/>
              <a:cs typeface="Corbel"/>
            </a:endParaRPr>
          </a:p>
          <a:p>
            <a:pPr marL="573405">
              <a:lnSpc>
                <a:spcPct val="100000"/>
              </a:lnSpc>
              <a:spcBef>
                <a:spcPts val="25"/>
              </a:spcBef>
            </a:pPr>
            <a:r>
              <a:rPr sz="4350" b="1" spc="5" dirty="0">
                <a:solidFill>
                  <a:srgbClr val="C35100"/>
                </a:solidFill>
                <a:latin typeface="Corbel"/>
                <a:cs typeface="Corbel"/>
              </a:rPr>
              <a:t>and</a:t>
            </a:r>
            <a:r>
              <a:rPr sz="4350" b="1" spc="-25" dirty="0">
                <a:solidFill>
                  <a:srgbClr val="C35100"/>
                </a:solidFill>
                <a:latin typeface="Corbel"/>
                <a:cs typeface="Corbel"/>
              </a:rPr>
              <a:t> </a:t>
            </a:r>
            <a:r>
              <a:rPr sz="4350" b="1" spc="5" dirty="0">
                <a:solidFill>
                  <a:srgbClr val="C35100"/>
                </a:solidFill>
                <a:latin typeface="Corbel"/>
                <a:cs typeface="Corbel"/>
              </a:rPr>
              <a:t>management</a:t>
            </a:r>
            <a:endParaRPr sz="4350" dirty="0">
              <a:latin typeface="Corbel"/>
              <a:cs typeface="Corbel"/>
            </a:endParaRPr>
          </a:p>
          <a:p>
            <a:pPr>
              <a:lnSpc>
                <a:spcPct val="100000"/>
              </a:lnSpc>
              <a:spcBef>
                <a:spcPts val="55"/>
              </a:spcBef>
            </a:pPr>
            <a:endParaRPr sz="4250" dirty="0">
              <a:latin typeface="Corbel"/>
              <a:cs typeface="Corbel"/>
            </a:endParaRPr>
          </a:p>
          <a:p>
            <a:pPr marL="573405" marR="5080" indent="-377190">
              <a:lnSpc>
                <a:spcPct val="100400"/>
              </a:lnSpc>
              <a:spcBef>
                <a:spcPts val="5"/>
              </a:spcBef>
            </a:pPr>
            <a:r>
              <a:rPr sz="4350" b="1" spc="45" dirty="0">
                <a:solidFill>
                  <a:srgbClr val="C35100"/>
                </a:solidFill>
                <a:latin typeface="Corbel"/>
                <a:cs typeface="Corbel"/>
              </a:rPr>
              <a:t>1.Work</a:t>
            </a:r>
            <a:r>
              <a:rPr sz="4350" b="1" spc="-10" dirty="0">
                <a:solidFill>
                  <a:srgbClr val="C35100"/>
                </a:solidFill>
                <a:latin typeface="Corbel"/>
                <a:cs typeface="Corbel"/>
              </a:rPr>
              <a:t> </a:t>
            </a:r>
            <a:r>
              <a:rPr sz="4350" b="1" spc="5" dirty="0">
                <a:solidFill>
                  <a:srgbClr val="C35100"/>
                </a:solidFill>
                <a:latin typeface="Corbel"/>
                <a:cs typeface="Corbel"/>
              </a:rPr>
              <a:t>with</a:t>
            </a:r>
            <a:r>
              <a:rPr sz="4350" b="1" dirty="0">
                <a:solidFill>
                  <a:srgbClr val="C35100"/>
                </a:solidFill>
                <a:latin typeface="Corbel"/>
                <a:cs typeface="Corbel"/>
              </a:rPr>
              <a:t> </a:t>
            </a:r>
            <a:r>
              <a:rPr sz="4350" b="1" spc="10" dirty="0">
                <a:solidFill>
                  <a:srgbClr val="C35100"/>
                </a:solidFill>
                <a:latin typeface="Corbel"/>
                <a:cs typeface="Corbel"/>
              </a:rPr>
              <a:t>seed</a:t>
            </a:r>
            <a:r>
              <a:rPr sz="4350" b="1" spc="-15" dirty="0">
                <a:solidFill>
                  <a:srgbClr val="C35100"/>
                </a:solidFill>
                <a:latin typeface="Corbel"/>
                <a:cs typeface="Corbel"/>
              </a:rPr>
              <a:t> </a:t>
            </a:r>
            <a:r>
              <a:rPr sz="4350" b="1" spc="5" dirty="0">
                <a:solidFill>
                  <a:srgbClr val="C35100"/>
                </a:solidFill>
                <a:latin typeface="Corbel"/>
                <a:cs typeface="Corbel"/>
              </a:rPr>
              <a:t>companies</a:t>
            </a:r>
            <a:r>
              <a:rPr sz="4350" b="1" spc="-25" dirty="0">
                <a:solidFill>
                  <a:srgbClr val="C35100"/>
                </a:solidFill>
                <a:latin typeface="Corbel"/>
                <a:cs typeface="Corbel"/>
              </a:rPr>
              <a:t> </a:t>
            </a:r>
            <a:r>
              <a:rPr sz="4350" b="1" spc="5" dirty="0">
                <a:solidFill>
                  <a:srgbClr val="C35100"/>
                </a:solidFill>
                <a:latin typeface="Corbel"/>
                <a:cs typeface="Corbel"/>
              </a:rPr>
              <a:t>and</a:t>
            </a:r>
            <a:r>
              <a:rPr sz="4350" b="1" dirty="0">
                <a:solidFill>
                  <a:srgbClr val="C35100"/>
                </a:solidFill>
                <a:latin typeface="Corbel"/>
                <a:cs typeface="Corbel"/>
              </a:rPr>
              <a:t> </a:t>
            </a:r>
            <a:r>
              <a:rPr sz="4350" b="1" spc="5" dirty="0">
                <a:solidFill>
                  <a:srgbClr val="C35100"/>
                </a:solidFill>
                <a:latin typeface="Corbel"/>
                <a:cs typeface="Corbel"/>
              </a:rPr>
              <a:t>agro-dealers</a:t>
            </a:r>
            <a:r>
              <a:rPr sz="4350" b="1" spc="-30" dirty="0">
                <a:solidFill>
                  <a:srgbClr val="C35100"/>
                </a:solidFill>
                <a:latin typeface="Corbel"/>
                <a:cs typeface="Corbel"/>
              </a:rPr>
              <a:t> </a:t>
            </a:r>
            <a:r>
              <a:rPr sz="4350" b="1" spc="10" dirty="0">
                <a:solidFill>
                  <a:srgbClr val="C35100"/>
                </a:solidFill>
                <a:latin typeface="Corbel"/>
                <a:cs typeface="Corbel"/>
              </a:rPr>
              <a:t>on</a:t>
            </a:r>
            <a:r>
              <a:rPr sz="4350" b="1" spc="-5" dirty="0">
                <a:solidFill>
                  <a:srgbClr val="C35100"/>
                </a:solidFill>
                <a:latin typeface="Corbel"/>
                <a:cs typeface="Corbel"/>
              </a:rPr>
              <a:t> </a:t>
            </a:r>
            <a:r>
              <a:rPr sz="4350" b="1" spc="10" dirty="0">
                <a:solidFill>
                  <a:srgbClr val="C35100"/>
                </a:solidFill>
                <a:latin typeface="Corbel"/>
                <a:cs typeface="Corbel"/>
              </a:rPr>
              <a:t>seed</a:t>
            </a:r>
            <a:r>
              <a:rPr sz="4350" b="1" spc="-15" dirty="0">
                <a:solidFill>
                  <a:srgbClr val="C35100"/>
                </a:solidFill>
                <a:latin typeface="Corbel"/>
                <a:cs typeface="Corbel"/>
              </a:rPr>
              <a:t> </a:t>
            </a:r>
            <a:r>
              <a:rPr sz="4350" b="1" spc="10" dirty="0">
                <a:solidFill>
                  <a:srgbClr val="C35100"/>
                </a:solidFill>
                <a:latin typeface="Corbel"/>
                <a:cs typeface="Corbel"/>
              </a:rPr>
              <a:t>storage</a:t>
            </a:r>
            <a:r>
              <a:rPr sz="4350" b="1" spc="-10" dirty="0">
                <a:solidFill>
                  <a:srgbClr val="C35100"/>
                </a:solidFill>
                <a:latin typeface="Corbel"/>
                <a:cs typeface="Corbel"/>
              </a:rPr>
              <a:t> </a:t>
            </a:r>
            <a:r>
              <a:rPr sz="4350" b="1" spc="5" dirty="0">
                <a:solidFill>
                  <a:srgbClr val="C35100"/>
                </a:solidFill>
                <a:latin typeface="Corbel"/>
                <a:cs typeface="Corbel"/>
              </a:rPr>
              <a:t>and </a:t>
            </a:r>
            <a:r>
              <a:rPr sz="4350" b="1" spc="-880" dirty="0">
                <a:solidFill>
                  <a:srgbClr val="C35100"/>
                </a:solidFill>
                <a:latin typeface="Corbel"/>
                <a:cs typeface="Corbel"/>
              </a:rPr>
              <a:t> </a:t>
            </a:r>
            <a:r>
              <a:rPr sz="4350" b="1" spc="5" dirty="0">
                <a:solidFill>
                  <a:srgbClr val="C35100"/>
                </a:solidFill>
                <a:latin typeface="Corbel"/>
                <a:cs typeface="Corbel"/>
              </a:rPr>
              <a:t>management</a:t>
            </a:r>
            <a:endParaRPr sz="4350" dirty="0">
              <a:latin typeface="Corbel"/>
              <a:cs typeface="Corbel"/>
            </a:endParaRPr>
          </a:p>
          <a:p>
            <a:pPr>
              <a:lnSpc>
                <a:spcPct val="100000"/>
              </a:lnSpc>
              <a:spcBef>
                <a:spcPts val="15"/>
              </a:spcBef>
            </a:pPr>
            <a:endParaRPr sz="4300" dirty="0">
              <a:latin typeface="Corbel"/>
              <a:cs typeface="Corbel"/>
            </a:endParaRPr>
          </a:p>
          <a:p>
            <a:pPr marL="196215">
              <a:lnSpc>
                <a:spcPct val="100000"/>
              </a:lnSpc>
            </a:pPr>
            <a:r>
              <a:rPr sz="4350" b="1" i="1" spc="5" dirty="0">
                <a:solidFill>
                  <a:srgbClr val="C35100"/>
                </a:solidFill>
                <a:latin typeface="Corbel"/>
                <a:cs typeface="Corbel"/>
              </a:rPr>
              <a:t>(better</a:t>
            </a:r>
            <a:r>
              <a:rPr sz="4350" b="1" i="1" spc="-10" dirty="0">
                <a:solidFill>
                  <a:srgbClr val="C35100"/>
                </a:solidFill>
                <a:latin typeface="Corbel"/>
                <a:cs typeface="Corbel"/>
              </a:rPr>
              <a:t> </a:t>
            </a:r>
            <a:r>
              <a:rPr sz="4350" b="1" i="1" spc="5" dirty="0">
                <a:solidFill>
                  <a:srgbClr val="C35100"/>
                </a:solidFill>
                <a:latin typeface="Corbel"/>
                <a:cs typeface="Corbel"/>
              </a:rPr>
              <a:t>not</a:t>
            </a:r>
            <a:r>
              <a:rPr sz="4350" b="1" i="1" spc="-20" dirty="0">
                <a:solidFill>
                  <a:srgbClr val="C35100"/>
                </a:solidFill>
                <a:latin typeface="Corbel"/>
                <a:cs typeface="Corbel"/>
              </a:rPr>
              <a:t> </a:t>
            </a:r>
            <a:r>
              <a:rPr sz="4350" b="1" i="1" spc="5" dirty="0">
                <a:solidFill>
                  <a:srgbClr val="C35100"/>
                </a:solidFill>
                <a:latin typeface="Corbel"/>
                <a:cs typeface="Corbel"/>
              </a:rPr>
              <a:t>to </a:t>
            </a:r>
            <a:r>
              <a:rPr sz="4350" b="1" i="1" spc="10" dirty="0">
                <a:solidFill>
                  <a:srgbClr val="C35100"/>
                </a:solidFill>
                <a:latin typeface="Corbel"/>
                <a:cs typeface="Corbel"/>
              </a:rPr>
              <a:t>do</a:t>
            </a:r>
            <a:r>
              <a:rPr sz="4350" b="1" i="1" spc="-10" dirty="0">
                <a:solidFill>
                  <a:srgbClr val="C35100"/>
                </a:solidFill>
                <a:latin typeface="Corbel"/>
                <a:cs typeface="Corbel"/>
              </a:rPr>
              <a:t> </a:t>
            </a:r>
            <a:r>
              <a:rPr sz="4350" b="1" i="1" spc="10" dirty="0">
                <a:solidFill>
                  <a:srgbClr val="C35100"/>
                </a:solidFill>
                <a:latin typeface="Corbel"/>
                <a:cs typeface="Corbel"/>
              </a:rPr>
              <a:t>DSD</a:t>
            </a:r>
            <a:r>
              <a:rPr sz="4350" b="1" i="1" spc="-10" dirty="0">
                <a:solidFill>
                  <a:srgbClr val="C35100"/>
                </a:solidFill>
                <a:latin typeface="Corbel"/>
                <a:cs typeface="Corbel"/>
              </a:rPr>
              <a:t> </a:t>
            </a:r>
            <a:r>
              <a:rPr sz="4350" b="1" i="1" spc="5" dirty="0">
                <a:solidFill>
                  <a:srgbClr val="C35100"/>
                </a:solidFill>
                <a:latin typeface="Corbel"/>
                <a:cs typeface="Corbel"/>
              </a:rPr>
              <a:t>as</a:t>
            </a:r>
            <a:r>
              <a:rPr sz="4350" b="1" i="1" dirty="0">
                <a:solidFill>
                  <a:srgbClr val="C35100"/>
                </a:solidFill>
                <a:latin typeface="Corbel"/>
                <a:cs typeface="Corbel"/>
              </a:rPr>
              <a:t> </a:t>
            </a:r>
            <a:r>
              <a:rPr sz="4350" b="1" i="1" spc="5" dirty="0">
                <a:solidFill>
                  <a:srgbClr val="C35100"/>
                </a:solidFill>
                <a:latin typeface="Corbel"/>
                <a:cs typeface="Corbel"/>
              </a:rPr>
              <a:t>too</a:t>
            </a:r>
            <a:r>
              <a:rPr sz="4350" b="1" i="1" spc="-10" dirty="0">
                <a:solidFill>
                  <a:srgbClr val="C35100"/>
                </a:solidFill>
                <a:latin typeface="Corbel"/>
                <a:cs typeface="Corbel"/>
              </a:rPr>
              <a:t> </a:t>
            </a:r>
            <a:r>
              <a:rPr sz="4350" b="1" i="1" spc="5" dirty="0">
                <a:solidFill>
                  <a:srgbClr val="C35100"/>
                </a:solidFill>
                <a:latin typeface="Corbel"/>
                <a:cs typeface="Corbel"/>
              </a:rPr>
              <a:t>small</a:t>
            </a:r>
            <a:r>
              <a:rPr sz="4350" b="1" i="1" spc="-30" dirty="0">
                <a:solidFill>
                  <a:srgbClr val="C35100"/>
                </a:solidFill>
                <a:latin typeface="Corbel"/>
                <a:cs typeface="Corbel"/>
              </a:rPr>
              <a:t> </a:t>
            </a:r>
            <a:r>
              <a:rPr sz="4350" b="1" i="1" spc="5" dirty="0">
                <a:solidFill>
                  <a:srgbClr val="C35100"/>
                </a:solidFill>
                <a:latin typeface="Corbel"/>
                <a:cs typeface="Corbel"/>
              </a:rPr>
              <a:t>coverage</a:t>
            </a:r>
            <a:r>
              <a:rPr sz="4350" b="1" i="1" dirty="0">
                <a:solidFill>
                  <a:srgbClr val="C35100"/>
                </a:solidFill>
                <a:latin typeface="Corbel"/>
                <a:cs typeface="Corbel"/>
              </a:rPr>
              <a:t> </a:t>
            </a:r>
            <a:r>
              <a:rPr sz="4350" b="1" i="1" spc="5" dirty="0">
                <a:solidFill>
                  <a:srgbClr val="C35100"/>
                </a:solidFill>
                <a:latin typeface="Corbel"/>
                <a:cs typeface="Corbel"/>
              </a:rPr>
              <a:t>for extent</a:t>
            </a:r>
            <a:r>
              <a:rPr sz="4350" b="1" i="1" spc="-30" dirty="0">
                <a:solidFill>
                  <a:srgbClr val="C35100"/>
                </a:solidFill>
                <a:latin typeface="Corbel"/>
                <a:cs typeface="Corbel"/>
              </a:rPr>
              <a:t> </a:t>
            </a:r>
            <a:r>
              <a:rPr sz="4350" b="1" i="1" spc="5" dirty="0">
                <a:solidFill>
                  <a:srgbClr val="C35100"/>
                </a:solidFill>
                <a:latin typeface="Corbel"/>
                <a:cs typeface="Corbel"/>
              </a:rPr>
              <a:t>of</a:t>
            </a:r>
            <a:r>
              <a:rPr sz="4350" b="1" i="1" spc="10" dirty="0">
                <a:solidFill>
                  <a:srgbClr val="C35100"/>
                </a:solidFill>
                <a:latin typeface="Corbel"/>
                <a:cs typeface="Corbel"/>
              </a:rPr>
              <a:t> </a:t>
            </a:r>
            <a:r>
              <a:rPr sz="4350" b="1" i="1" spc="5" dirty="0">
                <a:solidFill>
                  <a:srgbClr val="C35100"/>
                </a:solidFill>
                <a:latin typeface="Corbel"/>
                <a:cs typeface="Corbel"/>
              </a:rPr>
              <a:t>problem!)</a:t>
            </a:r>
            <a:endParaRPr sz="4350" dirty="0">
              <a:latin typeface="Corbel"/>
              <a:cs typeface="Corbel"/>
            </a:endParaRPr>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00761" y="4932979"/>
            <a:ext cx="6104890" cy="930275"/>
          </a:xfrm>
          <a:prstGeom prst="rect">
            <a:avLst/>
          </a:prstGeom>
        </p:spPr>
        <p:txBody>
          <a:bodyPr vert="horz" wrap="square" lIns="0" tIns="17145" rIns="0" bIns="0" rtlCol="0">
            <a:spAutoFit/>
          </a:bodyPr>
          <a:lstStyle/>
          <a:p>
            <a:pPr marL="12700">
              <a:lnSpc>
                <a:spcPct val="100000"/>
              </a:lnSpc>
              <a:spcBef>
                <a:spcPts val="135"/>
              </a:spcBef>
            </a:pPr>
            <a:r>
              <a:rPr sz="5900" spc="15" dirty="0"/>
              <a:t>Rationale</a:t>
            </a:r>
            <a:r>
              <a:rPr sz="5900" spc="-45" dirty="0"/>
              <a:t> </a:t>
            </a:r>
            <a:r>
              <a:rPr sz="5900" spc="10" dirty="0"/>
              <a:t>for</a:t>
            </a:r>
            <a:r>
              <a:rPr sz="5900" spc="-35" dirty="0"/>
              <a:t> </a:t>
            </a:r>
            <a:r>
              <a:rPr sz="5900" spc="15" dirty="0"/>
              <a:t>SSA?</a:t>
            </a:r>
            <a:endParaRPr sz="5900"/>
          </a:p>
        </p:txBody>
      </p:sp>
      <p:pic>
        <p:nvPicPr>
          <p:cNvPr id="3" name="object 3"/>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B74D-8E65-CACE-0F08-46960E232F87}"/>
              </a:ext>
            </a:extLst>
          </p:cNvPr>
          <p:cNvSpPr>
            <a:spLocks noGrp="1"/>
          </p:cNvSpPr>
          <p:nvPr>
            <p:ph type="title"/>
          </p:nvPr>
        </p:nvSpPr>
        <p:spPr>
          <a:xfrm>
            <a:off x="2081783" y="544676"/>
            <a:ext cx="15940532" cy="1147599"/>
          </a:xfrm>
        </p:spPr>
        <p:txBody>
          <a:bodyPr/>
          <a:lstStyle/>
          <a:p>
            <a:r>
              <a:rPr lang="en-US" sz="4400" b="1" spc="10" dirty="0">
                <a:latin typeface="Corbel"/>
                <a:cs typeface="Corbel"/>
              </a:rPr>
              <a:t>Chronic </a:t>
            </a:r>
            <a:r>
              <a:rPr lang="en-US" sz="4400" b="1" spc="15" dirty="0">
                <a:latin typeface="Corbel"/>
                <a:cs typeface="Corbel"/>
              </a:rPr>
              <a:t>Problem</a:t>
            </a:r>
            <a:r>
              <a:rPr lang="en-US" sz="4400" b="1" spc="20" dirty="0">
                <a:latin typeface="Corbel"/>
                <a:cs typeface="Corbel"/>
              </a:rPr>
              <a:t> </a:t>
            </a:r>
            <a:r>
              <a:rPr lang="en-US" sz="4400" b="1" spc="5" dirty="0">
                <a:latin typeface="Corbel"/>
                <a:cs typeface="Corbel"/>
              </a:rPr>
              <a:t>3:</a:t>
            </a:r>
            <a:r>
              <a:rPr lang="en-US" sz="4400" b="1" spc="-20" dirty="0">
                <a:latin typeface="Corbel"/>
                <a:cs typeface="Corbel"/>
              </a:rPr>
              <a:t> </a:t>
            </a:r>
            <a:r>
              <a:rPr lang="en-US" sz="4400" spc="10" dirty="0">
                <a:latin typeface="Corbel"/>
                <a:cs typeface="Corbel"/>
              </a:rPr>
              <a:t>The seed that farmers</a:t>
            </a:r>
            <a:r>
              <a:rPr lang="en-US" sz="4400" spc="15" dirty="0">
                <a:latin typeface="Corbel"/>
                <a:cs typeface="Corbel"/>
              </a:rPr>
              <a:t> </a:t>
            </a:r>
            <a:r>
              <a:rPr lang="en-US" sz="4400" spc="10" dirty="0">
                <a:latin typeface="Corbel"/>
                <a:cs typeface="Corbel"/>
              </a:rPr>
              <a:t>use</a:t>
            </a:r>
            <a:r>
              <a:rPr lang="en-US" sz="4400" spc="15" dirty="0">
                <a:latin typeface="Corbel"/>
                <a:cs typeface="Corbel"/>
              </a:rPr>
              <a:t> </a:t>
            </a:r>
            <a:r>
              <a:rPr lang="en-US" sz="4400" spc="5" dirty="0">
                <a:latin typeface="Corbel"/>
                <a:cs typeface="Corbel"/>
              </a:rPr>
              <a:t>is </a:t>
            </a:r>
            <a:r>
              <a:rPr lang="en-US" sz="4400" spc="10" dirty="0">
                <a:latin typeface="Corbel"/>
                <a:cs typeface="Corbel"/>
              </a:rPr>
              <a:t>of poor</a:t>
            </a:r>
            <a:r>
              <a:rPr lang="en-US" sz="4400" spc="25" dirty="0">
                <a:latin typeface="Corbel"/>
                <a:cs typeface="Corbel"/>
              </a:rPr>
              <a:t> </a:t>
            </a:r>
            <a:r>
              <a:rPr lang="en-US" sz="4400" spc="5" dirty="0">
                <a:latin typeface="Corbel"/>
                <a:cs typeface="Corbel"/>
              </a:rPr>
              <a:t>quality</a:t>
            </a:r>
            <a:br>
              <a:rPr lang="en-US" sz="4400" dirty="0">
                <a:latin typeface="Corbel"/>
                <a:cs typeface="Corbel"/>
              </a:rPr>
            </a:br>
            <a:endParaRPr lang="en-US" sz="4400" dirty="0"/>
          </a:p>
        </p:txBody>
      </p:sp>
      <p:graphicFrame>
        <p:nvGraphicFramePr>
          <p:cNvPr id="4" name="Table 3">
            <a:extLst>
              <a:ext uri="{FF2B5EF4-FFF2-40B4-BE49-F238E27FC236}">
                <a16:creationId xmlns:a16="http://schemas.microsoft.com/office/drawing/2014/main" id="{D859E49E-95DA-F1D2-AB38-A638612FB3E3}"/>
              </a:ext>
            </a:extLst>
          </p:cNvPr>
          <p:cNvGraphicFramePr>
            <a:graphicFrameLocks noGrp="1"/>
          </p:cNvGraphicFramePr>
          <p:nvPr>
            <p:extLst>
              <p:ext uri="{D42A27DB-BD31-4B8C-83A1-F6EECF244321}">
                <p14:modId xmlns:p14="http://schemas.microsoft.com/office/powerpoint/2010/main" val="1376986018"/>
              </p:ext>
            </p:extLst>
          </p:nvPr>
        </p:nvGraphicFramePr>
        <p:xfrm>
          <a:off x="2100476" y="1539875"/>
          <a:ext cx="13514173" cy="7391400"/>
        </p:xfrm>
        <a:graphic>
          <a:graphicData uri="http://schemas.openxmlformats.org/drawingml/2006/table">
            <a:tbl>
              <a:tblPr firstRow="1" firstCol="1" lastRow="1" lastCol="1" bandRow="1" bandCol="1">
                <a:tableStyleId>{5C22544A-7EE6-4342-B048-85BDC9FD1C3A}</a:tableStyleId>
              </a:tblPr>
              <a:tblGrid>
                <a:gridCol w="2702835">
                  <a:extLst>
                    <a:ext uri="{9D8B030D-6E8A-4147-A177-3AD203B41FA5}">
                      <a16:colId xmlns:a16="http://schemas.microsoft.com/office/drawing/2014/main" val="385499350"/>
                    </a:ext>
                  </a:extLst>
                </a:gridCol>
                <a:gridCol w="2083435">
                  <a:extLst>
                    <a:ext uri="{9D8B030D-6E8A-4147-A177-3AD203B41FA5}">
                      <a16:colId xmlns:a16="http://schemas.microsoft.com/office/drawing/2014/main" val="2387665512"/>
                    </a:ext>
                  </a:extLst>
                </a:gridCol>
                <a:gridCol w="2083435">
                  <a:extLst>
                    <a:ext uri="{9D8B030D-6E8A-4147-A177-3AD203B41FA5}">
                      <a16:colId xmlns:a16="http://schemas.microsoft.com/office/drawing/2014/main" val="1338356802"/>
                    </a:ext>
                  </a:extLst>
                </a:gridCol>
                <a:gridCol w="3322234">
                  <a:extLst>
                    <a:ext uri="{9D8B030D-6E8A-4147-A177-3AD203B41FA5}">
                      <a16:colId xmlns:a16="http://schemas.microsoft.com/office/drawing/2014/main" val="2426964179"/>
                    </a:ext>
                  </a:extLst>
                </a:gridCol>
                <a:gridCol w="3322234">
                  <a:extLst>
                    <a:ext uri="{9D8B030D-6E8A-4147-A177-3AD203B41FA5}">
                      <a16:colId xmlns:a16="http://schemas.microsoft.com/office/drawing/2014/main" val="1938745746"/>
                    </a:ext>
                  </a:extLst>
                </a:gridCol>
              </a:tblGrid>
              <a:tr h="937463">
                <a:tc>
                  <a:txBody>
                    <a:bodyPr/>
                    <a:lstStyle/>
                    <a:p>
                      <a:pPr marL="59690" marR="0">
                        <a:spcBef>
                          <a:spcPts val="515"/>
                        </a:spcBef>
                        <a:spcAft>
                          <a:spcPts val="0"/>
                        </a:spcAft>
                      </a:pPr>
                      <a:r>
                        <a:rPr lang="en-US" sz="2000" dirty="0">
                          <a:effectLst/>
                        </a:rPr>
                        <a:t>Response</a:t>
                      </a:r>
                      <a:r>
                        <a:rPr lang="en-US" sz="2000" spc="-25" dirty="0">
                          <a:effectLst/>
                        </a:rPr>
                        <a:t> </a:t>
                      </a:r>
                      <a:r>
                        <a:rPr lang="en-US" sz="2000" spc="-10" dirty="0">
                          <a:effectLst/>
                        </a:rPr>
                        <a:t>options</a:t>
                      </a:r>
                      <a:endParaRPr lang="en-US" sz="18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15"/>
                        </a:spcBef>
                        <a:spcAft>
                          <a:spcPts val="0"/>
                        </a:spcAft>
                      </a:pPr>
                      <a:r>
                        <a:rPr lang="en-US" sz="1600">
                          <a:effectLst/>
                        </a:rPr>
                        <a:t>Yes,</a:t>
                      </a:r>
                      <a:r>
                        <a:rPr lang="en-US" sz="1600" spc="-65">
                          <a:effectLst/>
                        </a:rPr>
                        <a:t> </a:t>
                      </a:r>
                      <a:r>
                        <a:rPr lang="en-US" sz="1600">
                          <a:effectLst/>
                        </a:rPr>
                        <a:t>this</a:t>
                      </a:r>
                      <a:r>
                        <a:rPr lang="en-US" sz="1600" spc="-60">
                          <a:effectLst/>
                        </a:rPr>
                        <a:t> </a:t>
                      </a:r>
                      <a:r>
                        <a:rPr lang="en-US" sz="1600">
                          <a:effectLst/>
                        </a:rPr>
                        <a:t>response</a:t>
                      </a:r>
                      <a:r>
                        <a:rPr lang="en-US" sz="1600" spc="-60">
                          <a:effectLst/>
                        </a:rPr>
                        <a:t> </a:t>
                      </a:r>
                      <a:r>
                        <a:rPr lang="en-US" sz="1600">
                          <a:effectLst/>
                        </a:rPr>
                        <a:t>is </a:t>
                      </a:r>
                      <a:r>
                        <a:rPr lang="en-US" sz="1600" spc="-10">
                          <a:effectLst/>
                        </a:rPr>
                        <a:t>appropriate.</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15"/>
                        </a:spcBef>
                        <a:spcAft>
                          <a:spcPts val="0"/>
                        </a:spcAft>
                      </a:pPr>
                      <a:r>
                        <a:rPr lang="en-US" sz="1600">
                          <a:effectLst/>
                        </a:rPr>
                        <a:t>No,</a:t>
                      </a:r>
                      <a:r>
                        <a:rPr lang="en-US" sz="1600" spc="-65">
                          <a:effectLst/>
                        </a:rPr>
                        <a:t> </a:t>
                      </a:r>
                      <a:r>
                        <a:rPr lang="en-US" sz="1600">
                          <a:effectLst/>
                        </a:rPr>
                        <a:t>this</a:t>
                      </a:r>
                      <a:r>
                        <a:rPr lang="en-US" sz="1600" spc="-60">
                          <a:effectLst/>
                        </a:rPr>
                        <a:t> </a:t>
                      </a:r>
                      <a:r>
                        <a:rPr lang="en-US" sz="1600">
                          <a:effectLst/>
                        </a:rPr>
                        <a:t>response</a:t>
                      </a:r>
                      <a:r>
                        <a:rPr lang="en-US" sz="1600" spc="-60">
                          <a:effectLst/>
                        </a:rPr>
                        <a:t> </a:t>
                      </a:r>
                      <a:r>
                        <a:rPr lang="en-US" sz="1600">
                          <a:effectLst/>
                        </a:rPr>
                        <a:t>is not appropriate.</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15"/>
                        </a:spcBef>
                        <a:spcAft>
                          <a:spcPts val="0"/>
                        </a:spcAft>
                      </a:pPr>
                      <a:r>
                        <a:rPr lang="en-US" sz="1600">
                          <a:effectLst/>
                        </a:rPr>
                        <a:t>If</a:t>
                      </a:r>
                      <a:r>
                        <a:rPr lang="en-US" sz="1600" spc="-135">
                          <a:effectLst/>
                        </a:rPr>
                        <a:t> </a:t>
                      </a:r>
                      <a:r>
                        <a:rPr lang="en-US" sz="1600">
                          <a:effectLst/>
                        </a:rPr>
                        <a:t>Yes,</a:t>
                      </a:r>
                      <a:r>
                        <a:rPr lang="en-US" sz="1600" spc="-65">
                          <a:effectLst/>
                        </a:rPr>
                        <a:t> </a:t>
                      </a:r>
                      <a:r>
                        <a:rPr lang="en-US" sz="1600">
                          <a:effectLst/>
                        </a:rPr>
                        <a:t>what</a:t>
                      </a:r>
                      <a:r>
                        <a:rPr lang="en-US" sz="1600" spc="-60">
                          <a:effectLst/>
                        </a:rPr>
                        <a:t> </a:t>
                      </a:r>
                      <a:r>
                        <a:rPr lang="en-US" sz="1600">
                          <a:effectLst/>
                        </a:rPr>
                        <a:t>are</a:t>
                      </a:r>
                      <a:r>
                        <a:rPr lang="en-US" sz="1600" spc="-60">
                          <a:effectLst/>
                        </a:rPr>
                        <a:t> </a:t>
                      </a:r>
                      <a:r>
                        <a:rPr lang="en-US" sz="1600">
                          <a:effectLst/>
                        </a:rPr>
                        <a:t>the</a:t>
                      </a:r>
                      <a:r>
                        <a:rPr lang="en-US" sz="1600" spc="10">
                          <a:effectLst/>
                        </a:rPr>
                        <a:t> </a:t>
                      </a:r>
                      <a:r>
                        <a:rPr lang="en-US" sz="1600">
                          <a:effectLst/>
                        </a:rPr>
                        <a:t>key </a:t>
                      </a:r>
                      <a:r>
                        <a:rPr lang="en-US" sz="1600" spc="-10">
                          <a:effectLst/>
                        </a:rPr>
                        <a:t>advantages?</a:t>
                      </a:r>
                      <a:endParaRPr lang="en-US" sz="14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15"/>
                        </a:spcBef>
                        <a:spcAft>
                          <a:spcPts val="0"/>
                        </a:spcAft>
                      </a:pPr>
                      <a:r>
                        <a:rPr lang="en-US" sz="1600" dirty="0">
                          <a:effectLst/>
                        </a:rPr>
                        <a:t>If</a:t>
                      </a:r>
                      <a:r>
                        <a:rPr lang="en-US" sz="1600" spc="-80" dirty="0">
                          <a:effectLst/>
                        </a:rPr>
                        <a:t> </a:t>
                      </a:r>
                      <a:r>
                        <a:rPr lang="en-US" sz="1600" dirty="0">
                          <a:effectLst/>
                        </a:rPr>
                        <a:t>Yes, what are the</a:t>
                      </a:r>
                      <a:r>
                        <a:rPr lang="en-US" sz="1600" spc="200" dirty="0">
                          <a:effectLst/>
                        </a:rPr>
                        <a:t> </a:t>
                      </a:r>
                      <a:r>
                        <a:rPr lang="en-US" sz="1600" dirty="0">
                          <a:effectLst/>
                        </a:rPr>
                        <a:t>key disadvantages</a:t>
                      </a:r>
                      <a:r>
                        <a:rPr lang="en-US" sz="1600" spc="-65" dirty="0">
                          <a:effectLst/>
                        </a:rPr>
                        <a:t> </a:t>
                      </a:r>
                      <a:r>
                        <a:rPr lang="en-US" sz="1600" dirty="0">
                          <a:effectLst/>
                        </a:rPr>
                        <a:t>/</a:t>
                      </a:r>
                      <a:r>
                        <a:rPr lang="en-US" sz="1600" spc="-60" dirty="0">
                          <a:effectLst/>
                        </a:rPr>
                        <a:t> </a:t>
                      </a:r>
                      <a:r>
                        <a:rPr lang="en-US" sz="1600" dirty="0">
                          <a:effectLst/>
                        </a:rPr>
                        <a:t>limitations?</a:t>
                      </a: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extLst>
                  <a:ext uri="{0D108BD9-81ED-4DB2-BD59-A6C34878D82A}">
                    <a16:rowId xmlns:a16="http://schemas.microsoft.com/office/drawing/2014/main" val="857165455"/>
                  </a:ext>
                </a:extLst>
              </a:tr>
              <a:tr h="1659515">
                <a:tc>
                  <a:txBody>
                    <a:bodyPr/>
                    <a:lstStyle/>
                    <a:p>
                      <a:pPr marL="59690" marR="0">
                        <a:spcBef>
                          <a:spcPts val="570"/>
                        </a:spcBef>
                        <a:spcAft>
                          <a:spcPts val="0"/>
                        </a:spcAft>
                      </a:pPr>
                      <a:r>
                        <a:rPr lang="en-US" sz="1600" dirty="0">
                          <a:effectLst/>
                        </a:rPr>
                        <a:t>Direct</a:t>
                      </a:r>
                      <a:r>
                        <a:rPr lang="en-US" sz="1600" spc="-65" dirty="0">
                          <a:effectLst/>
                        </a:rPr>
                        <a:t> </a:t>
                      </a:r>
                      <a:r>
                        <a:rPr lang="en-US" sz="1600" dirty="0">
                          <a:effectLst/>
                        </a:rPr>
                        <a:t>Seed</a:t>
                      </a:r>
                      <a:r>
                        <a:rPr lang="en-US" sz="1600" spc="-60" dirty="0">
                          <a:effectLst/>
                        </a:rPr>
                        <a:t> </a:t>
                      </a:r>
                      <a:r>
                        <a:rPr lang="en-US" sz="1600" dirty="0">
                          <a:effectLst/>
                        </a:rPr>
                        <a:t>Distribution (DSD) of “clean” seed</a:t>
                      </a: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70"/>
                        </a:spcBef>
                        <a:spcAft>
                          <a:spcPts val="0"/>
                        </a:spcAft>
                      </a:pPr>
                      <a:r>
                        <a:rPr lang="en-US" sz="1200">
                          <a:effectLst/>
                        </a:rPr>
                        <a:t>X</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277495" lvl="0" indent="-342900">
                        <a:spcBef>
                          <a:spcPts val="570"/>
                        </a:spcBef>
                        <a:spcAft>
                          <a:spcPts val="0"/>
                        </a:spcAft>
                        <a:buSzPts val="1200"/>
                        <a:buFont typeface="Arial" panose="020B0604020202020204" pitchFamily="34" charset="0"/>
                        <a:buChar char="●"/>
                        <a:tabLst>
                          <a:tab pos="326390" algn="l"/>
                          <a:tab pos="327025" algn="l"/>
                        </a:tabLst>
                      </a:pPr>
                      <a:r>
                        <a:rPr lang="en-US" sz="1600" dirty="0">
                          <a:effectLst/>
                        </a:rPr>
                        <a:t>control</a:t>
                      </a:r>
                      <a:r>
                        <a:rPr lang="en-US" sz="1600" spc="-40" dirty="0">
                          <a:effectLst/>
                        </a:rPr>
                        <a:t> </a:t>
                      </a:r>
                      <a:r>
                        <a:rPr lang="en-US" sz="1600" dirty="0">
                          <a:effectLst/>
                        </a:rPr>
                        <a:t>f</a:t>
                      </a:r>
                      <a:r>
                        <a:rPr lang="en-US" sz="1600" spc="-40" dirty="0">
                          <a:effectLst/>
                        </a:rPr>
                        <a:t> </a:t>
                      </a:r>
                      <a:r>
                        <a:rPr lang="en-US" sz="1600" dirty="0">
                          <a:effectLst/>
                        </a:rPr>
                        <a:t>the</a:t>
                      </a:r>
                      <a:r>
                        <a:rPr lang="en-US" sz="1600" spc="-40" dirty="0">
                          <a:effectLst/>
                        </a:rPr>
                        <a:t> </a:t>
                      </a:r>
                      <a:r>
                        <a:rPr lang="en-US" sz="1600" dirty="0">
                          <a:effectLst/>
                        </a:rPr>
                        <a:t>quality</a:t>
                      </a:r>
                      <a:r>
                        <a:rPr lang="en-US" sz="1600" spc="-40" dirty="0">
                          <a:effectLst/>
                        </a:rPr>
                        <a:t> </a:t>
                      </a:r>
                      <a:r>
                        <a:rPr lang="en-US" sz="1600" dirty="0">
                          <a:effectLst/>
                        </a:rPr>
                        <a:t>of</a:t>
                      </a:r>
                      <a:r>
                        <a:rPr lang="en-US" sz="1600" spc="-40" dirty="0">
                          <a:effectLst/>
                        </a:rPr>
                        <a:t> </a:t>
                      </a:r>
                      <a:r>
                        <a:rPr lang="en-US" sz="1600" dirty="0">
                          <a:effectLst/>
                        </a:rPr>
                        <a:t>the </a:t>
                      </a:r>
                      <a:r>
                        <a:rPr lang="en-US" sz="1600" spc="-10" dirty="0">
                          <a:effectLst/>
                        </a:rPr>
                        <a:t>seeds</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240030" lvl="0" indent="-342900">
                        <a:spcBef>
                          <a:spcPts val="570"/>
                        </a:spcBef>
                        <a:spcAft>
                          <a:spcPts val="0"/>
                        </a:spcAft>
                        <a:buSzPts val="1200"/>
                        <a:buFont typeface="Arial" panose="020B0604020202020204" pitchFamily="34" charset="0"/>
                        <a:buChar char="●"/>
                        <a:tabLst>
                          <a:tab pos="326390" algn="l"/>
                          <a:tab pos="327025" algn="l"/>
                        </a:tabLst>
                      </a:pPr>
                      <a:r>
                        <a:rPr lang="en-US" sz="1600" dirty="0">
                          <a:effectLst/>
                        </a:rPr>
                        <a:t>logistic</a:t>
                      </a:r>
                      <a:r>
                        <a:rPr lang="en-US" sz="1600" spc="-65" dirty="0">
                          <a:effectLst/>
                        </a:rPr>
                        <a:t> </a:t>
                      </a:r>
                      <a:r>
                        <a:rPr lang="en-US" sz="1600" dirty="0">
                          <a:effectLst/>
                        </a:rPr>
                        <a:t>issues</a:t>
                      </a:r>
                      <a:r>
                        <a:rPr lang="en-US" sz="1600" spc="-60" dirty="0">
                          <a:effectLst/>
                        </a:rPr>
                        <a:t> </a:t>
                      </a:r>
                      <a:r>
                        <a:rPr lang="en-US" sz="1600" dirty="0">
                          <a:effectLst/>
                        </a:rPr>
                        <a:t>(tardiness</a:t>
                      </a:r>
                      <a:r>
                        <a:rPr lang="en-US" sz="1600" spc="-60" dirty="0">
                          <a:effectLst/>
                        </a:rPr>
                        <a:t> </a:t>
                      </a:r>
                      <a:r>
                        <a:rPr lang="en-US" sz="1600" dirty="0">
                          <a:effectLst/>
                        </a:rPr>
                        <a:t>of </a:t>
                      </a:r>
                      <a:r>
                        <a:rPr lang="en-US" sz="1600" spc="-10" dirty="0">
                          <a:effectLst/>
                        </a:rPr>
                        <a:t>distribution)</a:t>
                      </a:r>
                      <a:endParaRPr lang="en-US" sz="1400" dirty="0">
                        <a:effectLst/>
                      </a:endParaRPr>
                    </a:p>
                    <a:p>
                      <a:pPr marL="342900" marR="171450" lvl="0" indent="-342900">
                        <a:spcBef>
                          <a:spcPts val="0"/>
                        </a:spcBef>
                        <a:spcAft>
                          <a:spcPts val="0"/>
                        </a:spcAft>
                        <a:buSzPts val="1200"/>
                        <a:buFont typeface="Arial" panose="020B0604020202020204" pitchFamily="34" charset="0"/>
                        <a:buChar char="●"/>
                        <a:tabLst>
                          <a:tab pos="326390" algn="l"/>
                          <a:tab pos="327025" algn="l"/>
                        </a:tabLst>
                      </a:pPr>
                      <a:r>
                        <a:rPr lang="en-US" sz="1600" dirty="0">
                          <a:effectLst/>
                        </a:rPr>
                        <a:t>bypass</a:t>
                      </a:r>
                      <a:r>
                        <a:rPr lang="en-US" sz="1600" spc="-55" dirty="0">
                          <a:effectLst/>
                        </a:rPr>
                        <a:t> </a:t>
                      </a:r>
                      <a:r>
                        <a:rPr lang="en-US" sz="1600" dirty="0">
                          <a:effectLst/>
                        </a:rPr>
                        <a:t>of</a:t>
                      </a:r>
                      <a:r>
                        <a:rPr lang="en-US" sz="1600" spc="-55" dirty="0">
                          <a:effectLst/>
                        </a:rPr>
                        <a:t> </a:t>
                      </a:r>
                      <a:r>
                        <a:rPr lang="en-US" sz="1600" dirty="0">
                          <a:effectLst/>
                        </a:rPr>
                        <a:t>the</a:t>
                      </a:r>
                      <a:r>
                        <a:rPr lang="en-US" sz="1600" spc="-55" dirty="0">
                          <a:effectLst/>
                        </a:rPr>
                        <a:t> </a:t>
                      </a:r>
                      <a:r>
                        <a:rPr lang="en-US" sz="1600" dirty="0">
                          <a:effectLst/>
                        </a:rPr>
                        <a:t>market</a:t>
                      </a:r>
                      <a:r>
                        <a:rPr lang="en-US" sz="1600" spc="-55" dirty="0">
                          <a:effectLst/>
                        </a:rPr>
                        <a:t> </a:t>
                      </a:r>
                      <a:r>
                        <a:rPr lang="en-US" sz="1600" dirty="0">
                          <a:effectLst/>
                        </a:rPr>
                        <a:t>actors </a:t>
                      </a:r>
                      <a:r>
                        <a:rPr lang="en-US" sz="1600" spc="-10" dirty="0">
                          <a:effectLst/>
                        </a:rPr>
                        <a:t>(sustainability?)</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629835657"/>
                  </a:ext>
                </a:extLst>
              </a:tr>
              <a:tr h="2021745">
                <a:tc>
                  <a:txBody>
                    <a:bodyPr/>
                    <a:lstStyle/>
                    <a:p>
                      <a:pPr marL="59690" marR="0">
                        <a:spcBef>
                          <a:spcPts val="555"/>
                        </a:spcBef>
                        <a:spcAft>
                          <a:spcPts val="0"/>
                        </a:spcAft>
                      </a:pPr>
                      <a:r>
                        <a:rPr lang="en-US" sz="1600" dirty="0">
                          <a:effectLst/>
                        </a:rPr>
                        <a:t>Work</a:t>
                      </a:r>
                      <a:r>
                        <a:rPr lang="en-US" sz="1600" spc="-60" dirty="0">
                          <a:effectLst/>
                        </a:rPr>
                        <a:t> </a:t>
                      </a:r>
                      <a:r>
                        <a:rPr lang="en-US" sz="1600" dirty="0">
                          <a:effectLst/>
                        </a:rPr>
                        <a:t>with</a:t>
                      </a:r>
                      <a:r>
                        <a:rPr lang="en-US" sz="1600" spc="-60" dirty="0">
                          <a:effectLst/>
                        </a:rPr>
                        <a:t> </a:t>
                      </a:r>
                      <a:r>
                        <a:rPr lang="en-US" sz="1600" dirty="0">
                          <a:effectLst/>
                        </a:rPr>
                        <a:t>farmers</a:t>
                      </a:r>
                      <a:r>
                        <a:rPr lang="en-US" sz="1600" spc="-60" dirty="0">
                          <a:effectLst/>
                        </a:rPr>
                        <a:t> </a:t>
                      </a:r>
                      <a:r>
                        <a:rPr lang="en-US" sz="1600" dirty="0">
                          <a:effectLst/>
                        </a:rPr>
                        <a:t>on</a:t>
                      </a:r>
                      <a:r>
                        <a:rPr lang="en-US" sz="1600" spc="-60" dirty="0">
                          <a:effectLst/>
                        </a:rPr>
                        <a:t> </a:t>
                      </a:r>
                      <a:r>
                        <a:rPr lang="en-US" sz="1600" dirty="0">
                          <a:effectLst/>
                        </a:rPr>
                        <a:t>seed selection, management + </a:t>
                      </a:r>
                      <a:r>
                        <a:rPr lang="en-US" sz="1600" spc="-10" dirty="0">
                          <a:effectLst/>
                        </a:rPr>
                        <a:t>storage</a:t>
                      </a: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55"/>
                        </a:spcBef>
                        <a:spcAft>
                          <a:spcPts val="0"/>
                        </a:spcAft>
                      </a:pPr>
                      <a:r>
                        <a:rPr lang="en-US" sz="1200">
                          <a:effectLst/>
                        </a:rPr>
                        <a:t>X</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307975" lvl="0" indent="-342900">
                        <a:spcBef>
                          <a:spcPts val="555"/>
                        </a:spcBef>
                        <a:spcAft>
                          <a:spcPts val="0"/>
                        </a:spcAft>
                        <a:buSzPts val="1200"/>
                        <a:buFont typeface="Arial" panose="020B0604020202020204" pitchFamily="34" charset="0"/>
                        <a:buChar char="●"/>
                        <a:tabLst>
                          <a:tab pos="326390" algn="l"/>
                          <a:tab pos="327025" algn="l"/>
                        </a:tabLst>
                      </a:pPr>
                      <a:r>
                        <a:rPr lang="en-US" sz="1600">
                          <a:effectLst/>
                        </a:rPr>
                        <a:t>provides</a:t>
                      </a:r>
                      <a:r>
                        <a:rPr lang="en-US" sz="1600" spc="-65">
                          <a:effectLst/>
                        </a:rPr>
                        <a:t> </a:t>
                      </a:r>
                      <a:r>
                        <a:rPr lang="en-US" sz="1600">
                          <a:effectLst/>
                        </a:rPr>
                        <a:t>locally</a:t>
                      </a:r>
                      <a:r>
                        <a:rPr lang="en-US" sz="1600" spc="-60">
                          <a:effectLst/>
                        </a:rPr>
                        <a:t> </a:t>
                      </a:r>
                      <a:r>
                        <a:rPr lang="en-US" sz="1600">
                          <a:effectLst/>
                        </a:rPr>
                        <a:t>produced (adapted) seeds</a:t>
                      </a:r>
                      <a:endParaRPr lang="en-US" sz="140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266065" lvl="0" indent="-342900">
                        <a:spcBef>
                          <a:spcPts val="555"/>
                        </a:spcBef>
                        <a:spcAft>
                          <a:spcPts val="0"/>
                        </a:spcAft>
                        <a:buSzPts val="1200"/>
                        <a:buFont typeface="Arial" panose="020B0604020202020204" pitchFamily="34" charset="0"/>
                        <a:buChar char="●"/>
                        <a:tabLst>
                          <a:tab pos="326390" algn="l"/>
                          <a:tab pos="327025" algn="l"/>
                        </a:tabLst>
                      </a:pPr>
                      <a:r>
                        <a:rPr lang="en-US" sz="1600" dirty="0">
                          <a:effectLst/>
                        </a:rPr>
                        <a:t>longer term intervention, could be unsuitable for emergency response if no existing</a:t>
                      </a:r>
                      <a:r>
                        <a:rPr lang="en-US" sz="1600" spc="-65" dirty="0">
                          <a:effectLst/>
                        </a:rPr>
                        <a:t> </a:t>
                      </a:r>
                      <a:r>
                        <a:rPr lang="en-US" sz="1600" dirty="0">
                          <a:effectLst/>
                        </a:rPr>
                        <a:t>farmers</a:t>
                      </a:r>
                      <a:r>
                        <a:rPr lang="en-US" sz="1600" spc="-60" dirty="0">
                          <a:effectLst/>
                        </a:rPr>
                        <a:t> </a:t>
                      </a:r>
                      <a:r>
                        <a:rPr lang="en-US" sz="1600" dirty="0">
                          <a:effectLst/>
                        </a:rPr>
                        <a:t>groups</a:t>
                      </a:r>
                      <a:r>
                        <a:rPr lang="en-US" sz="1600" spc="-60" dirty="0">
                          <a:effectLst/>
                        </a:rPr>
                        <a:t> </a:t>
                      </a:r>
                      <a:r>
                        <a:rPr lang="en-US" sz="1600" dirty="0">
                          <a:effectLst/>
                        </a:rPr>
                        <a:t>to build on</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1777103884"/>
                  </a:ext>
                </a:extLst>
              </a:tr>
              <a:tr h="2772677">
                <a:tc>
                  <a:txBody>
                    <a:bodyPr/>
                    <a:lstStyle/>
                    <a:p>
                      <a:pPr marL="59690" marR="132080" algn="just">
                        <a:spcBef>
                          <a:spcPts val="505"/>
                        </a:spcBef>
                        <a:spcAft>
                          <a:spcPts val="0"/>
                        </a:spcAft>
                      </a:pPr>
                      <a:r>
                        <a:rPr lang="en-US" sz="1600" dirty="0">
                          <a:effectLst/>
                        </a:rPr>
                        <a:t>Work</a:t>
                      </a:r>
                      <a:r>
                        <a:rPr lang="en-US" sz="1600" spc="-20" dirty="0">
                          <a:effectLst/>
                        </a:rPr>
                        <a:t> </a:t>
                      </a:r>
                      <a:r>
                        <a:rPr lang="en-US" sz="1600" dirty="0">
                          <a:effectLst/>
                        </a:rPr>
                        <a:t>with</a:t>
                      </a:r>
                      <a:r>
                        <a:rPr lang="en-US" sz="1600" spc="-20" dirty="0">
                          <a:effectLst/>
                        </a:rPr>
                        <a:t> </a:t>
                      </a:r>
                      <a:r>
                        <a:rPr lang="en-US" sz="1600" dirty="0">
                          <a:effectLst/>
                        </a:rPr>
                        <a:t>traders</a:t>
                      </a:r>
                      <a:r>
                        <a:rPr lang="en-US" sz="1600" spc="-20" dirty="0">
                          <a:effectLst/>
                        </a:rPr>
                        <a:t> </a:t>
                      </a:r>
                      <a:r>
                        <a:rPr lang="en-US" sz="1600" dirty="0">
                          <a:effectLst/>
                        </a:rPr>
                        <a:t>(local</a:t>
                      </a:r>
                      <a:r>
                        <a:rPr lang="en-US" sz="1600" spc="-20" dirty="0">
                          <a:effectLst/>
                        </a:rPr>
                        <a:t> </a:t>
                      </a:r>
                      <a:r>
                        <a:rPr lang="en-US" sz="1600" dirty="0">
                          <a:effectLst/>
                        </a:rPr>
                        <a:t>+ regional</a:t>
                      </a:r>
                      <a:r>
                        <a:rPr lang="en-US" sz="1600" spc="-65" dirty="0">
                          <a:effectLst/>
                        </a:rPr>
                        <a:t> </a:t>
                      </a:r>
                      <a:r>
                        <a:rPr lang="en-US" sz="1600" dirty="0">
                          <a:effectLst/>
                        </a:rPr>
                        <a:t>markets)</a:t>
                      </a:r>
                      <a:r>
                        <a:rPr lang="en-US" sz="1600" spc="-60" dirty="0">
                          <a:effectLst/>
                        </a:rPr>
                        <a:t> </a:t>
                      </a:r>
                      <a:r>
                        <a:rPr lang="en-US" sz="1600" dirty="0">
                          <a:effectLst/>
                        </a:rPr>
                        <a:t>on</a:t>
                      </a:r>
                      <a:r>
                        <a:rPr lang="en-US" sz="1600" spc="-60" dirty="0">
                          <a:effectLst/>
                        </a:rPr>
                        <a:t> </a:t>
                      </a:r>
                      <a:r>
                        <a:rPr lang="en-US" sz="1600" dirty="0">
                          <a:effectLst/>
                        </a:rPr>
                        <a:t>seed selection, management + </a:t>
                      </a:r>
                      <a:r>
                        <a:rPr lang="en-US" sz="1600" spc="-10" dirty="0">
                          <a:effectLst/>
                        </a:rPr>
                        <a:t>storage</a:t>
                      </a:r>
                      <a:endParaRPr lang="en-US" sz="14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05"/>
                        </a:spcBef>
                        <a:spcAft>
                          <a:spcPts val="0"/>
                        </a:spcAft>
                      </a:pPr>
                      <a:r>
                        <a:rPr lang="en-US" sz="1200">
                          <a:effectLst/>
                        </a:rPr>
                        <a:t>X</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102870" lvl="0" indent="-342900">
                        <a:spcBef>
                          <a:spcPts val="505"/>
                        </a:spcBef>
                        <a:spcAft>
                          <a:spcPts val="0"/>
                        </a:spcAft>
                        <a:buSzPts val="1200"/>
                        <a:buFont typeface="Arial" panose="020B0604020202020204" pitchFamily="34" charset="0"/>
                        <a:buChar char="●"/>
                        <a:tabLst>
                          <a:tab pos="326390" algn="l"/>
                          <a:tab pos="327025" algn="l"/>
                        </a:tabLst>
                      </a:pPr>
                      <a:r>
                        <a:rPr lang="en-US" sz="1600" dirty="0">
                          <a:effectLst/>
                        </a:rPr>
                        <a:t>ensures</a:t>
                      </a:r>
                      <a:r>
                        <a:rPr lang="en-US" sz="1600" spc="-65" dirty="0">
                          <a:effectLst/>
                        </a:rPr>
                        <a:t> </a:t>
                      </a:r>
                      <a:r>
                        <a:rPr lang="en-US" sz="1600" dirty="0">
                          <a:effectLst/>
                        </a:rPr>
                        <a:t>local</a:t>
                      </a:r>
                      <a:r>
                        <a:rPr lang="en-US" sz="1600" spc="-60" dirty="0">
                          <a:effectLst/>
                        </a:rPr>
                        <a:t> </a:t>
                      </a:r>
                      <a:r>
                        <a:rPr lang="en-US" sz="1600" dirty="0">
                          <a:effectLst/>
                        </a:rPr>
                        <a:t>engagement</a:t>
                      </a:r>
                      <a:r>
                        <a:rPr lang="en-US" sz="1600" spc="-60" dirty="0">
                          <a:effectLst/>
                        </a:rPr>
                        <a:t> </a:t>
                      </a:r>
                      <a:r>
                        <a:rPr lang="en-US" sz="1600" dirty="0">
                          <a:effectLst/>
                        </a:rPr>
                        <a:t>of farmers and traders in the production, selection and storage of seeds</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139700" lvl="0" indent="-342900">
                        <a:spcBef>
                          <a:spcPts val="505"/>
                        </a:spcBef>
                        <a:spcAft>
                          <a:spcPts val="0"/>
                        </a:spcAft>
                        <a:buSzPts val="1200"/>
                        <a:buFont typeface="Arial" panose="020B0604020202020204" pitchFamily="34" charset="0"/>
                        <a:buChar char="●"/>
                        <a:tabLst>
                          <a:tab pos="326390" algn="l"/>
                          <a:tab pos="327025" algn="l"/>
                        </a:tabLst>
                      </a:pPr>
                      <a:r>
                        <a:rPr lang="en-US" sz="1600" dirty="0">
                          <a:effectLst/>
                        </a:rPr>
                        <a:t>Would require extensive training</a:t>
                      </a:r>
                      <a:r>
                        <a:rPr lang="en-US" sz="1600" spc="-45" dirty="0">
                          <a:effectLst/>
                        </a:rPr>
                        <a:t> </a:t>
                      </a:r>
                      <a:r>
                        <a:rPr lang="en-US" sz="1600" dirty="0">
                          <a:effectLst/>
                        </a:rPr>
                        <a:t>of</a:t>
                      </a:r>
                      <a:r>
                        <a:rPr lang="en-US" sz="1600" spc="-45" dirty="0">
                          <a:effectLst/>
                        </a:rPr>
                        <a:t> </a:t>
                      </a:r>
                      <a:r>
                        <a:rPr lang="en-US" sz="1600" dirty="0">
                          <a:effectLst/>
                        </a:rPr>
                        <a:t>both</a:t>
                      </a:r>
                      <a:r>
                        <a:rPr lang="en-US" sz="1600" spc="-45" dirty="0">
                          <a:effectLst/>
                        </a:rPr>
                        <a:t> </a:t>
                      </a:r>
                      <a:r>
                        <a:rPr lang="en-US" sz="1600" dirty="0">
                          <a:effectLst/>
                        </a:rPr>
                        <a:t>farmers</a:t>
                      </a:r>
                      <a:r>
                        <a:rPr lang="en-US" sz="1600" spc="-45" dirty="0">
                          <a:effectLst/>
                        </a:rPr>
                        <a:t> </a:t>
                      </a:r>
                      <a:r>
                        <a:rPr lang="en-US" sz="1600" dirty="0">
                          <a:effectLst/>
                        </a:rPr>
                        <a:t>and traders, no sure outcome as traders</a:t>
                      </a:r>
                      <a:r>
                        <a:rPr lang="en-US" sz="1600" spc="-50" dirty="0">
                          <a:effectLst/>
                        </a:rPr>
                        <a:t> </a:t>
                      </a:r>
                      <a:r>
                        <a:rPr lang="en-US" sz="1600" dirty="0">
                          <a:effectLst/>
                        </a:rPr>
                        <a:t>could</a:t>
                      </a:r>
                      <a:r>
                        <a:rPr lang="en-US" sz="1600" spc="-50" dirty="0">
                          <a:effectLst/>
                        </a:rPr>
                        <a:t> </a:t>
                      </a:r>
                      <a:r>
                        <a:rPr lang="en-US" sz="1600" dirty="0">
                          <a:effectLst/>
                        </a:rPr>
                        <a:t>still</a:t>
                      </a:r>
                      <a:r>
                        <a:rPr lang="en-US" sz="1600" spc="-50" dirty="0">
                          <a:effectLst/>
                        </a:rPr>
                        <a:t> </a:t>
                      </a:r>
                      <a:r>
                        <a:rPr lang="en-US" sz="1600" dirty="0">
                          <a:effectLst/>
                        </a:rPr>
                        <a:t>decide</a:t>
                      </a:r>
                      <a:r>
                        <a:rPr lang="en-US" sz="1600" spc="-50" dirty="0">
                          <a:effectLst/>
                        </a:rPr>
                        <a:t> </a:t>
                      </a:r>
                      <a:r>
                        <a:rPr lang="en-US" sz="1600" dirty="0">
                          <a:effectLst/>
                        </a:rPr>
                        <a:t>not to stock on these improved seeds or invest on storage equipment (packaging,</a:t>
                      </a:r>
                    </a:p>
                    <a:p>
                      <a:pPr marL="342900" marR="139700" lvl="0" indent="-342900">
                        <a:spcBef>
                          <a:spcPts val="505"/>
                        </a:spcBef>
                        <a:spcAft>
                          <a:spcPts val="0"/>
                        </a:spcAft>
                        <a:buSzPts val="1200"/>
                        <a:buFont typeface="Arial" panose="020B0604020202020204" pitchFamily="34" charset="0"/>
                        <a:buChar char="●"/>
                        <a:tabLst>
                          <a:tab pos="326390" algn="l"/>
                          <a:tab pos="327025" algn="l"/>
                        </a:tabLst>
                      </a:pPr>
                      <a:r>
                        <a:rPr lang="en-US" sz="1600" dirty="0">
                          <a:effectLst/>
                          <a:latin typeface="Corbel" panose="020B0503020204020204" pitchFamily="34" charset="0"/>
                          <a:ea typeface="Arial" panose="020B0604020202020204" pitchFamily="34" charset="0"/>
                          <a:cs typeface="Corbel" panose="020B0503020204020204" pitchFamily="34" charset="0"/>
                        </a:rPr>
                        <a:t>Treatment, etc.  </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1295765587"/>
                  </a:ext>
                </a:extLst>
              </a:tr>
            </a:tbl>
          </a:graphicData>
        </a:graphic>
      </p:graphicFrame>
      <p:graphicFrame>
        <p:nvGraphicFramePr>
          <p:cNvPr id="5" name="Table 4">
            <a:extLst>
              <a:ext uri="{FF2B5EF4-FFF2-40B4-BE49-F238E27FC236}">
                <a16:creationId xmlns:a16="http://schemas.microsoft.com/office/drawing/2014/main" id="{CBE25A05-073D-2D02-9661-5E5CD39161CB}"/>
              </a:ext>
            </a:extLst>
          </p:cNvPr>
          <p:cNvGraphicFramePr>
            <a:graphicFrameLocks noGrp="1"/>
          </p:cNvGraphicFramePr>
          <p:nvPr>
            <p:extLst>
              <p:ext uri="{D42A27DB-BD31-4B8C-83A1-F6EECF244321}">
                <p14:modId xmlns:p14="http://schemas.microsoft.com/office/powerpoint/2010/main" val="1335659661"/>
              </p:ext>
            </p:extLst>
          </p:nvPr>
        </p:nvGraphicFramePr>
        <p:xfrm>
          <a:off x="2105557" y="8931275"/>
          <a:ext cx="13545923" cy="1830535"/>
        </p:xfrm>
        <a:graphic>
          <a:graphicData uri="http://schemas.openxmlformats.org/drawingml/2006/table">
            <a:tbl>
              <a:tblPr firstRow="1" firstCol="1" lastRow="1" lastCol="1" bandRow="1" bandCol="1">
                <a:tableStyleId>{5C22544A-7EE6-4342-B048-85BDC9FD1C3A}</a:tableStyleId>
              </a:tblPr>
              <a:tblGrid>
                <a:gridCol w="2709185">
                  <a:extLst>
                    <a:ext uri="{9D8B030D-6E8A-4147-A177-3AD203B41FA5}">
                      <a16:colId xmlns:a16="http://schemas.microsoft.com/office/drawing/2014/main" val="4106746687"/>
                    </a:ext>
                  </a:extLst>
                </a:gridCol>
                <a:gridCol w="2088330">
                  <a:extLst>
                    <a:ext uri="{9D8B030D-6E8A-4147-A177-3AD203B41FA5}">
                      <a16:colId xmlns:a16="http://schemas.microsoft.com/office/drawing/2014/main" val="3332587254"/>
                    </a:ext>
                  </a:extLst>
                </a:gridCol>
                <a:gridCol w="2088330">
                  <a:extLst>
                    <a:ext uri="{9D8B030D-6E8A-4147-A177-3AD203B41FA5}">
                      <a16:colId xmlns:a16="http://schemas.microsoft.com/office/drawing/2014/main" val="2617628385"/>
                    </a:ext>
                  </a:extLst>
                </a:gridCol>
                <a:gridCol w="3330039">
                  <a:extLst>
                    <a:ext uri="{9D8B030D-6E8A-4147-A177-3AD203B41FA5}">
                      <a16:colId xmlns:a16="http://schemas.microsoft.com/office/drawing/2014/main" val="4067386032"/>
                    </a:ext>
                  </a:extLst>
                </a:gridCol>
                <a:gridCol w="3330039">
                  <a:extLst>
                    <a:ext uri="{9D8B030D-6E8A-4147-A177-3AD203B41FA5}">
                      <a16:colId xmlns:a16="http://schemas.microsoft.com/office/drawing/2014/main" val="2476290471"/>
                    </a:ext>
                  </a:extLst>
                </a:gridCol>
              </a:tblGrid>
              <a:tr h="1385104">
                <a:tc>
                  <a:txBody>
                    <a:bodyPr/>
                    <a:lstStyle/>
                    <a:p>
                      <a:pPr marL="59690" marR="0">
                        <a:spcBef>
                          <a:spcPts val="595"/>
                        </a:spcBef>
                        <a:spcAft>
                          <a:spcPts val="0"/>
                        </a:spcAft>
                      </a:pPr>
                      <a:r>
                        <a:rPr lang="en-US" sz="1400" dirty="0">
                          <a:effectLst/>
                        </a:rPr>
                        <a:t>Work</a:t>
                      </a:r>
                      <a:r>
                        <a:rPr lang="en-US" sz="1400" spc="-65" dirty="0">
                          <a:effectLst/>
                        </a:rPr>
                        <a:t> </a:t>
                      </a:r>
                      <a:r>
                        <a:rPr lang="en-US" sz="1400" dirty="0">
                          <a:effectLst/>
                        </a:rPr>
                        <a:t>with</a:t>
                      </a:r>
                      <a:r>
                        <a:rPr lang="en-US" sz="1400" spc="-60" dirty="0">
                          <a:effectLst/>
                        </a:rPr>
                        <a:t> </a:t>
                      </a:r>
                      <a:r>
                        <a:rPr lang="en-US" sz="1400" dirty="0">
                          <a:effectLst/>
                        </a:rPr>
                        <a:t>seed</a:t>
                      </a:r>
                      <a:r>
                        <a:rPr lang="en-US" sz="1400" spc="-60" dirty="0">
                          <a:effectLst/>
                        </a:rPr>
                        <a:t> </a:t>
                      </a:r>
                      <a:r>
                        <a:rPr lang="en-US" sz="1400" dirty="0">
                          <a:effectLst/>
                        </a:rPr>
                        <a:t>companies and agro-dealers on seed selection, management + </a:t>
                      </a:r>
                      <a:r>
                        <a:rPr lang="en-US" sz="1400" spc="-10" dirty="0">
                          <a:effectLst/>
                        </a:rPr>
                        <a:t>storage</a:t>
                      </a:r>
                      <a:endParaRPr lang="en-US" sz="12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59690" marR="0">
                        <a:spcBef>
                          <a:spcPts val="595"/>
                        </a:spcBef>
                        <a:spcAft>
                          <a:spcPts val="0"/>
                        </a:spcAft>
                      </a:pPr>
                      <a:r>
                        <a:rPr lang="en-US" sz="1200">
                          <a:effectLst/>
                        </a:rPr>
                        <a:t>X</a:t>
                      </a:r>
                      <a:endParaRPr lang="en-US" sz="110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69850" lvl="0" indent="-342900">
                        <a:spcBef>
                          <a:spcPts val="595"/>
                        </a:spcBef>
                        <a:spcAft>
                          <a:spcPts val="0"/>
                        </a:spcAft>
                        <a:buSzPts val="1200"/>
                        <a:buFont typeface="Arial" panose="020B0604020202020204" pitchFamily="34" charset="0"/>
                        <a:buChar char="●"/>
                        <a:tabLst>
                          <a:tab pos="326390" algn="l"/>
                          <a:tab pos="327025" algn="l"/>
                        </a:tabLst>
                      </a:pPr>
                      <a:r>
                        <a:rPr lang="en-US" sz="1600" dirty="0">
                          <a:effectLst/>
                        </a:rPr>
                        <a:t>use</a:t>
                      </a:r>
                      <a:r>
                        <a:rPr lang="en-US" sz="1600" spc="-35" dirty="0">
                          <a:effectLst/>
                        </a:rPr>
                        <a:t> </a:t>
                      </a:r>
                      <a:r>
                        <a:rPr lang="en-US" sz="1600" dirty="0">
                          <a:effectLst/>
                        </a:rPr>
                        <a:t>of</a:t>
                      </a:r>
                      <a:r>
                        <a:rPr lang="en-US" sz="1600" spc="-35" dirty="0">
                          <a:effectLst/>
                        </a:rPr>
                        <a:t> </a:t>
                      </a:r>
                      <a:r>
                        <a:rPr lang="en-US" sz="1600" dirty="0">
                          <a:effectLst/>
                        </a:rPr>
                        <a:t>seeds</a:t>
                      </a:r>
                      <a:r>
                        <a:rPr lang="en-US" sz="1600" spc="-35" dirty="0">
                          <a:effectLst/>
                        </a:rPr>
                        <a:t> </a:t>
                      </a:r>
                      <a:r>
                        <a:rPr lang="en-US" sz="1600" dirty="0">
                          <a:effectLst/>
                        </a:rPr>
                        <a:t>of</a:t>
                      </a:r>
                      <a:r>
                        <a:rPr lang="en-US" sz="1600" spc="-35" dirty="0">
                          <a:effectLst/>
                        </a:rPr>
                        <a:t> </a:t>
                      </a:r>
                      <a:r>
                        <a:rPr lang="en-US" sz="1600" dirty="0">
                          <a:effectLst/>
                        </a:rPr>
                        <a:t>poor</a:t>
                      </a:r>
                      <a:r>
                        <a:rPr lang="en-US" sz="1600" spc="-35" dirty="0">
                          <a:effectLst/>
                        </a:rPr>
                        <a:t> </a:t>
                      </a:r>
                      <a:r>
                        <a:rPr lang="en-US" sz="1600" dirty="0">
                          <a:effectLst/>
                        </a:rPr>
                        <a:t>quality</a:t>
                      </a:r>
                      <a:r>
                        <a:rPr lang="en-US" sz="1600" spc="-35" dirty="0">
                          <a:effectLst/>
                        </a:rPr>
                        <a:t> </a:t>
                      </a:r>
                      <a:r>
                        <a:rPr lang="en-US" sz="1600" dirty="0">
                          <a:effectLst/>
                        </a:rPr>
                        <a:t>is most</a:t>
                      </a:r>
                      <a:r>
                        <a:rPr lang="en-US" sz="1600" spc="-30" dirty="0">
                          <a:effectLst/>
                        </a:rPr>
                        <a:t> </a:t>
                      </a:r>
                      <a:r>
                        <a:rPr lang="en-US" sz="1600" dirty="0">
                          <a:effectLst/>
                        </a:rPr>
                        <a:t>likely</a:t>
                      </a:r>
                      <a:r>
                        <a:rPr lang="en-US" sz="1600" spc="-30" dirty="0">
                          <a:effectLst/>
                        </a:rPr>
                        <a:t> </a:t>
                      </a:r>
                      <a:r>
                        <a:rPr lang="en-US" sz="1600" dirty="0">
                          <a:effectLst/>
                        </a:rPr>
                        <a:t>not</a:t>
                      </a:r>
                      <a:r>
                        <a:rPr lang="en-US" sz="1600" spc="-30" dirty="0">
                          <a:effectLst/>
                        </a:rPr>
                        <a:t> </a:t>
                      </a:r>
                      <a:r>
                        <a:rPr lang="en-US" sz="1600" dirty="0">
                          <a:effectLst/>
                        </a:rPr>
                        <a:t>because</a:t>
                      </a:r>
                      <a:r>
                        <a:rPr lang="en-US" sz="1600" spc="-30" dirty="0">
                          <a:effectLst/>
                        </a:rPr>
                        <a:t> </a:t>
                      </a:r>
                      <a:r>
                        <a:rPr lang="en-US" sz="1600" dirty="0">
                          <a:effectLst/>
                        </a:rPr>
                        <a:t>good quality seeds don’t exist but are too expensive or</a:t>
                      </a:r>
                      <a:r>
                        <a:rPr lang="en-US" sz="1600" spc="200" dirty="0">
                          <a:effectLst/>
                        </a:rPr>
                        <a:t> </a:t>
                      </a:r>
                      <a:r>
                        <a:rPr lang="en-US" sz="1600" dirty="0">
                          <a:effectLst/>
                        </a:rPr>
                        <a:t>available only in further out towns or because of diseases</a:t>
                      </a:r>
                      <a:endParaRPr lang="en-US" sz="14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0" lvl="0" indent="-342900">
                        <a:spcBef>
                          <a:spcPts val="615"/>
                        </a:spcBef>
                        <a:spcAft>
                          <a:spcPts val="0"/>
                        </a:spcAft>
                        <a:buSzPts val="1100"/>
                        <a:buFont typeface="Arial" panose="020B0604020202020204" pitchFamily="34" charset="0"/>
                        <a:buChar char="●"/>
                        <a:tabLst>
                          <a:tab pos="191135" algn="l"/>
                        </a:tabLst>
                      </a:pPr>
                      <a:r>
                        <a:rPr lang="en-US" sz="1200" dirty="0">
                          <a:effectLst/>
                        </a:rPr>
                        <a:t> </a:t>
                      </a:r>
                      <a:endParaRPr lang="en-US" sz="11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1898081496"/>
                  </a:ext>
                </a:extLst>
              </a:tr>
              <a:tr h="367495">
                <a:tc>
                  <a:txBody>
                    <a:bodyPr/>
                    <a:lstStyle/>
                    <a:p>
                      <a:pPr marL="59690" marR="0">
                        <a:spcBef>
                          <a:spcPts val="510"/>
                        </a:spcBef>
                        <a:spcAft>
                          <a:spcPts val="0"/>
                        </a:spcAft>
                      </a:pPr>
                      <a:endParaRPr lang="en-US" sz="12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0" marR="0">
                        <a:spcBef>
                          <a:spcPts val="0"/>
                        </a:spcBef>
                        <a:spcAft>
                          <a:spcPts val="0"/>
                        </a:spcAft>
                      </a:pPr>
                      <a:endParaRPr lang="en-US" sz="1100" dirty="0">
                        <a:effectLst/>
                        <a:latin typeface="Corbel" panose="020B0503020204020204" pitchFamily="34" charset="0"/>
                        <a:ea typeface="Corbel" panose="020B0503020204020204" pitchFamily="34" charset="0"/>
                        <a:cs typeface="Corbel" panose="020B0503020204020204" pitchFamily="34" charset="0"/>
                      </a:endParaRPr>
                    </a:p>
                  </a:txBody>
                  <a:tcPr marL="0" marR="0" marT="0" marB="0"/>
                </a:tc>
                <a:tc>
                  <a:txBody>
                    <a:bodyPr/>
                    <a:lstStyle/>
                    <a:p>
                      <a:pPr marL="342900" marR="0" lvl="0" indent="-342900">
                        <a:spcBef>
                          <a:spcPts val="530"/>
                        </a:spcBef>
                        <a:spcAft>
                          <a:spcPts val="0"/>
                        </a:spcAft>
                        <a:buSzPts val="1100"/>
                        <a:buFont typeface="Arial" panose="020B0604020202020204" pitchFamily="34" charset="0"/>
                        <a:buChar char="●"/>
                        <a:tabLst>
                          <a:tab pos="191135" algn="l"/>
                        </a:tabLst>
                      </a:pPr>
                      <a:endParaRPr lang="en-US" sz="11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tc>
                  <a:txBody>
                    <a:bodyPr/>
                    <a:lstStyle/>
                    <a:p>
                      <a:pPr marL="342900" marR="0" lvl="0" indent="-342900">
                        <a:spcBef>
                          <a:spcPts val="530"/>
                        </a:spcBef>
                        <a:spcAft>
                          <a:spcPts val="0"/>
                        </a:spcAft>
                        <a:buSzPts val="1100"/>
                        <a:buFont typeface="Arial" panose="020B0604020202020204" pitchFamily="34" charset="0"/>
                        <a:buChar char="●"/>
                        <a:tabLst>
                          <a:tab pos="191135" algn="l"/>
                        </a:tabLst>
                      </a:pPr>
                      <a:endParaRPr lang="en-US" sz="1100" dirty="0">
                        <a:effectLst/>
                        <a:latin typeface="Corbel" panose="020B0503020204020204" pitchFamily="34" charset="0"/>
                        <a:ea typeface="Arial" panose="020B0604020202020204" pitchFamily="34" charset="0"/>
                        <a:cs typeface="Corbel" panose="020B0503020204020204" pitchFamily="34" charset="0"/>
                      </a:endParaRPr>
                    </a:p>
                  </a:txBody>
                  <a:tcPr marL="0" marR="0" marT="0" marB="0"/>
                </a:tc>
                <a:extLst>
                  <a:ext uri="{0D108BD9-81ED-4DB2-BD59-A6C34878D82A}">
                    <a16:rowId xmlns:a16="http://schemas.microsoft.com/office/drawing/2014/main" val="3758254241"/>
                  </a:ext>
                </a:extLst>
              </a:tr>
            </a:tbl>
          </a:graphicData>
        </a:graphic>
      </p:graphicFrame>
    </p:spTree>
    <p:extLst>
      <p:ext uri="{BB962C8B-B14F-4D97-AF65-F5344CB8AC3E}">
        <p14:creationId xmlns:p14="http://schemas.microsoft.com/office/powerpoint/2010/main" val="348038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0392" y="4244922"/>
            <a:ext cx="4091940" cy="1031240"/>
          </a:xfrm>
          <a:prstGeom prst="rect">
            <a:avLst/>
          </a:prstGeom>
        </p:spPr>
        <p:txBody>
          <a:bodyPr vert="horz" wrap="square" lIns="0" tIns="12700" rIns="0" bIns="0" rtlCol="0">
            <a:spAutoFit/>
          </a:bodyPr>
          <a:lstStyle/>
          <a:p>
            <a:pPr marL="12700">
              <a:lnSpc>
                <a:spcPct val="100000"/>
              </a:lnSpc>
              <a:spcBef>
                <a:spcPts val="100"/>
              </a:spcBef>
            </a:pPr>
            <a:r>
              <a:rPr sz="6600" spc="-5" dirty="0"/>
              <a:t>Questions?</a:t>
            </a:r>
            <a:endParaRPr sz="6600"/>
          </a:p>
        </p:txBody>
      </p:sp>
      <p:pic>
        <p:nvPicPr>
          <p:cNvPr id="3" name="object 3"/>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43115"/>
            <a:ext cx="19290030" cy="9622790"/>
            <a:chOff x="0" y="843115"/>
            <a:chExt cx="19290030" cy="9622790"/>
          </a:xfrm>
        </p:grpSpPr>
        <p:pic>
          <p:nvPicPr>
            <p:cNvPr id="3" name="object 3"/>
            <p:cNvPicPr/>
            <p:nvPr/>
          </p:nvPicPr>
          <p:blipFill>
            <a:blip r:embed="rId2" cstate="print"/>
            <a:stretch>
              <a:fillRect/>
            </a:stretch>
          </p:blipFill>
          <p:spPr>
            <a:xfrm>
              <a:off x="814216" y="843115"/>
              <a:ext cx="18475667" cy="9622324"/>
            </a:xfrm>
            <a:prstGeom prst="rect">
              <a:avLst/>
            </a:prstGeom>
          </p:spPr>
        </p:pic>
        <p:pic>
          <p:nvPicPr>
            <p:cNvPr id="4" name="object 4"/>
            <p:cNvPicPr/>
            <p:nvPr/>
          </p:nvPicPr>
          <p:blipFill>
            <a:blip r:embed="rId3" cstate="print"/>
            <a:stretch>
              <a:fillRect/>
            </a:stretch>
          </p:blipFill>
          <p:spPr>
            <a:xfrm>
              <a:off x="0" y="1016429"/>
              <a:ext cx="5909063" cy="7150858"/>
            </a:xfrm>
            <a:prstGeom prst="rect">
              <a:avLst/>
            </a:prstGeom>
          </p:spPr>
        </p:pic>
      </p:grpSp>
      <p:sp>
        <p:nvSpPr>
          <p:cNvPr id="5" name="object 5"/>
          <p:cNvSpPr txBox="1">
            <a:spLocks noGrp="1"/>
          </p:cNvSpPr>
          <p:nvPr>
            <p:ph type="title"/>
          </p:nvPr>
        </p:nvSpPr>
        <p:spPr>
          <a:xfrm>
            <a:off x="9377720" y="4687544"/>
            <a:ext cx="3703954" cy="1031240"/>
          </a:xfrm>
          <a:prstGeom prst="rect">
            <a:avLst/>
          </a:prstGeom>
        </p:spPr>
        <p:txBody>
          <a:bodyPr vert="horz" wrap="square" lIns="0" tIns="12700" rIns="0" bIns="0" rtlCol="0">
            <a:spAutoFit/>
          </a:bodyPr>
          <a:lstStyle/>
          <a:p>
            <a:pPr marL="12700">
              <a:lnSpc>
                <a:spcPct val="100000"/>
              </a:lnSpc>
              <a:spcBef>
                <a:spcPts val="100"/>
              </a:spcBef>
            </a:pPr>
            <a:r>
              <a:rPr sz="6600" spc="-5" dirty="0">
                <a:solidFill>
                  <a:srgbClr val="2D7031"/>
                </a:solidFill>
              </a:rPr>
              <a:t>Resources</a:t>
            </a:r>
            <a:endParaRPr sz="6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932682" y="1986536"/>
            <a:ext cx="9813925" cy="5043805"/>
            <a:chOff x="9932682" y="1986536"/>
            <a:chExt cx="9813925" cy="5043805"/>
          </a:xfrm>
        </p:grpSpPr>
        <p:pic>
          <p:nvPicPr>
            <p:cNvPr id="3" name="object 3"/>
            <p:cNvPicPr/>
            <p:nvPr/>
          </p:nvPicPr>
          <p:blipFill>
            <a:blip r:embed="rId2" cstate="print"/>
            <a:stretch>
              <a:fillRect/>
            </a:stretch>
          </p:blipFill>
          <p:spPr>
            <a:xfrm>
              <a:off x="10326358" y="2071289"/>
              <a:ext cx="9190068" cy="4951323"/>
            </a:xfrm>
            <a:prstGeom prst="rect">
              <a:avLst/>
            </a:prstGeom>
          </p:spPr>
        </p:pic>
        <p:sp>
          <p:nvSpPr>
            <p:cNvPr id="4" name="object 4"/>
            <p:cNvSpPr/>
            <p:nvPr/>
          </p:nvSpPr>
          <p:spPr>
            <a:xfrm>
              <a:off x="9936451" y="1990306"/>
              <a:ext cx="9806305" cy="5036185"/>
            </a:xfrm>
            <a:custGeom>
              <a:avLst/>
              <a:gdLst/>
              <a:ahLst/>
              <a:cxnLst/>
              <a:rect l="l" t="t" r="r" b="b"/>
              <a:pathLst>
                <a:path w="9806305" h="5036184">
                  <a:moveTo>
                    <a:pt x="0" y="0"/>
                  </a:moveTo>
                  <a:lnTo>
                    <a:pt x="9805774" y="0"/>
                  </a:lnTo>
                  <a:lnTo>
                    <a:pt x="9805774" y="5036077"/>
                  </a:lnTo>
                  <a:lnTo>
                    <a:pt x="0" y="5036077"/>
                  </a:lnTo>
                  <a:lnTo>
                    <a:pt x="0" y="0"/>
                  </a:lnTo>
                  <a:close/>
                </a:path>
              </a:pathLst>
            </a:custGeom>
            <a:ln w="7539">
              <a:solidFill>
                <a:srgbClr val="000000"/>
              </a:solidFill>
            </a:ln>
          </p:spPr>
          <p:txBody>
            <a:bodyPr wrap="square" lIns="0" tIns="0" rIns="0" bIns="0" rtlCol="0"/>
            <a:lstStyle/>
            <a:p>
              <a:endParaRPr/>
            </a:p>
          </p:txBody>
        </p:sp>
      </p:grpSp>
      <p:sp>
        <p:nvSpPr>
          <p:cNvPr id="5" name="object 5"/>
          <p:cNvSpPr txBox="1"/>
          <p:nvPr/>
        </p:nvSpPr>
        <p:spPr>
          <a:xfrm>
            <a:off x="2074304" y="995848"/>
            <a:ext cx="3746500" cy="692150"/>
          </a:xfrm>
          <a:prstGeom prst="rect">
            <a:avLst/>
          </a:prstGeom>
        </p:spPr>
        <p:txBody>
          <a:bodyPr vert="horz" wrap="square" lIns="0" tIns="15240" rIns="0" bIns="0" rtlCol="0">
            <a:spAutoFit/>
          </a:bodyPr>
          <a:lstStyle/>
          <a:p>
            <a:pPr marL="12700">
              <a:lnSpc>
                <a:spcPct val="100000"/>
              </a:lnSpc>
              <a:spcBef>
                <a:spcPts val="120"/>
              </a:spcBef>
            </a:pPr>
            <a:r>
              <a:rPr sz="4350" b="1" spc="5" dirty="0">
                <a:solidFill>
                  <a:srgbClr val="5AA75F"/>
                </a:solidFill>
                <a:latin typeface="Corbel"/>
                <a:cs typeface="Corbel"/>
              </a:rPr>
              <a:t>Overview</a:t>
            </a:r>
            <a:r>
              <a:rPr sz="4350" b="1" spc="-90" dirty="0">
                <a:solidFill>
                  <a:srgbClr val="5AA75F"/>
                </a:solidFill>
                <a:latin typeface="Corbel"/>
                <a:cs typeface="Corbel"/>
              </a:rPr>
              <a:t> </a:t>
            </a:r>
            <a:r>
              <a:rPr sz="4350" b="1" spc="5" dirty="0">
                <a:solidFill>
                  <a:srgbClr val="5AA75F"/>
                </a:solidFill>
                <a:latin typeface="Corbel"/>
                <a:cs typeface="Corbel"/>
              </a:rPr>
              <a:t>guide</a:t>
            </a:r>
            <a:endParaRPr sz="4350">
              <a:latin typeface="Corbel"/>
              <a:cs typeface="Corbel"/>
            </a:endParaRPr>
          </a:p>
        </p:txBody>
      </p:sp>
      <p:sp>
        <p:nvSpPr>
          <p:cNvPr id="6" name="object 6"/>
          <p:cNvSpPr txBox="1">
            <a:spLocks noGrp="1"/>
          </p:cNvSpPr>
          <p:nvPr>
            <p:ph type="title"/>
          </p:nvPr>
        </p:nvSpPr>
        <p:spPr>
          <a:xfrm>
            <a:off x="10003404" y="995848"/>
            <a:ext cx="4169410" cy="692150"/>
          </a:xfrm>
          <a:prstGeom prst="rect">
            <a:avLst/>
          </a:prstGeom>
        </p:spPr>
        <p:txBody>
          <a:bodyPr vert="horz" wrap="square" lIns="0" tIns="15240" rIns="0" bIns="0" rtlCol="0">
            <a:spAutoFit/>
          </a:bodyPr>
          <a:lstStyle/>
          <a:p>
            <a:pPr marL="12700">
              <a:lnSpc>
                <a:spcPct val="100000"/>
              </a:lnSpc>
              <a:spcBef>
                <a:spcPts val="120"/>
              </a:spcBef>
            </a:pPr>
            <a:r>
              <a:rPr sz="4350" spc="5" dirty="0"/>
              <a:t>E-learning</a:t>
            </a:r>
            <a:r>
              <a:rPr sz="4350" spc="-100" dirty="0"/>
              <a:t> </a:t>
            </a:r>
            <a:r>
              <a:rPr sz="4350" spc="10" dirty="0"/>
              <a:t>course</a:t>
            </a:r>
            <a:endParaRPr sz="4350"/>
          </a:p>
        </p:txBody>
      </p:sp>
      <p:grpSp>
        <p:nvGrpSpPr>
          <p:cNvPr id="7" name="object 7"/>
          <p:cNvGrpSpPr/>
          <p:nvPr/>
        </p:nvGrpSpPr>
        <p:grpSpPr>
          <a:xfrm>
            <a:off x="279457" y="216161"/>
            <a:ext cx="7223125" cy="10612755"/>
            <a:chOff x="279457" y="216161"/>
            <a:chExt cx="7223125" cy="10612755"/>
          </a:xfrm>
        </p:grpSpPr>
        <p:pic>
          <p:nvPicPr>
            <p:cNvPr id="8" name="object 8"/>
            <p:cNvPicPr/>
            <p:nvPr/>
          </p:nvPicPr>
          <p:blipFill>
            <a:blip r:embed="rId3" cstate="print"/>
            <a:stretch>
              <a:fillRect/>
            </a:stretch>
          </p:blipFill>
          <p:spPr>
            <a:xfrm>
              <a:off x="855680" y="1994075"/>
              <a:ext cx="6646907" cy="8834494"/>
            </a:xfrm>
            <a:prstGeom prst="rect">
              <a:avLst/>
            </a:prstGeom>
          </p:spPr>
        </p:pic>
        <p:pic>
          <p:nvPicPr>
            <p:cNvPr id="9" name="object 9"/>
            <p:cNvPicPr/>
            <p:nvPr/>
          </p:nvPicPr>
          <p:blipFill>
            <a:blip r:embed="rId4" cstate="print"/>
            <a:stretch>
              <a:fillRect/>
            </a:stretch>
          </p:blipFill>
          <p:spPr>
            <a:xfrm>
              <a:off x="279457" y="216161"/>
              <a:ext cx="1523388" cy="1768480"/>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27139" y="1530424"/>
            <a:ext cx="6929631" cy="9450182"/>
          </a:xfrm>
          <a:prstGeom prst="rect">
            <a:avLst/>
          </a:prstGeom>
        </p:spPr>
      </p:pic>
      <p:pic>
        <p:nvPicPr>
          <p:cNvPr id="3" name="object 3"/>
          <p:cNvPicPr/>
          <p:nvPr/>
        </p:nvPicPr>
        <p:blipFill>
          <a:blip r:embed="rId3" cstate="print"/>
          <a:stretch>
            <a:fillRect/>
          </a:stretch>
        </p:blipFill>
        <p:spPr>
          <a:xfrm>
            <a:off x="10876318" y="1432417"/>
            <a:ext cx="6874345" cy="9548190"/>
          </a:xfrm>
          <a:prstGeom prst="rect">
            <a:avLst/>
          </a:prstGeom>
        </p:spPr>
      </p:pic>
      <p:sp>
        <p:nvSpPr>
          <p:cNvPr id="4" name="object 4"/>
          <p:cNvSpPr txBox="1"/>
          <p:nvPr/>
        </p:nvSpPr>
        <p:spPr>
          <a:xfrm>
            <a:off x="2889816" y="552503"/>
            <a:ext cx="2433955" cy="678815"/>
          </a:xfrm>
          <a:prstGeom prst="rect">
            <a:avLst/>
          </a:prstGeom>
        </p:spPr>
        <p:txBody>
          <a:bodyPr vert="horz" wrap="square" lIns="0" tIns="16510" rIns="0" bIns="0" rtlCol="0">
            <a:spAutoFit/>
          </a:bodyPr>
          <a:lstStyle/>
          <a:p>
            <a:pPr marL="12700">
              <a:lnSpc>
                <a:spcPct val="100000"/>
              </a:lnSpc>
              <a:spcBef>
                <a:spcPts val="130"/>
              </a:spcBef>
            </a:pPr>
            <a:r>
              <a:rPr sz="4250" b="1" spc="10" dirty="0">
                <a:solidFill>
                  <a:srgbClr val="5AA75F"/>
                </a:solidFill>
                <a:latin typeface="Corbel"/>
                <a:cs typeface="Corbel"/>
              </a:rPr>
              <a:t>Standards</a:t>
            </a:r>
            <a:endParaRPr sz="4250">
              <a:latin typeface="Corbel"/>
              <a:cs typeface="Corbel"/>
            </a:endParaRPr>
          </a:p>
        </p:txBody>
      </p:sp>
      <p:sp>
        <p:nvSpPr>
          <p:cNvPr id="5" name="object 5"/>
          <p:cNvSpPr txBox="1">
            <a:spLocks noGrp="1"/>
          </p:cNvSpPr>
          <p:nvPr>
            <p:ph type="title"/>
          </p:nvPr>
        </p:nvSpPr>
        <p:spPr>
          <a:xfrm>
            <a:off x="10939291" y="552503"/>
            <a:ext cx="2947670" cy="678815"/>
          </a:xfrm>
          <a:prstGeom prst="rect">
            <a:avLst/>
          </a:prstGeom>
        </p:spPr>
        <p:txBody>
          <a:bodyPr vert="horz" wrap="square" lIns="0" tIns="16510" rIns="0" bIns="0" rtlCol="0">
            <a:spAutoFit/>
          </a:bodyPr>
          <a:lstStyle/>
          <a:p>
            <a:pPr marL="12700">
              <a:lnSpc>
                <a:spcPct val="100000"/>
              </a:lnSpc>
              <a:spcBef>
                <a:spcPts val="130"/>
              </a:spcBef>
            </a:pPr>
            <a:r>
              <a:rPr sz="4250" spc="10" dirty="0"/>
              <a:t>Seed</a:t>
            </a:r>
            <a:r>
              <a:rPr sz="4250" spc="-40" dirty="0"/>
              <a:t> </a:t>
            </a:r>
            <a:r>
              <a:rPr sz="4250" spc="10" dirty="0"/>
              <a:t>quality</a:t>
            </a:r>
            <a:endParaRPr sz="4250"/>
          </a:p>
        </p:txBody>
      </p:sp>
      <p:pic>
        <p:nvPicPr>
          <p:cNvPr id="6" name="object 6"/>
          <p:cNvPicPr/>
          <p:nvPr/>
        </p:nvPicPr>
        <p:blipFill>
          <a:blip r:embed="rId4" cstate="print"/>
          <a:stretch>
            <a:fillRect/>
          </a:stretch>
        </p:blipFill>
        <p:spPr>
          <a:xfrm>
            <a:off x="279457" y="216161"/>
            <a:ext cx="1523388" cy="176848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27139" y="1766647"/>
            <a:ext cx="6825341" cy="8845793"/>
          </a:xfrm>
          <a:prstGeom prst="rect">
            <a:avLst/>
          </a:prstGeom>
        </p:spPr>
      </p:pic>
      <p:pic>
        <p:nvPicPr>
          <p:cNvPr id="3" name="object 3"/>
          <p:cNvPicPr/>
          <p:nvPr/>
        </p:nvPicPr>
        <p:blipFill>
          <a:blip r:embed="rId3" cstate="print"/>
          <a:stretch>
            <a:fillRect/>
          </a:stretch>
        </p:blipFill>
        <p:spPr>
          <a:xfrm>
            <a:off x="10504403" y="1766648"/>
            <a:ext cx="6124199" cy="8845793"/>
          </a:xfrm>
          <a:prstGeom prst="rect">
            <a:avLst/>
          </a:prstGeom>
        </p:spPr>
      </p:pic>
      <p:sp>
        <p:nvSpPr>
          <p:cNvPr id="4" name="object 4"/>
          <p:cNvSpPr txBox="1">
            <a:spLocks noGrp="1"/>
          </p:cNvSpPr>
          <p:nvPr>
            <p:ph type="title"/>
          </p:nvPr>
        </p:nvSpPr>
        <p:spPr>
          <a:xfrm>
            <a:off x="6217955" y="740341"/>
            <a:ext cx="7329805" cy="692150"/>
          </a:xfrm>
          <a:prstGeom prst="rect">
            <a:avLst/>
          </a:prstGeom>
        </p:spPr>
        <p:txBody>
          <a:bodyPr vert="horz" wrap="square" lIns="0" tIns="15240" rIns="0" bIns="0" rtlCol="0">
            <a:spAutoFit/>
          </a:bodyPr>
          <a:lstStyle/>
          <a:p>
            <a:pPr marL="12700">
              <a:lnSpc>
                <a:spcPct val="100000"/>
              </a:lnSpc>
              <a:spcBef>
                <a:spcPts val="120"/>
              </a:spcBef>
            </a:pPr>
            <a:r>
              <a:rPr sz="4350" spc="5" dirty="0"/>
              <a:t>Resources:</a:t>
            </a:r>
            <a:r>
              <a:rPr sz="4350" spc="-40" dirty="0"/>
              <a:t> </a:t>
            </a:r>
            <a:r>
              <a:rPr sz="4350" spc="5" dirty="0"/>
              <a:t>diverse</a:t>
            </a:r>
            <a:r>
              <a:rPr sz="4350" spc="-30" dirty="0"/>
              <a:t> </a:t>
            </a:r>
            <a:r>
              <a:rPr sz="4350" spc="10" dirty="0"/>
              <a:t>approaches</a:t>
            </a:r>
            <a:endParaRPr sz="4350"/>
          </a:p>
        </p:txBody>
      </p:sp>
      <p:pic>
        <p:nvPicPr>
          <p:cNvPr id="5" name="object 5"/>
          <p:cNvPicPr/>
          <p:nvPr/>
        </p:nvPicPr>
        <p:blipFill>
          <a:blip r:embed="rId4" cstate="print"/>
          <a:stretch>
            <a:fillRect/>
          </a:stretch>
        </p:blipFill>
        <p:spPr>
          <a:xfrm>
            <a:off x="279457" y="216161"/>
            <a:ext cx="1523388" cy="17684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77047" y="639710"/>
            <a:ext cx="11861800" cy="892810"/>
          </a:xfrm>
          <a:prstGeom prst="rect">
            <a:avLst/>
          </a:prstGeom>
        </p:spPr>
        <p:txBody>
          <a:bodyPr vert="horz" wrap="square" lIns="0" tIns="17145" rIns="0" bIns="0" rtlCol="0">
            <a:spAutoFit/>
          </a:bodyPr>
          <a:lstStyle/>
          <a:p>
            <a:pPr marL="12700">
              <a:lnSpc>
                <a:spcPct val="100000"/>
              </a:lnSpc>
              <a:spcBef>
                <a:spcPts val="135"/>
              </a:spcBef>
            </a:pPr>
            <a:r>
              <a:rPr sz="5650" spc="15" dirty="0"/>
              <a:t>Response:</a:t>
            </a:r>
            <a:r>
              <a:rPr sz="5650" dirty="0"/>
              <a:t> </a:t>
            </a:r>
            <a:r>
              <a:rPr sz="5650" spc="15" dirty="0"/>
              <a:t>Many</a:t>
            </a:r>
            <a:r>
              <a:rPr sz="5650" dirty="0"/>
              <a:t> </a:t>
            </a:r>
            <a:r>
              <a:rPr sz="5650" spc="15" dirty="0"/>
              <a:t>recent</a:t>
            </a:r>
            <a:r>
              <a:rPr sz="5650" spc="-15" dirty="0"/>
              <a:t> </a:t>
            </a:r>
            <a:r>
              <a:rPr sz="5650" spc="15" dirty="0"/>
              <a:t>developments</a:t>
            </a:r>
            <a:endParaRPr sz="5650" dirty="0"/>
          </a:p>
        </p:txBody>
      </p:sp>
      <p:pic>
        <p:nvPicPr>
          <p:cNvPr id="3" name="object 3"/>
          <p:cNvPicPr/>
          <p:nvPr/>
        </p:nvPicPr>
        <p:blipFill>
          <a:blip r:embed="rId2" cstate="print"/>
          <a:stretch>
            <a:fillRect/>
          </a:stretch>
        </p:blipFill>
        <p:spPr>
          <a:xfrm>
            <a:off x="11652250" y="1981708"/>
            <a:ext cx="6291326" cy="8893539"/>
          </a:xfrm>
          <a:prstGeom prst="rect">
            <a:avLst/>
          </a:prstGeom>
        </p:spPr>
      </p:pic>
      <p:grpSp>
        <p:nvGrpSpPr>
          <p:cNvPr id="4" name="object 4"/>
          <p:cNvGrpSpPr/>
          <p:nvPr/>
        </p:nvGrpSpPr>
        <p:grpSpPr>
          <a:xfrm>
            <a:off x="142248" y="15875"/>
            <a:ext cx="7446009" cy="10340340"/>
            <a:chOff x="279457" y="216161"/>
            <a:chExt cx="7446009" cy="10340340"/>
          </a:xfrm>
        </p:grpSpPr>
        <p:pic>
          <p:nvPicPr>
            <p:cNvPr id="5" name="object 5"/>
            <p:cNvPicPr/>
            <p:nvPr/>
          </p:nvPicPr>
          <p:blipFill>
            <a:blip r:embed="rId3" cstate="print"/>
            <a:stretch>
              <a:fillRect/>
            </a:stretch>
          </p:blipFill>
          <p:spPr>
            <a:xfrm>
              <a:off x="1801829" y="1982766"/>
              <a:ext cx="5923169" cy="8573131"/>
            </a:xfrm>
            <a:prstGeom prst="rect">
              <a:avLst/>
            </a:prstGeom>
          </p:spPr>
        </p:pic>
        <p:pic>
          <p:nvPicPr>
            <p:cNvPr id="6" name="object 6"/>
            <p:cNvPicPr/>
            <p:nvPr/>
          </p:nvPicPr>
          <p:blipFill>
            <a:blip r:embed="rId4" cstate="print"/>
            <a:stretch>
              <a:fillRect/>
            </a:stretch>
          </p:blipFill>
          <p:spPr>
            <a:xfrm>
              <a:off x="279457" y="216161"/>
              <a:ext cx="1523388" cy="1768480"/>
            </a:xfrm>
            <a:prstGeom prst="rect">
              <a:avLst/>
            </a:prstGeom>
          </p:spPr>
        </p:pic>
      </p:grpSp>
    </p:spTree>
    <p:extLst>
      <p:ext uri="{BB962C8B-B14F-4D97-AF65-F5344CB8AC3E}">
        <p14:creationId xmlns:p14="http://schemas.microsoft.com/office/powerpoint/2010/main" val="296917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29559" y="2484112"/>
            <a:ext cx="10582910" cy="5472430"/>
          </a:xfrm>
          <a:custGeom>
            <a:avLst/>
            <a:gdLst/>
            <a:ahLst/>
            <a:cxnLst/>
            <a:rect l="l" t="t" r="r" b="b"/>
            <a:pathLst>
              <a:path w="10582910" h="5472430">
                <a:moveTo>
                  <a:pt x="10582295" y="0"/>
                </a:moveTo>
                <a:lnTo>
                  <a:pt x="0" y="0"/>
                </a:lnTo>
                <a:lnTo>
                  <a:pt x="0" y="5472084"/>
                </a:lnTo>
                <a:lnTo>
                  <a:pt x="10582295" y="5472084"/>
                </a:lnTo>
                <a:lnTo>
                  <a:pt x="10582295" y="0"/>
                </a:lnTo>
                <a:close/>
              </a:path>
            </a:pathLst>
          </a:custGeom>
          <a:solidFill>
            <a:srgbClr val="C6DEC2"/>
          </a:solidFill>
        </p:spPr>
        <p:txBody>
          <a:bodyPr wrap="square" lIns="0" tIns="0" rIns="0" bIns="0" rtlCol="0"/>
          <a:lstStyle/>
          <a:p>
            <a:endParaRPr/>
          </a:p>
        </p:txBody>
      </p:sp>
      <p:sp>
        <p:nvSpPr>
          <p:cNvPr id="3" name="object 3"/>
          <p:cNvSpPr txBox="1"/>
          <p:nvPr/>
        </p:nvSpPr>
        <p:spPr>
          <a:xfrm>
            <a:off x="9815588" y="3831128"/>
            <a:ext cx="8517890" cy="1407160"/>
          </a:xfrm>
          <a:prstGeom prst="rect">
            <a:avLst/>
          </a:prstGeom>
        </p:spPr>
        <p:txBody>
          <a:bodyPr vert="horz" wrap="square" lIns="0" tIns="10795" rIns="0" bIns="0" rtlCol="0">
            <a:spAutoFit/>
          </a:bodyPr>
          <a:lstStyle/>
          <a:p>
            <a:pPr marL="693420" marR="5080" indent="-681355">
              <a:lnSpc>
                <a:spcPct val="100800"/>
              </a:lnSpc>
              <a:spcBef>
                <a:spcPts val="85"/>
              </a:spcBef>
              <a:buFont typeface="Calibri"/>
              <a:buChar char="•"/>
              <a:tabLst>
                <a:tab pos="693420" algn="l"/>
                <a:tab pos="694055" algn="l"/>
              </a:tabLst>
            </a:pPr>
            <a:r>
              <a:rPr sz="4500" spc="10" dirty="0">
                <a:latin typeface="Corbel"/>
                <a:cs typeface="Corbel"/>
              </a:rPr>
              <a:t>Special</a:t>
            </a:r>
            <a:r>
              <a:rPr sz="4500" spc="5" dirty="0">
                <a:latin typeface="Corbel"/>
                <a:cs typeface="Corbel"/>
              </a:rPr>
              <a:t> </a:t>
            </a:r>
            <a:r>
              <a:rPr sz="4500" spc="10" dirty="0">
                <a:latin typeface="Corbel"/>
                <a:cs typeface="Corbel"/>
              </a:rPr>
              <a:t>seed</a:t>
            </a:r>
            <a:r>
              <a:rPr sz="4500" dirty="0">
                <a:latin typeface="Corbel"/>
                <a:cs typeface="Corbel"/>
              </a:rPr>
              <a:t> </a:t>
            </a:r>
            <a:r>
              <a:rPr sz="4500" spc="5" dirty="0">
                <a:latin typeface="Corbel"/>
                <a:cs typeface="Corbel"/>
              </a:rPr>
              <a:t>security</a:t>
            </a:r>
            <a:r>
              <a:rPr sz="4500" spc="25" dirty="0">
                <a:latin typeface="Corbel"/>
                <a:cs typeface="Corbel"/>
              </a:rPr>
              <a:t> </a:t>
            </a:r>
            <a:r>
              <a:rPr sz="4500" spc="10" dirty="0">
                <a:latin typeface="Corbel"/>
                <a:cs typeface="Corbel"/>
              </a:rPr>
              <a:t>assessment </a:t>
            </a:r>
            <a:r>
              <a:rPr sz="4500" spc="-885" dirty="0">
                <a:latin typeface="Corbel"/>
                <a:cs typeface="Corbel"/>
              </a:rPr>
              <a:t> </a:t>
            </a:r>
            <a:r>
              <a:rPr sz="4500" spc="10" dirty="0">
                <a:latin typeface="Corbel"/>
                <a:cs typeface="Corbel"/>
              </a:rPr>
              <a:t>checklist</a:t>
            </a:r>
            <a:endParaRPr sz="4500">
              <a:latin typeface="Corbel"/>
              <a:cs typeface="Corbel"/>
            </a:endParaRPr>
          </a:p>
        </p:txBody>
      </p:sp>
      <p:sp>
        <p:nvSpPr>
          <p:cNvPr id="4" name="object 4"/>
          <p:cNvSpPr txBox="1">
            <a:spLocks noGrp="1"/>
          </p:cNvSpPr>
          <p:nvPr>
            <p:ph type="title"/>
          </p:nvPr>
        </p:nvSpPr>
        <p:spPr>
          <a:xfrm>
            <a:off x="9392221" y="709120"/>
            <a:ext cx="4273550" cy="892810"/>
          </a:xfrm>
          <a:prstGeom prst="rect">
            <a:avLst/>
          </a:prstGeom>
        </p:spPr>
        <p:txBody>
          <a:bodyPr vert="horz" wrap="square" lIns="0" tIns="17145" rIns="0" bIns="0" rtlCol="0">
            <a:spAutoFit/>
          </a:bodyPr>
          <a:lstStyle/>
          <a:p>
            <a:pPr marL="12700">
              <a:lnSpc>
                <a:spcPct val="100000"/>
              </a:lnSpc>
              <a:spcBef>
                <a:spcPts val="135"/>
              </a:spcBef>
            </a:pPr>
            <a:r>
              <a:rPr sz="5650" spc="15" dirty="0"/>
              <a:t>Sphere</a:t>
            </a:r>
            <a:r>
              <a:rPr sz="5650" spc="-85" dirty="0"/>
              <a:t> </a:t>
            </a:r>
            <a:r>
              <a:rPr sz="5650" spc="15" dirty="0"/>
              <a:t>(2011)</a:t>
            </a:r>
            <a:endParaRPr sz="5650"/>
          </a:p>
        </p:txBody>
      </p:sp>
      <p:sp>
        <p:nvSpPr>
          <p:cNvPr id="5" name="object 5"/>
          <p:cNvSpPr txBox="1"/>
          <p:nvPr/>
        </p:nvSpPr>
        <p:spPr>
          <a:xfrm>
            <a:off x="19528656" y="10593264"/>
            <a:ext cx="320040" cy="427990"/>
          </a:xfrm>
          <a:prstGeom prst="rect">
            <a:avLst/>
          </a:prstGeom>
        </p:spPr>
        <p:txBody>
          <a:bodyPr vert="horz" wrap="square" lIns="0" tIns="11430" rIns="0" bIns="0" rtlCol="0">
            <a:spAutoFit/>
          </a:bodyPr>
          <a:lstStyle/>
          <a:p>
            <a:pPr marL="12700">
              <a:lnSpc>
                <a:spcPct val="100000"/>
              </a:lnSpc>
              <a:spcBef>
                <a:spcPts val="90"/>
              </a:spcBef>
            </a:pPr>
            <a:r>
              <a:rPr sz="2650" spc="-5" dirty="0">
                <a:latin typeface="Corbel"/>
                <a:cs typeface="Corbel"/>
              </a:rPr>
              <a:t>17</a:t>
            </a:r>
            <a:endParaRPr sz="2650">
              <a:latin typeface="Corbel"/>
              <a:cs typeface="Corbel"/>
            </a:endParaRPr>
          </a:p>
        </p:txBody>
      </p:sp>
      <p:grpSp>
        <p:nvGrpSpPr>
          <p:cNvPr id="6" name="object 6"/>
          <p:cNvGrpSpPr/>
          <p:nvPr/>
        </p:nvGrpSpPr>
        <p:grpSpPr>
          <a:xfrm>
            <a:off x="398312" y="755160"/>
            <a:ext cx="8700135" cy="9837420"/>
            <a:chOff x="398312" y="755160"/>
            <a:chExt cx="8700135" cy="9837420"/>
          </a:xfrm>
        </p:grpSpPr>
        <p:pic>
          <p:nvPicPr>
            <p:cNvPr id="7" name="object 7"/>
            <p:cNvPicPr/>
            <p:nvPr/>
          </p:nvPicPr>
          <p:blipFill>
            <a:blip r:embed="rId2" cstate="print"/>
            <a:stretch>
              <a:fillRect/>
            </a:stretch>
          </p:blipFill>
          <p:spPr>
            <a:xfrm>
              <a:off x="405851" y="762699"/>
              <a:ext cx="8684970" cy="9822107"/>
            </a:xfrm>
            <a:prstGeom prst="rect">
              <a:avLst/>
            </a:prstGeom>
          </p:spPr>
        </p:pic>
        <p:sp>
          <p:nvSpPr>
            <p:cNvPr id="8" name="object 8"/>
            <p:cNvSpPr/>
            <p:nvPr/>
          </p:nvSpPr>
          <p:spPr>
            <a:xfrm>
              <a:off x="402082" y="758929"/>
              <a:ext cx="8692515" cy="9829800"/>
            </a:xfrm>
            <a:custGeom>
              <a:avLst/>
              <a:gdLst/>
              <a:ahLst/>
              <a:cxnLst/>
              <a:rect l="l" t="t" r="r" b="b"/>
              <a:pathLst>
                <a:path w="8692515" h="9829800">
                  <a:moveTo>
                    <a:pt x="0" y="0"/>
                  </a:moveTo>
                  <a:lnTo>
                    <a:pt x="8692510" y="0"/>
                  </a:lnTo>
                  <a:lnTo>
                    <a:pt x="8692510" y="9829648"/>
                  </a:lnTo>
                  <a:lnTo>
                    <a:pt x="0" y="9829648"/>
                  </a:lnTo>
                  <a:lnTo>
                    <a:pt x="0" y="0"/>
                  </a:lnTo>
                  <a:close/>
                </a:path>
              </a:pathLst>
            </a:custGeom>
            <a:ln w="7539">
              <a:solidFill>
                <a:srgbClr val="0000FF"/>
              </a:solidFill>
            </a:ln>
          </p:spPr>
          <p:txBody>
            <a:bodyPr wrap="square" lIns="0" tIns="0" rIns="0" bIns="0" rtlCol="0"/>
            <a:lstStyle/>
            <a:p>
              <a:endParaRPr/>
            </a:p>
          </p:txBody>
        </p:sp>
      </p:grpSp>
    </p:spTree>
    <p:extLst>
      <p:ext uri="{BB962C8B-B14F-4D97-AF65-F5344CB8AC3E}">
        <p14:creationId xmlns:p14="http://schemas.microsoft.com/office/powerpoint/2010/main" val="4241542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9145" y="1960150"/>
            <a:ext cx="9783445" cy="8131175"/>
            <a:chOff x="559145" y="1960150"/>
            <a:chExt cx="9783445" cy="8131175"/>
          </a:xfrm>
        </p:grpSpPr>
        <p:pic>
          <p:nvPicPr>
            <p:cNvPr id="3" name="object 3"/>
            <p:cNvPicPr/>
            <p:nvPr/>
          </p:nvPicPr>
          <p:blipFill>
            <a:blip r:embed="rId2" cstate="print"/>
            <a:stretch>
              <a:fillRect/>
            </a:stretch>
          </p:blipFill>
          <p:spPr>
            <a:xfrm>
              <a:off x="559145" y="1960150"/>
              <a:ext cx="9783157" cy="8130851"/>
            </a:xfrm>
            <a:prstGeom prst="rect">
              <a:avLst/>
            </a:prstGeom>
          </p:spPr>
        </p:pic>
        <p:sp>
          <p:nvSpPr>
            <p:cNvPr id="4" name="object 4"/>
            <p:cNvSpPr/>
            <p:nvPr/>
          </p:nvSpPr>
          <p:spPr>
            <a:xfrm>
              <a:off x="679769" y="2065696"/>
              <a:ext cx="9542145" cy="7889875"/>
            </a:xfrm>
            <a:custGeom>
              <a:avLst/>
              <a:gdLst/>
              <a:ahLst/>
              <a:cxnLst/>
              <a:rect l="l" t="t" r="r" b="b"/>
              <a:pathLst>
                <a:path w="9542145" h="7889875">
                  <a:moveTo>
                    <a:pt x="9541908" y="0"/>
                  </a:moveTo>
                  <a:lnTo>
                    <a:pt x="0" y="0"/>
                  </a:lnTo>
                  <a:lnTo>
                    <a:pt x="0" y="7889602"/>
                  </a:lnTo>
                  <a:lnTo>
                    <a:pt x="9541908" y="7889602"/>
                  </a:lnTo>
                  <a:lnTo>
                    <a:pt x="9541908" y="0"/>
                  </a:lnTo>
                  <a:close/>
                </a:path>
              </a:pathLst>
            </a:custGeom>
            <a:solidFill>
              <a:srgbClr val="EBEBEB"/>
            </a:solidFill>
          </p:spPr>
          <p:txBody>
            <a:bodyPr wrap="square" lIns="0" tIns="0" rIns="0" bIns="0" rtlCol="0"/>
            <a:lstStyle/>
            <a:p>
              <a:endParaRPr/>
            </a:p>
          </p:txBody>
        </p:sp>
        <p:pic>
          <p:nvPicPr>
            <p:cNvPr id="5" name="object 5"/>
            <p:cNvPicPr/>
            <p:nvPr/>
          </p:nvPicPr>
          <p:blipFill>
            <a:blip r:embed="rId3" cstate="print"/>
            <a:stretch>
              <a:fillRect/>
            </a:stretch>
          </p:blipFill>
          <p:spPr>
            <a:xfrm>
              <a:off x="1073770" y="2065696"/>
              <a:ext cx="9147897" cy="7750779"/>
            </a:xfrm>
            <a:prstGeom prst="rect">
              <a:avLst/>
            </a:prstGeom>
          </p:spPr>
        </p:pic>
        <p:sp>
          <p:nvSpPr>
            <p:cNvPr id="6" name="object 6"/>
            <p:cNvSpPr/>
            <p:nvPr/>
          </p:nvSpPr>
          <p:spPr>
            <a:xfrm>
              <a:off x="643331" y="2029257"/>
              <a:ext cx="9615170" cy="7962900"/>
            </a:xfrm>
            <a:custGeom>
              <a:avLst/>
              <a:gdLst/>
              <a:ahLst/>
              <a:cxnLst/>
              <a:rect l="l" t="t" r="r" b="b"/>
              <a:pathLst>
                <a:path w="9615170" h="7962900">
                  <a:moveTo>
                    <a:pt x="0" y="0"/>
                  </a:moveTo>
                  <a:lnTo>
                    <a:pt x="9614785" y="0"/>
                  </a:lnTo>
                  <a:lnTo>
                    <a:pt x="9614785" y="7962480"/>
                  </a:lnTo>
                  <a:lnTo>
                    <a:pt x="0" y="7962480"/>
                  </a:lnTo>
                  <a:lnTo>
                    <a:pt x="0" y="0"/>
                  </a:lnTo>
                  <a:close/>
                </a:path>
              </a:pathLst>
            </a:custGeom>
            <a:ln w="72877">
              <a:solidFill>
                <a:srgbClr val="FFFFFF"/>
              </a:solidFill>
            </a:ln>
          </p:spPr>
          <p:txBody>
            <a:bodyPr wrap="square" lIns="0" tIns="0" rIns="0" bIns="0" rtlCol="0"/>
            <a:lstStyle/>
            <a:p>
              <a:endParaRPr/>
            </a:p>
          </p:txBody>
        </p:sp>
      </p:grpSp>
      <p:pic>
        <p:nvPicPr>
          <p:cNvPr id="7" name="object 7"/>
          <p:cNvPicPr/>
          <p:nvPr/>
        </p:nvPicPr>
        <p:blipFill>
          <a:blip r:embed="rId4" cstate="print"/>
          <a:stretch>
            <a:fillRect/>
          </a:stretch>
        </p:blipFill>
        <p:spPr>
          <a:xfrm>
            <a:off x="10873806" y="1005205"/>
            <a:ext cx="7962478" cy="10009327"/>
          </a:xfrm>
          <a:prstGeom prst="rect">
            <a:avLst/>
          </a:prstGeom>
        </p:spPr>
      </p:pic>
      <p:sp>
        <p:nvSpPr>
          <p:cNvPr id="8" name="object 8"/>
          <p:cNvSpPr txBox="1">
            <a:spLocks noGrp="1"/>
          </p:cNvSpPr>
          <p:nvPr>
            <p:ph type="title"/>
          </p:nvPr>
        </p:nvSpPr>
        <p:spPr>
          <a:xfrm>
            <a:off x="2743924" y="1032042"/>
            <a:ext cx="5285105" cy="692150"/>
          </a:xfrm>
          <a:prstGeom prst="rect">
            <a:avLst/>
          </a:prstGeom>
        </p:spPr>
        <p:txBody>
          <a:bodyPr vert="horz" wrap="square" lIns="0" tIns="15240" rIns="0" bIns="0" rtlCol="0">
            <a:spAutoFit/>
          </a:bodyPr>
          <a:lstStyle/>
          <a:p>
            <a:pPr marL="12700">
              <a:lnSpc>
                <a:spcPct val="100000"/>
              </a:lnSpc>
              <a:spcBef>
                <a:spcPts val="120"/>
              </a:spcBef>
            </a:pPr>
            <a:r>
              <a:rPr sz="4350" spc="5" dirty="0"/>
              <a:t>Specific</a:t>
            </a:r>
            <a:r>
              <a:rPr sz="4350" spc="-55" dirty="0"/>
              <a:t> </a:t>
            </a:r>
            <a:r>
              <a:rPr sz="4350" spc="5" dirty="0"/>
              <a:t>programming</a:t>
            </a:r>
            <a:endParaRPr sz="4350"/>
          </a:p>
        </p:txBody>
      </p:sp>
      <p:pic>
        <p:nvPicPr>
          <p:cNvPr id="9" name="object 9"/>
          <p:cNvPicPr/>
          <p:nvPr/>
        </p:nvPicPr>
        <p:blipFill>
          <a:blip r:embed="rId5" cstate="print"/>
          <a:stretch>
            <a:fillRect/>
          </a:stretch>
        </p:blipFill>
        <p:spPr>
          <a:xfrm>
            <a:off x="279457" y="216161"/>
            <a:ext cx="1523388" cy="17684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34532" y="4938005"/>
            <a:ext cx="8037195" cy="930275"/>
          </a:xfrm>
          <a:prstGeom prst="rect">
            <a:avLst/>
          </a:prstGeom>
        </p:spPr>
        <p:txBody>
          <a:bodyPr vert="horz" wrap="square" lIns="0" tIns="17145" rIns="0" bIns="0" rtlCol="0">
            <a:spAutoFit/>
          </a:bodyPr>
          <a:lstStyle/>
          <a:p>
            <a:pPr marL="12700">
              <a:lnSpc>
                <a:spcPct val="100000"/>
              </a:lnSpc>
              <a:spcBef>
                <a:spcPts val="135"/>
              </a:spcBef>
            </a:pPr>
            <a:r>
              <a:rPr sz="5900" spc="10" dirty="0"/>
              <a:t>Websites</a:t>
            </a:r>
            <a:r>
              <a:rPr sz="5900" spc="-20" dirty="0"/>
              <a:t> </a:t>
            </a:r>
            <a:r>
              <a:rPr sz="5900" spc="10" dirty="0"/>
              <a:t>for</a:t>
            </a:r>
            <a:r>
              <a:rPr sz="5900" spc="5" dirty="0"/>
              <a:t> </a:t>
            </a:r>
            <a:r>
              <a:rPr sz="5900" spc="15" dirty="0"/>
              <a:t>SSA</a:t>
            </a:r>
            <a:r>
              <a:rPr sz="5900" dirty="0"/>
              <a:t> </a:t>
            </a:r>
            <a:r>
              <a:rPr sz="5900" spc="10" dirty="0"/>
              <a:t>(SSSA)</a:t>
            </a:r>
            <a:endParaRPr sz="5900"/>
          </a:p>
        </p:txBody>
      </p:sp>
      <p:pic>
        <p:nvPicPr>
          <p:cNvPr id="3" name="object 3"/>
          <p:cNvPicPr/>
          <p:nvPr/>
        </p:nvPicPr>
        <p:blipFill>
          <a:blip r:embed="rId2" cstate="print"/>
          <a:stretch>
            <a:fillRect/>
          </a:stretch>
        </p:blipFill>
        <p:spPr>
          <a:xfrm>
            <a:off x="279457" y="216161"/>
            <a:ext cx="1523388" cy="1768480"/>
          </a:xfrm>
          <a:prstGeom prst="rect">
            <a:avLst/>
          </a:prstGeom>
        </p:spPr>
      </p:pic>
    </p:spTree>
    <p:extLst>
      <p:ext uri="{BB962C8B-B14F-4D97-AF65-F5344CB8AC3E}">
        <p14:creationId xmlns:p14="http://schemas.microsoft.com/office/powerpoint/2010/main" val="12252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759852" y="10604572"/>
            <a:ext cx="88900" cy="201930"/>
          </a:xfrm>
          <a:prstGeom prst="rect">
            <a:avLst/>
          </a:prstGeom>
        </p:spPr>
        <p:txBody>
          <a:bodyPr vert="horz" wrap="square" lIns="0" tIns="13335" rIns="0" bIns="0" rtlCol="0">
            <a:spAutoFit/>
          </a:bodyPr>
          <a:lstStyle/>
          <a:p>
            <a:pPr marL="12700">
              <a:lnSpc>
                <a:spcPct val="100000"/>
              </a:lnSpc>
              <a:spcBef>
                <a:spcPts val="105"/>
              </a:spcBef>
            </a:pPr>
            <a:r>
              <a:rPr sz="1150" dirty="0">
                <a:latin typeface="Corbel"/>
                <a:cs typeface="Corbel"/>
              </a:rPr>
              <a:t>7</a:t>
            </a:r>
            <a:endParaRPr sz="1150">
              <a:latin typeface="Corbel"/>
              <a:cs typeface="Corbel"/>
            </a:endParaRPr>
          </a:p>
        </p:txBody>
      </p:sp>
      <p:sp>
        <p:nvSpPr>
          <p:cNvPr id="3" name="object 3"/>
          <p:cNvSpPr txBox="1">
            <a:spLocks noGrp="1"/>
          </p:cNvSpPr>
          <p:nvPr>
            <p:ph type="title"/>
          </p:nvPr>
        </p:nvSpPr>
        <p:spPr>
          <a:xfrm>
            <a:off x="4023072" y="1483199"/>
            <a:ext cx="7411720" cy="842644"/>
          </a:xfrm>
          <a:prstGeom prst="rect">
            <a:avLst/>
          </a:prstGeom>
        </p:spPr>
        <p:txBody>
          <a:bodyPr vert="horz" wrap="square" lIns="0" tIns="13970" rIns="0" bIns="0" rtlCol="0">
            <a:spAutoFit/>
          </a:bodyPr>
          <a:lstStyle/>
          <a:p>
            <a:pPr marL="12700">
              <a:lnSpc>
                <a:spcPct val="100000"/>
              </a:lnSpc>
              <a:spcBef>
                <a:spcPts val="110"/>
              </a:spcBef>
            </a:pPr>
            <a:r>
              <a:rPr sz="5350" dirty="0">
                <a:solidFill>
                  <a:srgbClr val="FF0000"/>
                </a:solidFill>
              </a:rPr>
              <a:t>Food issues</a:t>
            </a:r>
            <a:r>
              <a:rPr sz="5350" spc="-40" dirty="0">
                <a:solidFill>
                  <a:srgbClr val="FF0000"/>
                </a:solidFill>
              </a:rPr>
              <a:t> </a:t>
            </a:r>
            <a:r>
              <a:rPr sz="5350" spc="5" dirty="0">
                <a:solidFill>
                  <a:srgbClr val="000000"/>
                </a:solidFill>
              </a:rPr>
              <a:t>≠</a:t>
            </a:r>
            <a:r>
              <a:rPr sz="5350" spc="-10" dirty="0">
                <a:solidFill>
                  <a:srgbClr val="000000"/>
                </a:solidFill>
              </a:rPr>
              <a:t> </a:t>
            </a:r>
            <a:r>
              <a:rPr sz="5350" dirty="0">
                <a:solidFill>
                  <a:srgbClr val="FF0000"/>
                </a:solidFill>
              </a:rPr>
              <a:t>Seed</a:t>
            </a:r>
            <a:r>
              <a:rPr sz="5350" spc="-15" dirty="0">
                <a:solidFill>
                  <a:srgbClr val="FF0000"/>
                </a:solidFill>
              </a:rPr>
              <a:t> </a:t>
            </a:r>
            <a:r>
              <a:rPr sz="5350" dirty="0">
                <a:solidFill>
                  <a:srgbClr val="FF0000"/>
                </a:solidFill>
              </a:rPr>
              <a:t>issues</a:t>
            </a:r>
            <a:endParaRPr sz="5350"/>
          </a:p>
        </p:txBody>
      </p:sp>
      <p:sp>
        <p:nvSpPr>
          <p:cNvPr id="4" name="object 4"/>
          <p:cNvSpPr txBox="1"/>
          <p:nvPr/>
        </p:nvSpPr>
        <p:spPr>
          <a:xfrm>
            <a:off x="4023064" y="2385531"/>
            <a:ext cx="15658465" cy="6577965"/>
          </a:xfrm>
          <a:prstGeom prst="rect">
            <a:avLst/>
          </a:prstGeom>
        </p:spPr>
        <p:txBody>
          <a:bodyPr vert="horz" wrap="square" lIns="0" tIns="11430" rIns="0" bIns="0" rtlCol="0">
            <a:spAutoFit/>
          </a:bodyPr>
          <a:lstStyle/>
          <a:p>
            <a:pPr marL="389255" marR="729615" indent="-377190">
              <a:lnSpc>
                <a:spcPct val="100499"/>
              </a:lnSpc>
              <a:spcBef>
                <a:spcPts val="90"/>
              </a:spcBef>
              <a:buClr>
                <a:srgbClr val="2D7031"/>
              </a:buClr>
              <a:buSzPct val="89523"/>
              <a:buFont typeface="Tahoma"/>
              <a:buChar char="●"/>
              <a:tabLst>
                <a:tab pos="500380" algn="l"/>
              </a:tabLst>
            </a:pPr>
            <a:r>
              <a:rPr sz="5250" spc="5" dirty="0">
                <a:latin typeface="Corbel"/>
                <a:cs typeface="Corbel"/>
              </a:rPr>
              <a:t>Households</a:t>
            </a:r>
            <a:r>
              <a:rPr sz="5250" spc="35" dirty="0">
                <a:latin typeface="Corbel"/>
                <a:cs typeface="Corbel"/>
              </a:rPr>
              <a:t> </a:t>
            </a:r>
            <a:r>
              <a:rPr sz="5250" spc="10" dirty="0">
                <a:latin typeface="Corbel"/>
                <a:cs typeface="Corbel"/>
              </a:rPr>
              <a:t>can</a:t>
            </a:r>
            <a:r>
              <a:rPr sz="5250" spc="20" dirty="0">
                <a:latin typeface="Corbel"/>
                <a:cs typeface="Corbel"/>
              </a:rPr>
              <a:t> </a:t>
            </a:r>
            <a:r>
              <a:rPr sz="5250" spc="10" dirty="0">
                <a:latin typeface="Corbel"/>
                <a:cs typeface="Corbel"/>
              </a:rPr>
              <a:t>have</a:t>
            </a:r>
            <a:r>
              <a:rPr sz="5250" spc="35" dirty="0">
                <a:latin typeface="Corbel"/>
                <a:cs typeface="Corbel"/>
              </a:rPr>
              <a:t> </a:t>
            </a:r>
            <a:r>
              <a:rPr sz="5250" spc="5" dirty="0">
                <a:latin typeface="Corbel"/>
                <a:cs typeface="Corbel"/>
              </a:rPr>
              <a:t>enough</a:t>
            </a:r>
            <a:r>
              <a:rPr sz="5250" spc="25" dirty="0">
                <a:latin typeface="Corbel"/>
                <a:cs typeface="Corbel"/>
              </a:rPr>
              <a:t> </a:t>
            </a:r>
            <a:r>
              <a:rPr sz="5250" spc="5" dirty="0">
                <a:latin typeface="Corbel"/>
                <a:cs typeface="Corbel"/>
              </a:rPr>
              <a:t>seed</a:t>
            </a:r>
            <a:r>
              <a:rPr sz="5250" spc="30" dirty="0">
                <a:latin typeface="Corbel"/>
                <a:cs typeface="Corbel"/>
              </a:rPr>
              <a:t> </a:t>
            </a:r>
            <a:r>
              <a:rPr sz="5250" spc="5" dirty="0">
                <a:latin typeface="Corbel"/>
                <a:cs typeface="Corbel"/>
              </a:rPr>
              <a:t>to</a:t>
            </a:r>
            <a:r>
              <a:rPr sz="5250" spc="20" dirty="0">
                <a:latin typeface="Corbel"/>
                <a:cs typeface="Corbel"/>
              </a:rPr>
              <a:t> </a:t>
            </a:r>
            <a:r>
              <a:rPr sz="5250" spc="5" dirty="0">
                <a:latin typeface="Corbel"/>
                <a:cs typeface="Corbel"/>
              </a:rPr>
              <a:t>sow</a:t>
            </a:r>
            <a:r>
              <a:rPr sz="5250" spc="20" dirty="0">
                <a:latin typeface="Corbel"/>
                <a:cs typeface="Corbel"/>
              </a:rPr>
              <a:t> </a:t>
            </a:r>
            <a:r>
              <a:rPr sz="5250" spc="10" dirty="0">
                <a:latin typeface="Corbel"/>
                <a:cs typeface="Corbel"/>
              </a:rPr>
              <a:t>a</a:t>
            </a:r>
            <a:r>
              <a:rPr sz="5250" spc="20" dirty="0">
                <a:latin typeface="Corbel"/>
                <a:cs typeface="Corbel"/>
              </a:rPr>
              <a:t> </a:t>
            </a:r>
            <a:r>
              <a:rPr sz="5250" spc="5" dirty="0">
                <a:latin typeface="Corbel"/>
                <a:cs typeface="Corbel"/>
              </a:rPr>
              <a:t>plot,</a:t>
            </a:r>
            <a:r>
              <a:rPr sz="5250" spc="15" dirty="0">
                <a:latin typeface="Corbel"/>
                <a:cs typeface="Corbel"/>
              </a:rPr>
              <a:t> </a:t>
            </a:r>
            <a:r>
              <a:rPr sz="5250" spc="10" dirty="0">
                <a:latin typeface="Corbel"/>
                <a:cs typeface="Corbel"/>
              </a:rPr>
              <a:t>but </a:t>
            </a:r>
            <a:r>
              <a:rPr sz="5250" spc="-1035" dirty="0">
                <a:latin typeface="Corbel"/>
                <a:cs typeface="Corbel"/>
              </a:rPr>
              <a:t> </a:t>
            </a:r>
            <a:r>
              <a:rPr sz="5250" spc="5" dirty="0">
                <a:latin typeface="Corbel"/>
                <a:cs typeface="Corbel"/>
              </a:rPr>
              <a:t>little</a:t>
            </a:r>
            <a:r>
              <a:rPr sz="5250" spc="20" dirty="0">
                <a:latin typeface="Corbel"/>
                <a:cs typeface="Corbel"/>
              </a:rPr>
              <a:t> </a:t>
            </a:r>
            <a:r>
              <a:rPr sz="5250" spc="5" dirty="0">
                <a:latin typeface="Corbel"/>
                <a:cs typeface="Corbel"/>
              </a:rPr>
              <a:t>to</a:t>
            </a:r>
            <a:r>
              <a:rPr sz="5250" spc="15" dirty="0">
                <a:latin typeface="Corbel"/>
                <a:cs typeface="Corbel"/>
              </a:rPr>
              <a:t> </a:t>
            </a:r>
            <a:r>
              <a:rPr sz="5250" spc="5" dirty="0">
                <a:latin typeface="Corbel"/>
                <a:cs typeface="Corbel"/>
              </a:rPr>
              <a:t>eat</a:t>
            </a:r>
            <a:endParaRPr sz="5250">
              <a:latin typeface="Corbel"/>
              <a:cs typeface="Corbel"/>
            </a:endParaRPr>
          </a:p>
          <a:p>
            <a:pPr>
              <a:lnSpc>
                <a:spcPct val="100000"/>
              </a:lnSpc>
              <a:spcBef>
                <a:spcPts val="55"/>
              </a:spcBef>
              <a:buClr>
                <a:srgbClr val="2D7031"/>
              </a:buClr>
              <a:buFont typeface="Tahoma"/>
              <a:buChar char="●"/>
            </a:pPr>
            <a:endParaRPr sz="5950">
              <a:latin typeface="Corbel"/>
              <a:cs typeface="Corbel"/>
            </a:endParaRPr>
          </a:p>
          <a:p>
            <a:pPr marL="389255" marR="5080" indent="-377190">
              <a:lnSpc>
                <a:spcPct val="100499"/>
              </a:lnSpc>
              <a:spcBef>
                <a:spcPts val="5"/>
              </a:spcBef>
              <a:buClr>
                <a:srgbClr val="2D7031"/>
              </a:buClr>
              <a:buSzPct val="89523"/>
              <a:buFont typeface="Tahoma"/>
              <a:buChar char="●"/>
              <a:tabLst>
                <a:tab pos="500380" algn="l"/>
              </a:tabLst>
            </a:pPr>
            <a:r>
              <a:rPr sz="5250" spc="5" dirty="0">
                <a:latin typeface="Corbel"/>
                <a:cs typeface="Corbel"/>
              </a:rPr>
              <a:t>Households</a:t>
            </a:r>
            <a:r>
              <a:rPr sz="5250" spc="35" dirty="0">
                <a:latin typeface="Corbel"/>
                <a:cs typeface="Corbel"/>
              </a:rPr>
              <a:t> </a:t>
            </a:r>
            <a:r>
              <a:rPr sz="5250" spc="10" dirty="0">
                <a:latin typeface="Corbel"/>
                <a:cs typeface="Corbel"/>
              </a:rPr>
              <a:t>can</a:t>
            </a:r>
            <a:r>
              <a:rPr sz="5250" spc="25" dirty="0">
                <a:latin typeface="Corbel"/>
                <a:cs typeface="Corbel"/>
              </a:rPr>
              <a:t> </a:t>
            </a:r>
            <a:r>
              <a:rPr sz="5250" spc="10" dirty="0">
                <a:latin typeface="Corbel"/>
                <a:cs typeface="Corbel"/>
              </a:rPr>
              <a:t>have</a:t>
            </a:r>
            <a:r>
              <a:rPr sz="5250" spc="30" dirty="0">
                <a:latin typeface="Corbel"/>
                <a:cs typeface="Corbel"/>
              </a:rPr>
              <a:t> </a:t>
            </a:r>
            <a:r>
              <a:rPr sz="5250" spc="5" dirty="0">
                <a:latin typeface="Corbel"/>
                <a:cs typeface="Corbel"/>
              </a:rPr>
              <a:t>adequate</a:t>
            </a:r>
            <a:r>
              <a:rPr sz="5250" spc="25" dirty="0">
                <a:latin typeface="Corbel"/>
                <a:cs typeface="Corbel"/>
              </a:rPr>
              <a:t> </a:t>
            </a:r>
            <a:r>
              <a:rPr sz="5250" spc="5" dirty="0">
                <a:latin typeface="Corbel"/>
                <a:cs typeface="Corbel"/>
              </a:rPr>
              <a:t>food,</a:t>
            </a:r>
            <a:r>
              <a:rPr sz="5250" spc="25" dirty="0">
                <a:latin typeface="Corbel"/>
                <a:cs typeface="Corbel"/>
              </a:rPr>
              <a:t> </a:t>
            </a:r>
            <a:r>
              <a:rPr sz="5250" spc="10" dirty="0">
                <a:latin typeface="Corbel"/>
                <a:cs typeface="Corbel"/>
              </a:rPr>
              <a:t>but</a:t>
            </a:r>
            <a:r>
              <a:rPr sz="5250" spc="20" dirty="0">
                <a:latin typeface="Corbel"/>
                <a:cs typeface="Corbel"/>
              </a:rPr>
              <a:t> </a:t>
            </a:r>
            <a:r>
              <a:rPr sz="5250" spc="10" dirty="0">
                <a:latin typeface="Corbel"/>
                <a:cs typeface="Corbel"/>
              </a:rPr>
              <a:t>lack</a:t>
            </a:r>
            <a:r>
              <a:rPr sz="5250" spc="15" dirty="0">
                <a:latin typeface="Corbel"/>
                <a:cs typeface="Corbel"/>
              </a:rPr>
              <a:t> </a:t>
            </a:r>
            <a:r>
              <a:rPr sz="5250" spc="5" dirty="0">
                <a:latin typeface="Corbel"/>
                <a:cs typeface="Corbel"/>
              </a:rPr>
              <a:t>access</a:t>
            </a:r>
            <a:r>
              <a:rPr sz="5250" spc="30" dirty="0">
                <a:latin typeface="Corbel"/>
                <a:cs typeface="Corbel"/>
              </a:rPr>
              <a:t> </a:t>
            </a:r>
            <a:r>
              <a:rPr sz="5250" spc="5" dirty="0">
                <a:latin typeface="Corbel"/>
                <a:cs typeface="Corbel"/>
              </a:rPr>
              <a:t>to </a:t>
            </a:r>
            <a:r>
              <a:rPr sz="5250" spc="-1035" dirty="0">
                <a:latin typeface="Corbel"/>
                <a:cs typeface="Corbel"/>
              </a:rPr>
              <a:t> </a:t>
            </a:r>
            <a:r>
              <a:rPr sz="5250" spc="5" dirty="0">
                <a:latin typeface="Corbel"/>
                <a:cs typeface="Corbel"/>
              </a:rPr>
              <a:t>the</a:t>
            </a:r>
            <a:r>
              <a:rPr sz="5250" spc="15" dirty="0">
                <a:latin typeface="Corbel"/>
                <a:cs typeface="Corbel"/>
              </a:rPr>
              <a:t> </a:t>
            </a:r>
            <a:r>
              <a:rPr sz="5250" spc="5" dirty="0">
                <a:latin typeface="Corbel"/>
                <a:cs typeface="Corbel"/>
              </a:rPr>
              <a:t>seed</a:t>
            </a:r>
            <a:r>
              <a:rPr sz="5250" spc="20" dirty="0">
                <a:latin typeface="Corbel"/>
                <a:cs typeface="Corbel"/>
              </a:rPr>
              <a:t> </a:t>
            </a:r>
            <a:r>
              <a:rPr sz="5250" spc="5" dirty="0">
                <a:latin typeface="Corbel"/>
                <a:cs typeface="Corbel"/>
              </a:rPr>
              <a:t>they</a:t>
            </a:r>
            <a:r>
              <a:rPr sz="5250" spc="25" dirty="0">
                <a:latin typeface="Corbel"/>
                <a:cs typeface="Corbel"/>
              </a:rPr>
              <a:t> </a:t>
            </a:r>
            <a:r>
              <a:rPr sz="5250" spc="5" dirty="0">
                <a:latin typeface="Corbel"/>
                <a:cs typeface="Corbel"/>
              </a:rPr>
              <a:t>need</a:t>
            </a:r>
            <a:r>
              <a:rPr sz="5250" spc="20" dirty="0">
                <a:latin typeface="Corbel"/>
                <a:cs typeface="Corbel"/>
              </a:rPr>
              <a:t> </a:t>
            </a:r>
            <a:r>
              <a:rPr sz="5250" spc="5" dirty="0">
                <a:latin typeface="Corbel"/>
                <a:cs typeface="Corbel"/>
              </a:rPr>
              <a:t>to</a:t>
            </a:r>
            <a:r>
              <a:rPr sz="5250" spc="20" dirty="0">
                <a:latin typeface="Corbel"/>
                <a:cs typeface="Corbel"/>
              </a:rPr>
              <a:t> </a:t>
            </a:r>
            <a:r>
              <a:rPr sz="5250" spc="10" dirty="0">
                <a:latin typeface="Corbel"/>
                <a:cs typeface="Corbel"/>
              </a:rPr>
              <a:t>make </a:t>
            </a:r>
            <a:r>
              <a:rPr sz="5250" spc="5" dirty="0">
                <a:latin typeface="Corbel"/>
                <a:cs typeface="Corbel"/>
              </a:rPr>
              <a:t>plots</a:t>
            </a:r>
            <a:r>
              <a:rPr sz="5250" spc="20" dirty="0">
                <a:latin typeface="Corbel"/>
                <a:cs typeface="Corbel"/>
              </a:rPr>
              <a:t> </a:t>
            </a:r>
            <a:r>
              <a:rPr sz="5250" spc="10" dirty="0">
                <a:latin typeface="Corbel"/>
                <a:cs typeface="Corbel"/>
              </a:rPr>
              <a:t>productive</a:t>
            </a:r>
            <a:endParaRPr sz="5250">
              <a:latin typeface="Corbel"/>
              <a:cs typeface="Corbel"/>
            </a:endParaRPr>
          </a:p>
          <a:p>
            <a:pPr>
              <a:lnSpc>
                <a:spcPct val="100000"/>
              </a:lnSpc>
              <a:spcBef>
                <a:spcPts val="35"/>
              </a:spcBef>
            </a:pPr>
            <a:endParaRPr sz="5600">
              <a:latin typeface="Corbel"/>
              <a:cs typeface="Corbel"/>
            </a:endParaRPr>
          </a:p>
          <a:p>
            <a:pPr marL="12700" marR="9304655">
              <a:lnSpc>
                <a:spcPct val="100600"/>
              </a:lnSpc>
              <a:tabLst>
                <a:tab pos="4498340" algn="l"/>
              </a:tabLst>
            </a:pPr>
            <a:r>
              <a:rPr sz="5000" b="1" spc="10" dirty="0">
                <a:solidFill>
                  <a:srgbClr val="FF0000"/>
                </a:solidFill>
                <a:latin typeface="Corbel"/>
                <a:cs typeface="Corbel"/>
              </a:rPr>
              <a:t>Food</a:t>
            </a:r>
            <a:r>
              <a:rPr sz="5000" b="1" spc="30" dirty="0">
                <a:solidFill>
                  <a:srgbClr val="FF0000"/>
                </a:solidFill>
                <a:latin typeface="Corbel"/>
                <a:cs typeface="Corbel"/>
              </a:rPr>
              <a:t> </a:t>
            </a:r>
            <a:r>
              <a:rPr sz="5000" b="1" spc="5" dirty="0">
                <a:solidFill>
                  <a:srgbClr val="FF0000"/>
                </a:solidFill>
                <a:latin typeface="Corbel"/>
                <a:cs typeface="Corbel"/>
              </a:rPr>
              <a:t>insecurity	</a:t>
            </a:r>
            <a:r>
              <a:rPr sz="5000" b="1" spc="10" dirty="0">
                <a:latin typeface="Corbel"/>
                <a:cs typeface="Corbel"/>
              </a:rPr>
              <a:t>≠</a:t>
            </a:r>
            <a:r>
              <a:rPr sz="5000" b="1" spc="-75" dirty="0">
                <a:latin typeface="Corbel"/>
                <a:cs typeface="Corbel"/>
              </a:rPr>
              <a:t> </a:t>
            </a:r>
            <a:r>
              <a:rPr sz="5000" b="1" spc="5" dirty="0">
                <a:solidFill>
                  <a:srgbClr val="FF0000"/>
                </a:solidFill>
                <a:latin typeface="Corbel"/>
                <a:cs typeface="Corbel"/>
              </a:rPr>
              <a:t>Seed </a:t>
            </a:r>
            <a:r>
              <a:rPr sz="5000" b="1" spc="-1015" dirty="0">
                <a:solidFill>
                  <a:srgbClr val="FF0000"/>
                </a:solidFill>
                <a:latin typeface="Corbel"/>
                <a:cs typeface="Corbel"/>
              </a:rPr>
              <a:t> </a:t>
            </a:r>
            <a:r>
              <a:rPr sz="5000" b="1" spc="5" dirty="0">
                <a:solidFill>
                  <a:srgbClr val="FF0000"/>
                </a:solidFill>
                <a:latin typeface="Corbel"/>
                <a:cs typeface="Corbel"/>
              </a:rPr>
              <a:t>insecurity</a:t>
            </a:r>
            <a:endParaRPr sz="5000">
              <a:latin typeface="Corbel"/>
              <a:cs typeface="Corbel"/>
            </a:endParaRPr>
          </a:p>
        </p:txBody>
      </p:sp>
      <p:pic>
        <p:nvPicPr>
          <p:cNvPr id="5" name="object 5"/>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21380" y="1338260"/>
            <a:ext cx="5803265" cy="892810"/>
          </a:xfrm>
          <a:prstGeom prst="rect">
            <a:avLst/>
          </a:prstGeom>
        </p:spPr>
        <p:txBody>
          <a:bodyPr vert="horz" wrap="square" lIns="0" tIns="17145" rIns="0" bIns="0" rtlCol="0">
            <a:spAutoFit/>
          </a:bodyPr>
          <a:lstStyle/>
          <a:p>
            <a:pPr marL="12700">
              <a:lnSpc>
                <a:spcPct val="100000"/>
              </a:lnSpc>
              <a:spcBef>
                <a:spcPts val="135"/>
              </a:spcBef>
            </a:pPr>
            <a:r>
              <a:rPr sz="5650" spc="10" dirty="0"/>
              <a:t>Tool</a:t>
            </a:r>
            <a:r>
              <a:rPr sz="5650" spc="-20" dirty="0"/>
              <a:t> </a:t>
            </a:r>
            <a:r>
              <a:rPr sz="5650" spc="15" dirty="0"/>
              <a:t>Development</a:t>
            </a:r>
            <a:endParaRPr sz="5650"/>
          </a:p>
        </p:txBody>
      </p:sp>
      <p:sp>
        <p:nvSpPr>
          <p:cNvPr id="3" name="object 3"/>
          <p:cNvSpPr txBox="1"/>
          <p:nvPr/>
        </p:nvSpPr>
        <p:spPr>
          <a:xfrm>
            <a:off x="2485944" y="3274143"/>
            <a:ext cx="15935325" cy="5250283"/>
          </a:xfrm>
          <a:prstGeom prst="rect">
            <a:avLst/>
          </a:prstGeom>
        </p:spPr>
        <p:txBody>
          <a:bodyPr vert="horz" wrap="square" lIns="0" tIns="11430" rIns="0" bIns="0" rtlCol="0">
            <a:spAutoFit/>
          </a:bodyPr>
          <a:lstStyle/>
          <a:p>
            <a:pPr marL="12700" marR="8934450" indent="135255">
              <a:lnSpc>
                <a:spcPct val="115999"/>
              </a:lnSpc>
              <a:spcBef>
                <a:spcPts val="90"/>
              </a:spcBef>
              <a:buFont typeface="Calibri"/>
              <a:buChar char="●"/>
              <a:tabLst>
                <a:tab pos="609600" algn="l"/>
              </a:tabLst>
            </a:pPr>
            <a:r>
              <a:rPr sz="4250" spc="10" dirty="0">
                <a:latin typeface="Corbel"/>
                <a:cs typeface="Corbel"/>
              </a:rPr>
              <a:t>SeedSystem - 2006-ongoing </a:t>
            </a:r>
            <a:r>
              <a:rPr sz="4250" spc="-840" dirty="0">
                <a:solidFill>
                  <a:srgbClr val="5AA75F"/>
                </a:solidFill>
                <a:latin typeface="Corbel"/>
                <a:cs typeface="Corbel"/>
              </a:rPr>
              <a:t> </a:t>
            </a:r>
            <a:r>
              <a:rPr sz="4250" u="heavy" spc="10" dirty="0">
                <a:solidFill>
                  <a:srgbClr val="5AA75F"/>
                </a:solidFill>
                <a:uFill>
                  <a:solidFill>
                    <a:srgbClr val="5AA75F"/>
                  </a:solidFill>
                </a:uFill>
                <a:latin typeface="Corbel"/>
                <a:cs typeface="Corbel"/>
                <a:hlinkClick r:id="rId2"/>
              </a:rPr>
              <a:t>https://seedsystem.org/</a:t>
            </a:r>
            <a:endParaRPr sz="4250" dirty="0">
              <a:latin typeface="Corbel"/>
              <a:cs typeface="Corbel"/>
            </a:endParaRPr>
          </a:p>
          <a:p>
            <a:pPr>
              <a:lnSpc>
                <a:spcPct val="100000"/>
              </a:lnSpc>
              <a:spcBef>
                <a:spcPts val="20"/>
              </a:spcBef>
              <a:buFont typeface="Calibri"/>
              <a:buChar char="●"/>
            </a:pPr>
            <a:endParaRPr sz="5500" dirty="0">
              <a:latin typeface="Corbel"/>
              <a:cs typeface="Corbel"/>
            </a:endParaRPr>
          </a:p>
          <a:p>
            <a:pPr marL="608965" indent="-461645">
              <a:lnSpc>
                <a:spcPct val="100000"/>
              </a:lnSpc>
              <a:buFont typeface="Calibri"/>
              <a:buChar char="●"/>
              <a:tabLst>
                <a:tab pos="609600" algn="l"/>
              </a:tabLst>
            </a:pPr>
            <a:r>
              <a:rPr sz="4250" spc="15" dirty="0">
                <a:latin typeface="Corbel"/>
                <a:cs typeface="Corbel"/>
              </a:rPr>
              <a:t>FAO</a:t>
            </a:r>
            <a:r>
              <a:rPr sz="4250" spc="-5" dirty="0">
                <a:latin typeface="Corbel"/>
                <a:cs typeface="Corbel"/>
              </a:rPr>
              <a:t> </a:t>
            </a:r>
            <a:r>
              <a:rPr sz="4250" spc="15" dirty="0">
                <a:latin typeface="Corbel"/>
                <a:cs typeface="Corbel"/>
              </a:rPr>
              <a:t>–</a:t>
            </a:r>
            <a:r>
              <a:rPr sz="4250" spc="-25" dirty="0">
                <a:latin typeface="Corbel"/>
                <a:cs typeface="Corbel"/>
              </a:rPr>
              <a:t> </a:t>
            </a:r>
            <a:r>
              <a:rPr sz="4250" spc="10" dirty="0">
                <a:latin typeface="Corbel"/>
                <a:cs typeface="Corbel"/>
              </a:rPr>
              <a:t>2016</a:t>
            </a:r>
            <a:endParaRPr sz="4250" dirty="0">
              <a:latin typeface="Corbel"/>
              <a:cs typeface="Corbel"/>
            </a:endParaRPr>
          </a:p>
          <a:p>
            <a:pPr marL="12700">
              <a:lnSpc>
                <a:spcPct val="100000"/>
              </a:lnSpc>
              <a:spcBef>
                <a:spcPts val="820"/>
              </a:spcBef>
            </a:pPr>
            <a:r>
              <a:rPr sz="4250" u="heavy" spc="10" dirty="0">
                <a:solidFill>
                  <a:srgbClr val="5AA75F"/>
                </a:solidFill>
                <a:uFill>
                  <a:solidFill>
                    <a:srgbClr val="5AA75F"/>
                  </a:solidFill>
                </a:uFill>
                <a:latin typeface="Corbel"/>
                <a:cs typeface="Corbel"/>
                <a:hlinkClick r:id="rId3"/>
              </a:rPr>
              <a:t>https://www.fao.org/resilience/resources/resources-detail/en/c/282218/</a:t>
            </a:r>
            <a:endParaRPr sz="4250" dirty="0">
              <a:latin typeface="Corbel"/>
              <a:cs typeface="Corbel"/>
            </a:endParaRPr>
          </a:p>
          <a:p>
            <a:pPr>
              <a:lnSpc>
                <a:spcPct val="100000"/>
              </a:lnSpc>
              <a:spcBef>
                <a:spcPts val="55"/>
              </a:spcBef>
            </a:pPr>
            <a:endParaRPr sz="4800" dirty="0">
              <a:latin typeface="Corbel"/>
              <a:cs typeface="Corbel"/>
            </a:endParaRPr>
          </a:p>
          <a:p>
            <a:pPr marL="12700" marR="452755" indent="135255">
              <a:lnSpc>
                <a:spcPct val="115999"/>
              </a:lnSpc>
              <a:buFont typeface="Calibri"/>
              <a:buChar char="●"/>
              <a:tabLst>
                <a:tab pos="609600" algn="l"/>
              </a:tabLst>
            </a:pPr>
            <a:r>
              <a:rPr lang="en-US" sz="4250" spc="15" dirty="0">
                <a:latin typeface="Corbel"/>
                <a:cs typeface="Corbel"/>
              </a:rPr>
              <a:t>gFSC/CRS </a:t>
            </a:r>
            <a:r>
              <a:rPr sz="4250" spc="10" dirty="0">
                <a:latin typeface="Corbel"/>
                <a:cs typeface="Corbel"/>
              </a:rPr>
              <a:t>- 202</a:t>
            </a:r>
            <a:r>
              <a:rPr lang="en-US" sz="4250" spc="10" dirty="0">
                <a:latin typeface="Corbel"/>
                <a:cs typeface="Corbel"/>
              </a:rPr>
              <a:t>3</a:t>
            </a:r>
            <a:r>
              <a:rPr sz="4250" spc="10">
                <a:latin typeface="Corbel"/>
                <a:cs typeface="Corbel"/>
              </a:rPr>
              <a:t>- ongoing</a:t>
            </a:r>
            <a:endParaRPr sz="4250" dirty="0">
              <a:latin typeface="Corbel"/>
              <a:cs typeface="Corbel"/>
            </a:endParaRPr>
          </a:p>
        </p:txBody>
      </p:sp>
      <p:pic>
        <p:nvPicPr>
          <p:cNvPr id="4" name="object 4"/>
          <p:cNvPicPr/>
          <p:nvPr/>
        </p:nvPicPr>
        <p:blipFill>
          <a:blip r:embed="rId4" cstate="print"/>
          <a:stretch>
            <a:fillRect/>
          </a:stretch>
        </p:blipFill>
        <p:spPr>
          <a:xfrm>
            <a:off x="279457" y="216161"/>
            <a:ext cx="1523388" cy="1768480"/>
          </a:xfrm>
          <a:prstGeom prst="rect">
            <a:avLst/>
          </a:prstGeom>
        </p:spPr>
      </p:pic>
    </p:spTree>
    <p:extLst>
      <p:ext uri="{BB962C8B-B14F-4D97-AF65-F5344CB8AC3E}">
        <p14:creationId xmlns:p14="http://schemas.microsoft.com/office/powerpoint/2010/main" val="63634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8404" y="2883474"/>
            <a:ext cx="15697835" cy="6056630"/>
          </a:xfrm>
          <a:prstGeom prst="rect">
            <a:avLst/>
          </a:prstGeom>
        </p:spPr>
        <p:txBody>
          <a:bodyPr vert="horz" wrap="square" lIns="0" tIns="12065" rIns="0" bIns="0" rtlCol="0">
            <a:spAutoFit/>
          </a:bodyPr>
          <a:lstStyle/>
          <a:p>
            <a:pPr marL="720090" marR="5080" indent="-708025">
              <a:lnSpc>
                <a:spcPct val="100000"/>
              </a:lnSpc>
              <a:spcBef>
                <a:spcPts val="95"/>
              </a:spcBef>
              <a:buFont typeface="Calibri"/>
              <a:buChar char="●"/>
              <a:tabLst>
                <a:tab pos="719455" algn="l"/>
                <a:tab pos="720725" algn="l"/>
              </a:tabLst>
            </a:pPr>
            <a:r>
              <a:rPr sz="4950" spc="-5" dirty="0">
                <a:latin typeface="Corbel"/>
                <a:cs typeface="Corbel"/>
              </a:rPr>
              <a:t>Even</a:t>
            </a:r>
            <a:r>
              <a:rPr sz="4950" spc="5" dirty="0">
                <a:latin typeface="Corbel"/>
                <a:cs typeface="Corbel"/>
              </a:rPr>
              <a:t> </a:t>
            </a:r>
            <a:r>
              <a:rPr sz="4950" spc="-5" dirty="0">
                <a:latin typeface="Corbel"/>
                <a:cs typeface="Corbel"/>
              </a:rPr>
              <a:t>short-term</a:t>
            </a:r>
            <a:r>
              <a:rPr sz="4950" spc="25" dirty="0">
                <a:latin typeface="Corbel"/>
                <a:cs typeface="Corbel"/>
              </a:rPr>
              <a:t> </a:t>
            </a:r>
            <a:r>
              <a:rPr sz="4950" spc="-5" dirty="0">
                <a:latin typeface="Corbel"/>
                <a:cs typeface="Corbel"/>
              </a:rPr>
              <a:t>interventions</a:t>
            </a:r>
            <a:r>
              <a:rPr sz="4950" spc="-15" dirty="0">
                <a:latin typeface="Corbel"/>
                <a:cs typeface="Corbel"/>
              </a:rPr>
              <a:t> </a:t>
            </a:r>
            <a:r>
              <a:rPr sz="4950" spc="-5" dirty="0">
                <a:latin typeface="Corbel"/>
                <a:cs typeface="Corbel"/>
              </a:rPr>
              <a:t>can </a:t>
            </a:r>
            <a:r>
              <a:rPr sz="4950" spc="-10" dirty="0">
                <a:latin typeface="Corbel"/>
                <a:cs typeface="Corbel"/>
              </a:rPr>
              <a:t>have</a:t>
            </a:r>
            <a:r>
              <a:rPr sz="4950" spc="5" dirty="0">
                <a:latin typeface="Corbel"/>
                <a:cs typeface="Corbel"/>
              </a:rPr>
              <a:t> </a:t>
            </a:r>
            <a:r>
              <a:rPr sz="4950" spc="-5" dirty="0">
                <a:latin typeface="Corbel"/>
                <a:cs typeface="Corbel"/>
              </a:rPr>
              <a:t>effects</a:t>
            </a:r>
            <a:r>
              <a:rPr sz="4950" spc="5" dirty="0">
                <a:latin typeface="Corbel"/>
                <a:cs typeface="Corbel"/>
              </a:rPr>
              <a:t> </a:t>
            </a:r>
            <a:r>
              <a:rPr sz="4950" spc="-5" dirty="0">
                <a:latin typeface="Corbel"/>
                <a:cs typeface="Corbel"/>
              </a:rPr>
              <a:t>over</a:t>
            </a:r>
            <a:r>
              <a:rPr sz="4950" spc="5" dirty="0">
                <a:latin typeface="Corbel"/>
                <a:cs typeface="Corbel"/>
              </a:rPr>
              <a:t> </a:t>
            </a:r>
            <a:r>
              <a:rPr sz="4950" spc="-5" dirty="0">
                <a:latin typeface="Corbel"/>
                <a:cs typeface="Corbel"/>
              </a:rPr>
              <a:t>many </a:t>
            </a:r>
            <a:r>
              <a:rPr sz="4950" spc="-975" dirty="0">
                <a:latin typeface="Corbel"/>
                <a:cs typeface="Corbel"/>
              </a:rPr>
              <a:t> </a:t>
            </a:r>
            <a:r>
              <a:rPr sz="4950" spc="-5" dirty="0">
                <a:latin typeface="Corbel"/>
                <a:cs typeface="Corbel"/>
              </a:rPr>
              <a:t>seasons</a:t>
            </a:r>
            <a:endParaRPr sz="4950">
              <a:latin typeface="Corbel"/>
              <a:cs typeface="Corbel"/>
            </a:endParaRPr>
          </a:p>
          <a:p>
            <a:pPr>
              <a:lnSpc>
                <a:spcPct val="100000"/>
              </a:lnSpc>
              <a:spcBef>
                <a:spcPts val="10"/>
              </a:spcBef>
              <a:buFont typeface="Calibri"/>
              <a:buChar char="●"/>
            </a:pPr>
            <a:endParaRPr sz="4850">
              <a:latin typeface="Corbel"/>
              <a:cs typeface="Corbel"/>
            </a:endParaRPr>
          </a:p>
          <a:p>
            <a:pPr marL="720090" indent="-708025">
              <a:lnSpc>
                <a:spcPts val="5940"/>
              </a:lnSpc>
              <a:buFont typeface="Calibri"/>
              <a:buChar char="●"/>
              <a:tabLst>
                <a:tab pos="719455" algn="l"/>
                <a:tab pos="720725" algn="l"/>
              </a:tabLst>
            </a:pPr>
            <a:r>
              <a:rPr sz="4950" spc="-5" dirty="0">
                <a:latin typeface="Corbel"/>
                <a:cs typeface="Corbel"/>
              </a:rPr>
              <a:t>Repeated</a:t>
            </a:r>
            <a:r>
              <a:rPr sz="4950" dirty="0">
                <a:latin typeface="Corbel"/>
                <a:cs typeface="Corbel"/>
              </a:rPr>
              <a:t> </a:t>
            </a:r>
            <a:r>
              <a:rPr sz="4950" spc="-10" dirty="0">
                <a:latin typeface="Corbel"/>
                <a:cs typeface="Corbel"/>
              </a:rPr>
              <a:t>seed</a:t>
            </a:r>
            <a:r>
              <a:rPr sz="4950" dirty="0">
                <a:latin typeface="Corbel"/>
                <a:cs typeface="Corbel"/>
              </a:rPr>
              <a:t> </a:t>
            </a:r>
            <a:r>
              <a:rPr sz="4950" spc="-5" dirty="0">
                <a:latin typeface="Corbel"/>
                <a:cs typeface="Corbel"/>
              </a:rPr>
              <a:t>aid can </a:t>
            </a:r>
            <a:r>
              <a:rPr sz="4950" spc="-10" dirty="0">
                <a:latin typeface="Corbel"/>
                <a:cs typeface="Corbel"/>
              </a:rPr>
              <a:t>have </a:t>
            </a:r>
            <a:r>
              <a:rPr sz="4950" spc="-5" dirty="0">
                <a:latin typeface="Corbel"/>
                <a:cs typeface="Corbel"/>
              </a:rPr>
              <a:t>‘negative’</a:t>
            </a:r>
            <a:r>
              <a:rPr sz="4950" spc="-10" dirty="0">
                <a:latin typeface="Corbel"/>
                <a:cs typeface="Corbel"/>
              </a:rPr>
              <a:t> </a:t>
            </a:r>
            <a:r>
              <a:rPr sz="4950" spc="-5" dirty="0">
                <a:latin typeface="Corbel"/>
                <a:cs typeface="Corbel"/>
              </a:rPr>
              <a:t>consequences</a:t>
            </a:r>
            <a:endParaRPr sz="4950">
              <a:latin typeface="Corbel"/>
              <a:cs typeface="Corbel"/>
            </a:endParaRPr>
          </a:p>
          <a:p>
            <a:pPr marL="1897380" lvl="1" indent="-503555">
              <a:lnSpc>
                <a:spcPts val="5935"/>
              </a:lnSpc>
              <a:buFont typeface="Calibri"/>
              <a:buChar char="○"/>
              <a:tabLst>
                <a:tab pos="1898014" algn="l"/>
              </a:tabLst>
            </a:pPr>
            <a:r>
              <a:rPr sz="4950" spc="-5" dirty="0">
                <a:latin typeface="Corbel"/>
                <a:cs typeface="Corbel"/>
              </a:rPr>
              <a:t>Undermines</a:t>
            </a:r>
            <a:r>
              <a:rPr sz="4950" spc="-15" dirty="0">
                <a:latin typeface="Corbel"/>
                <a:cs typeface="Corbel"/>
              </a:rPr>
              <a:t> </a:t>
            </a:r>
            <a:r>
              <a:rPr sz="4950" spc="-5" dirty="0">
                <a:latin typeface="Corbel"/>
                <a:cs typeface="Corbel"/>
              </a:rPr>
              <a:t>local</a:t>
            </a:r>
            <a:r>
              <a:rPr sz="4950" spc="-35" dirty="0">
                <a:latin typeface="Corbel"/>
                <a:cs typeface="Corbel"/>
              </a:rPr>
              <a:t> </a:t>
            </a:r>
            <a:r>
              <a:rPr sz="4950" spc="-5" dirty="0">
                <a:latin typeface="Corbel"/>
                <a:cs typeface="Corbel"/>
              </a:rPr>
              <a:t>systems</a:t>
            </a:r>
            <a:endParaRPr sz="4950">
              <a:latin typeface="Corbel"/>
              <a:cs typeface="Corbel"/>
            </a:endParaRPr>
          </a:p>
          <a:p>
            <a:pPr marL="1897380" lvl="1" indent="-503555">
              <a:lnSpc>
                <a:spcPts val="5935"/>
              </a:lnSpc>
              <a:buFont typeface="Calibri"/>
              <a:buChar char="○"/>
              <a:tabLst>
                <a:tab pos="1898014" algn="l"/>
              </a:tabLst>
            </a:pPr>
            <a:r>
              <a:rPr sz="4950" spc="-5" dirty="0">
                <a:latin typeface="Corbel"/>
                <a:cs typeface="Corbel"/>
              </a:rPr>
              <a:t>Creates</a:t>
            </a:r>
            <a:r>
              <a:rPr sz="4950" spc="-10" dirty="0">
                <a:latin typeface="Corbel"/>
                <a:cs typeface="Corbel"/>
              </a:rPr>
              <a:t> </a:t>
            </a:r>
            <a:r>
              <a:rPr sz="4950" spc="-5" dirty="0">
                <a:latin typeface="Corbel"/>
                <a:cs typeface="Corbel"/>
              </a:rPr>
              <a:t>farmer</a:t>
            </a:r>
            <a:r>
              <a:rPr sz="4950" spc="5" dirty="0">
                <a:latin typeface="Corbel"/>
                <a:cs typeface="Corbel"/>
              </a:rPr>
              <a:t> </a:t>
            </a:r>
            <a:r>
              <a:rPr sz="4950" spc="-5" dirty="0">
                <a:latin typeface="Corbel"/>
                <a:cs typeface="Corbel"/>
              </a:rPr>
              <a:t>dependencies</a:t>
            </a:r>
            <a:endParaRPr sz="4950">
              <a:latin typeface="Corbel"/>
              <a:cs typeface="Corbel"/>
            </a:endParaRPr>
          </a:p>
          <a:p>
            <a:pPr marL="1897380" lvl="1" indent="-503555">
              <a:lnSpc>
                <a:spcPts val="5935"/>
              </a:lnSpc>
              <a:buFont typeface="Calibri"/>
              <a:buChar char="○"/>
              <a:tabLst>
                <a:tab pos="1898014" algn="l"/>
              </a:tabLst>
            </a:pPr>
            <a:r>
              <a:rPr sz="4950" spc="-5" dirty="0">
                <a:latin typeface="Corbel"/>
                <a:cs typeface="Corbel"/>
              </a:rPr>
              <a:t>Distorts </a:t>
            </a:r>
            <a:r>
              <a:rPr sz="4950" spc="-10" dirty="0">
                <a:latin typeface="Corbel"/>
                <a:cs typeface="Corbel"/>
              </a:rPr>
              <a:t>crop</a:t>
            </a:r>
            <a:r>
              <a:rPr sz="4950" spc="-20" dirty="0">
                <a:latin typeface="Corbel"/>
                <a:cs typeface="Corbel"/>
              </a:rPr>
              <a:t> </a:t>
            </a:r>
            <a:r>
              <a:rPr sz="4950" spc="-5" dirty="0">
                <a:latin typeface="Corbel"/>
                <a:cs typeface="Corbel"/>
              </a:rPr>
              <a:t>profiles</a:t>
            </a:r>
            <a:endParaRPr sz="4950">
              <a:latin typeface="Corbel"/>
              <a:cs typeface="Corbel"/>
            </a:endParaRPr>
          </a:p>
          <a:p>
            <a:pPr marL="1897380" lvl="1" indent="-503555">
              <a:lnSpc>
                <a:spcPts val="5940"/>
              </a:lnSpc>
              <a:buFont typeface="Calibri"/>
              <a:buChar char="○"/>
              <a:tabLst>
                <a:tab pos="1898014" algn="l"/>
              </a:tabLst>
            </a:pPr>
            <a:r>
              <a:rPr sz="4950" spc="-5" dirty="0">
                <a:latin typeface="Corbel"/>
                <a:cs typeface="Corbel"/>
              </a:rPr>
              <a:t>Destroys</a:t>
            </a:r>
            <a:r>
              <a:rPr sz="4950" spc="-10" dirty="0">
                <a:latin typeface="Corbel"/>
                <a:cs typeface="Corbel"/>
              </a:rPr>
              <a:t> </a:t>
            </a:r>
            <a:r>
              <a:rPr sz="4950" spc="-5" dirty="0">
                <a:latin typeface="Corbel"/>
                <a:cs typeface="Corbel"/>
              </a:rPr>
              <a:t>real</a:t>
            </a:r>
            <a:r>
              <a:rPr sz="4950" spc="5" dirty="0">
                <a:latin typeface="Corbel"/>
                <a:cs typeface="Corbel"/>
              </a:rPr>
              <a:t> </a:t>
            </a:r>
            <a:r>
              <a:rPr sz="4950" spc="-10" dirty="0">
                <a:latin typeface="Corbel"/>
                <a:cs typeface="Corbel"/>
              </a:rPr>
              <a:t>seed</a:t>
            </a:r>
            <a:r>
              <a:rPr sz="4950" spc="-15" dirty="0">
                <a:latin typeface="Corbel"/>
                <a:cs typeface="Corbel"/>
              </a:rPr>
              <a:t> </a:t>
            </a:r>
            <a:r>
              <a:rPr sz="4950" spc="-5" dirty="0">
                <a:latin typeface="Corbel"/>
                <a:cs typeface="Corbel"/>
              </a:rPr>
              <a:t>business</a:t>
            </a:r>
            <a:endParaRPr sz="4950">
              <a:latin typeface="Corbel"/>
              <a:cs typeface="Corbel"/>
            </a:endParaRPr>
          </a:p>
        </p:txBody>
      </p:sp>
      <p:sp>
        <p:nvSpPr>
          <p:cNvPr id="3" name="object 3"/>
          <p:cNvSpPr txBox="1">
            <a:spLocks noGrp="1"/>
          </p:cNvSpPr>
          <p:nvPr>
            <p:ph type="title"/>
          </p:nvPr>
        </p:nvSpPr>
        <p:spPr>
          <a:xfrm>
            <a:off x="3473433" y="1321781"/>
            <a:ext cx="14462125" cy="892810"/>
          </a:xfrm>
          <a:prstGeom prst="rect">
            <a:avLst/>
          </a:prstGeom>
        </p:spPr>
        <p:txBody>
          <a:bodyPr vert="horz" wrap="square" lIns="0" tIns="17145" rIns="0" bIns="0" rtlCol="0">
            <a:spAutoFit/>
          </a:bodyPr>
          <a:lstStyle/>
          <a:p>
            <a:pPr marL="12700">
              <a:lnSpc>
                <a:spcPct val="100000"/>
              </a:lnSpc>
              <a:spcBef>
                <a:spcPts val="135"/>
              </a:spcBef>
            </a:pPr>
            <a:r>
              <a:rPr sz="5650" spc="15" dirty="0"/>
              <a:t>Intervening</a:t>
            </a:r>
            <a:r>
              <a:rPr sz="5650" spc="-20" dirty="0"/>
              <a:t> </a:t>
            </a:r>
            <a:r>
              <a:rPr sz="5650" spc="15" dirty="0"/>
              <a:t>in seed</a:t>
            </a:r>
            <a:r>
              <a:rPr sz="5650" spc="-10" dirty="0"/>
              <a:t> </a:t>
            </a:r>
            <a:r>
              <a:rPr sz="5650" spc="15" dirty="0"/>
              <a:t>systems</a:t>
            </a:r>
            <a:r>
              <a:rPr sz="5650" spc="5" dirty="0"/>
              <a:t> </a:t>
            </a:r>
            <a:r>
              <a:rPr sz="5650" spc="15" dirty="0"/>
              <a:t>is serious</a:t>
            </a:r>
            <a:r>
              <a:rPr sz="5650" spc="10" dirty="0"/>
              <a:t> </a:t>
            </a:r>
            <a:r>
              <a:rPr sz="5650" spc="15" dirty="0"/>
              <a:t>business</a:t>
            </a:r>
            <a:endParaRPr sz="5650"/>
          </a:p>
        </p:txBody>
      </p:sp>
      <p:pic>
        <p:nvPicPr>
          <p:cNvPr id="4" name="object 4"/>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5468" y="4932979"/>
            <a:ext cx="4754245" cy="930275"/>
          </a:xfrm>
          <a:prstGeom prst="rect">
            <a:avLst/>
          </a:prstGeom>
        </p:spPr>
        <p:txBody>
          <a:bodyPr vert="horz" wrap="square" lIns="0" tIns="17145" rIns="0" bIns="0" rtlCol="0">
            <a:spAutoFit/>
          </a:bodyPr>
          <a:lstStyle/>
          <a:p>
            <a:pPr marL="12700">
              <a:lnSpc>
                <a:spcPct val="100000"/>
              </a:lnSpc>
              <a:spcBef>
                <a:spcPts val="135"/>
              </a:spcBef>
            </a:pPr>
            <a:r>
              <a:rPr sz="5900" spc="10" dirty="0"/>
              <a:t>History</a:t>
            </a:r>
            <a:r>
              <a:rPr sz="5900" spc="-25" dirty="0"/>
              <a:t> </a:t>
            </a:r>
            <a:r>
              <a:rPr sz="5900" spc="10" dirty="0"/>
              <a:t>of</a:t>
            </a:r>
            <a:r>
              <a:rPr sz="5900" spc="-20" dirty="0"/>
              <a:t> </a:t>
            </a:r>
            <a:r>
              <a:rPr sz="5900" spc="15" dirty="0"/>
              <a:t>SSA</a:t>
            </a:r>
            <a:endParaRPr sz="5900"/>
          </a:p>
        </p:txBody>
      </p:sp>
      <p:pic>
        <p:nvPicPr>
          <p:cNvPr id="3" name="object 3"/>
          <p:cNvPicPr/>
          <p:nvPr/>
        </p:nvPicPr>
        <p:blipFill>
          <a:blip r:embed="rId2" cstate="print"/>
          <a:stretch>
            <a:fillRect/>
          </a:stretch>
        </p:blipFill>
        <p:spPr>
          <a:xfrm>
            <a:off x="279457" y="216161"/>
            <a:ext cx="1523388" cy="17684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8710" y="1221643"/>
            <a:ext cx="13752830" cy="892810"/>
          </a:xfrm>
          <a:prstGeom prst="rect">
            <a:avLst/>
          </a:prstGeom>
        </p:spPr>
        <p:txBody>
          <a:bodyPr vert="horz" wrap="square" lIns="0" tIns="17145" rIns="0" bIns="0" rtlCol="0">
            <a:spAutoFit/>
          </a:bodyPr>
          <a:lstStyle/>
          <a:p>
            <a:pPr marL="12700">
              <a:lnSpc>
                <a:spcPct val="100000"/>
              </a:lnSpc>
              <a:spcBef>
                <a:spcPts val="135"/>
              </a:spcBef>
            </a:pPr>
            <a:r>
              <a:rPr sz="5650" spc="10" dirty="0"/>
              <a:t>“Routine”</a:t>
            </a:r>
            <a:r>
              <a:rPr sz="5650" spc="-5" dirty="0"/>
              <a:t> </a:t>
            </a:r>
            <a:r>
              <a:rPr sz="5650" spc="15" dirty="0"/>
              <a:t>Seed</a:t>
            </a:r>
            <a:r>
              <a:rPr sz="5650" spc="10" dirty="0"/>
              <a:t> </a:t>
            </a:r>
            <a:r>
              <a:rPr sz="5650" spc="15" dirty="0"/>
              <a:t>Security</a:t>
            </a:r>
            <a:r>
              <a:rPr sz="5650" dirty="0"/>
              <a:t> </a:t>
            </a:r>
            <a:r>
              <a:rPr sz="5650" spc="15" dirty="0"/>
              <a:t>Assessment</a:t>
            </a:r>
            <a:r>
              <a:rPr sz="5650" spc="5" dirty="0"/>
              <a:t> </a:t>
            </a:r>
            <a:r>
              <a:rPr sz="5650" spc="10" dirty="0"/>
              <a:t>c.</a:t>
            </a:r>
            <a:r>
              <a:rPr sz="5650" spc="-10" dirty="0"/>
              <a:t> </a:t>
            </a:r>
            <a:r>
              <a:rPr sz="5650" spc="10" dirty="0"/>
              <a:t>2005</a:t>
            </a:r>
            <a:endParaRPr sz="5650"/>
          </a:p>
        </p:txBody>
      </p:sp>
      <p:sp>
        <p:nvSpPr>
          <p:cNvPr id="3" name="object 3"/>
          <p:cNvSpPr txBox="1"/>
          <p:nvPr/>
        </p:nvSpPr>
        <p:spPr>
          <a:xfrm>
            <a:off x="19499755" y="10593264"/>
            <a:ext cx="348615" cy="427990"/>
          </a:xfrm>
          <a:prstGeom prst="rect">
            <a:avLst/>
          </a:prstGeom>
        </p:spPr>
        <p:txBody>
          <a:bodyPr vert="horz" wrap="square" lIns="0" tIns="11430" rIns="0" bIns="0" rtlCol="0">
            <a:spAutoFit/>
          </a:bodyPr>
          <a:lstStyle/>
          <a:p>
            <a:pPr marL="12700">
              <a:lnSpc>
                <a:spcPct val="100000"/>
              </a:lnSpc>
              <a:spcBef>
                <a:spcPts val="90"/>
              </a:spcBef>
            </a:pPr>
            <a:r>
              <a:rPr sz="2650" spc="-5" dirty="0">
                <a:latin typeface="Corbel"/>
                <a:cs typeface="Corbel"/>
              </a:rPr>
              <a:t>10</a:t>
            </a:r>
            <a:endParaRPr sz="2650">
              <a:latin typeface="Corbel"/>
              <a:cs typeface="Corbel"/>
            </a:endParaRPr>
          </a:p>
        </p:txBody>
      </p:sp>
      <p:sp>
        <p:nvSpPr>
          <p:cNvPr id="4" name="object 4"/>
          <p:cNvSpPr txBox="1"/>
          <p:nvPr/>
        </p:nvSpPr>
        <p:spPr>
          <a:xfrm>
            <a:off x="4202408" y="2778392"/>
            <a:ext cx="4196715" cy="704215"/>
          </a:xfrm>
          <a:prstGeom prst="rect">
            <a:avLst/>
          </a:prstGeom>
        </p:spPr>
        <p:txBody>
          <a:bodyPr vert="horz" wrap="square" lIns="0" tIns="12700" rIns="0" bIns="0" rtlCol="0">
            <a:spAutoFit/>
          </a:bodyPr>
          <a:lstStyle/>
          <a:p>
            <a:pPr marL="577850" indent="-565785">
              <a:lnSpc>
                <a:spcPct val="100000"/>
              </a:lnSpc>
              <a:spcBef>
                <a:spcPts val="100"/>
              </a:spcBef>
              <a:buFont typeface="Calibri"/>
              <a:buChar char="●"/>
              <a:tabLst>
                <a:tab pos="577850" algn="l"/>
                <a:tab pos="578485" algn="l"/>
              </a:tabLst>
            </a:pPr>
            <a:r>
              <a:rPr sz="4450" spc="-5" dirty="0">
                <a:latin typeface="Corbel"/>
                <a:cs typeface="Corbel"/>
              </a:rPr>
              <a:t>No</a:t>
            </a:r>
            <a:r>
              <a:rPr sz="4450" spc="-75" dirty="0">
                <a:latin typeface="Corbel"/>
                <a:cs typeface="Corbel"/>
              </a:rPr>
              <a:t> </a:t>
            </a:r>
            <a:r>
              <a:rPr sz="4450" spc="-5" dirty="0">
                <a:latin typeface="Corbel"/>
                <a:cs typeface="Corbel"/>
              </a:rPr>
              <a:t>Assessment</a:t>
            </a:r>
            <a:endParaRPr sz="4450">
              <a:latin typeface="Corbel"/>
              <a:cs typeface="Corbel"/>
            </a:endParaRPr>
          </a:p>
        </p:txBody>
      </p:sp>
      <p:sp>
        <p:nvSpPr>
          <p:cNvPr id="5" name="object 5"/>
          <p:cNvSpPr txBox="1"/>
          <p:nvPr/>
        </p:nvSpPr>
        <p:spPr>
          <a:xfrm>
            <a:off x="4202408" y="4135418"/>
            <a:ext cx="5802630" cy="704215"/>
          </a:xfrm>
          <a:prstGeom prst="rect">
            <a:avLst/>
          </a:prstGeom>
        </p:spPr>
        <p:txBody>
          <a:bodyPr vert="horz" wrap="square" lIns="0" tIns="12700" rIns="0" bIns="0" rtlCol="0">
            <a:spAutoFit/>
          </a:bodyPr>
          <a:lstStyle/>
          <a:p>
            <a:pPr marL="577850" indent="-565785">
              <a:lnSpc>
                <a:spcPct val="100000"/>
              </a:lnSpc>
              <a:spcBef>
                <a:spcPts val="100"/>
              </a:spcBef>
              <a:buFont typeface="Calibri"/>
              <a:buChar char="●"/>
              <a:tabLst>
                <a:tab pos="577850" algn="l"/>
                <a:tab pos="578485" algn="l"/>
              </a:tabLst>
            </a:pPr>
            <a:r>
              <a:rPr sz="4450" spc="-5" dirty="0">
                <a:latin typeface="Corbel"/>
                <a:cs typeface="Corbel"/>
              </a:rPr>
              <a:t>Food</a:t>
            </a:r>
            <a:r>
              <a:rPr sz="4450" spc="-50" dirty="0">
                <a:latin typeface="Corbel"/>
                <a:cs typeface="Corbel"/>
              </a:rPr>
              <a:t> </a:t>
            </a:r>
            <a:r>
              <a:rPr sz="4450" spc="-5" dirty="0">
                <a:latin typeface="Corbel"/>
                <a:cs typeface="Corbel"/>
              </a:rPr>
              <a:t>Need</a:t>
            </a:r>
            <a:r>
              <a:rPr sz="4450" spc="-25" dirty="0">
                <a:latin typeface="Corbel"/>
                <a:cs typeface="Corbel"/>
              </a:rPr>
              <a:t> </a:t>
            </a:r>
            <a:r>
              <a:rPr sz="4450" spc="-5" dirty="0">
                <a:latin typeface="Corbel"/>
                <a:cs typeface="Corbel"/>
              </a:rPr>
              <a:t>Assessed</a:t>
            </a:r>
            <a:r>
              <a:rPr sz="4450" spc="-25" dirty="0">
                <a:latin typeface="Corbel"/>
                <a:cs typeface="Corbel"/>
              </a:rPr>
              <a:t> </a:t>
            </a:r>
            <a:r>
              <a:rPr sz="4450" dirty="0">
                <a:latin typeface="Corbel"/>
                <a:cs typeface="Corbel"/>
              </a:rPr>
              <a:t>=</a:t>
            </a:r>
            <a:endParaRPr sz="4450">
              <a:latin typeface="Corbel"/>
              <a:cs typeface="Corbel"/>
            </a:endParaRPr>
          </a:p>
        </p:txBody>
      </p:sp>
      <p:sp>
        <p:nvSpPr>
          <p:cNvPr id="6" name="object 6"/>
          <p:cNvSpPr txBox="1"/>
          <p:nvPr/>
        </p:nvSpPr>
        <p:spPr>
          <a:xfrm>
            <a:off x="12795250" y="4135418"/>
            <a:ext cx="4667250" cy="704215"/>
          </a:xfrm>
          <a:prstGeom prst="rect">
            <a:avLst/>
          </a:prstGeom>
        </p:spPr>
        <p:txBody>
          <a:bodyPr vert="horz" wrap="square" lIns="0" tIns="12700" rIns="0" bIns="0" rtlCol="0">
            <a:spAutoFit/>
          </a:bodyPr>
          <a:lstStyle/>
          <a:p>
            <a:pPr marL="12700">
              <a:lnSpc>
                <a:spcPct val="100000"/>
              </a:lnSpc>
              <a:spcBef>
                <a:spcPts val="100"/>
              </a:spcBef>
            </a:pPr>
            <a:r>
              <a:rPr sz="4450" spc="-5" dirty="0">
                <a:latin typeface="Corbel"/>
                <a:cs typeface="Corbel"/>
              </a:rPr>
              <a:t>Seed</a:t>
            </a:r>
            <a:r>
              <a:rPr sz="4450" spc="-40" dirty="0">
                <a:latin typeface="Corbel"/>
                <a:cs typeface="Corbel"/>
              </a:rPr>
              <a:t> </a:t>
            </a:r>
            <a:r>
              <a:rPr sz="4450" spc="-5" dirty="0">
                <a:latin typeface="Corbel"/>
                <a:cs typeface="Corbel"/>
              </a:rPr>
              <a:t>need</a:t>
            </a:r>
            <a:r>
              <a:rPr sz="4450" spc="-35" dirty="0">
                <a:latin typeface="Corbel"/>
                <a:cs typeface="Corbel"/>
              </a:rPr>
              <a:t> </a:t>
            </a:r>
            <a:r>
              <a:rPr sz="4450" spc="-5" dirty="0">
                <a:latin typeface="Corbel"/>
                <a:cs typeface="Corbel"/>
              </a:rPr>
              <a:t>assumed</a:t>
            </a:r>
            <a:endParaRPr sz="4450" dirty="0">
              <a:latin typeface="Corbel"/>
              <a:cs typeface="Corbel"/>
            </a:endParaRPr>
          </a:p>
        </p:txBody>
      </p:sp>
      <p:sp>
        <p:nvSpPr>
          <p:cNvPr id="7" name="object 7"/>
          <p:cNvSpPr txBox="1"/>
          <p:nvPr/>
        </p:nvSpPr>
        <p:spPr>
          <a:xfrm>
            <a:off x="4202408" y="5492445"/>
            <a:ext cx="7201534" cy="704215"/>
          </a:xfrm>
          <a:prstGeom prst="rect">
            <a:avLst/>
          </a:prstGeom>
        </p:spPr>
        <p:txBody>
          <a:bodyPr vert="horz" wrap="square" lIns="0" tIns="12700" rIns="0" bIns="0" rtlCol="0">
            <a:spAutoFit/>
          </a:bodyPr>
          <a:lstStyle/>
          <a:p>
            <a:pPr marL="577850" indent="-565785">
              <a:lnSpc>
                <a:spcPct val="100000"/>
              </a:lnSpc>
              <a:spcBef>
                <a:spcPts val="100"/>
              </a:spcBef>
              <a:buFont typeface="Calibri"/>
              <a:buChar char="●"/>
              <a:tabLst>
                <a:tab pos="577850" algn="l"/>
                <a:tab pos="578485" algn="l"/>
              </a:tabLst>
            </a:pPr>
            <a:r>
              <a:rPr sz="4450" spc="-5" dirty="0">
                <a:latin typeface="Corbel"/>
                <a:cs typeface="Corbel"/>
              </a:rPr>
              <a:t>Production</a:t>
            </a:r>
            <a:r>
              <a:rPr sz="4450" spc="-35" dirty="0">
                <a:latin typeface="Corbel"/>
                <a:cs typeface="Corbel"/>
              </a:rPr>
              <a:t> </a:t>
            </a:r>
            <a:r>
              <a:rPr sz="4450" dirty="0">
                <a:latin typeface="Corbel"/>
                <a:cs typeface="Corbel"/>
              </a:rPr>
              <a:t>(harvest)</a:t>
            </a:r>
            <a:r>
              <a:rPr sz="4450" spc="-5" dirty="0">
                <a:latin typeface="Corbel"/>
                <a:cs typeface="Corbel"/>
              </a:rPr>
              <a:t> </a:t>
            </a:r>
            <a:r>
              <a:rPr sz="4450" dirty="0">
                <a:latin typeface="Corbel"/>
                <a:cs typeface="Corbel"/>
              </a:rPr>
              <a:t>drops</a:t>
            </a:r>
            <a:r>
              <a:rPr sz="4450" spc="-40" dirty="0">
                <a:latin typeface="Corbel"/>
                <a:cs typeface="Corbel"/>
              </a:rPr>
              <a:t> </a:t>
            </a:r>
            <a:r>
              <a:rPr sz="4450" dirty="0">
                <a:latin typeface="Corbel"/>
                <a:cs typeface="Corbel"/>
              </a:rPr>
              <a:t>=</a:t>
            </a:r>
            <a:endParaRPr sz="4450">
              <a:latin typeface="Corbel"/>
              <a:cs typeface="Corbel"/>
            </a:endParaRPr>
          </a:p>
        </p:txBody>
      </p:sp>
      <p:sp>
        <p:nvSpPr>
          <p:cNvPr id="8" name="object 8"/>
          <p:cNvSpPr txBox="1"/>
          <p:nvPr/>
        </p:nvSpPr>
        <p:spPr>
          <a:xfrm>
            <a:off x="12795250" y="5492445"/>
            <a:ext cx="4668520" cy="704215"/>
          </a:xfrm>
          <a:prstGeom prst="rect">
            <a:avLst/>
          </a:prstGeom>
        </p:spPr>
        <p:txBody>
          <a:bodyPr vert="horz" wrap="square" lIns="0" tIns="12700" rIns="0" bIns="0" rtlCol="0">
            <a:spAutoFit/>
          </a:bodyPr>
          <a:lstStyle/>
          <a:p>
            <a:pPr marL="12700">
              <a:lnSpc>
                <a:spcPct val="100000"/>
              </a:lnSpc>
              <a:spcBef>
                <a:spcPts val="100"/>
              </a:spcBef>
            </a:pPr>
            <a:r>
              <a:rPr sz="4450" spc="-5" dirty="0">
                <a:latin typeface="Corbel"/>
                <a:cs typeface="Corbel"/>
              </a:rPr>
              <a:t>Seed</a:t>
            </a:r>
            <a:r>
              <a:rPr sz="4450" spc="-40" dirty="0">
                <a:latin typeface="Corbel"/>
                <a:cs typeface="Corbel"/>
              </a:rPr>
              <a:t> </a:t>
            </a:r>
            <a:r>
              <a:rPr sz="4450" spc="-5" dirty="0">
                <a:latin typeface="Corbel"/>
                <a:cs typeface="Corbel"/>
              </a:rPr>
              <a:t>need</a:t>
            </a:r>
            <a:r>
              <a:rPr sz="4450" spc="-35" dirty="0">
                <a:latin typeface="Corbel"/>
                <a:cs typeface="Corbel"/>
              </a:rPr>
              <a:t> </a:t>
            </a:r>
            <a:r>
              <a:rPr sz="4450" spc="-5" dirty="0">
                <a:latin typeface="Corbel"/>
                <a:cs typeface="Corbel"/>
              </a:rPr>
              <a:t>assumed</a:t>
            </a:r>
            <a:endParaRPr sz="4450">
              <a:latin typeface="Corbel"/>
              <a:cs typeface="Corbel"/>
            </a:endParaRPr>
          </a:p>
        </p:txBody>
      </p:sp>
      <p:sp>
        <p:nvSpPr>
          <p:cNvPr id="9" name="object 9"/>
          <p:cNvSpPr txBox="1"/>
          <p:nvPr/>
        </p:nvSpPr>
        <p:spPr>
          <a:xfrm>
            <a:off x="4202408" y="6849472"/>
            <a:ext cx="14460242" cy="3298339"/>
          </a:xfrm>
          <a:prstGeom prst="rect">
            <a:avLst/>
          </a:prstGeom>
        </p:spPr>
        <p:txBody>
          <a:bodyPr vert="horz" wrap="square" lIns="0" tIns="12700" rIns="0" bIns="0" rtlCol="0">
            <a:spAutoFit/>
          </a:bodyPr>
          <a:lstStyle/>
          <a:p>
            <a:pPr marL="577850" marR="71120" indent="-565785">
              <a:lnSpc>
                <a:spcPct val="100000"/>
              </a:lnSpc>
              <a:spcBef>
                <a:spcPts val="100"/>
              </a:spcBef>
              <a:buFont typeface="Calibri"/>
              <a:buChar char="●"/>
              <a:tabLst>
                <a:tab pos="577850" algn="l"/>
                <a:tab pos="578485" algn="l"/>
                <a:tab pos="10567035" algn="l"/>
              </a:tabLst>
            </a:pPr>
            <a:r>
              <a:rPr sz="4450" dirty="0">
                <a:latin typeface="Corbel"/>
                <a:cs typeface="Corbel"/>
              </a:rPr>
              <a:t>Lengthy</a:t>
            </a:r>
            <a:r>
              <a:rPr sz="4450" spc="-5" dirty="0">
                <a:latin typeface="Corbel"/>
                <a:cs typeface="Corbel"/>
              </a:rPr>
              <a:t> surveys</a:t>
            </a:r>
            <a:r>
              <a:rPr sz="4450" spc="10" dirty="0">
                <a:latin typeface="Corbel"/>
                <a:cs typeface="Corbel"/>
              </a:rPr>
              <a:t> </a:t>
            </a:r>
            <a:r>
              <a:rPr sz="4450" dirty="0">
                <a:latin typeface="Corbel"/>
                <a:cs typeface="Corbel"/>
              </a:rPr>
              <a:t>undertaken</a:t>
            </a:r>
            <a:r>
              <a:rPr sz="4450" spc="15" dirty="0">
                <a:latin typeface="Corbel"/>
                <a:cs typeface="Corbel"/>
              </a:rPr>
              <a:t> </a:t>
            </a:r>
            <a:r>
              <a:rPr sz="4450" dirty="0">
                <a:latin typeface="Corbel"/>
                <a:cs typeface="Corbel"/>
              </a:rPr>
              <a:t>=</a:t>
            </a:r>
            <a:r>
              <a:rPr lang="en-US" sz="4450" dirty="0">
                <a:latin typeface="Corbel"/>
                <a:cs typeface="Corbel"/>
              </a:rPr>
              <a:t>         </a:t>
            </a:r>
            <a:r>
              <a:rPr sz="4450" spc="-5" dirty="0">
                <a:latin typeface="Corbel"/>
                <a:cs typeface="Corbel"/>
              </a:rPr>
              <a:t>Seed</a:t>
            </a:r>
            <a:r>
              <a:rPr sz="4450" spc="-85" dirty="0">
                <a:latin typeface="Corbel"/>
                <a:cs typeface="Corbel"/>
              </a:rPr>
              <a:t> </a:t>
            </a:r>
            <a:r>
              <a:rPr sz="4450" spc="-5" dirty="0">
                <a:latin typeface="Corbel"/>
                <a:cs typeface="Corbel"/>
              </a:rPr>
              <a:t>need </a:t>
            </a:r>
            <a:r>
              <a:rPr sz="4450" spc="-875" dirty="0">
                <a:latin typeface="Corbel"/>
                <a:cs typeface="Corbel"/>
              </a:rPr>
              <a:t> </a:t>
            </a:r>
            <a:r>
              <a:rPr sz="4450" dirty="0">
                <a:latin typeface="Corbel"/>
                <a:cs typeface="Corbel"/>
              </a:rPr>
              <a:t>decided</a:t>
            </a:r>
          </a:p>
          <a:p>
            <a:pPr marL="8682355" marR="5080">
              <a:lnSpc>
                <a:spcPct val="100000"/>
              </a:lnSpc>
              <a:spcBef>
                <a:spcPts val="5"/>
              </a:spcBef>
            </a:pPr>
            <a:r>
              <a:rPr sz="4450" dirty="0">
                <a:latin typeface="Corbel"/>
                <a:cs typeface="Corbel"/>
              </a:rPr>
              <a:t>(before</a:t>
            </a:r>
            <a:r>
              <a:rPr sz="4450" spc="-35" dirty="0">
                <a:latin typeface="Corbel"/>
                <a:cs typeface="Corbel"/>
              </a:rPr>
              <a:t> </a:t>
            </a:r>
            <a:r>
              <a:rPr sz="4450" spc="-5" dirty="0">
                <a:latin typeface="Corbel"/>
                <a:cs typeface="Corbel"/>
              </a:rPr>
              <a:t>data</a:t>
            </a:r>
            <a:r>
              <a:rPr sz="4450" spc="-25" dirty="0">
                <a:latin typeface="Corbel"/>
                <a:cs typeface="Corbel"/>
              </a:rPr>
              <a:t> </a:t>
            </a:r>
            <a:r>
              <a:rPr sz="4450" spc="-5" dirty="0">
                <a:latin typeface="Corbel"/>
                <a:cs typeface="Corbel"/>
              </a:rPr>
              <a:t>in</a:t>
            </a:r>
            <a:r>
              <a:rPr sz="4450" spc="-30" dirty="0">
                <a:latin typeface="Corbel"/>
                <a:cs typeface="Corbel"/>
              </a:rPr>
              <a:t> </a:t>
            </a:r>
            <a:r>
              <a:rPr sz="4450" spc="-5" dirty="0">
                <a:latin typeface="Corbel"/>
                <a:cs typeface="Corbel"/>
              </a:rPr>
              <a:t>and </a:t>
            </a:r>
            <a:r>
              <a:rPr sz="4450" spc="-875" dirty="0">
                <a:latin typeface="Corbel"/>
                <a:cs typeface="Corbel"/>
              </a:rPr>
              <a:t> </a:t>
            </a:r>
            <a:r>
              <a:rPr sz="4450" spc="-5" dirty="0">
                <a:latin typeface="Corbel"/>
                <a:cs typeface="Corbel"/>
              </a:rPr>
              <a:t>analyzed)</a:t>
            </a:r>
            <a:endParaRPr sz="4450" dirty="0">
              <a:latin typeface="Corbel"/>
              <a:cs typeface="Corbel"/>
            </a:endParaRPr>
          </a:p>
          <a:p>
            <a:pPr marL="443230">
              <a:lnSpc>
                <a:spcPts val="4810"/>
              </a:lnSpc>
            </a:pPr>
            <a:endParaRPr lang="en-US" sz="4450" b="1" dirty="0">
              <a:solidFill>
                <a:srgbClr val="FF0000"/>
              </a:solidFill>
              <a:latin typeface="Corbel"/>
              <a:cs typeface="Corbel"/>
            </a:endParaRPr>
          </a:p>
          <a:p>
            <a:pPr marL="443230">
              <a:lnSpc>
                <a:spcPts val="4810"/>
              </a:lnSpc>
            </a:pPr>
            <a:r>
              <a:rPr sz="4450" b="1" dirty="0">
                <a:solidFill>
                  <a:srgbClr val="FF0000"/>
                </a:solidFill>
                <a:latin typeface="Corbel"/>
                <a:cs typeface="Corbel"/>
              </a:rPr>
              <a:t>so</a:t>
            </a:r>
            <a:r>
              <a:rPr sz="4450" b="1" spc="-15" dirty="0">
                <a:solidFill>
                  <a:srgbClr val="FF0000"/>
                </a:solidFill>
                <a:latin typeface="Corbel"/>
                <a:cs typeface="Corbel"/>
              </a:rPr>
              <a:t> </a:t>
            </a:r>
            <a:r>
              <a:rPr sz="4450" b="1" spc="-5" dirty="0">
                <a:solidFill>
                  <a:srgbClr val="FF0000"/>
                </a:solidFill>
                <a:latin typeface="Corbel"/>
                <a:cs typeface="Corbel"/>
              </a:rPr>
              <a:t>assumptions,</a:t>
            </a:r>
            <a:r>
              <a:rPr sz="4450" b="1" spc="-15" dirty="0">
                <a:solidFill>
                  <a:srgbClr val="FF0000"/>
                </a:solidFill>
                <a:latin typeface="Corbel"/>
                <a:cs typeface="Corbel"/>
              </a:rPr>
              <a:t> </a:t>
            </a:r>
            <a:r>
              <a:rPr sz="4450" b="1" dirty="0">
                <a:solidFill>
                  <a:srgbClr val="FF0000"/>
                </a:solidFill>
                <a:latin typeface="Corbel"/>
                <a:cs typeface="Corbel"/>
              </a:rPr>
              <a:t>not</a:t>
            </a:r>
            <a:r>
              <a:rPr sz="4450" b="1" spc="5" dirty="0">
                <a:solidFill>
                  <a:srgbClr val="FF0000"/>
                </a:solidFill>
                <a:latin typeface="Corbel"/>
                <a:cs typeface="Corbel"/>
              </a:rPr>
              <a:t> </a:t>
            </a:r>
            <a:r>
              <a:rPr sz="4450" b="1" dirty="0">
                <a:solidFill>
                  <a:srgbClr val="FF0000"/>
                </a:solidFill>
                <a:latin typeface="Corbel"/>
                <a:cs typeface="Corbel"/>
              </a:rPr>
              <a:t>facts,</a:t>
            </a:r>
            <a:r>
              <a:rPr sz="4450" b="1" spc="-15" dirty="0">
                <a:solidFill>
                  <a:srgbClr val="FF0000"/>
                </a:solidFill>
                <a:latin typeface="Corbel"/>
                <a:cs typeface="Corbel"/>
              </a:rPr>
              <a:t> </a:t>
            </a:r>
            <a:r>
              <a:rPr sz="4450" b="1" spc="-5" dirty="0">
                <a:solidFill>
                  <a:srgbClr val="FF0000"/>
                </a:solidFill>
                <a:latin typeface="Corbel"/>
                <a:cs typeface="Corbel"/>
              </a:rPr>
              <a:t>were </a:t>
            </a:r>
            <a:r>
              <a:rPr sz="4450" b="1" dirty="0">
                <a:solidFill>
                  <a:srgbClr val="FF0000"/>
                </a:solidFill>
                <a:latin typeface="Corbel"/>
                <a:cs typeface="Corbel"/>
              </a:rPr>
              <a:t>shaping</a:t>
            </a:r>
            <a:r>
              <a:rPr sz="4450" b="1" spc="-15" dirty="0">
                <a:solidFill>
                  <a:srgbClr val="FF0000"/>
                </a:solidFill>
                <a:latin typeface="Corbel"/>
                <a:cs typeface="Corbel"/>
              </a:rPr>
              <a:t> </a:t>
            </a:r>
            <a:r>
              <a:rPr sz="4450" b="1" spc="-5" dirty="0">
                <a:solidFill>
                  <a:srgbClr val="FF0000"/>
                </a:solidFill>
                <a:latin typeface="Corbel"/>
                <a:cs typeface="Corbel"/>
              </a:rPr>
              <a:t>response</a:t>
            </a:r>
            <a:endParaRPr sz="4450" dirty="0">
              <a:latin typeface="Corbel"/>
              <a:cs typeface="Corbel"/>
            </a:endParaRPr>
          </a:p>
        </p:txBody>
      </p:sp>
      <p:grpSp>
        <p:nvGrpSpPr>
          <p:cNvPr id="10" name="object 10"/>
          <p:cNvGrpSpPr/>
          <p:nvPr/>
        </p:nvGrpSpPr>
        <p:grpSpPr>
          <a:xfrm>
            <a:off x="2120982" y="9504214"/>
            <a:ext cx="2223135" cy="768350"/>
            <a:chOff x="2120982" y="9504214"/>
            <a:chExt cx="2223135" cy="768350"/>
          </a:xfrm>
        </p:grpSpPr>
        <p:sp>
          <p:nvSpPr>
            <p:cNvPr id="11" name="object 11"/>
            <p:cNvSpPr/>
            <p:nvPr/>
          </p:nvSpPr>
          <p:spPr>
            <a:xfrm>
              <a:off x="2124752" y="9507983"/>
              <a:ext cx="2215515" cy="760730"/>
            </a:xfrm>
            <a:custGeom>
              <a:avLst/>
              <a:gdLst/>
              <a:ahLst/>
              <a:cxnLst/>
              <a:rect l="l" t="t" r="r" b="b"/>
              <a:pathLst>
                <a:path w="2215515" h="760729">
                  <a:moveTo>
                    <a:pt x="1835127" y="0"/>
                  </a:moveTo>
                  <a:lnTo>
                    <a:pt x="1835127" y="190046"/>
                  </a:lnTo>
                  <a:lnTo>
                    <a:pt x="0" y="190046"/>
                  </a:lnTo>
                  <a:lnTo>
                    <a:pt x="0" y="570139"/>
                  </a:lnTo>
                  <a:lnTo>
                    <a:pt x="1835127" y="570139"/>
                  </a:lnTo>
                  <a:lnTo>
                    <a:pt x="1835127" y="760186"/>
                  </a:lnTo>
                  <a:lnTo>
                    <a:pt x="2215220" y="380093"/>
                  </a:lnTo>
                  <a:lnTo>
                    <a:pt x="1835127" y="0"/>
                  </a:lnTo>
                  <a:close/>
                </a:path>
              </a:pathLst>
            </a:custGeom>
            <a:solidFill>
              <a:srgbClr val="E7E6E6"/>
            </a:solidFill>
          </p:spPr>
          <p:txBody>
            <a:bodyPr wrap="square" lIns="0" tIns="0" rIns="0" bIns="0" rtlCol="0"/>
            <a:lstStyle/>
            <a:p>
              <a:endParaRPr/>
            </a:p>
          </p:txBody>
        </p:sp>
        <p:sp>
          <p:nvSpPr>
            <p:cNvPr id="12" name="object 12"/>
            <p:cNvSpPr/>
            <p:nvPr/>
          </p:nvSpPr>
          <p:spPr>
            <a:xfrm>
              <a:off x="2124752" y="9507983"/>
              <a:ext cx="2215515" cy="760730"/>
            </a:xfrm>
            <a:custGeom>
              <a:avLst/>
              <a:gdLst/>
              <a:ahLst/>
              <a:cxnLst/>
              <a:rect l="l" t="t" r="r" b="b"/>
              <a:pathLst>
                <a:path w="2215515" h="760729">
                  <a:moveTo>
                    <a:pt x="0" y="190046"/>
                  </a:moveTo>
                  <a:lnTo>
                    <a:pt x="1835127" y="190046"/>
                  </a:lnTo>
                  <a:lnTo>
                    <a:pt x="1835127" y="0"/>
                  </a:lnTo>
                  <a:lnTo>
                    <a:pt x="2215220" y="380093"/>
                  </a:lnTo>
                  <a:lnTo>
                    <a:pt x="1835127" y="760186"/>
                  </a:lnTo>
                  <a:lnTo>
                    <a:pt x="1835127" y="570139"/>
                  </a:lnTo>
                  <a:lnTo>
                    <a:pt x="0" y="570139"/>
                  </a:lnTo>
                  <a:lnTo>
                    <a:pt x="0" y="190046"/>
                  </a:lnTo>
                  <a:close/>
                </a:path>
              </a:pathLst>
            </a:custGeom>
            <a:ln w="7539">
              <a:solidFill>
                <a:srgbClr val="2D7031"/>
              </a:solidFill>
            </a:ln>
          </p:spPr>
          <p:txBody>
            <a:bodyPr wrap="square" lIns="0" tIns="0" rIns="0" bIns="0" rtlCol="0"/>
            <a:lstStyle/>
            <a:p>
              <a:endParaRPr/>
            </a:p>
          </p:txBody>
        </p:sp>
      </p:grpSp>
      <p:pic>
        <p:nvPicPr>
          <p:cNvPr id="13" name="object 13"/>
          <p:cNvPicPr/>
          <p:nvPr/>
        </p:nvPicPr>
        <p:blipFill>
          <a:blip r:embed="rId3" cstate="print"/>
          <a:stretch>
            <a:fillRect/>
          </a:stretch>
        </p:blipFill>
        <p:spPr>
          <a:xfrm>
            <a:off x="279457" y="216161"/>
            <a:ext cx="1523388" cy="17684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41436" y="0"/>
            <a:ext cx="1962785" cy="11308715"/>
          </a:xfrm>
          <a:custGeom>
            <a:avLst/>
            <a:gdLst/>
            <a:ahLst/>
            <a:cxnLst/>
            <a:rect l="l" t="t" r="r" b="b"/>
            <a:pathLst>
              <a:path w="1962784" h="11308715">
                <a:moveTo>
                  <a:pt x="1962652" y="0"/>
                </a:moveTo>
                <a:lnTo>
                  <a:pt x="0" y="0"/>
                </a:lnTo>
                <a:lnTo>
                  <a:pt x="0" y="11308556"/>
                </a:lnTo>
                <a:lnTo>
                  <a:pt x="1962652" y="11308556"/>
                </a:lnTo>
                <a:lnTo>
                  <a:pt x="1962652" y="0"/>
                </a:lnTo>
                <a:close/>
              </a:path>
            </a:pathLst>
          </a:custGeom>
          <a:solidFill>
            <a:srgbClr val="96C492"/>
          </a:solidFill>
        </p:spPr>
        <p:txBody>
          <a:bodyPr wrap="square" lIns="0" tIns="0" rIns="0" bIns="0" rtlCol="0"/>
          <a:lstStyle/>
          <a:p>
            <a:endParaRPr/>
          </a:p>
        </p:txBody>
      </p:sp>
      <p:pic>
        <p:nvPicPr>
          <p:cNvPr id="3" name="object 3"/>
          <p:cNvPicPr/>
          <p:nvPr/>
        </p:nvPicPr>
        <p:blipFill>
          <a:blip r:embed="rId2" cstate="print"/>
          <a:stretch>
            <a:fillRect/>
          </a:stretch>
        </p:blipFill>
        <p:spPr>
          <a:xfrm>
            <a:off x="9280555" y="4907913"/>
            <a:ext cx="398312" cy="639561"/>
          </a:xfrm>
          <a:prstGeom prst="rect">
            <a:avLst/>
          </a:prstGeom>
        </p:spPr>
      </p:pic>
      <p:pic>
        <p:nvPicPr>
          <p:cNvPr id="4" name="object 4"/>
          <p:cNvPicPr/>
          <p:nvPr/>
        </p:nvPicPr>
        <p:blipFill>
          <a:blip r:embed="rId3" cstate="print"/>
          <a:stretch>
            <a:fillRect/>
          </a:stretch>
        </p:blipFill>
        <p:spPr>
          <a:xfrm>
            <a:off x="9359714" y="2769340"/>
            <a:ext cx="408364" cy="618200"/>
          </a:xfrm>
          <a:prstGeom prst="rect">
            <a:avLst/>
          </a:prstGeom>
        </p:spPr>
      </p:pic>
      <p:sp>
        <p:nvSpPr>
          <p:cNvPr id="5" name="object 5"/>
          <p:cNvSpPr txBox="1"/>
          <p:nvPr/>
        </p:nvSpPr>
        <p:spPr>
          <a:xfrm>
            <a:off x="1662332" y="2508995"/>
            <a:ext cx="7150100" cy="3732529"/>
          </a:xfrm>
          <a:prstGeom prst="rect">
            <a:avLst/>
          </a:prstGeom>
        </p:spPr>
        <p:txBody>
          <a:bodyPr vert="horz" wrap="square" lIns="0" tIns="12700" rIns="0" bIns="0" rtlCol="0">
            <a:spAutoFit/>
          </a:bodyPr>
          <a:lstStyle/>
          <a:p>
            <a:pPr marL="389255" marR="5080" indent="-377190">
              <a:lnSpc>
                <a:spcPct val="100299"/>
              </a:lnSpc>
              <a:spcBef>
                <a:spcPts val="100"/>
              </a:spcBef>
              <a:tabLst>
                <a:tab pos="4599305" algn="l"/>
                <a:tab pos="5163185" algn="l"/>
              </a:tabLst>
            </a:pPr>
            <a:r>
              <a:rPr sz="4850" spc="5" dirty="0">
                <a:latin typeface="Corbel"/>
                <a:cs typeface="Corbel"/>
              </a:rPr>
              <a:t>1.</a:t>
            </a:r>
            <a:r>
              <a:rPr sz="4850" spc="-525" dirty="0">
                <a:latin typeface="Corbel"/>
                <a:cs typeface="Corbel"/>
              </a:rPr>
              <a:t> </a:t>
            </a:r>
            <a:r>
              <a:rPr sz="4850" dirty="0">
                <a:latin typeface="Corbel"/>
                <a:cs typeface="Corbel"/>
              </a:rPr>
              <a:t>Harvest </a:t>
            </a:r>
            <a:r>
              <a:rPr sz="4850" spc="5" dirty="0">
                <a:latin typeface="Corbel"/>
                <a:cs typeface="Corbel"/>
              </a:rPr>
              <a:t>failure	=	no</a:t>
            </a:r>
            <a:r>
              <a:rPr sz="4850" spc="-85" dirty="0">
                <a:latin typeface="Corbel"/>
                <a:cs typeface="Corbel"/>
              </a:rPr>
              <a:t> </a:t>
            </a:r>
            <a:r>
              <a:rPr sz="4850" dirty="0">
                <a:latin typeface="Corbel"/>
                <a:cs typeface="Corbel"/>
              </a:rPr>
              <a:t>seed </a:t>
            </a:r>
            <a:r>
              <a:rPr sz="4850" spc="-955" dirty="0">
                <a:latin typeface="Corbel"/>
                <a:cs typeface="Corbel"/>
              </a:rPr>
              <a:t> </a:t>
            </a:r>
            <a:r>
              <a:rPr sz="4850" dirty="0">
                <a:solidFill>
                  <a:srgbClr val="FF0000"/>
                </a:solidFill>
                <a:latin typeface="Corbel"/>
                <a:cs typeface="Corbel"/>
              </a:rPr>
              <a:t>(wrong!)</a:t>
            </a:r>
            <a:endParaRPr sz="4850">
              <a:latin typeface="Corbel"/>
              <a:cs typeface="Corbel"/>
            </a:endParaRPr>
          </a:p>
          <a:p>
            <a:pPr>
              <a:lnSpc>
                <a:spcPct val="100000"/>
              </a:lnSpc>
              <a:spcBef>
                <a:spcPts val="40"/>
              </a:spcBef>
            </a:pPr>
            <a:endParaRPr sz="4750">
              <a:latin typeface="Corbel"/>
              <a:cs typeface="Corbel"/>
            </a:endParaRPr>
          </a:p>
          <a:p>
            <a:pPr marL="389255" marR="38100" indent="-377190">
              <a:lnSpc>
                <a:spcPct val="100299"/>
              </a:lnSpc>
            </a:pPr>
            <a:r>
              <a:rPr sz="4850" spc="5" dirty="0">
                <a:latin typeface="Corbel"/>
                <a:cs typeface="Corbel"/>
              </a:rPr>
              <a:t>1.</a:t>
            </a:r>
            <a:r>
              <a:rPr sz="4850" spc="-525" dirty="0">
                <a:latin typeface="Corbel"/>
                <a:cs typeface="Corbel"/>
              </a:rPr>
              <a:t> </a:t>
            </a:r>
            <a:r>
              <a:rPr sz="4850" dirty="0">
                <a:latin typeface="Corbel"/>
                <a:cs typeface="Corbel"/>
              </a:rPr>
              <a:t>Far</a:t>
            </a:r>
            <a:r>
              <a:rPr sz="4850" spc="10" dirty="0">
                <a:latin typeface="Corbel"/>
                <a:cs typeface="Corbel"/>
              </a:rPr>
              <a:t>m</a:t>
            </a:r>
            <a:r>
              <a:rPr sz="4850" spc="-30" dirty="0">
                <a:latin typeface="Corbel"/>
                <a:cs typeface="Corbel"/>
              </a:rPr>
              <a:t> </a:t>
            </a:r>
            <a:r>
              <a:rPr sz="4850" dirty="0">
                <a:latin typeface="Corbel"/>
                <a:cs typeface="Corbel"/>
              </a:rPr>
              <a:t>f</a:t>
            </a:r>
            <a:r>
              <a:rPr sz="4850" spc="5" dirty="0">
                <a:latin typeface="Corbel"/>
                <a:cs typeface="Corbel"/>
              </a:rPr>
              <a:t>amilies</a:t>
            </a:r>
            <a:r>
              <a:rPr sz="4850" spc="-20" dirty="0">
                <a:latin typeface="Corbel"/>
                <a:cs typeface="Corbel"/>
              </a:rPr>
              <a:t> </a:t>
            </a:r>
            <a:r>
              <a:rPr sz="4850" spc="5" dirty="0">
                <a:latin typeface="Corbel"/>
                <a:cs typeface="Corbel"/>
              </a:rPr>
              <a:t>in</a:t>
            </a:r>
            <a:r>
              <a:rPr sz="4850" spc="-5" dirty="0">
                <a:latin typeface="Corbel"/>
                <a:cs typeface="Corbel"/>
              </a:rPr>
              <a:t> </a:t>
            </a:r>
            <a:r>
              <a:rPr sz="4850" dirty="0">
                <a:latin typeface="Corbel"/>
                <a:cs typeface="Corbel"/>
              </a:rPr>
              <a:t>s</a:t>
            </a:r>
            <a:r>
              <a:rPr sz="4850" spc="5" dirty="0">
                <a:latin typeface="Corbel"/>
                <a:cs typeface="Corbel"/>
              </a:rPr>
              <a:t>tress</a:t>
            </a:r>
            <a:r>
              <a:rPr sz="4850" spc="-15" dirty="0">
                <a:latin typeface="Corbel"/>
                <a:cs typeface="Corbel"/>
              </a:rPr>
              <a:t> </a:t>
            </a:r>
            <a:r>
              <a:rPr sz="4850" spc="5" dirty="0">
                <a:latin typeface="Corbel"/>
                <a:cs typeface="Corbel"/>
              </a:rPr>
              <a:t>eat  </a:t>
            </a:r>
            <a:r>
              <a:rPr sz="4850" dirty="0">
                <a:latin typeface="Corbel"/>
                <a:cs typeface="Corbel"/>
              </a:rPr>
              <a:t>their</a:t>
            </a:r>
            <a:r>
              <a:rPr sz="4850" spc="-30" dirty="0">
                <a:latin typeface="Corbel"/>
                <a:cs typeface="Corbel"/>
              </a:rPr>
              <a:t> </a:t>
            </a:r>
            <a:r>
              <a:rPr sz="4850" dirty="0">
                <a:latin typeface="Corbel"/>
                <a:cs typeface="Corbel"/>
              </a:rPr>
              <a:t>seed</a:t>
            </a:r>
            <a:r>
              <a:rPr sz="4850" spc="5" dirty="0">
                <a:latin typeface="Corbel"/>
                <a:cs typeface="Corbel"/>
              </a:rPr>
              <a:t> </a:t>
            </a:r>
            <a:r>
              <a:rPr sz="4850" dirty="0">
                <a:solidFill>
                  <a:srgbClr val="FF0000"/>
                </a:solidFill>
                <a:latin typeface="Corbel"/>
                <a:cs typeface="Corbel"/>
              </a:rPr>
              <a:t>(often</a:t>
            </a:r>
            <a:r>
              <a:rPr sz="4850" spc="-10" dirty="0">
                <a:solidFill>
                  <a:srgbClr val="FF0000"/>
                </a:solidFill>
                <a:latin typeface="Corbel"/>
                <a:cs typeface="Corbel"/>
              </a:rPr>
              <a:t> </a:t>
            </a:r>
            <a:r>
              <a:rPr sz="4850" dirty="0">
                <a:solidFill>
                  <a:srgbClr val="FF0000"/>
                </a:solidFill>
                <a:latin typeface="Corbel"/>
                <a:cs typeface="Corbel"/>
              </a:rPr>
              <a:t>wrong)</a:t>
            </a:r>
            <a:endParaRPr sz="4850">
              <a:latin typeface="Corbel"/>
              <a:cs typeface="Corbel"/>
            </a:endParaRPr>
          </a:p>
        </p:txBody>
      </p:sp>
      <p:sp>
        <p:nvSpPr>
          <p:cNvPr id="6" name="object 6"/>
          <p:cNvSpPr txBox="1">
            <a:spLocks noGrp="1"/>
          </p:cNvSpPr>
          <p:nvPr>
            <p:ph type="title"/>
          </p:nvPr>
        </p:nvSpPr>
        <p:spPr>
          <a:xfrm>
            <a:off x="2241808" y="602998"/>
            <a:ext cx="6963409" cy="892810"/>
          </a:xfrm>
          <a:prstGeom prst="rect">
            <a:avLst/>
          </a:prstGeom>
        </p:spPr>
        <p:txBody>
          <a:bodyPr vert="horz" wrap="square" lIns="0" tIns="17145" rIns="0" bIns="0" rtlCol="0">
            <a:spAutoFit/>
          </a:bodyPr>
          <a:lstStyle/>
          <a:p>
            <a:pPr marL="12700">
              <a:lnSpc>
                <a:spcPct val="100000"/>
              </a:lnSpc>
              <a:spcBef>
                <a:spcPts val="135"/>
              </a:spcBef>
            </a:pPr>
            <a:r>
              <a:rPr sz="5650" spc="15" dirty="0"/>
              <a:t>Frequent</a:t>
            </a:r>
            <a:r>
              <a:rPr sz="5650" spc="-50" dirty="0"/>
              <a:t> </a:t>
            </a:r>
            <a:r>
              <a:rPr sz="5650" spc="15" dirty="0"/>
              <a:t>assumptions</a:t>
            </a:r>
            <a:endParaRPr sz="5650"/>
          </a:p>
        </p:txBody>
      </p:sp>
      <p:pic>
        <p:nvPicPr>
          <p:cNvPr id="7" name="object 7"/>
          <p:cNvPicPr/>
          <p:nvPr/>
        </p:nvPicPr>
        <p:blipFill>
          <a:blip r:embed="rId4" cstate="print"/>
          <a:stretch>
            <a:fillRect/>
          </a:stretch>
        </p:blipFill>
        <p:spPr>
          <a:xfrm>
            <a:off x="10461670" y="874530"/>
            <a:ext cx="7676907" cy="9774359"/>
          </a:xfrm>
          <a:prstGeom prst="rect">
            <a:avLst/>
          </a:prstGeom>
        </p:spPr>
      </p:pic>
      <p:pic>
        <p:nvPicPr>
          <p:cNvPr id="8" name="object 8"/>
          <p:cNvPicPr/>
          <p:nvPr/>
        </p:nvPicPr>
        <p:blipFill>
          <a:blip r:embed="rId5" cstate="print"/>
          <a:stretch>
            <a:fillRect/>
          </a:stretch>
        </p:blipFill>
        <p:spPr>
          <a:xfrm>
            <a:off x="279457" y="216161"/>
            <a:ext cx="1523388" cy="17684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AA7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Relevance xmlns="842ae483-d403-464b-b057-2e3e2960b405" xsi:nil="true"/>
    <lcf76f155ced4ddcb4097134ff3c332f xmlns="842ae483-d403-464b-b057-2e3e2960b405">
      <Terms xmlns="http://schemas.microsoft.com/office/infopath/2007/PartnerControls"/>
    </lcf76f155ced4ddcb4097134ff3c332f>
    <Role xmlns="842ae483-d403-464b-b057-2e3e2960b4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C28B28A445448908854D5927C39E4" ma:contentTypeVersion="19" ma:contentTypeDescription="Create a new document." ma:contentTypeScope="" ma:versionID="c5c7ecc206d24f26b9da0a041d93fd11">
  <xsd:schema xmlns:xsd="http://www.w3.org/2001/XMLSchema" xmlns:xs="http://www.w3.org/2001/XMLSchema" xmlns:p="http://schemas.microsoft.com/office/2006/metadata/properties" xmlns:ns2="842ae483-d403-464b-b057-2e3e2960b405" xmlns:ns3="df7a84cd-31f9-4ef8-8346-8d7189ad4c7a" xmlns:ns4="b2594ab3-d42a-4e76-bde3-98c81b560ae9" targetNamespace="http://schemas.microsoft.com/office/2006/metadata/properties" ma:root="true" ma:fieldsID="423b68136083105b47a0eecf23119e8a" ns2:_="" ns3:_="" ns4:_="">
    <xsd:import namespace="842ae483-d403-464b-b057-2e3e2960b405"/>
    <xsd:import namespace="df7a84cd-31f9-4ef8-8346-8d7189ad4c7a"/>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Role" minOccurs="0"/>
                <xsd:element ref="ns2:Relevanc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ae483-d403-464b-b057-2e3e2960b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Role" ma:index="24" nillable="true" ma:displayName="Role" ma:description="Organization by role" ma:format="Dropdown" ma:internalName="Role">
      <xsd:complexType>
        <xsd:complexContent>
          <xsd:extension base="dms:MultiChoice">
            <xsd:sequence>
              <xsd:element name="Value" maxOccurs="unbounded" minOccurs="0" nillable="true">
                <xsd:simpleType>
                  <xsd:restriction base="dms:Choice">
                    <xsd:enumeration value="PM"/>
                    <xsd:enumeration value="Developer"/>
                    <xsd:enumeration value="Email"/>
                    <xsd:enumeration value="Content"/>
                    <xsd:enumeration value="Metrics"/>
                    <xsd:enumeration value="UX/UI"/>
                    <xsd:enumeration value="All"/>
                  </xsd:restriction>
                </xsd:simpleType>
              </xsd:element>
            </xsd:sequence>
          </xsd:extension>
        </xsd:complexContent>
      </xsd:complexType>
    </xsd:element>
    <xsd:element name="Relevance" ma:index="25" nillable="true" ma:displayName="Relevance" ma:description="Select instances where this documentation is relevant" ma:format="Dropdown" ma:internalName="Relevance">
      <xsd:complexType>
        <xsd:complexContent>
          <xsd:extension base="dms:MultiChoice">
            <xsd:sequence>
              <xsd:element name="Value" maxOccurs="unbounded" minOccurs="0" nillable="true">
                <xsd:simpleType>
                  <xsd:restriction base="dms:Choice">
                    <xsd:enumeration value="Onboarding"/>
                    <xsd:enumeration value="Training"/>
                    <xsd:enumeration value="Archived"/>
                  </xsd:restriction>
                </xsd:simpleType>
              </xsd:element>
            </xsd:sequence>
          </xsd:extension>
        </xsd:complexContent>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a84cd-31f9-4ef8-8346-8d7189ad4c7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2871f2f-ceab-4694-a5cd-ae6e3864f03b}" ma:internalName="TaxCatchAll" ma:showField="CatchAllData" ma:web="df7a84cd-31f9-4ef8-8346-8d7189ad4c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1CBF91-6CDD-4CDE-85A1-7327D3F66B08}">
  <ds:schemaRefs>
    <ds:schemaRef ds:uri="http://schemas.microsoft.com/sharepoint/v3/contenttype/forms"/>
  </ds:schemaRefs>
</ds:datastoreItem>
</file>

<file path=customXml/itemProps2.xml><?xml version="1.0" encoding="utf-8"?>
<ds:datastoreItem xmlns:ds="http://schemas.openxmlformats.org/officeDocument/2006/customXml" ds:itemID="{A7CC90E8-8C38-4E14-AFEC-469673C4D4D8}">
  <ds:schemaRefs>
    <ds:schemaRef ds:uri="http://schemas.microsoft.com/office/2006/metadata/properties"/>
    <ds:schemaRef ds:uri="http://schemas.microsoft.com/office/infopath/2007/PartnerControls"/>
    <ds:schemaRef ds:uri="b2594ab3-d42a-4e76-bde3-98c81b560ae9"/>
    <ds:schemaRef ds:uri="842ae483-d403-464b-b057-2e3e2960b405"/>
  </ds:schemaRefs>
</ds:datastoreItem>
</file>

<file path=customXml/itemProps3.xml><?xml version="1.0" encoding="utf-8"?>
<ds:datastoreItem xmlns:ds="http://schemas.openxmlformats.org/officeDocument/2006/customXml" ds:itemID="{596CCB20-ABA6-46DA-8CFB-8308068D5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ae483-d403-464b-b057-2e3e2960b405"/>
    <ds:schemaRef ds:uri="df7a84cd-31f9-4ef8-8346-8d7189ad4c7a"/>
    <ds:schemaRef ds:uri="b2594ab3-d42a-4e76-bde3-98c81b560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14554</TotalTime>
  <Words>2979</Words>
  <Application>Microsoft Office PowerPoint</Application>
  <PresentationFormat>Custom</PresentationFormat>
  <Paragraphs>480</Paragraphs>
  <Slides>50</Slides>
  <Notes>12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Seed System Assessment</vt:lpstr>
      <vt:lpstr>Session Two: The Seed System Assessment (SSA)</vt:lpstr>
      <vt:lpstr>Introduction to Seed System  Assessment (SSA)</vt:lpstr>
      <vt:lpstr>Rationale for SSA?</vt:lpstr>
      <vt:lpstr>Food issues ≠ Seed issues</vt:lpstr>
      <vt:lpstr>Intervening in seed systems is serious business</vt:lpstr>
      <vt:lpstr>History of SSA</vt:lpstr>
      <vt:lpstr>“Routine” Seed Security Assessment c. 2005</vt:lpstr>
      <vt:lpstr>Frequent assumptions</vt:lpstr>
      <vt:lpstr>Assumption 1: Harvest Failure = No Seed Sorghum Seed Basics in Ethiopia</vt:lpstr>
      <vt:lpstr>Assumption 2: Farmers’ eating seed is a sign of  stress (from SERT)</vt:lpstr>
      <vt:lpstr>Vision: Seed System Assessment (SSA)</vt:lpstr>
      <vt:lpstr>Seed System Assessment Content</vt:lpstr>
      <vt:lpstr>SSA Content: Overview</vt:lpstr>
      <vt:lpstr>Seed Security Framework</vt:lpstr>
      <vt:lpstr>Seed system problems and appropriate  responses</vt:lpstr>
      <vt:lpstr>Seed system problems and appropriate responses</vt:lpstr>
      <vt:lpstr>Repeated Seed Aid Delivery in Many Countries</vt:lpstr>
      <vt:lpstr>Demand</vt:lpstr>
      <vt:lpstr>Does this answer give you enough information to  understand the need?</vt:lpstr>
      <vt:lpstr>SSA Content: Assessing demand/need</vt:lpstr>
      <vt:lpstr>Key Technique:  Reasons for  ‘Planting less’  (subset)</vt:lpstr>
      <vt:lpstr>SSA Content: Supply Side</vt:lpstr>
      <vt:lpstr>Channels through which Farmers Source Seed</vt:lpstr>
      <vt:lpstr>Activity 1: Seed System Functioning (Supply Side)</vt:lpstr>
      <vt:lpstr>Activity 1 Responses: Seed System Functioning</vt:lpstr>
      <vt:lpstr>PowerPoint Presentation</vt:lpstr>
      <vt:lpstr>Choice of response(s) should depend on:</vt:lpstr>
      <vt:lpstr>PowerPoint Presentation</vt:lpstr>
      <vt:lpstr>Key: Distinguishing short-term versus longer-term  seed security problems</vt:lpstr>
      <vt:lpstr>Activity 2: Three common seed security problems.  How should you respond?</vt:lpstr>
      <vt:lpstr>Acute Problem 1: Farmers need more seed but cannot access (buy) </vt:lpstr>
      <vt:lpstr>Correct Response Options</vt:lpstr>
      <vt:lpstr>Acute Problem 1: Farmers need more seed but cannot access (buy) </vt:lpstr>
      <vt:lpstr>Correct Response Options</vt:lpstr>
      <vt:lpstr>Acute Problem 2: Seed/planting material (vines/cuttings) is not  available </vt:lpstr>
      <vt:lpstr>Acute Problem 2: Seed/planting material (vines/cuttings) is not  available</vt:lpstr>
      <vt:lpstr>Chronic Problem 3: The seed that farmers use is of poor quality </vt:lpstr>
      <vt:lpstr>Correct Response Options</vt:lpstr>
      <vt:lpstr>Chronic Problem 3: The seed that farmers use is of poor quality </vt:lpstr>
      <vt:lpstr>Questions?</vt:lpstr>
      <vt:lpstr>Resources</vt:lpstr>
      <vt:lpstr>E-learning course</vt:lpstr>
      <vt:lpstr>Seed quality</vt:lpstr>
      <vt:lpstr>Resources: diverse approaches</vt:lpstr>
      <vt:lpstr>Response: Many recent developments</vt:lpstr>
      <vt:lpstr>Sphere (2011)</vt:lpstr>
      <vt:lpstr>Specific programming</vt:lpstr>
      <vt:lpstr>Websites for SSA (SSSA)</vt:lpstr>
      <vt:lpstr>Tool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Walters, Ed</dc:creator>
  <cp:lastModifiedBy>Collis, Kelly</cp:lastModifiedBy>
  <cp:revision>5</cp:revision>
  <dcterms:created xsi:type="dcterms:W3CDTF">2023-05-24T18:29:46Z</dcterms:created>
  <dcterms:modified xsi:type="dcterms:W3CDTF">2023-07-19T16:53:04Z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2022-09-23T00:00:00Z</vt:filetime>
  </property>
  <property fmtid="{D5CDD505-2E9C-101B-9397-08002B2CF9AE}" pid="3" name="Creator">
    <vt:lpwstr>Acrobat PDFMaker 22 for PowerPoint</vt:lpwstr>
  </property>
  <property fmtid="{D5CDD505-2E9C-101B-9397-08002B2CF9AE}" pid="4" name="LastSaved">
    <vt:filetime>2023-05-24T00:00:00Z</vt:filetime>
  </property>
  <property fmtid="{D5CDD505-2E9C-101B-9397-08002B2CF9AE}" pid="5" name="ContentTypeId">
    <vt:lpwstr>0x010100DBAC28B28A445448908854D5927C39E4</vt:lpwstr>
  </property>
</Properties>
</file>